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48"/>
  </p:notesMasterIdLst>
  <p:sldIdLst>
    <p:sldId id="256" r:id="rId2"/>
    <p:sldId id="257" r:id="rId3"/>
    <p:sldId id="278" r:id="rId4"/>
    <p:sldId id="268" r:id="rId5"/>
    <p:sldId id="270" r:id="rId6"/>
    <p:sldId id="258" r:id="rId7"/>
    <p:sldId id="259" r:id="rId8"/>
    <p:sldId id="260" r:id="rId9"/>
    <p:sldId id="261" r:id="rId10"/>
    <p:sldId id="265" r:id="rId11"/>
    <p:sldId id="266" r:id="rId12"/>
    <p:sldId id="271" r:id="rId13"/>
    <p:sldId id="274" r:id="rId14"/>
    <p:sldId id="272" r:id="rId15"/>
    <p:sldId id="275" r:id="rId16"/>
    <p:sldId id="276" r:id="rId17"/>
    <p:sldId id="277" r:id="rId18"/>
    <p:sldId id="280" r:id="rId19"/>
    <p:sldId id="281" r:id="rId20"/>
    <p:sldId id="282" r:id="rId21"/>
    <p:sldId id="284" r:id="rId22"/>
    <p:sldId id="285" r:id="rId23"/>
    <p:sldId id="303" r:id="rId24"/>
    <p:sldId id="283" r:id="rId25"/>
    <p:sldId id="287" r:id="rId26"/>
    <p:sldId id="286" r:id="rId27"/>
    <p:sldId id="288" r:id="rId28"/>
    <p:sldId id="289" r:id="rId29"/>
    <p:sldId id="290" r:id="rId30"/>
    <p:sldId id="291" r:id="rId31"/>
    <p:sldId id="304" r:id="rId32"/>
    <p:sldId id="292" r:id="rId33"/>
    <p:sldId id="294" r:id="rId34"/>
    <p:sldId id="295" r:id="rId35"/>
    <p:sldId id="306" r:id="rId36"/>
    <p:sldId id="307" r:id="rId37"/>
    <p:sldId id="305" r:id="rId38"/>
    <p:sldId id="308" r:id="rId39"/>
    <p:sldId id="293" r:id="rId40"/>
    <p:sldId id="296" r:id="rId41"/>
    <p:sldId id="297" r:id="rId42"/>
    <p:sldId id="298" r:id="rId43"/>
    <p:sldId id="299" r:id="rId44"/>
    <p:sldId id="301" r:id="rId45"/>
    <p:sldId id="302" r:id="rId46"/>
    <p:sldId id="310" r:id="rId47"/>
  </p:sldIdLst>
  <p:sldSz cx="10160000" cy="7620000"/>
  <p:notesSz cx="7620000" cy="10160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FF00"/>
    <a:srgbClr val="632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128" y="920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4994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1pPr>
            <a:lvl2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2pPr>
            <a:lvl3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3pPr>
            <a:lvl4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4pPr>
            <a:lvl5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5pPr>
            <a:lvl6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6pPr>
            <a:lvl7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7pPr>
            <a:lvl8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8pPr>
            <a:lvl9pPr algn="ctr">
              <a:buClr>
                <a:srgbClr val="EEEEEE"/>
              </a:buClr>
              <a:buSzPct val="100000"/>
              <a:defRPr sz="4800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1pPr>
            <a:lvl2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2pPr>
            <a:lvl3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3pPr>
            <a:lvl4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4pPr>
            <a:lvl5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5pPr>
            <a:lvl6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6pPr>
            <a:lvl7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7pPr>
            <a:lvl8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8pPr>
            <a:lvl9pPr algn="ctr">
              <a:buClr>
                <a:srgbClr val="999999"/>
              </a:buClr>
              <a:buSzPct val="100000"/>
              <a:defRPr sz="3200">
                <a:solidFill>
                  <a:srgbClr val="99999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x" type="tx">
  <p:cSld name="tx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1pPr>
            <a:lvl2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2pPr>
            <a:lvl3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3pPr>
            <a:lvl4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4pPr>
            <a:lvl5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5pPr>
            <a:lvl6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6pPr>
            <a:lvl7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7pPr>
            <a:lvl8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8pPr>
            <a:lvl9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ColTx" type="twoColTx">
  <p:cSld name="twoColTx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1pPr>
            <a:lvl2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2pPr>
            <a:lvl3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3pPr>
            <a:lvl4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4pPr>
            <a:lvl5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5pPr>
            <a:lvl6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6pPr>
            <a:lvl7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7pPr>
            <a:lvl8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8pPr>
            <a:lvl9pPr>
              <a:buClr>
                <a:srgbClr val="EEEEEE"/>
              </a:buClr>
              <a:buSzPct val="99224"/>
              <a:defRPr sz="4266">
                <a:solidFill>
                  <a:srgbClr val="EEEEEE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1pPr>
            <a:lvl2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2pPr>
            <a:lvl3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3pPr>
            <a:lvl4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4pPr>
            <a:lvl5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5pPr>
            <a:lvl6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6pPr>
            <a:lvl7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7pPr>
            <a:lvl8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8pPr>
            <a:lvl9pPr>
              <a:buClr>
                <a:srgbClr val="CCCCCC"/>
              </a:buClr>
              <a:buSzPct val="98765"/>
              <a:defRPr sz="2666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_ONLY">
  <p:cSld name="CAPTION_ONL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1pPr>
            <a:lvl2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2pPr>
            <a:lvl3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3pPr>
            <a:lvl4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4pPr>
            <a:lvl5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5pPr>
            <a:lvl6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6pPr>
            <a:lvl7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7pPr>
            <a:lvl8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8pPr>
            <a:lvl9pPr algn="ctr">
              <a:buClr>
                <a:srgbClr val="CCCCCC"/>
              </a:buClr>
              <a:buSzPct val="100000"/>
              <a:defRPr sz="3200">
                <a:solidFill>
                  <a:srgbClr val="CCCCCC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www.michaelbach.de/ot/sze_muelue/index.html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hyperlink" Target="http://web.media.mit.edu/~raskar/trillionfp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://vimeo.com/49472403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://www.lytro.com/camera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yopengl.sourceforge.net/documentation/manual-3.0/glTranslate.xhtml" TargetMode="External"/><Relationship Id="rId4" Type="http://schemas.openxmlformats.org/officeDocument/2006/relationships/hyperlink" Target="http://pyopengl.sourceforge.net/documentation/manual-3.0/glScale.xhtml" TargetMode="External"/><Relationship Id="rId5" Type="http://schemas.openxmlformats.org/officeDocument/2006/relationships/hyperlink" Target="http://pyopengl.sourceforge.net/documentation/manual-3.0/glRotate.xhtml" TargetMode="External"/><Relationship Id="rId6" Type="http://schemas.openxmlformats.org/officeDocument/2006/relationships/hyperlink" Target="http://en.wikipedia.org/wiki/Rotation_matrix%23Basic_rotations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ctrTitle"/>
          </p:nvPr>
        </p:nvSpPr>
        <p:spPr>
          <a:xfrm>
            <a:off x="-50" y="2280875"/>
            <a:ext cx="10160099" cy="13052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>
              <a:buNone/>
            </a:pPr>
            <a:r>
              <a:rPr lang="en-US" sz="6000"/>
              <a:t>Computational</a:t>
            </a:r>
            <a:br>
              <a:rPr lang="en-US" sz="6000"/>
            </a:br>
            <a:r>
              <a:rPr lang="en-US" sz="6000"/>
              <a:t>Photography:</a:t>
            </a:r>
            <a:br>
              <a:rPr lang="en-US" sz="6000"/>
            </a:br>
            <a:r>
              <a:rPr lang="en-US" sz="6000"/>
              <a:t>Cameras + Optics</a:t>
            </a:r>
          </a:p>
        </p:txBody>
      </p:sp>
      <p:sp>
        <p:nvSpPr>
          <p:cNvPr id="20" name="Shape 20"/>
          <p:cNvSpPr txBox="1">
            <a:spLocks noGrp="1"/>
          </p:cNvSpPr>
          <p:nvPr>
            <p:ph type="subTitle" idx="1"/>
          </p:nvPr>
        </p:nvSpPr>
        <p:spPr>
          <a:xfrm>
            <a:off x="-50" y="4981675"/>
            <a:ext cx="10160099" cy="990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buNone/>
            </a:pPr>
            <a:r>
              <a:rPr lang="en-US" dirty="0"/>
              <a:t>
</a:t>
            </a:r>
            <a:endParaRPr lang="en-US" dirty="0">
              <a:solidFill>
                <a:srgbClr val="B7B7B7"/>
              </a:solidFill>
            </a:endParaRPr>
          </a:p>
          <a:p>
            <a:pPr>
              <a:buNone/>
            </a:pPr>
            <a:r>
              <a:rPr lang="en-US" dirty="0">
                <a:solidFill>
                  <a:srgbClr val="B7B7B7"/>
                </a:solidFill>
              </a:rPr>
              <a:t>Connelly Barnes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1704968" y="2467011"/>
            <a:ext cx="3780805" cy="1540194"/>
          </a:xfrm>
          <a:prstGeom prst="rtTriangl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Pinhole Camera</a:t>
            </a:r>
            <a:endParaRPr lang="en-US" sz="4800" b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427382" y="2218851"/>
            <a:ext cx="58391" cy="3488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427382" y="3941379"/>
            <a:ext cx="58391" cy="13138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52029" y="4072759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9966" y="2467011"/>
            <a:ext cx="465924" cy="1540194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78156" y="2814048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281052" y="2218851"/>
            <a:ext cx="58391" cy="3488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5485772" y="4026139"/>
            <a:ext cx="2795279" cy="1138719"/>
          </a:xfrm>
          <a:prstGeom prst="rtTriangl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8551461" y="3996229"/>
            <a:ext cx="400393" cy="1168629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4133" y="4026139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6359" y="3048000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9400" y="6477000"/>
            <a:ext cx="70308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Fix object size and imaging plane distance: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7585684" y="5811975"/>
            <a:ext cx="2145567" cy="1694099"/>
            <a:chOff x="5040131" y="5768087"/>
            <a:chExt cx="2145567" cy="1694099"/>
          </a:xfrm>
        </p:grpSpPr>
        <p:sp>
          <p:nvSpPr>
            <p:cNvPr id="38" name="TextBox 37"/>
            <p:cNvSpPr txBox="1"/>
            <p:nvPr/>
          </p:nvSpPr>
          <p:spPr>
            <a:xfrm>
              <a:off x="5040131" y="6286366"/>
              <a:ext cx="7153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h</a:t>
              </a:r>
              <a:r>
                <a:rPr lang="en-US" sz="4400" i="1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i</a:t>
              </a:r>
              <a:endParaRPr lang="en-US" sz="4400" i="1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490048" y="5768087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1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86814" y="6692745"/>
              <a:ext cx="7988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lang="en-US" sz="4400" i="1" baseline="-250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5664336" y="6307724"/>
              <a:ext cx="58691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∝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265156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Perspective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569" y="1417298"/>
            <a:ext cx="5890862" cy="620270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4816284" y="2116667"/>
            <a:ext cx="373469" cy="5503333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 flipV="1">
            <a:off x="5189753" y="2022594"/>
            <a:ext cx="480138" cy="5597406"/>
          </a:xfrm>
          <a:prstGeom prst="line">
            <a:avLst/>
          </a:prstGeom>
          <a:ln w="57150" cmpd="sng">
            <a:solidFill>
              <a:srgbClr val="05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37409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Human Visual System</a:t>
            </a:r>
            <a:endParaRPr lang="en-US" sz="4800" b="1" dirty="0"/>
          </a:p>
        </p:txBody>
      </p:sp>
      <p:sp>
        <p:nvSpPr>
          <p:cNvPr id="3" name="Rectangle 2"/>
          <p:cNvSpPr/>
          <p:nvPr/>
        </p:nvSpPr>
        <p:spPr>
          <a:xfrm>
            <a:off x="2835385" y="4664641"/>
            <a:ext cx="44892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FFFFFF"/>
                </a:solidFill>
                <a:hlinkClick r:id="rId3"/>
              </a:rPr>
              <a:t>Müller-Lyer Illusion</a:t>
            </a:r>
            <a:endParaRPr lang="en-US" sz="4000" dirty="0">
              <a:solidFill>
                <a:srgbClr val="FFFFFF"/>
              </a:solidFill>
            </a:endParaRPr>
          </a:p>
        </p:txBody>
      </p:sp>
      <p:sp>
        <p:nvSpPr>
          <p:cNvPr id="7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283584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The human brain attempts to invert the</a:t>
            </a:r>
            <a:br>
              <a:rPr lang="en-US" sz="3600" dirty="0" smtClean="0"/>
            </a:br>
            <a:r>
              <a:rPr lang="en-US" sz="3600" dirty="0" smtClean="0"/>
              <a:t>3D =&gt; 2D projective mapping. 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7655712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Limitations of Pinhole Camera</a:t>
            </a:r>
            <a:endParaRPr lang="en-US" sz="4800" b="1" dirty="0"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Pros: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Hard to </a:t>
            </a:r>
            <a:r>
              <a:rPr lang="en-US" sz="3600" dirty="0"/>
              <a:t>detect (surveillance</a:t>
            </a:r>
            <a:r>
              <a:rPr lang="en-US" sz="3600" dirty="0" smtClean="0"/>
              <a:t>)</a:t>
            </a:r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Infinite depth of field</a:t>
            </a:r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endParaRPr lang="en-US" sz="3600" dirty="0"/>
          </a:p>
          <a:p>
            <a:pPr marL="457200" lvl="0" indent="-457200">
              <a:buSzPct val="100000"/>
              <a:buFont typeface="Arial"/>
              <a:buChar char="●"/>
            </a:pPr>
            <a:r>
              <a:rPr lang="en-US" sz="3600" dirty="0" smtClean="0"/>
              <a:t>Cons: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Not much light =&gt; higher noise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Diffraction for small aperture size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5466430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Limitations of Pinhole Camera</a:t>
            </a:r>
            <a:endParaRPr lang="en-US" sz="4800" b="1" dirty="0"/>
          </a:p>
        </p:txBody>
      </p:sp>
      <p:pic>
        <p:nvPicPr>
          <p:cNvPr id="5" name="Picture 4" descr="Screen Shot 2013-08-28 at 9.55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873" y="1219200"/>
            <a:ext cx="6878254" cy="625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9307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Lenses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873157"/>
            <a:ext cx="10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Let in more light!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>
            <a:off x="4500866" y="2988236"/>
            <a:ext cx="728383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4538218" y="2988236"/>
            <a:ext cx="691031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4541205" y="2988236"/>
            <a:ext cx="725235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 flipV="1">
            <a:off x="4541205" y="2988235"/>
            <a:ext cx="688044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68824" y="3268382"/>
            <a:ext cx="3324411" cy="1867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8824" y="3268382"/>
            <a:ext cx="6779558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93235" y="3268382"/>
            <a:ext cx="3455147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52500" y="4164853"/>
            <a:ext cx="8373223" cy="1867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94119" y="3268382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3676" y="4183529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66632" y="2502647"/>
            <a:ext cx="26603" cy="356720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06532" y="2502647"/>
            <a:ext cx="0" cy="166220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93235" y="2655047"/>
            <a:ext cx="1713297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68824" y="4373283"/>
            <a:ext cx="0" cy="485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68824" y="4619064"/>
            <a:ext cx="32978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52029" y="4713955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13693" y="1733206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348382" y="5098676"/>
            <a:ext cx="2989" cy="78441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66632" y="5742641"/>
            <a:ext cx="34502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812" y="5795697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" y="2508266"/>
            <a:ext cx="317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Object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35587" y="6045318"/>
            <a:ext cx="301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Image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264171" y="1219200"/>
            <a:ext cx="3019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Focal Length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088122" y="3010751"/>
            <a:ext cx="22375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Focal </a:t>
            </a:r>
            <a:r>
              <a:rPr lang="en-US" sz="3200" dirty="0">
                <a:solidFill>
                  <a:srgbClr val="FFFFFF"/>
                </a:solidFill>
              </a:rPr>
              <a:t>P</a:t>
            </a:r>
            <a:r>
              <a:rPr lang="en-US" sz="3200" dirty="0" smtClean="0">
                <a:solidFill>
                  <a:srgbClr val="FFFFFF"/>
                </a:solidFill>
              </a:rPr>
              <a:t>oint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6756400" y="3595527"/>
            <a:ext cx="331722" cy="443073"/>
          </a:xfrm>
          <a:prstGeom prst="line">
            <a:avLst/>
          </a:prstGeom>
          <a:ln>
            <a:solidFill>
              <a:srgbClr val="FFFFF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11959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Lenses</a:t>
            </a:r>
            <a:endParaRPr lang="en-US" sz="4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11624" y="6530448"/>
            <a:ext cx="9543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Thin lens equation: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6" name="Arc 5"/>
          <p:cNvSpPr/>
          <p:nvPr/>
        </p:nvSpPr>
        <p:spPr>
          <a:xfrm>
            <a:off x="4500866" y="2379565"/>
            <a:ext cx="728383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4538218" y="2379565"/>
            <a:ext cx="691031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4541205" y="2379565"/>
            <a:ext cx="725235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 flipV="1">
            <a:off x="4541205" y="2379564"/>
            <a:ext cx="688044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68824" y="2659711"/>
            <a:ext cx="3324411" cy="1867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8824" y="2659711"/>
            <a:ext cx="6779558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93235" y="2659711"/>
            <a:ext cx="3455147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52500" y="3556182"/>
            <a:ext cx="8373223" cy="1867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94119" y="2659711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3676" y="3574858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66632" y="1893976"/>
            <a:ext cx="26603" cy="356720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06532" y="1893976"/>
            <a:ext cx="0" cy="166220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93235" y="2046376"/>
            <a:ext cx="1713297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68824" y="3764612"/>
            <a:ext cx="0" cy="485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68824" y="4010393"/>
            <a:ext cx="32978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52029" y="4105284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13693" y="1124535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348382" y="4490005"/>
            <a:ext cx="2989" cy="78441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66632" y="5133970"/>
            <a:ext cx="34502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812" y="5187026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828292" y="5922181"/>
            <a:ext cx="2229140" cy="1639318"/>
            <a:chOff x="4956558" y="5822868"/>
            <a:chExt cx="2229140" cy="1639318"/>
          </a:xfrm>
        </p:grpSpPr>
        <p:sp>
          <p:nvSpPr>
            <p:cNvPr id="43" name="TextBox 42"/>
            <p:cNvSpPr txBox="1"/>
            <p:nvPr/>
          </p:nvSpPr>
          <p:spPr>
            <a:xfrm>
              <a:off x="5117076" y="5822868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1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040131" y="6667768"/>
              <a:ext cx="54373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f</a:t>
              </a:r>
              <a:endParaRPr lang="en-US" sz="4400" i="1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08562" y="5847845"/>
              <a:ext cx="46679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1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386814" y="6692745"/>
              <a:ext cx="7988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lang="en-US" sz="4400" i="1" baseline="-250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766693" y="6307724"/>
              <a:ext cx="5028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=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567021" y="5947158"/>
            <a:ext cx="4667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1</a:t>
            </a:r>
            <a:endParaRPr lang="en-US" sz="44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545273" y="6792058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52" name="Straight Connector 51"/>
          <p:cNvCxnSpPr/>
          <p:nvPr/>
        </p:nvCxnSpPr>
        <p:spPr>
          <a:xfrm>
            <a:off x="6481078" y="6827661"/>
            <a:ext cx="73634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5933691" y="6407337"/>
            <a:ext cx="5028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+</a:t>
            </a:r>
            <a:endParaRPr lang="en-US" sz="4400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911345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Focal Length</a:t>
            </a:r>
            <a:endParaRPr lang="en-US" sz="4800" b="1" dirty="0"/>
          </a:p>
        </p:txBody>
      </p:sp>
      <p:sp>
        <p:nvSpPr>
          <p:cNvPr id="6" name="Arc 5"/>
          <p:cNvSpPr/>
          <p:nvPr/>
        </p:nvSpPr>
        <p:spPr>
          <a:xfrm>
            <a:off x="4500866" y="2379565"/>
            <a:ext cx="728383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flipV="1">
            <a:off x="4538218" y="2379565"/>
            <a:ext cx="691031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/>
          <p:cNvSpPr/>
          <p:nvPr/>
        </p:nvSpPr>
        <p:spPr>
          <a:xfrm flipH="1">
            <a:off x="4541205" y="2379565"/>
            <a:ext cx="725235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/>
          <p:cNvSpPr/>
          <p:nvPr/>
        </p:nvSpPr>
        <p:spPr>
          <a:xfrm flipH="1" flipV="1">
            <a:off x="4541205" y="2379564"/>
            <a:ext cx="688044" cy="2409265"/>
          </a:xfrm>
          <a:prstGeom prst="arc">
            <a:avLst/>
          </a:prstGeom>
          <a:ln w="3810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568824" y="2659711"/>
            <a:ext cx="3324411" cy="18677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568824" y="2659711"/>
            <a:ext cx="6779558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93235" y="2659711"/>
            <a:ext cx="3455147" cy="1830294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952500" y="3556182"/>
            <a:ext cx="8373223" cy="1867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494119" y="2659711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73676" y="3574858"/>
            <a:ext cx="149411" cy="896471"/>
          </a:xfrm>
          <a:prstGeom prst="rect">
            <a:avLst/>
          </a:prstGeom>
          <a:solidFill>
            <a:srgbClr val="632B2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4866632" y="1893976"/>
            <a:ext cx="26603" cy="3567206"/>
          </a:xfrm>
          <a:prstGeom prst="line">
            <a:avLst/>
          </a:prstGeom>
          <a:ln>
            <a:solidFill>
              <a:srgbClr val="FFFFF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606532" y="1893976"/>
            <a:ext cx="0" cy="1662206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93235" y="2046376"/>
            <a:ext cx="1713297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68824" y="3764612"/>
            <a:ext cx="0" cy="485588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568824" y="4010393"/>
            <a:ext cx="32978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952029" y="4105284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513693" y="1124535"/>
            <a:ext cx="5437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8348382" y="4490005"/>
            <a:ext cx="2989" cy="78441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866632" y="5133970"/>
            <a:ext cx="3450208" cy="0"/>
          </a:xfrm>
          <a:prstGeom prst="line">
            <a:avLst/>
          </a:prstGeom>
          <a:ln>
            <a:solidFill>
              <a:srgbClr val="FFFF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372812" y="5187026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86710" y="6296500"/>
            <a:ext cx="85685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- Reported in mm, e.g. 50 mm lens.</a:t>
            </a:r>
          </a:p>
          <a:p>
            <a:r>
              <a:rPr lang="en-US" sz="2800" dirty="0" smtClean="0">
                <a:solidFill>
                  <a:srgbClr val="FFFFFF"/>
                </a:solidFill>
              </a:rPr>
              <a:t> - For zoom lenses, a range, e.g. 18-55 mm.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69961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Angle of View (Field of View)</a:t>
            </a:r>
            <a:endParaRPr lang="en-US" sz="4800" b="1" dirty="0"/>
          </a:p>
        </p:txBody>
      </p:sp>
      <p:sp>
        <p:nvSpPr>
          <p:cNvPr id="2" name="Right Triangle 1"/>
          <p:cNvSpPr/>
          <p:nvPr/>
        </p:nvSpPr>
        <p:spPr>
          <a:xfrm flipH="1">
            <a:off x="2627036" y="1597237"/>
            <a:ext cx="4328026" cy="207210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 flipH="1" flipV="1">
            <a:off x="2627036" y="3669343"/>
            <a:ext cx="4328026" cy="2072106"/>
          </a:xfrm>
          <a:prstGeom prst="rt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1028589" y="2389067"/>
            <a:ext cx="223751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Focal </a:t>
            </a:r>
            <a:r>
              <a:rPr lang="en-US" sz="3200" dirty="0">
                <a:solidFill>
                  <a:srgbClr val="FFFFFF"/>
                </a:solidFill>
              </a:rPr>
              <a:t>P</a:t>
            </a:r>
            <a:r>
              <a:rPr lang="en-US" sz="3200" dirty="0" smtClean="0">
                <a:solidFill>
                  <a:srgbClr val="FFFFFF"/>
                </a:solidFill>
              </a:rPr>
              <a:t>oint</a:t>
            </a:r>
            <a:endParaRPr lang="en-US" sz="3200" dirty="0">
              <a:solidFill>
                <a:srgbClr val="FFFFFF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H="1" flipV="1">
            <a:off x="2409799" y="3124238"/>
            <a:ext cx="345024" cy="448236"/>
          </a:xfrm>
          <a:prstGeom prst="line">
            <a:avLst/>
          </a:prstGeom>
          <a:ln>
            <a:solidFill>
              <a:srgbClr val="FFFFFF"/>
            </a:solidFill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7289272" y="1597238"/>
            <a:ext cx="635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289272" y="5743456"/>
            <a:ext cx="63500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16200000">
            <a:off x="5660769" y="3376956"/>
            <a:ext cx="39586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FF"/>
                </a:solidFill>
              </a:rPr>
              <a:t>Sensor Dimension </a:t>
            </a:r>
            <a:r>
              <a:rPr lang="en-US" sz="3200" i="1" dirty="0" smtClean="0">
                <a:solidFill>
                  <a:srgbClr val="FFFFFF"/>
                </a:solidFill>
              </a:rPr>
              <a:t>d</a:t>
            </a:r>
            <a:endParaRPr lang="en-US" sz="3200" i="1" dirty="0">
              <a:solidFill>
                <a:srgbClr val="FFFFFF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2636916" y="5983285"/>
            <a:ext cx="0" cy="46388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966948" y="5983285"/>
            <a:ext cx="0" cy="463882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831865" y="5922931"/>
            <a:ext cx="39158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</a:rPr>
              <a:t>Focal length </a:t>
            </a:r>
            <a:r>
              <a:rPr lang="en-US" sz="3200" i="1" dirty="0" smtClean="0">
                <a:solidFill>
                  <a:srgbClr val="FFFFFF"/>
                </a:solidFill>
              </a:rPr>
              <a:t>f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55534" y="3376955"/>
            <a:ext cx="51935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i="1" dirty="0">
                <a:solidFill>
                  <a:srgbClr val="FFFFFF"/>
                </a:solidFill>
              </a:rPr>
              <a:t>α</a:t>
            </a:r>
            <a:endParaRPr lang="en-US" sz="3200" i="1" dirty="0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7345" y="6808264"/>
            <a:ext cx="6538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200" i="1" dirty="0" smtClean="0">
                <a:solidFill>
                  <a:srgbClr val="FFFFFF"/>
                </a:solidFill>
              </a:rPr>
              <a:t>α</a:t>
            </a:r>
            <a:r>
              <a:rPr lang="en-US" sz="3200" i="1" dirty="0" smtClean="0">
                <a:solidFill>
                  <a:srgbClr val="FFFFFF"/>
                </a:solidFill>
              </a:rPr>
              <a:t> = 2 </a:t>
            </a:r>
            <a:r>
              <a:rPr lang="en-US" sz="3200" dirty="0" smtClean="0">
                <a:solidFill>
                  <a:srgbClr val="FFFFFF"/>
                </a:solidFill>
              </a:rPr>
              <a:t>tan</a:t>
            </a:r>
            <a:r>
              <a:rPr lang="en-US" sz="3200" baseline="30000" dirty="0" smtClean="0">
                <a:solidFill>
                  <a:srgbClr val="FFFFFF"/>
                </a:solidFill>
              </a:rPr>
              <a:t>-1 </a:t>
            </a:r>
            <a:r>
              <a:rPr lang="en-US" sz="3200" dirty="0">
                <a:solidFill>
                  <a:srgbClr val="FFFFFF"/>
                </a:solidFill>
              </a:rPr>
              <a:t>[d/(2f)] </a:t>
            </a:r>
            <a:r>
              <a:rPr lang="en-US" sz="3200" dirty="0" smtClean="0">
                <a:solidFill>
                  <a:srgbClr val="FFFFFF"/>
                </a:solidFill>
              </a:rPr>
              <a:t>≈ d / f    (radians) 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8172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4" grpId="0"/>
      <p:bldP spid="43" grpId="0"/>
      <p:bldP spid="4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/>
            <a:r>
              <a:rPr lang="en-US" sz="4800" b="1" dirty="0"/>
              <a:t>Angle of View (Field of View)</a:t>
            </a:r>
          </a:p>
        </p:txBody>
      </p:sp>
      <p:pic>
        <p:nvPicPr>
          <p:cNvPr id="6" name="Picture 5" descr="lens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5" y="1255661"/>
            <a:ext cx="8292431" cy="619643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 rot="16200000">
            <a:off x="8061423" y="5853693"/>
            <a:ext cx="2889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[Slide content from </a:t>
            </a:r>
            <a:r>
              <a:rPr lang="en-US" dirty="0" err="1" smtClean="0">
                <a:solidFill>
                  <a:srgbClr val="FFFFFF"/>
                </a:solidFill>
              </a:rPr>
              <a:t>Fredo</a:t>
            </a:r>
            <a:r>
              <a:rPr lang="en-US" dirty="0" smtClean="0">
                <a:solidFill>
                  <a:srgbClr val="FFFFFF"/>
                </a:solidFill>
              </a:rPr>
              <a:t> Durand]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11057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/>
              <a:t>Cameras + Optics</a:t>
            </a: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/>
              <a:t>Today:</a:t>
            </a:r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Camera </a:t>
            </a:r>
            <a:r>
              <a:rPr lang="en-US" sz="3600" dirty="0" err="1" smtClean="0"/>
              <a:t>obscura</a:t>
            </a:r>
            <a:r>
              <a:rPr lang="en-US" sz="3600" dirty="0" smtClean="0"/>
              <a:t> / pinhole camera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Cameras with lenses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/>
              <a:t>Modeling camera projections </a:t>
            </a:r>
          </a:p>
          <a:p>
            <a:endParaRPr lang="en-US" sz="3600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Shutter Speed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550500" cy="14130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Expressed in fractions of a second, e.g. 1/100 sec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If shutter is open</a:t>
            </a:r>
            <a:br>
              <a:rPr lang="en-US" sz="3600" dirty="0" smtClean="0"/>
            </a:br>
            <a:r>
              <a:rPr lang="en-US" sz="3600" dirty="0" smtClean="0"/>
              <a:t>longer, integrates</a:t>
            </a:r>
            <a:br>
              <a:rPr lang="en-US" sz="3600" dirty="0" smtClean="0"/>
            </a:br>
            <a:r>
              <a:rPr lang="en-US" sz="3600" dirty="0" smtClean="0"/>
              <a:t>across time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If shutter open too</a:t>
            </a:r>
            <a:br>
              <a:rPr lang="en-US" sz="3600" dirty="0" smtClean="0"/>
            </a:br>
            <a:r>
              <a:rPr lang="en-US" sz="3600" dirty="0" smtClean="0"/>
              <a:t>short, can cause</a:t>
            </a:r>
            <a:br>
              <a:rPr lang="en-US" sz="3600" dirty="0" smtClean="0"/>
            </a:br>
            <a:r>
              <a:rPr lang="en-US" sz="3600" dirty="0" smtClean="0"/>
              <a:t>noise</a:t>
            </a:r>
          </a:p>
          <a:p>
            <a:pPr marL="457200" lvl="1" indent="-457200">
              <a:buSzPct val="100000"/>
              <a:buFont typeface="Arial"/>
              <a:buChar char="●"/>
            </a:pP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3025" y="2707104"/>
            <a:ext cx="4729079" cy="472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4801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High Shutter Speed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901842" y="5853693"/>
            <a:ext cx="211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Terence Tam]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219200"/>
            <a:ext cx="9498434" cy="633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853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High Shutter Speed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26" y="1219200"/>
            <a:ext cx="9324474" cy="621935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901842" y="5853693"/>
            <a:ext cx="211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Terence Tam]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4867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High Shutter Speed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501933" y="5874467"/>
            <a:ext cx="2150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Jasper Nance]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1" y="1219200"/>
            <a:ext cx="8534399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4993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Very High Shutter Speed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678842" y="3542631"/>
            <a:ext cx="4802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hlinkClick r:id="rId3"/>
              </a:rPr>
              <a:t>Trillion FPS Camera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0375706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Low Shutter Speed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8976669" y="5853693"/>
            <a:ext cx="19609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Zach Heller]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909" y="1219200"/>
            <a:ext cx="9310183" cy="62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015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Low Shutter Speed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13" y="1219199"/>
            <a:ext cx="9337174" cy="62092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879534" y="5853693"/>
            <a:ext cx="21551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Evan ‘</a:t>
            </a:r>
            <a:r>
              <a:rPr lang="en-US" dirty="0" err="1" smtClean="0">
                <a:solidFill>
                  <a:srgbClr val="FFFFFF"/>
                </a:solidFill>
              </a:rPr>
              <a:t>thevlue</a:t>
            </a:r>
            <a:r>
              <a:rPr lang="en-US" dirty="0" smtClean="0">
                <a:solidFill>
                  <a:srgbClr val="FFFFFF"/>
                </a:solidFill>
              </a:rPr>
              <a:t>’]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4981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Low Shutter Speed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819103" y="3654985"/>
            <a:ext cx="2521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>
                <a:hlinkClick r:id="rId3"/>
              </a:rPr>
              <a:t>Star Trails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7595268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Aperture</a:t>
            </a:r>
            <a:endParaRPr lang="en-US" sz="4800" b="1" dirty="0"/>
          </a:p>
        </p:txBody>
      </p:sp>
      <p:pic>
        <p:nvPicPr>
          <p:cNvPr id="2" name="Picture 1" descr="Screen Shot 2013-08-28 at 11.20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54" y="2199715"/>
            <a:ext cx="8748892" cy="3166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8241328" y="3668976"/>
            <a:ext cx="28890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[Slide content from </a:t>
            </a:r>
            <a:r>
              <a:rPr lang="en-US" dirty="0" err="1" smtClean="0">
                <a:solidFill>
                  <a:srgbClr val="FFFFFF"/>
                </a:solidFill>
              </a:rPr>
              <a:t>Fredo</a:t>
            </a:r>
            <a:r>
              <a:rPr lang="en-US" dirty="0" smtClean="0">
                <a:solidFill>
                  <a:srgbClr val="FFFFFF"/>
                </a:solidFill>
              </a:rPr>
              <a:t> Durand]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6316" y="6296500"/>
            <a:ext cx="5347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3200" dirty="0" smtClean="0">
                <a:solidFill>
                  <a:srgbClr val="FFFFFF"/>
                </a:solidFill>
              </a:rPr>
              <a:t>- Trades off more/less light.</a:t>
            </a:r>
          </a:p>
          <a:p>
            <a:r>
              <a:rPr lang="en-US" sz="3200" dirty="0" smtClean="0">
                <a:solidFill>
                  <a:srgbClr val="FFFFFF"/>
                </a:solidFill>
              </a:rPr>
              <a:t> - Controls depth of field</a:t>
            </a:r>
            <a:endParaRPr lang="en-US" sz="3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33300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Depth of Field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494834" y="4223601"/>
            <a:ext cx="631657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dirty="0" err="1" smtClean="0">
                <a:solidFill>
                  <a:srgbClr val="FFFFFF"/>
                </a:solidFill>
              </a:rPr>
              <a:t>mmphotography.it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862" y="1175084"/>
            <a:ext cx="8614276" cy="62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0753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Art around UVA</a:t>
            </a:r>
            <a:endParaRPr lang="en-US" sz="4800" b="1" dirty="0"/>
          </a:p>
        </p:txBody>
      </p:sp>
      <p:sp>
        <p:nvSpPr>
          <p:cNvPr id="6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62222"/>
            <a:ext cx="9550500" cy="1413042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err="1" smtClean="0"/>
              <a:t>Fralin</a:t>
            </a:r>
            <a:r>
              <a:rPr lang="en-US" sz="3600" dirty="0" smtClean="0"/>
              <a:t> Art Museum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Kluge-</a:t>
            </a:r>
            <a:r>
              <a:rPr lang="en-US" sz="3600" dirty="0" err="1" smtClean="0"/>
              <a:t>Ruhe</a:t>
            </a:r>
            <a:r>
              <a:rPr lang="en-US" sz="3600" dirty="0" smtClean="0"/>
              <a:t> Aboriginal Art Museum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McGuffey Art Center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Second Street Gallery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0222219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Depth of Field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494834" y="4223601"/>
            <a:ext cx="631657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</a:t>
            </a:r>
            <a:r>
              <a:rPr lang="en-US" dirty="0" err="1" smtClean="0">
                <a:solidFill>
                  <a:srgbClr val="FFFFFF"/>
                </a:solidFill>
              </a:rPr>
              <a:t>mmphotography.it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98" y="1202530"/>
            <a:ext cx="8739605" cy="6226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8425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Depth of Field</a:t>
            </a:r>
            <a:endParaRPr lang="en-US" sz="4800" b="1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6614120" y="4083064"/>
            <a:ext cx="631657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Neil </a:t>
            </a:r>
            <a:r>
              <a:rPr lang="en-US" dirty="0" err="1" smtClean="0">
                <a:solidFill>
                  <a:srgbClr val="FFFFFF"/>
                </a:solidFill>
              </a:rPr>
              <a:t>Halin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127" y="1386974"/>
            <a:ext cx="9047746" cy="600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5252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Aperture</a:t>
            </a:r>
            <a:endParaRPr lang="en-US" sz="4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4652" y="6558110"/>
            <a:ext cx="9460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- Only one depth where objects are exactly in focus</a:t>
            </a:r>
          </a:p>
          <a:p>
            <a:r>
              <a:rPr lang="en-US" sz="2800" dirty="0">
                <a:solidFill>
                  <a:srgbClr val="FFFFFF"/>
                </a:solidFill>
              </a:rPr>
              <a:t> </a:t>
            </a:r>
            <a:r>
              <a:rPr lang="en-US" sz="2800" dirty="0" smtClean="0">
                <a:solidFill>
                  <a:srgbClr val="FFFFFF"/>
                </a:solidFill>
              </a:rPr>
              <a:t>- Other depths project to a circle on the film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7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550500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Aperture controls depth of field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3" name="Picture 2" descr="Screen Shot 2013-08-28 at 11.32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4363" r="1361"/>
          <a:stretch/>
        </p:blipFill>
        <p:spPr>
          <a:xfrm>
            <a:off x="394652" y="2773946"/>
            <a:ext cx="9370696" cy="352255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955581" y="5927168"/>
            <a:ext cx="27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Illustration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153239879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How to Adjust Focus?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550500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Aperture controls</a:t>
            </a:r>
            <a:br>
              <a:rPr lang="en-US" sz="3600" dirty="0" smtClean="0"/>
            </a:br>
            <a:r>
              <a:rPr lang="en-US" sz="3600" dirty="0" smtClean="0"/>
              <a:t>depth of field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Denoted in  </a:t>
            </a:r>
            <a:r>
              <a:rPr lang="en-US" sz="3600" i="1" dirty="0" smtClean="0"/>
              <a:t>f </a:t>
            </a:r>
            <a:r>
              <a:rPr lang="en-US" sz="3600" dirty="0" smtClean="0"/>
              <a:t> number</a:t>
            </a:r>
            <a:br>
              <a:rPr lang="en-US" sz="3600" dirty="0" smtClean="0"/>
            </a:br>
            <a:r>
              <a:rPr lang="en-US" sz="3600" dirty="0" smtClean="0"/>
              <a:t>(“f-stop”)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0923" y="1470527"/>
            <a:ext cx="3427245" cy="5664868"/>
          </a:xfrm>
          <a:prstGeom prst="rect">
            <a:avLst/>
          </a:prstGeom>
        </p:spPr>
      </p:pic>
      <p:pic>
        <p:nvPicPr>
          <p:cNvPr id="3" name="Picture 2" descr="Screen Shot 2013-08-28 at 11.46.0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16" y="4394868"/>
            <a:ext cx="6186123" cy="24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365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ISO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337174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Analog gain factor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Normally 200-1600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Each time you double ISO the camera only needs half as much light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But, photon and sensor noise increases</a:t>
            </a:r>
            <a:endParaRPr lang="en-US" sz="3600" dirty="0"/>
          </a:p>
          <a:p>
            <a:pPr marL="457200" lvl="2" indent="-457200">
              <a:buSzPct val="100000"/>
              <a:buFont typeface="Arial"/>
              <a:buChar char="●"/>
            </a:pPr>
            <a:endParaRPr lang="en-US" sz="3600" dirty="0" smtClean="0"/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250695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ISO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11" y="1219200"/>
            <a:ext cx="8221579" cy="616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6250953" y="4083064"/>
            <a:ext cx="631657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FedEx]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626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ISO</a:t>
            </a:r>
            <a:endParaRPr lang="en-US" sz="4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211" y="1219200"/>
            <a:ext cx="8221579" cy="61661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249961" y="4083064"/>
            <a:ext cx="6316579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[Photo by FedEx]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36054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How to Control Exposure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550500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2" indent="-457200">
              <a:buSzPct val="100000"/>
              <a:buFont typeface="Arial"/>
              <a:buChar char="●"/>
            </a:pPr>
            <a:r>
              <a:rPr lang="en-US" sz="3600" dirty="0" smtClean="0"/>
              <a:t>Trade off aperture, shutter speed, ISO</a:t>
            </a:r>
            <a:br>
              <a:rPr lang="en-US" sz="3600" dirty="0" smtClean="0"/>
            </a:br>
            <a:r>
              <a:rPr lang="en-US" sz="3600" dirty="0" smtClean="0"/>
              <a:t>to get desired exposure</a:t>
            </a:r>
          </a:p>
          <a:p>
            <a:pPr marL="457200" lvl="2" indent="-457200">
              <a:buSzPct val="100000"/>
              <a:buFont typeface="Arial"/>
              <a:buChar char="●"/>
            </a:pPr>
            <a:r>
              <a:rPr lang="en-US" sz="3600" dirty="0" smtClean="0"/>
              <a:t>Want signal to not overflow (overexposed)</a:t>
            </a:r>
          </a:p>
          <a:p>
            <a:pPr marL="457200" lvl="2" indent="-457200">
              <a:buSzPct val="100000"/>
              <a:buFont typeface="Arial"/>
              <a:buChar char="●"/>
            </a:pPr>
            <a:r>
              <a:rPr lang="en-US" sz="3600" dirty="0" smtClean="0"/>
              <a:t>Typically do not want noise</a:t>
            </a:r>
          </a:p>
          <a:p>
            <a:pPr marL="457200" lvl="3" indent="-457200">
              <a:buSzPct val="100000"/>
              <a:buFont typeface="Arial"/>
              <a:buChar char="●"/>
            </a:pPr>
            <a:r>
              <a:rPr lang="en-US" sz="3600" dirty="0" smtClean="0"/>
              <a:t>Use tripod!</a:t>
            </a:r>
          </a:p>
          <a:p>
            <a:pPr marL="457200" lvl="2" indent="-457200">
              <a:buSzPct val="100000"/>
              <a:buFont typeface="Arial"/>
              <a:buChar char="●"/>
            </a:pPr>
            <a:endParaRPr lang="en-US" sz="3600" dirty="0" smtClean="0"/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906" y="4364597"/>
            <a:ext cx="4595394" cy="306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030040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How to Control Exposure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1"/>
            <a:ext cx="9550500" cy="4467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Aperture size decreased =&gt; less light let in.</a:t>
            </a:r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What if we want more light?</a:t>
            </a:r>
            <a:endParaRPr lang="en-US" sz="3600" dirty="0"/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Can keep shutter open longer.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endParaRPr lang="en-US" sz="3600" dirty="0" smtClean="0"/>
          </a:p>
          <a:p>
            <a:pPr marL="457200" lvl="0" indent="-457200">
              <a:buSzPct val="100000"/>
              <a:buFont typeface="Arial"/>
              <a:buChar char="●"/>
            </a:pPr>
            <a:r>
              <a:rPr lang="en-US" sz="3600" dirty="0" smtClean="0"/>
              <a:t>For pro cameras:</a:t>
            </a: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Aperture priority – you set aperture, camera sets shutter speed</a:t>
            </a:r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Shutter priority – you set shutter speed,</a:t>
            </a:r>
            <a:br>
              <a:rPr lang="en-US" sz="3600" dirty="0" smtClean="0"/>
            </a:br>
            <a:r>
              <a:rPr lang="en-US" sz="3600" dirty="0" smtClean="0"/>
              <a:t>camera sets aperture. </a:t>
            </a:r>
            <a:endParaRPr lang="en-US" sz="3600" dirty="0"/>
          </a:p>
          <a:p>
            <a:pPr marL="457200" lvl="2" indent="-457200">
              <a:buSzPct val="100000"/>
              <a:buFont typeface="Arial"/>
              <a:buChar char="●"/>
            </a:pPr>
            <a:endParaRPr lang="en-US" sz="3600" dirty="0" smtClean="0"/>
          </a:p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/>
          </a:p>
          <a:p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0783" y="2716437"/>
            <a:ext cx="3682111" cy="254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7187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How to Adjust Focus?</a:t>
            </a:r>
            <a:endParaRPr lang="en-US" sz="4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303436" y="3606452"/>
            <a:ext cx="15531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 smtClean="0">
                <a:hlinkClick r:id="rId3"/>
              </a:rPr>
              <a:t>Lytro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90986195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Camera </a:t>
            </a:r>
            <a:r>
              <a:rPr lang="en-US" sz="4800" b="1" dirty="0" err="1" smtClean="0"/>
              <a:t>Obscura</a:t>
            </a:r>
            <a:endParaRPr lang="en-US" sz="4800" b="1" dirty="0"/>
          </a:p>
        </p:txBody>
      </p:sp>
      <p:pic>
        <p:nvPicPr>
          <p:cNvPr id="4" name="Picture 3" descr="Screen Shot 2013-08-28 at 9.3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07" y="1219200"/>
            <a:ext cx="6200588" cy="5535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6873157"/>
            <a:ext cx="93882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Camera is Latin for chamber/room, </a:t>
            </a:r>
            <a:r>
              <a:rPr lang="en-US" sz="2800" dirty="0" err="1" smtClean="0">
                <a:solidFill>
                  <a:srgbClr val="FFFFFF"/>
                </a:solidFill>
              </a:rPr>
              <a:t>obscura</a:t>
            </a:r>
            <a:r>
              <a:rPr lang="en-US" sz="2800" dirty="0" smtClean="0">
                <a:solidFill>
                  <a:srgbClr val="FFFFFF"/>
                </a:solidFill>
              </a:rPr>
              <a:t> means dark</a:t>
            </a:r>
            <a:br>
              <a:rPr lang="en-US" sz="2800" dirty="0" smtClean="0">
                <a:solidFill>
                  <a:srgbClr val="FFFFFF"/>
                </a:solidFill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286158" y="5561142"/>
            <a:ext cx="2200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[Slide content from </a:t>
            </a:r>
            <a:r>
              <a:rPr lang="en-US" dirty="0" err="1" smtClean="0">
                <a:solidFill>
                  <a:srgbClr val="FFFFFF"/>
                </a:solidFill>
              </a:rPr>
              <a:t>Efros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797076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ject1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2"/>
            <a:ext cx="10160000" cy="7614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03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2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"/>
            <a:ext cx="10160000" cy="76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59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roject3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"/>
            <a:ext cx="10160000" cy="76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5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oject4ne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08"/>
            <a:ext cx="10160000" cy="7604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46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Homogeneous Coordinates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Used in graphics/vision when transforming geometry prior to projection on the screen.</a:t>
            </a:r>
          </a:p>
          <a:p>
            <a:pPr marL="457200" lvl="1" indent="-457200">
              <a:buSzPct val="100000"/>
              <a:buFont typeface="Arial"/>
              <a:buChar char="●"/>
            </a:pPr>
            <a:endParaRPr lang="en-US" sz="3600" dirty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/>
              <a:t>e.g. to translate (</a:t>
            </a:r>
            <a:r>
              <a:rPr lang="en-US" sz="3600" i="1" dirty="0" smtClean="0"/>
              <a:t>T</a:t>
            </a:r>
            <a:r>
              <a:rPr lang="en-US" sz="3600" dirty="0" smtClean="0"/>
              <a:t>), scale (</a:t>
            </a:r>
            <a:r>
              <a:rPr lang="en-US" sz="3600" i="1" dirty="0" smtClean="0"/>
              <a:t>S</a:t>
            </a:r>
            <a:r>
              <a:rPr lang="en-US" sz="3600" dirty="0" smtClean="0"/>
              <a:t>), rotate (</a:t>
            </a:r>
            <a:r>
              <a:rPr lang="en-US" sz="3600" i="1" dirty="0" smtClean="0"/>
              <a:t>R</a:t>
            </a:r>
            <a:r>
              <a:rPr lang="en-US" sz="3600" dirty="0" smtClean="0"/>
              <a:t>), then perspective project (</a:t>
            </a:r>
            <a:r>
              <a:rPr lang="en-US" sz="3600" i="1" dirty="0" smtClean="0"/>
              <a:t>P</a:t>
            </a:r>
            <a:r>
              <a:rPr lang="en-US" sz="3600" dirty="0" smtClean="0"/>
              <a:t>) a point </a:t>
            </a:r>
            <a:r>
              <a:rPr lang="en-US" sz="3600" i="1" dirty="0" smtClean="0"/>
              <a:t>p</a:t>
            </a:r>
            <a:r>
              <a:rPr lang="en-US" sz="3600" dirty="0" smtClean="0"/>
              <a:t>:</a:t>
            </a:r>
          </a:p>
          <a:p>
            <a:pPr marL="457200" lvl="1">
              <a:buSzPct val="100000"/>
            </a:pPr>
            <a:r>
              <a:rPr lang="en-US" sz="3600" b="1" dirty="0" smtClean="0"/>
              <a:t>	</a:t>
            </a:r>
          </a:p>
          <a:p>
            <a:pPr marL="457200" lvl="1">
              <a:buSzPct val="100000"/>
            </a:pPr>
            <a:r>
              <a:rPr lang="en-US" sz="3600" b="1" dirty="0"/>
              <a:t>	</a:t>
            </a:r>
            <a:r>
              <a:rPr lang="en-US" sz="3600" b="1" dirty="0" smtClean="0"/>
              <a:t>q</a:t>
            </a:r>
            <a:r>
              <a:rPr lang="en-US" sz="3600" i="1" dirty="0" smtClean="0"/>
              <a:t> = </a:t>
            </a:r>
            <a:r>
              <a:rPr lang="en-US" sz="3600" i="1" dirty="0" err="1" smtClean="0"/>
              <a:t>PRST</a:t>
            </a:r>
            <a:r>
              <a:rPr lang="en-US" sz="3600" b="1" dirty="0" err="1" smtClean="0"/>
              <a:t>p</a:t>
            </a:r>
            <a:endParaRPr lang="en-US" sz="3600" b="1" dirty="0" smtClean="0"/>
          </a:p>
          <a:p>
            <a:pPr marL="457200" lvl="1" rtl="0">
              <a:buClr>
                <a:srgbClr val="CCCCCC"/>
              </a:buClr>
              <a:buSzPct val="100000"/>
            </a:pPr>
            <a:endParaRPr lang="en-US" sz="3600" dirty="0" smtClean="0"/>
          </a:p>
          <a:p>
            <a:pPr marL="457200" lvl="0" indent="-457200">
              <a:buSzPct val="100000"/>
              <a:buFont typeface="Arial"/>
              <a:buChar char="●"/>
            </a:pPr>
            <a:r>
              <a:rPr lang="en-US" sz="3600" i="1" dirty="0" smtClean="0"/>
              <a:t>PRST</a:t>
            </a:r>
            <a:r>
              <a:rPr lang="en-US" sz="3600" dirty="0" smtClean="0"/>
              <a:t> 4x4 matrices, </a:t>
            </a:r>
            <a:r>
              <a:rPr lang="en-US" sz="3600" b="1" dirty="0" err="1" smtClean="0"/>
              <a:t>pq</a:t>
            </a:r>
            <a:r>
              <a:rPr lang="en-US" sz="3600" dirty="0" smtClean="0"/>
              <a:t> 4x1 vectors</a:t>
            </a:r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 smtClean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830532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Homogeneous Coordinates</a:t>
            </a:r>
            <a:endParaRPr lang="en-US" sz="4800" b="1" dirty="0"/>
          </a:p>
        </p:txBody>
      </p:sp>
      <p:sp>
        <p:nvSpPr>
          <p:cNvPr id="5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Transformation matrices</a:t>
            </a:r>
            <a:r>
              <a:rPr lang="en-US" sz="3600" dirty="0"/>
              <a:t> </a:t>
            </a:r>
            <a:r>
              <a:rPr lang="en-US" sz="3600" dirty="0" smtClean="0"/>
              <a:t>found in OpenGL documentation:</a:t>
            </a:r>
            <a:br>
              <a:rPr lang="en-US" sz="3600" dirty="0" smtClean="0"/>
            </a:br>
            <a:endParaRPr lang="en-US" sz="3600" dirty="0" smtClean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>
                <a:hlinkClick r:id="rId3"/>
              </a:rPr>
              <a:t>glTranslate</a:t>
            </a:r>
            <a:endParaRPr lang="en-US" sz="3600" dirty="0" smtClean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>
                <a:hlinkClick r:id="rId4"/>
              </a:rPr>
              <a:t>glScale</a:t>
            </a:r>
            <a:endParaRPr lang="en-US" sz="3600" dirty="0" smtClean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>
                <a:hlinkClick r:id="rId5"/>
              </a:rPr>
              <a:t>glRotate</a:t>
            </a:r>
            <a:endParaRPr lang="en-US" sz="3600" dirty="0" smtClean="0"/>
          </a:p>
          <a:p>
            <a:pPr marL="914400" lvl="1" indent="-457200">
              <a:buSzPct val="100000"/>
              <a:buFont typeface="Arial"/>
              <a:buChar char="○"/>
            </a:pPr>
            <a:r>
              <a:rPr lang="en-US" sz="3600" dirty="0" smtClean="0">
                <a:hlinkClick r:id="rId6"/>
              </a:rPr>
              <a:t>Derivation of Rotation Matrices in R3</a:t>
            </a:r>
            <a:endParaRPr lang="en-US" sz="3600" dirty="0" smtClean="0"/>
          </a:p>
          <a:p>
            <a:pPr marL="914400" lvl="1" indent="-457200">
              <a:buSzPct val="100000"/>
              <a:buFont typeface="Arial"/>
              <a:buChar char="○"/>
            </a:pPr>
            <a:endParaRPr lang="en-US" sz="3600" dirty="0" smtClean="0"/>
          </a:p>
          <a:p>
            <a:pPr marL="457200" lvl="0" indent="-457200">
              <a:buSzPct val="100000"/>
              <a:buFont typeface="Arial"/>
              <a:buChar char="●"/>
            </a:pPr>
            <a:r>
              <a:rPr lang="en-US" sz="3600" dirty="0" smtClean="0"/>
              <a:t>Can look at some of these on the board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73685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Conclusion</a:t>
            </a:r>
            <a:endParaRPr lang="en-US" sz="4800" b="1" dirty="0"/>
          </a:p>
        </p:txBody>
      </p:sp>
      <p:sp>
        <p:nvSpPr>
          <p:cNvPr id="6" name="Shape 26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500" cy="5486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57200" rtl="0">
              <a:buClr>
                <a:srgbClr val="CCCCCC"/>
              </a:buClr>
              <a:buSzPct val="100000"/>
              <a:buFont typeface="Arial"/>
              <a:buChar char="●"/>
            </a:pPr>
            <a:r>
              <a:rPr lang="en-US" sz="3600" dirty="0" smtClean="0"/>
              <a:t>Discussed: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Camera </a:t>
            </a:r>
            <a:r>
              <a:rPr lang="en-US" sz="3600" dirty="0" err="1" smtClean="0"/>
              <a:t>obscura</a:t>
            </a:r>
            <a:r>
              <a:rPr lang="en-US" sz="3600" dirty="0" smtClean="0"/>
              <a:t> / pinhole camera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Cameras with lenses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/>
              <a:t>Modeling camera </a:t>
            </a:r>
            <a:r>
              <a:rPr lang="en-US" sz="3600" dirty="0" smtClean="0"/>
              <a:t>projections</a:t>
            </a:r>
            <a:br>
              <a:rPr lang="en-US" sz="3600" dirty="0" smtClean="0"/>
            </a:br>
            <a:endParaRPr lang="en-US" sz="3600" dirty="0" smtClean="0"/>
          </a:p>
          <a:p>
            <a:pPr marL="457200" lvl="0" indent="-457200">
              <a:buSzPct val="100000"/>
              <a:buFont typeface="Arial"/>
              <a:buChar char="●"/>
            </a:pPr>
            <a:r>
              <a:rPr lang="en-US" sz="3600" dirty="0" smtClean="0"/>
              <a:t>I should:</a:t>
            </a:r>
            <a:endParaRPr lang="en-US" sz="3600" dirty="0"/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Get us DSLR and </a:t>
            </a:r>
            <a:r>
              <a:rPr lang="en-US" sz="3600" dirty="0" err="1" smtClean="0"/>
              <a:t>Lytro</a:t>
            </a:r>
            <a:r>
              <a:rPr lang="en-US" sz="3600" dirty="0" smtClean="0"/>
              <a:t> cameras</a:t>
            </a:r>
            <a:br>
              <a:rPr lang="en-US" sz="3600" dirty="0" smtClean="0"/>
            </a:br>
            <a:r>
              <a:rPr lang="en-US" sz="3600" dirty="0" smtClean="0"/>
              <a:t>to play with</a:t>
            </a:r>
          </a:p>
          <a:p>
            <a:pPr marL="914400" lvl="1" indent="-457200" rtl="0">
              <a:buClr>
                <a:srgbClr val="CCCCCC"/>
              </a:buClr>
              <a:buSzPct val="100000"/>
              <a:buFont typeface="Arial"/>
              <a:buChar char="○"/>
            </a:pPr>
            <a:r>
              <a:rPr lang="en-US" sz="3600" dirty="0" smtClean="0"/>
              <a:t>Post the first assignment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31850961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Camera </a:t>
            </a:r>
            <a:r>
              <a:rPr lang="en-US" sz="4800" b="1" dirty="0" err="1" smtClean="0"/>
              <a:t>Obscura</a:t>
            </a:r>
            <a:endParaRPr lang="en-US" sz="4800" b="1" dirty="0"/>
          </a:p>
        </p:txBody>
      </p:sp>
      <p:pic>
        <p:nvPicPr>
          <p:cNvPr id="4" name="Picture 3" descr="Screen Shot 2013-08-28 at 9.36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07" y="1219200"/>
            <a:ext cx="6200588" cy="55350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873157"/>
            <a:ext cx="1016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Used by Euclid (300 B.C.) to show light travels in straight rays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7555677" y="5769721"/>
            <a:ext cx="1661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[Image from </a:t>
            </a:r>
            <a:r>
              <a:rPr lang="en-US" dirty="0" err="1" smtClean="0">
                <a:solidFill>
                  <a:srgbClr val="FFFFFF"/>
                </a:solidFill>
              </a:rPr>
              <a:t>Efros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5315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/>
              <a:t>Pinhole Camera</a:t>
            </a:r>
          </a:p>
        </p:txBody>
      </p:sp>
      <p:sp>
        <p:nvSpPr>
          <p:cNvPr id="32" name="Shape 32"/>
          <p:cNvSpPr/>
          <p:nvPr/>
        </p:nvSpPr>
        <p:spPr>
          <a:xfrm>
            <a:off x="0" y="1503563"/>
            <a:ext cx="10160000" cy="4569081"/>
          </a:xfrm>
          <a:prstGeom prst="rect">
            <a:avLst/>
          </a:prstGeom>
          <a:blipFill>
            <a:blip r:embed="rId3"/>
            <a:srcRect/>
            <a:stretch>
              <a:fillRect t="-2716" b="-3676"/>
            </a:stretch>
          </a:blipFill>
          <a:ln>
            <a:noFill/>
          </a:ln>
        </p:spPr>
      </p:sp>
      <p:sp>
        <p:nvSpPr>
          <p:cNvPr id="2" name="TextBox 1"/>
          <p:cNvSpPr txBox="1"/>
          <p:nvPr/>
        </p:nvSpPr>
        <p:spPr>
          <a:xfrm>
            <a:off x="7383654" y="5633487"/>
            <a:ext cx="27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Illustration by Steve Seitz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55462" y="6538968"/>
            <a:ext cx="6849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- Blurry image results if all rays reach film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/>
              <a:t>Pinhole Camera</a:t>
            </a:r>
          </a:p>
        </p:txBody>
      </p:sp>
      <p:sp>
        <p:nvSpPr>
          <p:cNvPr id="38" name="Shape 38"/>
          <p:cNvSpPr/>
          <p:nvPr/>
        </p:nvSpPr>
        <p:spPr>
          <a:xfrm>
            <a:off x="0" y="1537158"/>
            <a:ext cx="10160000" cy="4545683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</p:sp>
      <p:sp>
        <p:nvSpPr>
          <p:cNvPr id="4" name="TextBox 3"/>
          <p:cNvSpPr txBox="1"/>
          <p:nvPr/>
        </p:nvSpPr>
        <p:spPr>
          <a:xfrm>
            <a:off x="7383654" y="5633487"/>
            <a:ext cx="277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Illustration by Steve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04022" y="6411043"/>
            <a:ext cx="768942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 - Pinhole camera has small aperture size.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- All objects are in focus – depth of field infinite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77924" y="2889048"/>
            <a:ext cx="38114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Center of Projection</a:t>
            </a:r>
            <a:endParaRPr lang="en-US" sz="3200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41471" y="3473824"/>
            <a:ext cx="261470" cy="448236"/>
          </a:xfrm>
          <a:prstGeom prst="line">
            <a:avLst/>
          </a:prstGeom>
          <a:ln>
            <a:head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New Worlds Mission (NASA)</a:t>
            </a:r>
            <a:endParaRPr lang="en-US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66" y="1280949"/>
            <a:ext cx="8452068" cy="633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786147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ight Triangle 7"/>
          <p:cNvSpPr/>
          <p:nvPr/>
        </p:nvSpPr>
        <p:spPr>
          <a:xfrm>
            <a:off x="1704968" y="2467011"/>
            <a:ext cx="3780805" cy="1540194"/>
          </a:xfrm>
          <a:prstGeom prst="rtTriangl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500" cy="9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buNone/>
            </a:pPr>
            <a:r>
              <a:rPr lang="en-US" sz="4800" b="1" dirty="0" smtClean="0"/>
              <a:t>Pinhole Camera</a:t>
            </a:r>
            <a:endParaRPr lang="en-US" sz="4800" b="1" dirty="0"/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5427382" y="2218851"/>
            <a:ext cx="58391" cy="3488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5427382" y="3941379"/>
            <a:ext cx="58391" cy="13138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952029" y="4072759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9966" y="2467011"/>
            <a:ext cx="465924" cy="1540194"/>
            <a:chOff x="686607" y="2364827"/>
            <a:chExt cx="465924" cy="1707932"/>
          </a:xfrm>
        </p:grpSpPr>
        <p:sp>
          <p:nvSpPr>
            <p:cNvPr id="3" name="Isosceles Triangle 2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778156" y="2814048"/>
            <a:ext cx="7988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o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8281052" y="2218851"/>
            <a:ext cx="58391" cy="348885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ight Triangle 15"/>
          <p:cNvSpPr/>
          <p:nvPr/>
        </p:nvSpPr>
        <p:spPr>
          <a:xfrm flipH="1" flipV="1">
            <a:off x="5485772" y="4026139"/>
            <a:ext cx="2795279" cy="1138719"/>
          </a:xfrm>
          <a:prstGeom prst="rtTriangle">
            <a:avLst/>
          </a:prstGeom>
          <a:noFill/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 flipH="1" flipV="1">
            <a:off x="8551461" y="3996229"/>
            <a:ext cx="400393" cy="1168629"/>
            <a:chOff x="686607" y="2364827"/>
            <a:chExt cx="465924" cy="1707932"/>
          </a:xfrm>
        </p:grpSpPr>
        <p:sp>
          <p:nvSpPr>
            <p:cNvPr id="22" name="Isosceles Triangle 21"/>
            <p:cNvSpPr/>
            <p:nvPr/>
          </p:nvSpPr>
          <p:spPr>
            <a:xfrm>
              <a:off x="686607" y="2364827"/>
              <a:ext cx="465924" cy="1400349"/>
            </a:xfrm>
            <a:prstGeom prst="triangle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9117" y="3765176"/>
              <a:ext cx="118156" cy="307583"/>
            </a:xfrm>
            <a:prstGeom prst="rect">
              <a:avLst/>
            </a:prstGeom>
            <a:solidFill>
              <a:srgbClr val="632B25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8224" y="4026139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h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16359" y="3048000"/>
            <a:ext cx="7153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d</a:t>
            </a:r>
            <a:r>
              <a:rPr lang="en-US" sz="4400" i="1" baseline="-25000" dirty="0" smtClean="0">
                <a:solidFill>
                  <a:srgbClr val="FFFFFF"/>
                </a:solidFill>
                <a:latin typeface="Times New Roman"/>
                <a:cs typeface="Times New Roman"/>
              </a:rPr>
              <a:t>i</a:t>
            </a:r>
            <a:endParaRPr lang="en-US" sz="4400" i="1" baseline="-250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6477914" y="5720949"/>
            <a:ext cx="2229140" cy="1716259"/>
            <a:chOff x="4956558" y="5745927"/>
            <a:chExt cx="2229140" cy="1716259"/>
          </a:xfrm>
        </p:grpSpPr>
        <p:sp>
          <p:nvSpPr>
            <p:cNvPr id="28" name="TextBox 27"/>
            <p:cNvSpPr txBox="1"/>
            <p:nvPr/>
          </p:nvSpPr>
          <p:spPr>
            <a:xfrm>
              <a:off x="5040131" y="5745927"/>
              <a:ext cx="7153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h</a:t>
              </a:r>
              <a:r>
                <a:rPr lang="en-US" sz="4400" i="1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i</a:t>
              </a:r>
              <a:endParaRPr lang="en-US" sz="4400" i="1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040131" y="6667768"/>
              <a:ext cx="7988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h</a:t>
              </a:r>
              <a:r>
                <a:rPr lang="en-US" sz="4400" i="1" baseline="-250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o</a:t>
              </a:r>
              <a:endParaRPr lang="en-US" sz="4400" i="1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86814" y="5770904"/>
              <a:ext cx="71531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lang="en-US" sz="4400" i="1" baseline="-250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i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86814" y="6692745"/>
              <a:ext cx="79888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i="1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d</a:t>
              </a:r>
              <a:r>
                <a:rPr lang="en-US" sz="4400" i="1" baseline="-25000" dirty="0">
                  <a:solidFill>
                    <a:srgbClr val="FFFFFF"/>
                  </a:solidFill>
                  <a:latin typeface="Times New Roman"/>
                  <a:cs typeface="Times New Roman"/>
                </a:rPr>
                <a:t>o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4956558" y="6728348"/>
              <a:ext cx="73634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6322619" y="6728348"/>
              <a:ext cx="736341" cy="0"/>
            </a:xfrm>
            <a:prstGeom prst="line">
              <a:avLst/>
            </a:prstGeom>
            <a:ln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766693" y="6307724"/>
              <a:ext cx="50288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smtClean="0">
                  <a:solidFill>
                    <a:srgbClr val="FFFFFF"/>
                  </a:solidFill>
                  <a:latin typeface="Times New Roman"/>
                  <a:cs typeface="Times New Roman"/>
                </a:rPr>
                <a:t>=</a:t>
              </a:r>
              <a:endParaRPr lang="en-US" sz="4400" baseline="-25000" dirty="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95772" y="6483102"/>
            <a:ext cx="54529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Similar triangles gives optics law: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806149" y="1515780"/>
            <a:ext cx="1222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Object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66855" y="5222706"/>
            <a:ext cx="1182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Image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661174" y="1084893"/>
            <a:ext cx="13223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2800" dirty="0" smtClean="0">
              <a:solidFill>
                <a:srgbClr val="FFFFFF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FF"/>
                </a:solidFill>
              </a:rPr>
              <a:t>Screen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3955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monochrome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1106</TotalTime>
  <Words>645</Words>
  <Application>Microsoft Macintosh PowerPoint</Application>
  <PresentationFormat>Custom</PresentationFormat>
  <Paragraphs>191</Paragraphs>
  <Slides>46</Slides>
  <Notes>42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/>
      <vt:lpstr>Computational Photography: Cameras + Optics</vt:lpstr>
      <vt:lpstr>Cameras + Optics</vt:lpstr>
      <vt:lpstr>Art around UVA</vt:lpstr>
      <vt:lpstr>Camera Obscura</vt:lpstr>
      <vt:lpstr>Camera Obscura</vt:lpstr>
      <vt:lpstr>Pinhole Camera</vt:lpstr>
      <vt:lpstr>Pinhole Camera</vt:lpstr>
      <vt:lpstr>New Worlds Mission (NASA)</vt:lpstr>
      <vt:lpstr>Pinhole Camera</vt:lpstr>
      <vt:lpstr>Pinhole Camera</vt:lpstr>
      <vt:lpstr>Perspective</vt:lpstr>
      <vt:lpstr>Human Visual System</vt:lpstr>
      <vt:lpstr>Limitations of Pinhole Camera</vt:lpstr>
      <vt:lpstr>Limitations of Pinhole Camera</vt:lpstr>
      <vt:lpstr>Lenses</vt:lpstr>
      <vt:lpstr>Lenses</vt:lpstr>
      <vt:lpstr>Focal Length</vt:lpstr>
      <vt:lpstr>Angle of View (Field of View)</vt:lpstr>
      <vt:lpstr>Angle of View (Field of View)</vt:lpstr>
      <vt:lpstr>Shutter Speed</vt:lpstr>
      <vt:lpstr>High Shutter Speed</vt:lpstr>
      <vt:lpstr>High Shutter Speed</vt:lpstr>
      <vt:lpstr>High Shutter Speed</vt:lpstr>
      <vt:lpstr>Very High Shutter Speed</vt:lpstr>
      <vt:lpstr>Low Shutter Speed</vt:lpstr>
      <vt:lpstr>Low Shutter Speed</vt:lpstr>
      <vt:lpstr>Low Shutter Speed</vt:lpstr>
      <vt:lpstr>Aperture</vt:lpstr>
      <vt:lpstr>Depth of Field</vt:lpstr>
      <vt:lpstr>Depth of Field</vt:lpstr>
      <vt:lpstr>Depth of Field</vt:lpstr>
      <vt:lpstr>Aperture</vt:lpstr>
      <vt:lpstr>How to Adjust Focus?</vt:lpstr>
      <vt:lpstr>ISO</vt:lpstr>
      <vt:lpstr>ISO</vt:lpstr>
      <vt:lpstr>ISO</vt:lpstr>
      <vt:lpstr>How to Control Exposure</vt:lpstr>
      <vt:lpstr>How to Control Exposure</vt:lpstr>
      <vt:lpstr>How to Adjust Focus?</vt:lpstr>
      <vt:lpstr>PowerPoint Presentation</vt:lpstr>
      <vt:lpstr>PowerPoint Presentation</vt:lpstr>
      <vt:lpstr>PowerPoint Presentation</vt:lpstr>
      <vt:lpstr>PowerPoint Presentation</vt:lpstr>
      <vt:lpstr>Homogeneous Coordinates</vt:lpstr>
      <vt:lpstr>Homogeneous Coordinates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Photography: Cameras + Optics</dc:title>
  <cp:lastModifiedBy>connelly barnes</cp:lastModifiedBy>
  <cp:revision>57</cp:revision>
  <dcterms:modified xsi:type="dcterms:W3CDTF">2014-08-31T06:15:42Z</dcterms:modified>
</cp:coreProperties>
</file>