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embeddings/oleObject3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4.bin" ContentType="application/vnd.openxmlformats-officedocument.oleObject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306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05" r:id="rId30"/>
    <p:sldId id="284" r:id="rId31"/>
    <p:sldId id="285" r:id="rId32"/>
    <p:sldId id="286" r:id="rId33"/>
    <p:sldId id="287" r:id="rId34"/>
    <p:sldId id="288" r:id="rId35"/>
    <p:sldId id="309" r:id="rId36"/>
    <p:sldId id="310" r:id="rId37"/>
    <p:sldId id="289" r:id="rId38"/>
    <p:sldId id="308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B6992-2744-6741-BFEB-3533A6F8EA09}" type="datetimeFigureOut">
              <a:rPr lang="en-US" smtClean="0"/>
              <a:t>9/2/14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FB0DF-8013-5948-9E26-4C4B57F7A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94B0E80E-F251-AD45-AEF7-44E8B15F061C}" type="slidenum">
              <a:rPr lang="en-US"/>
              <a:pPr/>
              <a:t>19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F595978B-785C-7349-A5A9-E0720BB2761B}" type="slidenum">
              <a:rPr lang="en-US"/>
              <a:pPr/>
              <a:t>20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3AF4CEC-4608-D643-918A-4AD37338B0CE}" type="slidenum">
              <a:rPr lang="en-US"/>
              <a:pPr/>
              <a:t>21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EA7C86FC-F254-D44C-B050-7B2C1BB37E49}" type="slidenum">
              <a:rPr lang="en-US"/>
              <a:pPr/>
              <a:t>22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59E53FF-0DE5-C142-8C31-E92E32D601B9}" type="slidenum">
              <a:rPr lang="en-US"/>
              <a:pPr/>
              <a:t>23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382588"/>
            <a:ext cx="7265988" cy="54498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2663"/>
            <a:ext cx="5268913" cy="2416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ones, divide by 9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724D9CFF-F33B-504C-A99C-B3F59EF56680}" type="slidenum">
              <a:rPr lang="en-US"/>
              <a:pPr/>
              <a:t>24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382588"/>
            <a:ext cx="7265988" cy="54498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2663"/>
            <a:ext cx="5268913" cy="2416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046880AE-8487-694B-ADFC-2366F10F00F8}" type="slidenum">
              <a:rPr lang="en-US"/>
              <a:pPr/>
              <a:t>25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4400" cy="54498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2663"/>
            <a:ext cx="5268913" cy="2416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8A744FF-217F-0D42-8647-58751625DB2A}" type="slidenum">
              <a:rPr lang="en-US"/>
              <a:pPr/>
              <a:t>28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061F666B-12D3-174F-BCEF-4EA0F4BA2035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EE82F5A8-ECD1-894F-8052-52C99174BB3F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4DC235BD-C1C8-354C-A14B-47CCF538FCA9}" type="slidenum">
              <a:rPr lang="en-US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BCE0C861-568F-4C42-8F34-E8B038BBFA35}" type="slidenum">
              <a:rPr lang="en-US" sz="1200">
                <a:latin typeface="Calibri" charset="0"/>
              </a:rPr>
              <a:pPr eaLnBrk="1" hangingPunct="1"/>
              <a:t>32</a:t>
            </a:fld>
            <a:endParaRPr lang="en-US" sz="1200">
              <a:latin typeface="Calibri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F4C7020C-2E58-A848-B055-481EC2FAA71C}" type="slidenum">
              <a:rPr lang="en-US" sz="1200">
                <a:latin typeface="Calibri" charset="0"/>
              </a:rPr>
              <a:pPr eaLnBrk="1" hangingPunct="1"/>
              <a:t>33</a:t>
            </a:fld>
            <a:endParaRPr lang="en-US" sz="1200">
              <a:latin typeface="Calibri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Questions at this point?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C4D17FCF-8F90-FE4A-A084-8BAD102DE549}" type="slidenum">
              <a:rPr lang="en-US" sz="1200">
                <a:latin typeface="Calibri" charset="0"/>
              </a:rPr>
              <a:pPr eaLnBrk="1" hangingPunct="1"/>
              <a:t>36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Questions at this point?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C4D17FCF-8F90-FE4A-A084-8BAD102DE549}" type="slidenum">
              <a:rPr lang="en-US" sz="1200">
                <a:latin typeface="Calibri" charset="0"/>
              </a:rPr>
              <a:pPr eaLnBrk="1" hangingPunct="1"/>
              <a:t>37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274913E7-CF50-774F-8A85-F870FD272C58}" type="slidenum">
              <a:rPr lang="en-US" sz="1200">
                <a:latin typeface="Calibri" charset="0"/>
              </a:rPr>
              <a:pPr eaLnBrk="1" hangingPunct="1"/>
              <a:t>38</a:t>
            </a:fld>
            <a:endParaRPr lang="en-US" sz="1200">
              <a:latin typeface="Calibri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Linear vs. quadratic in mask size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A86CD220-EAC2-C046-9A2E-F7872705B36D}" type="slidenum">
              <a:rPr lang="en-US" sz="1200">
                <a:latin typeface="Calibri" charset="0"/>
              </a:rPr>
              <a:pPr eaLnBrk="1" hangingPunct="1"/>
              <a:t>39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274913E7-CF50-774F-8A85-F870FD272C58}" type="slidenum">
              <a:rPr lang="en-US" sz="1200">
                <a:latin typeface="Calibri" charset="0"/>
              </a:rPr>
              <a:pPr eaLnBrk="1" hangingPunct="1"/>
              <a:t>40</a:t>
            </a:fld>
            <a:endParaRPr lang="en-US" sz="1200">
              <a:latin typeface="Calibri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Linear vs. quadratic in mask size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FE79F61F-8740-F340-A1CE-600A40E59916}" type="slidenum">
              <a:rPr lang="en-US" sz="1200">
                <a:latin typeface="Calibri" charset="0"/>
              </a:rPr>
              <a:pPr eaLnBrk="1" hangingPunct="1"/>
              <a:t>41</a:t>
            </a:fld>
            <a:endParaRPr lang="en-US" sz="1200">
              <a:latin typeface="Calibri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eaLnBrk="1" hangingPunct="1"/>
            <a:fld id="{3A78420C-A12E-4D41-9072-24611646DD1B}" type="slidenum">
              <a:rPr lang="en-US" sz="1200">
                <a:latin typeface="Calibri" charset="0"/>
              </a:rPr>
              <a:pPr eaLnBrk="1" hangingPunct="1"/>
              <a:t>42</a:t>
            </a:fld>
            <a:endParaRPr lang="en-US" sz="1200">
              <a:latin typeface="Calibri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B1937DF5-D838-8848-891B-08A86209EC2B}" type="slidenum">
              <a:rPr lang="en-US"/>
              <a:pPr/>
              <a:t>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376B3FDA-E650-A647-88F7-9EA26ED34F1E}" type="slidenum">
              <a:rPr lang="en-US"/>
              <a:pPr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CB15FA2E-1BCA-134A-9746-33092CF872DD}" type="slidenum">
              <a:rPr lang="en-US"/>
              <a:pPr/>
              <a:t>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76C28A0-8D57-9345-AF4E-A0EDD371A66B}" type="slidenum">
              <a:rPr lang="en-US"/>
              <a:pPr/>
              <a:t>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27BBE963-1665-EA45-8311-8BFAF0859B63}" type="slidenum">
              <a:rPr lang="en-US"/>
              <a:pPr/>
              <a:t>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B03275A-9700-2246-B07D-670F0E5E3659}" type="slidenum">
              <a:rPr lang="en-US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A10328D9-5019-3240-9BD6-B7178353FDE1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5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2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7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9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6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6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3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6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0C119-3EBA-654F-8B98-623DEF50BE3A}" type="datetimeFigureOut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8D81-C42C-0943-A5BF-0444876BE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kotZy3lQq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2OYvZ50QqS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zPIWHDwBFo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27.png"/><Relationship Id="rId13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6.xml"/><Relationship Id="rId8" Type="http://schemas.openxmlformats.org/officeDocument/2006/relationships/image" Target="../media/image22.png"/><Relationship Id="rId9" Type="http://schemas.openxmlformats.org/officeDocument/2006/relationships/image" Target="../media/image28.png"/><Relationship Id="rId10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Relationship Id="rId3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4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-89" y="1842473"/>
            <a:ext cx="9144089" cy="117476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>
              <a:buNone/>
            </a:pPr>
            <a:r>
              <a:rPr lang="en-US" sz="5400" dirty="0"/>
              <a:t>Computational</a:t>
            </a:r>
            <a:br>
              <a:rPr lang="en-US" sz="5400" dirty="0"/>
            </a:br>
            <a:r>
              <a:rPr lang="en-US" sz="5400" dirty="0"/>
              <a:t>Photography:</a:t>
            </a:r>
            <a:br>
              <a:rPr lang="en-US" sz="5400" dirty="0"/>
            </a:br>
            <a:r>
              <a:rPr lang="en-US" sz="5400" dirty="0" smtClean="0"/>
              <a:t>Sampling + </a:t>
            </a:r>
            <a:r>
              <a:rPr lang="en-US" sz="5400" dirty="0" smtClean="0"/>
              <a:t>Reconstruction</a:t>
            </a:r>
            <a:endParaRPr lang="en-US" sz="5400" dirty="0"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-45" y="4305998"/>
            <a:ext cx="914408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lvl="0" rtl="0">
              <a:buNone/>
            </a:pPr>
            <a:r>
              <a:rPr lang="en-US" dirty="0"/>
              <a:t>
</a:t>
            </a:r>
            <a:r>
              <a:rPr lang="en-US" dirty="0" smtClean="0">
                <a:solidFill>
                  <a:srgbClr val="000000"/>
                </a:solidFill>
              </a:rPr>
              <a:t>Connelly </a:t>
            </a:r>
            <a:r>
              <a:rPr lang="en-US" dirty="0">
                <a:solidFill>
                  <a:srgbClr val="000000"/>
                </a:solidFill>
              </a:rPr>
              <a:t>Barnes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1283" y="6437112"/>
            <a:ext cx="442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from Alexei </a:t>
            </a:r>
            <a:r>
              <a:rPr lang="en-US" dirty="0" err="1" smtClean="0"/>
              <a:t>Efros</a:t>
            </a:r>
            <a:r>
              <a:rPr lang="en-US" dirty="0" smtClean="0"/>
              <a:t> and Steve </a:t>
            </a:r>
            <a:r>
              <a:rPr lang="en-US" dirty="0" err="1" smtClean="0"/>
              <a:t>Marschner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0725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892575C5-1C23-7341-AAFB-D70823037E8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Undersampling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>
                <a:latin typeface="Gill Sans" charset="0"/>
              </a:rPr>
              <a:t>What if we </a:t>
            </a:r>
            <a:r>
              <a:rPr lang="ja-JP" altLang="en-US" dirty="0">
                <a:latin typeface="Gill Sans" charset="0"/>
              </a:rPr>
              <a:t>“</a:t>
            </a:r>
            <a:r>
              <a:rPr lang="en-US" dirty="0">
                <a:latin typeface="Gill Sans" charset="0"/>
              </a:rPr>
              <a:t>missed</a:t>
            </a:r>
            <a:r>
              <a:rPr lang="ja-JP" altLang="en-US" dirty="0">
                <a:latin typeface="Gill Sans" charset="0"/>
              </a:rPr>
              <a:t>”</a:t>
            </a:r>
            <a:r>
              <a:rPr lang="en-US" dirty="0">
                <a:latin typeface="Gill Sans" charset="0"/>
              </a:rPr>
              <a:t> things between the samples?</a:t>
            </a:r>
          </a:p>
          <a:p>
            <a:pPr eaLnBrk="1" hangingPunct="1"/>
            <a:r>
              <a:rPr lang="en-US" dirty="0">
                <a:latin typeface="Gill Sans" charset="0"/>
              </a:rPr>
              <a:t>Simple example: </a:t>
            </a:r>
            <a:r>
              <a:rPr lang="en-US" dirty="0" err="1">
                <a:latin typeface="Gill Sans" charset="0"/>
              </a:rPr>
              <a:t>undersampling</a:t>
            </a:r>
            <a:r>
              <a:rPr lang="en-US" dirty="0">
                <a:latin typeface="Gill Sans" charset="0"/>
              </a:rPr>
              <a:t> a sine wave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unsurprising result: information is lost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surprising result: indistinguishable from lower frequency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also was always indistinguishable from higher frequencies</a:t>
            </a:r>
          </a:p>
          <a:p>
            <a:pPr lvl="1" eaLnBrk="1" hangingPunct="1"/>
            <a:r>
              <a:rPr lang="en-US" i="1" u="sng" dirty="0">
                <a:latin typeface="Gill Sans" charset="0"/>
              </a:rPr>
              <a:t>aliasing</a:t>
            </a:r>
            <a:r>
              <a:rPr lang="en-US" u="sng" dirty="0">
                <a:latin typeface="Gill Sans" charset="0"/>
              </a:rPr>
              <a:t>:</a:t>
            </a:r>
            <a:r>
              <a:rPr lang="en-US" dirty="0">
                <a:latin typeface="Gill Sans" charset="0"/>
              </a:rPr>
              <a:t> signals </a:t>
            </a:r>
            <a:r>
              <a:rPr lang="ja-JP" altLang="en-US" dirty="0">
                <a:latin typeface="Gill Sans" charset="0"/>
              </a:rPr>
              <a:t>“</a:t>
            </a:r>
            <a:r>
              <a:rPr lang="en-US" dirty="0">
                <a:latin typeface="Gill Sans" charset="0"/>
              </a:rPr>
              <a:t>traveling in disguise</a:t>
            </a:r>
            <a:r>
              <a:rPr lang="ja-JP" altLang="en-US" dirty="0">
                <a:latin typeface="Gill Sans" charset="0"/>
              </a:rPr>
              <a:t>”</a:t>
            </a:r>
            <a:r>
              <a:rPr lang="en-US" dirty="0">
                <a:latin typeface="Gill Sans" charset="0"/>
              </a:rPr>
              <a:t> as other frequencies</a:t>
            </a:r>
          </a:p>
        </p:txBody>
      </p:sp>
      <p:pic>
        <p:nvPicPr>
          <p:cNvPr id="20485" name="Picture 8" descr="sine-sample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4654249"/>
            <a:ext cx="71993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65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Airplane Propeller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115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Examples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Time-lapse Watches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73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072727" cy="4948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011" y="1417638"/>
            <a:ext cx="4064435" cy="4956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6366043"/>
            <a:ext cx="407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Properly sampled image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57720" y="6374266"/>
            <a:ext cx="407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Moiré pattern (spatial aliasing)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249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Moiré Patterns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Moiré Patterns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549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6013" r="6963" b="20991"/>
          <a:stretch/>
        </p:blipFill>
        <p:spPr bwMode="auto">
          <a:xfrm>
            <a:off x="371636" y="1724789"/>
            <a:ext cx="8400728" cy="475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Aliasing in images</a:t>
            </a:r>
          </a:p>
        </p:txBody>
      </p:sp>
    </p:spTree>
    <p:extLst>
      <p:ext uri="{BB962C8B-B14F-4D97-AF65-F5344CB8AC3E}">
        <p14:creationId xmlns:p14="http://schemas.microsoft.com/office/powerpoint/2010/main" val="4896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Antialiasing</a:t>
            </a: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eaLnBrk="1" hangingPunct="1"/>
            <a:r>
              <a:rPr lang="en-US" dirty="0">
                <a:latin typeface="Arial" charset="0"/>
                <a:cs typeface="Arial" charset="0"/>
              </a:rPr>
              <a:t>What can we do about aliasing?</a:t>
            </a:r>
          </a:p>
          <a:p>
            <a:pPr marL="457200" indent="-457200" eaLnBrk="1" hangingPunct="1"/>
            <a:endParaRPr lang="en-US" dirty="0">
              <a:latin typeface="Arial" charset="0"/>
              <a:cs typeface="Arial" charset="0"/>
            </a:endParaRPr>
          </a:p>
          <a:p>
            <a:pPr marL="457200" indent="-457200" eaLnBrk="1" hangingPunct="1"/>
            <a:r>
              <a:rPr lang="en-US" dirty="0">
                <a:latin typeface="Arial" charset="0"/>
                <a:cs typeface="Arial" charset="0"/>
              </a:rPr>
              <a:t>Sample more often</a:t>
            </a:r>
          </a:p>
          <a:p>
            <a:pPr marL="838200" lvl="1" indent="-381000" eaLnBrk="1" hangingPunct="1"/>
            <a:r>
              <a:rPr lang="en-US" dirty="0">
                <a:latin typeface="Arial" charset="0"/>
                <a:cs typeface="Arial" charset="0"/>
              </a:rPr>
              <a:t>Join the Megapixel craze of the photo industry</a:t>
            </a:r>
          </a:p>
          <a:p>
            <a:pPr marL="838200" lvl="1" indent="-381000" eaLnBrk="1" hangingPunct="1"/>
            <a:r>
              <a:rPr lang="en-US" dirty="0">
                <a:latin typeface="Arial" charset="0"/>
                <a:cs typeface="Arial" charset="0"/>
              </a:rPr>
              <a:t>But that only shifts the problem to higher frequencies</a:t>
            </a:r>
          </a:p>
          <a:p>
            <a:pPr marL="457200" indent="-457200" eaLnBrk="1" hangingPunct="1"/>
            <a:endParaRPr lang="en-US" dirty="0">
              <a:latin typeface="Arial" charset="0"/>
              <a:cs typeface="Arial" charset="0"/>
            </a:endParaRPr>
          </a:p>
          <a:p>
            <a:pPr marL="457200" indent="-457200" eaLnBrk="1" hangingPunct="1"/>
            <a:r>
              <a:rPr lang="en-US" dirty="0" smtClean="0">
                <a:latin typeface="Arial" charset="0"/>
                <a:cs typeface="Arial" charset="0"/>
              </a:rPr>
              <a:t>Blur / </a:t>
            </a:r>
            <a:r>
              <a:rPr lang="en-US" dirty="0" err="1" smtClean="0">
                <a:latin typeface="Arial" charset="0"/>
                <a:cs typeface="Arial" charset="0"/>
              </a:rPr>
              <a:t>lowpass</a:t>
            </a:r>
            <a:r>
              <a:rPr lang="en-US" dirty="0" smtClean="0">
                <a:latin typeface="Arial" charset="0"/>
                <a:cs typeface="Arial" charset="0"/>
              </a:rPr>
              <a:t> filter</a:t>
            </a:r>
            <a:endParaRPr lang="en-US" dirty="0">
              <a:latin typeface="Arial" charset="0"/>
              <a:cs typeface="Arial" charset="0"/>
            </a:endParaRPr>
          </a:p>
          <a:p>
            <a:pPr marL="838200" lvl="1" indent="-381000" eaLnBrk="1" hangingPunct="1"/>
            <a:r>
              <a:rPr lang="en-US" dirty="0">
                <a:latin typeface="Arial" charset="0"/>
                <a:cs typeface="Arial" charset="0"/>
              </a:rPr>
              <a:t>Get rid of some high frequencies</a:t>
            </a:r>
          </a:p>
          <a:p>
            <a:pPr marL="838200" lvl="1" indent="-381000" eaLnBrk="1" hangingPunct="1"/>
            <a:r>
              <a:rPr lang="en-US" dirty="0">
                <a:latin typeface="Arial" charset="0"/>
                <a:cs typeface="Arial" charset="0"/>
              </a:rPr>
              <a:t>Will lose information</a:t>
            </a:r>
          </a:p>
          <a:p>
            <a:pPr marL="838200" lvl="1" indent="-381000" eaLnBrk="1" hangingPunct="1"/>
            <a:r>
              <a:rPr lang="en-US" dirty="0">
                <a:latin typeface="Arial" charset="0"/>
                <a:cs typeface="Arial" charset="0"/>
              </a:rPr>
              <a:t>But </a:t>
            </a:r>
            <a:r>
              <a:rPr lang="en-US" dirty="0" smtClean="0">
                <a:latin typeface="Arial" charset="0"/>
                <a:cs typeface="Arial" charset="0"/>
              </a:rPr>
              <a:t>better </a:t>
            </a:r>
            <a:r>
              <a:rPr lang="en-US" dirty="0">
                <a:latin typeface="Arial" charset="0"/>
                <a:cs typeface="Arial" charset="0"/>
              </a:rPr>
              <a:t>than aliasing</a:t>
            </a:r>
          </a:p>
          <a:p>
            <a:pPr marL="838200" lvl="1" indent="-381000" eaLnBrk="1" hangingPunct="1"/>
            <a:endParaRPr lang="en-US" dirty="0">
              <a:latin typeface="Arial" charset="0"/>
              <a:cs typeface="Arial" charset="0"/>
            </a:endParaRPr>
          </a:p>
          <a:p>
            <a:pPr marL="838200" lvl="1" indent="-381000" eaLnBrk="1" hangingPunct="1">
              <a:buFontTx/>
              <a:buNone/>
            </a:pP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1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CBC1063A-50BC-D94F-9693-237BEB9F42F8}" type="slidenum">
              <a:rPr lang="en-US"/>
              <a:pPr/>
              <a:t>17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Preventing aliasing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9562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" charset="0"/>
              </a:rPr>
              <a:t>Introduce </a:t>
            </a:r>
            <a:r>
              <a:rPr lang="en-US" dirty="0" err="1">
                <a:latin typeface="Gill Sans" charset="0"/>
              </a:rPr>
              <a:t>lowpass</a:t>
            </a:r>
            <a:r>
              <a:rPr lang="en-US" dirty="0">
                <a:latin typeface="Gill Sans" charset="0"/>
              </a:rPr>
              <a:t> filters: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remove high frequencies leaving only safe, low frequencies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choose lowest frequency in reconstruction (disambiguate)</a:t>
            </a:r>
          </a:p>
          <a:p>
            <a:pPr eaLnBrk="1" hangingPunct="1"/>
            <a:endParaRPr lang="en-US" dirty="0">
              <a:latin typeface="Gill Sans" charset="0"/>
            </a:endParaRPr>
          </a:p>
        </p:txBody>
      </p:sp>
      <p:pic>
        <p:nvPicPr>
          <p:cNvPr id="25605" name="Picture 6" descr="audi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0205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5" name="Picture 7" descr="audio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0205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44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Nyquist</a:t>
            </a:r>
            <a:r>
              <a:rPr lang="en-US" dirty="0" smtClean="0"/>
              <a:t>-Shannon Sampling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A signal containing no frequencies higher than </a:t>
            </a:r>
            <a:r>
              <a:rPr lang="en-US" i="1" dirty="0" smtClean="0"/>
              <a:t>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 be reconstructed exactly by sampling at &gt; 2</a:t>
            </a:r>
            <a:r>
              <a:rPr lang="en-US" i="1" dirty="0" smtClean="0"/>
              <a:t>f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352" y="2853803"/>
            <a:ext cx="5255378" cy="39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7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D9D4ADDE-0E2E-CA44-A8C3-4E6988C76B60}" type="slidenum">
              <a:rPr lang="en-US"/>
              <a:pPr/>
              <a:t>19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Linear filtering: a key idea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>
                <a:latin typeface="Gill Sans" charset="0"/>
              </a:rPr>
              <a:t>Transformations on signals; e.g.:</a:t>
            </a:r>
          </a:p>
          <a:p>
            <a:pPr lvl="1" eaLnBrk="1" hangingPunct="1"/>
            <a:r>
              <a:rPr lang="en-US">
                <a:latin typeface="Gill Sans" charset="0"/>
              </a:rPr>
              <a:t>bass/treble controls on stereo</a:t>
            </a:r>
          </a:p>
          <a:p>
            <a:pPr lvl="1" eaLnBrk="1" hangingPunct="1"/>
            <a:r>
              <a:rPr lang="en-US">
                <a:latin typeface="Gill Sans" charset="0"/>
              </a:rPr>
              <a:t>blurring/sharpening operations in image editing</a:t>
            </a:r>
          </a:p>
          <a:p>
            <a:pPr lvl="1" eaLnBrk="1" hangingPunct="1"/>
            <a:r>
              <a:rPr lang="en-US">
                <a:latin typeface="Gill Sans" charset="0"/>
              </a:rPr>
              <a:t>smoothing/noise reduction in tracking</a:t>
            </a:r>
          </a:p>
          <a:p>
            <a:pPr eaLnBrk="1" hangingPunct="1"/>
            <a:r>
              <a:rPr lang="en-US">
                <a:latin typeface="Gill Sans" charset="0"/>
              </a:rPr>
              <a:t>Key properties</a:t>
            </a:r>
          </a:p>
          <a:p>
            <a:pPr lvl="1" eaLnBrk="1" hangingPunct="1"/>
            <a:r>
              <a:rPr lang="en-US">
                <a:latin typeface="Gill Sans" charset="0"/>
              </a:rPr>
              <a:t>linearity: filter(</a:t>
            </a:r>
            <a:r>
              <a:rPr lang="en-US" i="1">
                <a:latin typeface="Gill Sans" charset="0"/>
              </a:rPr>
              <a:t>f + g</a:t>
            </a:r>
            <a:r>
              <a:rPr lang="en-US">
                <a:latin typeface="Gill Sans" charset="0"/>
              </a:rPr>
              <a:t>) = filter(</a:t>
            </a:r>
            <a:r>
              <a:rPr lang="en-US" i="1">
                <a:latin typeface="Gill Sans" charset="0"/>
              </a:rPr>
              <a:t>f</a:t>
            </a:r>
            <a:r>
              <a:rPr lang="en-US">
                <a:latin typeface="Gill Sans" charset="0"/>
              </a:rPr>
              <a:t>) + filter(</a:t>
            </a:r>
            <a:r>
              <a:rPr lang="en-US" i="1">
                <a:latin typeface="Gill Sans" charset="0"/>
              </a:rPr>
              <a:t>g</a:t>
            </a:r>
            <a:r>
              <a:rPr lang="en-US">
                <a:latin typeface="Gill Sans" charset="0"/>
              </a:rPr>
              <a:t>)</a:t>
            </a:r>
          </a:p>
          <a:p>
            <a:pPr lvl="1" eaLnBrk="1" hangingPunct="1"/>
            <a:r>
              <a:rPr lang="en-US">
                <a:latin typeface="Gill Sans" charset="0"/>
              </a:rPr>
              <a:t>shift invariance: behavior invariant to shifting the input</a:t>
            </a:r>
          </a:p>
          <a:p>
            <a:pPr lvl="2" eaLnBrk="1" hangingPunct="1"/>
            <a:r>
              <a:rPr lang="en-US">
                <a:latin typeface="Gill Sans" charset="0"/>
              </a:rPr>
              <a:t>delaying an audio signal</a:t>
            </a:r>
          </a:p>
          <a:p>
            <a:pPr lvl="2" eaLnBrk="1" hangingPunct="1"/>
            <a:r>
              <a:rPr lang="en-US">
                <a:latin typeface="Gill Sans" charset="0"/>
              </a:rPr>
              <a:t>sliding an image around</a:t>
            </a:r>
          </a:p>
          <a:p>
            <a:pPr eaLnBrk="1" hangingPunct="1"/>
            <a:r>
              <a:rPr lang="en-US">
                <a:latin typeface="Gill Sans" charset="0"/>
              </a:rPr>
              <a:t>Can be modeled mathematically by </a:t>
            </a:r>
            <a:r>
              <a:rPr lang="en-US" i="1">
                <a:latin typeface="Gill Sans" charset="0"/>
              </a:rPr>
              <a:t>convolution</a:t>
            </a:r>
            <a:endParaRPr lang="en-US">
              <a:latin typeface="Gill Sans" charset="0"/>
            </a:endParaRPr>
          </a:p>
          <a:p>
            <a:pPr eaLnBrk="1" hangingPunct="1"/>
            <a:endParaRPr lang="en-US"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0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Sampling and Reconstruction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1593850" y="48006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 r="34503" b="17790"/>
          <a:stretch>
            <a:fillRect/>
          </a:stretch>
        </p:blipFill>
        <p:spPr bwMode="auto">
          <a:xfrm>
            <a:off x="1981200" y="1219200"/>
            <a:ext cx="426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3" b="18367"/>
          <a:stretch>
            <a:fillRect/>
          </a:stretch>
        </p:blipFill>
        <p:spPr bwMode="auto">
          <a:xfrm>
            <a:off x="4953000" y="4800600"/>
            <a:ext cx="17478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9" name="Line 11"/>
          <p:cNvSpPr>
            <a:spLocks noChangeShapeType="1"/>
          </p:cNvSpPr>
          <p:nvPr/>
        </p:nvSpPr>
        <p:spPr bwMode="auto">
          <a:xfrm>
            <a:off x="3657600" y="5867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3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7F33A9BF-D473-9F4E-8223-23E0C81D7394}" type="slidenum">
              <a:rPr lang="en-US"/>
              <a:pPr/>
              <a:t>20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Moving Average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basic idea: define a new function by averaging over a sliding window</a:t>
            </a:r>
          </a:p>
          <a:p>
            <a:pPr eaLnBrk="1" hangingPunct="1"/>
            <a:r>
              <a:rPr lang="en-US">
                <a:latin typeface="Gill Sans" charset="0"/>
              </a:rPr>
              <a:t>a simple example to start off: smoothing</a:t>
            </a:r>
          </a:p>
        </p:txBody>
      </p:sp>
      <p:pic>
        <p:nvPicPr>
          <p:cNvPr id="27653" name="Picture 6" descr="smoothing-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smoothing-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smoothing-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smoothing-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smoothing-d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92475"/>
            <a:ext cx="3890963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85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E42EB6CD-3A7B-6F4E-AA0F-F8D5259B18FE}" type="slidenum">
              <a:rPr lang="en-US"/>
              <a:pPr/>
              <a:t>21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Weighted Moving Average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Can add weights to our moving average</a:t>
            </a:r>
          </a:p>
          <a:p>
            <a:pPr eaLnBrk="1" hangingPunct="1"/>
            <a:r>
              <a:rPr lang="en-US" i="1">
                <a:latin typeface="Gill Sans" charset="0"/>
              </a:rPr>
              <a:t>Weights </a:t>
            </a:r>
            <a:r>
              <a:rPr lang="en-US">
                <a:latin typeface="Gill Sans" charset="0"/>
              </a:rPr>
              <a:t> […, 0, 1, 1, 1, 1, 1, 0, …]  / 5 </a:t>
            </a:r>
          </a:p>
        </p:txBody>
      </p:sp>
      <p:pic>
        <p:nvPicPr>
          <p:cNvPr id="28677" name="Picture 4" descr="smoothing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25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F10717D7-A7C7-8944-9CA9-02C2DBCCC039}" type="slidenum">
              <a:rPr lang="en-US"/>
              <a:pPr/>
              <a:t>22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Weighted Moving Average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" charset="0"/>
              </a:rPr>
              <a:t>bell curve (</a:t>
            </a:r>
            <a:r>
              <a:rPr lang="en-US" dirty="0" err="1">
                <a:latin typeface="Gill Sans" charset="0"/>
              </a:rPr>
              <a:t>gaussian</a:t>
            </a:r>
            <a:r>
              <a:rPr lang="en-US" dirty="0">
                <a:latin typeface="Gill Sans" charset="0"/>
              </a:rPr>
              <a:t>-like) weights […, 1, 4, 6, 4, 1, …]</a:t>
            </a:r>
          </a:p>
        </p:txBody>
      </p:sp>
      <p:pic>
        <p:nvPicPr>
          <p:cNvPr id="29701" name="Picture 4" descr="smoothing-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smoothing-be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24200"/>
            <a:ext cx="38893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21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D60CBE95-3449-A545-92A7-2A06ACD5BE0B}" type="slidenum">
              <a:rPr lang="en-US"/>
              <a:pPr/>
              <a:t>23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Moving Average In 2D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>
                <a:latin typeface="Gill Sans" charset="0"/>
              </a:rPr>
              <a:t>What are the weights H?</a:t>
            </a:r>
          </a:p>
          <a:p>
            <a:pPr eaLnBrk="1" hangingPunct="1"/>
            <a:endParaRPr lang="en-US">
              <a:latin typeface="Gill Sans" charset="0"/>
            </a:endParaRPr>
          </a:p>
        </p:txBody>
      </p:sp>
      <p:graphicFrame>
        <p:nvGraphicFramePr>
          <p:cNvPr id="283798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99476"/>
              </p:ext>
            </p:extLst>
          </p:nvPr>
        </p:nvGraphicFramePr>
        <p:xfrm>
          <a:off x="711200" y="2408010"/>
          <a:ext cx="5181600" cy="3108779"/>
        </p:xfrm>
        <a:graphic>
          <a:graphicData uri="http://schemas.openxmlformats.org/drawingml/2006/table">
            <a:tbl>
              <a:tblPr/>
              <a:tblGrid>
                <a:gridCol w="519113"/>
                <a:gridCol w="517525"/>
                <a:gridCol w="517525"/>
                <a:gridCol w="517525"/>
                <a:gridCol w="519112"/>
                <a:gridCol w="519113"/>
                <a:gridCol w="517525"/>
                <a:gridCol w="517525"/>
                <a:gridCol w="517525"/>
                <a:gridCol w="519112"/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90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3802" name="Group 154"/>
          <p:cNvGraphicFramePr>
            <a:graphicFrameLocks noGrp="1"/>
          </p:cNvGraphicFramePr>
          <p:nvPr/>
        </p:nvGraphicFramePr>
        <p:xfrm>
          <a:off x="7010400" y="2522538"/>
          <a:ext cx="1524000" cy="1050926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866" name="Picture 1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5684609"/>
            <a:ext cx="1270000" cy="44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7" name="Rectangle 146"/>
          <p:cNvSpPr>
            <a:spLocks noChangeArrowheads="1"/>
          </p:cNvSpPr>
          <p:nvPr/>
        </p:nvSpPr>
        <p:spPr bwMode="auto">
          <a:xfrm>
            <a:off x="1219200" y="3962400"/>
            <a:ext cx="1557338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8" name="Rectangle 147"/>
          <p:cNvSpPr>
            <a:spLocks noChangeArrowheads="1"/>
          </p:cNvSpPr>
          <p:nvPr/>
        </p:nvSpPr>
        <p:spPr bwMode="auto">
          <a:xfrm>
            <a:off x="7015163" y="2517775"/>
            <a:ext cx="1519237" cy="1063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69" name="Picture 1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3800475"/>
            <a:ext cx="1330325" cy="36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0" name="Text Box 155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98888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11B4296C-0B26-E24F-8DA7-7486FABB6909}" type="slidenum">
              <a:rPr lang="en-US"/>
              <a:pPr/>
              <a:t>24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Cross-correlation filtering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250950"/>
            <a:ext cx="8534400" cy="12636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Let’s </a:t>
            </a:r>
            <a:r>
              <a:rPr lang="en-US" sz="2400" dirty="0"/>
              <a:t>write this down as an equation.  Assume the averaging window is (2k+1)x(2k+1):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31749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84" y="2104049"/>
            <a:ext cx="4245706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11200" y="2683692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can generalize this idea by allowing different weights for different neighboring pixels:</a:t>
            </a:r>
          </a:p>
        </p:txBody>
      </p:sp>
      <p:pic>
        <p:nvPicPr>
          <p:cNvPr id="31751" name="Picture 7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574" y="3505200"/>
            <a:ext cx="4016514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711200" y="4114800"/>
            <a:ext cx="7772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This is called a </a:t>
            </a:r>
            <a:r>
              <a:rPr lang="en-US" sz="2400" b="1" dirty="0"/>
              <a:t>cross-correlation</a:t>
            </a:r>
            <a:r>
              <a:rPr lang="en-US" sz="2400" dirty="0"/>
              <a:t> operation and </a:t>
            </a:r>
            <a:br>
              <a:rPr lang="en-US" sz="2400" dirty="0"/>
            </a:br>
            <a:r>
              <a:rPr lang="en-US" sz="2400" dirty="0"/>
              <a:t>written:  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2400" dirty="0"/>
          </a:p>
          <a:p>
            <a:pPr marL="342900" indent="-342900" algn="l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/>
              <a:t>H is called the </a:t>
            </a:r>
            <a:r>
              <a:rPr lang="ja-JP" altLang="en-US" sz="2400" dirty="0"/>
              <a:t>“</a:t>
            </a:r>
            <a:r>
              <a:rPr lang="en-US" sz="2400" dirty="0" smtClean="0"/>
              <a:t>filter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or</a:t>
            </a:r>
            <a:r>
              <a:rPr lang="en-US" sz="2400" dirty="0" smtClean="0"/>
              <a:t> </a:t>
            </a:r>
            <a:r>
              <a:rPr lang="ja-JP" altLang="en-US" sz="2400" dirty="0"/>
              <a:t>“</a:t>
            </a:r>
            <a:r>
              <a:rPr lang="en-US" sz="2400" dirty="0" smtClean="0"/>
              <a:t>kernel.</a:t>
            </a:r>
            <a:r>
              <a:rPr lang="ja-JP" altLang="en-US" sz="2400" dirty="0" smtClean="0"/>
              <a:t>”</a:t>
            </a:r>
            <a:endParaRPr lang="en-US" sz="2400" dirty="0"/>
          </a:p>
        </p:txBody>
      </p:sp>
      <p:pic>
        <p:nvPicPr>
          <p:cNvPr id="31753" name="Picture 10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83" y="4915764"/>
            <a:ext cx="2602494" cy="4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768696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Myriad Roman" charset="0"/>
                <a:cs typeface="Arial" charset="0"/>
              </a:rPr>
              <a:t>Gaussian filtering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263294"/>
            <a:ext cx="8026400" cy="5772150"/>
          </a:xfrm>
        </p:spPr>
        <p:txBody>
          <a:bodyPr/>
          <a:lstStyle/>
          <a:p>
            <a:pPr marL="0" indent="0" eaLnBrk="1" hangingPunct="1"/>
            <a:r>
              <a:rPr lang="en-US" dirty="0">
                <a:latin typeface="Myriad Roman" charset="0"/>
                <a:cs typeface="Arial" charset="0"/>
              </a:rPr>
              <a:t>A Gaussian kernel gives less weight to pixels further from the center of the window</a:t>
            </a: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  <a:p>
            <a:pPr marL="0" indent="0" eaLnBrk="1" hangingPunct="1"/>
            <a:endParaRPr lang="en-US" dirty="0">
              <a:latin typeface="Myriad Roman" charset="0"/>
              <a:cs typeface="Arial" charset="0"/>
            </a:endParaRPr>
          </a:p>
        </p:txBody>
      </p:sp>
      <p:graphicFrame>
        <p:nvGraphicFramePr>
          <p:cNvPr id="2805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84333"/>
              </p:ext>
            </p:extLst>
          </p:nvPr>
        </p:nvGraphicFramePr>
        <p:xfrm>
          <a:off x="635000" y="2411413"/>
          <a:ext cx="5181600" cy="3048000"/>
        </p:xfrm>
        <a:graphic>
          <a:graphicData uri="http://schemas.openxmlformats.org/drawingml/2006/table">
            <a:tbl>
              <a:tblPr/>
              <a:tblGrid>
                <a:gridCol w="519113"/>
                <a:gridCol w="517525"/>
                <a:gridCol w="517525"/>
                <a:gridCol w="517525"/>
                <a:gridCol w="519112"/>
                <a:gridCol w="519113"/>
                <a:gridCol w="517525"/>
                <a:gridCol w="517525"/>
                <a:gridCol w="517525"/>
                <a:gridCol w="5191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0703" name="Group 127"/>
          <p:cNvGraphicFramePr>
            <a:graphicFrameLocks noGrp="1"/>
          </p:cNvGraphicFramePr>
          <p:nvPr/>
        </p:nvGraphicFramePr>
        <p:xfrm>
          <a:off x="7010400" y="2522538"/>
          <a:ext cx="1524000" cy="91440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0" name="Picture 1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80" y="5531504"/>
            <a:ext cx="1158020" cy="35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1" name="Rectangle 146"/>
          <p:cNvSpPr>
            <a:spLocks noChangeArrowheads="1"/>
          </p:cNvSpPr>
          <p:nvPr/>
        </p:nvSpPr>
        <p:spPr bwMode="auto">
          <a:xfrm>
            <a:off x="1143000" y="4511675"/>
            <a:ext cx="1557338" cy="914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72" name="Rectangle 147"/>
          <p:cNvSpPr>
            <a:spLocks noChangeArrowheads="1"/>
          </p:cNvSpPr>
          <p:nvPr/>
        </p:nvSpPr>
        <p:spPr bwMode="auto">
          <a:xfrm>
            <a:off x="7010400" y="2517775"/>
            <a:ext cx="1524000" cy="911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pic>
        <p:nvPicPr>
          <p:cNvPr id="1173" name="Picture 1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32" y="2670175"/>
            <a:ext cx="40256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4" name="Picture 1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3656013"/>
            <a:ext cx="1330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50"/>
          <p:cNvGraphicFramePr>
            <a:graphicFrameLocks noChangeAspect="1"/>
          </p:cNvGraphicFramePr>
          <p:nvPr/>
        </p:nvGraphicFramePr>
        <p:xfrm>
          <a:off x="5816600" y="5033963"/>
          <a:ext cx="2794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Photo Editor Photo" r:id="rId11" imgW="2095793" imgH="1390844" progId="MSPhotoEd.3">
                  <p:embed/>
                </p:oleObj>
              </mc:Choice>
              <mc:Fallback>
                <p:oleObj name="Photo Editor Photo" r:id="rId11" imgW="2095793" imgH="139084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5033963"/>
                        <a:ext cx="2794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5" name="Picture 15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29" y="5883275"/>
            <a:ext cx="35036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6" name="Text Box 155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45489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Myriad Roman" charset="0"/>
                <a:cs typeface="Arial" charset="0"/>
              </a:rPr>
              <a:t>Box Filter vs</a:t>
            </a:r>
            <a:r>
              <a:rPr lang="en-US" dirty="0">
                <a:latin typeface="Myriad Roman" charset="0"/>
                <a:cs typeface="Arial" charset="0"/>
              </a:rPr>
              <a:t>. Gaussian </a:t>
            </a:r>
            <a:r>
              <a:rPr lang="en-US" dirty="0" smtClean="0">
                <a:latin typeface="Myriad Roman" charset="0"/>
                <a:cs typeface="Arial" charset="0"/>
              </a:rPr>
              <a:t>Filter</a:t>
            </a:r>
            <a:endParaRPr lang="en-US" dirty="0">
              <a:latin typeface="Myriad Roman" charset="0"/>
              <a:cs typeface="Arial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199413"/>
              </p:ext>
            </p:extLst>
          </p:nvPr>
        </p:nvGraphicFramePr>
        <p:xfrm>
          <a:off x="711200" y="1229196"/>
          <a:ext cx="7666038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Photo Editor Photo" r:id="rId3" imgW="3828571" imgH="3572374" progId="MSPhotoEd.3">
                  <p:embed/>
                </p:oleObj>
              </mc:Choice>
              <mc:Fallback>
                <p:oleObj name="Photo Editor Photo" r:id="rId3" imgW="3828571" imgH="357237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229196"/>
                        <a:ext cx="7666038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9489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Convolution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233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b="1" dirty="0" smtClean="0">
                <a:latin typeface="Arial" charset="0"/>
                <a:cs typeface="Arial" charset="0"/>
              </a:rPr>
              <a:t>Cross</a:t>
            </a:r>
            <a:r>
              <a:rPr lang="en-US" sz="2600" b="1" dirty="0">
                <a:latin typeface="Arial" charset="0"/>
                <a:cs typeface="Arial" charset="0"/>
              </a:rPr>
              <a:t>-correlation</a:t>
            </a:r>
            <a:r>
              <a:rPr lang="en-US" sz="2600" dirty="0">
                <a:latin typeface="Arial" charset="0"/>
                <a:cs typeface="Arial" charset="0"/>
              </a:rPr>
              <a:t>: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600" b="1" dirty="0" smtClean="0">
                <a:latin typeface="Arial" charset="0"/>
                <a:cs typeface="Arial" charset="0"/>
              </a:rPr>
              <a:t>Convolution</a:t>
            </a:r>
            <a:r>
              <a:rPr lang="en-US" sz="2600" dirty="0" smtClean="0">
                <a:latin typeface="Arial" charset="0"/>
                <a:cs typeface="Arial" charset="0"/>
              </a:rPr>
              <a:t> is similar to cross</a:t>
            </a:r>
            <a:r>
              <a:rPr lang="en-US" sz="2600" dirty="0">
                <a:latin typeface="Arial" charset="0"/>
                <a:cs typeface="Arial" charset="0"/>
              </a:rPr>
              <a:t>-</a:t>
            </a:r>
            <a:r>
              <a:rPr lang="en-US" sz="2600" dirty="0" smtClean="0">
                <a:latin typeface="Arial" charset="0"/>
                <a:cs typeface="Arial" charset="0"/>
              </a:rPr>
              <a:t>correlation, but the </a:t>
            </a:r>
            <a:r>
              <a:rPr lang="en-US" sz="2600" dirty="0">
                <a:latin typeface="Arial" charset="0"/>
                <a:cs typeface="Arial" charset="0"/>
              </a:rPr>
              <a:t>filter is flipped </a:t>
            </a:r>
            <a:r>
              <a:rPr lang="en-US" sz="2600" dirty="0" smtClean="0">
                <a:latin typeface="Arial" charset="0"/>
                <a:cs typeface="Arial" charset="0"/>
              </a:rPr>
              <a:t>horizontally </a:t>
            </a:r>
            <a:r>
              <a:rPr lang="en-US" sz="2600" dirty="0">
                <a:latin typeface="Arial" charset="0"/>
                <a:cs typeface="Arial" charset="0"/>
              </a:rPr>
              <a:t>and vertically before being </a:t>
            </a:r>
            <a:r>
              <a:rPr lang="en-US" sz="2600" dirty="0" smtClean="0">
                <a:latin typeface="Arial" charset="0"/>
                <a:cs typeface="Arial" charset="0"/>
              </a:rPr>
              <a:t>applied:</a:t>
            </a:r>
            <a:endParaRPr lang="en-US" sz="26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600" dirty="0">
                <a:latin typeface="Arial" charset="0"/>
                <a:cs typeface="Arial" charset="0"/>
              </a:rPr>
              <a:t>It is written:  </a:t>
            </a: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endParaRPr lang="en-US" sz="20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600" dirty="0" smtClean="0">
                <a:latin typeface="Arial" charset="0"/>
                <a:cs typeface="Arial" charset="0"/>
              </a:rPr>
              <a:t>Suppose </a:t>
            </a:r>
            <a:r>
              <a:rPr lang="en-US" sz="2600" dirty="0">
                <a:latin typeface="Arial" charset="0"/>
                <a:cs typeface="Arial" charset="0"/>
              </a:rPr>
              <a:t>H is a Gaussian or mean kernel.  How does convolution differ from cross-correlation?</a:t>
            </a:r>
          </a:p>
        </p:txBody>
      </p:sp>
      <p:pic>
        <p:nvPicPr>
          <p:cNvPr id="32772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3657600"/>
            <a:ext cx="46434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840288"/>
            <a:ext cx="18716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33500"/>
            <a:ext cx="47164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4587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36100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2D66EFBC-66BD-2848-83C7-F6C35CA75A6C}" type="slidenum">
              <a:rPr lang="en-US"/>
              <a:pPr/>
              <a:t>28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Convolution is nice!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>
                <a:latin typeface="Gill Sans" charset="0"/>
              </a:rPr>
              <a:t>Notation:</a:t>
            </a:r>
          </a:p>
          <a:p>
            <a:pPr eaLnBrk="1" hangingPunct="1"/>
            <a:r>
              <a:rPr lang="en-US" dirty="0">
                <a:latin typeface="Gill Sans" charset="0"/>
              </a:rPr>
              <a:t>Convolution is a multiplication-like operation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commutative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associative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distributes over addition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scalars factor out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identity: unit impulse </a:t>
            </a:r>
            <a:r>
              <a:rPr lang="en-US" i="1" dirty="0">
                <a:latin typeface="Gill Sans" charset="0"/>
              </a:rPr>
              <a:t>e</a:t>
            </a:r>
            <a:r>
              <a:rPr lang="en-US" dirty="0">
                <a:latin typeface="Gill Sans" charset="0"/>
              </a:rPr>
              <a:t> = […, 0, 0, 1, 0, 0, …]</a:t>
            </a:r>
          </a:p>
          <a:p>
            <a:pPr lvl="1" eaLnBrk="1" hangingPunct="1"/>
            <a:endParaRPr lang="en-US" dirty="0">
              <a:latin typeface="Gill Sans" charset="0"/>
            </a:endParaRPr>
          </a:p>
          <a:p>
            <a:pPr eaLnBrk="1" hangingPunct="1"/>
            <a:r>
              <a:rPr lang="en-US" dirty="0">
                <a:latin typeface="Gill Sans" charset="0"/>
              </a:rPr>
              <a:t>Conceptually no distinction between filter and signal</a:t>
            </a:r>
          </a:p>
          <a:p>
            <a:pPr eaLnBrk="1" hangingPunct="1"/>
            <a:r>
              <a:rPr lang="en-US" dirty="0">
                <a:latin typeface="Gill Sans" charset="0"/>
              </a:rPr>
              <a:t>Usefulness of associativity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often apply several filters one after another: (((</a:t>
            </a:r>
            <a:r>
              <a:rPr lang="en-US" i="1" dirty="0">
                <a:latin typeface="Gill Sans" charset="0"/>
              </a:rPr>
              <a:t>a</a:t>
            </a:r>
            <a:r>
              <a:rPr lang="en-US" dirty="0">
                <a:latin typeface="Gill Sans" charset="0"/>
              </a:rPr>
              <a:t>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1</a:t>
            </a:r>
            <a:r>
              <a:rPr lang="en-US" dirty="0">
                <a:latin typeface="Gill Sans" charset="0"/>
              </a:rPr>
              <a:t>)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2</a:t>
            </a:r>
            <a:r>
              <a:rPr lang="en-US" dirty="0">
                <a:latin typeface="Gill Sans" charset="0"/>
              </a:rPr>
              <a:t>)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3</a:t>
            </a:r>
            <a:r>
              <a:rPr lang="en-US" dirty="0">
                <a:latin typeface="Gill Sans" charset="0"/>
              </a:rPr>
              <a:t>)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this is equivalent to applying one filter: a * (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1</a:t>
            </a:r>
            <a:r>
              <a:rPr lang="en-US" dirty="0">
                <a:latin typeface="Gill Sans" charset="0"/>
              </a:rPr>
              <a:t>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2</a:t>
            </a:r>
            <a:r>
              <a:rPr lang="en-US" dirty="0">
                <a:latin typeface="Gill Sans" charset="0"/>
              </a:rPr>
              <a:t> * </a:t>
            </a:r>
            <a:r>
              <a:rPr lang="en-US" i="1" dirty="0">
                <a:latin typeface="Gill Sans" charset="0"/>
              </a:rPr>
              <a:t>b</a:t>
            </a:r>
            <a:r>
              <a:rPr lang="en-US" baseline="-25000" dirty="0">
                <a:latin typeface="Gill Sans" charset="0"/>
              </a:rPr>
              <a:t>3</a:t>
            </a:r>
            <a:r>
              <a:rPr lang="en-US" dirty="0">
                <a:latin typeface="Gill Sans" charset="0"/>
              </a:rPr>
              <a:t>)</a:t>
            </a:r>
          </a:p>
        </p:txBody>
      </p:sp>
      <p:pic>
        <p:nvPicPr>
          <p:cNvPr id="33797" name="Picture 4" descr="conv-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30" y="1656835"/>
            <a:ext cx="12461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 descr="comm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82" y="2347912"/>
            <a:ext cx="16938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 descr="ass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30686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7" descr="distri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34877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8" descr="scal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35829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9" descr="ind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12779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61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Separable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51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kernels </a:t>
            </a:r>
            <a:r>
              <a:rPr lang="en-US" i="1" dirty="0" smtClean="0"/>
              <a:t>K</a:t>
            </a:r>
            <a:r>
              <a:rPr lang="en-US" dirty="0" smtClean="0"/>
              <a:t> can be written:</a:t>
            </a:r>
            <a:br>
              <a:rPr lang="en-US" dirty="0" smtClean="0"/>
            </a:b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	</a:t>
            </a:r>
            <a:r>
              <a:rPr lang="en-US" dirty="0" smtClean="0"/>
              <a:t>	</a:t>
            </a:r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i="1" dirty="0" smtClean="0"/>
              <a:t>H</a:t>
            </a:r>
            <a:r>
              <a:rPr lang="en-US" dirty="0" smtClean="0"/>
              <a:t> ∗ </a:t>
            </a:r>
            <a:r>
              <a:rPr lang="en-US" i="1" dirty="0" smtClean="0"/>
              <a:t>V,     H</a:t>
            </a:r>
            <a:r>
              <a:rPr lang="en-US" dirty="0" smtClean="0"/>
              <a:t> is horizontal, </a:t>
            </a:r>
            <a:r>
              <a:rPr lang="en-US" i="1" dirty="0" smtClean="0"/>
              <a:t>V </a:t>
            </a:r>
            <a:r>
              <a:rPr lang="en-US" dirty="0" smtClean="0"/>
              <a:t>is vertical</a:t>
            </a:r>
            <a:br>
              <a:rPr lang="en-US" dirty="0" smtClean="0"/>
            </a:br>
            <a:endParaRPr lang="en-US" sz="4000" dirty="0" smtClean="0"/>
          </a:p>
          <a:p>
            <a:pPr marL="0" indent="0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Filter first by </a:t>
            </a:r>
            <a:r>
              <a:rPr lang="en-US" i="1" dirty="0" smtClean="0"/>
              <a:t>H</a:t>
            </a:r>
            <a:r>
              <a:rPr lang="en-US" dirty="0" smtClean="0"/>
              <a:t> then </a:t>
            </a:r>
            <a:r>
              <a:rPr lang="en-US" i="1" dirty="0" smtClean="0"/>
              <a:t>V</a:t>
            </a:r>
            <a:r>
              <a:rPr lang="en-US" dirty="0" smtClean="0"/>
              <a:t> (or vice versa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Why is this useful?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03998"/>
              </p:ext>
            </p:extLst>
          </p:nvPr>
        </p:nvGraphicFramePr>
        <p:xfrm>
          <a:off x="1463675" y="2915669"/>
          <a:ext cx="6218238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3" name="Equation" r:id="rId3" imgW="2425700" imgH="952500" progId="Equation.3">
                  <p:embed/>
                </p:oleObj>
              </mc:Choice>
              <mc:Fallback>
                <p:oleObj name="Equation" r:id="rId3" imgW="24257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3675" y="2915669"/>
                        <a:ext cx="6218238" cy="2441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65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0" r="23643" b="26309"/>
          <a:stretch>
            <a:fillRect/>
          </a:stretch>
        </p:blipFill>
        <p:spPr bwMode="auto">
          <a:xfrm>
            <a:off x="2552700" y="3435350"/>
            <a:ext cx="40386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4A144757-C3F9-7444-B947-D6AA1ACCDA83}" type="slidenum">
              <a:rPr lang="en-US"/>
              <a:pPr/>
              <a:t>3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Sampled representations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68457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" charset="0"/>
              </a:rPr>
              <a:t>How to store and compute with continuous functions?</a:t>
            </a:r>
          </a:p>
          <a:p>
            <a:pPr eaLnBrk="1" hangingPunct="1"/>
            <a:r>
              <a:rPr lang="en-US" dirty="0">
                <a:latin typeface="Gill Sans" charset="0"/>
              </a:rPr>
              <a:t>Common scheme for representation: samples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write down the function</a:t>
            </a:r>
            <a:r>
              <a:rPr lang="ja-JP" altLang="en-US" dirty="0">
                <a:latin typeface="Gill Sans" charset="0"/>
              </a:rPr>
              <a:t>’</a:t>
            </a:r>
            <a:r>
              <a:rPr lang="en-US" dirty="0">
                <a:latin typeface="Gill Sans" charset="0"/>
              </a:rPr>
              <a:t>s values at many points</a:t>
            </a:r>
          </a:p>
          <a:p>
            <a:pPr eaLnBrk="1" hangingPunct="1"/>
            <a:endParaRPr lang="en-US" dirty="0">
              <a:latin typeface="Gill Sans" charset="0"/>
            </a:endParaRP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 rot="-5400000">
            <a:off x="7925594" y="5009357"/>
            <a:ext cx="2155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/>
              <a:t>[FvDFH fig.14.14b / Wolberg]</a:t>
            </a:r>
          </a:p>
        </p:txBody>
      </p:sp>
    </p:spTree>
    <p:extLst>
      <p:ext uri="{BB962C8B-B14F-4D97-AF65-F5344CB8AC3E}">
        <p14:creationId xmlns:p14="http://schemas.microsoft.com/office/powerpoint/2010/main" val="95489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>
                <a:latin typeface="Arial" charset="0"/>
                <a:cs typeface="Arial" charset="0"/>
              </a:rPr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>
                <a:latin typeface="Times" charset="0"/>
                <a:cs typeface="Arial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51976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>
                <a:latin typeface="Arial" charset="0"/>
                <a:cs typeface="Arial" charset="0"/>
              </a:rPr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Filtered </a:t>
            </a:r>
          </a:p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330675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>
                <a:latin typeface="Arial" charset="0"/>
                <a:cs typeface="Arial" charset="0"/>
              </a:rPr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>
                <a:latin typeface="Times" charset="0"/>
                <a:cs typeface="Arial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98376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>
                <a:latin typeface="Arial" charset="0"/>
                <a:cs typeface="Arial" charset="0"/>
              </a:rPr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Shifted left</a:t>
            </a:r>
          </a:p>
          <a:p>
            <a:pPr algn="l" eaLnBrk="1" hangingPunct="1"/>
            <a:r>
              <a:rPr lang="en-US">
                <a:latin typeface="Times" charset="0"/>
                <a:cs typeface="Arial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856676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>
                <a:latin typeface="Arial" charset="0"/>
                <a:cs typeface="Arial" charset="0"/>
              </a:rPr>
              <a:t>Other filters</a:t>
            </a:r>
          </a:p>
        </p:txBody>
      </p:sp>
      <p:grpSp>
        <p:nvGrpSpPr>
          <p:cNvPr id="36867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6872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-1</a:t>
              </a:r>
            </a:p>
          </p:txBody>
        </p:sp>
        <p:sp>
          <p:nvSpPr>
            <p:cNvPr id="36873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6874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6875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-2</a:t>
              </a:r>
            </a:p>
          </p:txBody>
        </p:sp>
        <p:sp>
          <p:nvSpPr>
            <p:cNvPr id="36876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6877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6878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-1</a:t>
              </a:r>
            </a:p>
          </p:txBody>
        </p:sp>
        <p:sp>
          <p:nvSpPr>
            <p:cNvPr id="36879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6880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6881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2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3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4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6868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 dirty="0">
                <a:latin typeface="Times" charset="0"/>
                <a:cs typeface="Arial" charset="0"/>
              </a:rPr>
              <a:t>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32707" y="6212822"/>
            <a:ext cx="3278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dirty="0" smtClean="0">
                <a:latin typeface="Arial" charset="0"/>
                <a:cs typeface="Arial" charset="0"/>
              </a:rPr>
              <a:t>Separable (show on board)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4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>
                <a:latin typeface="Arial" charset="0"/>
                <a:cs typeface="Arial" charset="0"/>
              </a:rPr>
              <a:t>Other filters</a:t>
            </a:r>
          </a:p>
        </p:txBody>
      </p:sp>
      <p:grpSp>
        <p:nvGrpSpPr>
          <p:cNvPr id="36867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6872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-1</a:t>
              </a:r>
            </a:p>
          </p:txBody>
        </p:sp>
        <p:sp>
          <p:nvSpPr>
            <p:cNvPr id="36873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6874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6875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-2</a:t>
              </a:r>
            </a:p>
          </p:txBody>
        </p:sp>
        <p:sp>
          <p:nvSpPr>
            <p:cNvPr id="36876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6877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6878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-1</a:t>
              </a:r>
            </a:p>
          </p:txBody>
        </p:sp>
        <p:sp>
          <p:nvSpPr>
            <p:cNvPr id="36879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6880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6881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2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3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4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6868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Arial" charset="0"/>
                <a:cs typeface="Arial" charset="0"/>
              </a:rPr>
              <a:t>Vertical Edge</a:t>
            </a:r>
          </a:p>
          <a:p>
            <a:pPr algn="ctr" eaLnBrk="1" hangingPunct="1"/>
            <a:r>
              <a:rPr lang="en-US" sz="2000">
                <a:latin typeface="Arial" charset="0"/>
                <a:cs typeface="Arial" charset="0"/>
              </a:rPr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39838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>
                <a:latin typeface="Arial" charset="0"/>
                <a:cs typeface="Arial" charset="0"/>
              </a:rPr>
              <a:t>Other filters</a:t>
            </a:r>
          </a:p>
        </p:txBody>
      </p:sp>
      <p:grpSp>
        <p:nvGrpSpPr>
          <p:cNvPr id="37891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37897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-1</a:t>
              </a:r>
            </a:p>
          </p:txBody>
        </p:sp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-2</a:t>
              </a:r>
            </a:p>
          </p:txBody>
        </p:sp>
        <p:sp>
          <p:nvSpPr>
            <p:cNvPr id="37899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-1</a:t>
              </a:r>
            </a:p>
          </p:txBody>
        </p:sp>
        <p:sp>
          <p:nvSpPr>
            <p:cNvPr id="37900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7901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7902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7903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7904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7905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7893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932707" y="6212822"/>
            <a:ext cx="3278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dirty="0" smtClean="0">
                <a:latin typeface="Arial" charset="0"/>
                <a:cs typeface="Arial" charset="0"/>
              </a:rPr>
              <a:t>Separable (show on board)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6000" b="1" dirty="0">
                <a:latin typeface="Times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72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>
                <a:latin typeface="Arial" charset="0"/>
                <a:cs typeface="Arial" charset="0"/>
              </a:rPr>
              <a:t>Other filters</a:t>
            </a:r>
          </a:p>
        </p:txBody>
      </p:sp>
      <p:grpSp>
        <p:nvGrpSpPr>
          <p:cNvPr id="37891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37897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-1</a:t>
              </a:r>
            </a:p>
          </p:txBody>
        </p:sp>
        <p:sp>
          <p:nvSpPr>
            <p:cNvPr id="37898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-2</a:t>
              </a:r>
            </a:p>
          </p:txBody>
        </p:sp>
        <p:sp>
          <p:nvSpPr>
            <p:cNvPr id="37899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-1</a:t>
              </a:r>
            </a:p>
          </p:txBody>
        </p:sp>
        <p:sp>
          <p:nvSpPr>
            <p:cNvPr id="37900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7901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7902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7903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7904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37905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l" eaLnBrk="1" hangingPunct="1">
                <a:spcBef>
                  <a:spcPct val="20000"/>
                </a:spcBef>
              </a:pPr>
              <a:r>
                <a:rPr lang="en-US" sz="2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37906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7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8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Arial" charset="0"/>
                <a:cs typeface="Arial" charset="0"/>
              </a:rPr>
              <a:t>Horizontal Edge</a:t>
            </a:r>
          </a:p>
          <a:p>
            <a:pPr algn="ctr" eaLnBrk="1" hangingPunct="1"/>
            <a:r>
              <a:rPr lang="en-US" sz="2000" dirty="0">
                <a:latin typeface="Arial" charset="0"/>
                <a:cs typeface="Arial" charset="0"/>
              </a:rPr>
              <a:t>(absolute value)</a:t>
            </a:r>
          </a:p>
        </p:txBody>
      </p:sp>
      <p:pic>
        <p:nvPicPr>
          <p:cNvPr id="37893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Sobel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932707" y="6212822"/>
            <a:ext cx="3278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000" dirty="0" smtClean="0">
                <a:latin typeface="Arial" charset="0"/>
                <a:cs typeface="Arial" charset="0"/>
              </a:rPr>
              <a:t>Separable (show on board)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5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 dirty="0" err="1" smtClean="0">
                <a:latin typeface="Arial" charset="0"/>
                <a:cs typeface="Arial" charset="0"/>
              </a:rPr>
              <a:t>Sinc</a:t>
            </a:r>
            <a:r>
              <a:rPr lang="en-US" sz="3800" dirty="0" smtClean="0">
                <a:latin typeface="Arial" charset="0"/>
                <a:cs typeface="Arial" charset="0"/>
              </a:rPr>
              <a:t> filter</a:t>
            </a:r>
            <a:endParaRPr lang="en-US" sz="38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0" y="1123337"/>
            <a:ext cx="4683044" cy="3213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915" y="4430013"/>
            <a:ext cx="218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Spatial Kernel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044" y="1239165"/>
            <a:ext cx="4489726" cy="30979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8185" y="4470561"/>
            <a:ext cx="3193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Frequency Response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54820"/>
            <a:ext cx="8366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Ideal for </a:t>
            </a:r>
            <a:r>
              <a:rPr lang="en-US" sz="2800" dirty="0" err="1" smtClean="0"/>
              <a:t>Nyquist</a:t>
            </a:r>
            <a:r>
              <a:rPr lang="en-US" sz="2800" dirty="0" smtClean="0"/>
              <a:t>-Shannon: removes high frequencies!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Often a bit higher quality than Gaussian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But can introduce ringing (oscillations) due to sine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598766"/>
              </p:ext>
            </p:extLst>
          </p:nvPr>
        </p:nvGraphicFramePr>
        <p:xfrm>
          <a:off x="0" y="1742919"/>
          <a:ext cx="1981171" cy="1023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762000" imgH="393700" progId="Equation.3">
                  <p:embed/>
                </p:oleObj>
              </mc:Choice>
              <mc:Fallback>
                <p:oleObj name="Equation" r:id="rId6" imgW="762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742919"/>
                        <a:ext cx="1981171" cy="1023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40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447800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" charset="0"/>
                <a:cs typeface="Arial" charset="0"/>
              </a:rPr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Same shape in spatial and frequency domain</a:t>
            </a:r>
            <a:br>
              <a:rPr lang="en-US" sz="2400" dirty="0" smtClean="0">
                <a:latin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cs typeface="Arial" charset="0"/>
              </a:rPr>
              <a:t>(Fourier transform of Gaussian is Gaussian)</a:t>
            </a: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ourier New" charset="0"/>
              <a:cs typeface="Arial" charset="0"/>
            </a:endParaRPr>
          </a:p>
        </p:txBody>
      </p:sp>
      <p:pic>
        <p:nvPicPr>
          <p:cNvPr id="38915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0.003   0.013   0.022   0.013   0.003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0.013   0.059   0.097   0.059   0.013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0.022   0.097   0.159   0.097   0.022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0.013   0.059   0.097   0.059   0.013</a:t>
            </a:r>
          </a:p>
          <a:p>
            <a:pPr algn="l" eaLnBrk="1" hangingPunct="1"/>
            <a:r>
              <a:rPr lang="en-US" sz="1600">
                <a:latin typeface="Tahoma" charset="0"/>
                <a:cs typeface="Arial" charset="0"/>
              </a:rPr>
              <a:t>0.003   0.013   0.022   0.013   0.003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>
                <a:latin typeface="Tahoma" charset="0"/>
                <a:cs typeface="Arial" charset="0"/>
                <a:sym typeface="Symbol" charset="0"/>
              </a:rPr>
              <a:t>5 x 5,  = 1</a:t>
            </a:r>
            <a:endParaRPr lang="en-US">
              <a:latin typeface="Tahoma" charset="0"/>
              <a:cs typeface="Arial" charset="0"/>
            </a:endParaRPr>
          </a:p>
        </p:txBody>
      </p:sp>
      <p:sp>
        <p:nvSpPr>
          <p:cNvPr id="38920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  <a:ea typeface="+mn-ea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  <a:ea typeface="+mn-ea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  <p:extLst>
      <p:ext uri="{BB962C8B-B14F-4D97-AF65-F5344CB8AC3E}">
        <p14:creationId xmlns:p14="http://schemas.microsoft.com/office/powerpoint/2010/main" val="3841476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0" r="23643" b="-984"/>
          <a:stretch>
            <a:fillRect/>
          </a:stretch>
        </p:blipFill>
        <p:spPr bwMode="auto">
          <a:xfrm>
            <a:off x="2406650" y="3581400"/>
            <a:ext cx="4038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2FB982FB-1F51-A746-B196-DB09A88F0385}" type="slidenum">
              <a:rPr lang="en-US"/>
              <a:pPr/>
              <a:t>4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Reconstruction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3625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" charset="0"/>
              </a:rPr>
              <a:t>Making samples back into a continuous function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for output (need realizable method)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for analysis or processing (need </a:t>
            </a:r>
            <a:r>
              <a:rPr lang="en-US" dirty="0" smtClean="0">
                <a:latin typeface="Gill Sans" charset="0"/>
              </a:rPr>
              <a:t>math </a:t>
            </a:r>
            <a:r>
              <a:rPr lang="en-US" dirty="0">
                <a:latin typeface="Gill Sans" charset="0"/>
              </a:rPr>
              <a:t>method)</a:t>
            </a:r>
          </a:p>
          <a:p>
            <a:pPr lvl="1" eaLnBrk="1" hangingPunct="1"/>
            <a:r>
              <a:rPr lang="en-US" dirty="0">
                <a:latin typeface="Gill Sans" charset="0"/>
              </a:rPr>
              <a:t>amounts to </a:t>
            </a:r>
            <a:r>
              <a:rPr lang="ja-JP" altLang="en-US" dirty="0">
                <a:latin typeface="Gill Sans" charset="0"/>
              </a:rPr>
              <a:t>“</a:t>
            </a:r>
            <a:r>
              <a:rPr lang="en-US" dirty="0">
                <a:latin typeface="Gill Sans" charset="0"/>
              </a:rPr>
              <a:t>guessing</a:t>
            </a:r>
            <a:r>
              <a:rPr lang="ja-JP" altLang="en-US" dirty="0">
                <a:latin typeface="Gill Sans" charset="0"/>
              </a:rPr>
              <a:t>”</a:t>
            </a:r>
            <a:r>
              <a:rPr lang="en-US" dirty="0">
                <a:latin typeface="Gill Sans" charset="0"/>
              </a:rPr>
              <a:t> what the function did in between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 rot="-5400000">
            <a:off x="7925594" y="5009357"/>
            <a:ext cx="2155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/>
              <a:t>[FvDFH fig.14.14b / Wolberg]</a:t>
            </a:r>
          </a:p>
        </p:txBody>
      </p:sp>
    </p:spTree>
    <p:extLst>
      <p:ext uri="{BB962C8B-B14F-4D97-AF65-F5344CB8AC3E}">
        <p14:creationId xmlns:p14="http://schemas.microsoft.com/office/powerpoint/2010/main" val="425821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>
                <a:latin typeface="Arial" charset="0"/>
                <a:cs typeface="Arial" charset="0"/>
              </a:rPr>
              <a:t>Gaussian filters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7638"/>
            <a:ext cx="8229600" cy="5135563"/>
          </a:xfrm>
        </p:spPr>
        <p:txBody>
          <a:bodyPr/>
          <a:lstStyle/>
          <a:p>
            <a:r>
              <a:rPr lang="en-US" sz="3000" dirty="0">
                <a:latin typeface="Arial" charset="0"/>
                <a:cs typeface="Arial" charset="0"/>
              </a:rPr>
              <a:t>Remove </a:t>
            </a:r>
            <a:r>
              <a:rPr lang="ja-JP" altLang="en-US" sz="3000" dirty="0">
                <a:latin typeface="Arial" charset="0"/>
                <a:cs typeface="Arial" charset="0"/>
              </a:rPr>
              <a:t>“</a:t>
            </a:r>
            <a:r>
              <a:rPr lang="en-US" sz="3000" dirty="0">
                <a:latin typeface="Arial" charset="0"/>
                <a:cs typeface="Arial" charset="0"/>
              </a:rPr>
              <a:t>high-frequency</a:t>
            </a:r>
            <a:r>
              <a:rPr lang="ja-JP" altLang="en-US" sz="3000" dirty="0">
                <a:latin typeface="Arial" charset="0"/>
                <a:cs typeface="Arial" charset="0"/>
              </a:rPr>
              <a:t>”</a:t>
            </a:r>
            <a:r>
              <a:rPr lang="en-US" sz="3000" dirty="0">
                <a:latin typeface="Arial" charset="0"/>
                <a:cs typeface="Arial" charset="0"/>
              </a:rPr>
              <a:t> components from the image (low-pass filter)</a:t>
            </a:r>
          </a:p>
          <a:p>
            <a:pPr lvl="1"/>
            <a:r>
              <a:rPr lang="en-US" sz="2200" dirty="0">
                <a:latin typeface="Arial" charset="0"/>
                <a:cs typeface="Arial" charset="0"/>
              </a:rPr>
              <a:t>Images become more smooth</a:t>
            </a:r>
          </a:p>
          <a:p>
            <a:r>
              <a:rPr lang="en-US" sz="3000" dirty="0">
                <a:latin typeface="Arial" charset="0"/>
                <a:cs typeface="Arial" charset="0"/>
              </a:rPr>
              <a:t>Convolution with self is another Gaussian</a:t>
            </a:r>
          </a:p>
          <a:p>
            <a:pPr lvl="1"/>
            <a:r>
              <a:rPr lang="en-US" sz="2200" dirty="0">
                <a:latin typeface="Arial" charset="0"/>
                <a:cs typeface="Arial" charset="0"/>
              </a:rPr>
              <a:t>So can smooth with small-width kernel, repeat, and get same result as larger-width kernel would have</a:t>
            </a:r>
          </a:p>
          <a:p>
            <a:pPr lvl="1"/>
            <a:r>
              <a:rPr lang="en-US" sz="2200" dirty="0">
                <a:latin typeface="Arial" charset="0"/>
                <a:cs typeface="Arial" charset="0"/>
              </a:rPr>
              <a:t>Convolving two times with Gaussian kernel of width </a:t>
            </a:r>
            <a:r>
              <a:rPr lang="en-US" sz="2200" i="1" dirty="0" err="1">
                <a:latin typeface="Arial" charset="0"/>
                <a:cs typeface="Arial" charset="0"/>
              </a:rPr>
              <a:t>σ</a:t>
            </a:r>
            <a:r>
              <a:rPr lang="en-US" sz="2200" dirty="0">
                <a:latin typeface="Arial" charset="0"/>
                <a:cs typeface="Arial" charset="0"/>
              </a:rPr>
              <a:t> is same as convolving once with kernel of width  </a:t>
            </a:r>
            <a:r>
              <a:rPr lang="en-US" sz="2200" i="1" dirty="0">
                <a:latin typeface="Arial" charset="0"/>
                <a:cs typeface="Arial" charset="0"/>
              </a:rPr>
              <a:t>σ</a:t>
            </a:r>
            <a:r>
              <a:rPr lang="en-US" sz="2200" dirty="0">
                <a:latin typeface="Arial" charset="0"/>
                <a:cs typeface="Arial" charset="0"/>
              </a:rPr>
              <a:t>√2 </a:t>
            </a:r>
            <a:endParaRPr lang="en-US" sz="2200" i="1" dirty="0">
              <a:latin typeface="Arial" charset="0"/>
              <a:cs typeface="Arial" charset="0"/>
            </a:endParaRP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972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17638"/>
            <a:ext cx="8229600" cy="472440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rial" charset="0"/>
                <a:cs typeface="Arial" charset="0"/>
              </a:rPr>
              <a:t>How big should the filter be?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Values at edges should be near zero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Rule of thumb for Gaussian: set filter half-width to about 3 </a:t>
            </a:r>
            <a:r>
              <a:rPr lang="en-US" i="1" dirty="0" err="1" smtClean="0">
                <a:latin typeface="Arial" charset="0"/>
                <a:cs typeface="Arial" charset="0"/>
              </a:rPr>
              <a:t>σ</a:t>
            </a:r>
            <a:endParaRPr lang="en-US" i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Normalize truncated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kernel. Why?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32" y="3292551"/>
            <a:ext cx="3689568" cy="318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>
                <a:latin typeface="Arial" charset="0"/>
                <a:cs typeface="Arial" charset="0"/>
              </a:rPr>
              <a:t>Practical matters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800850" y="6477000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>
                <a:cs typeface="Arial" charset="0"/>
              </a:rPr>
              <a:t>Side by Derek Hoiem</a:t>
            </a:r>
          </a:p>
        </p:txBody>
      </p:sp>
    </p:spTree>
    <p:extLst>
      <p:ext uri="{BB962C8B-B14F-4D97-AF65-F5344CB8AC3E}">
        <p14:creationId xmlns:p14="http://schemas.microsoft.com/office/powerpoint/2010/main" val="422831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800" dirty="0" smtClean="0">
                <a:latin typeface="Arial" charset="0"/>
                <a:cs typeface="Arial" charset="0"/>
              </a:rPr>
              <a:t>Size of Output?</a:t>
            </a:r>
            <a:endParaRPr lang="en-US" sz="3800" dirty="0">
              <a:latin typeface="Arial" charset="0"/>
              <a:cs typeface="Arial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5237"/>
            <a:ext cx="8686800" cy="51355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MATLAB</a:t>
            </a:r>
            <a:r>
              <a:rPr lang="en-US" dirty="0">
                <a:latin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cs typeface="Arial" charset="0"/>
              </a:rPr>
              <a:t>conv2</a:t>
            </a:r>
            <a:r>
              <a:rPr lang="en-US" dirty="0">
                <a:latin typeface="Arial" charset="0"/>
                <a:cs typeface="Arial" charset="0"/>
              </a:rPr>
              <a:t>(</a:t>
            </a:r>
            <a:r>
              <a:rPr lang="en-US" dirty="0" err="1">
                <a:latin typeface="Arial" charset="0"/>
                <a:cs typeface="Arial" charset="0"/>
              </a:rPr>
              <a:t>g,f,shape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Python: scipy.signal.convolve2d(</a:t>
            </a:r>
            <a:r>
              <a:rPr lang="en-US" dirty="0" err="1" smtClean="0">
                <a:latin typeface="Arial" charset="0"/>
                <a:cs typeface="Arial" charset="0"/>
              </a:rPr>
              <a:t>g,f,shape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sz="2400" i="1" dirty="0">
                <a:latin typeface="Arial" charset="0"/>
                <a:cs typeface="Arial" charset="0"/>
              </a:rPr>
              <a:t>shape</a:t>
            </a:r>
            <a:r>
              <a:rPr lang="en-US" sz="2400" dirty="0">
                <a:latin typeface="Arial" charset="0"/>
                <a:cs typeface="Arial" charset="0"/>
              </a:rPr>
              <a:t> = </a:t>
            </a:r>
            <a:r>
              <a:rPr lang="ja-JP" altLang="en-US" sz="2400" dirty="0">
                <a:latin typeface="Arial" charset="0"/>
                <a:cs typeface="Arial" charset="0"/>
              </a:rPr>
              <a:t>‘</a:t>
            </a:r>
            <a:r>
              <a:rPr lang="en-US" sz="2400" dirty="0">
                <a:latin typeface="Arial" charset="0"/>
                <a:cs typeface="Arial" charset="0"/>
              </a:rPr>
              <a:t>full</a:t>
            </a:r>
            <a:r>
              <a:rPr lang="ja-JP" altLang="en-US" sz="2400" dirty="0">
                <a:latin typeface="Arial" charset="0"/>
                <a:cs typeface="Arial" charset="0"/>
              </a:rPr>
              <a:t>’</a:t>
            </a:r>
            <a:r>
              <a:rPr lang="en-US" sz="2400" dirty="0">
                <a:latin typeface="Arial" charset="0"/>
                <a:cs typeface="Arial" charset="0"/>
              </a:rPr>
              <a:t>: output size is sum of sizes of f and g</a:t>
            </a:r>
          </a:p>
          <a:p>
            <a:pPr lvl="1"/>
            <a:r>
              <a:rPr lang="en-US" sz="2400" i="1" dirty="0">
                <a:latin typeface="Arial" charset="0"/>
                <a:cs typeface="Arial" charset="0"/>
              </a:rPr>
              <a:t>shape</a:t>
            </a:r>
            <a:r>
              <a:rPr lang="en-US" sz="2400" dirty="0">
                <a:latin typeface="Arial" charset="0"/>
                <a:cs typeface="Arial" charset="0"/>
              </a:rPr>
              <a:t> = </a:t>
            </a:r>
            <a:r>
              <a:rPr lang="ja-JP" altLang="en-US" sz="2400" dirty="0">
                <a:latin typeface="Arial" charset="0"/>
                <a:cs typeface="Arial" charset="0"/>
              </a:rPr>
              <a:t>‘</a:t>
            </a:r>
            <a:r>
              <a:rPr lang="en-US" sz="2400" dirty="0">
                <a:latin typeface="Arial" charset="0"/>
                <a:cs typeface="Arial" charset="0"/>
              </a:rPr>
              <a:t>same</a:t>
            </a:r>
            <a:r>
              <a:rPr lang="ja-JP" altLang="en-US" sz="2400" dirty="0">
                <a:latin typeface="Arial" charset="0"/>
                <a:cs typeface="Arial" charset="0"/>
              </a:rPr>
              <a:t>’</a:t>
            </a:r>
            <a:r>
              <a:rPr lang="en-US" sz="2400" dirty="0">
                <a:latin typeface="Arial" charset="0"/>
                <a:cs typeface="Arial" charset="0"/>
              </a:rPr>
              <a:t>: output size is same as f</a:t>
            </a:r>
          </a:p>
          <a:p>
            <a:pPr lvl="1"/>
            <a:r>
              <a:rPr lang="en-US" sz="2400" i="1" dirty="0">
                <a:latin typeface="Arial" charset="0"/>
                <a:cs typeface="Arial" charset="0"/>
              </a:rPr>
              <a:t>shape</a:t>
            </a:r>
            <a:r>
              <a:rPr lang="en-US" sz="2400" dirty="0">
                <a:latin typeface="Arial" charset="0"/>
                <a:cs typeface="Arial" charset="0"/>
              </a:rPr>
              <a:t> = </a:t>
            </a:r>
            <a:r>
              <a:rPr lang="ja-JP" altLang="en-US" sz="2400" dirty="0">
                <a:latin typeface="Arial" charset="0"/>
                <a:cs typeface="Arial" charset="0"/>
              </a:rPr>
              <a:t>‘</a:t>
            </a:r>
            <a:r>
              <a:rPr lang="en-US" sz="2400" dirty="0">
                <a:latin typeface="Arial" charset="0"/>
                <a:cs typeface="Arial" charset="0"/>
              </a:rPr>
              <a:t>valid</a:t>
            </a:r>
            <a:r>
              <a:rPr lang="ja-JP" altLang="en-US" sz="2400" dirty="0">
                <a:latin typeface="Arial" charset="0"/>
                <a:cs typeface="Arial" charset="0"/>
              </a:rPr>
              <a:t>’</a:t>
            </a:r>
            <a:r>
              <a:rPr lang="en-US" sz="2400" dirty="0">
                <a:latin typeface="Arial" charset="0"/>
                <a:cs typeface="Arial" charset="0"/>
              </a:rPr>
              <a:t>: output size is difference of sizes of </a:t>
            </a:r>
            <a:r>
              <a:rPr lang="en-US" sz="2400" dirty="0" smtClean="0">
                <a:latin typeface="Arial" charset="0"/>
                <a:cs typeface="Arial" charset="0"/>
              </a:rPr>
              <a:t>f, </a:t>
            </a:r>
            <a:r>
              <a:rPr lang="en-US" sz="2400" dirty="0">
                <a:latin typeface="Arial" charset="0"/>
                <a:cs typeface="Arial" charset="0"/>
              </a:rPr>
              <a:t>g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3801979"/>
            <a:ext cx="8229600" cy="2743200"/>
            <a:chOff x="228600" y="3505200"/>
            <a:chExt cx="8686800" cy="2895600"/>
          </a:xfrm>
        </p:grpSpPr>
        <p:sp>
          <p:nvSpPr>
            <p:cNvPr id="41986" name="Rectangle 11"/>
            <p:cNvSpPr>
              <a:spLocks noChangeArrowheads="1"/>
            </p:cNvSpPr>
            <p:nvPr/>
          </p:nvSpPr>
          <p:spPr bwMode="auto">
            <a:xfrm>
              <a:off x="381000" y="3810000"/>
              <a:ext cx="25146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989" name="Rectangle 4"/>
            <p:cNvSpPr>
              <a:spLocks noChangeArrowheads="1"/>
            </p:cNvSpPr>
            <p:nvPr/>
          </p:nvSpPr>
          <p:spPr bwMode="auto">
            <a:xfrm>
              <a:off x="6096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41990" name="Rectangle 5"/>
            <p:cNvSpPr>
              <a:spLocks noChangeArrowheads="1"/>
            </p:cNvSpPr>
            <p:nvPr/>
          </p:nvSpPr>
          <p:spPr bwMode="auto">
            <a:xfrm>
              <a:off x="25908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1" name="Rectangle 8"/>
            <p:cNvSpPr>
              <a:spLocks noChangeArrowheads="1"/>
            </p:cNvSpPr>
            <p:nvPr/>
          </p:nvSpPr>
          <p:spPr bwMode="auto">
            <a:xfrm>
              <a:off x="2286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2" name="Rectangle 9"/>
            <p:cNvSpPr>
              <a:spLocks noChangeArrowheads="1"/>
            </p:cNvSpPr>
            <p:nvPr/>
          </p:nvSpPr>
          <p:spPr bwMode="auto">
            <a:xfrm>
              <a:off x="25908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3" name="Rectangle 10"/>
            <p:cNvSpPr>
              <a:spLocks noChangeArrowheads="1"/>
            </p:cNvSpPr>
            <p:nvPr/>
          </p:nvSpPr>
          <p:spPr bwMode="auto">
            <a:xfrm>
              <a:off x="2286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4" name="Rectangle 13"/>
            <p:cNvSpPr>
              <a:spLocks noChangeArrowheads="1"/>
            </p:cNvSpPr>
            <p:nvPr/>
          </p:nvSpPr>
          <p:spPr bwMode="auto">
            <a:xfrm>
              <a:off x="38862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41995" name="Rectangle 14"/>
            <p:cNvSpPr>
              <a:spLocks noChangeArrowheads="1"/>
            </p:cNvSpPr>
            <p:nvPr/>
          </p:nvSpPr>
          <p:spPr bwMode="auto">
            <a:xfrm>
              <a:off x="57150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6" name="Rectangle 15"/>
            <p:cNvSpPr>
              <a:spLocks noChangeArrowheads="1"/>
            </p:cNvSpPr>
            <p:nvPr/>
          </p:nvSpPr>
          <p:spPr bwMode="auto">
            <a:xfrm>
              <a:off x="36576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7" name="Rectangle 16"/>
            <p:cNvSpPr>
              <a:spLocks noChangeArrowheads="1"/>
            </p:cNvSpPr>
            <p:nvPr/>
          </p:nvSpPr>
          <p:spPr bwMode="auto">
            <a:xfrm>
              <a:off x="5715000" y="57912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8" name="Rectangle 17"/>
            <p:cNvSpPr>
              <a:spLocks noChangeArrowheads="1"/>
            </p:cNvSpPr>
            <p:nvPr/>
          </p:nvSpPr>
          <p:spPr bwMode="auto">
            <a:xfrm>
              <a:off x="3657600" y="5715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1999" name="Rectangle 19"/>
            <p:cNvSpPr>
              <a:spLocks noChangeArrowheads="1"/>
            </p:cNvSpPr>
            <p:nvPr/>
          </p:nvSpPr>
          <p:spPr bwMode="auto">
            <a:xfrm>
              <a:off x="68580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42000" name="Rectangle 18"/>
            <p:cNvSpPr>
              <a:spLocks noChangeArrowheads="1"/>
            </p:cNvSpPr>
            <p:nvPr/>
          </p:nvSpPr>
          <p:spPr bwMode="auto">
            <a:xfrm>
              <a:off x="7086600" y="419100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1" hangingPunct="1"/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001" name="Rectangle 20"/>
            <p:cNvSpPr>
              <a:spLocks noChangeArrowheads="1"/>
            </p:cNvSpPr>
            <p:nvPr/>
          </p:nvSpPr>
          <p:spPr bwMode="auto">
            <a:xfrm>
              <a:off x="84582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2002" name="Rectangle 21"/>
            <p:cNvSpPr>
              <a:spLocks noChangeArrowheads="1"/>
            </p:cNvSpPr>
            <p:nvPr/>
          </p:nvSpPr>
          <p:spPr bwMode="auto">
            <a:xfrm>
              <a:off x="68580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2003" name="Rectangle 22"/>
            <p:cNvSpPr>
              <a:spLocks noChangeArrowheads="1"/>
            </p:cNvSpPr>
            <p:nvPr/>
          </p:nvSpPr>
          <p:spPr bwMode="auto">
            <a:xfrm>
              <a:off x="84582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2004" name="Rectangle 23"/>
            <p:cNvSpPr>
              <a:spLocks noChangeArrowheads="1"/>
            </p:cNvSpPr>
            <p:nvPr/>
          </p:nvSpPr>
          <p:spPr bwMode="auto">
            <a:xfrm>
              <a:off x="68580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i="1">
                  <a:latin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42005" name="Text Box 24"/>
            <p:cNvSpPr txBox="1">
              <a:spLocks noChangeArrowheads="1"/>
            </p:cNvSpPr>
            <p:nvPr/>
          </p:nvSpPr>
          <p:spPr bwMode="auto">
            <a:xfrm>
              <a:off x="1330325" y="3505200"/>
              <a:ext cx="574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Arial" charset="0"/>
                  <a:cs typeface="Arial" charset="0"/>
                </a:rPr>
                <a:t>full</a:t>
              </a:r>
            </a:p>
          </p:txBody>
        </p:sp>
        <p:sp>
          <p:nvSpPr>
            <p:cNvPr id="42006" name="Text Box 25"/>
            <p:cNvSpPr txBox="1">
              <a:spLocks noChangeArrowheads="1"/>
            </p:cNvSpPr>
            <p:nvPr/>
          </p:nvSpPr>
          <p:spPr bwMode="auto">
            <a:xfrm>
              <a:off x="4495800" y="3541713"/>
              <a:ext cx="9302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Arial" charset="0"/>
                  <a:cs typeface="Arial" charset="0"/>
                </a:rPr>
                <a:t>same</a:t>
              </a:r>
            </a:p>
          </p:txBody>
        </p:sp>
        <p:sp>
          <p:nvSpPr>
            <p:cNvPr id="42007" name="Text Box 26"/>
            <p:cNvSpPr txBox="1">
              <a:spLocks noChangeArrowheads="1"/>
            </p:cNvSpPr>
            <p:nvPr/>
          </p:nvSpPr>
          <p:spPr bwMode="auto">
            <a:xfrm>
              <a:off x="7391400" y="3541713"/>
              <a:ext cx="812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Arial" charset="0"/>
                  <a:cs typeface="Arial" charset="0"/>
                </a:rPr>
                <a:t>valid</a:t>
              </a:r>
            </a:p>
          </p:txBody>
        </p:sp>
      </p:grpSp>
      <p:sp>
        <p:nvSpPr>
          <p:cNvPr id="42008" name="TextBox 2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Source: S. Lazebnik</a:t>
            </a:r>
          </a:p>
        </p:txBody>
      </p:sp>
    </p:spTree>
    <p:extLst>
      <p:ext uri="{BB962C8B-B14F-4D97-AF65-F5344CB8AC3E}">
        <p14:creationId xmlns:p14="http://schemas.microsoft.com/office/powerpoint/2010/main" val="163558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" y="274638"/>
            <a:ext cx="43259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Image half-sizing</a:t>
            </a:r>
          </a:p>
        </p:txBody>
      </p:sp>
      <p:pic>
        <p:nvPicPr>
          <p:cNvPr id="55299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-1371600"/>
            <a:ext cx="628015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46125" y="1716088"/>
            <a:ext cx="33543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This image is too big to</a:t>
            </a:r>
          </a:p>
          <a:p>
            <a:pPr algn="l"/>
            <a:r>
              <a:rPr lang="en-US" sz="2400">
                <a:latin typeface="Arial" charset="0"/>
                <a:cs typeface="Arial" charset="0"/>
              </a:rPr>
              <a:t>fit on the screen.  How</a:t>
            </a:r>
          </a:p>
          <a:p>
            <a:pPr algn="l"/>
            <a:r>
              <a:rPr lang="en-US" sz="2400">
                <a:latin typeface="Arial" charset="0"/>
                <a:cs typeface="Arial" charset="0"/>
              </a:rPr>
              <a:t>can we reduce it?</a:t>
            </a:r>
          </a:p>
          <a:p>
            <a:pPr algn="l"/>
            <a:endParaRPr lang="en-US" sz="2400">
              <a:latin typeface="Arial" charset="0"/>
              <a:cs typeface="Arial" charset="0"/>
            </a:endParaRPr>
          </a:p>
          <a:p>
            <a:pPr algn="l"/>
            <a:r>
              <a:rPr lang="en-US" sz="2400">
                <a:latin typeface="Arial" charset="0"/>
                <a:cs typeface="Arial" charset="0"/>
              </a:rPr>
              <a:t>How to generate a half-</a:t>
            </a:r>
          </a:p>
          <a:p>
            <a:pPr algn="l"/>
            <a:r>
              <a:rPr lang="en-US" sz="2400">
                <a:latin typeface="Arial" charset="0"/>
                <a:cs typeface="Arial" charset="0"/>
              </a:rPr>
              <a:t>sized version?</a:t>
            </a:r>
          </a:p>
        </p:txBody>
      </p:sp>
    </p:spTree>
    <p:extLst>
      <p:ext uri="{BB962C8B-B14F-4D97-AF65-F5344CB8AC3E}">
        <p14:creationId xmlns:p14="http://schemas.microsoft.com/office/powerpoint/2010/main" val="306278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641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Image sub-sampling</a:t>
            </a:r>
          </a:p>
        </p:txBody>
      </p:sp>
      <p:pic>
        <p:nvPicPr>
          <p:cNvPr id="56323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1879600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62200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914400" y="5153025"/>
            <a:ext cx="414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000">
                <a:latin typeface="Arial" charset="0"/>
                <a:cs typeface="Arial" charset="0"/>
              </a:rPr>
              <a:t>Throw away every other row and column to create a </a:t>
            </a:r>
            <a:r>
              <a:rPr lang="en-US" sz="2400">
                <a:latin typeface="Arial" charset="0"/>
                <a:cs typeface="Arial" charset="0"/>
              </a:rPr>
              <a:t>1/2</a:t>
            </a:r>
            <a:r>
              <a:rPr lang="en-US" sz="2000">
                <a:latin typeface="Arial" charset="0"/>
                <a:cs typeface="Arial" charset="0"/>
              </a:rPr>
              <a:t> size image</a:t>
            </a:r>
          </a:p>
          <a:p>
            <a:pPr lvl="1" algn="l"/>
            <a:r>
              <a:rPr lang="en-US" sz="2000">
                <a:latin typeface="Arial" charset="0"/>
                <a:cs typeface="Arial" charset="0"/>
              </a:rPr>
              <a:t>- called</a:t>
            </a:r>
            <a:r>
              <a:rPr lang="en-US" sz="2000" i="1">
                <a:latin typeface="Arial" charset="0"/>
                <a:cs typeface="Arial" charset="0"/>
              </a:rPr>
              <a:t> image sub-sampling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564188" y="40132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1/4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240588" y="34163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1/8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421189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144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01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9630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Image sub-sampling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7338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1/4  </a:t>
            </a:r>
            <a:r>
              <a:rPr lang="en-US" sz="1600">
                <a:latin typeface="Arial" charset="0"/>
                <a:cs typeface="Arial" charset="0"/>
              </a:rPr>
              <a:t>(2x zoom)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9342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1/8  </a:t>
            </a:r>
            <a:r>
              <a:rPr lang="en-US" sz="1600">
                <a:latin typeface="Arial" charset="0"/>
                <a:cs typeface="Arial" charset="0"/>
              </a:rPr>
              <a:t>(4x zoom)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57150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Aliasing!  What do we do?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295400" y="51054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80232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Gaussian (lowpass) pre-filtering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1/4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1/8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Gaussian 1/2</a:t>
            </a:r>
          </a:p>
        </p:txBody>
      </p:sp>
      <p:sp>
        <p:nvSpPr>
          <p:cNvPr id="58377" name="Rectangle 10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rial" charset="0"/>
                <a:cs typeface="Arial" charset="0"/>
              </a:rPr>
              <a:t>Solution:  filter the image, </a:t>
            </a:r>
            <a:r>
              <a:rPr lang="en-US" sz="2800" i="1">
                <a:latin typeface="Arial" charset="0"/>
                <a:cs typeface="Arial" charset="0"/>
              </a:rPr>
              <a:t>then</a:t>
            </a:r>
            <a:r>
              <a:rPr lang="en-US" sz="2800">
                <a:latin typeface="Arial" charset="0"/>
                <a:cs typeface="Arial" charset="0"/>
              </a:rPr>
              <a:t> subsample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  <a:cs typeface="Arial" charset="0"/>
              </a:rPr>
              <a:t>Filter size should double for each ½ size reduction.  Why?</a:t>
            </a:r>
          </a:p>
        </p:txBody>
      </p:sp>
      <p:sp>
        <p:nvSpPr>
          <p:cNvPr id="58378" name="Text Box 11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417956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3154363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91440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Subsampling with Gaussian pre-filtering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4267200" y="51054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1/4 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377113" y="51054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1/8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334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Gaussian 1/2</a:t>
            </a:r>
          </a:p>
        </p:txBody>
      </p:sp>
      <p:sp>
        <p:nvSpPr>
          <p:cNvPr id="59401" name="Text Box 10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90479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144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01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1906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Compare with...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7338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1/4  </a:t>
            </a:r>
            <a:r>
              <a:rPr lang="en-US" sz="1600">
                <a:latin typeface="Arial" charset="0"/>
                <a:cs typeface="Arial" charset="0"/>
              </a:rPr>
              <a:t>(2x zoom)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9342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1/8  </a:t>
            </a:r>
            <a:r>
              <a:rPr lang="en-US" sz="1600">
                <a:latin typeface="Arial" charset="0"/>
                <a:cs typeface="Arial" charset="0"/>
              </a:rPr>
              <a:t>(4x zoom)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295400" y="51054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1/2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391211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Gaussian (lowpass) pre-filtering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1/4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 1/8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2400">
                <a:latin typeface="Arial" charset="0"/>
                <a:cs typeface="Arial" charset="0"/>
              </a:rPr>
              <a:t>Gaussian 1/2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Arial" charset="0"/>
                <a:cs typeface="Arial" charset="0"/>
              </a:rPr>
              <a:t>Solution:  filter the image, </a:t>
            </a:r>
            <a:r>
              <a:rPr lang="en-US" sz="2800" i="1">
                <a:latin typeface="Arial" charset="0"/>
                <a:cs typeface="Arial" charset="0"/>
              </a:rPr>
              <a:t>then</a:t>
            </a:r>
            <a:r>
              <a:rPr lang="en-US" sz="2800">
                <a:latin typeface="Arial" charset="0"/>
                <a:cs typeface="Arial" charset="0"/>
              </a:rPr>
              <a:t> subsample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  <a:cs typeface="Arial" charset="0"/>
              </a:rPr>
              <a:t>Filter size should double for each ½ size reduction.  Why?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latin typeface="Arial" charset="0"/>
                <a:cs typeface="Arial" charset="0"/>
              </a:rPr>
              <a:t>How can we speed this up?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26054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1D Example: Audio</a:t>
            </a: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4724"/>
          <a:stretch>
            <a:fillRect/>
          </a:stretch>
        </p:blipFill>
        <p:spPr bwMode="auto">
          <a:xfrm>
            <a:off x="1143000" y="1606550"/>
            <a:ext cx="66294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2039938" y="5257800"/>
            <a:ext cx="64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sz="2400">
                <a:cs typeface="Arial" charset="0"/>
              </a:rPr>
              <a:t>low</a:t>
            </a:r>
            <a:endParaRPr lang="ru-RU" sz="2400">
              <a:cs typeface="Arial" charset="0"/>
            </a:endParaRPr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5519738" y="525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sz="2400">
                <a:cs typeface="Arial" charset="0"/>
              </a:rPr>
              <a:t>high</a:t>
            </a:r>
            <a:endParaRPr lang="ru-RU" sz="2400">
              <a:cs typeface="Arial" charset="0"/>
            </a:endParaRP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3200400" y="5638800"/>
            <a:ext cx="1763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 sz="2400">
                <a:cs typeface="Arial" charset="0"/>
              </a:rPr>
              <a:t>frequencies</a:t>
            </a:r>
            <a:endParaRPr lang="ru-RU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7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153400" cy="838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Image Pyramids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601788" y="1016000"/>
          <a:ext cx="5637212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Photo Editor Photo" r:id="rId3" imgW="4896533" imgH="3419952" progId="MSPhotoEd.3">
                  <p:embed/>
                </p:oleObj>
              </mc:Choice>
              <mc:Fallback>
                <p:oleObj name="Photo Editor Photo" r:id="rId3" imgW="4896533" imgH="3419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1016000"/>
                        <a:ext cx="5637212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51054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charset="0"/>
                <a:cs typeface="Arial" charset="0"/>
              </a:rPr>
              <a:t>Known as a </a:t>
            </a:r>
            <a:r>
              <a:rPr lang="en-US" sz="2400" b="1" dirty="0">
                <a:latin typeface="Arial" charset="0"/>
                <a:cs typeface="Arial" charset="0"/>
              </a:rPr>
              <a:t>Gaussian Pyramid </a:t>
            </a:r>
            <a:r>
              <a:rPr lang="en-US" sz="2400" dirty="0">
                <a:latin typeface="Arial" charset="0"/>
                <a:cs typeface="Arial" charset="0"/>
              </a:rPr>
              <a:t>[Burt and </a:t>
            </a:r>
            <a:r>
              <a:rPr lang="en-US" sz="2400" dirty="0" err="1">
                <a:latin typeface="Arial" charset="0"/>
                <a:cs typeface="Arial" charset="0"/>
              </a:rPr>
              <a:t>Adelson</a:t>
            </a:r>
            <a:r>
              <a:rPr lang="en-US" sz="2400" dirty="0">
                <a:latin typeface="Arial" charset="0"/>
                <a:cs typeface="Arial" charset="0"/>
              </a:rPr>
              <a:t>, 1983]</a:t>
            </a:r>
            <a:endParaRPr lang="en-US" sz="2400" b="1" dirty="0">
              <a:latin typeface="Arial" charset="0"/>
              <a:cs typeface="Arial" charset="0"/>
            </a:endParaRP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  <a:cs typeface="Arial" charset="0"/>
              </a:rPr>
              <a:t>In computer graphics, a </a:t>
            </a:r>
            <a:r>
              <a:rPr lang="en-US" sz="2800" i="1" dirty="0" err="1">
                <a:latin typeface="Arial" charset="0"/>
                <a:cs typeface="Arial" charset="0"/>
              </a:rPr>
              <a:t>mip</a:t>
            </a:r>
            <a:r>
              <a:rPr lang="en-US" sz="2800" i="1" dirty="0">
                <a:latin typeface="Arial" charset="0"/>
                <a:cs typeface="Arial" charset="0"/>
              </a:rPr>
              <a:t> map </a:t>
            </a:r>
            <a:r>
              <a:rPr lang="en-US" sz="2800" dirty="0">
                <a:latin typeface="Arial" charset="0"/>
                <a:cs typeface="Arial" charset="0"/>
              </a:rPr>
              <a:t>[Williams, 1983]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  <a:cs typeface="Arial" charset="0"/>
              </a:rPr>
              <a:t>A precursor to </a:t>
            </a:r>
            <a:r>
              <a:rPr lang="en-US" sz="2800" i="1" dirty="0">
                <a:latin typeface="Arial" charset="0"/>
                <a:cs typeface="Arial" charset="0"/>
              </a:rPr>
              <a:t>wavelet transform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705600" y="6477000"/>
            <a:ext cx="2374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120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162800" y="6553200"/>
            <a:ext cx="1943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Figure from David Forsyth</a:t>
            </a:r>
          </a:p>
        </p:txBody>
      </p:sp>
    </p:spTree>
    <p:extLst>
      <p:ext uri="{BB962C8B-B14F-4D97-AF65-F5344CB8AC3E}">
        <p14:creationId xmlns:p14="http://schemas.microsoft.com/office/powerpoint/2010/main" val="349403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What are they good for?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Improve Search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Search over translations</a:t>
            </a:r>
          </a:p>
          <a:p>
            <a:pPr lvl="2" eaLnBrk="1" hangingPunct="1"/>
            <a:r>
              <a:rPr lang="en-US" dirty="0" smtClean="0">
                <a:latin typeface="Arial" charset="0"/>
                <a:cs typeface="Arial" charset="0"/>
              </a:rPr>
              <a:t>Classic </a:t>
            </a:r>
            <a:r>
              <a:rPr lang="en-US" dirty="0">
                <a:latin typeface="Arial" charset="0"/>
                <a:cs typeface="Arial" charset="0"/>
              </a:rPr>
              <a:t>coarse-to-fine strategy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Search over scale</a:t>
            </a:r>
          </a:p>
          <a:p>
            <a:pPr lvl="2" eaLnBrk="1" hangingPunct="1"/>
            <a:r>
              <a:rPr lang="en-US" dirty="0">
                <a:latin typeface="Arial" charset="0"/>
                <a:cs typeface="Arial" charset="0"/>
              </a:rPr>
              <a:t>Template matching</a:t>
            </a:r>
          </a:p>
          <a:p>
            <a:pPr lvl="2" eaLnBrk="1" hangingPunct="1"/>
            <a:r>
              <a:rPr lang="en-US" dirty="0">
                <a:latin typeface="Arial" charset="0"/>
                <a:cs typeface="Arial" charset="0"/>
              </a:rPr>
              <a:t>E.g. find a face at different scales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Pre-computation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Need to access image at different blur levels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Useful for texture mapping at different resolutions (called </a:t>
            </a:r>
            <a:r>
              <a:rPr lang="en-US" dirty="0" err="1">
                <a:latin typeface="Arial" charset="0"/>
                <a:cs typeface="Arial" charset="0"/>
              </a:rPr>
              <a:t>mip</a:t>
            </a:r>
            <a:r>
              <a:rPr lang="en-US" dirty="0">
                <a:latin typeface="Arial" charset="0"/>
                <a:cs typeface="Arial" charset="0"/>
              </a:rPr>
              <a:t>-mapping) </a:t>
            </a: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5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Gaussian pyramid construction</a:t>
            </a:r>
          </a:p>
        </p:txBody>
      </p:sp>
      <p:sp>
        <p:nvSpPr>
          <p:cNvPr id="65539" name="Oval 3"/>
          <p:cNvSpPr>
            <a:spLocks noChangeArrowheads="1"/>
          </p:cNvSpPr>
          <p:nvPr/>
        </p:nvSpPr>
        <p:spPr bwMode="auto">
          <a:xfrm>
            <a:off x="2590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0" name="Oval 4"/>
          <p:cNvSpPr>
            <a:spLocks noChangeArrowheads="1"/>
          </p:cNvSpPr>
          <p:nvPr/>
        </p:nvSpPr>
        <p:spPr bwMode="auto">
          <a:xfrm>
            <a:off x="2971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3352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4114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auto">
          <a:xfrm>
            <a:off x="3733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4495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5" name="Oval 9"/>
          <p:cNvSpPr>
            <a:spLocks noChangeArrowheads="1"/>
          </p:cNvSpPr>
          <p:nvPr/>
        </p:nvSpPr>
        <p:spPr bwMode="auto">
          <a:xfrm>
            <a:off x="4876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6" name="Oval 10"/>
          <p:cNvSpPr>
            <a:spLocks noChangeArrowheads="1"/>
          </p:cNvSpPr>
          <p:nvPr/>
        </p:nvSpPr>
        <p:spPr bwMode="auto">
          <a:xfrm>
            <a:off x="5638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5257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48" name="Freeform 12"/>
          <p:cNvSpPr>
            <a:spLocks/>
          </p:cNvSpPr>
          <p:nvPr/>
        </p:nvSpPr>
        <p:spPr bwMode="auto">
          <a:xfrm>
            <a:off x="3200400" y="2971800"/>
            <a:ext cx="1905000" cy="762000"/>
          </a:xfrm>
          <a:custGeom>
            <a:avLst/>
            <a:gdLst>
              <a:gd name="T0" fmla="*/ 0 w 1200"/>
              <a:gd name="T1" fmla="*/ 1209675000 h 480"/>
              <a:gd name="T2" fmla="*/ 0 w 1200"/>
              <a:gd name="T3" fmla="*/ 967740000 h 480"/>
              <a:gd name="T4" fmla="*/ 604837500 w 1200"/>
              <a:gd name="T5" fmla="*/ 967740000 h 480"/>
              <a:gd name="T6" fmla="*/ 604837500 w 1200"/>
              <a:gd name="T7" fmla="*/ 483870000 h 480"/>
              <a:gd name="T8" fmla="*/ 604837500 w 1200"/>
              <a:gd name="T9" fmla="*/ 362902500 h 480"/>
              <a:gd name="T10" fmla="*/ 1209675000 w 1200"/>
              <a:gd name="T11" fmla="*/ 362902500 h 480"/>
              <a:gd name="T12" fmla="*/ 1209675000 w 1200"/>
              <a:gd name="T13" fmla="*/ 0 h 480"/>
              <a:gd name="T14" fmla="*/ 1814512500 w 1200"/>
              <a:gd name="T15" fmla="*/ 0 h 480"/>
              <a:gd name="T16" fmla="*/ 1814512500 w 1200"/>
              <a:gd name="T17" fmla="*/ 362902500 h 480"/>
              <a:gd name="T18" fmla="*/ 2147483647 w 1200"/>
              <a:gd name="T19" fmla="*/ 362902500 h 480"/>
              <a:gd name="T20" fmla="*/ 2147483647 w 1200"/>
              <a:gd name="T21" fmla="*/ 967740000 h 480"/>
              <a:gd name="T22" fmla="*/ 2147483647 w 1200"/>
              <a:gd name="T23" fmla="*/ 967740000 h 480"/>
              <a:gd name="T24" fmla="*/ 2147483647 w 1200"/>
              <a:gd name="T25" fmla="*/ 120967500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00"/>
              <a:gd name="T40" fmla="*/ 0 h 480"/>
              <a:gd name="T41" fmla="*/ 1200 w 1200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00" h="480">
                <a:moveTo>
                  <a:pt x="0" y="480"/>
                </a:moveTo>
                <a:lnTo>
                  <a:pt x="0" y="384"/>
                </a:lnTo>
                <a:lnTo>
                  <a:pt x="240" y="384"/>
                </a:lnTo>
                <a:lnTo>
                  <a:pt x="240" y="192"/>
                </a:lnTo>
                <a:lnTo>
                  <a:pt x="240" y="144"/>
                </a:lnTo>
                <a:lnTo>
                  <a:pt x="480" y="144"/>
                </a:lnTo>
                <a:lnTo>
                  <a:pt x="480" y="0"/>
                </a:lnTo>
                <a:lnTo>
                  <a:pt x="720" y="0"/>
                </a:lnTo>
                <a:lnTo>
                  <a:pt x="720" y="144"/>
                </a:lnTo>
                <a:lnTo>
                  <a:pt x="960" y="144"/>
                </a:lnTo>
                <a:lnTo>
                  <a:pt x="960" y="384"/>
                </a:lnTo>
                <a:lnTo>
                  <a:pt x="1200" y="384"/>
                </a:lnTo>
                <a:lnTo>
                  <a:pt x="1200" y="48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Oval 13"/>
          <p:cNvSpPr>
            <a:spLocks noChangeArrowheads="1"/>
          </p:cNvSpPr>
          <p:nvPr/>
        </p:nvSpPr>
        <p:spPr bwMode="auto">
          <a:xfrm>
            <a:off x="2590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0" name="Oval 14"/>
          <p:cNvSpPr>
            <a:spLocks noChangeArrowheads="1"/>
          </p:cNvSpPr>
          <p:nvPr/>
        </p:nvSpPr>
        <p:spPr bwMode="auto">
          <a:xfrm>
            <a:off x="3352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4114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4876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56388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5554" name="Line 18"/>
          <p:cNvSpPr>
            <a:spLocks noChangeShapeType="1"/>
          </p:cNvSpPr>
          <p:nvPr/>
        </p:nvSpPr>
        <p:spPr bwMode="auto">
          <a:xfrm flipV="1">
            <a:off x="4157663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52663" y="1817688"/>
            <a:ext cx="3803650" cy="1001712"/>
            <a:chOff x="1419" y="857"/>
            <a:chExt cx="2395" cy="631"/>
          </a:xfrm>
        </p:grpSpPr>
        <p:sp>
          <p:nvSpPr>
            <p:cNvPr id="65560" name="Oval 20"/>
            <p:cNvSpPr>
              <a:spLocks noChangeArrowheads="1"/>
            </p:cNvSpPr>
            <p:nvPr/>
          </p:nvSpPr>
          <p:spPr bwMode="auto">
            <a:xfrm>
              <a:off x="163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5561" name="Oval 21"/>
            <p:cNvSpPr>
              <a:spLocks noChangeArrowheads="1"/>
            </p:cNvSpPr>
            <p:nvPr/>
          </p:nvSpPr>
          <p:spPr bwMode="auto">
            <a:xfrm>
              <a:off x="259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5562" name="Oval 22"/>
            <p:cNvSpPr>
              <a:spLocks noChangeArrowheads="1"/>
            </p:cNvSpPr>
            <p:nvPr/>
          </p:nvSpPr>
          <p:spPr bwMode="auto">
            <a:xfrm>
              <a:off x="3552" y="8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65563" name="Freeform 23"/>
            <p:cNvSpPr>
              <a:spLocks/>
            </p:cNvSpPr>
            <p:nvPr/>
          </p:nvSpPr>
          <p:spPr bwMode="auto">
            <a:xfrm>
              <a:off x="1419" y="1008"/>
              <a:ext cx="2395" cy="480"/>
            </a:xfrm>
            <a:custGeom>
              <a:avLst/>
              <a:gdLst>
                <a:gd name="T0" fmla="*/ 0 w 1200"/>
                <a:gd name="T1" fmla="*/ 480 h 480"/>
                <a:gd name="T2" fmla="*/ 0 w 1200"/>
                <a:gd name="T3" fmla="*/ 384 h 480"/>
                <a:gd name="T4" fmla="*/ 956 w 1200"/>
                <a:gd name="T5" fmla="*/ 384 h 480"/>
                <a:gd name="T6" fmla="*/ 956 w 1200"/>
                <a:gd name="T7" fmla="*/ 192 h 480"/>
                <a:gd name="T8" fmla="*/ 956 w 1200"/>
                <a:gd name="T9" fmla="*/ 144 h 480"/>
                <a:gd name="T10" fmla="*/ 1912 w 1200"/>
                <a:gd name="T11" fmla="*/ 144 h 480"/>
                <a:gd name="T12" fmla="*/ 1912 w 1200"/>
                <a:gd name="T13" fmla="*/ 0 h 480"/>
                <a:gd name="T14" fmla="*/ 2868 w 1200"/>
                <a:gd name="T15" fmla="*/ 0 h 480"/>
                <a:gd name="T16" fmla="*/ 2868 w 1200"/>
                <a:gd name="T17" fmla="*/ 144 h 480"/>
                <a:gd name="T18" fmla="*/ 3824 w 1200"/>
                <a:gd name="T19" fmla="*/ 144 h 480"/>
                <a:gd name="T20" fmla="*/ 3824 w 1200"/>
                <a:gd name="T21" fmla="*/ 384 h 480"/>
                <a:gd name="T22" fmla="*/ 4780 w 1200"/>
                <a:gd name="T23" fmla="*/ 384 h 480"/>
                <a:gd name="T24" fmla="*/ 4780 w 1200"/>
                <a:gd name="T25" fmla="*/ 480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00"/>
                <a:gd name="T40" fmla="*/ 0 h 480"/>
                <a:gd name="T41" fmla="*/ 1200 w 1200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00" h="480">
                  <a:moveTo>
                    <a:pt x="0" y="480"/>
                  </a:moveTo>
                  <a:lnTo>
                    <a:pt x="0" y="384"/>
                  </a:lnTo>
                  <a:lnTo>
                    <a:pt x="240" y="384"/>
                  </a:lnTo>
                  <a:lnTo>
                    <a:pt x="240" y="192"/>
                  </a:lnTo>
                  <a:lnTo>
                    <a:pt x="240" y="144"/>
                  </a:lnTo>
                  <a:lnTo>
                    <a:pt x="480" y="144"/>
                  </a:lnTo>
                  <a:lnTo>
                    <a:pt x="480" y="0"/>
                  </a:lnTo>
                  <a:lnTo>
                    <a:pt x="720" y="0"/>
                  </a:lnTo>
                  <a:lnTo>
                    <a:pt x="720" y="144"/>
                  </a:lnTo>
                  <a:lnTo>
                    <a:pt x="960" y="144"/>
                  </a:lnTo>
                  <a:lnTo>
                    <a:pt x="960" y="384"/>
                  </a:lnTo>
                  <a:lnTo>
                    <a:pt x="1200" y="384"/>
                  </a:lnTo>
                  <a:lnTo>
                    <a:pt x="1200" y="48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24"/>
            <p:cNvSpPr>
              <a:spLocks noChangeShapeType="1"/>
            </p:cNvSpPr>
            <p:nvPr/>
          </p:nvSpPr>
          <p:spPr bwMode="auto">
            <a:xfrm flipV="1">
              <a:off x="2619" y="9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56" name="Text Box 25"/>
          <p:cNvSpPr txBox="1">
            <a:spLocks noChangeArrowheads="1"/>
          </p:cNvSpPr>
          <p:nvPr/>
        </p:nvSpPr>
        <p:spPr bwMode="auto">
          <a:xfrm>
            <a:off x="5319713" y="3084513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>
                <a:latin typeface="Arial" charset="0"/>
                <a:cs typeface="Arial" charset="0"/>
              </a:rPr>
              <a:t>filter mask</a:t>
            </a:r>
          </a:p>
        </p:txBody>
      </p:sp>
      <p:sp>
        <p:nvSpPr>
          <p:cNvPr id="65557" name="Line 26"/>
          <p:cNvSpPr>
            <a:spLocks noChangeShapeType="1"/>
          </p:cNvSpPr>
          <p:nvPr/>
        </p:nvSpPr>
        <p:spPr bwMode="auto">
          <a:xfrm flipH="1">
            <a:off x="4800600" y="32766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Rectangle 27"/>
          <p:cNvSpPr>
            <a:spLocks noChangeArrowheads="1"/>
          </p:cNvSpPr>
          <p:nvPr/>
        </p:nvSpPr>
        <p:spPr bwMode="auto">
          <a:xfrm>
            <a:off x="304800" y="3962400"/>
            <a:ext cx="883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Arial" charset="0"/>
                <a:cs typeface="Arial" charset="0"/>
              </a:rPr>
              <a:t>Repeat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Filter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Subsample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Arial" charset="0"/>
                <a:cs typeface="Arial" charset="0"/>
              </a:rPr>
              <a:t>Until minimum resolution reached 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  <a:cs typeface="Arial" charset="0"/>
              </a:rPr>
              <a:t>can specify desired number of levels (e.g., 3-level pyramid)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Arial" charset="0"/>
              <a:cs typeface="Arial" charset="0"/>
            </a:endParaRPr>
          </a:p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Arial" charset="0"/>
                <a:cs typeface="Arial" charset="0"/>
              </a:rPr>
              <a:t>Whole </a:t>
            </a:r>
            <a:r>
              <a:rPr lang="en-US" sz="2400" dirty="0">
                <a:latin typeface="Arial" charset="0"/>
                <a:cs typeface="Arial" charset="0"/>
              </a:rPr>
              <a:t>pyramid is only 4/3 the size of the original image</a:t>
            </a:r>
            <a:r>
              <a:rPr lang="en-US" sz="2400" dirty="0" smtClean="0">
                <a:latin typeface="Arial" charset="0"/>
                <a:cs typeface="Arial" charset="0"/>
              </a:rPr>
              <a:t>! (show)</a:t>
            </a:r>
            <a:endParaRPr lang="en-US" sz="2400" dirty="0">
              <a:latin typeface="Arial" charset="0"/>
              <a:cs typeface="Arial" charset="0"/>
            </a:endParaRPr>
          </a:p>
        </p:txBody>
      </p:sp>
      <p:sp>
        <p:nvSpPr>
          <p:cNvPr id="65559" name="Text Box 28"/>
          <p:cNvSpPr txBox="1">
            <a:spLocks noChangeArrowheads="1"/>
          </p:cNvSpPr>
          <p:nvPr/>
        </p:nvSpPr>
        <p:spPr bwMode="auto">
          <a:xfrm>
            <a:off x="7302500" y="6583363"/>
            <a:ext cx="2374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l"/>
            <a:r>
              <a:rPr lang="en-US" sz="1200">
                <a:latin typeface="Arial" charset="0"/>
                <a:cs typeface="Arial" charset="0"/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417229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1F3B9738-76DF-1347-90B8-34969F704910}" type="slidenum">
              <a:rPr lang="en-US"/>
              <a:pPr/>
              <a:t>6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Sampling in digital audio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Recording: sound to analog to samples to disc</a:t>
            </a:r>
          </a:p>
          <a:p>
            <a:pPr eaLnBrk="1" hangingPunct="1"/>
            <a:r>
              <a:rPr lang="en-US">
                <a:latin typeface="Gill Sans" charset="0"/>
              </a:rPr>
              <a:t>Playback: disc to samples to analog to sound again</a:t>
            </a:r>
          </a:p>
          <a:p>
            <a:pPr lvl="1" eaLnBrk="1" hangingPunct="1"/>
            <a:r>
              <a:rPr lang="en-US">
                <a:latin typeface="Gill Sans" charset="0"/>
              </a:rPr>
              <a:t>how can we be sure we are filling in the gaps correctly?</a:t>
            </a:r>
          </a:p>
        </p:txBody>
      </p:sp>
      <p:pic>
        <p:nvPicPr>
          <p:cNvPr id="16389" name="Picture 5" descr="audi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4899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0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928001F4-CFBB-F24D-852D-BCB4DA0005A1}" type="slidenum">
              <a:rPr lang="en-US"/>
              <a:pPr/>
              <a:t>7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Sampling and Reconstruction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Simple example: a sine wave</a:t>
            </a:r>
          </a:p>
        </p:txBody>
      </p:sp>
      <p:pic>
        <p:nvPicPr>
          <p:cNvPr id="225293" name="Picture 13" descr="sine-sampl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71993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0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97F4A351-B83B-5B4A-B685-7DFBCA5228AC}" type="slidenum">
              <a:rPr lang="en-US"/>
              <a:pPr/>
              <a:t>8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Undersampling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What if we </a:t>
            </a:r>
            <a:r>
              <a:rPr lang="ja-JP" altLang="en-US">
                <a:latin typeface="Gill Sans" charset="0"/>
              </a:rPr>
              <a:t>“</a:t>
            </a:r>
            <a:r>
              <a:rPr lang="en-US">
                <a:latin typeface="Gill Sans" charset="0"/>
              </a:rPr>
              <a:t>missed</a:t>
            </a:r>
            <a:r>
              <a:rPr lang="ja-JP" altLang="en-US">
                <a:latin typeface="Gill Sans" charset="0"/>
              </a:rPr>
              <a:t>”</a:t>
            </a:r>
            <a:r>
              <a:rPr lang="en-US">
                <a:latin typeface="Gill Sans" charset="0"/>
              </a:rPr>
              <a:t> things between the samples?</a:t>
            </a:r>
          </a:p>
          <a:p>
            <a:pPr eaLnBrk="1" hangingPunct="1"/>
            <a:r>
              <a:rPr lang="en-US">
                <a:latin typeface="Gill Sans" charset="0"/>
              </a:rPr>
              <a:t>Simple example: undersampling a sine wave</a:t>
            </a:r>
          </a:p>
          <a:p>
            <a:pPr lvl="1" eaLnBrk="1" hangingPunct="1"/>
            <a:r>
              <a:rPr lang="en-US">
                <a:latin typeface="Gill Sans" charset="0"/>
              </a:rPr>
              <a:t>unsurprising result: information is lost</a:t>
            </a:r>
          </a:p>
        </p:txBody>
      </p:sp>
      <p:pic>
        <p:nvPicPr>
          <p:cNvPr id="18437" name="Picture 9" descr="sine-sample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3810000"/>
            <a:ext cx="71993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32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r>
              <a:rPr lang="en-US"/>
              <a:t>© 2006 Steve Marschner • </a:t>
            </a:r>
            <a:fld id="{EBD2A7C9-3F06-B34C-875D-94BD532DC0E0}" type="slidenum">
              <a:rPr lang="en-US"/>
              <a:pPr/>
              <a:t>9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Undersampling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</a:rPr>
              <a:t>What if we </a:t>
            </a:r>
            <a:r>
              <a:rPr lang="ja-JP" altLang="en-US">
                <a:latin typeface="Gill Sans" charset="0"/>
              </a:rPr>
              <a:t>“</a:t>
            </a:r>
            <a:r>
              <a:rPr lang="en-US">
                <a:latin typeface="Gill Sans" charset="0"/>
              </a:rPr>
              <a:t>missed</a:t>
            </a:r>
            <a:r>
              <a:rPr lang="ja-JP" altLang="en-US">
                <a:latin typeface="Gill Sans" charset="0"/>
              </a:rPr>
              <a:t>”</a:t>
            </a:r>
            <a:r>
              <a:rPr lang="en-US">
                <a:latin typeface="Gill Sans" charset="0"/>
              </a:rPr>
              <a:t> things between the samples?</a:t>
            </a:r>
          </a:p>
          <a:p>
            <a:pPr eaLnBrk="1" hangingPunct="1"/>
            <a:r>
              <a:rPr lang="en-US">
                <a:latin typeface="Gill Sans" charset="0"/>
              </a:rPr>
              <a:t>Simple example: undersampling a sine wave</a:t>
            </a:r>
          </a:p>
          <a:p>
            <a:pPr lvl="1" eaLnBrk="1" hangingPunct="1"/>
            <a:r>
              <a:rPr lang="en-US">
                <a:latin typeface="Gill Sans" charset="0"/>
              </a:rPr>
              <a:t>unsurprising result: information is lost</a:t>
            </a:r>
          </a:p>
          <a:p>
            <a:pPr lvl="1" eaLnBrk="1" hangingPunct="1"/>
            <a:r>
              <a:rPr lang="en-US">
                <a:latin typeface="Gill Sans" charset="0"/>
              </a:rPr>
              <a:t>surprising result: indistinguishable from lower frequency</a:t>
            </a:r>
          </a:p>
          <a:p>
            <a:pPr lvl="1" eaLnBrk="1" hangingPunct="1">
              <a:buFontTx/>
              <a:buNone/>
            </a:pPr>
            <a:endParaRPr lang="en-US">
              <a:latin typeface="Gill Sans" charset="0"/>
            </a:endParaRPr>
          </a:p>
        </p:txBody>
      </p:sp>
      <p:pic>
        <p:nvPicPr>
          <p:cNvPr id="19461" name="Picture 5" descr="sine-sample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3810000"/>
            <a:ext cx="719931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4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-u,j-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50.75"/>
  <p:tag name="PICTUREFILESIZE" val="492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star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8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frac{1}{(2k+1)^2}\sum_{u=-k}^{k} \sum_{v=-k}^{k}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604.75"/>
  <p:tag name="PICTUREFILESIZE" val="540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1970</Words>
  <Application>Microsoft Macintosh PowerPoint</Application>
  <PresentationFormat>On-screen Show (4:3)</PresentationFormat>
  <Paragraphs>644</Paragraphs>
  <Slides>53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Office Theme</vt:lpstr>
      <vt:lpstr>Photo Editor Photo</vt:lpstr>
      <vt:lpstr>Equation</vt:lpstr>
      <vt:lpstr>Computational Photography: Sampling + Reconstruction</vt:lpstr>
      <vt:lpstr>Sampling and Reconstruction</vt:lpstr>
      <vt:lpstr>Sampled representations</vt:lpstr>
      <vt:lpstr>Reconstruction</vt:lpstr>
      <vt:lpstr>1D Example: Audio</vt:lpstr>
      <vt:lpstr>Sampling in digital audio</vt:lpstr>
      <vt:lpstr>Sampling and Reconstruction</vt:lpstr>
      <vt:lpstr>Undersampling</vt:lpstr>
      <vt:lpstr>Undersampling</vt:lpstr>
      <vt:lpstr>Undersampling</vt:lpstr>
      <vt:lpstr>Aliasing Examples</vt:lpstr>
      <vt:lpstr>Aliasing Examples</vt:lpstr>
      <vt:lpstr>Aliasing</vt:lpstr>
      <vt:lpstr>Moiré Patterns</vt:lpstr>
      <vt:lpstr>Aliasing in images</vt:lpstr>
      <vt:lpstr>Antialiasing</vt:lpstr>
      <vt:lpstr>Preventing aliasing</vt:lpstr>
      <vt:lpstr>Nyquist-Shannon Sampling Theorem</vt:lpstr>
      <vt:lpstr>Linear filtering: a key idea</vt:lpstr>
      <vt:lpstr>Moving Average</vt:lpstr>
      <vt:lpstr>Weighted Moving Average</vt:lpstr>
      <vt:lpstr>Weighted Moving Average</vt:lpstr>
      <vt:lpstr>Moving Average In 2D</vt:lpstr>
      <vt:lpstr>Cross-correlation filtering</vt:lpstr>
      <vt:lpstr>Gaussian filtering</vt:lpstr>
      <vt:lpstr>Box Filter vs. Gaussian Filter</vt:lpstr>
      <vt:lpstr>Convolution</vt:lpstr>
      <vt:lpstr>Convolution is nice!</vt:lpstr>
      <vt:lpstr>Separable Filters</vt:lpstr>
      <vt:lpstr>Practice with linear filters</vt:lpstr>
      <vt:lpstr>Practice with linear filters</vt:lpstr>
      <vt:lpstr>Practice with linear filters</vt:lpstr>
      <vt:lpstr>Practice with linear filters</vt:lpstr>
      <vt:lpstr>Other filters</vt:lpstr>
      <vt:lpstr>Other filters</vt:lpstr>
      <vt:lpstr>Other filters</vt:lpstr>
      <vt:lpstr>Other filters</vt:lpstr>
      <vt:lpstr>Sinc filter</vt:lpstr>
      <vt:lpstr>PowerPoint Presentation</vt:lpstr>
      <vt:lpstr>Gaussian filters</vt:lpstr>
      <vt:lpstr>Practical matters</vt:lpstr>
      <vt:lpstr>Size of Output?</vt:lpstr>
      <vt:lpstr>Image half-sizing</vt:lpstr>
      <vt:lpstr>Image sub-sampling</vt:lpstr>
      <vt:lpstr>Image sub-sampling</vt:lpstr>
      <vt:lpstr>Gaussian (lowpass) pre-filtering</vt:lpstr>
      <vt:lpstr>Subsampling with Gaussian pre-filtering</vt:lpstr>
      <vt:lpstr>Compare with...</vt:lpstr>
      <vt:lpstr>Gaussian (lowpass) pre-filtering</vt:lpstr>
      <vt:lpstr>Image Pyramids</vt:lpstr>
      <vt:lpstr>PowerPoint Presentation</vt:lpstr>
      <vt:lpstr>What are they good for?</vt:lpstr>
      <vt:lpstr>Gaussian pyramid construction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Photography: Sampling + reconstruction</dc:title>
  <dc:creator>connelly barnes</dc:creator>
  <cp:lastModifiedBy>connelly barnes</cp:lastModifiedBy>
  <cp:revision>30</cp:revision>
  <dcterms:created xsi:type="dcterms:W3CDTF">2013-09-03T04:10:01Z</dcterms:created>
  <dcterms:modified xsi:type="dcterms:W3CDTF">2014-09-02T15:46:17Z</dcterms:modified>
</cp:coreProperties>
</file>