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7"/>
  </p:notesMasterIdLst>
  <p:sldIdLst>
    <p:sldId id="256" r:id="rId2"/>
    <p:sldId id="257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2" r:id="rId14"/>
    <p:sldId id="324" r:id="rId15"/>
    <p:sldId id="321" r:id="rId16"/>
    <p:sldId id="323" r:id="rId17"/>
    <p:sldId id="325" r:id="rId18"/>
    <p:sldId id="326" r:id="rId19"/>
    <p:sldId id="327" r:id="rId20"/>
    <p:sldId id="328" r:id="rId21"/>
    <p:sldId id="329" r:id="rId22"/>
    <p:sldId id="330" r:id="rId23"/>
    <p:sldId id="333" r:id="rId24"/>
    <p:sldId id="334" r:id="rId25"/>
    <p:sldId id="331" r:id="rId26"/>
    <p:sldId id="332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00"/>
    <a:srgbClr val="632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016" y="59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4994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316016" y="9650993"/>
            <a:ext cx="3302331" cy="507328"/>
          </a:xfrm>
          <a:prstGeom prst="rect">
            <a:avLst/>
          </a:prstGeom>
          <a:ln/>
        </p:spPr>
        <p:txBody>
          <a:bodyPr lIns="96103" tIns="48052" rIns="96103" bIns="48052"/>
          <a:lstStyle/>
          <a:p>
            <a:fld id="{0379F3DA-2849-2A49-85DC-74134E994BC7}" type="slidenum">
              <a:rPr lang="en-US"/>
              <a:pPr/>
              <a:t>42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60413"/>
            <a:ext cx="5081588" cy="38115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339" y="4826337"/>
            <a:ext cx="5589323" cy="4572672"/>
          </a:xfrm>
        </p:spPr>
        <p:txBody>
          <a:bodyPr lIns="101487" tIns="50743" rIns="101487" bIns="507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0000" y="762000"/>
            <a:ext cx="5080000" cy="3810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http://en.wikipedia.org/wiki/Rolling_shutter</a:t>
            </a:r>
          </a:p>
          <a:p>
            <a:r>
              <a:rPr lang="en-US"/>
              <a:t>Even DSLRs have this problem.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316016" y="9650993"/>
            <a:ext cx="3302331" cy="507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03" tIns="48052" rIns="96103" bIns="48052"/>
          <a:lstStyle>
            <a:lvl1pPr defTabSz="101609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0840" indent="-300323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1293" indent="-240259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81810" indent="-240259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62327" indent="-240259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42845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23362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03879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84396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D56FFF5-61D9-FF40-A7D7-68B9AC803835}" type="slidenum">
              <a:rPr lang="en-US" sz="1300"/>
              <a:pPr/>
              <a:t>10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316016" y="9650993"/>
            <a:ext cx="3302331" cy="507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03" tIns="48052" rIns="96103" bIns="48052"/>
          <a:lstStyle>
            <a:lvl1pPr defTabSz="101609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0840" indent="-300323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1293" indent="-240259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81810" indent="-240259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62327" indent="-240259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42845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23362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03879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84396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75052FA-2EAA-B043-89E6-D1DD233D3ACC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62000"/>
            <a:ext cx="5080000" cy="381000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a typeface="+mn-ea"/>
                <a:sym typeface="Symbol" pitchFamily="18" charset="2"/>
              </a:rPr>
              <a:t> 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sym typeface="Symbol" pitchFamily="18" charset="2"/>
              </a:rPr>
              <a:t>At least 3 spectral bands required (e.g. R,G,B)</a:t>
            </a:r>
            <a:r>
              <a:rPr lang="en-US" smtClean="0">
                <a:ea typeface="+mn-ea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0000" y="762000"/>
            <a:ext cx="5080000" cy="38100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Metamerism can be illuminant based or observer based. Color blindness produced well known instances of metamerism.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316016" y="9650993"/>
            <a:ext cx="3302331" cy="507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03" tIns="48052" rIns="96103" bIns="48052"/>
          <a:lstStyle>
            <a:lvl1pPr defTabSz="101609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0840" indent="-300323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1293" indent="-240259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81810" indent="-240259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62327" indent="-240259" defTabSz="1016094"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42845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23362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03879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84396" indent="-240259" defTabSz="1016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7F11D16-1322-A14E-B430-EA2042722911}" type="slidenum">
              <a:rPr lang="en-US" sz="1300"/>
              <a:pPr/>
              <a:t>26</a:t>
            </a:fld>
            <a:endParaRPr 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316016" y="9650993"/>
            <a:ext cx="3302331" cy="507328"/>
          </a:xfrm>
          <a:prstGeom prst="rect">
            <a:avLst/>
          </a:prstGeom>
          <a:ln/>
        </p:spPr>
        <p:txBody>
          <a:bodyPr lIns="96103" tIns="48052" rIns="96103" bIns="48052"/>
          <a:lstStyle/>
          <a:p>
            <a:fld id="{3687E141-E369-5D48-9B85-D0047A138A3C}" type="slidenum">
              <a:rPr lang="en-US"/>
              <a:pPr/>
              <a:t>37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60413"/>
            <a:ext cx="5081588" cy="38115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339" y="4826337"/>
            <a:ext cx="5589323" cy="457267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316016" y="9650993"/>
            <a:ext cx="3302331" cy="507328"/>
          </a:xfrm>
          <a:prstGeom prst="rect">
            <a:avLst/>
          </a:prstGeom>
          <a:ln/>
        </p:spPr>
        <p:txBody>
          <a:bodyPr lIns="96103" tIns="48052" rIns="96103" bIns="48052"/>
          <a:lstStyle/>
          <a:p>
            <a:fld id="{0A3361E2-C912-A44A-B236-B974AD878527}" type="slidenum">
              <a:rPr lang="en-US"/>
              <a:pPr/>
              <a:t>38</a:t>
            </a:fld>
            <a:endParaRPr lang="en-US"/>
          </a:p>
        </p:txBody>
      </p:sp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4317670" y="0"/>
            <a:ext cx="3322174" cy="49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103" tIns="48052" rIns="96103" bIns="48052" anchor="ctr"/>
          <a:lstStyle/>
          <a:p>
            <a:endParaRPr lang="en-US"/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4317670" y="9674512"/>
            <a:ext cx="3322174" cy="49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533" tIns="49384" rIns="100533" bIns="49384" anchor="b"/>
          <a:lstStyle/>
          <a:p>
            <a:pPr algn="r" defTabSz="1016094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0" y="9674512"/>
            <a:ext cx="3322175" cy="49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103" tIns="48052" rIns="96103" bIns="48052" anchor="ctr"/>
          <a:lstStyle/>
          <a:p>
            <a:endParaRPr lang="en-US"/>
          </a:p>
        </p:txBody>
      </p:sp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0" y="0"/>
            <a:ext cx="3322175" cy="49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103" tIns="48052" rIns="96103" bIns="48052" anchor="ctr"/>
          <a:lstStyle/>
          <a:p>
            <a:endParaRPr lang="en-US"/>
          </a:p>
        </p:txBody>
      </p:sp>
      <p:sp>
        <p:nvSpPr>
          <p:cNvPr id="369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62000"/>
            <a:ext cx="5080000" cy="38100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9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7149" y="4836416"/>
            <a:ext cx="5645547" cy="458779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33" tIns="49384" rIns="100533" bIns="493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316016" y="9650993"/>
            <a:ext cx="3302331" cy="507328"/>
          </a:xfrm>
          <a:prstGeom prst="rect">
            <a:avLst/>
          </a:prstGeom>
          <a:ln/>
        </p:spPr>
        <p:txBody>
          <a:bodyPr lIns="96103" tIns="48052" rIns="96103" bIns="48052"/>
          <a:lstStyle/>
          <a:p>
            <a:fld id="{E51E0E49-6894-9247-B82A-9D264CE70896}" type="slidenum">
              <a:rPr lang="en-US"/>
              <a:pPr/>
              <a:t>41</a:t>
            </a:fld>
            <a:endParaRPr lang="en-US"/>
          </a:p>
        </p:txBody>
      </p:sp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4317670" y="0"/>
            <a:ext cx="3322174" cy="49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103" tIns="48052" rIns="96103" bIns="48052" anchor="ctr"/>
          <a:lstStyle/>
          <a:p>
            <a:endParaRPr lang="en-US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4317670" y="9674512"/>
            <a:ext cx="3322174" cy="49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533" tIns="49384" rIns="100533" bIns="49384" anchor="b"/>
          <a:lstStyle/>
          <a:p>
            <a:pPr algn="r" defTabSz="1016094"/>
            <a:r>
              <a:rPr lang="en-US">
                <a:latin typeface="Times New Roman" charset="0"/>
              </a:rPr>
              <a:t>3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0" y="9674512"/>
            <a:ext cx="3322175" cy="49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103" tIns="48052" rIns="96103" bIns="48052" anchor="ctr"/>
          <a:lstStyle/>
          <a:p>
            <a:endParaRPr lang="en-US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0" y="0"/>
            <a:ext cx="3322175" cy="49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103" tIns="48052" rIns="96103" bIns="48052" anchor="ctr"/>
          <a:lstStyle/>
          <a:p>
            <a:endParaRPr lang="en-US"/>
          </a:p>
        </p:txBody>
      </p:sp>
      <p:sp>
        <p:nvSpPr>
          <p:cNvPr id="3747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62000"/>
            <a:ext cx="5080000" cy="3810000"/>
          </a:xfrm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7149" y="4836416"/>
            <a:ext cx="5645547" cy="458779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33" tIns="49384" rIns="100533" bIns="4938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EEEEEE"/>
              </a:buClr>
              <a:buSzPct val="100000"/>
              <a:defRPr sz="4800">
                <a:solidFill>
                  <a:srgbClr val="EEEEEE"/>
                </a:solidFill>
              </a:defRPr>
            </a:lvl1pPr>
            <a:lvl2pPr algn="ctr">
              <a:buClr>
                <a:srgbClr val="EEEEEE"/>
              </a:buClr>
              <a:buSzPct val="100000"/>
              <a:defRPr sz="4800">
                <a:solidFill>
                  <a:srgbClr val="EEEEEE"/>
                </a:solidFill>
              </a:defRPr>
            </a:lvl2pPr>
            <a:lvl3pPr algn="ctr">
              <a:buClr>
                <a:srgbClr val="EEEEEE"/>
              </a:buClr>
              <a:buSzPct val="100000"/>
              <a:defRPr sz="4800">
                <a:solidFill>
                  <a:srgbClr val="EEEEEE"/>
                </a:solidFill>
              </a:defRPr>
            </a:lvl3pPr>
            <a:lvl4pPr algn="ctr">
              <a:buClr>
                <a:srgbClr val="EEEEEE"/>
              </a:buClr>
              <a:buSzPct val="100000"/>
              <a:defRPr sz="4800">
                <a:solidFill>
                  <a:srgbClr val="EEEEEE"/>
                </a:solidFill>
              </a:defRPr>
            </a:lvl4pPr>
            <a:lvl5pPr algn="ctr">
              <a:buClr>
                <a:srgbClr val="EEEEEE"/>
              </a:buClr>
              <a:buSzPct val="100000"/>
              <a:defRPr sz="4800">
                <a:solidFill>
                  <a:srgbClr val="EEEEEE"/>
                </a:solidFill>
              </a:defRPr>
            </a:lvl5pPr>
            <a:lvl6pPr algn="ctr">
              <a:buClr>
                <a:srgbClr val="EEEEEE"/>
              </a:buClr>
              <a:buSzPct val="100000"/>
              <a:defRPr sz="4800">
                <a:solidFill>
                  <a:srgbClr val="EEEEEE"/>
                </a:solidFill>
              </a:defRPr>
            </a:lvl6pPr>
            <a:lvl7pPr algn="ctr">
              <a:buClr>
                <a:srgbClr val="EEEEEE"/>
              </a:buClr>
              <a:buSzPct val="100000"/>
              <a:defRPr sz="4800">
                <a:solidFill>
                  <a:srgbClr val="EEEEEE"/>
                </a:solidFill>
              </a:defRPr>
            </a:lvl7pPr>
            <a:lvl8pPr algn="ctr">
              <a:buClr>
                <a:srgbClr val="EEEEEE"/>
              </a:buClr>
              <a:buSzPct val="100000"/>
              <a:defRPr sz="4800">
                <a:solidFill>
                  <a:srgbClr val="EEEEEE"/>
                </a:solidFill>
              </a:defRPr>
            </a:lvl8pPr>
            <a:lvl9pPr algn="ctr">
              <a:buClr>
                <a:srgbClr val="EEEEEE"/>
              </a:buClr>
              <a:buSzPct val="100000"/>
              <a:defRPr sz="4800">
                <a:solidFill>
                  <a:srgbClr val="EEEEEE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999999"/>
              </a:buClr>
              <a:buSzPct val="100000"/>
              <a:defRPr sz="3200">
                <a:solidFill>
                  <a:srgbClr val="999999"/>
                </a:solidFill>
              </a:defRPr>
            </a:lvl1pPr>
            <a:lvl2pPr algn="ctr">
              <a:buClr>
                <a:srgbClr val="999999"/>
              </a:buClr>
              <a:buSzPct val="100000"/>
              <a:defRPr sz="3200">
                <a:solidFill>
                  <a:srgbClr val="999999"/>
                </a:solidFill>
              </a:defRPr>
            </a:lvl2pPr>
            <a:lvl3pPr algn="ctr">
              <a:buClr>
                <a:srgbClr val="999999"/>
              </a:buClr>
              <a:buSzPct val="100000"/>
              <a:defRPr sz="3200">
                <a:solidFill>
                  <a:srgbClr val="999999"/>
                </a:solidFill>
              </a:defRPr>
            </a:lvl3pPr>
            <a:lvl4pPr algn="ctr">
              <a:buClr>
                <a:srgbClr val="999999"/>
              </a:buClr>
              <a:buSzPct val="100000"/>
              <a:defRPr sz="3200">
                <a:solidFill>
                  <a:srgbClr val="999999"/>
                </a:solidFill>
              </a:defRPr>
            </a:lvl4pPr>
            <a:lvl5pPr algn="ctr">
              <a:buClr>
                <a:srgbClr val="999999"/>
              </a:buClr>
              <a:buSzPct val="100000"/>
              <a:defRPr sz="3200">
                <a:solidFill>
                  <a:srgbClr val="999999"/>
                </a:solidFill>
              </a:defRPr>
            </a:lvl5pPr>
            <a:lvl6pPr algn="ctr">
              <a:buClr>
                <a:srgbClr val="999999"/>
              </a:buClr>
              <a:buSzPct val="100000"/>
              <a:defRPr sz="3200">
                <a:solidFill>
                  <a:srgbClr val="999999"/>
                </a:solidFill>
              </a:defRPr>
            </a:lvl6pPr>
            <a:lvl7pPr algn="ctr">
              <a:buClr>
                <a:srgbClr val="999999"/>
              </a:buClr>
              <a:buSzPct val="100000"/>
              <a:defRPr sz="3200">
                <a:solidFill>
                  <a:srgbClr val="999999"/>
                </a:solidFill>
              </a:defRPr>
            </a:lvl7pPr>
            <a:lvl8pPr algn="ctr">
              <a:buClr>
                <a:srgbClr val="999999"/>
              </a:buClr>
              <a:buSzPct val="100000"/>
              <a:defRPr sz="3200">
                <a:solidFill>
                  <a:srgbClr val="999999"/>
                </a:solidFill>
              </a:defRPr>
            </a:lvl8pPr>
            <a:lvl9pPr algn="ctr">
              <a:buClr>
                <a:srgbClr val="999999"/>
              </a:buClr>
              <a:buSzPct val="100000"/>
              <a:defRPr sz="32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1pPr>
            <a:lvl2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2pPr>
            <a:lvl3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3pPr>
            <a:lvl4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4pPr>
            <a:lvl5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5pPr>
            <a:lvl6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6pPr>
            <a:lvl7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7pPr>
            <a:lvl8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8pPr>
            <a:lvl9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1pPr>
            <a:lvl2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2pPr>
            <a:lvl3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3pPr>
            <a:lvl4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4pPr>
            <a:lvl5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5pPr>
            <a:lvl6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6pPr>
            <a:lvl7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7pPr>
            <a:lvl8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8pPr>
            <a:lvl9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1pPr>
            <a:lvl2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2pPr>
            <a:lvl3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3pPr>
            <a:lvl4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4pPr>
            <a:lvl5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5pPr>
            <a:lvl6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6pPr>
            <a:lvl7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7pPr>
            <a:lvl8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8pPr>
            <a:lvl9pPr>
              <a:buClr>
                <a:srgbClr val="EEEEEE"/>
              </a:buClr>
              <a:buSzPct val="99224"/>
              <a:defRPr sz="4266">
                <a:solidFill>
                  <a:srgbClr val="EEEEEE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1pPr>
            <a:lvl2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2pPr>
            <a:lvl3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3pPr>
            <a:lvl4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4pPr>
            <a:lvl5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5pPr>
            <a:lvl6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6pPr>
            <a:lvl7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7pPr>
            <a:lvl8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8pPr>
            <a:lvl9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1pPr>
            <a:lvl2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2pPr>
            <a:lvl3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3pPr>
            <a:lvl4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4pPr>
            <a:lvl5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5pPr>
            <a:lvl6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6pPr>
            <a:lvl7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7pPr>
            <a:lvl8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8pPr>
            <a:lvl9pPr>
              <a:buClr>
                <a:srgbClr val="CCCCCC"/>
              </a:buClr>
              <a:buSzPct val="98765"/>
              <a:defRPr sz="2666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CCCCCC"/>
              </a:buClr>
              <a:buSzPct val="100000"/>
              <a:defRPr sz="3200">
                <a:solidFill>
                  <a:srgbClr val="CCCCCC"/>
                </a:solidFill>
              </a:defRPr>
            </a:lvl1pPr>
            <a:lvl2pPr algn="ctr">
              <a:buClr>
                <a:srgbClr val="CCCCCC"/>
              </a:buClr>
              <a:buSzPct val="100000"/>
              <a:defRPr sz="3200">
                <a:solidFill>
                  <a:srgbClr val="CCCCCC"/>
                </a:solidFill>
              </a:defRPr>
            </a:lvl2pPr>
            <a:lvl3pPr algn="ctr">
              <a:buClr>
                <a:srgbClr val="CCCCCC"/>
              </a:buClr>
              <a:buSzPct val="100000"/>
              <a:defRPr sz="3200">
                <a:solidFill>
                  <a:srgbClr val="CCCCCC"/>
                </a:solidFill>
              </a:defRPr>
            </a:lvl3pPr>
            <a:lvl4pPr algn="ctr">
              <a:buClr>
                <a:srgbClr val="CCCCCC"/>
              </a:buClr>
              <a:buSzPct val="100000"/>
              <a:defRPr sz="3200">
                <a:solidFill>
                  <a:srgbClr val="CCCCCC"/>
                </a:solidFill>
              </a:defRPr>
            </a:lvl4pPr>
            <a:lvl5pPr algn="ctr">
              <a:buClr>
                <a:srgbClr val="CCCCCC"/>
              </a:buClr>
              <a:buSzPct val="100000"/>
              <a:defRPr sz="3200">
                <a:solidFill>
                  <a:srgbClr val="CCCCCC"/>
                </a:solidFill>
              </a:defRPr>
            </a:lvl5pPr>
            <a:lvl6pPr algn="ctr">
              <a:buClr>
                <a:srgbClr val="CCCCCC"/>
              </a:buClr>
              <a:buSzPct val="100000"/>
              <a:defRPr sz="3200">
                <a:solidFill>
                  <a:srgbClr val="CCCCCC"/>
                </a:solidFill>
              </a:defRPr>
            </a:lvl6pPr>
            <a:lvl7pPr algn="ctr">
              <a:buClr>
                <a:srgbClr val="CCCCCC"/>
              </a:buClr>
              <a:buSzPct val="100000"/>
              <a:defRPr sz="3200">
                <a:solidFill>
                  <a:srgbClr val="CCCCCC"/>
                </a:solidFill>
              </a:defRPr>
            </a:lvl7pPr>
            <a:lvl8pPr algn="ctr">
              <a:buClr>
                <a:srgbClr val="CCCCCC"/>
              </a:buClr>
              <a:buSzPct val="100000"/>
              <a:defRPr sz="3200">
                <a:solidFill>
                  <a:srgbClr val="CCCCCC"/>
                </a:solidFill>
              </a:defRPr>
            </a:lvl8pPr>
            <a:lvl9pPr algn="ctr">
              <a:buClr>
                <a:srgbClr val="CCCCCC"/>
              </a:buClr>
              <a:buSzPct val="100000"/>
              <a:defRPr sz="32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4667"/>
            <a:ext cx="8636000" cy="931333"/>
          </a:xfrm>
          <a:prstGeom prst="rect">
            <a:avLst/>
          </a:prstGeom>
        </p:spPr>
        <p:txBody>
          <a:bodyPr lIns="101599" tIns="50799" rIns="101599" bIns="5079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942667"/>
            <a:ext cx="2116667" cy="508000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71334" y="6942667"/>
            <a:ext cx="3217333" cy="508000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fld id="{1A386255-A4D6-4349-9303-EDBE0E73C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6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4667"/>
            <a:ext cx="8636000" cy="931333"/>
          </a:xfrm>
          <a:prstGeom prst="rect">
            <a:avLst/>
          </a:prstGeom>
        </p:spPr>
        <p:txBody>
          <a:bodyPr lIns="101599" tIns="50799" rIns="101599" bIns="5079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16000"/>
            <a:ext cx="8636000" cy="5842000"/>
          </a:xfrm>
          <a:prstGeom prst="rect">
            <a:avLst/>
          </a:prstGeom>
        </p:spPr>
        <p:txBody>
          <a:bodyPr lIns="101599" tIns="50799" rIns="101599" bIns="5079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942667"/>
            <a:ext cx="2116667" cy="508000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71334" y="6942667"/>
            <a:ext cx="3217333" cy="508000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fld id="{F43A9CA4-4F07-E340-BD8B-CAD0A050E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W7ZQ-FG7Nvw&amp;t=28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://www.yorku.ca/eye/photopik.ht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wmf"/><Relationship Id="rId3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://www.axis.com/products/video/camera/progressive_scan.ht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hyperlink" Target="http://www.axis.com/products/video/camera/progressive_scan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hyperlink" Target="http://www.axis.com/products/video/camera/progressive_sca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-99" y="1192813"/>
            <a:ext cx="10160099" cy="13052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buNone/>
            </a:pPr>
            <a:r>
              <a:rPr lang="en-US" sz="6000" dirty="0">
                <a:solidFill>
                  <a:schemeClr val="tx1"/>
                </a:solidFill>
              </a:rPr>
              <a:t>Computational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Photography: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Color perception,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light spectra, contrast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-50" y="4981675"/>
            <a:ext cx="101600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buNone/>
            </a:pPr>
            <a:endParaRPr lang="en-US" dirty="0" smtClean="0"/>
          </a:p>
          <a:p>
            <a:pPr lvl="0" rtl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Connelly Barnes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Rolling Shutter</a:t>
            </a:r>
          </a:p>
        </p:txBody>
      </p:sp>
      <p:pic>
        <p:nvPicPr>
          <p:cNvPr id="14339" name="Picture 2" descr="C:\Documents and Settings\James\Desktop\cs 129 comp_photo\hays_slides_2012\3\Turboprop_Rolling_Shu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354667"/>
            <a:ext cx="3926417" cy="523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Documents and Settings\James\Desktop\cs 129 comp_photo\hays_slides_2012\3\CMOS_rolling_shutter_distor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17209"/>
            <a:ext cx="4679598" cy="351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000" y="7007469"/>
            <a:ext cx="9444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SLR cameras at high shutter speed, most CMOS cameras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80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The Eye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5164667"/>
            <a:ext cx="10089444" cy="1693333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The human eye is a camera!</a:t>
            </a:r>
          </a:p>
          <a:p>
            <a:pPr lvl="1"/>
            <a:r>
              <a:rPr lang="en-US" sz="2800" b="1" dirty="0">
                <a:latin typeface="Arial" charset="0"/>
              </a:rPr>
              <a:t>Iris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- </a:t>
            </a:r>
            <a:r>
              <a:rPr lang="en-US" sz="3200" dirty="0">
                <a:latin typeface="Arial" charset="0"/>
              </a:rPr>
              <a:t>colored annulus with radial muscles</a:t>
            </a:r>
          </a:p>
          <a:p>
            <a:pPr lvl="1"/>
            <a:r>
              <a:rPr lang="en-US" sz="2800" b="1" dirty="0">
                <a:latin typeface="Arial" charset="0"/>
              </a:rPr>
              <a:t>Pupil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- </a:t>
            </a:r>
            <a:r>
              <a:rPr lang="en-US" sz="2800" dirty="0">
                <a:latin typeface="Arial" charset="0"/>
              </a:rPr>
              <a:t>the hole (aperture) whose size is controlled by the iris</a:t>
            </a:r>
          </a:p>
          <a:p>
            <a:pPr lvl="1"/>
            <a:r>
              <a:rPr lang="en-US" sz="3200" dirty="0">
                <a:latin typeface="Arial" charset="0"/>
              </a:rPr>
              <a:t>What</a:t>
            </a:r>
            <a:r>
              <a:rPr lang="ja-JP" altLang="en-US" sz="3200" dirty="0">
                <a:latin typeface="Arial" charset="0"/>
              </a:rPr>
              <a:t>’</a:t>
            </a:r>
            <a:r>
              <a:rPr lang="en-US" sz="3200" dirty="0">
                <a:latin typeface="Arial" charset="0"/>
              </a:rPr>
              <a:t>s the </a:t>
            </a:r>
            <a:r>
              <a:rPr lang="ja-JP" altLang="en-US" sz="3200" dirty="0">
                <a:latin typeface="Arial" charset="0"/>
              </a:rPr>
              <a:t>“</a:t>
            </a:r>
            <a:r>
              <a:rPr lang="en-US" sz="3200" dirty="0">
                <a:latin typeface="Arial" charset="0"/>
              </a:rPr>
              <a:t>film</a:t>
            </a:r>
            <a:r>
              <a:rPr lang="ja-JP" altLang="en-US" sz="3200" dirty="0">
                <a:latin typeface="Arial" charset="0"/>
              </a:rPr>
              <a:t>”</a:t>
            </a:r>
            <a:r>
              <a:rPr lang="en-US" sz="3200" dirty="0">
                <a:latin typeface="Arial" charset="0"/>
              </a:rPr>
              <a:t>?</a:t>
            </a:r>
          </a:p>
        </p:txBody>
      </p:sp>
      <p:pic>
        <p:nvPicPr>
          <p:cNvPr id="15364" name="Picture 4" descr="human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31" y="1185333"/>
            <a:ext cx="6094236" cy="364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-207211" y="6930507"/>
            <a:ext cx="9327444" cy="4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/>
          <a:lstStyle/>
          <a:p>
            <a:pPr marL="1015990" lvl="2" algn="ctr">
              <a:spcBef>
                <a:spcPct val="20000"/>
              </a:spcBef>
            </a:pPr>
            <a:r>
              <a:rPr lang="en-US" sz="2800" dirty="0"/>
              <a:t>photoreceptor cells (rods and cones) in the </a:t>
            </a:r>
            <a:r>
              <a:rPr lang="en-US" sz="2800" b="1" dirty="0"/>
              <a:t>retina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0" y="7314848"/>
            <a:ext cx="1707444" cy="3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3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7507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The Retina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016000"/>
            <a:ext cx="7450667" cy="55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33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789334" y="7094362"/>
            <a:ext cx="1924541" cy="27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46666" y="1270000"/>
            <a:ext cx="4129133" cy="256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elvetica" charset="0"/>
              </a:rPr>
              <a:t>C</a:t>
            </a:r>
            <a:r>
              <a:rPr lang="en-US" sz="3200" b="1" dirty="0">
                <a:solidFill>
                  <a:srgbClr val="00FF00"/>
                </a:solidFill>
                <a:latin typeface="Helvetica" charset="0"/>
              </a:rPr>
              <a:t>on</a:t>
            </a:r>
            <a:r>
              <a:rPr lang="en-US" sz="3200" b="1" dirty="0">
                <a:solidFill>
                  <a:schemeClr val="folHlink"/>
                </a:solidFill>
                <a:latin typeface="Helvetica" charset="0"/>
              </a:rPr>
              <a:t>es</a:t>
            </a:r>
            <a:endParaRPr lang="en-US" sz="3200" dirty="0">
              <a:solidFill>
                <a:schemeClr val="folHlink"/>
              </a:solidFill>
              <a:latin typeface="Helvetica" charset="0"/>
            </a:endParaRPr>
          </a:p>
          <a:p>
            <a:r>
              <a:rPr lang="en-US" sz="3200" dirty="0">
                <a:latin typeface="Helvetica" charset="0"/>
              </a:rPr>
              <a:t>   cone-shaped </a:t>
            </a:r>
          </a:p>
          <a:p>
            <a:r>
              <a:rPr lang="en-US" sz="3200" dirty="0">
                <a:latin typeface="Helvetica" charset="0"/>
              </a:rPr>
              <a:t>   less sensitive</a:t>
            </a:r>
          </a:p>
          <a:p>
            <a:r>
              <a:rPr lang="en-US" sz="3200" dirty="0">
                <a:latin typeface="Helvetica" charset="0"/>
              </a:rPr>
              <a:t>   operate in high light</a:t>
            </a:r>
          </a:p>
          <a:p>
            <a:r>
              <a:rPr lang="en-US" sz="3200" dirty="0">
                <a:latin typeface="Helvetica" charset="0"/>
              </a:rPr>
              <a:t>   color vision</a:t>
            </a:r>
            <a:endParaRPr lang="en-US" sz="3200" b="1" dirty="0">
              <a:latin typeface="Helvetica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" y="202848"/>
            <a:ext cx="10160000" cy="71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000" dirty="0">
                <a:latin typeface="Helvetica" charset="0"/>
              </a:rPr>
              <a:t>Two types of light-sensitive receptors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270000"/>
            <a:ext cx="1845028" cy="56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31334" y="4184198"/>
            <a:ext cx="3603348" cy="305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200" b="1" dirty="0">
                <a:latin typeface="Helvetica" charset="0"/>
              </a:rPr>
              <a:t>Rods</a:t>
            </a:r>
            <a:r>
              <a:rPr lang="en-US" sz="3200" dirty="0">
                <a:latin typeface="Helvetica" charset="0"/>
              </a:rPr>
              <a:t> </a:t>
            </a:r>
          </a:p>
          <a:p>
            <a:r>
              <a:rPr lang="en-US" sz="3200" dirty="0">
                <a:latin typeface="Helvetica" charset="0"/>
              </a:rPr>
              <a:t>   rod-shaped</a:t>
            </a:r>
          </a:p>
          <a:p>
            <a:r>
              <a:rPr lang="en-US" sz="3200" dirty="0">
                <a:latin typeface="Helvetica" charset="0"/>
              </a:rPr>
              <a:t>   highly sensitive</a:t>
            </a:r>
          </a:p>
          <a:p>
            <a:r>
              <a:rPr lang="en-US" sz="3200" dirty="0">
                <a:latin typeface="Helvetica" charset="0"/>
              </a:rPr>
              <a:t>   operate at night</a:t>
            </a:r>
          </a:p>
          <a:p>
            <a:r>
              <a:rPr lang="en-US" sz="3200" dirty="0">
                <a:latin typeface="Helvetica" charset="0"/>
              </a:rPr>
              <a:t>   gray-scale vision</a:t>
            </a:r>
          </a:p>
          <a:p>
            <a:endParaRPr lang="en-US" sz="3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3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667"/>
            <a:ext cx="10160000" cy="931333"/>
          </a:xfrm>
        </p:spPr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Rod / Cone sensitivity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3" y="1100666"/>
            <a:ext cx="7450667" cy="559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1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latin typeface="Arial" charset="0"/>
              </a:rPr>
              <a:t>Some Goals of Human Eye</a:t>
            </a:r>
            <a:endParaRPr lang="en-US" sz="4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053" y="1303421"/>
            <a:ext cx="9758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Recognize food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Recognize friends, mates</a:t>
            </a:r>
            <a:endParaRPr lang="en-US" sz="3600" dirty="0"/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Detect predators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Navigation -- identify 3D structure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01053" y="3843421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Limited memory, computation budget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053" y="4543894"/>
            <a:ext cx="9758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Highest resolution in fovea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- (2 degrees, 50% of visual cortex)</a:t>
            </a:r>
          </a:p>
          <a:p>
            <a:pPr marL="285750" lvl="8" indent="-285750">
              <a:buFont typeface="Arial"/>
              <a:buChar char="•"/>
            </a:pPr>
            <a:r>
              <a:rPr lang="en-US" sz="3600" dirty="0" smtClean="0"/>
              <a:t>Absolute luminance discarded</a:t>
            </a:r>
          </a:p>
          <a:p>
            <a:pPr marL="285750" lvl="1" indent="-285750">
              <a:buFont typeface="Arial"/>
              <a:buChar char="•"/>
            </a:pPr>
            <a:r>
              <a:rPr lang="en-US" sz="3600" dirty="0" smtClean="0"/>
              <a:t>Edges, corners retained</a:t>
            </a:r>
          </a:p>
          <a:p>
            <a:pPr marL="285750" lvl="1" indent="-285750">
              <a:buFont typeface="Arial"/>
              <a:buChar char="•"/>
            </a:pPr>
            <a:r>
              <a:rPr lang="en-US" sz="3600" dirty="0" smtClean="0"/>
              <a:t>Store only a tiny fraction of what is observed</a:t>
            </a:r>
          </a:p>
        </p:txBody>
      </p:sp>
    </p:spTree>
    <p:extLst>
      <p:ext uri="{BB962C8B-B14F-4D97-AF65-F5344CB8AC3E}">
        <p14:creationId xmlns:p14="http://schemas.microsoft.com/office/powerpoint/2010/main" val="197670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667"/>
            <a:ext cx="10160000" cy="931333"/>
          </a:xfrm>
        </p:spPr>
        <p:txBody>
          <a:bodyPr/>
          <a:lstStyle/>
          <a:p>
            <a:pPr algn="ctr"/>
            <a:r>
              <a:rPr lang="en-US" sz="4800" dirty="0" smtClean="0">
                <a:latin typeface="Arial" charset="0"/>
              </a:rPr>
              <a:t>Visual Clutter - Bandwidth Overload</a:t>
            </a:r>
            <a:endParaRPr lang="en-US" sz="48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2482"/>
          <a:stretch/>
        </p:blipFill>
        <p:spPr>
          <a:xfrm>
            <a:off x="1878542" y="1004590"/>
            <a:ext cx="6402917" cy="66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5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Arial" charset="0"/>
              </a:rPr>
              <a:t>Eye Movements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3766" y="3656112"/>
            <a:ext cx="75284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2"/>
              </a:rPr>
              <a:t>Motion Magnification -- Eye Movements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419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Electromagnetic Spectrum</a:t>
            </a:r>
          </a:p>
        </p:txBody>
      </p:sp>
      <p:pic>
        <p:nvPicPr>
          <p:cNvPr id="23555" name="Picture 3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667"/>
            <a:ext cx="10160000" cy="22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equilumi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00"/>
            <a:ext cx="6519333" cy="26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110789" y="7069094"/>
            <a:ext cx="6049211" cy="41036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599" tIns="50799" rIns="101599" bIns="50799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accent1"/>
                </a:solidFill>
                <a:sym typeface="Symbol" charset="0"/>
                <a:hlinkClick r:id="rId5"/>
              </a:rPr>
              <a:t>http://</a:t>
            </a:r>
            <a:r>
              <a:rPr lang="en-US" sz="2000" dirty="0" err="1">
                <a:solidFill>
                  <a:schemeClr val="accent1"/>
                </a:solidFill>
                <a:sym typeface="Symbol" charset="0"/>
                <a:hlinkClick r:id="rId5"/>
              </a:rPr>
              <a:t>www.yorku.ca</a:t>
            </a:r>
            <a:r>
              <a:rPr lang="en-US" sz="2000" dirty="0">
                <a:solidFill>
                  <a:schemeClr val="accent1"/>
                </a:solidFill>
                <a:sym typeface="Symbol" charset="0"/>
                <a:hlinkClick r:id="rId5"/>
              </a:rPr>
              <a:t>/eye/</a:t>
            </a:r>
            <a:r>
              <a:rPr lang="en-US" sz="2000" dirty="0" err="1">
                <a:solidFill>
                  <a:schemeClr val="accent1"/>
                </a:solidFill>
                <a:sym typeface="Symbol" charset="0"/>
                <a:hlinkClick r:id="rId5"/>
              </a:rPr>
              <a:t>photopik.htm</a:t>
            </a:r>
            <a:endParaRPr lang="en-US" sz="2000" dirty="0">
              <a:solidFill>
                <a:schemeClr val="accent1"/>
              </a:solidFill>
              <a:sym typeface="Symbol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39751" y="5757333"/>
            <a:ext cx="8185582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3600" dirty="0"/>
              <a:t>Human Luminance Sensitivity Function</a:t>
            </a:r>
          </a:p>
        </p:txBody>
      </p:sp>
    </p:spTree>
    <p:extLst>
      <p:ext uri="{BB962C8B-B14F-4D97-AF65-F5344CB8AC3E}">
        <p14:creationId xmlns:p14="http://schemas.microsoft.com/office/powerpoint/2010/main" val="30328011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40000"/>
            <a:ext cx="8636000" cy="1270000"/>
          </a:xfrm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423333" y="1862667"/>
            <a:ext cx="9398000" cy="5334000"/>
          </a:xfrm>
          <a:prstGeom prst="rect">
            <a:avLst/>
          </a:prstGeom>
          <a:gradFill rotWithShape="0">
            <a:gsLst>
              <a:gs pos="0">
                <a:srgbClr val="287850">
                  <a:gamma/>
                  <a:shade val="46275"/>
                  <a:invGamma/>
                </a:srgbClr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 altLang="en-US">
              <a:latin typeface="Times" pitchFamily="18" charset="0"/>
              <a:ea typeface="+mn-ea"/>
            </a:endParaRPr>
          </a:p>
        </p:txBody>
      </p:sp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1693334" y="2167820"/>
            <a:ext cx="7792861" cy="57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100">
                <a:solidFill>
                  <a:srgbClr val="FFFF00"/>
                </a:solidFill>
                <a:latin typeface="Helvetica" charset="0"/>
              </a:rPr>
              <a:t>Why do we see light of these wavelengths?</a:t>
            </a:r>
          </a:p>
        </p:txBody>
      </p:sp>
      <p:sp>
        <p:nvSpPr>
          <p:cNvPr id="24582" name="Rectangle 13"/>
          <p:cNvSpPr>
            <a:spLocks noChangeArrowheads="1"/>
          </p:cNvSpPr>
          <p:nvPr/>
        </p:nvSpPr>
        <p:spPr bwMode="auto">
          <a:xfrm>
            <a:off x="7704667" y="6840362"/>
            <a:ext cx="1924541" cy="27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458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2843389"/>
            <a:ext cx="4907139" cy="426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4656667" y="3386667"/>
            <a:ext cx="5000626" cy="105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100">
                <a:solidFill>
                  <a:srgbClr val="FFFF00"/>
                </a:solidFill>
                <a:latin typeface="Helvetica" charset="0"/>
              </a:rPr>
              <a:t>…because that’s where the</a:t>
            </a:r>
          </a:p>
          <a:p>
            <a:pPr algn="ctr"/>
            <a:r>
              <a:rPr lang="en-US" sz="3100">
                <a:solidFill>
                  <a:srgbClr val="FFFF00"/>
                </a:solidFill>
                <a:latin typeface="Helvetica" charset="0"/>
              </a:rPr>
              <a:t>Sun radiates EM energy</a:t>
            </a:r>
          </a:p>
        </p:txBody>
      </p:sp>
      <p:sp>
        <p:nvSpPr>
          <p:cNvPr id="24585" name="Rectangle 16"/>
          <p:cNvSpPr>
            <a:spLocks noChangeArrowheads="1"/>
          </p:cNvSpPr>
          <p:nvPr/>
        </p:nvSpPr>
        <p:spPr bwMode="auto">
          <a:xfrm>
            <a:off x="762000" y="84667"/>
            <a:ext cx="8636000" cy="9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 anchor="ctr"/>
          <a:lstStyle/>
          <a:p>
            <a:pPr algn="ctr"/>
            <a:r>
              <a:rPr lang="en-US" sz="4800" dirty="0"/>
              <a:t>Visible Light</a:t>
            </a:r>
          </a:p>
        </p:txBody>
      </p:sp>
    </p:spTree>
    <p:extLst>
      <p:ext uri="{BB962C8B-B14F-4D97-AF65-F5344CB8AC3E}">
        <p14:creationId xmlns:p14="http://schemas.microsoft.com/office/powerpoint/2010/main" val="32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4800" b="1" dirty="0" smtClean="0">
                <a:solidFill>
                  <a:srgbClr val="000000"/>
                </a:solidFill>
              </a:rPr>
              <a:t>Color Perception, </a:t>
            </a:r>
            <a:r>
              <a:rPr lang="en-US" sz="4800" b="1" dirty="0" err="1" smtClean="0">
                <a:solidFill>
                  <a:srgbClr val="000000"/>
                </a:solidFill>
              </a:rPr>
              <a:t>etc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buClr>
                <a:srgbClr val="CCCCCC"/>
              </a:buClr>
              <a:buSzPct val="100000"/>
              <a:buFont typeface="Arial"/>
              <a:buChar char="●"/>
            </a:pPr>
            <a:r>
              <a:rPr lang="en-US" sz="3600" dirty="0" smtClean="0">
                <a:solidFill>
                  <a:srgbClr val="000000"/>
                </a:solidFill>
              </a:rPr>
              <a:t>Previously:</a:t>
            </a:r>
            <a:endParaRPr lang="en-US" sz="3600" dirty="0">
              <a:solidFill>
                <a:srgbClr val="000000"/>
              </a:solidFill>
            </a:endParaRPr>
          </a:p>
          <a:p>
            <a:pPr marL="914400" lvl="1" indent="-457200" rtl="0">
              <a:buClr>
                <a:srgbClr val="CCCCCC"/>
              </a:buClr>
              <a:buSzPct val="100000"/>
              <a:buFont typeface="Arial"/>
              <a:buChar char="○"/>
            </a:pPr>
            <a:r>
              <a:rPr lang="en-US" sz="3600" dirty="0" smtClean="0">
                <a:solidFill>
                  <a:srgbClr val="000000"/>
                </a:solidFill>
              </a:rPr>
              <a:t>Camera </a:t>
            </a:r>
            <a:r>
              <a:rPr lang="en-US" sz="3600" dirty="0" err="1" smtClean="0">
                <a:solidFill>
                  <a:srgbClr val="000000"/>
                </a:solidFill>
              </a:rPr>
              <a:t>obscura</a:t>
            </a:r>
            <a:r>
              <a:rPr lang="en-US" sz="3600" dirty="0" smtClean="0">
                <a:solidFill>
                  <a:srgbClr val="000000"/>
                </a:solidFill>
              </a:rPr>
              <a:t> / pinhole camera</a:t>
            </a:r>
            <a:endParaRPr lang="en-US" sz="3600" dirty="0">
              <a:solidFill>
                <a:srgbClr val="000000"/>
              </a:solidFill>
            </a:endParaRPr>
          </a:p>
          <a:p>
            <a:pPr marL="914400" lvl="1" indent="-457200" rtl="0">
              <a:buClr>
                <a:srgbClr val="CCCCCC"/>
              </a:buClr>
              <a:buSzPct val="100000"/>
              <a:buFont typeface="Arial"/>
              <a:buChar char="○"/>
            </a:pPr>
            <a:r>
              <a:rPr lang="en-US" sz="3600" dirty="0" smtClean="0">
                <a:solidFill>
                  <a:srgbClr val="000000"/>
                </a:solidFill>
              </a:rPr>
              <a:t>Cameras with lenses</a:t>
            </a:r>
            <a:endParaRPr lang="en-US" sz="3600" dirty="0">
              <a:solidFill>
                <a:srgbClr val="000000"/>
              </a:solidFill>
            </a:endParaRPr>
          </a:p>
          <a:p>
            <a:pPr marL="914400" lvl="1" indent="-457200" rtl="0">
              <a:buClr>
                <a:srgbClr val="CCCCCC"/>
              </a:buClr>
              <a:buSzPct val="100000"/>
              <a:buFont typeface="Arial"/>
              <a:buChar char="○"/>
            </a:pPr>
            <a:r>
              <a:rPr lang="en-US" sz="3600" dirty="0">
                <a:solidFill>
                  <a:srgbClr val="000000"/>
                </a:solidFill>
              </a:rPr>
              <a:t>Modeling camera projections </a:t>
            </a:r>
          </a:p>
          <a:p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2333" cy="76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79435" y="202848"/>
            <a:ext cx="4719715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06362" y="1499306"/>
            <a:ext cx="6945309" cy="121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Helvetica" charset="0"/>
              </a:rPr>
              <a:t>Any patch of light can be completely described</a:t>
            </a:r>
          </a:p>
          <a:p>
            <a:r>
              <a:rPr lang="en-US" dirty="0">
                <a:solidFill>
                  <a:srgbClr val="FFFF00"/>
                </a:solidFill>
                <a:latin typeface="Helvetica" charset="0"/>
              </a:rPr>
              <a:t>physically by its spectrum: the number of photons </a:t>
            </a:r>
          </a:p>
          <a:p>
            <a:r>
              <a:rPr lang="en-US" dirty="0">
                <a:solidFill>
                  <a:srgbClr val="FFFF00"/>
                </a:solidFill>
                <a:latin typeface="Helvetica" charset="0"/>
              </a:rPr>
              <a:t>(per time unit) at each wavelength 400 - 700 nm.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7812264" y="4741334"/>
            <a:ext cx="0" cy="931333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7620000" y="4487334"/>
            <a:ext cx="0" cy="1185333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7427737" y="4233334"/>
            <a:ext cx="0" cy="1439333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7235472" y="4318000"/>
            <a:ext cx="0" cy="1354667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 flipV="1">
            <a:off x="7037917" y="4487334"/>
            <a:ext cx="5292" cy="1185333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6850944" y="4318000"/>
            <a:ext cx="0" cy="1354667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6658681" y="4064000"/>
            <a:ext cx="0" cy="1608667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V="1">
            <a:off x="6466417" y="3810000"/>
            <a:ext cx="0" cy="1862667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6274153" y="3725334"/>
            <a:ext cx="0" cy="1947333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6081889" y="3894667"/>
            <a:ext cx="0" cy="17780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5889626" y="3979334"/>
            <a:ext cx="0" cy="1693333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5697361" y="4148667"/>
            <a:ext cx="0" cy="15240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5505098" y="4318000"/>
            <a:ext cx="0" cy="1354667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V="1">
            <a:off x="5312833" y="4572000"/>
            <a:ext cx="0" cy="1100667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5120570" y="4826000"/>
            <a:ext cx="0" cy="84666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928306" y="4995334"/>
            <a:ext cx="0" cy="677333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4736042" y="4741334"/>
            <a:ext cx="0" cy="931333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V="1">
            <a:off x="4543778" y="4572000"/>
            <a:ext cx="0" cy="1100667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20" y="3148542"/>
            <a:ext cx="6230056" cy="403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8145639" y="7351889"/>
            <a:ext cx="1924541" cy="27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55116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2333" cy="76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979435" y="202848"/>
            <a:ext cx="4719715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FFFFFF"/>
                </a:solidFill>
                <a:latin typeface="Helvetica" charset="0"/>
              </a:rPr>
              <a:t>The Physics of Light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32000"/>
            <a:ext cx="6519333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14362" y="1583972"/>
            <a:ext cx="6517758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Helvetica" charset="0"/>
              </a:rPr>
              <a:t>Some examples of the spectra of light sources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145639" y="7351889"/>
            <a:ext cx="1924541" cy="27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28680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2333" cy="76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979435" y="202848"/>
            <a:ext cx="4719715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FFFFFF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55209" y="1583972"/>
            <a:ext cx="7544181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Helvetica" charset="0"/>
              </a:rPr>
              <a:t>Some examples of the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reflectance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spectra of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surfaces</a:t>
            </a:r>
            <a:endParaRPr lang="en-US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233334" y="7027333"/>
            <a:ext cx="2548522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Helvetica" charset="0"/>
              </a:rPr>
              <a:t>Wavelength (nm)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-5400000">
            <a:off x="-269734" y="4669415"/>
            <a:ext cx="3079467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Helvetica" charset="0"/>
              </a:rPr>
              <a:t>% Photons Reflected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1439333" y="3628320"/>
            <a:ext cx="2067278" cy="3339041"/>
            <a:chOff x="816" y="2057"/>
            <a:chExt cx="1172" cy="1893"/>
          </a:xfrm>
        </p:grpSpPr>
        <p:pic>
          <p:nvPicPr>
            <p:cNvPr id="2767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8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2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  <a:latin typeface="Helvetica" charset="0"/>
                </a:rPr>
                <a:t>Red</a:t>
              </a:r>
            </a:p>
          </p:txBody>
        </p:sp>
        <p:sp>
          <p:nvSpPr>
            <p:cNvPr id="27680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17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7656" name="Group 12"/>
          <p:cNvGrpSpPr>
            <a:grpSpLocks/>
          </p:cNvGrpSpPr>
          <p:nvPr/>
        </p:nvGrpSpPr>
        <p:grpSpPr bwMode="auto">
          <a:xfrm>
            <a:off x="3614209" y="3628320"/>
            <a:ext cx="2067278" cy="3339041"/>
            <a:chOff x="2049" y="2057"/>
            <a:chExt cx="1172" cy="1893"/>
          </a:xfrm>
        </p:grpSpPr>
        <p:pic>
          <p:nvPicPr>
            <p:cNvPr id="2767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4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2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FFFF00"/>
                  </a:solidFill>
                  <a:latin typeface="Helvetica" charset="0"/>
                </a:rPr>
                <a:t>Yellow</a:t>
              </a:r>
            </a:p>
          </p:txBody>
        </p:sp>
        <p:sp>
          <p:nvSpPr>
            <p:cNvPr id="27676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17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7657" name="Group 17"/>
          <p:cNvGrpSpPr>
            <a:grpSpLocks/>
          </p:cNvGrpSpPr>
          <p:nvPr/>
        </p:nvGrpSpPr>
        <p:grpSpPr bwMode="auto">
          <a:xfrm>
            <a:off x="5787320" y="3628320"/>
            <a:ext cx="2067278" cy="3339041"/>
            <a:chOff x="3281" y="2057"/>
            <a:chExt cx="1172" cy="1893"/>
          </a:xfrm>
        </p:grpSpPr>
        <p:pic>
          <p:nvPicPr>
            <p:cNvPr id="27669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0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45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00FFFF"/>
                  </a:solidFill>
                  <a:latin typeface="Helvetica" charset="0"/>
                </a:rPr>
                <a:t>Blue</a:t>
              </a:r>
            </a:p>
          </p:txBody>
        </p:sp>
        <p:sp>
          <p:nvSpPr>
            <p:cNvPr id="27672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17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7658" name="Group 22"/>
          <p:cNvGrpSpPr>
            <a:grpSpLocks/>
          </p:cNvGrpSpPr>
          <p:nvPr/>
        </p:nvGrpSpPr>
        <p:grpSpPr bwMode="auto">
          <a:xfrm>
            <a:off x="7962194" y="3626555"/>
            <a:ext cx="2067278" cy="3340806"/>
            <a:chOff x="4514" y="2056"/>
            <a:chExt cx="1172" cy="1894"/>
          </a:xfrm>
        </p:grpSpPr>
        <p:pic>
          <p:nvPicPr>
            <p:cNvPr id="27665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6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0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9966FF"/>
                  </a:solidFill>
                  <a:latin typeface="Helvetica" charset="0"/>
                </a:rPr>
                <a:t>Purple</a:t>
              </a:r>
            </a:p>
          </p:txBody>
        </p:sp>
        <p:sp>
          <p:nvSpPr>
            <p:cNvPr id="27667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17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  <a:latin typeface="Helvetica" charset="0"/>
                </a:rPr>
                <a:t>400          700</a:t>
              </a:r>
            </a:p>
          </p:txBody>
        </p:sp>
        <p:sp>
          <p:nvSpPr>
            <p:cNvPr id="27668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9" name="Rectangle 27"/>
          <p:cNvSpPr>
            <a:spLocks noChangeArrowheads="1"/>
          </p:cNvSpPr>
          <p:nvPr/>
        </p:nvSpPr>
        <p:spPr bwMode="auto">
          <a:xfrm>
            <a:off x="8145639" y="7351889"/>
            <a:ext cx="1924541" cy="27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7660" name="Group 28"/>
          <p:cNvGrpSpPr>
            <a:grpSpLocks/>
          </p:cNvGrpSpPr>
          <p:nvPr/>
        </p:nvGrpSpPr>
        <p:grpSpPr bwMode="auto">
          <a:xfrm>
            <a:off x="1862667" y="2245432"/>
            <a:ext cx="7789333" cy="1187097"/>
            <a:chOff x="1056" y="1273"/>
            <a:chExt cx="4416" cy="673"/>
          </a:xfrm>
        </p:grpSpPr>
        <p:pic>
          <p:nvPicPr>
            <p:cNvPr id="27661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589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0" y="84667"/>
            <a:ext cx="10160000" cy="93133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Ordinary Human Vision (</a:t>
            </a:r>
            <a:r>
              <a:rPr lang="en-US" sz="4000" dirty="0" err="1" smtClean="0">
                <a:solidFill>
                  <a:srgbClr val="FFFFFF"/>
                </a:solidFill>
                <a:latin typeface="Arial" charset="0"/>
              </a:rPr>
              <a:t>Trichromatism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)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56" y="1134444"/>
            <a:ext cx="8873289" cy="62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5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0" y="84667"/>
            <a:ext cx="10160000" cy="93133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 charset="0"/>
              </a:rPr>
              <a:t>Perceptual Sensitivity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75" y="868947"/>
            <a:ext cx="7671651" cy="6751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128" y="3024606"/>
            <a:ext cx="8767744" cy="255454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ITU Recommendation for HDTV: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Y = 0.21 R + 0.72 G + 0.07 B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Evolved to detect vegetation, berries?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9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9480" r="64444" b="45007"/>
          <a:stretch>
            <a:fillRect/>
          </a:stretch>
        </p:blipFill>
        <p:spPr bwMode="auto">
          <a:xfrm>
            <a:off x="2370667" y="1185333"/>
            <a:ext cx="4910667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>
                <a:solidFill>
                  <a:srgbClr val="FFFFFF"/>
                </a:solidFill>
                <a:latin typeface="Arial" charset="0"/>
              </a:rPr>
              <a:t>Tetrachromatism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0" y="5898816"/>
            <a:ext cx="10160000" cy="1721184"/>
          </a:xfrm>
        </p:spPr>
        <p:txBody>
          <a:bodyPr/>
          <a:lstStyle/>
          <a:p>
            <a:r>
              <a:rPr lang="en-US" sz="2600" dirty="0">
                <a:solidFill>
                  <a:srgbClr val="FFFFFF"/>
                </a:solidFill>
                <a:latin typeface="Arial" charset="0"/>
              </a:rPr>
              <a:t>Most birds, and many other animals, have cones for ultraviolet light.</a:t>
            </a:r>
          </a:p>
          <a:p>
            <a:r>
              <a:rPr lang="en-US" sz="2600" dirty="0">
                <a:solidFill>
                  <a:srgbClr val="FFFFFF"/>
                </a:solidFill>
                <a:latin typeface="Arial" charset="0"/>
              </a:rPr>
              <a:t>Some humans, mostly female, seem to have slight </a:t>
            </a:r>
            <a:r>
              <a:rPr lang="en-US" sz="2600" dirty="0" err="1">
                <a:solidFill>
                  <a:srgbClr val="FFFFFF"/>
                </a:solidFill>
                <a:latin typeface="Arial" charset="0"/>
              </a:rPr>
              <a:t>tetrachromatism</a:t>
            </a:r>
            <a:r>
              <a:rPr lang="en-US" sz="2600" dirty="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03289" y="2368440"/>
            <a:ext cx="2556711" cy="121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600" dirty="0">
                <a:solidFill>
                  <a:srgbClr val="FFFFFF"/>
                </a:solidFill>
              </a:rPr>
              <a:t>Bird cone responses</a:t>
            </a:r>
          </a:p>
        </p:txBody>
      </p:sp>
    </p:spTree>
    <p:extLst>
      <p:ext uri="{BB962C8B-B14F-4D97-AF65-F5344CB8AC3E}">
        <p14:creationId xmlns:p14="http://schemas.microsoft.com/office/powerpoint/2010/main" val="186601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667"/>
            <a:ext cx="10160000" cy="931333"/>
          </a:xfrm>
        </p:spPr>
        <p:txBody>
          <a:bodyPr/>
          <a:lstStyle/>
          <a:p>
            <a:pPr algn="ctr"/>
            <a:r>
              <a:rPr lang="en-US" sz="4800" dirty="0" smtClean="0">
                <a:latin typeface="Arial" charset="0"/>
              </a:rPr>
              <a:t>Color Spectra</a:t>
            </a:r>
            <a:endParaRPr lang="en-US" sz="4800" dirty="0">
              <a:latin typeface="Arial" charset="0"/>
            </a:endParaRP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334" y="1270000"/>
            <a:ext cx="7789333" cy="6118931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2014362" y="2455333"/>
            <a:ext cx="1573345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3132667" y="2963333"/>
            <a:ext cx="2201333" cy="846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9" tIns="50799" rIns="101599" bIns="50799"/>
          <a:lstStyle/>
          <a:p>
            <a:endParaRPr lang="en-US"/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>
            <a:off x="2963333" y="2963334"/>
            <a:ext cx="1862667" cy="1185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9" tIns="50799" rIns="101599" bIns="5079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2 at 11.36.1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b="3508"/>
          <a:stretch/>
        </p:blipFill>
        <p:spPr>
          <a:xfrm>
            <a:off x="267368" y="0"/>
            <a:ext cx="9743221" cy="73526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029595" y="7202237"/>
            <a:ext cx="198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Slide by </a:t>
            </a:r>
            <a:r>
              <a:rPr lang="en-US" dirty="0" err="1" smtClean="0"/>
              <a:t>Fredo</a:t>
            </a:r>
            <a:r>
              <a:rPr lang="en-US" dirty="0" smtClean="0"/>
              <a:t> Durand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0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02 at 11.36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3508" r="2950"/>
          <a:stretch/>
        </p:blipFill>
        <p:spPr>
          <a:xfrm>
            <a:off x="334211" y="267368"/>
            <a:ext cx="9391316" cy="7352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9595" y="7202237"/>
            <a:ext cx="198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Slide by </a:t>
            </a:r>
            <a:r>
              <a:rPr lang="en-US" dirty="0" err="1" smtClean="0"/>
              <a:t>Fredo</a:t>
            </a:r>
            <a:r>
              <a:rPr lang="en-US" dirty="0" smtClean="0"/>
              <a:t> Durand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9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02 at 11.36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4167" r="2304" b="5482"/>
          <a:stretch/>
        </p:blipFill>
        <p:spPr>
          <a:xfrm>
            <a:off x="384341" y="317500"/>
            <a:ext cx="9391317" cy="6884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9595" y="7202237"/>
            <a:ext cx="198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Slide by </a:t>
            </a:r>
            <a:r>
              <a:rPr lang="en-US" dirty="0" err="1" smtClean="0"/>
              <a:t>Fredo</a:t>
            </a:r>
            <a:r>
              <a:rPr lang="en-US" dirty="0" smtClean="0"/>
              <a:t> Durand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8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4800" b="1" dirty="0" smtClean="0">
                <a:solidFill>
                  <a:srgbClr val="000000"/>
                </a:solidFill>
              </a:rPr>
              <a:t>Color Perception, </a:t>
            </a:r>
            <a:r>
              <a:rPr lang="en-US" sz="4800" b="1" dirty="0" err="1" smtClean="0">
                <a:solidFill>
                  <a:srgbClr val="000000"/>
                </a:solidFill>
              </a:rPr>
              <a:t>etc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buClr>
                <a:srgbClr val="CCCCCC"/>
              </a:buClr>
              <a:buSzPct val="100000"/>
              <a:buFont typeface="Arial"/>
              <a:buChar char="●"/>
            </a:pPr>
            <a:r>
              <a:rPr lang="en-US" sz="3600" dirty="0" smtClean="0">
                <a:solidFill>
                  <a:srgbClr val="000000"/>
                </a:solidFill>
              </a:rPr>
              <a:t>Today:</a:t>
            </a:r>
            <a:endParaRPr lang="en-US" sz="3600" dirty="0">
              <a:solidFill>
                <a:srgbClr val="000000"/>
              </a:solidFill>
            </a:endParaRPr>
          </a:p>
          <a:p>
            <a:pPr marL="914400" lvl="1" indent="-457200" rtl="0">
              <a:buClr>
                <a:srgbClr val="CCCCCC"/>
              </a:buClr>
              <a:buSzPct val="100000"/>
              <a:buFont typeface="Arial"/>
              <a:buChar char="○"/>
            </a:pPr>
            <a:r>
              <a:rPr lang="en-US" sz="3600" dirty="0" smtClean="0">
                <a:solidFill>
                  <a:srgbClr val="000000"/>
                </a:solidFill>
              </a:rPr>
              <a:t>Human / electronic eyes</a:t>
            </a:r>
            <a:endParaRPr lang="en-US" sz="3600" dirty="0">
              <a:solidFill>
                <a:srgbClr val="000000"/>
              </a:solidFill>
            </a:endParaRPr>
          </a:p>
          <a:p>
            <a:pPr marL="914400" lvl="1" indent="-457200" rtl="0">
              <a:buClr>
                <a:srgbClr val="CCCCCC"/>
              </a:buClr>
              <a:buSzPct val="100000"/>
              <a:buFont typeface="Arial"/>
              <a:buChar char="○"/>
            </a:pPr>
            <a:r>
              <a:rPr lang="en-US" sz="3600" dirty="0" smtClean="0">
                <a:solidFill>
                  <a:srgbClr val="000000"/>
                </a:solidFill>
              </a:rPr>
              <a:t>Electromagnetic spectrum</a:t>
            </a:r>
            <a:endParaRPr lang="en-US" sz="3600" dirty="0">
              <a:solidFill>
                <a:srgbClr val="000000"/>
              </a:solidFill>
            </a:endParaRPr>
          </a:p>
          <a:p>
            <a:pPr marL="914400" lvl="1" indent="-457200" rtl="0">
              <a:buClr>
                <a:srgbClr val="CCCCCC"/>
              </a:buClr>
              <a:buSzPct val="100000"/>
              <a:buFont typeface="Arial"/>
              <a:buChar char="○"/>
            </a:pPr>
            <a:r>
              <a:rPr lang="en-US" sz="3600" dirty="0" smtClean="0">
                <a:solidFill>
                  <a:srgbClr val="000000"/>
                </a:solidFill>
              </a:rPr>
              <a:t>Color spaces</a:t>
            </a:r>
          </a:p>
          <a:p>
            <a:pPr marL="914400" lvl="1" indent="-457200" rtl="0">
              <a:buClr>
                <a:srgbClr val="CCCCCC"/>
              </a:buClr>
              <a:buSzPct val="100000"/>
              <a:buFont typeface="Arial"/>
              <a:buChar char="○"/>
            </a:pPr>
            <a:endParaRPr lang="en-US" sz="3600" dirty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2060" y="7145922"/>
            <a:ext cx="5510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Various slides by Alexei </a:t>
            </a:r>
            <a:r>
              <a:rPr lang="en-US" sz="1600" dirty="0" err="1" smtClean="0"/>
              <a:t>Efros</a:t>
            </a:r>
            <a:r>
              <a:rPr lang="en-US" sz="1600" dirty="0" smtClean="0"/>
              <a:t>, </a:t>
            </a:r>
            <a:r>
              <a:rPr lang="en-US" sz="1600" dirty="0" err="1" smtClean="0"/>
              <a:t>Fredo</a:t>
            </a:r>
            <a:r>
              <a:rPr lang="en-US" sz="1600" dirty="0" smtClean="0"/>
              <a:t> Durand, James Hays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420109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02 at 11.37.1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2192" r="2273" b="5483"/>
          <a:stretch/>
        </p:blipFill>
        <p:spPr>
          <a:xfrm>
            <a:off x="300789" y="167104"/>
            <a:ext cx="9491580" cy="7035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9595" y="7202237"/>
            <a:ext cx="198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Slide by </a:t>
            </a:r>
            <a:r>
              <a:rPr lang="en-US" dirty="0" err="1" smtClean="0"/>
              <a:t>Fredo</a:t>
            </a:r>
            <a:r>
              <a:rPr lang="en-US" dirty="0" smtClean="0"/>
              <a:t> Durand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0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Arial" charset="0"/>
              </a:rPr>
              <a:t>Color Image</a:t>
            </a:r>
          </a:p>
        </p:txBody>
      </p:sp>
      <p:pic>
        <p:nvPicPr>
          <p:cNvPr id="3789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" y="2624667"/>
            <a:ext cx="4212167" cy="287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3" y="1270000"/>
            <a:ext cx="297215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93" y="3132667"/>
            <a:ext cx="297215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6" y="4910667"/>
            <a:ext cx="297215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8090959" y="846667"/>
            <a:ext cx="427449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R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8937626" y="2709333"/>
            <a:ext cx="444581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G</a:t>
            </a:r>
          </a:p>
        </p:txBody>
      </p:sp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9699626" y="4402667"/>
            <a:ext cx="410467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487333" y="3725333"/>
            <a:ext cx="592667" cy="338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9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Arial" charset="0"/>
              </a:rPr>
              <a:t>Images in Python/MATLAB</a:t>
            </a:r>
            <a:endParaRPr lang="en-US" sz="5400" dirty="0">
              <a:latin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63542"/>
              </p:ext>
            </p:extLst>
          </p:nvPr>
        </p:nvGraphicFramePr>
        <p:xfrm>
          <a:off x="3505200" y="4828519"/>
          <a:ext cx="6165291" cy="2642266"/>
        </p:xfrm>
        <a:graphic>
          <a:graphicData uri="http://schemas.openxmlformats.org/drawingml/2006/table">
            <a:tbl>
              <a:tblPr/>
              <a:tblGrid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</a:tblGrid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71249"/>
              </p:ext>
            </p:extLst>
          </p:nvPr>
        </p:nvGraphicFramePr>
        <p:xfrm>
          <a:off x="2667000" y="4371319"/>
          <a:ext cx="6165291" cy="2642266"/>
        </p:xfrm>
        <a:graphic>
          <a:graphicData uri="http://schemas.openxmlformats.org/drawingml/2006/table">
            <a:tbl>
              <a:tblPr/>
              <a:tblGrid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</a:tblGrid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55934"/>
              </p:ext>
            </p:extLst>
          </p:nvPr>
        </p:nvGraphicFramePr>
        <p:xfrm>
          <a:off x="1752600" y="3914119"/>
          <a:ext cx="6165291" cy="2642266"/>
        </p:xfrm>
        <a:graphic>
          <a:graphicData uri="http://schemas.openxmlformats.org/drawingml/2006/table">
            <a:tbl>
              <a:tblPr/>
              <a:tblGrid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  <a:gridCol w="560481"/>
              </a:tblGrid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12010" marR="12010" marT="1201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12010" marR="12010" marT="120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8160810" y="3467771"/>
            <a:ext cx="442380" cy="46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/>
              <a:t>R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8939606" y="4058182"/>
            <a:ext cx="458394" cy="46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 dirty="0"/>
              <a:t>G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9735553" y="4523718"/>
            <a:ext cx="442380" cy="46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 dirty="0"/>
              <a:t>B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024013" y="3677396"/>
            <a:ext cx="750645" cy="46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 dirty="0"/>
              <a:t>row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73189" y="4144307"/>
            <a:ext cx="828" cy="23059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676400" y="3465097"/>
            <a:ext cx="1267088" cy="46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 dirty="0"/>
              <a:t>column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43488" y="3693698"/>
            <a:ext cx="5091484" cy="20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1018322"/>
            <a:ext cx="78823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Image as array:   h x w x channels</a:t>
            </a:r>
            <a:endParaRPr lang="en-US" sz="3600" dirty="0"/>
          </a:p>
          <a:p>
            <a:pPr lvl="1"/>
            <a:r>
              <a:rPr lang="en-US" sz="3600" dirty="0" smtClean="0"/>
              <a:t>      I(</a:t>
            </a:r>
            <a:r>
              <a:rPr lang="en-US" sz="3600" dirty="0" err="1" smtClean="0"/>
              <a:t>y,x,channel</a:t>
            </a:r>
            <a:r>
              <a:rPr lang="en-US" sz="36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Red channel, upper left corner: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     MATLAB: I(1,1,1), Python: I[0,0,0</a:t>
            </a:r>
            <a:r>
              <a:rPr lang="en-US" sz="3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1448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Color spaces: RGB</a:t>
            </a:r>
          </a:p>
        </p:txBody>
      </p:sp>
      <p:grpSp>
        <p:nvGrpSpPr>
          <p:cNvPr id="40963" name="Group 13"/>
          <p:cNvGrpSpPr>
            <a:grpSpLocks/>
          </p:cNvGrpSpPr>
          <p:nvPr/>
        </p:nvGrpSpPr>
        <p:grpSpPr bwMode="auto">
          <a:xfrm>
            <a:off x="677334" y="1524000"/>
            <a:ext cx="4476750" cy="4487333"/>
            <a:chOff x="609600" y="1371600"/>
            <a:chExt cx="4724400" cy="4953000"/>
          </a:xfrm>
        </p:grpSpPr>
        <p:pic>
          <p:nvPicPr>
            <p:cNvPr id="409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75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411"/>
                <a:ext cx="837660" cy="22779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274" y="4991625"/>
                <a:ext cx="761251" cy="7632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486" y="5447985"/>
                <a:ext cx="609389" cy="534241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976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917281" cy="50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/>
                <a:t>0,1,0</a:t>
              </a:r>
            </a:p>
          </p:txBody>
        </p:sp>
        <p:sp>
          <p:nvSpPr>
            <p:cNvPr id="40977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917281" cy="50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/>
                <a:t>0,0,1</a:t>
              </a:r>
            </a:p>
          </p:txBody>
        </p:sp>
        <p:sp>
          <p:nvSpPr>
            <p:cNvPr id="40978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917281" cy="50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/>
                <a:t>1,0,0</a:t>
              </a:r>
            </a:p>
          </p:txBody>
        </p:sp>
      </p:grpSp>
      <p:sp>
        <p:nvSpPr>
          <p:cNvPr id="40964" name="TextBox 38"/>
          <p:cNvSpPr txBox="1">
            <a:spLocks noChangeArrowheads="1"/>
          </p:cNvSpPr>
          <p:nvPr/>
        </p:nvSpPr>
        <p:spPr bwMode="auto">
          <a:xfrm>
            <a:off x="4563182" y="7313084"/>
            <a:ext cx="5596819" cy="30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30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254000" y="6096001"/>
            <a:ext cx="3949797" cy="1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20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200"/>
              <a:t> Non-perceptual </a:t>
            </a:r>
          </a:p>
        </p:txBody>
      </p:sp>
      <p:sp>
        <p:nvSpPr>
          <p:cNvPr id="40966" name="TextBox 12"/>
          <p:cNvSpPr txBox="1">
            <a:spLocks noChangeArrowheads="1"/>
          </p:cNvSpPr>
          <p:nvPr/>
        </p:nvSpPr>
        <p:spPr bwMode="auto">
          <a:xfrm>
            <a:off x="1185333" y="931334"/>
            <a:ext cx="2839768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Default color space</a:t>
            </a:r>
          </a:p>
        </p:txBody>
      </p:sp>
      <p:pic>
        <p:nvPicPr>
          <p:cNvPr id="40967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7" y="1561043"/>
            <a:ext cx="2540000" cy="173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7" y="5164667"/>
            <a:ext cx="2540000" cy="17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7" y="3372556"/>
            <a:ext cx="2540000" cy="173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3" y="0"/>
            <a:ext cx="1862667" cy="12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Box 18"/>
          <p:cNvSpPr txBox="1">
            <a:spLocks noChangeArrowheads="1"/>
          </p:cNvSpPr>
          <p:nvPr/>
        </p:nvSpPr>
        <p:spPr bwMode="auto">
          <a:xfrm>
            <a:off x="8551333" y="2298348"/>
            <a:ext cx="923678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/>
              <a:t>R</a:t>
            </a:r>
          </a:p>
          <a:p>
            <a:r>
              <a:rPr lang="en-US" sz="1200"/>
              <a:t>(G=0,B=0)</a:t>
            </a:r>
          </a:p>
        </p:txBody>
      </p:sp>
      <p:sp>
        <p:nvSpPr>
          <p:cNvPr id="40972" name="TextBox 19"/>
          <p:cNvSpPr txBox="1">
            <a:spLocks noChangeArrowheads="1"/>
          </p:cNvSpPr>
          <p:nvPr/>
        </p:nvSpPr>
        <p:spPr bwMode="auto">
          <a:xfrm>
            <a:off x="8551333" y="4064001"/>
            <a:ext cx="915112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/>
              <a:t>G</a:t>
            </a:r>
          </a:p>
          <a:p>
            <a:r>
              <a:rPr lang="en-US" sz="1200"/>
              <a:t>(R=0,B=0)</a:t>
            </a:r>
            <a:endParaRPr lang="en-US" sz="1200" b="1"/>
          </a:p>
        </p:txBody>
      </p:sp>
      <p:sp>
        <p:nvSpPr>
          <p:cNvPr id="40973" name="TextBox 20"/>
          <p:cNvSpPr txBox="1">
            <a:spLocks noChangeArrowheads="1"/>
          </p:cNvSpPr>
          <p:nvPr/>
        </p:nvSpPr>
        <p:spPr bwMode="auto">
          <a:xfrm>
            <a:off x="8551334" y="5842001"/>
            <a:ext cx="932169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/>
              <a:t>B</a:t>
            </a:r>
          </a:p>
          <a:p>
            <a:r>
              <a:rPr lang="en-US" sz="1200"/>
              <a:t>(R=0,G=0)</a:t>
            </a:r>
          </a:p>
        </p:txBody>
      </p:sp>
    </p:spTree>
    <p:extLst>
      <p:ext uri="{BB962C8B-B14F-4D97-AF65-F5344CB8AC3E}">
        <p14:creationId xmlns:p14="http://schemas.microsoft.com/office/powerpoint/2010/main" val="81811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Color spaces: HSV</a:t>
            </a:r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116667"/>
            <a:ext cx="5503333" cy="484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270001" y="1270001"/>
            <a:ext cx="3737681" cy="58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100"/>
              <a:t>Intuitive color space</a:t>
            </a:r>
          </a:p>
        </p:txBody>
      </p:sp>
      <p:pic>
        <p:nvPicPr>
          <p:cNvPr id="41989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7" y="5545667"/>
            <a:ext cx="2540000" cy="17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7" y="1735667"/>
            <a:ext cx="2540000" cy="17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7" y="3598333"/>
            <a:ext cx="2540000" cy="17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3" y="0"/>
            <a:ext cx="1862667" cy="12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8785931" y="2286001"/>
            <a:ext cx="906621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/>
              <a:t>H</a:t>
            </a:r>
          </a:p>
          <a:p>
            <a:r>
              <a:rPr lang="en-US" sz="1200"/>
              <a:t>(S=1,V=1)</a:t>
            </a:r>
          </a:p>
        </p:txBody>
      </p:sp>
      <p:sp>
        <p:nvSpPr>
          <p:cNvPr id="41994" name="TextBox 9"/>
          <p:cNvSpPr txBox="1">
            <a:spLocks noChangeArrowheads="1"/>
          </p:cNvSpPr>
          <p:nvPr/>
        </p:nvSpPr>
        <p:spPr bwMode="auto">
          <a:xfrm>
            <a:off x="8831793" y="4148667"/>
            <a:ext cx="915112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/>
              <a:t>S</a:t>
            </a:r>
          </a:p>
          <a:p>
            <a:r>
              <a:rPr lang="en-US" sz="1200"/>
              <a:t>(H=1,V=1)</a:t>
            </a:r>
          </a:p>
        </p:txBody>
      </p:sp>
      <p:sp>
        <p:nvSpPr>
          <p:cNvPr id="41995" name="TextBox 10"/>
          <p:cNvSpPr txBox="1">
            <a:spLocks noChangeArrowheads="1"/>
          </p:cNvSpPr>
          <p:nvPr/>
        </p:nvSpPr>
        <p:spPr bwMode="auto">
          <a:xfrm>
            <a:off x="8805333" y="6180667"/>
            <a:ext cx="915112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/>
              <a:t>V</a:t>
            </a:r>
          </a:p>
          <a:p>
            <a:r>
              <a:rPr lang="en-US" sz="1200"/>
              <a:t>(H=1,S=0)</a:t>
            </a:r>
          </a:p>
        </p:txBody>
      </p:sp>
    </p:spTree>
    <p:extLst>
      <p:ext uri="{BB962C8B-B14F-4D97-AF65-F5344CB8AC3E}">
        <p14:creationId xmlns:p14="http://schemas.microsoft.com/office/powerpoint/2010/main" val="173798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Color spaces: L*a*b*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608667" y="1100667"/>
            <a:ext cx="6524552" cy="57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ja-JP" altLang="en-US" sz="3100" dirty="0"/>
              <a:t>“</a:t>
            </a:r>
            <a:r>
              <a:rPr lang="en-US" sz="3100" dirty="0"/>
              <a:t>Perceptually uniform</a:t>
            </a:r>
            <a:r>
              <a:rPr lang="ja-JP" altLang="en-US" sz="3100" dirty="0" smtClean="0"/>
              <a:t>”</a:t>
            </a:r>
            <a:r>
              <a:rPr lang="en-US" sz="3100" dirty="0" smtClean="0"/>
              <a:t> </a:t>
            </a:r>
            <a:r>
              <a:rPr lang="en-US" sz="3100" dirty="0"/>
              <a:t>color space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370667"/>
            <a:ext cx="4148667" cy="432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7" y="5545667"/>
            <a:ext cx="2540000" cy="17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7" y="1836209"/>
            <a:ext cx="2540000" cy="173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7" y="3698876"/>
            <a:ext cx="2540000" cy="173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3" y="0"/>
            <a:ext cx="1862667" cy="12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8785931" y="2286001"/>
            <a:ext cx="872507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/>
              <a:t>L</a:t>
            </a:r>
          </a:p>
          <a:p>
            <a:r>
              <a:rPr lang="en-US" sz="1200"/>
              <a:t>(a=0,b=0)</a:t>
            </a:r>
          </a:p>
        </p:txBody>
      </p:sp>
      <p:sp>
        <p:nvSpPr>
          <p:cNvPr id="44042" name="TextBox 9"/>
          <p:cNvSpPr txBox="1">
            <a:spLocks noChangeArrowheads="1"/>
          </p:cNvSpPr>
          <p:nvPr/>
        </p:nvSpPr>
        <p:spPr bwMode="auto">
          <a:xfrm>
            <a:off x="8831793" y="4148667"/>
            <a:ext cx="958093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/>
              <a:t>a</a:t>
            </a:r>
          </a:p>
          <a:p>
            <a:r>
              <a:rPr lang="en-US" sz="1200"/>
              <a:t>(L=65,b=0)</a:t>
            </a:r>
          </a:p>
        </p:txBody>
      </p:sp>
      <p:sp>
        <p:nvSpPr>
          <p:cNvPr id="44043" name="TextBox 10"/>
          <p:cNvSpPr txBox="1">
            <a:spLocks noChangeArrowheads="1"/>
          </p:cNvSpPr>
          <p:nvPr/>
        </p:nvSpPr>
        <p:spPr bwMode="auto">
          <a:xfrm>
            <a:off x="8805334" y="6180667"/>
            <a:ext cx="958093" cy="6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/>
              <a:t>b</a:t>
            </a:r>
          </a:p>
          <a:p>
            <a:r>
              <a:rPr lang="en-US" sz="1200"/>
              <a:t>(L=65,a=0)</a:t>
            </a:r>
          </a:p>
        </p:txBody>
      </p:sp>
    </p:spTree>
    <p:extLst>
      <p:ext uri="{BB962C8B-B14F-4D97-AF65-F5344CB8AC3E}">
        <p14:creationId xmlns:p14="http://schemas.microsoft.com/office/powerpoint/2010/main" val="55363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White Balance</a:t>
            </a:r>
          </a:p>
        </p:txBody>
      </p:sp>
      <p:pic>
        <p:nvPicPr>
          <p:cNvPr id="418819" name="Picture 3" descr="Auto W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0" y="2031999"/>
            <a:ext cx="4770365" cy="35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0" name="Picture 4" descr="Preset Tungsten W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1" y="2031999"/>
            <a:ext cx="4768846" cy="35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41206" y="7139739"/>
            <a:ext cx="2066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by Alexei </a:t>
            </a:r>
            <a:r>
              <a:rPr lang="en-US" sz="1600" dirty="0" err="1" smtClean="0"/>
              <a:t>Efros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706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dvstil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4" y="2116667"/>
            <a:ext cx="1693333" cy="127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Problem: Dynamic Range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3302000" y="3302000"/>
            <a:ext cx="931333" cy="3180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75" tIns="50787" rIns="101575" bIns="5078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charset="0"/>
              </a:rPr>
              <a:t>1500</a:t>
            </a: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2882910" y="2370667"/>
            <a:ext cx="294902" cy="3180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75" tIns="50787" rIns="101575" bIns="5078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charset="0"/>
              </a:rPr>
              <a:t>1</a:t>
            </a:r>
          </a:p>
        </p:txBody>
      </p:sp>
      <p:pic>
        <p:nvPicPr>
          <p:cNvPr id="366598" name="Picture 6" descr="dvstill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17333"/>
            <a:ext cx="1693333" cy="127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599" name="Picture 7" descr="dvstill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18000"/>
            <a:ext cx="1693333" cy="127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00" name="Picture 8" descr="dvstill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4" y="5249333"/>
            <a:ext cx="1693333" cy="127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01" name="Picture 9" descr="dvstill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34" y="5842000"/>
            <a:ext cx="1693333" cy="127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3979333" y="4318000"/>
            <a:ext cx="1270000" cy="3180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75" tIns="50787" rIns="101575" bIns="5078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25,000</a:t>
            </a:r>
          </a:p>
        </p:txBody>
      </p:sp>
      <p:sp>
        <p:nvSpPr>
          <p:cNvPr id="366603" name="Text Box 11"/>
          <p:cNvSpPr txBox="1">
            <a:spLocks noChangeArrowheads="1"/>
          </p:cNvSpPr>
          <p:nvPr/>
        </p:nvSpPr>
        <p:spPr bwMode="auto">
          <a:xfrm>
            <a:off x="5164667" y="5164667"/>
            <a:ext cx="1524000" cy="3180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75" tIns="50787" rIns="101575" bIns="5078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400,000</a:t>
            </a:r>
          </a:p>
        </p:txBody>
      </p:sp>
      <p:sp>
        <p:nvSpPr>
          <p:cNvPr id="366604" name="Text Box 12"/>
          <p:cNvSpPr txBox="1">
            <a:spLocks noChangeArrowheads="1"/>
          </p:cNvSpPr>
          <p:nvPr/>
        </p:nvSpPr>
        <p:spPr bwMode="auto">
          <a:xfrm>
            <a:off x="6773334" y="6180667"/>
            <a:ext cx="2201333" cy="3180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75" tIns="50787" rIns="101575" bIns="5078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2,000,000,000</a:t>
            </a:r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5672667" y="1947334"/>
            <a:ext cx="3854819" cy="10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3200" dirty="0"/>
              <a:t>The real world is</a:t>
            </a:r>
          </a:p>
          <a:p>
            <a:r>
              <a:rPr lang="en-US" sz="3200" dirty="0"/>
              <a:t>High dynamic range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1206" y="7139739"/>
            <a:ext cx="2066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by Alexei </a:t>
            </a:r>
            <a:r>
              <a:rPr lang="en-US" sz="1600" dirty="0" err="1" smtClean="0"/>
              <a:t>Efros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9524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3471334" y="6942667"/>
            <a:ext cx="3217333" cy="508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165931" y="1947333"/>
            <a:ext cx="2982736" cy="431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3171473" y="4573765"/>
            <a:ext cx="81139" cy="81139"/>
          </a:xfrm>
          <a:prstGeom prst="rect">
            <a:avLst/>
          </a:prstGeom>
          <a:solidFill>
            <a:srgbClr val="3F3F3F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</p:spPr>
        <p:txBody>
          <a:bodyPr wrap="none" lIns="101599" tIns="50799" rIns="101599" bIns="50799" anchor="ctr"/>
          <a:lstStyle/>
          <a:p>
            <a:endParaRPr lang="en-US"/>
          </a:p>
        </p:txBody>
      </p:sp>
      <p:sp>
        <p:nvSpPr>
          <p:cNvPr id="368645" name="Line 5"/>
          <p:cNvSpPr>
            <a:spLocks noChangeShapeType="1"/>
          </p:cNvSpPr>
          <p:nvPr/>
        </p:nvSpPr>
        <p:spPr bwMode="auto">
          <a:xfrm flipH="1">
            <a:off x="3349626" y="3302000"/>
            <a:ext cx="1580444" cy="118533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9" tIns="50799" rIns="101599" bIns="50799"/>
          <a:lstStyle/>
          <a:p>
            <a:endParaRPr lang="en-US"/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5057070" y="2788709"/>
            <a:ext cx="4117729" cy="6537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41" tIns="49388" rIns="100541" bIns="4938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charset="0"/>
              </a:rPr>
              <a:t>pixel (</a:t>
            </a:r>
            <a:r>
              <a:rPr lang="en-US" sz="3600" dirty="0">
                <a:solidFill>
                  <a:schemeClr val="accent1"/>
                </a:solidFill>
                <a:latin typeface="Times New Roman" charset="0"/>
              </a:rPr>
              <a:t>312</a:t>
            </a:r>
            <a:r>
              <a:rPr lang="en-US" sz="3600" dirty="0">
                <a:solidFill>
                  <a:srgbClr val="FFFFFF"/>
                </a:solidFill>
                <a:latin typeface="Times New Roman" charset="0"/>
              </a:rPr>
              <a:t>,</a:t>
            </a:r>
            <a:r>
              <a:rPr lang="en-US" sz="3600" dirty="0">
                <a:solidFill>
                  <a:schemeClr val="hlink"/>
                </a:solidFill>
                <a:latin typeface="Times New Roman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Times New Roman" charset="0"/>
              </a:rPr>
              <a:t>284</a:t>
            </a:r>
            <a:r>
              <a:rPr lang="en-US" sz="3600" dirty="0">
                <a:latin typeface="Times New Roman" charset="0"/>
              </a:rPr>
              <a:t>) </a:t>
            </a:r>
            <a:r>
              <a:rPr lang="en-US" sz="3600" dirty="0">
                <a:solidFill>
                  <a:srgbClr val="FFFFFF"/>
                </a:solidFill>
                <a:latin typeface="Times New Roman" charset="0"/>
              </a:rPr>
              <a:t>= </a:t>
            </a:r>
            <a:r>
              <a:rPr lang="en-US" sz="3600" b="1" dirty="0">
                <a:latin typeface="Times New Roman" charset="0"/>
              </a:rPr>
              <a:t>42</a:t>
            </a:r>
          </a:p>
        </p:txBody>
      </p:sp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1162403" y="1264710"/>
            <a:ext cx="3019778" cy="57326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41" tIns="49388" rIns="100541" bIns="493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100">
                <a:latin typeface="Times New Roman" charset="0"/>
              </a:rPr>
              <a:t>Image</a:t>
            </a:r>
          </a:p>
        </p:txBody>
      </p: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6561667" y="4312709"/>
            <a:ext cx="2576292" cy="6537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41" tIns="49388" rIns="100541" bIns="4938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charset="0"/>
              </a:rPr>
              <a:t>42 </a:t>
            </a:r>
            <a:r>
              <a:rPr lang="en-US" sz="3600" b="1" dirty="0" smtClean="0">
                <a:latin typeface="Times New Roman" charset="0"/>
              </a:rPr>
              <a:t>photons</a:t>
            </a:r>
            <a:r>
              <a:rPr lang="en-US" sz="3600" b="1" dirty="0">
                <a:latin typeface="Times New Roman" charset="0"/>
              </a:rPr>
              <a:t>?</a:t>
            </a:r>
          </a:p>
        </p:txBody>
      </p:sp>
      <p:sp>
        <p:nvSpPr>
          <p:cNvPr id="3686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Is Camera a photometer?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1206" y="7139739"/>
            <a:ext cx="2066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by Alexei </a:t>
            </a:r>
            <a:r>
              <a:rPr lang="en-US" sz="1600" dirty="0" err="1" smtClean="0"/>
              <a:t>Efros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0497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Long Exposure</a:t>
            </a: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1506361" y="3302000"/>
            <a:ext cx="205182" cy="3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>
              <a:latin typeface="Times New Roman" charset="0"/>
            </a:endParaRP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1862667" y="3425472"/>
            <a:ext cx="923227" cy="6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10</a:t>
            </a:r>
            <a:r>
              <a:rPr lang="en-US" sz="3600" baseline="30000">
                <a:latin typeface="Times New Roman" charset="0"/>
              </a:rPr>
              <a:t>-6</a:t>
            </a:r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2116667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2709333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302000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3894667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4487333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5080000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5672667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6265333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6858000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>
            <a:off x="7450667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>
            <a:off x="8043333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>
            <a:off x="8636000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05" name="Line 17"/>
          <p:cNvSpPr>
            <a:spLocks noChangeShapeType="1"/>
          </p:cNvSpPr>
          <p:nvPr/>
        </p:nvSpPr>
        <p:spPr bwMode="auto">
          <a:xfrm>
            <a:off x="9228667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8890000" y="3425472"/>
            <a:ext cx="820735" cy="6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10</a:t>
            </a:r>
            <a:r>
              <a:rPr lang="en-US" sz="3600" baseline="30000">
                <a:latin typeface="Times New Roman" charset="0"/>
              </a:rPr>
              <a:t>6</a:t>
            </a:r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862667" y="4356806"/>
            <a:ext cx="82973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1862667" y="5626806"/>
            <a:ext cx="923227" cy="6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10</a:t>
            </a:r>
            <a:r>
              <a:rPr lang="en-US" sz="3600" baseline="30000">
                <a:latin typeface="Times New Roman" charset="0"/>
              </a:rPr>
              <a:t>-6</a:t>
            </a: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>
            <a:off x="2116667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2709333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>
            <a:off x="3302000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12" name="Line 24"/>
          <p:cNvSpPr>
            <a:spLocks noChangeShapeType="1"/>
          </p:cNvSpPr>
          <p:nvPr/>
        </p:nvSpPr>
        <p:spPr bwMode="auto">
          <a:xfrm>
            <a:off x="3894667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13" name="Line 25"/>
          <p:cNvSpPr>
            <a:spLocks noChangeShapeType="1"/>
          </p:cNvSpPr>
          <p:nvPr/>
        </p:nvSpPr>
        <p:spPr bwMode="auto">
          <a:xfrm>
            <a:off x="4487333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14" name="Line 26"/>
          <p:cNvSpPr>
            <a:spLocks noChangeShapeType="1"/>
          </p:cNvSpPr>
          <p:nvPr/>
        </p:nvSpPr>
        <p:spPr bwMode="auto">
          <a:xfrm>
            <a:off x="5080000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>
            <a:off x="5672667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16" name="Line 28"/>
          <p:cNvSpPr>
            <a:spLocks noChangeShapeType="1"/>
          </p:cNvSpPr>
          <p:nvPr/>
        </p:nvSpPr>
        <p:spPr bwMode="auto">
          <a:xfrm>
            <a:off x="6265333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17" name="Line 29"/>
          <p:cNvSpPr>
            <a:spLocks noChangeShapeType="1"/>
          </p:cNvSpPr>
          <p:nvPr/>
        </p:nvSpPr>
        <p:spPr bwMode="auto">
          <a:xfrm>
            <a:off x="6858000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18" name="Line 30"/>
          <p:cNvSpPr>
            <a:spLocks noChangeShapeType="1"/>
          </p:cNvSpPr>
          <p:nvPr/>
        </p:nvSpPr>
        <p:spPr bwMode="auto">
          <a:xfrm>
            <a:off x="7450667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19" name="Line 31"/>
          <p:cNvSpPr>
            <a:spLocks noChangeShapeType="1"/>
          </p:cNvSpPr>
          <p:nvPr/>
        </p:nvSpPr>
        <p:spPr bwMode="auto">
          <a:xfrm>
            <a:off x="8043333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20" name="Line 32"/>
          <p:cNvSpPr>
            <a:spLocks noChangeShapeType="1"/>
          </p:cNvSpPr>
          <p:nvPr/>
        </p:nvSpPr>
        <p:spPr bwMode="auto">
          <a:xfrm>
            <a:off x="8636000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21" name="Line 33"/>
          <p:cNvSpPr>
            <a:spLocks noChangeShapeType="1"/>
          </p:cNvSpPr>
          <p:nvPr/>
        </p:nvSpPr>
        <p:spPr bwMode="auto">
          <a:xfrm>
            <a:off x="9228667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22" name="Text Box 34"/>
          <p:cNvSpPr txBox="1">
            <a:spLocks noChangeArrowheads="1"/>
          </p:cNvSpPr>
          <p:nvPr/>
        </p:nvSpPr>
        <p:spPr bwMode="auto">
          <a:xfrm>
            <a:off x="8890000" y="5626806"/>
            <a:ext cx="820735" cy="6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10</a:t>
            </a:r>
            <a:r>
              <a:rPr lang="en-US" sz="3600" baseline="30000">
                <a:latin typeface="Times New Roman" charset="0"/>
              </a:rPr>
              <a:t>6</a:t>
            </a:r>
          </a:p>
        </p:txBody>
      </p:sp>
      <p:sp>
        <p:nvSpPr>
          <p:cNvPr id="370723" name="Line 35"/>
          <p:cNvSpPr>
            <a:spLocks noChangeShapeType="1"/>
          </p:cNvSpPr>
          <p:nvPr/>
        </p:nvSpPr>
        <p:spPr bwMode="auto">
          <a:xfrm>
            <a:off x="1862667" y="6558139"/>
            <a:ext cx="82973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24" name="Rectangle 36"/>
          <p:cNvSpPr>
            <a:spLocks noChangeArrowheads="1"/>
          </p:cNvSpPr>
          <p:nvPr/>
        </p:nvSpPr>
        <p:spPr bwMode="auto">
          <a:xfrm>
            <a:off x="84667" y="3899959"/>
            <a:ext cx="1564529" cy="4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Real world</a:t>
            </a:r>
            <a:endParaRPr lang="fr-FR" sz="2400" dirty="0">
              <a:latin typeface="Times New Roman" charset="0"/>
            </a:endParaRPr>
          </a:p>
        </p:txBody>
      </p:sp>
      <p:sp>
        <p:nvSpPr>
          <p:cNvPr id="370725" name="Rectangle 37"/>
          <p:cNvSpPr>
            <a:spLocks noChangeArrowheads="1"/>
          </p:cNvSpPr>
          <p:nvPr/>
        </p:nvSpPr>
        <p:spPr bwMode="auto">
          <a:xfrm>
            <a:off x="338667" y="6101292"/>
            <a:ext cx="1076965" cy="4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Picture</a:t>
            </a:r>
            <a:endParaRPr lang="fr-FR" sz="2400" dirty="0">
              <a:latin typeface="Times New Roman" charset="0"/>
            </a:endParaRPr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3810001" y="7066139"/>
            <a:ext cx="1214022" cy="4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aseline="30000">
                <a:latin typeface="Times New Roman" charset="0"/>
              </a:rPr>
              <a:t>0 to 255</a:t>
            </a:r>
          </a:p>
        </p:txBody>
      </p:sp>
      <p:sp>
        <p:nvSpPr>
          <p:cNvPr id="370727" name="Line 39"/>
          <p:cNvSpPr>
            <a:spLocks noChangeShapeType="1"/>
          </p:cNvSpPr>
          <p:nvPr/>
        </p:nvSpPr>
        <p:spPr bwMode="auto">
          <a:xfrm flipH="1">
            <a:off x="4852459" y="4910667"/>
            <a:ext cx="566208" cy="1381126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28" name="Line 40"/>
          <p:cNvSpPr>
            <a:spLocks noChangeShapeType="1"/>
          </p:cNvSpPr>
          <p:nvPr/>
        </p:nvSpPr>
        <p:spPr bwMode="auto">
          <a:xfrm flipH="1">
            <a:off x="3894667" y="4910667"/>
            <a:ext cx="592667" cy="135466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370729" name="Rectangle 41"/>
          <p:cNvSpPr>
            <a:spLocks noChangeArrowheads="1"/>
          </p:cNvSpPr>
          <p:nvPr/>
        </p:nvSpPr>
        <p:spPr bwMode="auto">
          <a:xfrm>
            <a:off x="4487334" y="4409455"/>
            <a:ext cx="2963333" cy="3180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 anchor="ctr">
            <a:spAutoFit/>
          </a:bodyPr>
          <a:lstStyle/>
          <a:p>
            <a:endParaRPr lang="en-US"/>
          </a:p>
        </p:txBody>
      </p:sp>
      <p:sp>
        <p:nvSpPr>
          <p:cNvPr id="370730" name="Rectangle 42"/>
          <p:cNvSpPr>
            <a:spLocks noChangeArrowheads="1"/>
          </p:cNvSpPr>
          <p:nvPr/>
        </p:nvSpPr>
        <p:spPr bwMode="auto">
          <a:xfrm>
            <a:off x="3894667" y="6526122"/>
            <a:ext cx="1016000" cy="3180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 anchor="ctr">
            <a:spAutoFit/>
          </a:bodyPr>
          <a:lstStyle/>
          <a:p>
            <a:endParaRPr lang="en-US"/>
          </a:p>
        </p:txBody>
      </p:sp>
      <p:sp>
        <p:nvSpPr>
          <p:cNvPr id="370731" name="Text Box 43"/>
          <p:cNvSpPr txBox="1">
            <a:spLocks noChangeArrowheads="1"/>
          </p:cNvSpPr>
          <p:nvPr/>
        </p:nvSpPr>
        <p:spPr bwMode="auto">
          <a:xfrm>
            <a:off x="4064001" y="3471333"/>
            <a:ext cx="3974243" cy="6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High dynamic range</a:t>
            </a:r>
            <a:endParaRPr lang="en-US" sz="3600" baseline="30000">
              <a:latin typeface="Times New Roman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41206" y="7139739"/>
            <a:ext cx="2066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by Alexei </a:t>
            </a:r>
            <a:r>
              <a:rPr lang="en-US" sz="1600" dirty="0" err="1" smtClean="0"/>
              <a:t>Efros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942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592667" y="1947333"/>
            <a:ext cx="474133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Image Formation</a:t>
            </a:r>
          </a:p>
        </p:txBody>
      </p:sp>
      <p:pic>
        <p:nvPicPr>
          <p:cNvPr id="30724" name="Picture 5" descr="human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r="17021"/>
          <a:stretch>
            <a:fillRect/>
          </a:stretch>
        </p:blipFill>
        <p:spPr bwMode="auto">
          <a:xfrm>
            <a:off x="6434667" y="4572000"/>
            <a:ext cx="2709333" cy="237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6858000" y="1524000"/>
            <a:ext cx="195438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6604000" y="3810000"/>
            <a:ext cx="2240595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Digital Camera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942667" y="7027333"/>
            <a:ext cx="1351380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The Eye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3877029" y="5801431"/>
            <a:ext cx="786321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Film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72731" y="7191478"/>
            <a:ext cx="1450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by </a:t>
            </a:r>
            <a:r>
              <a:rPr lang="en-US" sz="1600" dirty="0" err="1" smtClean="0"/>
              <a:t>Efros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646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Short Exposure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1506361" y="3302000"/>
            <a:ext cx="205182" cy="3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>
              <a:latin typeface="Times New Roman" charset="0"/>
            </a:endParaRPr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862667" y="3425472"/>
            <a:ext cx="923227" cy="6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10</a:t>
            </a:r>
            <a:r>
              <a:rPr lang="en-US" sz="3600" baseline="30000">
                <a:latin typeface="Times New Roman" charset="0"/>
              </a:rPr>
              <a:t>-6</a:t>
            </a:r>
          </a:p>
        </p:txBody>
      </p:sp>
      <p:sp>
        <p:nvSpPr>
          <p:cNvPr id="421893" name="Line 5"/>
          <p:cNvSpPr>
            <a:spLocks noChangeShapeType="1"/>
          </p:cNvSpPr>
          <p:nvPr/>
        </p:nvSpPr>
        <p:spPr bwMode="auto">
          <a:xfrm>
            <a:off x="2116667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894" name="Line 6"/>
          <p:cNvSpPr>
            <a:spLocks noChangeShapeType="1"/>
          </p:cNvSpPr>
          <p:nvPr/>
        </p:nvSpPr>
        <p:spPr bwMode="auto">
          <a:xfrm>
            <a:off x="2709333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895" name="Line 7"/>
          <p:cNvSpPr>
            <a:spLocks noChangeShapeType="1"/>
          </p:cNvSpPr>
          <p:nvPr/>
        </p:nvSpPr>
        <p:spPr bwMode="auto">
          <a:xfrm>
            <a:off x="3302000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>
            <a:off x="3894667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>
            <a:off x="4487333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>
            <a:off x="5080000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>
            <a:off x="5672667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>
            <a:off x="6265333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01" name="Line 13"/>
          <p:cNvSpPr>
            <a:spLocks noChangeShapeType="1"/>
          </p:cNvSpPr>
          <p:nvPr/>
        </p:nvSpPr>
        <p:spPr bwMode="auto">
          <a:xfrm>
            <a:off x="6858000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02" name="Line 14"/>
          <p:cNvSpPr>
            <a:spLocks noChangeShapeType="1"/>
          </p:cNvSpPr>
          <p:nvPr/>
        </p:nvSpPr>
        <p:spPr bwMode="auto">
          <a:xfrm>
            <a:off x="7450667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03" name="Line 15"/>
          <p:cNvSpPr>
            <a:spLocks noChangeShapeType="1"/>
          </p:cNvSpPr>
          <p:nvPr/>
        </p:nvSpPr>
        <p:spPr bwMode="auto">
          <a:xfrm>
            <a:off x="8043333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8636000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05" name="Line 17"/>
          <p:cNvSpPr>
            <a:spLocks noChangeShapeType="1"/>
          </p:cNvSpPr>
          <p:nvPr/>
        </p:nvSpPr>
        <p:spPr bwMode="auto">
          <a:xfrm>
            <a:off x="9228667" y="4102806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8890000" y="3425472"/>
            <a:ext cx="820735" cy="6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10</a:t>
            </a:r>
            <a:r>
              <a:rPr lang="en-US" sz="3600" baseline="30000">
                <a:latin typeface="Times New Roman" charset="0"/>
              </a:rPr>
              <a:t>6</a:t>
            </a:r>
          </a:p>
        </p:txBody>
      </p:sp>
      <p:sp>
        <p:nvSpPr>
          <p:cNvPr id="421907" name="Line 19"/>
          <p:cNvSpPr>
            <a:spLocks noChangeShapeType="1"/>
          </p:cNvSpPr>
          <p:nvPr/>
        </p:nvSpPr>
        <p:spPr bwMode="auto">
          <a:xfrm>
            <a:off x="1862667" y="4356806"/>
            <a:ext cx="82973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1862667" y="5626806"/>
            <a:ext cx="923227" cy="6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10</a:t>
            </a:r>
            <a:r>
              <a:rPr lang="en-US" sz="3600" baseline="30000">
                <a:latin typeface="Times New Roman" charset="0"/>
              </a:rPr>
              <a:t>-6</a:t>
            </a:r>
          </a:p>
        </p:txBody>
      </p:sp>
      <p:sp>
        <p:nvSpPr>
          <p:cNvPr id="421909" name="Line 21"/>
          <p:cNvSpPr>
            <a:spLocks noChangeShapeType="1"/>
          </p:cNvSpPr>
          <p:nvPr/>
        </p:nvSpPr>
        <p:spPr bwMode="auto">
          <a:xfrm>
            <a:off x="2116667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10" name="Line 22"/>
          <p:cNvSpPr>
            <a:spLocks noChangeShapeType="1"/>
          </p:cNvSpPr>
          <p:nvPr/>
        </p:nvSpPr>
        <p:spPr bwMode="auto">
          <a:xfrm>
            <a:off x="2709333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11" name="Line 23"/>
          <p:cNvSpPr>
            <a:spLocks noChangeShapeType="1"/>
          </p:cNvSpPr>
          <p:nvPr/>
        </p:nvSpPr>
        <p:spPr bwMode="auto">
          <a:xfrm>
            <a:off x="3302000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12" name="Line 24"/>
          <p:cNvSpPr>
            <a:spLocks noChangeShapeType="1"/>
          </p:cNvSpPr>
          <p:nvPr/>
        </p:nvSpPr>
        <p:spPr bwMode="auto">
          <a:xfrm>
            <a:off x="3894667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13" name="Line 25"/>
          <p:cNvSpPr>
            <a:spLocks noChangeShapeType="1"/>
          </p:cNvSpPr>
          <p:nvPr/>
        </p:nvSpPr>
        <p:spPr bwMode="auto">
          <a:xfrm>
            <a:off x="4487333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14" name="Line 26"/>
          <p:cNvSpPr>
            <a:spLocks noChangeShapeType="1"/>
          </p:cNvSpPr>
          <p:nvPr/>
        </p:nvSpPr>
        <p:spPr bwMode="auto">
          <a:xfrm>
            <a:off x="5080000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15" name="Line 27"/>
          <p:cNvSpPr>
            <a:spLocks noChangeShapeType="1"/>
          </p:cNvSpPr>
          <p:nvPr/>
        </p:nvSpPr>
        <p:spPr bwMode="auto">
          <a:xfrm>
            <a:off x="5672667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16" name="Line 28"/>
          <p:cNvSpPr>
            <a:spLocks noChangeShapeType="1"/>
          </p:cNvSpPr>
          <p:nvPr/>
        </p:nvSpPr>
        <p:spPr bwMode="auto">
          <a:xfrm>
            <a:off x="6265333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17" name="Line 29"/>
          <p:cNvSpPr>
            <a:spLocks noChangeShapeType="1"/>
          </p:cNvSpPr>
          <p:nvPr/>
        </p:nvSpPr>
        <p:spPr bwMode="auto">
          <a:xfrm>
            <a:off x="6858000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18" name="Line 30"/>
          <p:cNvSpPr>
            <a:spLocks noChangeShapeType="1"/>
          </p:cNvSpPr>
          <p:nvPr/>
        </p:nvSpPr>
        <p:spPr bwMode="auto">
          <a:xfrm>
            <a:off x="7450667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19" name="Line 31"/>
          <p:cNvSpPr>
            <a:spLocks noChangeShapeType="1"/>
          </p:cNvSpPr>
          <p:nvPr/>
        </p:nvSpPr>
        <p:spPr bwMode="auto">
          <a:xfrm>
            <a:off x="8043333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20" name="Line 32"/>
          <p:cNvSpPr>
            <a:spLocks noChangeShapeType="1"/>
          </p:cNvSpPr>
          <p:nvPr/>
        </p:nvSpPr>
        <p:spPr bwMode="auto">
          <a:xfrm>
            <a:off x="8636000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21" name="Line 33"/>
          <p:cNvSpPr>
            <a:spLocks noChangeShapeType="1"/>
          </p:cNvSpPr>
          <p:nvPr/>
        </p:nvSpPr>
        <p:spPr bwMode="auto">
          <a:xfrm>
            <a:off x="9228667" y="6304139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22" name="Text Box 34"/>
          <p:cNvSpPr txBox="1">
            <a:spLocks noChangeArrowheads="1"/>
          </p:cNvSpPr>
          <p:nvPr/>
        </p:nvSpPr>
        <p:spPr bwMode="auto">
          <a:xfrm>
            <a:off x="8890000" y="5626806"/>
            <a:ext cx="820735" cy="6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10</a:t>
            </a:r>
            <a:r>
              <a:rPr lang="en-US" sz="3600" baseline="30000">
                <a:latin typeface="Times New Roman" charset="0"/>
              </a:rPr>
              <a:t>6</a:t>
            </a:r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>
            <a:off x="1862667" y="6558139"/>
            <a:ext cx="82973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24" name="Rectangle 36"/>
          <p:cNvSpPr>
            <a:spLocks noChangeArrowheads="1"/>
          </p:cNvSpPr>
          <p:nvPr/>
        </p:nvSpPr>
        <p:spPr bwMode="auto">
          <a:xfrm>
            <a:off x="84667" y="3899959"/>
            <a:ext cx="1564529" cy="4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Real world</a:t>
            </a:r>
            <a:endParaRPr lang="fr-FR" sz="2400">
              <a:latin typeface="Times New Roman" charset="0"/>
            </a:endParaRPr>
          </a:p>
        </p:txBody>
      </p:sp>
      <p:sp>
        <p:nvSpPr>
          <p:cNvPr id="421925" name="Rectangle 37"/>
          <p:cNvSpPr>
            <a:spLocks noChangeArrowheads="1"/>
          </p:cNvSpPr>
          <p:nvPr/>
        </p:nvSpPr>
        <p:spPr bwMode="auto">
          <a:xfrm>
            <a:off x="338667" y="6101292"/>
            <a:ext cx="1076965" cy="4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Picture</a:t>
            </a:r>
            <a:endParaRPr lang="fr-FR" sz="2400" dirty="0">
              <a:latin typeface="Times New Roman" charset="0"/>
            </a:endParaRPr>
          </a:p>
        </p:txBody>
      </p:sp>
      <p:sp>
        <p:nvSpPr>
          <p:cNvPr id="421926" name="Text Box 38"/>
          <p:cNvSpPr txBox="1">
            <a:spLocks noChangeArrowheads="1"/>
          </p:cNvSpPr>
          <p:nvPr/>
        </p:nvSpPr>
        <p:spPr bwMode="auto">
          <a:xfrm>
            <a:off x="3810001" y="7066139"/>
            <a:ext cx="1214022" cy="4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aseline="30000">
                <a:latin typeface="Times New Roman" charset="0"/>
              </a:rPr>
              <a:t>0 to 255</a:t>
            </a: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4852460" y="4910667"/>
            <a:ext cx="2428874" cy="1381126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 flipH="1">
            <a:off x="3894667" y="4910667"/>
            <a:ext cx="2116667" cy="135466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/>
          <a:p>
            <a:endParaRPr lang="en-US"/>
          </a:p>
        </p:txBody>
      </p:sp>
      <p:sp>
        <p:nvSpPr>
          <p:cNvPr id="421929" name="Rectangle 41"/>
          <p:cNvSpPr>
            <a:spLocks noChangeArrowheads="1"/>
          </p:cNvSpPr>
          <p:nvPr/>
        </p:nvSpPr>
        <p:spPr bwMode="auto">
          <a:xfrm>
            <a:off x="4487334" y="4409455"/>
            <a:ext cx="2963333" cy="3180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 anchor="ctr">
            <a:spAutoFit/>
          </a:bodyPr>
          <a:lstStyle/>
          <a:p>
            <a:endParaRPr lang="en-US"/>
          </a:p>
        </p:txBody>
      </p:sp>
      <p:sp>
        <p:nvSpPr>
          <p:cNvPr id="421930" name="Rectangle 42"/>
          <p:cNvSpPr>
            <a:spLocks noChangeArrowheads="1"/>
          </p:cNvSpPr>
          <p:nvPr/>
        </p:nvSpPr>
        <p:spPr bwMode="auto">
          <a:xfrm>
            <a:off x="3894667" y="6526122"/>
            <a:ext cx="1016000" cy="3180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 anchor="ctr">
            <a:spAutoFit/>
          </a:bodyPr>
          <a:lstStyle/>
          <a:p>
            <a:endParaRPr lang="en-US"/>
          </a:p>
        </p:txBody>
      </p:sp>
      <p:sp>
        <p:nvSpPr>
          <p:cNvPr id="421931" name="Text Box 43"/>
          <p:cNvSpPr txBox="1">
            <a:spLocks noChangeArrowheads="1"/>
          </p:cNvSpPr>
          <p:nvPr/>
        </p:nvSpPr>
        <p:spPr bwMode="auto">
          <a:xfrm>
            <a:off x="4064001" y="3471333"/>
            <a:ext cx="3974243" cy="6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High dynamic range</a:t>
            </a:r>
            <a:endParaRPr lang="en-US" sz="3600" baseline="30000">
              <a:latin typeface="Times New Roman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41206" y="7139739"/>
            <a:ext cx="2066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by Alexei </a:t>
            </a:r>
            <a:r>
              <a:rPr lang="en-US" sz="1600" dirty="0" err="1" smtClean="0"/>
              <a:t>Efros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094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435682" y="2060222"/>
            <a:ext cx="1434041" cy="125059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41" tIns="49388" rIns="100541" bIns="49388">
            <a:spAutoFit/>
          </a:bodyPr>
          <a:lstStyle/>
          <a:p>
            <a:pPr algn="ctr"/>
            <a:r>
              <a:rPr lang="en-US" sz="2200">
                <a:solidFill>
                  <a:srgbClr val="00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scene</a:t>
            </a:r>
          </a:p>
          <a:p>
            <a:pPr algn="ctr"/>
            <a:r>
              <a:rPr lang="en-US" sz="2200">
                <a:solidFill>
                  <a:srgbClr val="00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radiance</a:t>
            </a:r>
            <a:endParaRPr lang="en-US" sz="22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endParaRPr lang="en-US" sz="9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</a:rPr>
              <a:t>(W/sr/m  )</a:t>
            </a:r>
          </a:p>
        </p:txBody>
      </p:sp>
      <p:grpSp>
        <p:nvGrpSpPr>
          <p:cNvPr id="373764" name="Group 4"/>
          <p:cNvGrpSpPr>
            <a:grpSpLocks/>
          </p:cNvGrpSpPr>
          <p:nvPr/>
        </p:nvGrpSpPr>
        <p:grpSpPr bwMode="auto">
          <a:xfrm>
            <a:off x="4515556" y="1947333"/>
            <a:ext cx="1167694" cy="1016000"/>
            <a:chOff x="2880" y="1104"/>
            <a:chExt cx="745" cy="576"/>
          </a:xfrm>
        </p:grpSpPr>
        <p:sp>
          <p:nvSpPr>
            <p:cNvPr id="373765" name="Freeform 5"/>
            <p:cNvSpPr>
              <a:spLocks/>
            </p:cNvSpPr>
            <p:nvPr/>
          </p:nvSpPr>
          <p:spPr bwMode="auto">
            <a:xfrm>
              <a:off x="2880" y="1344"/>
              <a:ext cx="73" cy="97"/>
            </a:xfrm>
            <a:custGeom>
              <a:avLst/>
              <a:gdLst>
                <a:gd name="T0" fmla="*/ 72 w 73"/>
                <a:gd name="T1" fmla="*/ 0 h 97"/>
                <a:gd name="T2" fmla="*/ 0 w 73"/>
                <a:gd name="T3" fmla="*/ 0 h 97"/>
                <a:gd name="T4" fmla="*/ 0 w 73"/>
                <a:gd name="T5" fmla="*/ 48 h 97"/>
                <a:gd name="T6" fmla="*/ 0 w 73"/>
                <a:gd name="T7" fmla="*/ 96 h 97"/>
                <a:gd name="T8" fmla="*/ 72 w 73"/>
                <a:gd name="T9" fmla="*/ 96 h 97"/>
                <a:gd name="T10" fmla="*/ 72 w 73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blurRad="63500"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66" name="Rectangle 6"/>
            <p:cNvSpPr>
              <a:spLocks noChangeArrowheads="1"/>
            </p:cNvSpPr>
            <p:nvPr/>
          </p:nvSpPr>
          <p:spPr bwMode="auto">
            <a:xfrm>
              <a:off x="2952" y="1104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blurRad="63500" dist="107763" dir="2700000" algn="ctr" rotWithShape="0">
                <a:schemeClr val="tx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767" name="Line 7"/>
            <p:cNvSpPr>
              <a:spLocks noChangeShapeType="1"/>
            </p:cNvSpPr>
            <p:nvPr/>
          </p:nvSpPr>
          <p:spPr bwMode="auto">
            <a:xfrm>
              <a:off x="295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68" name="Rectangle 8"/>
            <p:cNvSpPr>
              <a:spLocks noChangeArrowheads="1"/>
            </p:cNvSpPr>
            <p:nvPr/>
          </p:nvSpPr>
          <p:spPr bwMode="auto">
            <a:xfrm>
              <a:off x="3000" y="1152"/>
              <a:ext cx="480" cy="4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769" name="Line 9"/>
            <p:cNvSpPr>
              <a:spLocks noChangeShapeType="1"/>
            </p:cNvSpPr>
            <p:nvPr/>
          </p:nvSpPr>
          <p:spPr bwMode="auto">
            <a:xfrm>
              <a:off x="352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70" name="Line 10"/>
            <p:cNvSpPr>
              <a:spLocks noChangeShapeType="1"/>
            </p:cNvSpPr>
            <p:nvPr/>
          </p:nvSpPr>
          <p:spPr bwMode="auto">
            <a:xfrm>
              <a:off x="3000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71" name="Line 11"/>
            <p:cNvSpPr>
              <a:spLocks noChangeShapeType="1"/>
            </p:cNvSpPr>
            <p:nvPr/>
          </p:nvSpPr>
          <p:spPr bwMode="auto">
            <a:xfrm flipV="1">
              <a:off x="3000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72" name="Line 12"/>
            <p:cNvSpPr>
              <a:spLocks noChangeShapeType="1"/>
            </p:cNvSpPr>
            <p:nvPr/>
          </p:nvSpPr>
          <p:spPr bwMode="auto">
            <a:xfrm>
              <a:off x="3000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73" name="Line 13"/>
            <p:cNvSpPr>
              <a:spLocks noChangeShapeType="1"/>
            </p:cNvSpPr>
            <p:nvPr/>
          </p:nvSpPr>
          <p:spPr bwMode="auto">
            <a:xfrm>
              <a:off x="295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74" name="Line 14"/>
            <p:cNvSpPr>
              <a:spLocks noChangeShapeType="1"/>
            </p:cNvSpPr>
            <p:nvPr/>
          </p:nvSpPr>
          <p:spPr bwMode="auto">
            <a:xfrm>
              <a:off x="295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75" name="Freeform 15"/>
            <p:cNvSpPr>
              <a:spLocks/>
            </p:cNvSpPr>
            <p:nvPr/>
          </p:nvSpPr>
          <p:spPr bwMode="auto">
            <a:xfrm>
              <a:off x="3480" y="1344"/>
              <a:ext cx="145" cy="97"/>
            </a:xfrm>
            <a:custGeom>
              <a:avLst/>
              <a:gdLst>
                <a:gd name="T0" fmla="*/ 0 w 145"/>
                <a:gd name="T1" fmla="*/ 0 h 97"/>
                <a:gd name="T2" fmla="*/ 96 w 145"/>
                <a:gd name="T3" fmla="*/ 0 h 97"/>
                <a:gd name="T4" fmla="*/ 144 w 145"/>
                <a:gd name="T5" fmla="*/ 48 h 97"/>
                <a:gd name="T6" fmla="*/ 96 w 145"/>
                <a:gd name="T7" fmla="*/ 96 h 97"/>
                <a:gd name="T8" fmla="*/ 0 w 145"/>
                <a:gd name="T9" fmla="*/ 96 h 97"/>
                <a:gd name="T10" fmla="*/ 0 w 145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blurRad="63500"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76" name="Line 16"/>
            <p:cNvSpPr>
              <a:spLocks noChangeShapeType="1"/>
            </p:cNvSpPr>
            <p:nvPr/>
          </p:nvSpPr>
          <p:spPr bwMode="auto">
            <a:xfrm>
              <a:off x="3480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77" name="Line 17"/>
            <p:cNvSpPr>
              <a:spLocks noChangeShapeType="1"/>
            </p:cNvSpPr>
            <p:nvPr/>
          </p:nvSpPr>
          <p:spPr bwMode="auto">
            <a:xfrm>
              <a:off x="352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78" name="Line 18"/>
            <p:cNvSpPr>
              <a:spLocks noChangeShapeType="1"/>
            </p:cNvSpPr>
            <p:nvPr/>
          </p:nvSpPr>
          <p:spPr bwMode="auto">
            <a:xfrm>
              <a:off x="295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79" name="Line 19"/>
            <p:cNvSpPr>
              <a:spLocks noChangeShapeType="1"/>
            </p:cNvSpPr>
            <p:nvPr/>
          </p:nvSpPr>
          <p:spPr bwMode="auto">
            <a:xfrm>
              <a:off x="288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80" name="Line 20"/>
            <p:cNvSpPr>
              <a:spLocks noChangeShapeType="1"/>
            </p:cNvSpPr>
            <p:nvPr/>
          </p:nvSpPr>
          <p:spPr bwMode="auto">
            <a:xfrm>
              <a:off x="288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81" name="Line 21"/>
            <p:cNvSpPr>
              <a:spLocks noChangeShapeType="1"/>
            </p:cNvSpPr>
            <p:nvPr/>
          </p:nvSpPr>
          <p:spPr bwMode="auto">
            <a:xfrm>
              <a:off x="288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82" name="Rectangle 22"/>
            <p:cNvSpPr>
              <a:spLocks noChangeArrowheads="1"/>
            </p:cNvSpPr>
            <p:nvPr/>
          </p:nvSpPr>
          <p:spPr bwMode="auto">
            <a:xfrm>
              <a:off x="2953" y="1185"/>
              <a:ext cx="57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0"/>
                </a:rPr>
                <a:t>ò</a:t>
              </a:r>
            </a:p>
          </p:txBody>
        </p:sp>
      </p:grpSp>
      <p:grpSp>
        <p:nvGrpSpPr>
          <p:cNvPr id="373783" name="Group 23"/>
          <p:cNvGrpSpPr>
            <a:grpSpLocks/>
          </p:cNvGrpSpPr>
          <p:nvPr/>
        </p:nvGrpSpPr>
        <p:grpSpPr bwMode="auto">
          <a:xfrm>
            <a:off x="1806223" y="1947333"/>
            <a:ext cx="1167694" cy="1016000"/>
            <a:chOff x="1152" y="1104"/>
            <a:chExt cx="745" cy="576"/>
          </a:xfrm>
        </p:grpSpPr>
        <p:sp>
          <p:nvSpPr>
            <p:cNvPr id="373784" name="Freeform 24"/>
            <p:cNvSpPr>
              <a:spLocks/>
            </p:cNvSpPr>
            <p:nvPr/>
          </p:nvSpPr>
          <p:spPr bwMode="auto">
            <a:xfrm>
              <a:off x="1152" y="1344"/>
              <a:ext cx="73" cy="97"/>
            </a:xfrm>
            <a:custGeom>
              <a:avLst/>
              <a:gdLst>
                <a:gd name="T0" fmla="*/ 72 w 73"/>
                <a:gd name="T1" fmla="*/ 0 h 97"/>
                <a:gd name="T2" fmla="*/ 0 w 73"/>
                <a:gd name="T3" fmla="*/ 0 h 97"/>
                <a:gd name="T4" fmla="*/ 0 w 73"/>
                <a:gd name="T5" fmla="*/ 48 h 97"/>
                <a:gd name="T6" fmla="*/ 0 w 73"/>
                <a:gd name="T7" fmla="*/ 96 h 97"/>
                <a:gd name="T8" fmla="*/ 72 w 73"/>
                <a:gd name="T9" fmla="*/ 96 h 97"/>
                <a:gd name="T10" fmla="*/ 72 w 73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blurRad="63500"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85" name="Rectangle 25"/>
            <p:cNvSpPr>
              <a:spLocks noChangeArrowheads="1"/>
            </p:cNvSpPr>
            <p:nvPr/>
          </p:nvSpPr>
          <p:spPr bwMode="auto">
            <a:xfrm>
              <a:off x="1224" y="1104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blurRad="63500" dist="107763" dir="2700000" algn="ctr" rotWithShape="0">
                <a:schemeClr val="tx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786" name="Line 26"/>
            <p:cNvSpPr>
              <a:spLocks noChangeShapeType="1"/>
            </p:cNvSpPr>
            <p:nvPr/>
          </p:nvSpPr>
          <p:spPr bwMode="auto">
            <a:xfrm>
              <a:off x="1800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87" name="Line 27"/>
            <p:cNvSpPr>
              <a:spLocks noChangeShapeType="1"/>
            </p:cNvSpPr>
            <p:nvPr/>
          </p:nvSpPr>
          <p:spPr bwMode="auto">
            <a:xfrm>
              <a:off x="1224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88" name="Rectangle 28"/>
            <p:cNvSpPr>
              <a:spLocks noChangeArrowheads="1"/>
            </p:cNvSpPr>
            <p:nvPr/>
          </p:nvSpPr>
          <p:spPr bwMode="auto">
            <a:xfrm>
              <a:off x="1288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789" name="Line 29"/>
            <p:cNvSpPr>
              <a:spLocks noChangeShapeType="1"/>
            </p:cNvSpPr>
            <p:nvPr/>
          </p:nvSpPr>
          <p:spPr bwMode="auto">
            <a:xfrm>
              <a:off x="1272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90" name="Line 30"/>
            <p:cNvSpPr>
              <a:spLocks noChangeShapeType="1"/>
            </p:cNvSpPr>
            <p:nvPr/>
          </p:nvSpPr>
          <p:spPr bwMode="auto">
            <a:xfrm flipV="1">
              <a:off x="1272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91" name="Line 31"/>
            <p:cNvSpPr>
              <a:spLocks noChangeShapeType="1"/>
            </p:cNvSpPr>
            <p:nvPr/>
          </p:nvSpPr>
          <p:spPr bwMode="auto">
            <a:xfrm>
              <a:off x="1272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92" name="Line 32"/>
            <p:cNvSpPr>
              <a:spLocks noChangeShapeType="1"/>
            </p:cNvSpPr>
            <p:nvPr/>
          </p:nvSpPr>
          <p:spPr bwMode="auto">
            <a:xfrm>
              <a:off x="1224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93" name="Line 33"/>
            <p:cNvSpPr>
              <a:spLocks noChangeShapeType="1"/>
            </p:cNvSpPr>
            <p:nvPr/>
          </p:nvSpPr>
          <p:spPr bwMode="auto">
            <a:xfrm>
              <a:off x="1224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94" name="Freeform 34"/>
            <p:cNvSpPr>
              <a:spLocks/>
            </p:cNvSpPr>
            <p:nvPr/>
          </p:nvSpPr>
          <p:spPr bwMode="auto">
            <a:xfrm>
              <a:off x="1752" y="1344"/>
              <a:ext cx="145" cy="97"/>
            </a:xfrm>
            <a:custGeom>
              <a:avLst/>
              <a:gdLst>
                <a:gd name="T0" fmla="*/ 0 w 145"/>
                <a:gd name="T1" fmla="*/ 0 h 97"/>
                <a:gd name="T2" fmla="*/ 96 w 145"/>
                <a:gd name="T3" fmla="*/ 0 h 97"/>
                <a:gd name="T4" fmla="*/ 144 w 145"/>
                <a:gd name="T5" fmla="*/ 48 h 97"/>
                <a:gd name="T6" fmla="*/ 96 w 145"/>
                <a:gd name="T7" fmla="*/ 96 h 97"/>
                <a:gd name="T8" fmla="*/ 0 w 145"/>
                <a:gd name="T9" fmla="*/ 96 h 97"/>
                <a:gd name="T10" fmla="*/ 0 w 145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blurRad="63500"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95" name="Line 35"/>
            <p:cNvSpPr>
              <a:spLocks noChangeShapeType="1"/>
            </p:cNvSpPr>
            <p:nvPr/>
          </p:nvSpPr>
          <p:spPr bwMode="auto">
            <a:xfrm>
              <a:off x="1752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96" name="Line 36"/>
            <p:cNvSpPr>
              <a:spLocks noChangeShapeType="1"/>
            </p:cNvSpPr>
            <p:nvPr/>
          </p:nvSpPr>
          <p:spPr bwMode="auto">
            <a:xfrm>
              <a:off x="1800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97" name="Line 37"/>
            <p:cNvSpPr>
              <a:spLocks noChangeShapeType="1"/>
            </p:cNvSpPr>
            <p:nvPr/>
          </p:nvSpPr>
          <p:spPr bwMode="auto">
            <a:xfrm>
              <a:off x="1224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98" name="Line 38"/>
            <p:cNvSpPr>
              <a:spLocks noChangeShapeType="1"/>
            </p:cNvSpPr>
            <p:nvPr/>
          </p:nvSpPr>
          <p:spPr bwMode="auto">
            <a:xfrm>
              <a:off x="1152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99" name="Line 39"/>
            <p:cNvSpPr>
              <a:spLocks noChangeShapeType="1"/>
            </p:cNvSpPr>
            <p:nvPr/>
          </p:nvSpPr>
          <p:spPr bwMode="auto">
            <a:xfrm>
              <a:off x="1152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800" name="Line 40"/>
            <p:cNvSpPr>
              <a:spLocks noChangeShapeType="1"/>
            </p:cNvSpPr>
            <p:nvPr/>
          </p:nvSpPr>
          <p:spPr bwMode="auto">
            <a:xfrm>
              <a:off x="1152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3801" name="Freeform 41"/>
          <p:cNvSpPr>
            <a:spLocks/>
          </p:cNvSpPr>
          <p:nvPr/>
        </p:nvSpPr>
        <p:spPr bwMode="auto">
          <a:xfrm>
            <a:off x="2069042" y="2116667"/>
            <a:ext cx="605013" cy="679098"/>
          </a:xfrm>
          <a:custGeom>
            <a:avLst/>
            <a:gdLst>
              <a:gd name="T0" fmla="*/ 0 w 385"/>
              <a:gd name="T1" fmla="*/ 384 h 385"/>
              <a:gd name="T2" fmla="*/ 240 w 385"/>
              <a:gd name="T3" fmla="*/ 144 h 385"/>
              <a:gd name="T4" fmla="*/ 384 w 385"/>
              <a:gd name="T5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5" h="385">
                <a:moveTo>
                  <a:pt x="0" y="384"/>
                </a:moveTo>
                <a:lnTo>
                  <a:pt x="240" y="144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/>
          <a:lstStyle/>
          <a:p>
            <a:endParaRPr lang="en-US"/>
          </a:p>
        </p:txBody>
      </p:sp>
      <p:sp>
        <p:nvSpPr>
          <p:cNvPr id="373802" name="Rectangle 42"/>
          <p:cNvSpPr>
            <a:spLocks noChangeArrowheads="1"/>
          </p:cNvSpPr>
          <p:nvPr/>
        </p:nvSpPr>
        <p:spPr bwMode="auto">
          <a:xfrm>
            <a:off x="2816931" y="2060222"/>
            <a:ext cx="1816806" cy="77611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41" tIns="49388" rIns="100541" bIns="49388">
            <a:spAutoFit/>
          </a:bodyPr>
          <a:lstStyle/>
          <a:p>
            <a:pPr algn="ctr"/>
            <a:r>
              <a:rPr lang="en-US" sz="2200">
                <a:solidFill>
                  <a:srgbClr val="00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sensor</a:t>
            </a:r>
          </a:p>
          <a:p>
            <a:pPr algn="ctr"/>
            <a:r>
              <a:rPr lang="en-US" sz="2200">
                <a:solidFill>
                  <a:srgbClr val="00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irradiance</a:t>
            </a:r>
          </a:p>
        </p:txBody>
      </p:sp>
      <p:sp>
        <p:nvSpPr>
          <p:cNvPr id="373803" name="Rectangle 43"/>
          <p:cNvSpPr>
            <a:spLocks noChangeArrowheads="1"/>
          </p:cNvSpPr>
          <p:nvPr/>
        </p:nvSpPr>
        <p:spPr bwMode="auto">
          <a:xfrm>
            <a:off x="5526264" y="2060222"/>
            <a:ext cx="1740958" cy="77611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41" tIns="49388" rIns="100541" bIns="49388">
            <a:spAutoFit/>
          </a:bodyPr>
          <a:lstStyle/>
          <a:p>
            <a:pPr algn="ctr"/>
            <a:r>
              <a:rPr lang="en-US" sz="2200">
                <a:solidFill>
                  <a:srgbClr val="00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sensor</a:t>
            </a:r>
          </a:p>
          <a:p>
            <a:pPr algn="ctr"/>
            <a:r>
              <a:rPr lang="en-US" sz="2200">
                <a:solidFill>
                  <a:srgbClr val="00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exposure</a:t>
            </a:r>
          </a:p>
        </p:txBody>
      </p:sp>
      <p:sp>
        <p:nvSpPr>
          <p:cNvPr id="373826" name="Rectangle 66"/>
          <p:cNvSpPr>
            <a:spLocks noChangeArrowheads="1"/>
          </p:cNvSpPr>
          <p:nvPr/>
        </p:nvSpPr>
        <p:spPr bwMode="auto">
          <a:xfrm>
            <a:off x="1913821" y="1349376"/>
            <a:ext cx="913694" cy="31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41" tIns="49388" rIns="100541" bIns="493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Lens</a:t>
            </a:r>
          </a:p>
        </p:txBody>
      </p:sp>
      <p:sp>
        <p:nvSpPr>
          <p:cNvPr id="373827" name="Rectangle 67"/>
          <p:cNvSpPr>
            <a:spLocks noChangeArrowheads="1"/>
          </p:cNvSpPr>
          <p:nvPr/>
        </p:nvSpPr>
        <p:spPr bwMode="auto">
          <a:xfrm>
            <a:off x="4473222" y="1349376"/>
            <a:ext cx="1213556" cy="31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41" tIns="49388" rIns="100541" bIns="493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Shutter</a:t>
            </a:r>
          </a:p>
        </p:txBody>
      </p:sp>
      <p:sp>
        <p:nvSpPr>
          <p:cNvPr id="373833" name="Rectangle 73"/>
          <p:cNvSpPr>
            <a:spLocks noChangeArrowheads="1"/>
          </p:cNvSpPr>
          <p:nvPr/>
        </p:nvSpPr>
        <p:spPr bwMode="auto">
          <a:xfrm>
            <a:off x="1375834" y="2818695"/>
            <a:ext cx="294570" cy="30162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41" tIns="49388" rIns="100541" bIns="49388">
            <a:spAutoFit/>
          </a:bodyPr>
          <a:lstStyle/>
          <a:p>
            <a:pPr algn="ctr"/>
            <a:r>
              <a:rPr lang="en-US" sz="13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</a:p>
        </p:txBody>
      </p:sp>
      <p:sp>
        <p:nvSpPr>
          <p:cNvPr id="373834" name="Rectangle 74"/>
          <p:cNvSpPr>
            <a:spLocks noChangeArrowheads="1"/>
          </p:cNvSpPr>
          <p:nvPr/>
        </p:nvSpPr>
        <p:spPr bwMode="auto">
          <a:xfrm>
            <a:off x="4587876" y="2970390"/>
            <a:ext cx="1017763" cy="31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541" tIns="49388" rIns="100541" bIns="49388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D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t</a:t>
            </a:r>
          </a:p>
        </p:txBody>
      </p:sp>
      <p:grpSp>
        <p:nvGrpSpPr>
          <p:cNvPr id="373835" name="Group 75"/>
          <p:cNvGrpSpPr>
            <a:grpSpLocks/>
          </p:cNvGrpSpPr>
          <p:nvPr/>
        </p:nvGrpSpPr>
        <p:grpSpPr bwMode="auto">
          <a:xfrm>
            <a:off x="1781528" y="4661959"/>
            <a:ext cx="1169459" cy="1016000"/>
            <a:chOff x="1824" y="1104"/>
            <a:chExt cx="745" cy="576"/>
          </a:xfrm>
        </p:grpSpPr>
        <p:grpSp>
          <p:nvGrpSpPr>
            <p:cNvPr id="373836" name="Group 76"/>
            <p:cNvGrpSpPr>
              <a:grpSpLocks/>
            </p:cNvGrpSpPr>
            <p:nvPr/>
          </p:nvGrpSpPr>
          <p:grpSpPr bwMode="auto">
            <a:xfrm>
              <a:off x="1824" y="1104"/>
              <a:ext cx="745" cy="576"/>
              <a:chOff x="1824" y="1104"/>
              <a:chExt cx="745" cy="576"/>
            </a:xfrm>
          </p:grpSpPr>
          <p:sp>
            <p:nvSpPr>
              <p:cNvPr id="373837" name="Freeform 77"/>
              <p:cNvSpPr>
                <a:spLocks/>
              </p:cNvSpPr>
              <p:nvPr/>
            </p:nvSpPr>
            <p:spPr bwMode="auto">
              <a:xfrm>
                <a:off x="1824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blurRad="63500"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38" name="Rectangle 78"/>
              <p:cNvSpPr>
                <a:spLocks noChangeArrowheads="1"/>
              </p:cNvSpPr>
              <p:nvPr/>
            </p:nvSpPr>
            <p:spPr bwMode="auto">
              <a:xfrm>
                <a:off x="1896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blurRad="63500" dist="107763" dir="2700000" algn="ctr" rotWithShape="0">
                  <a:schemeClr val="tx2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839" name="Line 79"/>
              <p:cNvSpPr>
                <a:spLocks noChangeShapeType="1"/>
              </p:cNvSpPr>
              <p:nvPr/>
            </p:nvSpPr>
            <p:spPr bwMode="auto">
              <a:xfrm>
                <a:off x="2472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0" name="Line 80"/>
              <p:cNvSpPr>
                <a:spLocks noChangeShapeType="1"/>
              </p:cNvSpPr>
              <p:nvPr/>
            </p:nvSpPr>
            <p:spPr bwMode="auto">
              <a:xfrm>
                <a:off x="1896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1" name="Rectangle 81"/>
              <p:cNvSpPr>
                <a:spLocks noChangeArrowheads="1"/>
              </p:cNvSpPr>
              <p:nvPr/>
            </p:nvSpPr>
            <p:spPr bwMode="auto">
              <a:xfrm>
                <a:off x="1960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842" name="Line 82"/>
              <p:cNvSpPr>
                <a:spLocks noChangeShapeType="1"/>
              </p:cNvSpPr>
              <p:nvPr/>
            </p:nvSpPr>
            <p:spPr bwMode="auto">
              <a:xfrm>
                <a:off x="194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3" name="Line 83"/>
              <p:cNvSpPr>
                <a:spLocks noChangeShapeType="1"/>
              </p:cNvSpPr>
              <p:nvPr/>
            </p:nvSpPr>
            <p:spPr bwMode="auto">
              <a:xfrm flipV="1">
                <a:off x="194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4" name="Line 84"/>
              <p:cNvSpPr>
                <a:spLocks noChangeShapeType="1"/>
              </p:cNvSpPr>
              <p:nvPr/>
            </p:nvSpPr>
            <p:spPr bwMode="auto">
              <a:xfrm>
                <a:off x="194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5" name="Line 85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6" name="Line 86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7" name="Freeform 87"/>
              <p:cNvSpPr>
                <a:spLocks/>
              </p:cNvSpPr>
              <p:nvPr/>
            </p:nvSpPr>
            <p:spPr bwMode="auto">
              <a:xfrm>
                <a:off x="2424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blurRad="63500"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8" name="Line 88"/>
              <p:cNvSpPr>
                <a:spLocks noChangeShapeType="1"/>
              </p:cNvSpPr>
              <p:nvPr/>
            </p:nvSpPr>
            <p:spPr bwMode="auto">
              <a:xfrm>
                <a:off x="242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9" name="Line 89"/>
              <p:cNvSpPr>
                <a:spLocks noChangeShapeType="1"/>
              </p:cNvSpPr>
              <p:nvPr/>
            </p:nvSpPr>
            <p:spPr bwMode="auto">
              <a:xfrm>
                <a:off x="2472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50" name="Line 90"/>
              <p:cNvSpPr>
                <a:spLocks noChangeShapeType="1"/>
              </p:cNvSpPr>
              <p:nvPr/>
            </p:nvSpPr>
            <p:spPr bwMode="auto">
              <a:xfrm>
                <a:off x="1896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51" name="Line 91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52" name="Line 92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53" name="Line 93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3854" name="Freeform 94"/>
            <p:cNvSpPr>
              <a:spLocks/>
            </p:cNvSpPr>
            <p:nvPr/>
          </p:nvSpPr>
          <p:spPr bwMode="auto">
            <a:xfrm>
              <a:off x="1992" y="1344"/>
              <a:ext cx="385" cy="241"/>
            </a:xfrm>
            <a:custGeom>
              <a:avLst/>
              <a:gdLst>
                <a:gd name="T0" fmla="*/ 0 w 385"/>
                <a:gd name="T1" fmla="*/ 240 h 241"/>
                <a:gd name="T2" fmla="*/ 240 w 385"/>
                <a:gd name="T3" fmla="*/ 0 h 241"/>
                <a:gd name="T4" fmla="*/ 384 w 385"/>
                <a:gd name="T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5" h="241">
                  <a:moveTo>
                    <a:pt x="0" y="240"/>
                  </a:moveTo>
                  <a:lnTo>
                    <a:pt x="24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855" name="Group 95"/>
          <p:cNvGrpSpPr>
            <a:grpSpLocks/>
          </p:cNvGrpSpPr>
          <p:nvPr/>
        </p:nvGrpSpPr>
        <p:grpSpPr bwMode="auto">
          <a:xfrm>
            <a:off x="4265084" y="4661959"/>
            <a:ext cx="1169459" cy="1016000"/>
            <a:chOff x="3408" y="1104"/>
            <a:chExt cx="745" cy="576"/>
          </a:xfrm>
        </p:grpSpPr>
        <p:grpSp>
          <p:nvGrpSpPr>
            <p:cNvPr id="373856" name="Group 96"/>
            <p:cNvGrpSpPr>
              <a:grpSpLocks/>
            </p:cNvGrpSpPr>
            <p:nvPr/>
          </p:nvGrpSpPr>
          <p:grpSpPr bwMode="auto">
            <a:xfrm>
              <a:off x="3408" y="1104"/>
              <a:ext cx="745" cy="576"/>
              <a:chOff x="3408" y="1104"/>
              <a:chExt cx="745" cy="576"/>
            </a:xfrm>
          </p:grpSpPr>
          <p:sp>
            <p:nvSpPr>
              <p:cNvPr id="373857" name="Freeform 97"/>
              <p:cNvSpPr>
                <a:spLocks/>
              </p:cNvSpPr>
              <p:nvPr/>
            </p:nvSpPr>
            <p:spPr bwMode="auto">
              <a:xfrm>
                <a:off x="3408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blurRad="63500"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58" name="Rectangle 98"/>
              <p:cNvSpPr>
                <a:spLocks noChangeArrowheads="1"/>
              </p:cNvSpPr>
              <p:nvPr/>
            </p:nvSpPr>
            <p:spPr bwMode="auto">
              <a:xfrm>
                <a:off x="348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blurRad="63500" dist="107763" dir="2700000" algn="ctr" rotWithShape="0">
                  <a:schemeClr val="tx2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859" name="Line 99"/>
              <p:cNvSpPr>
                <a:spLocks noChangeShapeType="1"/>
              </p:cNvSpPr>
              <p:nvPr/>
            </p:nvSpPr>
            <p:spPr bwMode="auto">
              <a:xfrm>
                <a:off x="405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60" name="Line 100"/>
              <p:cNvSpPr>
                <a:spLocks noChangeShapeType="1"/>
              </p:cNvSpPr>
              <p:nvPr/>
            </p:nvSpPr>
            <p:spPr bwMode="auto">
              <a:xfrm>
                <a:off x="348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61" name="Rectangle 101"/>
              <p:cNvSpPr>
                <a:spLocks noChangeArrowheads="1"/>
              </p:cNvSpPr>
              <p:nvPr/>
            </p:nvSpPr>
            <p:spPr bwMode="auto">
              <a:xfrm>
                <a:off x="354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862" name="Line 102"/>
              <p:cNvSpPr>
                <a:spLocks noChangeShapeType="1"/>
              </p:cNvSpPr>
              <p:nvPr/>
            </p:nvSpPr>
            <p:spPr bwMode="auto">
              <a:xfrm>
                <a:off x="352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63" name="Line 103"/>
              <p:cNvSpPr>
                <a:spLocks noChangeShapeType="1"/>
              </p:cNvSpPr>
              <p:nvPr/>
            </p:nvSpPr>
            <p:spPr bwMode="auto">
              <a:xfrm flipV="1">
                <a:off x="352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64" name="Line 104"/>
              <p:cNvSpPr>
                <a:spLocks noChangeShapeType="1"/>
              </p:cNvSpPr>
              <p:nvPr/>
            </p:nvSpPr>
            <p:spPr bwMode="auto">
              <a:xfrm>
                <a:off x="352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65" name="Line 105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66" name="Line 106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67" name="Freeform 107"/>
              <p:cNvSpPr>
                <a:spLocks/>
              </p:cNvSpPr>
              <p:nvPr/>
            </p:nvSpPr>
            <p:spPr bwMode="auto">
              <a:xfrm>
                <a:off x="4008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blurRad="63500"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68" name="Line 108"/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69" name="Line 109"/>
              <p:cNvSpPr>
                <a:spLocks noChangeShapeType="1"/>
              </p:cNvSpPr>
              <p:nvPr/>
            </p:nvSpPr>
            <p:spPr bwMode="auto">
              <a:xfrm>
                <a:off x="405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70" name="Line 110"/>
              <p:cNvSpPr>
                <a:spLocks noChangeShapeType="1"/>
              </p:cNvSpPr>
              <p:nvPr/>
            </p:nvSpPr>
            <p:spPr bwMode="auto">
              <a:xfrm>
                <a:off x="348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71" name="Line 111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72" name="Line 112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73" name="Line 113"/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3874" name="Freeform 114"/>
            <p:cNvSpPr>
              <a:spLocks/>
            </p:cNvSpPr>
            <p:nvPr/>
          </p:nvSpPr>
          <p:spPr bwMode="auto">
            <a:xfrm>
              <a:off x="3576" y="1200"/>
              <a:ext cx="385" cy="385"/>
            </a:xfrm>
            <a:custGeom>
              <a:avLst/>
              <a:gdLst>
                <a:gd name="T0" fmla="*/ 0 w 385"/>
                <a:gd name="T1" fmla="*/ 384 h 385"/>
                <a:gd name="T2" fmla="*/ 48 w 385"/>
                <a:gd name="T3" fmla="*/ 384 h 385"/>
                <a:gd name="T4" fmla="*/ 48 w 385"/>
                <a:gd name="T5" fmla="*/ 336 h 385"/>
                <a:gd name="T6" fmla="*/ 96 w 385"/>
                <a:gd name="T7" fmla="*/ 336 h 385"/>
                <a:gd name="T8" fmla="*/ 96 w 385"/>
                <a:gd name="T9" fmla="*/ 288 h 385"/>
                <a:gd name="T10" fmla="*/ 144 w 385"/>
                <a:gd name="T11" fmla="*/ 288 h 385"/>
                <a:gd name="T12" fmla="*/ 144 w 385"/>
                <a:gd name="T13" fmla="*/ 240 h 385"/>
                <a:gd name="T14" fmla="*/ 192 w 385"/>
                <a:gd name="T15" fmla="*/ 240 h 385"/>
                <a:gd name="T16" fmla="*/ 192 w 385"/>
                <a:gd name="T17" fmla="*/ 192 h 385"/>
                <a:gd name="T18" fmla="*/ 240 w 385"/>
                <a:gd name="T19" fmla="*/ 192 h 385"/>
                <a:gd name="T20" fmla="*/ 240 w 385"/>
                <a:gd name="T21" fmla="*/ 144 h 385"/>
                <a:gd name="T22" fmla="*/ 288 w 385"/>
                <a:gd name="T23" fmla="*/ 144 h 385"/>
                <a:gd name="T24" fmla="*/ 288 w 385"/>
                <a:gd name="T25" fmla="*/ 96 h 385"/>
                <a:gd name="T26" fmla="*/ 336 w 385"/>
                <a:gd name="T27" fmla="*/ 96 h 385"/>
                <a:gd name="T28" fmla="*/ 336 w 385"/>
                <a:gd name="T29" fmla="*/ 48 h 385"/>
                <a:gd name="T30" fmla="*/ 384 w 385"/>
                <a:gd name="T31" fmla="*/ 48 h 385"/>
                <a:gd name="T32" fmla="*/ 384 w 385"/>
                <a:gd name="T3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5" h="385">
                  <a:moveTo>
                    <a:pt x="0" y="384"/>
                  </a:moveTo>
                  <a:lnTo>
                    <a:pt x="48" y="384"/>
                  </a:lnTo>
                  <a:lnTo>
                    <a:pt x="48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288" y="144"/>
                  </a:lnTo>
                  <a:lnTo>
                    <a:pt x="288" y="96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384" y="48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875" name="Group 115"/>
          <p:cNvGrpSpPr>
            <a:grpSpLocks/>
          </p:cNvGrpSpPr>
          <p:nvPr/>
        </p:nvGrpSpPr>
        <p:grpSpPr bwMode="auto">
          <a:xfrm>
            <a:off x="6522862" y="4661959"/>
            <a:ext cx="1169459" cy="1016000"/>
            <a:chOff x="4848" y="1104"/>
            <a:chExt cx="745" cy="576"/>
          </a:xfrm>
        </p:grpSpPr>
        <p:grpSp>
          <p:nvGrpSpPr>
            <p:cNvPr id="373876" name="Group 116"/>
            <p:cNvGrpSpPr>
              <a:grpSpLocks/>
            </p:cNvGrpSpPr>
            <p:nvPr/>
          </p:nvGrpSpPr>
          <p:grpSpPr bwMode="auto">
            <a:xfrm>
              <a:off x="4848" y="1104"/>
              <a:ext cx="745" cy="576"/>
              <a:chOff x="4848" y="1104"/>
              <a:chExt cx="745" cy="576"/>
            </a:xfrm>
          </p:grpSpPr>
          <p:sp>
            <p:nvSpPr>
              <p:cNvPr id="373877" name="Freeform 117"/>
              <p:cNvSpPr>
                <a:spLocks/>
              </p:cNvSpPr>
              <p:nvPr/>
            </p:nvSpPr>
            <p:spPr bwMode="auto">
              <a:xfrm>
                <a:off x="4848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blurRad="63500"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78" name="Rectangle 118"/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blurRad="63500" dist="107763" dir="2700000" algn="ctr" rotWithShape="0">
                  <a:schemeClr val="tx2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879" name="Line 119"/>
              <p:cNvSpPr>
                <a:spLocks noChangeShapeType="1"/>
              </p:cNvSpPr>
              <p:nvPr/>
            </p:nvSpPr>
            <p:spPr bwMode="auto">
              <a:xfrm>
                <a:off x="549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0" name="Line 120"/>
              <p:cNvSpPr>
                <a:spLocks noChangeShapeType="1"/>
              </p:cNvSpPr>
              <p:nvPr/>
            </p:nvSpPr>
            <p:spPr bwMode="auto">
              <a:xfrm>
                <a:off x="492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1" name="Rectangle 121"/>
              <p:cNvSpPr>
                <a:spLocks noChangeArrowheads="1"/>
              </p:cNvSpPr>
              <p:nvPr/>
            </p:nvSpPr>
            <p:spPr bwMode="auto">
              <a:xfrm>
                <a:off x="498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882" name="Line 122"/>
              <p:cNvSpPr>
                <a:spLocks noChangeShapeType="1"/>
              </p:cNvSpPr>
              <p:nvPr/>
            </p:nvSpPr>
            <p:spPr bwMode="auto">
              <a:xfrm>
                <a:off x="496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3" name="Line 123"/>
              <p:cNvSpPr>
                <a:spLocks noChangeShapeType="1"/>
              </p:cNvSpPr>
              <p:nvPr/>
            </p:nvSpPr>
            <p:spPr bwMode="auto">
              <a:xfrm flipV="1">
                <a:off x="496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4" name="Line 124"/>
              <p:cNvSpPr>
                <a:spLocks noChangeShapeType="1"/>
              </p:cNvSpPr>
              <p:nvPr/>
            </p:nvSpPr>
            <p:spPr bwMode="auto">
              <a:xfrm>
                <a:off x="496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5" name="Line 125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6" name="Line 126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7" name="Freeform 127"/>
              <p:cNvSpPr>
                <a:spLocks/>
              </p:cNvSpPr>
              <p:nvPr/>
            </p:nvSpPr>
            <p:spPr bwMode="auto">
              <a:xfrm>
                <a:off x="5448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blurRad="63500"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8" name="Line 128"/>
              <p:cNvSpPr>
                <a:spLocks noChangeShapeType="1"/>
              </p:cNvSpPr>
              <p:nvPr/>
            </p:nvSpPr>
            <p:spPr bwMode="auto">
              <a:xfrm>
                <a:off x="544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9" name="Line 129"/>
              <p:cNvSpPr>
                <a:spLocks noChangeShapeType="1"/>
              </p:cNvSpPr>
              <p:nvPr/>
            </p:nvSpPr>
            <p:spPr bwMode="auto">
              <a:xfrm>
                <a:off x="549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90" name="Line 130"/>
              <p:cNvSpPr>
                <a:spLocks noChangeShapeType="1"/>
              </p:cNvSpPr>
              <p:nvPr/>
            </p:nvSpPr>
            <p:spPr bwMode="auto">
              <a:xfrm>
                <a:off x="492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91" name="Line 131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92" name="Line 132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93" name="Line 133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94" name="Group 134"/>
            <p:cNvGrpSpPr>
              <a:grpSpLocks/>
            </p:cNvGrpSpPr>
            <p:nvPr/>
          </p:nvGrpSpPr>
          <p:grpSpPr bwMode="auto">
            <a:xfrm>
              <a:off x="5016" y="1236"/>
              <a:ext cx="385" cy="313"/>
              <a:chOff x="5016" y="1236"/>
              <a:chExt cx="385" cy="313"/>
            </a:xfrm>
          </p:grpSpPr>
          <p:sp>
            <p:nvSpPr>
              <p:cNvPr id="373895" name="Freeform 135"/>
              <p:cNvSpPr>
                <a:spLocks/>
              </p:cNvSpPr>
              <p:nvPr/>
            </p:nvSpPr>
            <p:spPr bwMode="auto">
              <a:xfrm>
                <a:off x="5016" y="1332"/>
                <a:ext cx="241" cy="217"/>
              </a:xfrm>
              <a:custGeom>
                <a:avLst/>
                <a:gdLst>
                  <a:gd name="T0" fmla="*/ 0 w 241"/>
                  <a:gd name="T1" fmla="*/ 216 h 217"/>
                  <a:gd name="T2" fmla="*/ 72 w 241"/>
                  <a:gd name="T3" fmla="*/ 216 h 217"/>
                  <a:gd name="T4" fmla="*/ 72 w 241"/>
                  <a:gd name="T5" fmla="*/ 192 h 217"/>
                  <a:gd name="T6" fmla="*/ 120 w 241"/>
                  <a:gd name="T7" fmla="*/ 192 h 217"/>
                  <a:gd name="T8" fmla="*/ 120 w 241"/>
                  <a:gd name="T9" fmla="*/ 168 h 217"/>
                  <a:gd name="T10" fmla="*/ 144 w 241"/>
                  <a:gd name="T11" fmla="*/ 168 h 217"/>
                  <a:gd name="T12" fmla="*/ 144 w 241"/>
                  <a:gd name="T13" fmla="*/ 144 h 217"/>
                  <a:gd name="T14" fmla="*/ 168 w 241"/>
                  <a:gd name="T15" fmla="*/ 144 h 217"/>
                  <a:gd name="T16" fmla="*/ 168 w 241"/>
                  <a:gd name="T17" fmla="*/ 120 h 217"/>
                  <a:gd name="T18" fmla="*/ 168 w 241"/>
                  <a:gd name="T19" fmla="*/ 120 h 217"/>
                  <a:gd name="T20" fmla="*/ 168 w 241"/>
                  <a:gd name="T21" fmla="*/ 96 h 217"/>
                  <a:gd name="T22" fmla="*/ 192 w 241"/>
                  <a:gd name="T23" fmla="*/ 96 h 217"/>
                  <a:gd name="T24" fmla="*/ 192 w 241"/>
                  <a:gd name="T25" fmla="*/ 48 h 217"/>
                  <a:gd name="T26" fmla="*/ 216 w 241"/>
                  <a:gd name="T27" fmla="*/ 48 h 217"/>
                  <a:gd name="T28" fmla="*/ 216 w 241"/>
                  <a:gd name="T29" fmla="*/ 0 h 217"/>
                  <a:gd name="T30" fmla="*/ 240 w 241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1" h="217">
                    <a:moveTo>
                      <a:pt x="0" y="216"/>
                    </a:moveTo>
                    <a:lnTo>
                      <a:pt x="72" y="216"/>
                    </a:lnTo>
                    <a:lnTo>
                      <a:pt x="72" y="192"/>
                    </a:lnTo>
                    <a:lnTo>
                      <a:pt x="120" y="192"/>
                    </a:lnTo>
                    <a:lnTo>
                      <a:pt x="120" y="168"/>
                    </a:lnTo>
                    <a:lnTo>
                      <a:pt x="144" y="168"/>
                    </a:lnTo>
                    <a:lnTo>
                      <a:pt x="144" y="144"/>
                    </a:lnTo>
                    <a:lnTo>
                      <a:pt x="168" y="144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216" y="48"/>
                    </a:lnTo>
                    <a:lnTo>
                      <a:pt x="216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96" name="Freeform 136"/>
              <p:cNvSpPr>
                <a:spLocks/>
              </p:cNvSpPr>
              <p:nvPr/>
            </p:nvSpPr>
            <p:spPr bwMode="auto">
              <a:xfrm>
                <a:off x="5256" y="1236"/>
                <a:ext cx="145" cy="97"/>
              </a:xfrm>
              <a:custGeom>
                <a:avLst/>
                <a:gdLst>
                  <a:gd name="T0" fmla="*/ 0 w 145"/>
                  <a:gd name="T1" fmla="*/ 96 h 97"/>
                  <a:gd name="T2" fmla="*/ 0 w 145"/>
                  <a:gd name="T3" fmla="*/ 72 h 97"/>
                  <a:gd name="T4" fmla="*/ 24 w 145"/>
                  <a:gd name="T5" fmla="*/ 72 h 97"/>
                  <a:gd name="T6" fmla="*/ 24 w 145"/>
                  <a:gd name="T7" fmla="*/ 48 h 97"/>
                  <a:gd name="T8" fmla="*/ 48 w 145"/>
                  <a:gd name="T9" fmla="*/ 48 h 97"/>
                  <a:gd name="T10" fmla="*/ 48 w 145"/>
                  <a:gd name="T11" fmla="*/ 24 h 97"/>
                  <a:gd name="T12" fmla="*/ 96 w 145"/>
                  <a:gd name="T13" fmla="*/ 24 h 97"/>
                  <a:gd name="T14" fmla="*/ 96 w 145"/>
                  <a:gd name="T15" fmla="*/ 0 h 97"/>
                  <a:gd name="T16" fmla="*/ 144 w 145"/>
                  <a:gd name="T17" fmla="*/ 0 h 97"/>
                  <a:gd name="T18" fmla="*/ 144 w 14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97">
                    <a:moveTo>
                      <a:pt x="0" y="96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4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3897" name="Rectangle 137"/>
          <p:cNvSpPr>
            <a:spLocks noChangeArrowheads="1"/>
          </p:cNvSpPr>
          <p:nvPr/>
        </p:nvSpPr>
        <p:spPr bwMode="auto">
          <a:xfrm>
            <a:off x="2794000" y="4774848"/>
            <a:ext cx="1589264" cy="77611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41" tIns="49388" rIns="100541" bIns="49388">
            <a:spAutoFit/>
          </a:bodyPr>
          <a:lstStyle/>
          <a:p>
            <a:pPr algn="ctr"/>
            <a:r>
              <a:rPr lang="en-US" sz="2200">
                <a:solidFill>
                  <a:srgbClr val="00FFFF"/>
                </a:solidFill>
              </a:rPr>
              <a:t>analog</a:t>
            </a:r>
          </a:p>
          <a:p>
            <a:pPr algn="ctr"/>
            <a:r>
              <a:rPr lang="en-US" sz="2200">
                <a:solidFill>
                  <a:srgbClr val="00FFFF"/>
                </a:solidFill>
              </a:rPr>
              <a:t>voltages</a:t>
            </a:r>
          </a:p>
        </p:txBody>
      </p:sp>
      <p:sp>
        <p:nvSpPr>
          <p:cNvPr id="373898" name="Rectangle 138"/>
          <p:cNvSpPr>
            <a:spLocks noChangeArrowheads="1"/>
          </p:cNvSpPr>
          <p:nvPr/>
        </p:nvSpPr>
        <p:spPr bwMode="auto">
          <a:xfrm>
            <a:off x="5277555" y="4774848"/>
            <a:ext cx="1363487" cy="77611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41" tIns="49388" rIns="100541" bIns="49388">
            <a:spAutoFit/>
          </a:bodyPr>
          <a:lstStyle/>
          <a:p>
            <a:pPr algn="ctr"/>
            <a:r>
              <a:rPr lang="en-US" sz="2200">
                <a:solidFill>
                  <a:srgbClr val="00FFFF"/>
                </a:solidFill>
              </a:rPr>
              <a:t>digital</a:t>
            </a:r>
          </a:p>
          <a:p>
            <a:pPr algn="ctr"/>
            <a:r>
              <a:rPr lang="en-US" sz="220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373899" name="Rectangle 139"/>
          <p:cNvSpPr>
            <a:spLocks noChangeArrowheads="1"/>
          </p:cNvSpPr>
          <p:nvPr/>
        </p:nvSpPr>
        <p:spPr bwMode="auto">
          <a:xfrm>
            <a:off x="7685504" y="4774848"/>
            <a:ext cx="1031397" cy="77684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41" tIns="49388" rIns="100541" bIns="49388">
            <a:spAutoFit/>
          </a:bodyPr>
          <a:lstStyle/>
          <a:p>
            <a:pPr algn="ctr"/>
            <a:r>
              <a:rPr lang="en-US" sz="2200">
                <a:solidFill>
                  <a:srgbClr val="00FFFF"/>
                </a:solidFill>
              </a:rPr>
              <a:t>pixel</a:t>
            </a:r>
          </a:p>
          <a:p>
            <a:pPr algn="ctr"/>
            <a:r>
              <a:rPr lang="en-US" sz="220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373900" name="Rectangle 140"/>
          <p:cNvSpPr>
            <a:spLocks noChangeArrowheads="1"/>
          </p:cNvSpPr>
          <p:nvPr/>
        </p:nvSpPr>
        <p:spPr bwMode="auto">
          <a:xfrm>
            <a:off x="1439333" y="4064001"/>
            <a:ext cx="1815042" cy="31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41" tIns="49388" rIns="100541" bIns="493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CCD</a:t>
            </a:r>
          </a:p>
        </p:txBody>
      </p:sp>
      <p:sp>
        <p:nvSpPr>
          <p:cNvPr id="373901" name="Rectangle 141"/>
          <p:cNvSpPr>
            <a:spLocks noChangeArrowheads="1"/>
          </p:cNvSpPr>
          <p:nvPr/>
        </p:nvSpPr>
        <p:spPr bwMode="auto">
          <a:xfrm>
            <a:off x="3922889" y="4064001"/>
            <a:ext cx="1815042" cy="31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41" tIns="49388" rIns="100541" bIns="493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ADC</a:t>
            </a:r>
          </a:p>
        </p:txBody>
      </p:sp>
      <p:sp>
        <p:nvSpPr>
          <p:cNvPr id="373902" name="Rectangle 142"/>
          <p:cNvSpPr>
            <a:spLocks noChangeArrowheads="1"/>
          </p:cNvSpPr>
          <p:nvPr/>
        </p:nvSpPr>
        <p:spPr bwMode="auto">
          <a:xfrm>
            <a:off x="6180667" y="4064001"/>
            <a:ext cx="1815042" cy="31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541" tIns="49388" rIns="100541" bIns="493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Remapping</a:t>
            </a:r>
          </a:p>
        </p:txBody>
      </p:sp>
      <p:sp>
        <p:nvSpPr>
          <p:cNvPr id="373912" name="Rectangle 1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Image Acquisition Pipeline</a:t>
            </a:r>
          </a:p>
        </p:txBody>
      </p:sp>
      <p:sp>
        <p:nvSpPr>
          <p:cNvPr id="373913" name="Text Box 153"/>
          <p:cNvSpPr txBox="1">
            <a:spLocks noChangeArrowheads="1"/>
          </p:cNvSpPr>
          <p:nvPr/>
        </p:nvSpPr>
        <p:spPr bwMode="auto">
          <a:xfrm>
            <a:off x="2201333" y="6519334"/>
            <a:ext cx="5505098" cy="57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3100"/>
              <a:t>Camera is NOT a photometer!</a:t>
            </a:r>
          </a:p>
        </p:txBody>
      </p:sp>
    </p:spTree>
    <p:extLst>
      <p:ext uri="{BB962C8B-B14F-4D97-AF65-F5344CB8AC3E}">
        <p14:creationId xmlns:p14="http://schemas.microsoft.com/office/powerpoint/2010/main" val="2404640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Varying Exposure</a:t>
            </a:r>
          </a:p>
        </p:txBody>
      </p:sp>
      <p:pic>
        <p:nvPicPr>
          <p:cNvPr id="3788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1693333"/>
            <a:ext cx="9398000" cy="567266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453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What does the eye sees?</a:t>
            </a:r>
          </a:p>
        </p:txBody>
      </p:sp>
      <p:pic>
        <p:nvPicPr>
          <p:cNvPr id="382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16667"/>
            <a:ext cx="9059333" cy="410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2201334" y="6519334"/>
            <a:ext cx="5834277" cy="96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2800" dirty="0"/>
              <a:t>The eye has a huge dynamic range</a:t>
            </a:r>
          </a:p>
          <a:p>
            <a:r>
              <a:rPr lang="en-US" sz="2800" dirty="0"/>
              <a:t>Do we see a true radiance map?</a:t>
            </a:r>
          </a:p>
        </p:txBody>
      </p:sp>
    </p:spTree>
    <p:extLst>
      <p:ext uri="{BB962C8B-B14F-4D97-AF65-F5344CB8AC3E}">
        <p14:creationId xmlns:p14="http://schemas.microsoft.com/office/powerpoint/2010/main" val="1715252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9802339" cy="7620000"/>
          </a:xfrm>
          <a:prstGeom prst="rect">
            <a:avLst/>
          </a:prstGeom>
        </p:spPr>
      </p:pic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Eye is Not a Photo-meter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03970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9802339" cy="7620000"/>
          </a:xfrm>
          <a:prstGeom prst="rect">
            <a:avLst/>
          </a:prstGeom>
        </p:spPr>
      </p:pic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Eye is Not a Photo-meter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4688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4" y="2032000"/>
            <a:ext cx="5774972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Sensor Array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34" y="1185333"/>
            <a:ext cx="2121959" cy="21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7450667" y="3430764"/>
            <a:ext cx="2141610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CMOS sensor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2731" y="7191478"/>
            <a:ext cx="1450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by </a:t>
            </a:r>
            <a:r>
              <a:rPr lang="en-US" sz="1600" dirty="0" err="1" smtClean="0"/>
              <a:t>Efros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185" t="22148" r="32182" b="24342"/>
          <a:stretch/>
        </p:blipFill>
        <p:spPr>
          <a:xfrm>
            <a:off x="7535334" y="4050137"/>
            <a:ext cx="2121959" cy="2130692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07148" y="6364222"/>
            <a:ext cx="1885129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CCD </a:t>
            </a:r>
            <a:r>
              <a:rPr lang="en-US" dirty="0"/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298146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3" y="1171222"/>
            <a:ext cx="5595056" cy="57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Sampling and Quantization</a:t>
            </a:r>
          </a:p>
        </p:txBody>
      </p:sp>
    </p:spTree>
    <p:extLst>
      <p:ext uri="{BB962C8B-B14F-4D97-AF65-F5344CB8AC3E}">
        <p14:creationId xmlns:p14="http://schemas.microsoft.com/office/powerpoint/2010/main" val="34243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Interlace vs. progressive scan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Arial" charset="0"/>
            </a:endParaRPr>
          </a:p>
        </p:txBody>
      </p:sp>
      <p:pic>
        <p:nvPicPr>
          <p:cNvPr id="353284" name="Picture 4" descr="dvd-benchmark-part-5-tomato-feather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4" y="3386667"/>
            <a:ext cx="2709333" cy="202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interlac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61" y="1524000"/>
            <a:ext cx="645230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6" name="Picture 6" descr="progress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3" y="5415140"/>
            <a:ext cx="1587500" cy="16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201334" y="7314848"/>
            <a:ext cx="5210528" cy="3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1300">
                <a:hlinkClick r:id="rId5"/>
              </a:rPr>
              <a:t>http://www.axis.com/products/video/camera/progressive_scan.htm</a:t>
            </a:r>
            <a:r>
              <a:rPr lang="en-US" sz="1300"/>
              <a:t>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382000" y="7314848"/>
            <a:ext cx="1707444" cy="3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3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26651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Progressive scan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Arial" charset="0"/>
            </a:endParaRPr>
          </a:p>
        </p:txBody>
      </p:sp>
      <p:pic>
        <p:nvPicPr>
          <p:cNvPr id="34820" name="Picture 4" descr="prog-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4" y="1187098"/>
            <a:ext cx="8126236" cy="609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201334" y="7314848"/>
            <a:ext cx="5210528" cy="3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1300">
                <a:hlinkClick r:id="rId3"/>
              </a:rPr>
              <a:t>http://www.axis.com/products/video/camera/progressive_scan.htm</a:t>
            </a:r>
            <a:r>
              <a:rPr lang="en-US" sz="1300"/>
              <a:t>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382000" y="7314848"/>
            <a:ext cx="1707444" cy="3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3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70840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</a:rPr>
              <a:t>Interlace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Arial" charset="0"/>
            </a:endParaRPr>
          </a:p>
        </p:txBody>
      </p:sp>
      <p:pic>
        <p:nvPicPr>
          <p:cNvPr id="35844" name="Picture 4" descr="interla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31" y="1120070"/>
            <a:ext cx="7872236" cy="6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201334" y="7314848"/>
            <a:ext cx="5210528" cy="3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/>
          <a:p>
            <a:r>
              <a:rPr lang="en-US" sz="1300">
                <a:hlinkClick r:id="rId3"/>
              </a:rPr>
              <a:t>http://www.axis.com/products/video/camera/progressive_scan.htm</a:t>
            </a:r>
            <a:r>
              <a:rPr lang="en-US" sz="1300"/>
              <a:t>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382000" y="7314848"/>
            <a:ext cx="1707444" cy="3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3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305990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monochrome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1307</Words>
  <Application>Microsoft Macintosh PowerPoint</Application>
  <PresentationFormat>Custom</PresentationFormat>
  <Paragraphs>601</Paragraphs>
  <Slides>45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/>
      <vt:lpstr>Computational Photography: Color perception, light spectra, contrast</vt:lpstr>
      <vt:lpstr>Color Perception, etc</vt:lpstr>
      <vt:lpstr>Color Perception, etc</vt:lpstr>
      <vt:lpstr>Image Formation</vt:lpstr>
      <vt:lpstr>Sensor Array</vt:lpstr>
      <vt:lpstr>Sampling and Quantization</vt:lpstr>
      <vt:lpstr>Interlace vs. progressive scan</vt:lpstr>
      <vt:lpstr>Progressive scan</vt:lpstr>
      <vt:lpstr>Interlace</vt:lpstr>
      <vt:lpstr>Rolling Shutter</vt:lpstr>
      <vt:lpstr>The Eye</vt:lpstr>
      <vt:lpstr>The Retina</vt:lpstr>
      <vt:lpstr>PowerPoint Presentation</vt:lpstr>
      <vt:lpstr>Rod / Cone sensitivity</vt:lpstr>
      <vt:lpstr>Some Goals of Human Eye</vt:lpstr>
      <vt:lpstr>Visual Clutter - Bandwidth Overload</vt:lpstr>
      <vt:lpstr>Eye Movements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Ordinary Human Vision (Trichromatism)</vt:lpstr>
      <vt:lpstr>Perceptual Sensitivity</vt:lpstr>
      <vt:lpstr>Tetrachromatism</vt:lpstr>
      <vt:lpstr>Color Spectra</vt:lpstr>
      <vt:lpstr>PowerPoint Presentation</vt:lpstr>
      <vt:lpstr>PowerPoint Presentation</vt:lpstr>
      <vt:lpstr>PowerPoint Presentation</vt:lpstr>
      <vt:lpstr>PowerPoint Presentation</vt:lpstr>
      <vt:lpstr>Color Image</vt:lpstr>
      <vt:lpstr>Images in Python/MATLAB</vt:lpstr>
      <vt:lpstr>Color spaces: RGB</vt:lpstr>
      <vt:lpstr>Color spaces: HSV</vt:lpstr>
      <vt:lpstr>Color spaces: L*a*b*</vt:lpstr>
      <vt:lpstr>White Balance</vt:lpstr>
      <vt:lpstr>Problem: Dynamic Range</vt:lpstr>
      <vt:lpstr>Is Camera a photometer?</vt:lpstr>
      <vt:lpstr>Long Exposure</vt:lpstr>
      <vt:lpstr>Short Exposure</vt:lpstr>
      <vt:lpstr>Image Acquisition Pipeline</vt:lpstr>
      <vt:lpstr>Varying Exposure</vt:lpstr>
      <vt:lpstr>What does the eye sees?</vt:lpstr>
      <vt:lpstr>Eye is Not a Photo-meter</vt:lpstr>
      <vt:lpstr>Eye is Not a Photo-meter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Photography: Cameras + Optics</dc:title>
  <cp:lastModifiedBy>connelly barnes</cp:lastModifiedBy>
  <cp:revision>82</cp:revision>
  <dcterms:modified xsi:type="dcterms:W3CDTF">2014-09-04T16:17:30Z</dcterms:modified>
</cp:coreProperties>
</file>