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2" r:id="rId15"/>
    <p:sldId id="273" r:id="rId16"/>
    <p:sldId id="274" r:id="rId17"/>
    <p:sldId id="275" r:id="rId18"/>
    <p:sldId id="276" r:id="rId19"/>
    <p:sldId id="277" r:id="rId20"/>
    <p:sldId id="300" r:id="rId21"/>
    <p:sldId id="278" r:id="rId22"/>
    <p:sldId id="279" r:id="rId23"/>
    <p:sldId id="280" r:id="rId24"/>
    <p:sldId id="281" r:id="rId25"/>
    <p:sldId id="285" r:id="rId26"/>
    <p:sldId id="286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302" r:id="rId36"/>
    <p:sldId id="305" r:id="rId37"/>
    <p:sldId id="306" r:id="rId38"/>
    <p:sldId id="307" r:id="rId39"/>
    <p:sldId id="309" r:id="rId40"/>
    <p:sldId id="308" r:id="rId41"/>
    <p:sldId id="310" r:id="rId42"/>
    <p:sldId id="311" r:id="rId43"/>
    <p:sldId id="304" r:id="rId44"/>
    <p:sldId id="303" r:id="rId45"/>
    <p:sldId id="301" r:id="rId46"/>
    <p:sldId id="296" r:id="rId47"/>
    <p:sldId id="297" r:id="rId48"/>
    <p:sldId id="298" r:id="rId49"/>
    <p:sldId id="299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3" d="100"/>
          <a:sy n="43" d="100"/>
        </p:scale>
        <p:origin x="-17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12A8A-F2BF-454B-9A04-2494D71CDD11}" type="datetimeFigureOut">
              <a:rPr lang="en-US" smtClean="0"/>
              <a:t>9/11/14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16CFC-6710-2043-BCD3-2FEB05F69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70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82283" tIns="82283" rIns="82283" bIns="82283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82283" tIns="82283" rIns="82283" bIns="82283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2455-B998-124B-8A59-DE4C8D096F70}" type="datetimeFigureOut">
              <a:rPr lang="en-US" smtClean="0"/>
              <a:t>9/11/14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474A-BDD3-D749-BDBF-FCEA347A2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86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2455-B998-124B-8A59-DE4C8D096F70}" type="datetimeFigureOut">
              <a:rPr lang="en-US" smtClean="0"/>
              <a:t>9/11/14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474A-BDD3-D749-BDBF-FCEA347A2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335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2455-B998-124B-8A59-DE4C8D096F70}" type="datetimeFigureOut">
              <a:rPr lang="en-US" smtClean="0"/>
              <a:t>9/11/14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474A-BDD3-D749-BDBF-FCEA347A2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01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274320" y="274320"/>
            <a:ext cx="8595360" cy="822960"/>
          </a:xfrm>
          <a:prstGeom prst="rect">
            <a:avLst/>
          </a:prstGeom>
        </p:spPr>
        <p:txBody>
          <a:bodyPr lIns="82283" tIns="82283" rIns="82283" bIns="82283" anchor="t" anchorCtr="0"/>
          <a:lstStyle>
            <a:lvl1pPr>
              <a:buClr>
                <a:srgbClr val="EEEEEE"/>
              </a:buClr>
              <a:buSzPct val="99224"/>
              <a:defRPr sz="3800">
                <a:solidFill>
                  <a:srgbClr val="EEEEEE"/>
                </a:solidFill>
              </a:defRPr>
            </a:lvl1pPr>
            <a:lvl2pPr>
              <a:buClr>
                <a:srgbClr val="EEEEEE"/>
              </a:buClr>
              <a:buSzPct val="99224"/>
              <a:defRPr sz="3800">
                <a:solidFill>
                  <a:srgbClr val="EEEEEE"/>
                </a:solidFill>
              </a:defRPr>
            </a:lvl2pPr>
            <a:lvl3pPr>
              <a:buClr>
                <a:srgbClr val="EEEEEE"/>
              </a:buClr>
              <a:buSzPct val="99224"/>
              <a:defRPr sz="3800">
                <a:solidFill>
                  <a:srgbClr val="EEEEEE"/>
                </a:solidFill>
              </a:defRPr>
            </a:lvl3pPr>
            <a:lvl4pPr>
              <a:buClr>
                <a:srgbClr val="EEEEEE"/>
              </a:buClr>
              <a:buSzPct val="99224"/>
              <a:defRPr sz="3800">
                <a:solidFill>
                  <a:srgbClr val="EEEEEE"/>
                </a:solidFill>
              </a:defRPr>
            </a:lvl4pPr>
            <a:lvl5pPr>
              <a:buClr>
                <a:srgbClr val="EEEEEE"/>
              </a:buClr>
              <a:buSzPct val="99224"/>
              <a:defRPr sz="3800">
                <a:solidFill>
                  <a:srgbClr val="EEEEEE"/>
                </a:solidFill>
              </a:defRPr>
            </a:lvl5pPr>
            <a:lvl6pPr>
              <a:buClr>
                <a:srgbClr val="EEEEEE"/>
              </a:buClr>
              <a:buSzPct val="99224"/>
              <a:defRPr sz="3800">
                <a:solidFill>
                  <a:srgbClr val="EEEEEE"/>
                </a:solidFill>
              </a:defRPr>
            </a:lvl6pPr>
            <a:lvl7pPr>
              <a:buClr>
                <a:srgbClr val="EEEEEE"/>
              </a:buClr>
              <a:buSzPct val="99224"/>
              <a:defRPr sz="3800">
                <a:solidFill>
                  <a:srgbClr val="EEEEEE"/>
                </a:solidFill>
              </a:defRPr>
            </a:lvl7pPr>
            <a:lvl8pPr>
              <a:buClr>
                <a:srgbClr val="EEEEEE"/>
              </a:buClr>
              <a:buSzPct val="99224"/>
              <a:defRPr sz="3800">
                <a:solidFill>
                  <a:srgbClr val="EEEEEE"/>
                </a:solidFill>
              </a:defRPr>
            </a:lvl8pPr>
            <a:lvl9pPr>
              <a:buClr>
                <a:srgbClr val="EEEEEE"/>
              </a:buClr>
              <a:buSzPct val="99224"/>
              <a:defRPr sz="3800">
                <a:solidFill>
                  <a:srgbClr val="EEEEEE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274320" y="1645921"/>
            <a:ext cx="8595360" cy="4937759"/>
          </a:xfrm>
          <a:prstGeom prst="rect">
            <a:avLst/>
          </a:prstGeom>
        </p:spPr>
        <p:txBody>
          <a:bodyPr lIns="82283" tIns="82283" rIns="82283" bIns="82283" anchor="t" anchorCtr="0"/>
          <a:lstStyle>
            <a:lvl1pPr>
              <a:buClr>
                <a:srgbClr val="CCCCCC"/>
              </a:buClr>
              <a:buSzPct val="98765"/>
              <a:defRPr sz="2400">
                <a:solidFill>
                  <a:srgbClr val="CCCCCC"/>
                </a:solidFill>
              </a:defRPr>
            </a:lvl1pPr>
            <a:lvl2pPr>
              <a:buClr>
                <a:srgbClr val="CCCCCC"/>
              </a:buClr>
              <a:buSzPct val="98765"/>
              <a:defRPr sz="2400">
                <a:solidFill>
                  <a:srgbClr val="CCCCCC"/>
                </a:solidFill>
              </a:defRPr>
            </a:lvl2pPr>
            <a:lvl3pPr>
              <a:buClr>
                <a:srgbClr val="CCCCCC"/>
              </a:buClr>
              <a:buSzPct val="98765"/>
              <a:defRPr sz="2400">
                <a:solidFill>
                  <a:srgbClr val="CCCCCC"/>
                </a:solidFill>
              </a:defRPr>
            </a:lvl3pPr>
            <a:lvl4pPr>
              <a:buClr>
                <a:srgbClr val="CCCCCC"/>
              </a:buClr>
              <a:buSzPct val="98765"/>
              <a:defRPr sz="2400">
                <a:solidFill>
                  <a:srgbClr val="CCCCCC"/>
                </a:solidFill>
              </a:defRPr>
            </a:lvl4pPr>
            <a:lvl5pPr>
              <a:buClr>
                <a:srgbClr val="CCCCCC"/>
              </a:buClr>
              <a:buSzPct val="98765"/>
              <a:defRPr sz="2400">
                <a:solidFill>
                  <a:srgbClr val="CCCCCC"/>
                </a:solidFill>
              </a:defRPr>
            </a:lvl5pPr>
            <a:lvl6pPr>
              <a:buClr>
                <a:srgbClr val="CCCCCC"/>
              </a:buClr>
              <a:buSzPct val="98765"/>
              <a:defRPr sz="2400">
                <a:solidFill>
                  <a:srgbClr val="CCCCCC"/>
                </a:solidFill>
              </a:defRPr>
            </a:lvl6pPr>
            <a:lvl7pPr>
              <a:buClr>
                <a:srgbClr val="CCCCCC"/>
              </a:buClr>
              <a:buSzPct val="98765"/>
              <a:defRPr sz="2400">
                <a:solidFill>
                  <a:srgbClr val="CCCCCC"/>
                </a:solidFill>
              </a:defRPr>
            </a:lvl7pPr>
            <a:lvl8pPr>
              <a:buClr>
                <a:srgbClr val="CCCCCC"/>
              </a:buClr>
              <a:buSzPct val="98765"/>
              <a:defRPr sz="2400">
                <a:solidFill>
                  <a:srgbClr val="CCCCCC"/>
                </a:solidFill>
              </a:defRPr>
            </a:lvl8pPr>
            <a:lvl9pPr>
              <a:buClr>
                <a:srgbClr val="CCCCCC"/>
              </a:buClr>
              <a:buSzPct val="98765"/>
              <a:defRPr sz="2400">
                <a:solidFill>
                  <a:srgbClr val="CCCCC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4401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2455-B998-124B-8A59-DE4C8D096F70}" type="datetimeFigureOut">
              <a:rPr lang="en-US" smtClean="0"/>
              <a:t>9/11/14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474A-BDD3-D749-BDBF-FCEA347A2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21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2455-B998-124B-8A59-DE4C8D096F70}" type="datetimeFigureOut">
              <a:rPr lang="en-US" smtClean="0"/>
              <a:t>9/11/14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474A-BDD3-D749-BDBF-FCEA347A2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30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2455-B998-124B-8A59-DE4C8D096F70}" type="datetimeFigureOut">
              <a:rPr lang="en-US" smtClean="0"/>
              <a:t>9/11/14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474A-BDD3-D749-BDBF-FCEA347A2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5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2455-B998-124B-8A59-DE4C8D096F70}" type="datetimeFigureOut">
              <a:rPr lang="en-US" smtClean="0"/>
              <a:t>9/11/14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474A-BDD3-D749-BDBF-FCEA347A2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97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2455-B998-124B-8A59-DE4C8D096F70}" type="datetimeFigureOut">
              <a:rPr lang="en-US" smtClean="0"/>
              <a:t>9/11/14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474A-BDD3-D749-BDBF-FCEA347A2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28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2455-B998-124B-8A59-DE4C8D096F70}" type="datetimeFigureOut">
              <a:rPr lang="en-US" smtClean="0"/>
              <a:t>9/11/14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474A-BDD3-D749-BDBF-FCEA347A2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75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2455-B998-124B-8A59-DE4C8D096F70}" type="datetimeFigureOut">
              <a:rPr lang="en-US" smtClean="0"/>
              <a:t>9/11/14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474A-BDD3-D749-BDBF-FCEA347A2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7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2455-B998-124B-8A59-DE4C8D096F70}" type="datetimeFigureOut">
              <a:rPr lang="en-US" smtClean="0"/>
              <a:t>9/11/14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474A-BDD3-D749-BDBF-FCEA347A2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92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62455-B998-124B-8A59-DE4C8D096F70}" type="datetimeFigureOut">
              <a:rPr lang="en-US" smtClean="0"/>
              <a:t>9/11/14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D474A-BDD3-D749-BDBF-FCEA347A2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32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32.png"/><Relationship Id="rId5" Type="http://schemas.openxmlformats.org/officeDocument/2006/relationships/oleObject" Target="../embeddings/oleObject4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39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65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.bin"/><Relationship Id="rId4" Type="http://schemas.openxmlformats.org/officeDocument/2006/relationships/image" Target="../media/image66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rail.cs.washington.edu/projects/gradientshop/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raphics.cs.cmu.edu/projects/gradient-paint/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Relationship Id="rId3" Type="http://schemas.openxmlformats.org/officeDocument/2006/relationships/image" Target="../media/image7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3.png"/><Relationship Id="rId1" Type="http://schemas.microsoft.com/office/2007/relationships/media" Target="file:///C:\Documents%20and%20Settings\efros.SCS\Desktop\video.avi" TargetMode="External"/><Relationship Id="rId2" Type="http://schemas.openxmlformats.org/officeDocument/2006/relationships/video" Target="file:///C:\Documents%20and%20Settings\efros.SCS\Desktop\video.avi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Blending and Compositing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227664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Computational Photography</a:t>
            </a:r>
          </a:p>
          <a:p>
            <a:endParaRPr lang="en-US" sz="4000" dirty="0"/>
          </a:p>
          <a:p>
            <a:r>
              <a:rPr lang="en-US" sz="3600" dirty="0" smtClean="0"/>
              <a:t>Connelly Barnes</a:t>
            </a:r>
            <a:endParaRPr lang="en-US" sz="3600" dirty="0"/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4799264" y="6367463"/>
            <a:ext cx="41896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600" dirty="0"/>
              <a:t>Many slides from </a:t>
            </a:r>
            <a:r>
              <a:rPr lang="en-US" sz="1600" dirty="0" smtClean="0"/>
              <a:t>James Hays, Alexei </a:t>
            </a:r>
            <a:r>
              <a:rPr lang="en-US" sz="1600" dirty="0" err="1"/>
              <a:t>Efros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28857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Setting alpha: center weighting</a:t>
            </a:r>
          </a:p>
        </p:txBody>
      </p:sp>
      <p:pic>
        <p:nvPicPr>
          <p:cNvPr id="15363" name="Picture 3" descr="wi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24685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wim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90600"/>
            <a:ext cx="24685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860550" y="6211888"/>
            <a:ext cx="4997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/>
              <a:t>Alpha = dtrans1 / (dtrans1+dtrans2)</a:t>
            </a:r>
          </a:p>
        </p:txBody>
      </p:sp>
      <p:pic>
        <p:nvPicPr>
          <p:cNvPr id="480262" name="Picture 6" descr="m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657600"/>
            <a:ext cx="24685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3657600"/>
            <a:ext cx="2468562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 descr="w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38200"/>
            <a:ext cx="24685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 descr="w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19150"/>
            <a:ext cx="24685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7367588" y="2606675"/>
            <a:ext cx="14716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/>
              <a:t>Distance</a:t>
            </a:r>
          </a:p>
          <a:p>
            <a:r>
              <a:rPr lang="en-US"/>
              <a:t>transform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181600" y="4343400"/>
            <a:ext cx="3657600" cy="1828800"/>
            <a:chOff x="3264" y="2736"/>
            <a:chExt cx="2304" cy="1152"/>
          </a:xfrm>
        </p:grpSpPr>
        <p:pic>
          <p:nvPicPr>
            <p:cNvPr id="15372" name="Picture 11" descr="mos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14" t="55211" r="68329" b="35654"/>
            <a:stretch>
              <a:fillRect/>
            </a:stretch>
          </p:blipFill>
          <p:spPr bwMode="auto">
            <a:xfrm>
              <a:off x="4704" y="2736"/>
              <a:ext cx="864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3" name="Line 12"/>
            <p:cNvSpPr>
              <a:spLocks noChangeShapeType="1"/>
            </p:cNvSpPr>
            <p:nvPr/>
          </p:nvSpPr>
          <p:spPr bwMode="auto">
            <a:xfrm flipH="1">
              <a:off x="3264" y="3216"/>
              <a:ext cx="144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4" name="Text Box 13"/>
            <p:cNvSpPr txBox="1">
              <a:spLocks noChangeArrowheads="1"/>
            </p:cNvSpPr>
            <p:nvPr/>
          </p:nvSpPr>
          <p:spPr bwMode="auto">
            <a:xfrm>
              <a:off x="4800" y="3600"/>
              <a:ext cx="68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/>
                <a:t>Ghost!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6990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26414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Effect </a:t>
            </a:r>
            <a:r>
              <a:rPr lang="en-US" dirty="0">
                <a:latin typeface="Arial" charset="0"/>
              </a:rPr>
              <a:t>of Window Size</a:t>
            </a:r>
          </a:p>
        </p:txBody>
      </p:sp>
      <p:pic>
        <p:nvPicPr>
          <p:cNvPr id="16387" name="Picture 3" descr="win2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win1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Line 5"/>
          <p:cNvSpPr>
            <a:spLocks noChangeShapeType="1"/>
          </p:cNvSpPr>
          <p:nvPr/>
        </p:nvSpPr>
        <p:spPr bwMode="auto">
          <a:xfrm flipV="1">
            <a:off x="1066800" y="46482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 flipH="1" flipV="1">
            <a:off x="1066800" y="46482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 flipV="1">
            <a:off x="91440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>
            <a:off x="1066800" y="5486400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393" name="Group 9"/>
          <p:cNvGrpSpPr>
            <a:grpSpLocks/>
          </p:cNvGrpSpPr>
          <p:nvPr/>
        </p:nvGrpSpPr>
        <p:grpSpPr bwMode="auto">
          <a:xfrm>
            <a:off x="615950" y="5195888"/>
            <a:ext cx="374650" cy="366712"/>
            <a:chOff x="484" y="3273"/>
            <a:chExt cx="236" cy="231"/>
          </a:xfrm>
        </p:grpSpPr>
        <p:sp>
          <p:nvSpPr>
            <p:cNvPr id="16410" name="Line 10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1" name="Text Box 11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1800">
                  <a:latin typeface="Times New Roman" charset="0"/>
                </a:rPr>
                <a:t>0</a:t>
              </a:r>
            </a:p>
          </p:txBody>
        </p:sp>
      </p:grpSp>
      <p:grpSp>
        <p:nvGrpSpPr>
          <p:cNvPr id="16394" name="Group 12"/>
          <p:cNvGrpSpPr>
            <a:grpSpLocks/>
          </p:cNvGrpSpPr>
          <p:nvPr/>
        </p:nvGrpSpPr>
        <p:grpSpPr bwMode="auto">
          <a:xfrm>
            <a:off x="609600" y="4433888"/>
            <a:ext cx="374650" cy="366712"/>
            <a:chOff x="484" y="3273"/>
            <a:chExt cx="236" cy="231"/>
          </a:xfrm>
        </p:grpSpPr>
        <p:sp>
          <p:nvSpPr>
            <p:cNvPr id="16408" name="Line 1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9" name="Text Box 14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1800">
                  <a:latin typeface="Times New Roman" charset="0"/>
                </a:rPr>
                <a:t>1</a:t>
              </a:r>
            </a:p>
          </p:txBody>
        </p:sp>
      </p:grpSp>
      <p:sp>
        <p:nvSpPr>
          <p:cNvPr id="16395" name="Text Box 15"/>
          <p:cNvSpPr txBox="1">
            <a:spLocks noChangeArrowheads="1"/>
          </p:cNvSpPr>
          <p:nvPr/>
        </p:nvSpPr>
        <p:spPr bwMode="auto">
          <a:xfrm>
            <a:off x="1371600" y="44640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600">
                <a:latin typeface="Times New Roman" charset="0"/>
              </a:rPr>
              <a:t>left</a:t>
            </a:r>
          </a:p>
        </p:txBody>
      </p:sp>
      <p:sp>
        <p:nvSpPr>
          <p:cNvPr id="16396" name="Text Box 16"/>
          <p:cNvSpPr txBox="1">
            <a:spLocks noChangeArrowheads="1"/>
          </p:cNvSpPr>
          <p:nvPr/>
        </p:nvSpPr>
        <p:spPr bwMode="auto">
          <a:xfrm>
            <a:off x="1335088" y="4953000"/>
            <a:ext cx="5699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600">
                <a:latin typeface="Times New Roman" charset="0"/>
              </a:rPr>
              <a:t>right</a:t>
            </a:r>
          </a:p>
        </p:txBody>
      </p:sp>
      <p:sp>
        <p:nvSpPr>
          <p:cNvPr id="16397" name="Line 17"/>
          <p:cNvSpPr>
            <a:spLocks noChangeShapeType="1"/>
          </p:cNvSpPr>
          <p:nvPr/>
        </p:nvSpPr>
        <p:spPr bwMode="auto">
          <a:xfrm flipV="1">
            <a:off x="563245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398" name="Group 18"/>
          <p:cNvGrpSpPr>
            <a:grpSpLocks/>
          </p:cNvGrpSpPr>
          <p:nvPr/>
        </p:nvGrpSpPr>
        <p:grpSpPr bwMode="auto">
          <a:xfrm>
            <a:off x="5784850" y="4648200"/>
            <a:ext cx="1600200" cy="838200"/>
            <a:chOff x="3168" y="2928"/>
            <a:chExt cx="2016" cy="528"/>
          </a:xfrm>
        </p:grpSpPr>
        <p:sp>
          <p:nvSpPr>
            <p:cNvPr id="16405" name="Line 19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6" name="Line 20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7" name="Line 21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99" name="Group 22"/>
          <p:cNvGrpSpPr>
            <a:grpSpLocks/>
          </p:cNvGrpSpPr>
          <p:nvPr/>
        </p:nvGrpSpPr>
        <p:grpSpPr bwMode="auto">
          <a:xfrm>
            <a:off x="5334000" y="5195888"/>
            <a:ext cx="374650" cy="366712"/>
            <a:chOff x="484" y="3273"/>
            <a:chExt cx="236" cy="231"/>
          </a:xfrm>
        </p:grpSpPr>
        <p:sp>
          <p:nvSpPr>
            <p:cNvPr id="16403" name="Line 2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4" name="Text Box 24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1800">
                  <a:latin typeface="Times New Roman" charset="0"/>
                </a:rPr>
                <a:t>0</a:t>
              </a:r>
            </a:p>
          </p:txBody>
        </p:sp>
      </p:grpSp>
      <p:grpSp>
        <p:nvGrpSpPr>
          <p:cNvPr id="16400" name="Group 25"/>
          <p:cNvGrpSpPr>
            <a:grpSpLocks/>
          </p:cNvGrpSpPr>
          <p:nvPr/>
        </p:nvGrpSpPr>
        <p:grpSpPr bwMode="auto">
          <a:xfrm>
            <a:off x="5334000" y="4433888"/>
            <a:ext cx="374650" cy="366712"/>
            <a:chOff x="484" y="3273"/>
            <a:chExt cx="236" cy="231"/>
          </a:xfrm>
        </p:grpSpPr>
        <p:sp>
          <p:nvSpPr>
            <p:cNvPr id="16401" name="Line 26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2" name="Text Box 27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1800">
                  <a:latin typeface="Times New Roman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439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92242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Affect of Window Size</a:t>
            </a:r>
          </a:p>
        </p:txBody>
      </p:sp>
      <p:grpSp>
        <p:nvGrpSpPr>
          <p:cNvPr id="17411" name="Group 3"/>
          <p:cNvGrpSpPr>
            <a:grpSpLocks/>
          </p:cNvGrpSpPr>
          <p:nvPr/>
        </p:nvGrpSpPr>
        <p:grpSpPr bwMode="auto">
          <a:xfrm>
            <a:off x="2185988" y="4433888"/>
            <a:ext cx="557212" cy="1128712"/>
            <a:chOff x="384" y="2793"/>
            <a:chExt cx="351" cy="711"/>
          </a:xfrm>
        </p:grpSpPr>
        <p:sp>
          <p:nvSpPr>
            <p:cNvPr id="17425" name="Line 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426" name="Group 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17433" name="Line 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4" name="Line 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5" name="Line 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427" name="Group 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17431" name="Line 1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2" name="Text Box 1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sz="1800">
                    <a:latin typeface="Times New Roman" charset="0"/>
                  </a:rPr>
                  <a:t>0</a:t>
                </a:r>
              </a:p>
            </p:txBody>
          </p:sp>
        </p:grpSp>
        <p:grpSp>
          <p:nvGrpSpPr>
            <p:cNvPr id="17428" name="Group 1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17429" name="Line 1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0" name="Text Box 1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sz="1800">
                    <a:latin typeface="Times New Roman" charset="0"/>
                  </a:rPr>
                  <a:t>1</a:t>
                </a:r>
              </a:p>
            </p:txBody>
          </p:sp>
        </p:grpSp>
      </p:grpSp>
      <p:sp>
        <p:nvSpPr>
          <p:cNvPr id="17412" name="Line 15"/>
          <p:cNvSpPr>
            <a:spLocks noChangeShapeType="1"/>
          </p:cNvSpPr>
          <p:nvPr/>
        </p:nvSpPr>
        <p:spPr bwMode="auto">
          <a:xfrm flipV="1">
            <a:off x="631825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413" name="Group 16"/>
          <p:cNvGrpSpPr>
            <a:grpSpLocks/>
          </p:cNvGrpSpPr>
          <p:nvPr/>
        </p:nvGrpSpPr>
        <p:grpSpPr bwMode="auto">
          <a:xfrm>
            <a:off x="6470650" y="4648200"/>
            <a:ext cx="19050" cy="838200"/>
            <a:chOff x="3168" y="2928"/>
            <a:chExt cx="2016" cy="528"/>
          </a:xfrm>
        </p:grpSpPr>
        <p:sp>
          <p:nvSpPr>
            <p:cNvPr id="17422" name="Line 17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3" name="Line 18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4" name="Line 19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14" name="Group 20"/>
          <p:cNvGrpSpPr>
            <a:grpSpLocks/>
          </p:cNvGrpSpPr>
          <p:nvPr/>
        </p:nvGrpSpPr>
        <p:grpSpPr bwMode="auto">
          <a:xfrm>
            <a:off x="6019800" y="5195888"/>
            <a:ext cx="374650" cy="366712"/>
            <a:chOff x="484" y="3273"/>
            <a:chExt cx="236" cy="231"/>
          </a:xfrm>
        </p:grpSpPr>
        <p:sp>
          <p:nvSpPr>
            <p:cNvPr id="17420" name="Line 21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1" name="Text Box 22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1800">
                  <a:latin typeface="Times New Roman" charset="0"/>
                </a:rPr>
                <a:t>0</a:t>
              </a:r>
            </a:p>
          </p:txBody>
        </p:sp>
      </p:grpSp>
      <p:grpSp>
        <p:nvGrpSpPr>
          <p:cNvPr id="17415" name="Group 23"/>
          <p:cNvGrpSpPr>
            <a:grpSpLocks/>
          </p:cNvGrpSpPr>
          <p:nvPr/>
        </p:nvGrpSpPr>
        <p:grpSpPr bwMode="auto">
          <a:xfrm>
            <a:off x="6019800" y="4433888"/>
            <a:ext cx="374650" cy="366712"/>
            <a:chOff x="484" y="3273"/>
            <a:chExt cx="236" cy="231"/>
          </a:xfrm>
        </p:grpSpPr>
        <p:sp>
          <p:nvSpPr>
            <p:cNvPr id="17418" name="Line 24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9" name="Text Box 25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1800">
                  <a:latin typeface="Times New Roman" charset="0"/>
                </a:rPr>
                <a:t>1</a:t>
              </a:r>
            </a:p>
          </p:txBody>
        </p:sp>
      </p:grpSp>
      <p:pic>
        <p:nvPicPr>
          <p:cNvPr id="17416" name="Picture 26" descr="win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27" descr="wi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613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6652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Good Window Size</a:t>
            </a:r>
          </a:p>
        </p:txBody>
      </p:sp>
      <p:pic>
        <p:nvPicPr>
          <p:cNvPr id="18435" name="Picture 3" descr="win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6" name="Group 4"/>
          <p:cNvGrpSpPr>
            <a:grpSpLocks/>
          </p:cNvGrpSpPr>
          <p:nvPr/>
        </p:nvGrpSpPr>
        <p:grpSpPr bwMode="auto">
          <a:xfrm>
            <a:off x="3886200" y="4419600"/>
            <a:ext cx="658813" cy="1128713"/>
            <a:chOff x="2481" y="2793"/>
            <a:chExt cx="415" cy="711"/>
          </a:xfrm>
        </p:grpSpPr>
        <p:sp>
          <p:nvSpPr>
            <p:cNvPr id="18438" name="Line 5"/>
            <p:cNvSpPr>
              <a:spLocks noChangeShapeType="1"/>
            </p:cNvSpPr>
            <p:nvPr/>
          </p:nvSpPr>
          <p:spPr bwMode="auto">
            <a:xfrm flipV="1">
              <a:off x="2673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439" name="Group 6"/>
            <p:cNvGrpSpPr>
              <a:grpSpLocks/>
            </p:cNvGrpSpPr>
            <p:nvPr/>
          </p:nvGrpSpPr>
          <p:grpSpPr bwMode="auto">
            <a:xfrm>
              <a:off x="2769" y="2928"/>
              <a:ext cx="127" cy="528"/>
              <a:chOff x="672" y="2928"/>
              <a:chExt cx="2016" cy="528"/>
            </a:xfrm>
          </p:grpSpPr>
          <p:sp>
            <p:nvSpPr>
              <p:cNvPr id="18446" name="Line 7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7" name="Line 8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8" name="Line 9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440" name="Group 10"/>
            <p:cNvGrpSpPr>
              <a:grpSpLocks/>
            </p:cNvGrpSpPr>
            <p:nvPr/>
          </p:nvGrpSpPr>
          <p:grpSpPr bwMode="auto">
            <a:xfrm>
              <a:off x="2485" y="3273"/>
              <a:ext cx="236" cy="231"/>
              <a:chOff x="484" y="3273"/>
              <a:chExt cx="236" cy="231"/>
            </a:xfrm>
          </p:grpSpPr>
          <p:sp>
            <p:nvSpPr>
              <p:cNvPr id="18444" name="Line 1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5" name="Text Box 1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sz="1800">
                    <a:latin typeface="Times New Roman" charset="0"/>
                  </a:rPr>
                  <a:t>0</a:t>
                </a:r>
              </a:p>
            </p:txBody>
          </p:sp>
        </p:grpSp>
        <p:grpSp>
          <p:nvGrpSpPr>
            <p:cNvPr id="18441" name="Group 13"/>
            <p:cNvGrpSpPr>
              <a:grpSpLocks/>
            </p:cNvGrpSpPr>
            <p:nvPr/>
          </p:nvGrpSpPr>
          <p:grpSpPr bwMode="auto">
            <a:xfrm>
              <a:off x="2481" y="2793"/>
              <a:ext cx="236" cy="231"/>
              <a:chOff x="484" y="3273"/>
              <a:chExt cx="236" cy="231"/>
            </a:xfrm>
          </p:grpSpPr>
          <p:sp>
            <p:nvSpPr>
              <p:cNvPr id="18442" name="Line 1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3" name="Text Box 15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sz="1800">
                    <a:latin typeface="Times New Roman" charset="0"/>
                  </a:rPr>
                  <a:t>1</a:t>
                </a:r>
              </a:p>
            </p:txBody>
          </p:sp>
        </p:grpSp>
      </p:grpSp>
      <p:sp>
        <p:nvSpPr>
          <p:cNvPr id="18437" name="Rectangle 16"/>
          <p:cNvSpPr>
            <a:spLocks noChangeArrowheads="1"/>
          </p:cNvSpPr>
          <p:nvPr/>
        </p:nvSpPr>
        <p:spPr bwMode="auto">
          <a:xfrm>
            <a:off x="838200" y="56388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ja-JP" altLang="en-US" sz="2800"/>
              <a:t>“</a:t>
            </a:r>
            <a:r>
              <a:rPr lang="en-US" sz="2800"/>
              <a:t>Optimal</a:t>
            </a:r>
            <a:r>
              <a:rPr lang="ja-JP" altLang="en-US" sz="2800"/>
              <a:t>”</a:t>
            </a:r>
            <a:r>
              <a:rPr lang="en-US" sz="2800"/>
              <a:t> Window:  smooth but not ghosted</a:t>
            </a:r>
          </a:p>
        </p:txBody>
      </p:sp>
    </p:spTree>
    <p:extLst>
      <p:ext uri="{BB962C8B-B14F-4D97-AF65-F5344CB8AC3E}">
        <p14:creationId xmlns:p14="http://schemas.microsoft.com/office/powerpoint/2010/main" val="3572005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25078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Band-pass filtering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486400"/>
            <a:ext cx="8001000" cy="1143000"/>
          </a:xfrm>
        </p:spPr>
        <p:txBody>
          <a:bodyPr/>
          <a:lstStyle/>
          <a:p>
            <a:pPr algn="ctr"/>
            <a:r>
              <a:rPr lang="en-US">
                <a:latin typeface="Arial" charset="0"/>
              </a:rPr>
              <a:t>Laplacian Pyramid (subband images)</a:t>
            </a:r>
          </a:p>
          <a:p>
            <a:pPr algn="ctr"/>
            <a:r>
              <a:rPr lang="en-US" sz="2000">
                <a:latin typeface="Arial" charset="0"/>
              </a:rPr>
              <a:t>Created from Gaussian pyramid by subtraction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531813" y="1533525"/>
          <a:ext cx="8156575" cy="395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3" name="Photo Editor Photo" r:id="rId3" imgW="6780952" imgH="3285714" progId="MSPhotoEd.3">
                  <p:embed/>
                </p:oleObj>
              </mc:Choice>
              <mc:Fallback>
                <p:oleObj name="Photo Editor Photo" r:id="rId3" imgW="6780952" imgH="328571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813" y="1533525"/>
                        <a:ext cx="8156575" cy="3952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685800" y="9906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800"/>
              <a:t>Gaussian Pyramid (low-pass images)</a:t>
            </a:r>
          </a:p>
        </p:txBody>
      </p:sp>
      <p:sp>
        <p:nvSpPr>
          <p:cNvPr id="506886" name="Rectangle 6"/>
          <p:cNvSpPr>
            <a:spLocks noChangeArrowheads="1"/>
          </p:cNvSpPr>
          <p:nvPr/>
        </p:nvSpPr>
        <p:spPr bwMode="auto">
          <a:xfrm>
            <a:off x="152400" y="3276600"/>
            <a:ext cx="8686800" cy="3200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65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688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-12641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>
                <a:latin typeface="Arial" charset="0"/>
              </a:rPr>
              <a:t>Laplacian</a:t>
            </a: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Pyramid</a:t>
            </a:r>
            <a:endParaRPr lang="en-US" dirty="0">
              <a:latin typeface="Arial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486400"/>
            <a:ext cx="8001000" cy="1143000"/>
          </a:xfrm>
        </p:spPr>
        <p:txBody>
          <a:bodyPr/>
          <a:lstStyle/>
          <a:p>
            <a:r>
              <a:rPr lang="en-US" sz="3200">
                <a:latin typeface="Arial" charset="0"/>
              </a:rPr>
              <a:t>How can we reconstruct (collapse) this pyramid into the original image?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531813" y="1533525"/>
          <a:ext cx="8156575" cy="395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7" name="Photo Editor Photo" r:id="rId3" imgW="6780952" imgH="3285714" progId="MSPhotoEd.3">
                  <p:embed/>
                </p:oleObj>
              </mc:Choice>
              <mc:Fallback>
                <p:oleObj name="Photo Editor Photo" r:id="rId3" imgW="6780952" imgH="328571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813" y="1533525"/>
                        <a:ext cx="8156575" cy="3952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533400" y="1524000"/>
            <a:ext cx="57912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6553200" y="3429000"/>
            <a:ext cx="1981200" cy="213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762000" y="914400"/>
            <a:ext cx="8001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ru-RU" sz="3200"/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6689725" y="1371600"/>
            <a:ext cx="1557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/>
              <a:t>Need this!</a:t>
            </a:r>
          </a:p>
        </p:txBody>
      </p:sp>
      <p:sp>
        <p:nvSpPr>
          <p:cNvPr id="507913" name="Rectangle 9"/>
          <p:cNvSpPr>
            <a:spLocks noChangeArrowheads="1"/>
          </p:cNvSpPr>
          <p:nvPr/>
        </p:nvSpPr>
        <p:spPr bwMode="auto">
          <a:xfrm>
            <a:off x="6019800" y="1371600"/>
            <a:ext cx="2590800" cy="2438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201738" y="2057400"/>
            <a:ext cx="12366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/>
              <a:t>Original</a:t>
            </a:r>
          </a:p>
          <a:p>
            <a:r>
              <a:rPr lang="en-US"/>
              <a:t>image</a:t>
            </a: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990600" y="1600200"/>
            <a:ext cx="160020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834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Pyramid Blending</a:t>
            </a:r>
          </a:p>
        </p:txBody>
      </p:sp>
      <p:graphicFrame>
        <p:nvGraphicFramePr>
          <p:cNvPr id="3074" name="Object 6"/>
          <p:cNvGraphicFramePr>
            <a:graphicFrameLocks noGrp="1" noChangeAspect="1"/>
          </p:cNvGraphicFramePr>
          <p:nvPr>
            <p:ph sz="half" idx="1"/>
          </p:nvPr>
        </p:nvGraphicFramePr>
        <p:xfrm>
          <a:off x="-76200" y="1828800"/>
          <a:ext cx="3733800" cy="350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0" name="Photo Editor Photo" r:id="rId3" imgW="4896533" imgH="3419952" progId="MSPhotoEd.3">
                  <p:embed/>
                </p:oleObj>
              </mc:Choice>
              <mc:Fallback>
                <p:oleObj name="Photo Editor Photo" r:id="rId3" imgW="4896533" imgH="3419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-76200" y="1828800"/>
                        <a:ext cx="3733800" cy="350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11"/>
          <p:cNvGraphicFramePr>
            <a:graphicFrameLocks noGrp="1" noChangeAspect="1"/>
          </p:cNvGraphicFramePr>
          <p:nvPr>
            <p:ph sz="half" idx="2"/>
          </p:nvPr>
        </p:nvGraphicFramePr>
        <p:xfrm>
          <a:off x="5410200" y="1828800"/>
          <a:ext cx="3657600" cy="351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1" name="Photo Editor Photo" r:id="rId5" imgW="4896533" imgH="3419952" progId="MSPhotoEd.3">
                  <p:embed/>
                </p:oleObj>
              </mc:Choice>
              <mc:Fallback>
                <p:oleObj name="Photo Editor Photo" r:id="rId5" imgW="4896533" imgH="3419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5410200" y="1828800"/>
                        <a:ext cx="3657600" cy="351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77" name="Group 41"/>
          <p:cNvGrpSpPr>
            <a:grpSpLocks/>
          </p:cNvGrpSpPr>
          <p:nvPr/>
        </p:nvGrpSpPr>
        <p:grpSpPr bwMode="auto">
          <a:xfrm>
            <a:off x="4038600" y="1600200"/>
            <a:ext cx="838200" cy="1128713"/>
            <a:chOff x="384" y="2793"/>
            <a:chExt cx="351" cy="711"/>
          </a:xfrm>
        </p:grpSpPr>
        <p:sp>
          <p:nvSpPr>
            <p:cNvPr id="3105" name="Line 42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06" name="Group 43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3113" name="Line 44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4" name="Line 45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5" name="Line 46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07" name="Group 47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3111" name="Line 48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2" name="Text Box 49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sz="1800">
                    <a:latin typeface="Times New Roman" charset="0"/>
                  </a:rPr>
                  <a:t>0</a:t>
                </a:r>
              </a:p>
            </p:txBody>
          </p:sp>
        </p:grpSp>
        <p:grpSp>
          <p:nvGrpSpPr>
            <p:cNvPr id="3108" name="Group 50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3109" name="Line 5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0" name="Text Box 5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sz="1800">
                    <a:latin typeface="Times New Roman" charset="0"/>
                  </a:rPr>
                  <a:t>1</a:t>
                </a:r>
              </a:p>
            </p:txBody>
          </p:sp>
        </p:grpSp>
      </p:grpSp>
      <p:grpSp>
        <p:nvGrpSpPr>
          <p:cNvPr id="3078" name="Group 53"/>
          <p:cNvGrpSpPr>
            <a:grpSpLocks/>
          </p:cNvGrpSpPr>
          <p:nvPr/>
        </p:nvGrpSpPr>
        <p:grpSpPr bwMode="auto">
          <a:xfrm>
            <a:off x="4038600" y="2605088"/>
            <a:ext cx="838200" cy="1128712"/>
            <a:chOff x="384" y="2793"/>
            <a:chExt cx="351" cy="711"/>
          </a:xfrm>
        </p:grpSpPr>
        <p:sp>
          <p:nvSpPr>
            <p:cNvPr id="3094" name="Line 5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95" name="Group 5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3102" name="Line 5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" name="Line 5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4" name="Line 5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96" name="Group 5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3100" name="Line 6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1" name="Text Box 6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sz="1800">
                    <a:latin typeface="Times New Roman" charset="0"/>
                  </a:rPr>
                  <a:t>0</a:t>
                </a:r>
              </a:p>
            </p:txBody>
          </p:sp>
        </p:grpSp>
        <p:grpSp>
          <p:nvGrpSpPr>
            <p:cNvPr id="3097" name="Group 6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3098" name="Line 6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9" name="Text Box 6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sz="1800">
                    <a:latin typeface="Times New Roman" charset="0"/>
                  </a:rPr>
                  <a:t>1</a:t>
                </a:r>
              </a:p>
            </p:txBody>
          </p:sp>
        </p:grpSp>
      </p:grpSp>
      <p:grpSp>
        <p:nvGrpSpPr>
          <p:cNvPr id="3079" name="Group 65"/>
          <p:cNvGrpSpPr>
            <a:grpSpLocks/>
          </p:cNvGrpSpPr>
          <p:nvPr/>
        </p:nvGrpSpPr>
        <p:grpSpPr bwMode="auto">
          <a:xfrm>
            <a:off x="4038600" y="4052888"/>
            <a:ext cx="838200" cy="1128712"/>
            <a:chOff x="384" y="2793"/>
            <a:chExt cx="351" cy="711"/>
          </a:xfrm>
        </p:grpSpPr>
        <p:sp>
          <p:nvSpPr>
            <p:cNvPr id="3083" name="Line 66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84" name="Group 67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3091" name="Line 68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2" name="Line 69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3" name="Line 70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85" name="Group 71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3089" name="Line 72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0" name="Text Box 73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sz="1800">
                    <a:latin typeface="Times New Roman" charset="0"/>
                  </a:rPr>
                  <a:t>0</a:t>
                </a:r>
              </a:p>
            </p:txBody>
          </p:sp>
        </p:grpSp>
        <p:grpSp>
          <p:nvGrpSpPr>
            <p:cNvPr id="3086" name="Group 74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3087" name="Line 75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8" name="Text Box 76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sz="1800">
                    <a:latin typeface="Times New Roman" charset="0"/>
                  </a:rPr>
                  <a:t>1</a:t>
                </a:r>
              </a:p>
            </p:txBody>
          </p:sp>
        </p:grpSp>
      </p:grpSp>
      <p:sp>
        <p:nvSpPr>
          <p:cNvPr id="3080" name="Text Box 77"/>
          <p:cNvSpPr txBox="1">
            <a:spLocks noChangeArrowheads="1"/>
          </p:cNvSpPr>
          <p:nvPr/>
        </p:nvSpPr>
        <p:spPr bwMode="auto">
          <a:xfrm>
            <a:off x="898525" y="5791200"/>
            <a:ext cx="1862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/>
              <a:t>Left pyramid</a:t>
            </a:r>
          </a:p>
        </p:txBody>
      </p:sp>
      <p:sp>
        <p:nvSpPr>
          <p:cNvPr id="3081" name="Text Box 78"/>
          <p:cNvSpPr txBox="1">
            <a:spLocks noChangeArrowheads="1"/>
          </p:cNvSpPr>
          <p:nvPr/>
        </p:nvSpPr>
        <p:spPr bwMode="auto">
          <a:xfrm>
            <a:off x="6172200" y="5791200"/>
            <a:ext cx="2066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/>
              <a:t>Right pyramid</a:t>
            </a:r>
          </a:p>
        </p:txBody>
      </p:sp>
      <p:sp>
        <p:nvSpPr>
          <p:cNvPr id="3082" name="Text Box 79"/>
          <p:cNvSpPr txBox="1">
            <a:spLocks noChangeArrowheads="1"/>
          </p:cNvSpPr>
          <p:nvPr/>
        </p:nvSpPr>
        <p:spPr bwMode="auto">
          <a:xfrm>
            <a:off x="4098925" y="5791200"/>
            <a:ext cx="931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/>
              <a:t>blend</a:t>
            </a:r>
          </a:p>
        </p:txBody>
      </p:sp>
    </p:spTree>
    <p:extLst>
      <p:ext uri="{BB962C8B-B14F-4D97-AF65-F5344CB8AC3E}">
        <p14:creationId xmlns:p14="http://schemas.microsoft.com/office/powerpoint/2010/main" val="3894087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Pyramid Blending</a:t>
            </a:r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3490913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0"/>
            <a:ext cx="34290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ntrib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38600"/>
            <a:ext cx="87630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934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609600" y="685800"/>
            <a:ext cx="8001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2531" name="Picture 3" descr="level0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4340225"/>
            <a:ext cx="7466012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7475" y="255588"/>
            <a:ext cx="8643938" cy="2068512"/>
            <a:chOff x="74" y="161"/>
            <a:chExt cx="5445" cy="1303"/>
          </a:xfrm>
        </p:grpSpPr>
        <p:pic>
          <p:nvPicPr>
            <p:cNvPr id="22541" name="Picture 5" descr="level4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61"/>
              <a:ext cx="4703" cy="1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2" name="Text Box 6"/>
            <p:cNvSpPr txBox="1">
              <a:spLocks noChangeArrowheads="1"/>
            </p:cNvSpPr>
            <p:nvPr/>
          </p:nvSpPr>
          <p:spPr bwMode="auto">
            <a:xfrm>
              <a:off x="74" y="432"/>
              <a:ext cx="807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>
                  <a:latin typeface="Times New Roman" charset="0"/>
                </a:rPr>
                <a:t>laplacian</a:t>
              </a:r>
            </a:p>
            <a:p>
              <a:pPr algn="ctr"/>
              <a:r>
                <a:rPr lang="en-US">
                  <a:latin typeface="Times New Roman" charset="0"/>
                </a:rPr>
                <a:t>level</a:t>
              </a:r>
            </a:p>
            <a:p>
              <a:pPr algn="ctr"/>
              <a:r>
                <a:rPr lang="en-US">
                  <a:latin typeface="Times New Roman" charset="0"/>
                </a:rPr>
                <a:t>4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17475" y="2305050"/>
            <a:ext cx="8645525" cy="2062163"/>
            <a:chOff x="74" y="1452"/>
            <a:chExt cx="5446" cy="1299"/>
          </a:xfrm>
        </p:grpSpPr>
        <p:pic>
          <p:nvPicPr>
            <p:cNvPr id="22539" name="Picture 8" descr="level2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452"/>
              <a:ext cx="4704" cy="1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0" name="Text Box 9"/>
            <p:cNvSpPr txBox="1">
              <a:spLocks noChangeArrowheads="1"/>
            </p:cNvSpPr>
            <p:nvPr/>
          </p:nvSpPr>
          <p:spPr bwMode="auto">
            <a:xfrm>
              <a:off x="74" y="1728"/>
              <a:ext cx="807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>
                  <a:latin typeface="Times New Roman" charset="0"/>
                </a:rPr>
                <a:t>laplacian</a:t>
              </a:r>
            </a:p>
            <a:p>
              <a:pPr algn="ctr"/>
              <a:r>
                <a:rPr lang="en-US">
                  <a:latin typeface="Times New Roman" charset="0"/>
                </a:rPr>
                <a:t>level</a:t>
              </a:r>
            </a:p>
            <a:p>
              <a:pPr algn="ctr"/>
              <a:r>
                <a:rPr lang="en-US">
                  <a:latin typeface="Times New Roman" charset="0"/>
                </a:rPr>
                <a:t>2</a:t>
              </a:r>
            </a:p>
          </p:txBody>
        </p:sp>
      </p:grpSp>
      <p:sp>
        <p:nvSpPr>
          <p:cNvPr id="22534" name="Text Box 10"/>
          <p:cNvSpPr txBox="1">
            <a:spLocks noChangeArrowheads="1"/>
          </p:cNvSpPr>
          <p:nvPr/>
        </p:nvSpPr>
        <p:spPr bwMode="auto">
          <a:xfrm>
            <a:off x="117475" y="4756150"/>
            <a:ext cx="12811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>
                <a:latin typeface="Times New Roman" charset="0"/>
              </a:rPr>
              <a:t>laplacian</a:t>
            </a:r>
          </a:p>
          <a:p>
            <a:pPr algn="ctr"/>
            <a:r>
              <a:rPr lang="en-US">
                <a:latin typeface="Times New Roman" charset="0"/>
              </a:rPr>
              <a:t>level</a:t>
            </a:r>
          </a:p>
          <a:p>
            <a:pPr algn="ctr"/>
            <a:r>
              <a:rPr lang="en-US">
                <a:latin typeface="Times New Roman" charset="0"/>
              </a:rPr>
              <a:t>0</a:t>
            </a:r>
          </a:p>
        </p:txBody>
      </p:sp>
      <p:sp>
        <p:nvSpPr>
          <p:cNvPr id="22535" name="Text Box 11"/>
          <p:cNvSpPr txBox="1">
            <a:spLocks noChangeArrowheads="1"/>
          </p:cNvSpPr>
          <p:nvPr/>
        </p:nvSpPr>
        <p:spPr bwMode="auto">
          <a:xfrm>
            <a:off x="1631950" y="6324600"/>
            <a:ext cx="1679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>
                <a:latin typeface="Times New Roman" charset="0"/>
              </a:rPr>
              <a:t>left pyramid</a:t>
            </a:r>
          </a:p>
        </p:txBody>
      </p:sp>
      <p:sp>
        <p:nvSpPr>
          <p:cNvPr id="22536" name="Text Box 12"/>
          <p:cNvSpPr txBox="1">
            <a:spLocks noChangeArrowheads="1"/>
          </p:cNvSpPr>
          <p:nvPr/>
        </p:nvSpPr>
        <p:spPr bwMode="auto">
          <a:xfrm>
            <a:off x="3951288" y="6324600"/>
            <a:ext cx="1849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>
                <a:latin typeface="Times New Roman" charset="0"/>
              </a:rPr>
              <a:t>right pyramid</a:t>
            </a:r>
          </a:p>
        </p:txBody>
      </p:sp>
      <p:sp>
        <p:nvSpPr>
          <p:cNvPr id="22537" name="Text Box 13"/>
          <p:cNvSpPr txBox="1">
            <a:spLocks noChangeArrowheads="1"/>
          </p:cNvSpPr>
          <p:nvPr/>
        </p:nvSpPr>
        <p:spPr bwMode="auto">
          <a:xfrm>
            <a:off x="6500813" y="6324600"/>
            <a:ext cx="2238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>
                <a:latin typeface="Times New Roman" charset="0"/>
              </a:rPr>
              <a:t>blended pyramid</a:t>
            </a:r>
          </a:p>
        </p:txBody>
      </p:sp>
      <p:sp>
        <p:nvSpPr>
          <p:cNvPr id="22538" name="Line 14"/>
          <p:cNvSpPr>
            <a:spLocks noChangeShapeType="1"/>
          </p:cNvSpPr>
          <p:nvPr/>
        </p:nvSpPr>
        <p:spPr bwMode="auto">
          <a:xfrm flipV="1">
            <a:off x="2514600" y="304800"/>
            <a:ext cx="0" cy="5943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5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Laplacian Pyramid: Blending</a:t>
            </a:r>
          </a:p>
        </p:txBody>
      </p:sp>
      <p:sp>
        <p:nvSpPr>
          <p:cNvPr id="453646" name="Rectangle 1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533400" indent="-533400"/>
            <a:r>
              <a:rPr lang="en-US">
                <a:latin typeface="Arial" charset="0"/>
              </a:rPr>
              <a:t>General Approach:</a:t>
            </a:r>
          </a:p>
          <a:p>
            <a:pPr marL="838200" lvl="1" indent="-381000">
              <a:buFontTx/>
              <a:buAutoNum type="arabicPeriod"/>
            </a:pPr>
            <a:r>
              <a:rPr lang="en-US">
                <a:latin typeface="Arial" charset="0"/>
              </a:rPr>
              <a:t>Build Laplacian pyramids </a:t>
            </a:r>
            <a:r>
              <a:rPr lang="en-US" i="1">
                <a:latin typeface="Arial" charset="0"/>
              </a:rPr>
              <a:t>LA</a:t>
            </a:r>
            <a:r>
              <a:rPr lang="en-US">
                <a:latin typeface="Arial" charset="0"/>
              </a:rPr>
              <a:t> and </a:t>
            </a:r>
            <a:r>
              <a:rPr lang="en-US" i="1">
                <a:latin typeface="Arial" charset="0"/>
              </a:rPr>
              <a:t>LB</a:t>
            </a:r>
            <a:r>
              <a:rPr lang="en-US">
                <a:latin typeface="Arial" charset="0"/>
              </a:rPr>
              <a:t> from images </a:t>
            </a:r>
            <a:r>
              <a:rPr lang="en-US" i="1">
                <a:latin typeface="Arial" charset="0"/>
              </a:rPr>
              <a:t>A</a:t>
            </a:r>
            <a:r>
              <a:rPr lang="en-US">
                <a:latin typeface="Arial" charset="0"/>
              </a:rPr>
              <a:t> and </a:t>
            </a:r>
            <a:r>
              <a:rPr lang="en-US" i="1">
                <a:latin typeface="Arial" charset="0"/>
              </a:rPr>
              <a:t>B</a:t>
            </a:r>
          </a:p>
          <a:p>
            <a:pPr marL="838200" lvl="1" indent="-381000">
              <a:buFontTx/>
              <a:buAutoNum type="arabicPeriod"/>
            </a:pPr>
            <a:r>
              <a:rPr lang="en-US">
                <a:latin typeface="Arial" charset="0"/>
              </a:rPr>
              <a:t>Build a Gaussian pyramid </a:t>
            </a:r>
            <a:r>
              <a:rPr lang="en-US" i="1">
                <a:latin typeface="Arial" charset="0"/>
              </a:rPr>
              <a:t>GR</a:t>
            </a:r>
            <a:r>
              <a:rPr lang="en-US">
                <a:latin typeface="Arial" charset="0"/>
              </a:rPr>
              <a:t> from selected region</a:t>
            </a:r>
            <a:r>
              <a:rPr lang="en-US" i="1">
                <a:latin typeface="Arial" charset="0"/>
              </a:rPr>
              <a:t> R</a:t>
            </a:r>
          </a:p>
          <a:p>
            <a:pPr marL="838200" lvl="1" indent="-381000">
              <a:buFontTx/>
              <a:buAutoNum type="arabicPeriod"/>
            </a:pPr>
            <a:r>
              <a:rPr lang="en-US">
                <a:latin typeface="Arial" charset="0"/>
              </a:rPr>
              <a:t>Form a combined pyramid </a:t>
            </a:r>
            <a:r>
              <a:rPr lang="en-US" i="1">
                <a:latin typeface="Arial" charset="0"/>
              </a:rPr>
              <a:t>LS</a:t>
            </a:r>
            <a:r>
              <a:rPr lang="en-US">
                <a:latin typeface="Arial" charset="0"/>
              </a:rPr>
              <a:t> from </a:t>
            </a:r>
            <a:r>
              <a:rPr lang="en-US" i="1">
                <a:latin typeface="Arial" charset="0"/>
              </a:rPr>
              <a:t>LA</a:t>
            </a:r>
            <a:r>
              <a:rPr lang="en-US">
                <a:latin typeface="Arial" charset="0"/>
              </a:rPr>
              <a:t> and </a:t>
            </a:r>
            <a:r>
              <a:rPr lang="en-US" i="1">
                <a:latin typeface="Arial" charset="0"/>
              </a:rPr>
              <a:t>LB</a:t>
            </a:r>
            <a:r>
              <a:rPr lang="en-US">
                <a:latin typeface="Arial" charset="0"/>
              </a:rPr>
              <a:t> using nodes of </a:t>
            </a:r>
            <a:r>
              <a:rPr lang="en-US" i="1">
                <a:latin typeface="Arial" charset="0"/>
              </a:rPr>
              <a:t>GR</a:t>
            </a:r>
            <a:r>
              <a:rPr lang="en-US">
                <a:latin typeface="Arial" charset="0"/>
              </a:rPr>
              <a:t> as weights:</a:t>
            </a:r>
          </a:p>
          <a:p>
            <a:pPr marL="1257300" lvl="2" indent="-342900">
              <a:buFontTx/>
              <a:buChar char="•"/>
            </a:pPr>
            <a:r>
              <a:rPr lang="en-US" i="1">
                <a:latin typeface="Arial" charset="0"/>
              </a:rPr>
              <a:t>LS(i,j) = GR(I,j,)*LA(I,j) + (1-GR(I,j))*LB(I,j)</a:t>
            </a:r>
          </a:p>
          <a:p>
            <a:pPr marL="838200" lvl="1" indent="-381000">
              <a:buFontTx/>
              <a:buAutoNum type="arabicPeriod"/>
            </a:pPr>
            <a:r>
              <a:rPr lang="en-US">
                <a:latin typeface="Arial" charset="0"/>
              </a:rPr>
              <a:t>Collapse the </a:t>
            </a:r>
            <a:r>
              <a:rPr lang="en-US" i="1">
                <a:latin typeface="Arial" charset="0"/>
              </a:rPr>
              <a:t>LS</a:t>
            </a:r>
            <a:r>
              <a:rPr lang="en-US">
                <a:latin typeface="Arial" charset="0"/>
              </a:rPr>
              <a:t> pyramid to get the final blended image</a:t>
            </a:r>
          </a:p>
        </p:txBody>
      </p:sp>
    </p:spTree>
    <p:extLst>
      <p:ext uri="{BB962C8B-B14F-4D97-AF65-F5344CB8AC3E}">
        <p14:creationId xmlns:p14="http://schemas.microsoft.com/office/powerpoint/2010/main" val="3967509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64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82283" tIns="82283" rIns="82283" bIns="82283" anchor="t" anchorCtr="0">
            <a:noAutofit/>
          </a:bodyPr>
          <a:lstStyle/>
          <a:p>
            <a:pPr lvl="0" algn="ctr" rtl="0">
              <a:buNone/>
            </a:pPr>
            <a:r>
              <a:rPr lang="en-US" sz="4300" b="1" dirty="0" smtClean="0">
                <a:solidFill>
                  <a:srgbClr val="000000"/>
                </a:solidFill>
              </a:rPr>
              <a:t>Blending + Compositing</a:t>
            </a:r>
            <a:endParaRPr lang="en-US" sz="4300" b="1" dirty="0">
              <a:solidFill>
                <a:srgbClr val="000000"/>
              </a:solidFill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82283" tIns="82283" rIns="82283" bIns="82283" anchor="t" anchorCtr="0">
            <a:noAutofit/>
          </a:bodyPr>
          <a:lstStyle/>
          <a:p>
            <a:pPr marL="411480" indent="-411480">
              <a:buSzPct val="100000"/>
              <a:buFont typeface="Arial"/>
              <a:buChar char="●"/>
            </a:pPr>
            <a:r>
              <a:rPr lang="en-US" sz="3200" dirty="0">
                <a:solidFill>
                  <a:srgbClr val="000000"/>
                </a:solidFill>
              </a:rPr>
              <a:t>Previously:</a:t>
            </a:r>
          </a:p>
          <a:p>
            <a:pPr marL="822960" lvl="1" indent="-411480">
              <a:buSzPct val="100000"/>
              <a:buFont typeface="Arial"/>
              <a:buChar char="○"/>
            </a:pPr>
            <a:r>
              <a:rPr lang="en-US" sz="3200" dirty="0" smtClean="0">
                <a:solidFill>
                  <a:srgbClr val="000000"/>
                </a:solidFill>
              </a:rPr>
              <a:t>Color perception in humans, cameras</a:t>
            </a:r>
          </a:p>
          <a:p>
            <a:pPr marL="822960" lvl="1" indent="-411480">
              <a:buSzPct val="100000"/>
              <a:buFont typeface="Arial"/>
              <a:buChar char="○"/>
            </a:pPr>
            <a:r>
              <a:rPr lang="en-US" sz="3200" dirty="0" smtClean="0">
                <a:solidFill>
                  <a:srgbClr val="000000"/>
                </a:solidFill>
              </a:rPr>
              <a:t>Bayer mosaic</a:t>
            </a:r>
          </a:p>
          <a:p>
            <a:pPr marL="822960" lvl="1" indent="-411480">
              <a:buSzPct val="100000"/>
              <a:buFont typeface="Arial"/>
              <a:buChar char="○"/>
            </a:pPr>
            <a:r>
              <a:rPr lang="en-US" sz="3200" dirty="0" smtClean="0">
                <a:solidFill>
                  <a:srgbClr val="000000"/>
                </a:solidFill>
              </a:rPr>
              <a:t>Color spaces (L*a*b*, RGB, HSV)</a:t>
            </a:r>
          </a:p>
          <a:p>
            <a:pPr marL="822960" lvl="1" indent="-411480">
              <a:buSzPct val="100000"/>
              <a:buFont typeface="Arial"/>
              <a:buChar char="○"/>
            </a:pPr>
            <a:endParaRPr lang="en-US" sz="3200" dirty="0" smtClean="0">
              <a:solidFill>
                <a:srgbClr val="000000"/>
              </a:solidFill>
            </a:endParaRPr>
          </a:p>
          <a:p>
            <a:pPr marL="822960" lvl="1" indent="-411480">
              <a:buSzPct val="100000"/>
              <a:buFont typeface="Arial"/>
              <a:buChar char="○"/>
            </a:pPr>
            <a:endParaRPr lang="en-US" sz="3200" dirty="0">
              <a:solidFill>
                <a:srgbClr val="000000"/>
              </a:solidFill>
            </a:endParaRPr>
          </a:p>
          <a:p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79393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charset="0"/>
              </a:rPr>
              <a:t>Laplacian</a:t>
            </a:r>
            <a:r>
              <a:rPr lang="en-US" dirty="0">
                <a:latin typeface="Arial" charset="0"/>
              </a:rPr>
              <a:t> Pyramid: </a:t>
            </a:r>
            <a:r>
              <a:rPr lang="en-US" dirty="0" smtClean="0">
                <a:latin typeface="Arial" charset="0"/>
              </a:rPr>
              <a:t>Example</a:t>
            </a:r>
            <a:endParaRPr lang="en-US" dirty="0">
              <a:latin typeface="Arial" charset="0"/>
            </a:endParaRPr>
          </a:p>
        </p:txBody>
      </p:sp>
      <p:sp>
        <p:nvSpPr>
          <p:cNvPr id="453646" name="Rectangle 1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33400" indent="-533400"/>
            <a:r>
              <a:rPr lang="en-US" dirty="0" smtClean="0">
                <a:latin typeface="Arial" charset="0"/>
              </a:rPr>
              <a:t>Show ongoing research project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581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Blending Regions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2347913" y="990600"/>
          <a:ext cx="4448175" cy="419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7" name="Photo Editor Photo" r:id="rId3" imgW="4447619" imgH="4191585" progId="MSPhotoEd.3">
                  <p:embed/>
                </p:oleObj>
              </mc:Choice>
              <mc:Fallback>
                <p:oleObj name="Photo Editor Photo" r:id="rId3" imgW="4447619" imgH="419158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7913" y="990600"/>
                        <a:ext cx="4448175" cy="419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7172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Horror Photo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0975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371600" y="5907088"/>
            <a:ext cx="335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800"/>
              <a:t>david dmartin (Boston College)</a:t>
            </a:r>
          </a:p>
        </p:txBody>
      </p:sp>
    </p:spTree>
    <p:extLst>
      <p:ext uri="{BB962C8B-B14F-4D97-AF65-F5344CB8AC3E}">
        <p14:creationId xmlns:p14="http://schemas.microsoft.com/office/powerpoint/2010/main" val="1820293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>
              <a:latin typeface="Arial" charset="0"/>
            </a:endParaRPr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81100"/>
            <a:ext cx="79248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517525" y="6288088"/>
            <a:ext cx="180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800"/>
              <a:t> Chris Cameron</a:t>
            </a:r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3443102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 charset="0"/>
              </a:rPr>
              <a:t>Simplification: Two-band Blending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Brown &amp; Lowe, 2003</a:t>
            </a:r>
          </a:p>
          <a:p>
            <a:pPr lvl="1"/>
            <a:r>
              <a:rPr lang="en-US" dirty="0">
                <a:latin typeface="Arial" charset="0"/>
              </a:rPr>
              <a:t>Only use two bands: high freq. and low freq.</a:t>
            </a:r>
          </a:p>
          <a:p>
            <a:pPr lvl="1"/>
            <a:r>
              <a:rPr lang="en-US" dirty="0">
                <a:latin typeface="Arial" charset="0"/>
              </a:rPr>
              <a:t>Blends low freq. smoothly</a:t>
            </a:r>
          </a:p>
          <a:p>
            <a:pPr lvl="1"/>
            <a:r>
              <a:rPr lang="en-US" dirty="0">
                <a:latin typeface="Arial" charset="0"/>
              </a:rPr>
              <a:t>Blend high freq. with no smoothing: use binary alpha</a:t>
            </a:r>
          </a:p>
          <a:p>
            <a:pPr lvl="1"/>
            <a:endParaRPr lang="en-US" dirty="0">
              <a:latin typeface="Arial" charset="0"/>
            </a:endParaRPr>
          </a:p>
        </p:txBody>
      </p:sp>
      <p:pic>
        <p:nvPicPr>
          <p:cNvPr id="26628" name="Picture 4" descr="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952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2309" name="Picture 5" descr="pa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952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010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Don</a:t>
            </a:r>
            <a:r>
              <a:rPr lang="ja-JP" altLang="en-US" dirty="0">
                <a:latin typeface="Arial" charset="0"/>
              </a:rPr>
              <a:t>’</a:t>
            </a:r>
            <a:r>
              <a:rPr lang="en-US" dirty="0">
                <a:latin typeface="Arial" charset="0"/>
              </a:rPr>
              <a:t>t </a:t>
            </a:r>
            <a:r>
              <a:rPr lang="en-US" dirty="0" smtClean="0">
                <a:latin typeface="Arial" charset="0"/>
              </a:rPr>
              <a:t>blend…cut</a:t>
            </a:r>
            <a:endParaRPr lang="en-US" dirty="0">
              <a:latin typeface="Arial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38800"/>
            <a:ext cx="8153400" cy="1066800"/>
          </a:xfrm>
        </p:spPr>
        <p:txBody>
          <a:bodyPr>
            <a:normAutofit fontScale="85000" lnSpcReduction="10000"/>
          </a:bodyPr>
          <a:lstStyle/>
          <a:p>
            <a:r>
              <a:rPr lang="en-US">
                <a:latin typeface="Arial" charset="0"/>
              </a:rPr>
              <a:t>So far we only tried to blend between two images.  What about finding an optimal seam?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17638"/>
            <a:ext cx="7162800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2041525" y="4810126"/>
            <a:ext cx="4371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/>
              <a:t>Moving objects become ghosts</a:t>
            </a:r>
          </a:p>
        </p:txBody>
      </p:sp>
    </p:spTree>
    <p:extLst>
      <p:ext uri="{BB962C8B-B14F-4D97-AF65-F5344CB8AC3E}">
        <p14:creationId xmlns:p14="http://schemas.microsoft.com/office/powerpoint/2010/main" val="10730179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375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Davis, 1998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14400"/>
            <a:ext cx="7848600" cy="2286000"/>
          </a:xfrm>
        </p:spPr>
        <p:txBody>
          <a:bodyPr/>
          <a:lstStyle/>
          <a:p>
            <a:r>
              <a:rPr lang="en-US">
                <a:latin typeface="Arial" charset="0"/>
              </a:rPr>
              <a:t>Segment the mosaic</a:t>
            </a:r>
          </a:p>
          <a:p>
            <a:pPr lvl="1"/>
            <a:r>
              <a:rPr lang="en-US">
                <a:latin typeface="Arial" charset="0"/>
              </a:rPr>
              <a:t>Single source image per segment</a:t>
            </a:r>
          </a:p>
          <a:p>
            <a:pPr lvl="1"/>
            <a:r>
              <a:rPr lang="en-US">
                <a:latin typeface="Arial" charset="0"/>
              </a:rPr>
              <a:t>Avoid artifacts along boundries</a:t>
            </a:r>
          </a:p>
          <a:p>
            <a:pPr lvl="2"/>
            <a:r>
              <a:rPr lang="en-US">
                <a:latin typeface="Arial" charset="0"/>
              </a:rPr>
              <a:t>Dijkstra</a:t>
            </a:r>
            <a:r>
              <a:rPr lang="ja-JP" altLang="en-US">
                <a:latin typeface="Arial" charset="0"/>
              </a:rPr>
              <a:t>’</a:t>
            </a:r>
            <a:r>
              <a:rPr lang="en-US">
                <a:latin typeface="Arial" charset="0"/>
              </a:rPr>
              <a:t>s algorithm</a:t>
            </a:r>
          </a:p>
          <a:p>
            <a:pPr lvl="1">
              <a:buFontTx/>
              <a:buNone/>
            </a:pPr>
            <a:endParaRPr lang="en-US">
              <a:latin typeface="Arial" charset="0"/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24095" r="5429" b="16476"/>
          <a:stretch>
            <a:fillRect/>
          </a:stretch>
        </p:blipFill>
        <p:spPr bwMode="auto">
          <a:xfrm>
            <a:off x="914400" y="3084512"/>
            <a:ext cx="7467600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236912"/>
            <a:ext cx="73152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8906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62575" y="4343400"/>
            <a:ext cx="3248025" cy="2286000"/>
            <a:chOff x="3378" y="2736"/>
            <a:chExt cx="2046" cy="1440"/>
          </a:xfrm>
        </p:grpSpPr>
        <p:pic>
          <p:nvPicPr>
            <p:cNvPr id="33823" name="Picture 3" descr="left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8" y="2736"/>
              <a:ext cx="105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4" name="Picture 4" descr="right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2736"/>
              <a:ext cx="105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25" name="Text Box 5"/>
            <p:cNvSpPr txBox="1">
              <a:spLocks noChangeArrowheads="1"/>
            </p:cNvSpPr>
            <p:nvPr/>
          </p:nvSpPr>
          <p:spPr bwMode="auto">
            <a:xfrm>
              <a:off x="3381" y="3888"/>
              <a:ext cx="194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b="1">
                  <a:latin typeface="Trebuchet MS" charset="0"/>
                </a:rPr>
                <a:t>min. error boundary</a:t>
              </a:r>
            </a:p>
          </p:txBody>
        </p:sp>
      </p:grpSp>
      <p:pic>
        <p:nvPicPr>
          <p:cNvPr id="33795" name="Picture 6" descr="r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288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7" descr="lef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8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077200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charset="0"/>
              </a:rPr>
              <a:t>Dynamic programming cuts</a:t>
            </a:r>
            <a:endParaRPr lang="en-US" dirty="0">
              <a:latin typeface="Arial" charset="0"/>
            </a:endParaRPr>
          </a:p>
        </p:txBody>
      </p:sp>
      <p:pic>
        <p:nvPicPr>
          <p:cNvPr id="33798" name="Picture 9" descr="resul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1828800"/>
            <a:ext cx="294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781800" y="4343400"/>
            <a:ext cx="1828800" cy="1692275"/>
            <a:chOff x="4272" y="2736"/>
            <a:chExt cx="1152" cy="1066"/>
          </a:xfrm>
        </p:grpSpPr>
        <p:pic>
          <p:nvPicPr>
            <p:cNvPr id="33821" name="Picture 11" descr="right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2736"/>
              <a:ext cx="105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22" name="Rectangle 12"/>
            <p:cNvSpPr>
              <a:spLocks noChangeArrowheads="1"/>
            </p:cNvSpPr>
            <p:nvPr/>
          </p:nvSpPr>
          <p:spPr bwMode="auto">
            <a:xfrm>
              <a:off x="5328" y="2736"/>
              <a:ext cx="96" cy="10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362575" y="4343400"/>
            <a:ext cx="3268663" cy="1689100"/>
            <a:chOff x="3378" y="2736"/>
            <a:chExt cx="2059" cy="1064"/>
          </a:xfrm>
        </p:grpSpPr>
        <p:sp>
          <p:nvSpPr>
            <p:cNvPr id="33819" name="Rectangle 14"/>
            <p:cNvSpPr>
              <a:spLocks noChangeArrowheads="1"/>
            </p:cNvSpPr>
            <p:nvPr/>
          </p:nvSpPr>
          <p:spPr bwMode="auto">
            <a:xfrm>
              <a:off x="5184" y="2736"/>
              <a:ext cx="253" cy="1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3820" name="Picture 15" descr="resul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8" y="2736"/>
              <a:ext cx="185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801" name="Text Box 16"/>
          <p:cNvSpPr txBox="1">
            <a:spLocks noChangeArrowheads="1"/>
          </p:cNvSpPr>
          <p:nvPr/>
        </p:nvSpPr>
        <p:spPr bwMode="auto">
          <a:xfrm>
            <a:off x="1066800" y="1295400"/>
            <a:ext cx="2840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b="1">
                <a:latin typeface="Trebuchet MS" charset="0"/>
              </a:rPr>
              <a:t>overlapping blocks</a:t>
            </a:r>
          </a:p>
        </p:txBody>
      </p:sp>
      <p:sp>
        <p:nvSpPr>
          <p:cNvPr id="33802" name="Text Box 17"/>
          <p:cNvSpPr txBox="1">
            <a:spLocks noChangeArrowheads="1"/>
          </p:cNvSpPr>
          <p:nvPr/>
        </p:nvSpPr>
        <p:spPr bwMode="auto">
          <a:xfrm>
            <a:off x="5389563" y="1295400"/>
            <a:ext cx="2700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b="1">
                <a:latin typeface="Trebuchet MS" charset="0"/>
              </a:rPr>
              <a:t>vertical boundary</a:t>
            </a:r>
          </a:p>
        </p:txBody>
      </p:sp>
      <p:sp>
        <p:nvSpPr>
          <p:cNvPr id="33803" name="AutoShape 18"/>
          <p:cNvSpPr>
            <a:spLocks noChangeArrowheads="1"/>
          </p:cNvSpPr>
          <p:nvPr/>
        </p:nvSpPr>
        <p:spPr bwMode="auto">
          <a:xfrm>
            <a:off x="4495800" y="24384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914400" y="1819275"/>
            <a:ext cx="3429000" cy="4810125"/>
            <a:chOff x="576" y="1146"/>
            <a:chExt cx="2160" cy="3030"/>
          </a:xfrm>
        </p:grpSpPr>
        <p:pic>
          <p:nvPicPr>
            <p:cNvPr id="33806" name="Picture 20" descr="err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0" y="2736"/>
              <a:ext cx="25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7" name="Picture 21" descr="lef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00"/>
            <a:stretch>
              <a:fillRect/>
            </a:stretch>
          </p:blipFill>
          <p:spPr bwMode="auto">
            <a:xfrm>
              <a:off x="720" y="2736"/>
              <a:ext cx="26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8" name="Picture 22" descr="righ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137"/>
            <a:stretch>
              <a:fillRect/>
            </a:stretch>
          </p:blipFill>
          <p:spPr bwMode="auto">
            <a:xfrm>
              <a:off x="1440" y="2736"/>
              <a:ext cx="252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3287" name="Rectangle 23"/>
            <p:cNvSpPr>
              <a:spLocks noChangeArrowheads="1"/>
            </p:cNvSpPr>
            <p:nvPr/>
          </p:nvSpPr>
          <p:spPr bwMode="auto">
            <a:xfrm>
              <a:off x="1008" y="2611"/>
              <a:ext cx="418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7200"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</a:rPr>
                <a:t>_</a:t>
              </a:r>
            </a:p>
          </p:txBody>
        </p:sp>
        <p:sp>
          <p:nvSpPr>
            <p:cNvPr id="523288" name="Rectangle 24"/>
            <p:cNvSpPr>
              <a:spLocks noChangeArrowheads="1"/>
            </p:cNvSpPr>
            <p:nvPr/>
          </p:nvSpPr>
          <p:spPr bwMode="auto">
            <a:xfrm>
              <a:off x="1968" y="2880"/>
              <a:ext cx="425" cy="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66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</a:rPr>
                <a:t>=</a:t>
              </a:r>
            </a:p>
          </p:txBody>
        </p:sp>
        <p:sp>
          <p:nvSpPr>
            <p:cNvPr id="523289" name="Rectangle 25"/>
            <p:cNvSpPr>
              <a:spLocks noChangeArrowheads="1"/>
            </p:cNvSpPr>
            <p:nvPr/>
          </p:nvSpPr>
          <p:spPr bwMode="auto">
            <a:xfrm>
              <a:off x="1824" y="2400"/>
              <a:ext cx="292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440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2</a:t>
              </a:r>
            </a:p>
          </p:txBody>
        </p:sp>
        <p:sp>
          <p:nvSpPr>
            <p:cNvPr id="33812" name="Line 26"/>
            <p:cNvSpPr>
              <a:spLocks noChangeShapeType="1"/>
            </p:cNvSpPr>
            <p:nvPr/>
          </p:nvSpPr>
          <p:spPr bwMode="auto">
            <a:xfrm flipH="1">
              <a:off x="1584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3" name="AutoShape 27"/>
            <p:cNvSpPr>
              <a:spLocks noChangeArrowheads="1"/>
            </p:cNvSpPr>
            <p:nvPr/>
          </p:nvSpPr>
          <p:spPr bwMode="auto">
            <a:xfrm>
              <a:off x="576" y="2640"/>
              <a:ext cx="1248" cy="1248"/>
            </a:xfrm>
            <a:prstGeom prst="bracketPair">
              <a:avLst>
                <a:gd name="adj" fmla="val 713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4" name="Line 28"/>
            <p:cNvSpPr>
              <a:spLocks noChangeShapeType="1"/>
            </p:cNvSpPr>
            <p:nvPr/>
          </p:nvSpPr>
          <p:spPr bwMode="auto">
            <a:xfrm flipH="1">
              <a:off x="1056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5" name="Rectangle 29"/>
            <p:cNvSpPr>
              <a:spLocks noChangeArrowheads="1"/>
            </p:cNvSpPr>
            <p:nvPr/>
          </p:nvSpPr>
          <p:spPr bwMode="auto">
            <a:xfrm>
              <a:off x="1680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6" name="Rectangle 30"/>
            <p:cNvSpPr>
              <a:spLocks noChangeArrowheads="1"/>
            </p:cNvSpPr>
            <p:nvPr/>
          </p:nvSpPr>
          <p:spPr bwMode="auto">
            <a:xfrm>
              <a:off x="1236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7" name="Text Box 31"/>
            <p:cNvSpPr txBox="1">
              <a:spLocks noChangeArrowheads="1"/>
            </p:cNvSpPr>
            <p:nvPr/>
          </p:nvSpPr>
          <p:spPr bwMode="auto">
            <a:xfrm>
              <a:off x="944" y="3888"/>
              <a:ext cx="13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b="1">
                  <a:latin typeface="Trebuchet MS" charset="0"/>
                </a:rPr>
                <a:t>overlap error</a:t>
              </a:r>
            </a:p>
          </p:txBody>
        </p:sp>
        <p:sp>
          <p:nvSpPr>
            <p:cNvPr id="33818" name="Rectangle 32"/>
            <p:cNvSpPr>
              <a:spLocks noChangeArrowheads="1"/>
            </p:cNvSpPr>
            <p:nvPr/>
          </p:nvSpPr>
          <p:spPr bwMode="auto">
            <a:xfrm>
              <a:off x="2483" y="2736"/>
              <a:ext cx="253" cy="1066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23297" name="Picture 33" descr="mask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4343400"/>
            <a:ext cx="40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5214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23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Graph cuts</a:t>
            </a:r>
            <a:endParaRPr lang="en-US" dirty="0">
              <a:latin typeface="Arial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7637"/>
            <a:ext cx="8458200" cy="3448467"/>
          </a:xfrm>
        </p:spPr>
        <p:txBody>
          <a:bodyPr>
            <a:normAutofit/>
          </a:bodyPr>
          <a:lstStyle/>
          <a:p>
            <a:r>
              <a:rPr lang="en-US" dirty="0">
                <a:latin typeface="Arial" charset="0"/>
              </a:rPr>
              <a:t>What if we want similar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cut-where-things-agree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dirty="0">
                <a:latin typeface="Arial" charset="0"/>
              </a:rPr>
              <a:t> idea, but for closed regions</a:t>
            </a:r>
            <a:r>
              <a:rPr lang="en-US" dirty="0" smtClean="0">
                <a:latin typeface="Arial" charset="0"/>
              </a:rPr>
              <a:t>?</a:t>
            </a:r>
            <a:br>
              <a:rPr lang="en-US" dirty="0" smtClean="0">
                <a:latin typeface="Arial" charset="0"/>
              </a:rPr>
            </a:br>
            <a:endParaRPr lang="en-US" dirty="0">
              <a:latin typeface="Arial" charset="0"/>
            </a:endParaRPr>
          </a:p>
          <a:p>
            <a:pPr lvl="1"/>
            <a:r>
              <a:rPr lang="en-US" dirty="0">
                <a:latin typeface="Arial" charset="0"/>
              </a:rPr>
              <a:t>Dynamic programming </a:t>
            </a:r>
            <a:r>
              <a:rPr lang="en-US" dirty="0" smtClean="0">
                <a:latin typeface="Arial" charset="0"/>
              </a:rPr>
              <a:t>can’t </a:t>
            </a:r>
            <a:r>
              <a:rPr lang="en-US" dirty="0">
                <a:latin typeface="Arial" charset="0"/>
              </a:rPr>
              <a:t>handle loops</a:t>
            </a:r>
          </a:p>
          <a:p>
            <a:pPr lvl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060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pi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59013"/>
            <a:ext cx="198120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371600"/>
          </a:xfrm>
        </p:spPr>
        <p:txBody>
          <a:bodyPr/>
          <a:lstStyle/>
          <a:p>
            <a:r>
              <a:rPr lang="en-US">
                <a:latin typeface="Arial" charset="0"/>
              </a:rPr>
              <a:t>Graph cuts </a:t>
            </a:r>
            <a:br>
              <a:rPr lang="en-US">
                <a:latin typeface="Arial" charset="0"/>
              </a:rPr>
            </a:br>
            <a:r>
              <a:rPr lang="en-US" sz="2600">
                <a:latin typeface="Arial" charset="0"/>
              </a:rPr>
              <a:t>(simple example à la Boykov&amp;Jolly, ICCV</a:t>
            </a:r>
            <a:r>
              <a:rPr lang="ja-JP" altLang="en-US" sz="2600">
                <a:latin typeface="Arial" charset="0"/>
              </a:rPr>
              <a:t>’</a:t>
            </a:r>
            <a:r>
              <a:rPr lang="en-US" sz="2600">
                <a:latin typeface="Arial" charset="0"/>
              </a:rPr>
              <a:t>01)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943600" y="1947863"/>
            <a:ext cx="1231900" cy="1876425"/>
            <a:chOff x="3504" y="1497"/>
            <a:chExt cx="776" cy="1182"/>
          </a:xfrm>
        </p:grpSpPr>
        <p:grpSp>
          <p:nvGrpSpPr>
            <p:cNvPr id="35901" name="Group 5"/>
            <p:cNvGrpSpPr>
              <a:grpSpLocks/>
            </p:cNvGrpSpPr>
            <p:nvPr/>
          </p:nvGrpSpPr>
          <p:grpSpPr bwMode="auto">
            <a:xfrm>
              <a:off x="3504" y="1911"/>
              <a:ext cx="768" cy="768"/>
              <a:chOff x="672" y="1344"/>
              <a:chExt cx="768" cy="768"/>
            </a:xfrm>
          </p:grpSpPr>
          <p:sp>
            <p:nvSpPr>
              <p:cNvPr id="35903" name="Line 6"/>
              <p:cNvSpPr>
                <a:spLocks noChangeShapeType="1"/>
              </p:cNvSpPr>
              <p:nvPr/>
            </p:nvSpPr>
            <p:spPr bwMode="auto">
              <a:xfrm>
                <a:off x="672" y="1344"/>
                <a:ext cx="0" cy="768"/>
              </a:xfrm>
              <a:prstGeom prst="line">
                <a:avLst/>
              </a:prstGeom>
              <a:noFill/>
              <a:ln w="57150">
                <a:solidFill>
                  <a:srgbClr val="E4B7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04" name="Line 7"/>
              <p:cNvSpPr>
                <a:spLocks noChangeShapeType="1"/>
              </p:cNvSpPr>
              <p:nvPr/>
            </p:nvSpPr>
            <p:spPr bwMode="auto">
              <a:xfrm>
                <a:off x="1440" y="1344"/>
                <a:ext cx="0" cy="768"/>
              </a:xfrm>
              <a:prstGeom prst="line">
                <a:avLst/>
              </a:prstGeom>
              <a:noFill/>
              <a:ln w="57150">
                <a:solidFill>
                  <a:srgbClr val="E4B7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05" name="Line 8"/>
              <p:cNvSpPr>
                <a:spLocks noChangeShapeType="1"/>
              </p:cNvSpPr>
              <p:nvPr/>
            </p:nvSpPr>
            <p:spPr bwMode="auto">
              <a:xfrm>
                <a:off x="1056" y="2112"/>
                <a:ext cx="384" cy="0"/>
              </a:xfrm>
              <a:prstGeom prst="line">
                <a:avLst/>
              </a:prstGeom>
              <a:noFill/>
              <a:ln w="57150">
                <a:solidFill>
                  <a:srgbClr val="E4B7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06" name="Line 9"/>
              <p:cNvSpPr>
                <a:spLocks noChangeShapeType="1"/>
              </p:cNvSpPr>
              <p:nvPr/>
            </p:nvSpPr>
            <p:spPr bwMode="auto">
              <a:xfrm>
                <a:off x="672" y="1728"/>
                <a:ext cx="384" cy="0"/>
              </a:xfrm>
              <a:prstGeom prst="line">
                <a:avLst/>
              </a:prstGeom>
              <a:noFill/>
              <a:ln w="57150">
                <a:solidFill>
                  <a:srgbClr val="E4B7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07" name="Line 10"/>
              <p:cNvSpPr>
                <a:spLocks noChangeShapeType="1"/>
              </p:cNvSpPr>
              <p:nvPr/>
            </p:nvSpPr>
            <p:spPr bwMode="auto">
              <a:xfrm>
                <a:off x="672" y="1344"/>
                <a:ext cx="384" cy="0"/>
              </a:xfrm>
              <a:prstGeom prst="line">
                <a:avLst/>
              </a:prstGeom>
              <a:noFill/>
              <a:ln w="57150">
                <a:solidFill>
                  <a:srgbClr val="E4B7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08" name="Line 11"/>
              <p:cNvSpPr>
                <a:spLocks noChangeShapeType="1"/>
              </p:cNvSpPr>
              <p:nvPr/>
            </p:nvSpPr>
            <p:spPr bwMode="auto">
              <a:xfrm>
                <a:off x="672" y="2112"/>
                <a:ext cx="384" cy="0"/>
              </a:xfrm>
              <a:prstGeom prst="line">
                <a:avLst/>
              </a:prstGeom>
              <a:noFill/>
              <a:ln w="12700">
                <a:solidFill>
                  <a:srgbClr val="E4B7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09" name="Line 12"/>
              <p:cNvSpPr>
                <a:spLocks noChangeShapeType="1"/>
              </p:cNvSpPr>
              <p:nvPr/>
            </p:nvSpPr>
            <p:spPr bwMode="auto">
              <a:xfrm>
                <a:off x="1056" y="1728"/>
                <a:ext cx="384" cy="0"/>
              </a:xfrm>
              <a:prstGeom prst="line">
                <a:avLst/>
              </a:prstGeom>
              <a:noFill/>
              <a:ln w="12700">
                <a:solidFill>
                  <a:srgbClr val="E4B7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10" name="Line 13"/>
              <p:cNvSpPr>
                <a:spLocks noChangeShapeType="1"/>
              </p:cNvSpPr>
              <p:nvPr/>
            </p:nvSpPr>
            <p:spPr bwMode="auto">
              <a:xfrm>
                <a:off x="1056" y="1344"/>
                <a:ext cx="384" cy="0"/>
              </a:xfrm>
              <a:prstGeom prst="line">
                <a:avLst/>
              </a:prstGeom>
              <a:noFill/>
              <a:ln w="12700">
                <a:solidFill>
                  <a:srgbClr val="E4B7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11" name="Line 14"/>
              <p:cNvSpPr>
                <a:spLocks noChangeShapeType="1"/>
              </p:cNvSpPr>
              <p:nvPr/>
            </p:nvSpPr>
            <p:spPr bwMode="auto">
              <a:xfrm flipV="1">
                <a:off x="1056" y="1344"/>
                <a:ext cx="0" cy="384"/>
              </a:xfrm>
              <a:prstGeom prst="line">
                <a:avLst/>
              </a:prstGeom>
              <a:noFill/>
              <a:ln w="57150">
                <a:solidFill>
                  <a:srgbClr val="E4B7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12" name="Line 15"/>
              <p:cNvSpPr>
                <a:spLocks noChangeShapeType="1"/>
              </p:cNvSpPr>
              <p:nvPr/>
            </p:nvSpPr>
            <p:spPr bwMode="auto">
              <a:xfrm flipV="1">
                <a:off x="1056" y="1728"/>
                <a:ext cx="0" cy="384"/>
              </a:xfrm>
              <a:prstGeom prst="line">
                <a:avLst/>
              </a:prstGeom>
              <a:noFill/>
              <a:ln w="12700">
                <a:solidFill>
                  <a:srgbClr val="E4B7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902" name="Text Box 16"/>
            <p:cNvSpPr txBox="1">
              <a:spLocks noChangeArrowheads="1"/>
            </p:cNvSpPr>
            <p:nvPr/>
          </p:nvSpPr>
          <p:spPr bwMode="auto">
            <a:xfrm>
              <a:off x="3542" y="1497"/>
              <a:ext cx="73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rgbClr val="E4B766"/>
                  </a:solidFill>
                  <a:latin typeface="Times New Roman" charset="0"/>
                </a:rPr>
                <a:t>n-links</a:t>
              </a: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5791200" y="2452688"/>
            <a:ext cx="1524000" cy="1524000"/>
            <a:chOff x="576" y="1248"/>
            <a:chExt cx="960" cy="960"/>
          </a:xfrm>
        </p:grpSpPr>
        <p:sp>
          <p:nvSpPr>
            <p:cNvPr id="35892" name="Oval 18"/>
            <p:cNvSpPr>
              <a:spLocks noChangeArrowheads="1"/>
            </p:cNvSpPr>
            <p:nvPr/>
          </p:nvSpPr>
          <p:spPr bwMode="auto">
            <a:xfrm>
              <a:off x="576" y="1248"/>
              <a:ext cx="192" cy="192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93" name="Oval 19"/>
            <p:cNvSpPr>
              <a:spLocks noChangeArrowheads="1"/>
            </p:cNvSpPr>
            <p:nvPr/>
          </p:nvSpPr>
          <p:spPr bwMode="auto">
            <a:xfrm>
              <a:off x="576" y="1632"/>
              <a:ext cx="192" cy="192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94" name="Oval 20"/>
            <p:cNvSpPr>
              <a:spLocks noChangeArrowheads="1"/>
            </p:cNvSpPr>
            <p:nvPr/>
          </p:nvSpPr>
          <p:spPr bwMode="auto">
            <a:xfrm>
              <a:off x="576" y="2016"/>
              <a:ext cx="192" cy="192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95" name="Oval 21"/>
            <p:cNvSpPr>
              <a:spLocks noChangeArrowheads="1"/>
            </p:cNvSpPr>
            <p:nvPr/>
          </p:nvSpPr>
          <p:spPr bwMode="auto">
            <a:xfrm>
              <a:off x="960" y="1248"/>
              <a:ext cx="192" cy="192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96" name="Oval 22"/>
            <p:cNvSpPr>
              <a:spLocks noChangeArrowheads="1"/>
            </p:cNvSpPr>
            <p:nvPr/>
          </p:nvSpPr>
          <p:spPr bwMode="auto">
            <a:xfrm>
              <a:off x="960" y="1632"/>
              <a:ext cx="192" cy="192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97" name="Oval 23"/>
            <p:cNvSpPr>
              <a:spLocks noChangeArrowheads="1"/>
            </p:cNvSpPr>
            <p:nvPr/>
          </p:nvSpPr>
          <p:spPr bwMode="auto">
            <a:xfrm>
              <a:off x="960" y="2016"/>
              <a:ext cx="192" cy="192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98" name="Oval 24"/>
            <p:cNvSpPr>
              <a:spLocks noChangeArrowheads="1"/>
            </p:cNvSpPr>
            <p:nvPr/>
          </p:nvSpPr>
          <p:spPr bwMode="auto">
            <a:xfrm>
              <a:off x="1344" y="1248"/>
              <a:ext cx="192" cy="192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99" name="Oval 25"/>
            <p:cNvSpPr>
              <a:spLocks noChangeArrowheads="1"/>
            </p:cNvSpPr>
            <p:nvPr/>
          </p:nvSpPr>
          <p:spPr bwMode="auto">
            <a:xfrm>
              <a:off x="1344" y="1632"/>
              <a:ext cx="192" cy="192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00" name="Oval 26"/>
            <p:cNvSpPr>
              <a:spLocks noChangeArrowheads="1"/>
            </p:cNvSpPr>
            <p:nvPr/>
          </p:nvSpPr>
          <p:spPr bwMode="auto">
            <a:xfrm>
              <a:off x="1344" y="2016"/>
              <a:ext cx="192" cy="192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25339" name="Picture 27" descr="pic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2268538"/>
            <a:ext cx="19812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5340" name="AutoShape 28"/>
          <p:cNvSpPr>
            <a:spLocks noChangeArrowheads="1"/>
          </p:cNvSpPr>
          <p:nvPr/>
        </p:nvSpPr>
        <p:spPr bwMode="auto">
          <a:xfrm>
            <a:off x="3962400" y="2681288"/>
            <a:ext cx="457200" cy="4572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5341" name="AutoShape 29"/>
          <p:cNvSpPr>
            <a:spLocks noChangeArrowheads="1"/>
          </p:cNvSpPr>
          <p:nvPr/>
        </p:nvSpPr>
        <p:spPr bwMode="auto">
          <a:xfrm rot="10788055">
            <a:off x="3886200" y="3443288"/>
            <a:ext cx="457200" cy="4572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5410200" y="1919288"/>
            <a:ext cx="2209800" cy="2652712"/>
            <a:chOff x="3408" y="1497"/>
            <a:chExt cx="1392" cy="1671"/>
          </a:xfrm>
        </p:grpSpPr>
        <p:grpSp>
          <p:nvGrpSpPr>
            <p:cNvPr id="35863" name="Group 31"/>
            <p:cNvGrpSpPr>
              <a:grpSpLocks/>
            </p:cNvGrpSpPr>
            <p:nvPr/>
          </p:nvGrpSpPr>
          <p:grpSpPr bwMode="auto">
            <a:xfrm>
              <a:off x="3408" y="1536"/>
              <a:ext cx="1392" cy="1584"/>
              <a:chOff x="1632" y="2592"/>
              <a:chExt cx="1392" cy="1584"/>
            </a:xfrm>
          </p:grpSpPr>
          <p:sp>
            <p:nvSpPr>
              <p:cNvPr id="35869" name="Rectangle 32"/>
              <p:cNvSpPr>
                <a:spLocks noChangeArrowheads="1"/>
              </p:cNvSpPr>
              <p:nvPr/>
            </p:nvSpPr>
            <p:spPr bwMode="auto">
              <a:xfrm>
                <a:off x="1632" y="2592"/>
                <a:ext cx="1392" cy="15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5870" name="Group 33"/>
              <p:cNvGrpSpPr>
                <a:grpSpLocks/>
              </p:cNvGrpSpPr>
              <p:nvPr/>
            </p:nvGrpSpPr>
            <p:grpSpPr bwMode="auto">
              <a:xfrm>
                <a:off x="1680" y="3168"/>
                <a:ext cx="1248" cy="480"/>
                <a:chOff x="1680" y="3168"/>
                <a:chExt cx="1248" cy="480"/>
              </a:xfrm>
            </p:grpSpPr>
            <p:sp>
              <p:nvSpPr>
                <p:cNvPr id="35871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776" y="3216"/>
                  <a:ext cx="288" cy="384"/>
                </a:xfrm>
                <a:prstGeom prst="line">
                  <a:avLst/>
                </a:prstGeom>
                <a:noFill/>
                <a:ln w="57150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72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2304" y="3216"/>
                  <a:ext cx="144" cy="192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73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2544" y="3216"/>
                  <a:ext cx="288" cy="384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74" name="Line 37"/>
                <p:cNvSpPr>
                  <a:spLocks noChangeShapeType="1"/>
                </p:cNvSpPr>
                <p:nvPr/>
              </p:nvSpPr>
              <p:spPr bwMode="auto">
                <a:xfrm>
                  <a:off x="2160" y="3600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75" name="Line 38"/>
                <p:cNvSpPr>
                  <a:spLocks noChangeShapeType="1"/>
                </p:cNvSpPr>
                <p:nvPr/>
              </p:nvSpPr>
              <p:spPr bwMode="auto">
                <a:xfrm>
                  <a:off x="1920" y="3408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76" name="Line 39"/>
                <p:cNvSpPr>
                  <a:spLocks noChangeShapeType="1"/>
                </p:cNvSpPr>
                <p:nvPr/>
              </p:nvSpPr>
              <p:spPr bwMode="auto">
                <a:xfrm>
                  <a:off x="2064" y="3216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77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776" y="3216"/>
                  <a:ext cx="288" cy="384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78" name="Line 41"/>
                <p:cNvSpPr>
                  <a:spLocks noChangeShapeType="1"/>
                </p:cNvSpPr>
                <p:nvPr/>
              </p:nvSpPr>
              <p:spPr bwMode="auto">
                <a:xfrm>
                  <a:off x="1776" y="3600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79" name="Line 42"/>
                <p:cNvSpPr>
                  <a:spLocks noChangeShapeType="1"/>
                </p:cNvSpPr>
                <p:nvPr/>
              </p:nvSpPr>
              <p:spPr bwMode="auto">
                <a:xfrm>
                  <a:off x="2304" y="3408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80" name="Line 43"/>
                <p:cNvSpPr>
                  <a:spLocks noChangeShapeType="1"/>
                </p:cNvSpPr>
                <p:nvPr/>
              </p:nvSpPr>
              <p:spPr bwMode="auto">
                <a:xfrm>
                  <a:off x="2448" y="3216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81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2160" y="3408"/>
                  <a:ext cx="144" cy="192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5882" name="Group 45"/>
                <p:cNvGrpSpPr>
                  <a:grpSpLocks/>
                </p:cNvGrpSpPr>
                <p:nvPr/>
              </p:nvGrpSpPr>
              <p:grpSpPr bwMode="auto">
                <a:xfrm>
                  <a:off x="1680" y="3168"/>
                  <a:ext cx="1248" cy="480"/>
                  <a:chOff x="2256" y="1536"/>
                  <a:chExt cx="1248" cy="480"/>
                </a:xfrm>
              </p:grpSpPr>
              <p:sp>
                <p:nvSpPr>
                  <p:cNvPr id="35883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2544" y="1536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884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728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885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1920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886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2928" y="1536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887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2784" y="1728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888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1920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889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3312" y="1536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890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1728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891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1920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35864" name="Group 55"/>
            <p:cNvGrpSpPr>
              <a:grpSpLocks/>
            </p:cNvGrpSpPr>
            <p:nvPr/>
          </p:nvGrpSpPr>
          <p:grpSpPr bwMode="auto">
            <a:xfrm>
              <a:off x="3840" y="1497"/>
              <a:ext cx="491" cy="1671"/>
              <a:chOff x="2064" y="2544"/>
              <a:chExt cx="491" cy="1671"/>
            </a:xfrm>
          </p:grpSpPr>
          <p:sp>
            <p:nvSpPr>
              <p:cNvPr id="35865" name="Oval 56"/>
              <p:cNvSpPr>
                <a:spLocks noChangeArrowheads="1"/>
              </p:cNvSpPr>
              <p:nvPr/>
            </p:nvSpPr>
            <p:spPr bwMode="auto">
              <a:xfrm>
                <a:off x="2208" y="2736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6" name="Oval 57"/>
              <p:cNvSpPr>
                <a:spLocks noChangeArrowheads="1"/>
              </p:cNvSpPr>
              <p:nvPr/>
            </p:nvSpPr>
            <p:spPr bwMode="auto">
              <a:xfrm>
                <a:off x="2208" y="3888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7" name="Text Box 58"/>
              <p:cNvSpPr txBox="1">
                <a:spLocks noChangeArrowheads="1"/>
              </p:cNvSpPr>
              <p:nvPr/>
            </p:nvSpPr>
            <p:spPr bwMode="auto">
              <a:xfrm>
                <a:off x="2352" y="3888"/>
                <a:ext cx="203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2800" b="1" i="1">
                    <a:solidFill>
                      <a:schemeClr val="accent1"/>
                    </a:solidFill>
                    <a:latin typeface="Times New Roman" charset="0"/>
                  </a:rPr>
                  <a:t>s</a:t>
                </a:r>
              </a:p>
            </p:txBody>
          </p:sp>
          <p:sp>
            <p:nvSpPr>
              <p:cNvPr id="35868" name="Text Box 59"/>
              <p:cNvSpPr txBox="1">
                <a:spLocks noChangeArrowheads="1"/>
              </p:cNvSpPr>
              <p:nvPr/>
            </p:nvSpPr>
            <p:spPr bwMode="auto">
              <a:xfrm>
                <a:off x="2064" y="2544"/>
                <a:ext cx="17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2800" b="1" i="1">
                    <a:solidFill>
                      <a:schemeClr val="accent2"/>
                    </a:solidFill>
                    <a:latin typeface="Times New Roman" charset="0"/>
                  </a:rPr>
                  <a:t>t</a:t>
                </a:r>
              </a:p>
            </p:txBody>
          </p:sp>
        </p:grpSp>
      </p:grpSp>
      <p:grpSp>
        <p:nvGrpSpPr>
          <p:cNvPr id="10" name="Group 60"/>
          <p:cNvGrpSpPr>
            <a:grpSpLocks/>
          </p:cNvGrpSpPr>
          <p:nvPr/>
        </p:nvGrpSpPr>
        <p:grpSpPr bwMode="auto">
          <a:xfrm>
            <a:off x="6096000" y="2436813"/>
            <a:ext cx="760413" cy="1677987"/>
            <a:chOff x="3840" y="1535"/>
            <a:chExt cx="479" cy="1057"/>
          </a:xfrm>
        </p:grpSpPr>
        <p:sp>
          <p:nvSpPr>
            <p:cNvPr id="35861" name="Freeform 61"/>
            <p:cNvSpPr>
              <a:spLocks/>
            </p:cNvSpPr>
            <p:nvPr/>
          </p:nvSpPr>
          <p:spPr bwMode="auto">
            <a:xfrm>
              <a:off x="3840" y="1535"/>
              <a:ext cx="192" cy="336"/>
            </a:xfrm>
            <a:custGeom>
              <a:avLst/>
              <a:gdLst>
                <a:gd name="T0" fmla="*/ 192 w 192"/>
                <a:gd name="T1" fmla="*/ 0 h 336"/>
                <a:gd name="T2" fmla="*/ 48 w 192"/>
                <a:gd name="T3" fmla="*/ 144 h 336"/>
                <a:gd name="T4" fmla="*/ 0 w 192"/>
                <a:gd name="T5" fmla="*/ 336 h 336"/>
                <a:gd name="T6" fmla="*/ 0 60000 65536"/>
                <a:gd name="T7" fmla="*/ 0 60000 65536"/>
                <a:gd name="T8" fmla="*/ 0 60000 65536"/>
                <a:gd name="T9" fmla="*/ 0 w 192"/>
                <a:gd name="T10" fmla="*/ 0 h 336"/>
                <a:gd name="T11" fmla="*/ 192 w 192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336">
                  <a:moveTo>
                    <a:pt x="192" y="0"/>
                  </a:moveTo>
                  <a:cubicBezTo>
                    <a:pt x="136" y="44"/>
                    <a:pt x="80" y="88"/>
                    <a:pt x="48" y="144"/>
                  </a:cubicBezTo>
                  <a:cubicBezTo>
                    <a:pt x="16" y="200"/>
                    <a:pt x="8" y="268"/>
                    <a:pt x="0" y="336"/>
                  </a:cubicBezTo>
                </a:path>
              </a:pathLst>
            </a:custGeom>
            <a:noFill/>
            <a:ln w="762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2" name="Freeform 62"/>
            <p:cNvSpPr>
              <a:spLocks/>
            </p:cNvSpPr>
            <p:nvPr/>
          </p:nvSpPr>
          <p:spPr bwMode="auto">
            <a:xfrm rot="-10763698">
              <a:off x="4127" y="2256"/>
              <a:ext cx="192" cy="336"/>
            </a:xfrm>
            <a:custGeom>
              <a:avLst/>
              <a:gdLst>
                <a:gd name="T0" fmla="*/ 192 w 192"/>
                <a:gd name="T1" fmla="*/ 0 h 336"/>
                <a:gd name="T2" fmla="*/ 48 w 192"/>
                <a:gd name="T3" fmla="*/ 144 h 336"/>
                <a:gd name="T4" fmla="*/ 0 w 192"/>
                <a:gd name="T5" fmla="*/ 336 h 336"/>
                <a:gd name="T6" fmla="*/ 0 60000 65536"/>
                <a:gd name="T7" fmla="*/ 0 60000 65536"/>
                <a:gd name="T8" fmla="*/ 0 60000 65536"/>
                <a:gd name="T9" fmla="*/ 0 w 192"/>
                <a:gd name="T10" fmla="*/ 0 h 336"/>
                <a:gd name="T11" fmla="*/ 192 w 192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336">
                  <a:moveTo>
                    <a:pt x="192" y="0"/>
                  </a:moveTo>
                  <a:cubicBezTo>
                    <a:pt x="136" y="44"/>
                    <a:pt x="80" y="88"/>
                    <a:pt x="48" y="144"/>
                  </a:cubicBezTo>
                  <a:cubicBezTo>
                    <a:pt x="16" y="200"/>
                    <a:pt x="8" y="268"/>
                    <a:pt x="0" y="336"/>
                  </a:cubicBezTo>
                </a:path>
              </a:pathLst>
            </a:custGeom>
            <a:noFill/>
            <a:ln w="762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63"/>
          <p:cNvGrpSpPr>
            <a:grpSpLocks/>
          </p:cNvGrpSpPr>
          <p:nvPr/>
        </p:nvGrpSpPr>
        <p:grpSpPr bwMode="auto">
          <a:xfrm>
            <a:off x="5562600" y="1995488"/>
            <a:ext cx="2616200" cy="2286000"/>
            <a:chOff x="2304" y="1008"/>
            <a:chExt cx="1648" cy="1440"/>
          </a:xfrm>
        </p:grpSpPr>
        <p:sp>
          <p:nvSpPr>
            <p:cNvPr id="35859" name="Freeform 64"/>
            <p:cNvSpPr>
              <a:spLocks/>
            </p:cNvSpPr>
            <p:nvPr/>
          </p:nvSpPr>
          <p:spPr bwMode="auto">
            <a:xfrm>
              <a:off x="2304" y="1200"/>
              <a:ext cx="1056" cy="1248"/>
            </a:xfrm>
            <a:custGeom>
              <a:avLst/>
              <a:gdLst>
                <a:gd name="T0" fmla="*/ 1056 w 1056"/>
                <a:gd name="T1" fmla="*/ 0 h 1248"/>
                <a:gd name="T2" fmla="*/ 864 w 1056"/>
                <a:gd name="T3" fmla="*/ 480 h 1248"/>
                <a:gd name="T4" fmla="*/ 672 w 1056"/>
                <a:gd name="T5" fmla="*/ 720 h 1248"/>
                <a:gd name="T6" fmla="*/ 384 w 1056"/>
                <a:gd name="T7" fmla="*/ 672 h 1248"/>
                <a:gd name="T8" fmla="*/ 144 w 1056"/>
                <a:gd name="T9" fmla="*/ 912 h 1248"/>
                <a:gd name="T10" fmla="*/ 0 w 1056"/>
                <a:gd name="T11" fmla="*/ 1248 h 12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56"/>
                <a:gd name="T19" fmla="*/ 0 h 1248"/>
                <a:gd name="T20" fmla="*/ 1056 w 1056"/>
                <a:gd name="T21" fmla="*/ 1248 h 12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56" h="1248">
                  <a:moveTo>
                    <a:pt x="1056" y="0"/>
                  </a:moveTo>
                  <a:cubicBezTo>
                    <a:pt x="992" y="180"/>
                    <a:pt x="928" y="360"/>
                    <a:pt x="864" y="480"/>
                  </a:cubicBezTo>
                  <a:cubicBezTo>
                    <a:pt x="800" y="600"/>
                    <a:pt x="752" y="688"/>
                    <a:pt x="672" y="720"/>
                  </a:cubicBezTo>
                  <a:cubicBezTo>
                    <a:pt x="592" y="752"/>
                    <a:pt x="472" y="640"/>
                    <a:pt x="384" y="672"/>
                  </a:cubicBezTo>
                  <a:cubicBezTo>
                    <a:pt x="296" y="704"/>
                    <a:pt x="208" y="816"/>
                    <a:pt x="144" y="912"/>
                  </a:cubicBezTo>
                  <a:cubicBezTo>
                    <a:pt x="80" y="1008"/>
                    <a:pt x="40" y="1128"/>
                    <a:pt x="0" y="1248"/>
                  </a:cubicBezTo>
                </a:path>
              </a:pathLst>
            </a:custGeom>
            <a:noFill/>
            <a:ln w="38100" cap="flat" cmpd="sng">
              <a:solidFill>
                <a:srgbClr val="33CC33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0" name="Text Box 65"/>
            <p:cNvSpPr txBox="1">
              <a:spLocks noChangeArrowheads="1"/>
            </p:cNvSpPr>
            <p:nvPr/>
          </p:nvSpPr>
          <p:spPr bwMode="auto">
            <a:xfrm>
              <a:off x="3408" y="1008"/>
              <a:ext cx="54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rgbClr val="33CC33"/>
                  </a:solidFill>
                  <a:latin typeface="Times New Roman" charset="0"/>
                </a:rPr>
                <a:t>a cut</a:t>
              </a:r>
              <a:endParaRPr lang="en-US" sz="2800" i="1">
                <a:solidFill>
                  <a:srgbClr val="33CC33"/>
                </a:solidFill>
                <a:latin typeface="Times New Roman" charset="0"/>
              </a:endParaRPr>
            </a:p>
          </p:txBody>
        </p:sp>
      </p:grpSp>
      <p:grpSp>
        <p:nvGrpSpPr>
          <p:cNvPr id="12" name="Group 66"/>
          <p:cNvGrpSpPr>
            <a:grpSpLocks/>
          </p:cNvGrpSpPr>
          <p:nvPr/>
        </p:nvGrpSpPr>
        <p:grpSpPr bwMode="auto">
          <a:xfrm>
            <a:off x="4876800" y="2176463"/>
            <a:ext cx="3200400" cy="2028825"/>
            <a:chOff x="3072" y="1371"/>
            <a:chExt cx="2016" cy="1278"/>
          </a:xfrm>
        </p:grpSpPr>
        <p:sp>
          <p:nvSpPr>
            <p:cNvPr id="35857" name="Text Box 67"/>
            <p:cNvSpPr txBox="1">
              <a:spLocks noChangeArrowheads="1"/>
            </p:cNvSpPr>
            <p:nvPr/>
          </p:nvSpPr>
          <p:spPr bwMode="auto">
            <a:xfrm>
              <a:off x="3072" y="1371"/>
              <a:ext cx="6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>
                  <a:latin typeface="Tahoma" charset="0"/>
                </a:rPr>
                <a:t>hard </a:t>
              </a:r>
            </a:p>
            <a:p>
              <a:pPr algn="ctr" eaLnBrk="1" hangingPunct="1"/>
              <a:r>
                <a:rPr lang="en-US" sz="1600">
                  <a:latin typeface="Tahoma" charset="0"/>
                </a:rPr>
                <a:t>constraint</a:t>
              </a:r>
            </a:p>
          </p:txBody>
        </p:sp>
        <p:sp>
          <p:nvSpPr>
            <p:cNvPr id="35858" name="Text Box 68"/>
            <p:cNvSpPr txBox="1">
              <a:spLocks noChangeArrowheads="1"/>
            </p:cNvSpPr>
            <p:nvPr/>
          </p:nvSpPr>
          <p:spPr bwMode="auto">
            <a:xfrm>
              <a:off x="4416" y="2283"/>
              <a:ext cx="6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>
                  <a:latin typeface="Tahoma" charset="0"/>
                </a:rPr>
                <a:t>hard </a:t>
              </a:r>
            </a:p>
            <a:p>
              <a:pPr algn="ctr" eaLnBrk="1" hangingPunct="1"/>
              <a:r>
                <a:rPr lang="en-US" sz="1600">
                  <a:latin typeface="Tahoma" charset="0"/>
                </a:rPr>
                <a:t>constraint</a:t>
              </a:r>
            </a:p>
          </p:txBody>
        </p:sp>
      </p:grpSp>
      <p:grpSp>
        <p:nvGrpSpPr>
          <p:cNvPr id="13" name="Group 69"/>
          <p:cNvGrpSpPr>
            <a:grpSpLocks/>
          </p:cNvGrpSpPr>
          <p:nvPr/>
        </p:nvGrpSpPr>
        <p:grpSpPr bwMode="auto">
          <a:xfrm>
            <a:off x="1095375" y="2466975"/>
            <a:ext cx="1601788" cy="1565275"/>
            <a:chOff x="690" y="1554"/>
            <a:chExt cx="1009" cy="986"/>
          </a:xfrm>
        </p:grpSpPr>
        <p:sp>
          <p:nvSpPr>
            <p:cNvPr id="35855" name="Rectangle 70"/>
            <p:cNvSpPr>
              <a:spLocks noChangeArrowheads="1"/>
            </p:cNvSpPr>
            <p:nvPr/>
          </p:nvSpPr>
          <p:spPr bwMode="auto">
            <a:xfrm>
              <a:off x="690" y="1554"/>
              <a:ext cx="273" cy="2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6" name="Rectangle 71"/>
            <p:cNvSpPr>
              <a:spLocks noChangeArrowheads="1"/>
            </p:cNvSpPr>
            <p:nvPr/>
          </p:nvSpPr>
          <p:spPr bwMode="auto">
            <a:xfrm>
              <a:off x="1426" y="2282"/>
              <a:ext cx="273" cy="2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5384" name="Text Box 72"/>
          <p:cNvSpPr txBox="1">
            <a:spLocks noChangeArrowheads="1"/>
          </p:cNvSpPr>
          <p:nvPr/>
        </p:nvSpPr>
        <p:spPr bwMode="auto">
          <a:xfrm>
            <a:off x="438150" y="5203825"/>
            <a:ext cx="79311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latin typeface="Tahoma" charset="0"/>
              </a:rPr>
              <a:t>Minimum cost cut can be computed in polynomial time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>
                <a:latin typeface="Tahoma" charset="0"/>
              </a:rPr>
              <a:t>(max-flow/min-cut algorithms)</a:t>
            </a:r>
          </a:p>
        </p:txBody>
      </p:sp>
    </p:spTree>
    <p:extLst>
      <p:ext uri="{BB962C8B-B14F-4D97-AF65-F5344CB8AC3E}">
        <p14:creationId xmlns:p14="http://schemas.microsoft.com/office/powerpoint/2010/main" val="742744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5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525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25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340" grpId="0" animBg="1"/>
      <p:bldP spid="525341" grpId="0" animBg="1"/>
      <p:bldP spid="525384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82283" tIns="82283" rIns="82283" bIns="82283" anchor="t" anchorCtr="0">
            <a:noAutofit/>
          </a:bodyPr>
          <a:lstStyle/>
          <a:p>
            <a:pPr lvl="0" algn="ctr" rtl="0">
              <a:buNone/>
            </a:pPr>
            <a:r>
              <a:rPr lang="en-US" sz="4300" b="1" dirty="0" smtClean="0">
                <a:solidFill>
                  <a:srgbClr val="000000"/>
                </a:solidFill>
              </a:rPr>
              <a:t>Blending + Compositing</a:t>
            </a:r>
            <a:endParaRPr lang="en-US" sz="4300" b="1" dirty="0">
              <a:solidFill>
                <a:srgbClr val="000000"/>
              </a:solidFill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274320" y="1125622"/>
            <a:ext cx="8595360" cy="4937759"/>
          </a:xfrm>
          <a:prstGeom prst="rect">
            <a:avLst/>
          </a:prstGeom>
        </p:spPr>
        <p:txBody>
          <a:bodyPr lIns="82283" tIns="82283" rIns="82283" bIns="82283" anchor="t" anchorCtr="0">
            <a:noAutofit/>
          </a:bodyPr>
          <a:lstStyle/>
          <a:p>
            <a:pPr marL="411480" indent="-411480">
              <a:buSzPct val="100000"/>
              <a:buFont typeface="Arial"/>
              <a:buChar char="●"/>
            </a:pPr>
            <a:r>
              <a:rPr lang="en-US" sz="3200" dirty="0" smtClean="0">
                <a:solidFill>
                  <a:srgbClr val="000000"/>
                </a:solidFill>
              </a:rPr>
              <a:t>Today</a:t>
            </a:r>
            <a:endParaRPr lang="en-US" sz="3200" dirty="0">
              <a:solidFill>
                <a:srgbClr val="000000"/>
              </a:solidFill>
            </a:endParaRPr>
          </a:p>
          <a:p>
            <a:pPr marL="822960" lvl="1" indent="-411480">
              <a:buSzPct val="100000"/>
              <a:buFont typeface="Arial"/>
              <a:buChar char="○"/>
            </a:pPr>
            <a:endParaRPr lang="en-US" sz="3200" dirty="0" smtClean="0">
              <a:solidFill>
                <a:srgbClr val="000000"/>
              </a:solidFill>
            </a:endParaRPr>
          </a:p>
          <a:p>
            <a:pPr marL="822960" lvl="1" indent="-411480">
              <a:buSzPct val="100000"/>
              <a:buFont typeface="Arial"/>
              <a:buChar char="○"/>
            </a:pPr>
            <a:endParaRPr lang="en-US" sz="3200" dirty="0">
              <a:solidFill>
                <a:srgbClr val="000000"/>
              </a:solidFill>
            </a:endParaRP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206" y="2011680"/>
            <a:ext cx="60975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3206" y="6547168"/>
            <a:ext cx="335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800" dirty="0" err="1"/>
              <a:t>david</a:t>
            </a:r>
            <a:r>
              <a:rPr lang="en-US" sz="1800" dirty="0"/>
              <a:t> </a:t>
            </a:r>
            <a:r>
              <a:rPr lang="en-US" sz="1800" dirty="0" err="1"/>
              <a:t>dmartin</a:t>
            </a:r>
            <a:r>
              <a:rPr lang="en-US" sz="1800" dirty="0"/>
              <a:t> (Boston College)</a:t>
            </a:r>
          </a:p>
        </p:txBody>
      </p:sp>
    </p:spTree>
    <p:extLst>
      <p:ext uri="{BB962C8B-B14F-4D97-AF65-F5344CB8AC3E}">
        <p14:creationId xmlns:p14="http://schemas.microsoft.com/office/powerpoint/2010/main" val="196998339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" charset="0"/>
              </a:rPr>
              <a:t>Kwatra</a:t>
            </a:r>
            <a:r>
              <a:rPr lang="en-US" dirty="0">
                <a:latin typeface="Arial" charset="0"/>
              </a:rPr>
              <a:t> et al, 2003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52466" y="1295399"/>
            <a:ext cx="6039069" cy="4573337"/>
            <a:chOff x="2133600" y="1295400"/>
            <a:chExt cx="4572000" cy="3462338"/>
          </a:xfrm>
        </p:grpSpPr>
        <p:pic>
          <p:nvPicPr>
            <p:cNvPr id="3686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1295400"/>
              <a:ext cx="2133600" cy="165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6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1306513"/>
              <a:ext cx="2209800" cy="164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6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3114675"/>
              <a:ext cx="2133600" cy="1585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3116263"/>
              <a:ext cx="2209800" cy="164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914400" y="6027737"/>
            <a:ext cx="7620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dirty="0"/>
              <a:t>Actually, for this example, dynamic programming will work just as well…</a:t>
            </a:r>
          </a:p>
        </p:txBody>
      </p:sp>
    </p:spTree>
    <p:extLst>
      <p:ext uri="{BB962C8B-B14F-4D97-AF65-F5344CB8AC3E}">
        <p14:creationId xmlns:p14="http://schemas.microsoft.com/office/powerpoint/2010/main" val="408899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Lazy Snapping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199"/>
            <a:ext cx="9309219" cy="439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752600" y="5793432"/>
            <a:ext cx="58818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dirty="0"/>
              <a:t>Interactive segmentation using </a:t>
            </a:r>
            <a:r>
              <a:rPr lang="en-US" dirty="0" smtClean="0"/>
              <a:t>graph cuts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1354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 charset="0"/>
              </a:rPr>
              <a:t>Gradient Domain Image Blending</a:t>
            </a:r>
          </a:p>
        </p:txBody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charset="0"/>
              </a:rPr>
              <a:t>In Pyramid Blending, we decomposed our image into 2</a:t>
            </a:r>
            <a:r>
              <a:rPr lang="en-US" baseline="30000" dirty="0">
                <a:latin typeface="Arial" charset="0"/>
              </a:rPr>
              <a:t>nd</a:t>
            </a:r>
            <a:r>
              <a:rPr lang="en-US" dirty="0">
                <a:latin typeface="Arial" charset="0"/>
              </a:rPr>
              <a:t> derivatives (</a:t>
            </a:r>
            <a:r>
              <a:rPr lang="en-US" dirty="0" err="1">
                <a:latin typeface="Arial" charset="0"/>
              </a:rPr>
              <a:t>Laplacian</a:t>
            </a:r>
            <a:r>
              <a:rPr lang="en-US" dirty="0">
                <a:latin typeface="Arial" charset="0"/>
              </a:rPr>
              <a:t>) and a low-res image</a:t>
            </a:r>
          </a:p>
          <a:p>
            <a:r>
              <a:rPr lang="en-US" dirty="0" smtClean="0">
                <a:latin typeface="Arial" charset="0"/>
              </a:rPr>
              <a:t>Lets </a:t>
            </a:r>
            <a:r>
              <a:rPr lang="en-US" dirty="0">
                <a:latin typeface="Arial" charset="0"/>
              </a:rPr>
              <a:t>look at a more direct formulation:</a:t>
            </a:r>
          </a:p>
          <a:p>
            <a:pPr lvl="1"/>
            <a:r>
              <a:rPr lang="en-US" dirty="0">
                <a:latin typeface="Arial" charset="0"/>
              </a:rPr>
              <a:t>No need for low-res image </a:t>
            </a:r>
          </a:p>
          <a:p>
            <a:pPr lvl="2"/>
            <a:r>
              <a:rPr lang="en-US" dirty="0">
                <a:latin typeface="Arial" charset="0"/>
              </a:rPr>
              <a:t>captures everything (up to a constant)</a:t>
            </a:r>
          </a:p>
          <a:p>
            <a:pPr lvl="1"/>
            <a:r>
              <a:rPr lang="en-US" dirty="0">
                <a:latin typeface="Arial" charset="0"/>
              </a:rPr>
              <a:t>Idea: </a:t>
            </a:r>
          </a:p>
          <a:p>
            <a:pPr lvl="2"/>
            <a:r>
              <a:rPr lang="en-US" sz="2800" dirty="0">
                <a:latin typeface="Arial" charset="0"/>
              </a:rPr>
              <a:t>Differentiate</a:t>
            </a:r>
          </a:p>
          <a:p>
            <a:pPr lvl="2"/>
            <a:r>
              <a:rPr lang="en-US" sz="2800" dirty="0">
                <a:latin typeface="Arial" charset="0"/>
              </a:rPr>
              <a:t>Composite</a:t>
            </a:r>
          </a:p>
          <a:p>
            <a:pPr lvl="2"/>
            <a:r>
              <a:rPr lang="en-US" sz="2800" dirty="0">
                <a:latin typeface="Arial" charset="0"/>
              </a:rPr>
              <a:t>Reintegrate</a:t>
            </a:r>
          </a:p>
          <a:p>
            <a:pPr lvl="2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850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640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125078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Gradient Domain blending (1D)</a:t>
            </a:r>
          </a:p>
        </p:txBody>
      </p:sp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90600"/>
            <a:ext cx="3071813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74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86200"/>
            <a:ext cx="3048000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74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97313"/>
            <a:ext cx="3048000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 Box 9"/>
          <p:cNvSpPr txBox="1">
            <a:spLocks noChangeArrowheads="1"/>
          </p:cNvSpPr>
          <p:nvPr/>
        </p:nvSpPr>
        <p:spPr bwMode="auto">
          <a:xfrm>
            <a:off x="1608138" y="1920875"/>
            <a:ext cx="11350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/>
              <a:t>Two</a:t>
            </a:r>
          </a:p>
          <a:p>
            <a:r>
              <a:rPr lang="en-US"/>
              <a:t>signals</a:t>
            </a:r>
          </a:p>
        </p:txBody>
      </p:sp>
      <p:sp>
        <p:nvSpPr>
          <p:cNvPr id="487434" name="Text Box 10"/>
          <p:cNvSpPr txBox="1">
            <a:spLocks noChangeArrowheads="1"/>
          </p:cNvSpPr>
          <p:nvPr/>
        </p:nvSpPr>
        <p:spPr bwMode="auto">
          <a:xfrm>
            <a:off x="0" y="4800600"/>
            <a:ext cx="13398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/>
              <a:t>Regular</a:t>
            </a:r>
          </a:p>
          <a:p>
            <a:r>
              <a:rPr lang="en-US"/>
              <a:t>blending</a:t>
            </a:r>
          </a:p>
        </p:txBody>
      </p:sp>
      <p:sp>
        <p:nvSpPr>
          <p:cNvPr id="487435" name="Text Box 11"/>
          <p:cNvSpPr txBox="1">
            <a:spLocks noChangeArrowheads="1"/>
          </p:cNvSpPr>
          <p:nvPr/>
        </p:nvSpPr>
        <p:spPr bwMode="auto">
          <a:xfrm>
            <a:off x="7543800" y="4816475"/>
            <a:ext cx="16430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/>
              <a:t>Blending</a:t>
            </a:r>
          </a:p>
          <a:p>
            <a:r>
              <a:rPr lang="en-US"/>
              <a:t>derivatives</a:t>
            </a:r>
          </a:p>
        </p:txBody>
      </p:sp>
      <p:sp>
        <p:nvSpPr>
          <p:cNvPr id="39945" name="Text Box 13"/>
          <p:cNvSpPr txBox="1">
            <a:spLocks noChangeArrowheads="1"/>
          </p:cNvSpPr>
          <p:nvPr/>
        </p:nvSpPr>
        <p:spPr bwMode="auto">
          <a:xfrm>
            <a:off x="6019800" y="1458913"/>
            <a:ext cx="819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000">
                <a:solidFill>
                  <a:schemeClr val="folHlink"/>
                </a:solidFill>
              </a:rPr>
              <a:t>bright</a:t>
            </a:r>
          </a:p>
        </p:txBody>
      </p:sp>
      <p:sp>
        <p:nvSpPr>
          <p:cNvPr id="39946" name="Text Box 14"/>
          <p:cNvSpPr txBox="1">
            <a:spLocks noChangeArrowheads="1"/>
          </p:cNvSpPr>
          <p:nvPr/>
        </p:nvSpPr>
        <p:spPr bwMode="auto">
          <a:xfrm>
            <a:off x="6080125" y="2982913"/>
            <a:ext cx="677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</a:rPr>
              <a:t>dark</a:t>
            </a:r>
          </a:p>
        </p:txBody>
      </p:sp>
    </p:spTree>
    <p:extLst>
      <p:ext uri="{BB962C8B-B14F-4D97-AF65-F5344CB8AC3E}">
        <p14:creationId xmlns:p14="http://schemas.microsoft.com/office/powerpoint/2010/main" val="3977437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434" grpId="0"/>
      <p:bldP spid="48743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Gradient Domain Blending (2D)</a:t>
            </a:r>
          </a:p>
        </p:txBody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344027"/>
            <a:ext cx="8458200" cy="32766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charset="0"/>
              </a:rPr>
              <a:t>Trickier in 2D:</a:t>
            </a:r>
          </a:p>
          <a:p>
            <a:pPr lvl="1"/>
            <a:r>
              <a:rPr lang="en-US" sz="2400" dirty="0">
                <a:latin typeface="Arial" charset="0"/>
              </a:rPr>
              <a:t>Take partial derivatives dx and </a:t>
            </a:r>
            <a:r>
              <a:rPr lang="en-US" sz="2400" dirty="0" err="1">
                <a:latin typeface="Arial" charset="0"/>
              </a:rPr>
              <a:t>dy</a:t>
            </a:r>
            <a:r>
              <a:rPr lang="en-US" sz="2400" dirty="0">
                <a:latin typeface="Arial" charset="0"/>
              </a:rPr>
              <a:t> (the gradient field)</a:t>
            </a:r>
          </a:p>
          <a:p>
            <a:pPr lvl="1"/>
            <a:r>
              <a:rPr lang="en-US" sz="2400" dirty="0" smtClean="0">
                <a:latin typeface="Arial" charset="0"/>
              </a:rPr>
              <a:t>Fiddle </a:t>
            </a:r>
            <a:r>
              <a:rPr lang="en-US" sz="2400" dirty="0">
                <a:latin typeface="Arial" charset="0"/>
              </a:rPr>
              <a:t>around with them (smooth, blend, feather, </a:t>
            </a:r>
            <a:r>
              <a:rPr lang="en-US" sz="2400" dirty="0" err="1">
                <a:latin typeface="Arial" charset="0"/>
              </a:rPr>
              <a:t>etc</a:t>
            </a:r>
            <a:r>
              <a:rPr lang="en-US" sz="2400" dirty="0">
                <a:latin typeface="Arial" charset="0"/>
              </a:rPr>
              <a:t>)</a:t>
            </a:r>
          </a:p>
          <a:p>
            <a:pPr lvl="1"/>
            <a:r>
              <a:rPr lang="en-US" sz="2400" dirty="0">
                <a:latin typeface="Arial" charset="0"/>
              </a:rPr>
              <a:t>Reintegrate</a:t>
            </a:r>
          </a:p>
          <a:p>
            <a:pPr lvl="2"/>
            <a:r>
              <a:rPr lang="en-US" sz="2000" dirty="0">
                <a:latin typeface="Arial" charset="0"/>
              </a:rPr>
              <a:t>But now integral(dx) might not equal integral(</a:t>
            </a:r>
            <a:r>
              <a:rPr lang="en-US" sz="2000" dirty="0" err="1">
                <a:latin typeface="Arial" charset="0"/>
              </a:rPr>
              <a:t>dy</a:t>
            </a:r>
            <a:r>
              <a:rPr lang="en-US" sz="2000" dirty="0">
                <a:latin typeface="Arial" charset="0"/>
              </a:rPr>
              <a:t>)</a:t>
            </a:r>
          </a:p>
          <a:p>
            <a:pPr lvl="1"/>
            <a:r>
              <a:rPr lang="en-US" sz="2400" dirty="0">
                <a:latin typeface="Arial" charset="0"/>
              </a:rPr>
              <a:t>Find the most agreeable solution</a:t>
            </a:r>
          </a:p>
          <a:p>
            <a:pPr lvl="2"/>
            <a:r>
              <a:rPr lang="en-US" sz="2000" dirty="0">
                <a:latin typeface="Arial" charset="0"/>
              </a:rPr>
              <a:t>Equivalent to solving Poisson equation</a:t>
            </a:r>
          </a:p>
          <a:p>
            <a:pPr lvl="2"/>
            <a:r>
              <a:rPr lang="en-US" sz="2000" dirty="0">
                <a:latin typeface="Arial" charset="0"/>
              </a:rPr>
              <a:t>Can use FFT, </a:t>
            </a:r>
            <a:r>
              <a:rPr lang="en-US" sz="2000" dirty="0" err="1">
                <a:latin typeface="Arial" charset="0"/>
              </a:rPr>
              <a:t>deconvolution</a:t>
            </a:r>
            <a:r>
              <a:rPr lang="en-US" sz="2000" dirty="0">
                <a:latin typeface="Arial" charset="0"/>
              </a:rPr>
              <a:t>, </a:t>
            </a:r>
            <a:r>
              <a:rPr lang="en-US" sz="2000" dirty="0" err="1">
                <a:latin typeface="Arial" charset="0"/>
              </a:rPr>
              <a:t>multigrid</a:t>
            </a:r>
            <a:r>
              <a:rPr lang="en-US" sz="2000" dirty="0">
                <a:latin typeface="Arial" charset="0"/>
              </a:rPr>
              <a:t> solvers, etc.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39027"/>
            <a:ext cx="44196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637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47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Domain: Math (1D)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895684" y="1737895"/>
            <a:ext cx="7553158" cy="1590842"/>
          </a:xfrm>
          <a:custGeom>
            <a:avLst/>
            <a:gdLst>
              <a:gd name="connsiteX0" fmla="*/ 0 w 7553158"/>
              <a:gd name="connsiteY0" fmla="*/ 160421 h 1590842"/>
              <a:gd name="connsiteX1" fmla="*/ 481263 w 7553158"/>
              <a:gd name="connsiteY1" fmla="*/ 53473 h 1590842"/>
              <a:gd name="connsiteX2" fmla="*/ 1163053 w 7553158"/>
              <a:gd name="connsiteY2" fmla="*/ 0 h 1590842"/>
              <a:gd name="connsiteX3" fmla="*/ 1470527 w 7553158"/>
              <a:gd name="connsiteY3" fmla="*/ 26737 h 1590842"/>
              <a:gd name="connsiteX4" fmla="*/ 1577474 w 7553158"/>
              <a:gd name="connsiteY4" fmla="*/ 173789 h 1590842"/>
              <a:gd name="connsiteX5" fmla="*/ 1590842 w 7553158"/>
              <a:gd name="connsiteY5" fmla="*/ 935789 h 1590842"/>
              <a:gd name="connsiteX6" fmla="*/ 1590842 w 7553158"/>
              <a:gd name="connsiteY6" fmla="*/ 1430421 h 1590842"/>
              <a:gd name="connsiteX7" fmla="*/ 1724527 w 7553158"/>
              <a:gd name="connsiteY7" fmla="*/ 1550737 h 1590842"/>
              <a:gd name="connsiteX8" fmla="*/ 2165684 w 7553158"/>
              <a:gd name="connsiteY8" fmla="*/ 1590842 h 1590842"/>
              <a:gd name="connsiteX9" fmla="*/ 2660316 w 7553158"/>
              <a:gd name="connsiteY9" fmla="*/ 1590842 h 1590842"/>
              <a:gd name="connsiteX10" fmla="*/ 3074737 w 7553158"/>
              <a:gd name="connsiteY10" fmla="*/ 1564105 h 1590842"/>
              <a:gd name="connsiteX11" fmla="*/ 3382211 w 7553158"/>
              <a:gd name="connsiteY11" fmla="*/ 1510631 h 1590842"/>
              <a:gd name="connsiteX12" fmla="*/ 3609474 w 7553158"/>
              <a:gd name="connsiteY12" fmla="*/ 1336842 h 1590842"/>
              <a:gd name="connsiteX13" fmla="*/ 3916948 w 7553158"/>
              <a:gd name="connsiteY13" fmla="*/ 1029368 h 1590842"/>
              <a:gd name="connsiteX14" fmla="*/ 4211053 w 7553158"/>
              <a:gd name="connsiteY14" fmla="*/ 815473 h 1590842"/>
              <a:gd name="connsiteX15" fmla="*/ 4638842 w 7553158"/>
              <a:gd name="connsiteY15" fmla="*/ 735263 h 1590842"/>
              <a:gd name="connsiteX16" fmla="*/ 4999790 w 7553158"/>
              <a:gd name="connsiteY16" fmla="*/ 735263 h 1590842"/>
              <a:gd name="connsiteX17" fmla="*/ 5694948 w 7553158"/>
              <a:gd name="connsiteY17" fmla="*/ 708526 h 1590842"/>
              <a:gd name="connsiteX18" fmla="*/ 6563895 w 7553158"/>
              <a:gd name="connsiteY18" fmla="*/ 708526 h 1590842"/>
              <a:gd name="connsiteX19" fmla="*/ 6924842 w 7553158"/>
              <a:gd name="connsiteY19" fmla="*/ 668421 h 1590842"/>
              <a:gd name="connsiteX20" fmla="*/ 7152105 w 7553158"/>
              <a:gd name="connsiteY20" fmla="*/ 574842 h 1590842"/>
              <a:gd name="connsiteX21" fmla="*/ 7352632 w 7553158"/>
              <a:gd name="connsiteY21" fmla="*/ 548105 h 1590842"/>
              <a:gd name="connsiteX22" fmla="*/ 7553158 w 7553158"/>
              <a:gd name="connsiteY22" fmla="*/ 548105 h 159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553158" h="1590842">
                <a:moveTo>
                  <a:pt x="0" y="160421"/>
                </a:moveTo>
                <a:lnTo>
                  <a:pt x="481263" y="53473"/>
                </a:lnTo>
                <a:lnTo>
                  <a:pt x="1163053" y="0"/>
                </a:lnTo>
                <a:lnTo>
                  <a:pt x="1470527" y="26737"/>
                </a:lnTo>
                <a:lnTo>
                  <a:pt x="1577474" y="173789"/>
                </a:lnTo>
                <a:lnTo>
                  <a:pt x="1590842" y="935789"/>
                </a:lnTo>
                <a:lnTo>
                  <a:pt x="1590842" y="1430421"/>
                </a:lnTo>
                <a:lnTo>
                  <a:pt x="1724527" y="1550737"/>
                </a:lnTo>
                <a:lnTo>
                  <a:pt x="2165684" y="1590842"/>
                </a:lnTo>
                <a:lnTo>
                  <a:pt x="2660316" y="1590842"/>
                </a:lnTo>
                <a:lnTo>
                  <a:pt x="3074737" y="1564105"/>
                </a:lnTo>
                <a:lnTo>
                  <a:pt x="3382211" y="1510631"/>
                </a:lnTo>
                <a:lnTo>
                  <a:pt x="3609474" y="1336842"/>
                </a:lnTo>
                <a:lnTo>
                  <a:pt x="3916948" y="1029368"/>
                </a:lnTo>
                <a:lnTo>
                  <a:pt x="4211053" y="815473"/>
                </a:lnTo>
                <a:lnTo>
                  <a:pt x="4638842" y="735263"/>
                </a:lnTo>
                <a:lnTo>
                  <a:pt x="4999790" y="735263"/>
                </a:lnTo>
                <a:lnTo>
                  <a:pt x="5694948" y="708526"/>
                </a:lnTo>
                <a:lnTo>
                  <a:pt x="6563895" y="708526"/>
                </a:lnTo>
                <a:lnTo>
                  <a:pt x="6924842" y="668421"/>
                </a:lnTo>
                <a:lnTo>
                  <a:pt x="7152105" y="574842"/>
                </a:lnTo>
                <a:lnTo>
                  <a:pt x="7352632" y="548105"/>
                </a:lnTo>
                <a:lnTo>
                  <a:pt x="7553158" y="548105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895684" y="2593474"/>
            <a:ext cx="75531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95684" y="1550737"/>
            <a:ext cx="0" cy="177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8950" y="1737895"/>
            <a:ext cx="7365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f(x)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2713789" y="3564722"/>
            <a:ext cx="3379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f’(x)  = [-1 0 1] ⊗ f</a:t>
            </a:r>
            <a:r>
              <a:rPr lang="en-US" dirty="0" smtClean="0"/>
              <a:t>  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977850" y="5793874"/>
            <a:ext cx="75531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77850" y="4751137"/>
            <a:ext cx="0" cy="177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1116" y="4938295"/>
            <a:ext cx="8388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f’(x)</a:t>
            </a:r>
            <a:endParaRPr lang="en-US" sz="3200" dirty="0"/>
          </a:p>
        </p:txBody>
      </p:sp>
      <p:sp>
        <p:nvSpPr>
          <p:cNvPr id="17" name="Freeform 16"/>
          <p:cNvSpPr/>
          <p:nvPr/>
        </p:nvSpPr>
        <p:spPr>
          <a:xfrm>
            <a:off x="975895" y="5534526"/>
            <a:ext cx="7579894" cy="1069474"/>
          </a:xfrm>
          <a:custGeom>
            <a:avLst/>
            <a:gdLst>
              <a:gd name="connsiteX0" fmla="*/ 0 w 7579894"/>
              <a:gd name="connsiteY0" fmla="*/ 120316 h 1069474"/>
              <a:gd name="connsiteX1" fmla="*/ 374316 w 7579894"/>
              <a:gd name="connsiteY1" fmla="*/ 147053 h 1069474"/>
              <a:gd name="connsiteX2" fmla="*/ 842210 w 7579894"/>
              <a:gd name="connsiteY2" fmla="*/ 213895 h 1069474"/>
              <a:gd name="connsiteX3" fmla="*/ 975894 w 7579894"/>
              <a:gd name="connsiteY3" fmla="*/ 254000 h 1069474"/>
              <a:gd name="connsiteX4" fmla="*/ 1550737 w 7579894"/>
              <a:gd name="connsiteY4" fmla="*/ 254000 h 1069474"/>
              <a:gd name="connsiteX5" fmla="*/ 1564105 w 7579894"/>
              <a:gd name="connsiteY5" fmla="*/ 1069474 h 1069474"/>
              <a:gd name="connsiteX6" fmla="*/ 1657684 w 7579894"/>
              <a:gd name="connsiteY6" fmla="*/ 320842 h 1069474"/>
              <a:gd name="connsiteX7" fmla="*/ 1764631 w 7579894"/>
              <a:gd name="connsiteY7" fmla="*/ 227263 h 1069474"/>
              <a:gd name="connsiteX8" fmla="*/ 2606842 w 7579894"/>
              <a:gd name="connsiteY8" fmla="*/ 240632 h 1069474"/>
              <a:gd name="connsiteX9" fmla="*/ 3021263 w 7579894"/>
              <a:gd name="connsiteY9" fmla="*/ 213895 h 1069474"/>
              <a:gd name="connsiteX10" fmla="*/ 3355473 w 7579894"/>
              <a:gd name="connsiteY10" fmla="*/ 213895 h 1069474"/>
              <a:gd name="connsiteX11" fmla="*/ 3422316 w 7579894"/>
              <a:gd name="connsiteY11" fmla="*/ 13369 h 1069474"/>
              <a:gd name="connsiteX12" fmla="*/ 3756526 w 7579894"/>
              <a:gd name="connsiteY12" fmla="*/ 0 h 1069474"/>
              <a:gd name="connsiteX13" fmla="*/ 3943684 w 7579894"/>
              <a:gd name="connsiteY13" fmla="*/ 80211 h 1069474"/>
              <a:gd name="connsiteX14" fmla="*/ 4197684 w 7579894"/>
              <a:gd name="connsiteY14" fmla="*/ 133685 h 1069474"/>
              <a:gd name="connsiteX15" fmla="*/ 4531894 w 7579894"/>
              <a:gd name="connsiteY15" fmla="*/ 187158 h 1069474"/>
              <a:gd name="connsiteX16" fmla="*/ 4719052 w 7579894"/>
              <a:gd name="connsiteY16" fmla="*/ 254000 h 1069474"/>
              <a:gd name="connsiteX17" fmla="*/ 6563894 w 7579894"/>
              <a:gd name="connsiteY17" fmla="*/ 254000 h 1069474"/>
              <a:gd name="connsiteX18" fmla="*/ 6724316 w 7579894"/>
              <a:gd name="connsiteY18" fmla="*/ 200527 h 1069474"/>
              <a:gd name="connsiteX19" fmla="*/ 6938210 w 7579894"/>
              <a:gd name="connsiteY19" fmla="*/ 160421 h 1069474"/>
              <a:gd name="connsiteX20" fmla="*/ 7192210 w 7579894"/>
              <a:gd name="connsiteY20" fmla="*/ 133685 h 1069474"/>
              <a:gd name="connsiteX21" fmla="*/ 7339263 w 7579894"/>
              <a:gd name="connsiteY21" fmla="*/ 200527 h 1069474"/>
              <a:gd name="connsiteX22" fmla="*/ 7339263 w 7579894"/>
              <a:gd name="connsiteY22" fmla="*/ 200527 h 1069474"/>
              <a:gd name="connsiteX23" fmla="*/ 7579894 w 7579894"/>
              <a:gd name="connsiteY23" fmla="*/ 254000 h 1069474"/>
              <a:gd name="connsiteX24" fmla="*/ 7579894 w 7579894"/>
              <a:gd name="connsiteY24" fmla="*/ 254000 h 1069474"/>
              <a:gd name="connsiteX25" fmla="*/ 7579894 w 7579894"/>
              <a:gd name="connsiteY25" fmla="*/ 254000 h 10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579894" h="1069474">
                <a:moveTo>
                  <a:pt x="0" y="120316"/>
                </a:moveTo>
                <a:lnTo>
                  <a:pt x="374316" y="147053"/>
                </a:lnTo>
                <a:lnTo>
                  <a:pt x="842210" y="213895"/>
                </a:lnTo>
                <a:lnTo>
                  <a:pt x="975894" y="254000"/>
                </a:lnTo>
                <a:lnTo>
                  <a:pt x="1550737" y="254000"/>
                </a:lnTo>
                <a:lnTo>
                  <a:pt x="1564105" y="1069474"/>
                </a:lnTo>
                <a:lnTo>
                  <a:pt x="1657684" y="320842"/>
                </a:lnTo>
                <a:lnTo>
                  <a:pt x="1764631" y="227263"/>
                </a:lnTo>
                <a:lnTo>
                  <a:pt x="2606842" y="240632"/>
                </a:lnTo>
                <a:lnTo>
                  <a:pt x="3021263" y="213895"/>
                </a:lnTo>
                <a:lnTo>
                  <a:pt x="3355473" y="213895"/>
                </a:lnTo>
                <a:lnTo>
                  <a:pt x="3422316" y="13369"/>
                </a:lnTo>
                <a:lnTo>
                  <a:pt x="3756526" y="0"/>
                </a:lnTo>
                <a:lnTo>
                  <a:pt x="3943684" y="80211"/>
                </a:lnTo>
                <a:lnTo>
                  <a:pt x="4197684" y="133685"/>
                </a:lnTo>
                <a:lnTo>
                  <a:pt x="4531894" y="187158"/>
                </a:lnTo>
                <a:lnTo>
                  <a:pt x="4719052" y="254000"/>
                </a:lnTo>
                <a:lnTo>
                  <a:pt x="6563894" y="254000"/>
                </a:lnTo>
                <a:lnTo>
                  <a:pt x="6724316" y="200527"/>
                </a:lnTo>
                <a:lnTo>
                  <a:pt x="6938210" y="160421"/>
                </a:lnTo>
                <a:lnTo>
                  <a:pt x="7192210" y="133685"/>
                </a:lnTo>
                <a:lnTo>
                  <a:pt x="7339263" y="200527"/>
                </a:lnTo>
                <a:lnTo>
                  <a:pt x="7339263" y="200527"/>
                </a:lnTo>
                <a:lnTo>
                  <a:pt x="7579894" y="254000"/>
                </a:lnTo>
                <a:lnTo>
                  <a:pt x="7579894" y="254000"/>
                </a:lnTo>
                <a:lnTo>
                  <a:pt x="7579894" y="25400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42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Domain: Math (1D)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895684" y="1737895"/>
            <a:ext cx="7553158" cy="1590842"/>
          </a:xfrm>
          <a:custGeom>
            <a:avLst/>
            <a:gdLst>
              <a:gd name="connsiteX0" fmla="*/ 0 w 7553158"/>
              <a:gd name="connsiteY0" fmla="*/ 160421 h 1590842"/>
              <a:gd name="connsiteX1" fmla="*/ 481263 w 7553158"/>
              <a:gd name="connsiteY1" fmla="*/ 53473 h 1590842"/>
              <a:gd name="connsiteX2" fmla="*/ 1163053 w 7553158"/>
              <a:gd name="connsiteY2" fmla="*/ 0 h 1590842"/>
              <a:gd name="connsiteX3" fmla="*/ 1470527 w 7553158"/>
              <a:gd name="connsiteY3" fmla="*/ 26737 h 1590842"/>
              <a:gd name="connsiteX4" fmla="*/ 1577474 w 7553158"/>
              <a:gd name="connsiteY4" fmla="*/ 173789 h 1590842"/>
              <a:gd name="connsiteX5" fmla="*/ 1590842 w 7553158"/>
              <a:gd name="connsiteY5" fmla="*/ 935789 h 1590842"/>
              <a:gd name="connsiteX6" fmla="*/ 1590842 w 7553158"/>
              <a:gd name="connsiteY6" fmla="*/ 1430421 h 1590842"/>
              <a:gd name="connsiteX7" fmla="*/ 1724527 w 7553158"/>
              <a:gd name="connsiteY7" fmla="*/ 1550737 h 1590842"/>
              <a:gd name="connsiteX8" fmla="*/ 2165684 w 7553158"/>
              <a:gd name="connsiteY8" fmla="*/ 1590842 h 1590842"/>
              <a:gd name="connsiteX9" fmla="*/ 2660316 w 7553158"/>
              <a:gd name="connsiteY9" fmla="*/ 1590842 h 1590842"/>
              <a:gd name="connsiteX10" fmla="*/ 3074737 w 7553158"/>
              <a:gd name="connsiteY10" fmla="*/ 1564105 h 1590842"/>
              <a:gd name="connsiteX11" fmla="*/ 3382211 w 7553158"/>
              <a:gd name="connsiteY11" fmla="*/ 1510631 h 1590842"/>
              <a:gd name="connsiteX12" fmla="*/ 3609474 w 7553158"/>
              <a:gd name="connsiteY12" fmla="*/ 1336842 h 1590842"/>
              <a:gd name="connsiteX13" fmla="*/ 3916948 w 7553158"/>
              <a:gd name="connsiteY13" fmla="*/ 1029368 h 1590842"/>
              <a:gd name="connsiteX14" fmla="*/ 4211053 w 7553158"/>
              <a:gd name="connsiteY14" fmla="*/ 815473 h 1590842"/>
              <a:gd name="connsiteX15" fmla="*/ 4638842 w 7553158"/>
              <a:gd name="connsiteY15" fmla="*/ 735263 h 1590842"/>
              <a:gd name="connsiteX16" fmla="*/ 4999790 w 7553158"/>
              <a:gd name="connsiteY16" fmla="*/ 735263 h 1590842"/>
              <a:gd name="connsiteX17" fmla="*/ 5694948 w 7553158"/>
              <a:gd name="connsiteY17" fmla="*/ 708526 h 1590842"/>
              <a:gd name="connsiteX18" fmla="*/ 6563895 w 7553158"/>
              <a:gd name="connsiteY18" fmla="*/ 708526 h 1590842"/>
              <a:gd name="connsiteX19" fmla="*/ 6924842 w 7553158"/>
              <a:gd name="connsiteY19" fmla="*/ 668421 h 1590842"/>
              <a:gd name="connsiteX20" fmla="*/ 7152105 w 7553158"/>
              <a:gd name="connsiteY20" fmla="*/ 574842 h 1590842"/>
              <a:gd name="connsiteX21" fmla="*/ 7352632 w 7553158"/>
              <a:gd name="connsiteY21" fmla="*/ 548105 h 1590842"/>
              <a:gd name="connsiteX22" fmla="*/ 7553158 w 7553158"/>
              <a:gd name="connsiteY22" fmla="*/ 548105 h 159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553158" h="1590842">
                <a:moveTo>
                  <a:pt x="0" y="160421"/>
                </a:moveTo>
                <a:lnTo>
                  <a:pt x="481263" y="53473"/>
                </a:lnTo>
                <a:lnTo>
                  <a:pt x="1163053" y="0"/>
                </a:lnTo>
                <a:lnTo>
                  <a:pt x="1470527" y="26737"/>
                </a:lnTo>
                <a:lnTo>
                  <a:pt x="1577474" y="173789"/>
                </a:lnTo>
                <a:lnTo>
                  <a:pt x="1590842" y="935789"/>
                </a:lnTo>
                <a:lnTo>
                  <a:pt x="1590842" y="1430421"/>
                </a:lnTo>
                <a:lnTo>
                  <a:pt x="1724527" y="1550737"/>
                </a:lnTo>
                <a:lnTo>
                  <a:pt x="2165684" y="1590842"/>
                </a:lnTo>
                <a:lnTo>
                  <a:pt x="2660316" y="1590842"/>
                </a:lnTo>
                <a:lnTo>
                  <a:pt x="3074737" y="1564105"/>
                </a:lnTo>
                <a:lnTo>
                  <a:pt x="3382211" y="1510631"/>
                </a:lnTo>
                <a:lnTo>
                  <a:pt x="3609474" y="1336842"/>
                </a:lnTo>
                <a:lnTo>
                  <a:pt x="3916948" y="1029368"/>
                </a:lnTo>
                <a:lnTo>
                  <a:pt x="4211053" y="815473"/>
                </a:lnTo>
                <a:lnTo>
                  <a:pt x="4638842" y="735263"/>
                </a:lnTo>
                <a:lnTo>
                  <a:pt x="4999790" y="735263"/>
                </a:lnTo>
                <a:lnTo>
                  <a:pt x="5694948" y="708526"/>
                </a:lnTo>
                <a:lnTo>
                  <a:pt x="6563895" y="708526"/>
                </a:lnTo>
                <a:lnTo>
                  <a:pt x="6924842" y="668421"/>
                </a:lnTo>
                <a:lnTo>
                  <a:pt x="7152105" y="574842"/>
                </a:lnTo>
                <a:lnTo>
                  <a:pt x="7352632" y="548105"/>
                </a:lnTo>
                <a:lnTo>
                  <a:pt x="7553158" y="548105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895684" y="2593474"/>
            <a:ext cx="75531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95684" y="1550737"/>
            <a:ext cx="0" cy="177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8950" y="1737895"/>
            <a:ext cx="7365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f(x)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2713789" y="3564722"/>
            <a:ext cx="3379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f’(x)  = [-1 0 1] ⊗ f</a:t>
            </a:r>
            <a:r>
              <a:rPr lang="en-US" dirty="0" smtClean="0"/>
              <a:t>  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977850" y="5793874"/>
            <a:ext cx="75531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77850" y="4751137"/>
            <a:ext cx="0" cy="177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1116" y="4938295"/>
            <a:ext cx="8388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f’(x)</a:t>
            </a:r>
            <a:endParaRPr lang="en-US" sz="3200" dirty="0"/>
          </a:p>
        </p:txBody>
      </p:sp>
      <p:sp>
        <p:nvSpPr>
          <p:cNvPr id="17" name="Freeform 16"/>
          <p:cNvSpPr/>
          <p:nvPr/>
        </p:nvSpPr>
        <p:spPr>
          <a:xfrm>
            <a:off x="975895" y="5534526"/>
            <a:ext cx="7579894" cy="1069474"/>
          </a:xfrm>
          <a:custGeom>
            <a:avLst/>
            <a:gdLst>
              <a:gd name="connsiteX0" fmla="*/ 0 w 7579894"/>
              <a:gd name="connsiteY0" fmla="*/ 120316 h 1069474"/>
              <a:gd name="connsiteX1" fmla="*/ 374316 w 7579894"/>
              <a:gd name="connsiteY1" fmla="*/ 147053 h 1069474"/>
              <a:gd name="connsiteX2" fmla="*/ 842210 w 7579894"/>
              <a:gd name="connsiteY2" fmla="*/ 213895 h 1069474"/>
              <a:gd name="connsiteX3" fmla="*/ 975894 w 7579894"/>
              <a:gd name="connsiteY3" fmla="*/ 254000 h 1069474"/>
              <a:gd name="connsiteX4" fmla="*/ 1550737 w 7579894"/>
              <a:gd name="connsiteY4" fmla="*/ 254000 h 1069474"/>
              <a:gd name="connsiteX5" fmla="*/ 1564105 w 7579894"/>
              <a:gd name="connsiteY5" fmla="*/ 1069474 h 1069474"/>
              <a:gd name="connsiteX6" fmla="*/ 1657684 w 7579894"/>
              <a:gd name="connsiteY6" fmla="*/ 320842 h 1069474"/>
              <a:gd name="connsiteX7" fmla="*/ 1764631 w 7579894"/>
              <a:gd name="connsiteY7" fmla="*/ 227263 h 1069474"/>
              <a:gd name="connsiteX8" fmla="*/ 2606842 w 7579894"/>
              <a:gd name="connsiteY8" fmla="*/ 240632 h 1069474"/>
              <a:gd name="connsiteX9" fmla="*/ 3021263 w 7579894"/>
              <a:gd name="connsiteY9" fmla="*/ 213895 h 1069474"/>
              <a:gd name="connsiteX10" fmla="*/ 3355473 w 7579894"/>
              <a:gd name="connsiteY10" fmla="*/ 213895 h 1069474"/>
              <a:gd name="connsiteX11" fmla="*/ 3422316 w 7579894"/>
              <a:gd name="connsiteY11" fmla="*/ 13369 h 1069474"/>
              <a:gd name="connsiteX12" fmla="*/ 3756526 w 7579894"/>
              <a:gd name="connsiteY12" fmla="*/ 0 h 1069474"/>
              <a:gd name="connsiteX13" fmla="*/ 3943684 w 7579894"/>
              <a:gd name="connsiteY13" fmla="*/ 80211 h 1069474"/>
              <a:gd name="connsiteX14" fmla="*/ 4197684 w 7579894"/>
              <a:gd name="connsiteY14" fmla="*/ 133685 h 1069474"/>
              <a:gd name="connsiteX15" fmla="*/ 4531894 w 7579894"/>
              <a:gd name="connsiteY15" fmla="*/ 187158 h 1069474"/>
              <a:gd name="connsiteX16" fmla="*/ 4719052 w 7579894"/>
              <a:gd name="connsiteY16" fmla="*/ 254000 h 1069474"/>
              <a:gd name="connsiteX17" fmla="*/ 6563894 w 7579894"/>
              <a:gd name="connsiteY17" fmla="*/ 254000 h 1069474"/>
              <a:gd name="connsiteX18" fmla="*/ 6724316 w 7579894"/>
              <a:gd name="connsiteY18" fmla="*/ 200527 h 1069474"/>
              <a:gd name="connsiteX19" fmla="*/ 6938210 w 7579894"/>
              <a:gd name="connsiteY19" fmla="*/ 160421 h 1069474"/>
              <a:gd name="connsiteX20" fmla="*/ 7192210 w 7579894"/>
              <a:gd name="connsiteY20" fmla="*/ 133685 h 1069474"/>
              <a:gd name="connsiteX21" fmla="*/ 7339263 w 7579894"/>
              <a:gd name="connsiteY21" fmla="*/ 200527 h 1069474"/>
              <a:gd name="connsiteX22" fmla="*/ 7339263 w 7579894"/>
              <a:gd name="connsiteY22" fmla="*/ 200527 h 1069474"/>
              <a:gd name="connsiteX23" fmla="*/ 7579894 w 7579894"/>
              <a:gd name="connsiteY23" fmla="*/ 254000 h 1069474"/>
              <a:gd name="connsiteX24" fmla="*/ 7579894 w 7579894"/>
              <a:gd name="connsiteY24" fmla="*/ 254000 h 1069474"/>
              <a:gd name="connsiteX25" fmla="*/ 7579894 w 7579894"/>
              <a:gd name="connsiteY25" fmla="*/ 254000 h 10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579894" h="1069474">
                <a:moveTo>
                  <a:pt x="0" y="120316"/>
                </a:moveTo>
                <a:lnTo>
                  <a:pt x="374316" y="147053"/>
                </a:lnTo>
                <a:lnTo>
                  <a:pt x="842210" y="213895"/>
                </a:lnTo>
                <a:lnTo>
                  <a:pt x="975894" y="254000"/>
                </a:lnTo>
                <a:lnTo>
                  <a:pt x="1550737" y="254000"/>
                </a:lnTo>
                <a:lnTo>
                  <a:pt x="1564105" y="1069474"/>
                </a:lnTo>
                <a:lnTo>
                  <a:pt x="1657684" y="320842"/>
                </a:lnTo>
                <a:lnTo>
                  <a:pt x="1764631" y="227263"/>
                </a:lnTo>
                <a:lnTo>
                  <a:pt x="2606842" y="240632"/>
                </a:lnTo>
                <a:lnTo>
                  <a:pt x="3021263" y="213895"/>
                </a:lnTo>
                <a:lnTo>
                  <a:pt x="3355473" y="213895"/>
                </a:lnTo>
                <a:lnTo>
                  <a:pt x="3422316" y="13369"/>
                </a:lnTo>
                <a:lnTo>
                  <a:pt x="3756526" y="0"/>
                </a:lnTo>
                <a:lnTo>
                  <a:pt x="3943684" y="80211"/>
                </a:lnTo>
                <a:lnTo>
                  <a:pt x="4197684" y="133685"/>
                </a:lnTo>
                <a:lnTo>
                  <a:pt x="4531894" y="187158"/>
                </a:lnTo>
                <a:lnTo>
                  <a:pt x="4719052" y="254000"/>
                </a:lnTo>
                <a:lnTo>
                  <a:pt x="6563894" y="254000"/>
                </a:lnTo>
                <a:lnTo>
                  <a:pt x="6724316" y="200527"/>
                </a:lnTo>
                <a:lnTo>
                  <a:pt x="6938210" y="160421"/>
                </a:lnTo>
                <a:lnTo>
                  <a:pt x="7192210" y="133685"/>
                </a:lnTo>
                <a:lnTo>
                  <a:pt x="7339263" y="200527"/>
                </a:lnTo>
                <a:lnTo>
                  <a:pt x="7339263" y="200527"/>
                </a:lnTo>
                <a:lnTo>
                  <a:pt x="7579894" y="254000"/>
                </a:lnTo>
                <a:lnTo>
                  <a:pt x="7579894" y="254000"/>
                </a:lnTo>
                <a:lnTo>
                  <a:pt x="7579894" y="25400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67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Domain: Math (1D)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943737" y="2329189"/>
            <a:ext cx="75531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43737" y="1286452"/>
            <a:ext cx="0" cy="177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7003" y="1473610"/>
            <a:ext cx="8388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f’(x)</a:t>
            </a:r>
            <a:endParaRPr lang="en-US" sz="3200" dirty="0"/>
          </a:p>
        </p:txBody>
      </p:sp>
      <p:sp>
        <p:nvSpPr>
          <p:cNvPr id="17" name="Freeform 16"/>
          <p:cNvSpPr/>
          <p:nvPr/>
        </p:nvSpPr>
        <p:spPr>
          <a:xfrm>
            <a:off x="941782" y="2069841"/>
            <a:ext cx="7579894" cy="1069474"/>
          </a:xfrm>
          <a:custGeom>
            <a:avLst/>
            <a:gdLst>
              <a:gd name="connsiteX0" fmla="*/ 0 w 7579894"/>
              <a:gd name="connsiteY0" fmla="*/ 120316 h 1069474"/>
              <a:gd name="connsiteX1" fmla="*/ 374316 w 7579894"/>
              <a:gd name="connsiteY1" fmla="*/ 147053 h 1069474"/>
              <a:gd name="connsiteX2" fmla="*/ 842210 w 7579894"/>
              <a:gd name="connsiteY2" fmla="*/ 213895 h 1069474"/>
              <a:gd name="connsiteX3" fmla="*/ 975894 w 7579894"/>
              <a:gd name="connsiteY3" fmla="*/ 254000 h 1069474"/>
              <a:gd name="connsiteX4" fmla="*/ 1550737 w 7579894"/>
              <a:gd name="connsiteY4" fmla="*/ 254000 h 1069474"/>
              <a:gd name="connsiteX5" fmla="*/ 1564105 w 7579894"/>
              <a:gd name="connsiteY5" fmla="*/ 1069474 h 1069474"/>
              <a:gd name="connsiteX6" fmla="*/ 1657684 w 7579894"/>
              <a:gd name="connsiteY6" fmla="*/ 320842 h 1069474"/>
              <a:gd name="connsiteX7" fmla="*/ 1764631 w 7579894"/>
              <a:gd name="connsiteY7" fmla="*/ 227263 h 1069474"/>
              <a:gd name="connsiteX8" fmla="*/ 2606842 w 7579894"/>
              <a:gd name="connsiteY8" fmla="*/ 240632 h 1069474"/>
              <a:gd name="connsiteX9" fmla="*/ 3021263 w 7579894"/>
              <a:gd name="connsiteY9" fmla="*/ 213895 h 1069474"/>
              <a:gd name="connsiteX10" fmla="*/ 3355473 w 7579894"/>
              <a:gd name="connsiteY10" fmla="*/ 213895 h 1069474"/>
              <a:gd name="connsiteX11" fmla="*/ 3422316 w 7579894"/>
              <a:gd name="connsiteY11" fmla="*/ 13369 h 1069474"/>
              <a:gd name="connsiteX12" fmla="*/ 3756526 w 7579894"/>
              <a:gd name="connsiteY12" fmla="*/ 0 h 1069474"/>
              <a:gd name="connsiteX13" fmla="*/ 3943684 w 7579894"/>
              <a:gd name="connsiteY13" fmla="*/ 80211 h 1069474"/>
              <a:gd name="connsiteX14" fmla="*/ 4197684 w 7579894"/>
              <a:gd name="connsiteY14" fmla="*/ 133685 h 1069474"/>
              <a:gd name="connsiteX15" fmla="*/ 4531894 w 7579894"/>
              <a:gd name="connsiteY15" fmla="*/ 187158 h 1069474"/>
              <a:gd name="connsiteX16" fmla="*/ 4719052 w 7579894"/>
              <a:gd name="connsiteY16" fmla="*/ 254000 h 1069474"/>
              <a:gd name="connsiteX17" fmla="*/ 6563894 w 7579894"/>
              <a:gd name="connsiteY17" fmla="*/ 254000 h 1069474"/>
              <a:gd name="connsiteX18" fmla="*/ 6724316 w 7579894"/>
              <a:gd name="connsiteY18" fmla="*/ 200527 h 1069474"/>
              <a:gd name="connsiteX19" fmla="*/ 6938210 w 7579894"/>
              <a:gd name="connsiteY19" fmla="*/ 160421 h 1069474"/>
              <a:gd name="connsiteX20" fmla="*/ 7192210 w 7579894"/>
              <a:gd name="connsiteY20" fmla="*/ 133685 h 1069474"/>
              <a:gd name="connsiteX21" fmla="*/ 7339263 w 7579894"/>
              <a:gd name="connsiteY21" fmla="*/ 200527 h 1069474"/>
              <a:gd name="connsiteX22" fmla="*/ 7339263 w 7579894"/>
              <a:gd name="connsiteY22" fmla="*/ 200527 h 1069474"/>
              <a:gd name="connsiteX23" fmla="*/ 7579894 w 7579894"/>
              <a:gd name="connsiteY23" fmla="*/ 254000 h 1069474"/>
              <a:gd name="connsiteX24" fmla="*/ 7579894 w 7579894"/>
              <a:gd name="connsiteY24" fmla="*/ 254000 h 1069474"/>
              <a:gd name="connsiteX25" fmla="*/ 7579894 w 7579894"/>
              <a:gd name="connsiteY25" fmla="*/ 254000 h 10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579894" h="1069474">
                <a:moveTo>
                  <a:pt x="0" y="120316"/>
                </a:moveTo>
                <a:lnTo>
                  <a:pt x="374316" y="147053"/>
                </a:lnTo>
                <a:lnTo>
                  <a:pt x="842210" y="213895"/>
                </a:lnTo>
                <a:lnTo>
                  <a:pt x="975894" y="254000"/>
                </a:lnTo>
                <a:lnTo>
                  <a:pt x="1550737" y="254000"/>
                </a:lnTo>
                <a:lnTo>
                  <a:pt x="1564105" y="1069474"/>
                </a:lnTo>
                <a:lnTo>
                  <a:pt x="1657684" y="320842"/>
                </a:lnTo>
                <a:lnTo>
                  <a:pt x="1764631" y="227263"/>
                </a:lnTo>
                <a:lnTo>
                  <a:pt x="2606842" y="240632"/>
                </a:lnTo>
                <a:lnTo>
                  <a:pt x="3021263" y="213895"/>
                </a:lnTo>
                <a:lnTo>
                  <a:pt x="3355473" y="213895"/>
                </a:lnTo>
                <a:lnTo>
                  <a:pt x="3422316" y="13369"/>
                </a:lnTo>
                <a:lnTo>
                  <a:pt x="3756526" y="0"/>
                </a:lnTo>
                <a:lnTo>
                  <a:pt x="3943684" y="80211"/>
                </a:lnTo>
                <a:lnTo>
                  <a:pt x="4197684" y="133685"/>
                </a:lnTo>
                <a:lnTo>
                  <a:pt x="4531894" y="187158"/>
                </a:lnTo>
                <a:lnTo>
                  <a:pt x="4719052" y="254000"/>
                </a:lnTo>
                <a:lnTo>
                  <a:pt x="6563894" y="254000"/>
                </a:lnTo>
                <a:lnTo>
                  <a:pt x="6724316" y="200527"/>
                </a:lnTo>
                <a:lnTo>
                  <a:pt x="6938210" y="160421"/>
                </a:lnTo>
                <a:lnTo>
                  <a:pt x="7192210" y="133685"/>
                </a:lnTo>
                <a:lnTo>
                  <a:pt x="7339263" y="200527"/>
                </a:lnTo>
                <a:lnTo>
                  <a:pt x="7339263" y="200527"/>
                </a:lnTo>
                <a:lnTo>
                  <a:pt x="7579894" y="254000"/>
                </a:lnTo>
                <a:lnTo>
                  <a:pt x="7579894" y="254000"/>
                </a:lnTo>
                <a:lnTo>
                  <a:pt x="7579894" y="25400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918956" y="5329063"/>
            <a:ext cx="75531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18956" y="4286326"/>
            <a:ext cx="0" cy="177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918" y="4473484"/>
            <a:ext cx="9068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g’(x)</a:t>
            </a:r>
            <a:endParaRPr lang="en-US" sz="3200" dirty="0"/>
          </a:p>
        </p:txBody>
      </p:sp>
      <p:sp>
        <p:nvSpPr>
          <p:cNvPr id="20" name="Freeform 19"/>
          <p:cNvSpPr/>
          <p:nvPr/>
        </p:nvSpPr>
        <p:spPr>
          <a:xfrm>
            <a:off x="903633" y="4775608"/>
            <a:ext cx="7593262" cy="2045369"/>
          </a:xfrm>
          <a:custGeom>
            <a:avLst/>
            <a:gdLst>
              <a:gd name="connsiteX0" fmla="*/ 0 w 7579894"/>
              <a:gd name="connsiteY0" fmla="*/ 120316 h 1069474"/>
              <a:gd name="connsiteX1" fmla="*/ 374316 w 7579894"/>
              <a:gd name="connsiteY1" fmla="*/ 147053 h 1069474"/>
              <a:gd name="connsiteX2" fmla="*/ 842210 w 7579894"/>
              <a:gd name="connsiteY2" fmla="*/ 213895 h 1069474"/>
              <a:gd name="connsiteX3" fmla="*/ 975894 w 7579894"/>
              <a:gd name="connsiteY3" fmla="*/ 254000 h 1069474"/>
              <a:gd name="connsiteX4" fmla="*/ 1550737 w 7579894"/>
              <a:gd name="connsiteY4" fmla="*/ 254000 h 1069474"/>
              <a:gd name="connsiteX5" fmla="*/ 1564105 w 7579894"/>
              <a:gd name="connsiteY5" fmla="*/ 1069474 h 1069474"/>
              <a:gd name="connsiteX6" fmla="*/ 1657684 w 7579894"/>
              <a:gd name="connsiteY6" fmla="*/ 320842 h 1069474"/>
              <a:gd name="connsiteX7" fmla="*/ 1764631 w 7579894"/>
              <a:gd name="connsiteY7" fmla="*/ 227263 h 1069474"/>
              <a:gd name="connsiteX8" fmla="*/ 2606842 w 7579894"/>
              <a:gd name="connsiteY8" fmla="*/ 240632 h 1069474"/>
              <a:gd name="connsiteX9" fmla="*/ 3021263 w 7579894"/>
              <a:gd name="connsiteY9" fmla="*/ 213895 h 1069474"/>
              <a:gd name="connsiteX10" fmla="*/ 3355473 w 7579894"/>
              <a:gd name="connsiteY10" fmla="*/ 213895 h 1069474"/>
              <a:gd name="connsiteX11" fmla="*/ 3422316 w 7579894"/>
              <a:gd name="connsiteY11" fmla="*/ 13369 h 1069474"/>
              <a:gd name="connsiteX12" fmla="*/ 3756526 w 7579894"/>
              <a:gd name="connsiteY12" fmla="*/ 0 h 1069474"/>
              <a:gd name="connsiteX13" fmla="*/ 3943684 w 7579894"/>
              <a:gd name="connsiteY13" fmla="*/ 80211 h 1069474"/>
              <a:gd name="connsiteX14" fmla="*/ 4197684 w 7579894"/>
              <a:gd name="connsiteY14" fmla="*/ 133685 h 1069474"/>
              <a:gd name="connsiteX15" fmla="*/ 4531894 w 7579894"/>
              <a:gd name="connsiteY15" fmla="*/ 187158 h 1069474"/>
              <a:gd name="connsiteX16" fmla="*/ 4719052 w 7579894"/>
              <a:gd name="connsiteY16" fmla="*/ 254000 h 1069474"/>
              <a:gd name="connsiteX17" fmla="*/ 6563894 w 7579894"/>
              <a:gd name="connsiteY17" fmla="*/ 254000 h 1069474"/>
              <a:gd name="connsiteX18" fmla="*/ 6724316 w 7579894"/>
              <a:gd name="connsiteY18" fmla="*/ 200527 h 1069474"/>
              <a:gd name="connsiteX19" fmla="*/ 6938210 w 7579894"/>
              <a:gd name="connsiteY19" fmla="*/ 160421 h 1069474"/>
              <a:gd name="connsiteX20" fmla="*/ 7192210 w 7579894"/>
              <a:gd name="connsiteY20" fmla="*/ 133685 h 1069474"/>
              <a:gd name="connsiteX21" fmla="*/ 7339263 w 7579894"/>
              <a:gd name="connsiteY21" fmla="*/ 200527 h 1069474"/>
              <a:gd name="connsiteX22" fmla="*/ 7339263 w 7579894"/>
              <a:gd name="connsiteY22" fmla="*/ 200527 h 1069474"/>
              <a:gd name="connsiteX23" fmla="*/ 7579894 w 7579894"/>
              <a:gd name="connsiteY23" fmla="*/ 254000 h 1069474"/>
              <a:gd name="connsiteX24" fmla="*/ 7579894 w 7579894"/>
              <a:gd name="connsiteY24" fmla="*/ 254000 h 1069474"/>
              <a:gd name="connsiteX25" fmla="*/ 7579894 w 7579894"/>
              <a:gd name="connsiteY25" fmla="*/ 254000 h 1069474"/>
              <a:gd name="connsiteX0" fmla="*/ 0 w 7579894"/>
              <a:gd name="connsiteY0" fmla="*/ 120316 h 1604211"/>
              <a:gd name="connsiteX1" fmla="*/ 374316 w 7579894"/>
              <a:gd name="connsiteY1" fmla="*/ 147053 h 1604211"/>
              <a:gd name="connsiteX2" fmla="*/ 842210 w 7579894"/>
              <a:gd name="connsiteY2" fmla="*/ 213895 h 1604211"/>
              <a:gd name="connsiteX3" fmla="*/ 975894 w 7579894"/>
              <a:gd name="connsiteY3" fmla="*/ 254000 h 1604211"/>
              <a:gd name="connsiteX4" fmla="*/ 1550737 w 7579894"/>
              <a:gd name="connsiteY4" fmla="*/ 254000 h 1604211"/>
              <a:gd name="connsiteX5" fmla="*/ 1564105 w 7579894"/>
              <a:gd name="connsiteY5" fmla="*/ 1604211 h 1604211"/>
              <a:gd name="connsiteX6" fmla="*/ 1657684 w 7579894"/>
              <a:gd name="connsiteY6" fmla="*/ 320842 h 1604211"/>
              <a:gd name="connsiteX7" fmla="*/ 1764631 w 7579894"/>
              <a:gd name="connsiteY7" fmla="*/ 227263 h 1604211"/>
              <a:gd name="connsiteX8" fmla="*/ 2606842 w 7579894"/>
              <a:gd name="connsiteY8" fmla="*/ 240632 h 1604211"/>
              <a:gd name="connsiteX9" fmla="*/ 3021263 w 7579894"/>
              <a:gd name="connsiteY9" fmla="*/ 213895 h 1604211"/>
              <a:gd name="connsiteX10" fmla="*/ 3355473 w 7579894"/>
              <a:gd name="connsiteY10" fmla="*/ 213895 h 1604211"/>
              <a:gd name="connsiteX11" fmla="*/ 3422316 w 7579894"/>
              <a:gd name="connsiteY11" fmla="*/ 13369 h 1604211"/>
              <a:gd name="connsiteX12" fmla="*/ 3756526 w 7579894"/>
              <a:gd name="connsiteY12" fmla="*/ 0 h 1604211"/>
              <a:gd name="connsiteX13" fmla="*/ 3943684 w 7579894"/>
              <a:gd name="connsiteY13" fmla="*/ 80211 h 1604211"/>
              <a:gd name="connsiteX14" fmla="*/ 4197684 w 7579894"/>
              <a:gd name="connsiteY14" fmla="*/ 133685 h 1604211"/>
              <a:gd name="connsiteX15" fmla="*/ 4531894 w 7579894"/>
              <a:gd name="connsiteY15" fmla="*/ 187158 h 1604211"/>
              <a:gd name="connsiteX16" fmla="*/ 4719052 w 7579894"/>
              <a:gd name="connsiteY16" fmla="*/ 254000 h 1604211"/>
              <a:gd name="connsiteX17" fmla="*/ 6563894 w 7579894"/>
              <a:gd name="connsiteY17" fmla="*/ 254000 h 1604211"/>
              <a:gd name="connsiteX18" fmla="*/ 6724316 w 7579894"/>
              <a:gd name="connsiteY18" fmla="*/ 200527 h 1604211"/>
              <a:gd name="connsiteX19" fmla="*/ 6938210 w 7579894"/>
              <a:gd name="connsiteY19" fmla="*/ 160421 h 1604211"/>
              <a:gd name="connsiteX20" fmla="*/ 7192210 w 7579894"/>
              <a:gd name="connsiteY20" fmla="*/ 133685 h 1604211"/>
              <a:gd name="connsiteX21" fmla="*/ 7339263 w 7579894"/>
              <a:gd name="connsiteY21" fmla="*/ 200527 h 1604211"/>
              <a:gd name="connsiteX22" fmla="*/ 7339263 w 7579894"/>
              <a:gd name="connsiteY22" fmla="*/ 200527 h 1604211"/>
              <a:gd name="connsiteX23" fmla="*/ 7579894 w 7579894"/>
              <a:gd name="connsiteY23" fmla="*/ 254000 h 1604211"/>
              <a:gd name="connsiteX24" fmla="*/ 7579894 w 7579894"/>
              <a:gd name="connsiteY24" fmla="*/ 254000 h 1604211"/>
              <a:gd name="connsiteX25" fmla="*/ 7579894 w 7579894"/>
              <a:gd name="connsiteY25" fmla="*/ 254000 h 1604211"/>
              <a:gd name="connsiteX0" fmla="*/ 0 w 7579894"/>
              <a:gd name="connsiteY0" fmla="*/ 387683 h 1871578"/>
              <a:gd name="connsiteX1" fmla="*/ 374316 w 7579894"/>
              <a:gd name="connsiteY1" fmla="*/ 414420 h 1871578"/>
              <a:gd name="connsiteX2" fmla="*/ 842210 w 7579894"/>
              <a:gd name="connsiteY2" fmla="*/ 481262 h 1871578"/>
              <a:gd name="connsiteX3" fmla="*/ 975894 w 7579894"/>
              <a:gd name="connsiteY3" fmla="*/ 521367 h 1871578"/>
              <a:gd name="connsiteX4" fmla="*/ 1550737 w 7579894"/>
              <a:gd name="connsiteY4" fmla="*/ 521367 h 1871578"/>
              <a:gd name="connsiteX5" fmla="*/ 1564105 w 7579894"/>
              <a:gd name="connsiteY5" fmla="*/ 1871578 h 1871578"/>
              <a:gd name="connsiteX6" fmla="*/ 1657684 w 7579894"/>
              <a:gd name="connsiteY6" fmla="*/ 588209 h 1871578"/>
              <a:gd name="connsiteX7" fmla="*/ 1764631 w 7579894"/>
              <a:gd name="connsiteY7" fmla="*/ 494630 h 1871578"/>
              <a:gd name="connsiteX8" fmla="*/ 2606842 w 7579894"/>
              <a:gd name="connsiteY8" fmla="*/ 507999 h 1871578"/>
              <a:gd name="connsiteX9" fmla="*/ 3021263 w 7579894"/>
              <a:gd name="connsiteY9" fmla="*/ 481262 h 1871578"/>
              <a:gd name="connsiteX10" fmla="*/ 3355473 w 7579894"/>
              <a:gd name="connsiteY10" fmla="*/ 481262 h 1871578"/>
              <a:gd name="connsiteX11" fmla="*/ 3408947 w 7579894"/>
              <a:gd name="connsiteY11" fmla="*/ 0 h 1871578"/>
              <a:gd name="connsiteX12" fmla="*/ 3756526 w 7579894"/>
              <a:gd name="connsiteY12" fmla="*/ 267367 h 1871578"/>
              <a:gd name="connsiteX13" fmla="*/ 3943684 w 7579894"/>
              <a:gd name="connsiteY13" fmla="*/ 347578 h 1871578"/>
              <a:gd name="connsiteX14" fmla="*/ 4197684 w 7579894"/>
              <a:gd name="connsiteY14" fmla="*/ 401052 h 1871578"/>
              <a:gd name="connsiteX15" fmla="*/ 4531894 w 7579894"/>
              <a:gd name="connsiteY15" fmla="*/ 454525 h 1871578"/>
              <a:gd name="connsiteX16" fmla="*/ 4719052 w 7579894"/>
              <a:gd name="connsiteY16" fmla="*/ 521367 h 1871578"/>
              <a:gd name="connsiteX17" fmla="*/ 6563894 w 7579894"/>
              <a:gd name="connsiteY17" fmla="*/ 521367 h 1871578"/>
              <a:gd name="connsiteX18" fmla="*/ 6724316 w 7579894"/>
              <a:gd name="connsiteY18" fmla="*/ 467894 h 1871578"/>
              <a:gd name="connsiteX19" fmla="*/ 6938210 w 7579894"/>
              <a:gd name="connsiteY19" fmla="*/ 427788 h 1871578"/>
              <a:gd name="connsiteX20" fmla="*/ 7192210 w 7579894"/>
              <a:gd name="connsiteY20" fmla="*/ 401052 h 1871578"/>
              <a:gd name="connsiteX21" fmla="*/ 7339263 w 7579894"/>
              <a:gd name="connsiteY21" fmla="*/ 467894 h 1871578"/>
              <a:gd name="connsiteX22" fmla="*/ 7339263 w 7579894"/>
              <a:gd name="connsiteY22" fmla="*/ 467894 h 1871578"/>
              <a:gd name="connsiteX23" fmla="*/ 7579894 w 7579894"/>
              <a:gd name="connsiteY23" fmla="*/ 521367 h 1871578"/>
              <a:gd name="connsiteX24" fmla="*/ 7579894 w 7579894"/>
              <a:gd name="connsiteY24" fmla="*/ 521367 h 1871578"/>
              <a:gd name="connsiteX25" fmla="*/ 7579894 w 7579894"/>
              <a:gd name="connsiteY25" fmla="*/ 521367 h 1871578"/>
              <a:gd name="connsiteX0" fmla="*/ 0 w 7579894"/>
              <a:gd name="connsiteY0" fmla="*/ 414422 h 1898317"/>
              <a:gd name="connsiteX1" fmla="*/ 374316 w 7579894"/>
              <a:gd name="connsiteY1" fmla="*/ 441159 h 1898317"/>
              <a:gd name="connsiteX2" fmla="*/ 842210 w 7579894"/>
              <a:gd name="connsiteY2" fmla="*/ 508001 h 1898317"/>
              <a:gd name="connsiteX3" fmla="*/ 975894 w 7579894"/>
              <a:gd name="connsiteY3" fmla="*/ 548106 h 1898317"/>
              <a:gd name="connsiteX4" fmla="*/ 1550737 w 7579894"/>
              <a:gd name="connsiteY4" fmla="*/ 548106 h 1898317"/>
              <a:gd name="connsiteX5" fmla="*/ 1564105 w 7579894"/>
              <a:gd name="connsiteY5" fmla="*/ 1898317 h 1898317"/>
              <a:gd name="connsiteX6" fmla="*/ 1657684 w 7579894"/>
              <a:gd name="connsiteY6" fmla="*/ 614948 h 1898317"/>
              <a:gd name="connsiteX7" fmla="*/ 1764631 w 7579894"/>
              <a:gd name="connsiteY7" fmla="*/ 521369 h 1898317"/>
              <a:gd name="connsiteX8" fmla="*/ 2606842 w 7579894"/>
              <a:gd name="connsiteY8" fmla="*/ 534738 h 1898317"/>
              <a:gd name="connsiteX9" fmla="*/ 3021263 w 7579894"/>
              <a:gd name="connsiteY9" fmla="*/ 508001 h 1898317"/>
              <a:gd name="connsiteX10" fmla="*/ 3355473 w 7579894"/>
              <a:gd name="connsiteY10" fmla="*/ 508001 h 1898317"/>
              <a:gd name="connsiteX11" fmla="*/ 3408947 w 7579894"/>
              <a:gd name="connsiteY11" fmla="*/ 26739 h 1898317"/>
              <a:gd name="connsiteX12" fmla="*/ 3756526 w 7579894"/>
              <a:gd name="connsiteY12" fmla="*/ 0 h 1898317"/>
              <a:gd name="connsiteX13" fmla="*/ 3943684 w 7579894"/>
              <a:gd name="connsiteY13" fmla="*/ 374317 h 1898317"/>
              <a:gd name="connsiteX14" fmla="*/ 4197684 w 7579894"/>
              <a:gd name="connsiteY14" fmla="*/ 427791 h 1898317"/>
              <a:gd name="connsiteX15" fmla="*/ 4531894 w 7579894"/>
              <a:gd name="connsiteY15" fmla="*/ 481264 h 1898317"/>
              <a:gd name="connsiteX16" fmla="*/ 4719052 w 7579894"/>
              <a:gd name="connsiteY16" fmla="*/ 548106 h 1898317"/>
              <a:gd name="connsiteX17" fmla="*/ 6563894 w 7579894"/>
              <a:gd name="connsiteY17" fmla="*/ 548106 h 1898317"/>
              <a:gd name="connsiteX18" fmla="*/ 6724316 w 7579894"/>
              <a:gd name="connsiteY18" fmla="*/ 494633 h 1898317"/>
              <a:gd name="connsiteX19" fmla="*/ 6938210 w 7579894"/>
              <a:gd name="connsiteY19" fmla="*/ 454527 h 1898317"/>
              <a:gd name="connsiteX20" fmla="*/ 7192210 w 7579894"/>
              <a:gd name="connsiteY20" fmla="*/ 427791 h 1898317"/>
              <a:gd name="connsiteX21" fmla="*/ 7339263 w 7579894"/>
              <a:gd name="connsiteY21" fmla="*/ 494633 h 1898317"/>
              <a:gd name="connsiteX22" fmla="*/ 7339263 w 7579894"/>
              <a:gd name="connsiteY22" fmla="*/ 494633 h 1898317"/>
              <a:gd name="connsiteX23" fmla="*/ 7579894 w 7579894"/>
              <a:gd name="connsiteY23" fmla="*/ 548106 h 1898317"/>
              <a:gd name="connsiteX24" fmla="*/ 7579894 w 7579894"/>
              <a:gd name="connsiteY24" fmla="*/ 548106 h 1898317"/>
              <a:gd name="connsiteX25" fmla="*/ 7579894 w 7579894"/>
              <a:gd name="connsiteY25" fmla="*/ 548106 h 1898317"/>
              <a:gd name="connsiteX0" fmla="*/ 0 w 7579894"/>
              <a:gd name="connsiteY0" fmla="*/ 414422 h 1898317"/>
              <a:gd name="connsiteX1" fmla="*/ 374316 w 7579894"/>
              <a:gd name="connsiteY1" fmla="*/ 441159 h 1898317"/>
              <a:gd name="connsiteX2" fmla="*/ 842210 w 7579894"/>
              <a:gd name="connsiteY2" fmla="*/ 508001 h 1898317"/>
              <a:gd name="connsiteX3" fmla="*/ 975894 w 7579894"/>
              <a:gd name="connsiteY3" fmla="*/ 548106 h 1898317"/>
              <a:gd name="connsiteX4" fmla="*/ 1550737 w 7579894"/>
              <a:gd name="connsiteY4" fmla="*/ 548106 h 1898317"/>
              <a:gd name="connsiteX5" fmla="*/ 1564105 w 7579894"/>
              <a:gd name="connsiteY5" fmla="*/ 1898317 h 1898317"/>
              <a:gd name="connsiteX6" fmla="*/ 1657684 w 7579894"/>
              <a:gd name="connsiteY6" fmla="*/ 614948 h 1898317"/>
              <a:gd name="connsiteX7" fmla="*/ 1764631 w 7579894"/>
              <a:gd name="connsiteY7" fmla="*/ 521369 h 1898317"/>
              <a:gd name="connsiteX8" fmla="*/ 2606842 w 7579894"/>
              <a:gd name="connsiteY8" fmla="*/ 534738 h 1898317"/>
              <a:gd name="connsiteX9" fmla="*/ 3021263 w 7579894"/>
              <a:gd name="connsiteY9" fmla="*/ 508001 h 1898317"/>
              <a:gd name="connsiteX10" fmla="*/ 3355473 w 7579894"/>
              <a:gd name="connsiteY10" fmla="*/ 508001 h 1898317"/>
              <a:gd name="connsiteX11" fmla="*/ 3408947 w 7579894"/>
              <a:gd name="connsiteY11" fmla="*/ 26739 h 1898317"/>
              <a:gd name="connsiteX12" fmla="*/ 3756526 w 7579894"/>
              <a:gd name="connsiteY12" fmla="*/ 0 h 1898317"/>
              <a:gd name="connsiteX13" fmla="*/ 3970421 w 7579894"/>
              <a:gd name="connsiteY13" fmla="*/ 200527 h 1898317"/>
              <a:gd name="connsiteX14" fmla="*/ 4197684 w 7579894"/>
              <a:gd name="connsiteY14" fmla="*/ 427791 h 1898317"/>
              <a:gd name="connsiteX15" fmla="*/ 4531894 w 7579894"/>
              <a:gd name="connsiteY15" fmla="*/ 481264 h 1898317"/>
              <a:gd name="connsiteX16" fmla="*/ 4719052 w 7579894"/>
              <a:gd name="connsiteY16" fmla="*/ 548106 h 1898317"/>
              <a:gd name="connsiteX17" fmla="*/ 6563894 w 7579894"/>
              <a:gd name="connsiteY17" fmla="*/ 548106 h 1898317"/>
              <a:gd name="connsiteX18" fmla="*/ 6724316 w 7579894"/>
              <a:gd name="connsiteY18" fmla="*/ 494633 h 1898317"/>
              <a:gd name="connsiteX19" fmla="*/ 6938210 w 7579894"/>
              <a:gd name="connsiteY19" fmla="*/ 454527 h 1898317"/>
              <a:gd name="connsiteX20" fmla="*/ 7192210 w 7579894"/>
              <a:gd name="connsiteY20" fmla="*/ 427791 h 1898317"/>
              <a:gd name="connsiteX21" fmla="*/ 7339263 w 7579894"/>
              <a:gd name="connsiteY21" fmla="*/ 494633 h 1898317"/>
              <a:gd name="connsiteX22" fmla="*/ 7339263 w 7579894"/>
              <a:gd name="connsiteY22" fmla="*/ 494633 h 1898317"/>
              <a:gd name="connsiteX23" fmla="*/ 7579894 w 7579894"/>
              <a:gd name="connsiteY23" fmla="*/ 548106 h 1898317"/>
              <a:gd name="connsiteX24" fmla="*/ 7579894 w 7579894"/>
              <a:gd name="connsiteY24" fmla="*/ 548106 h 1898317"/>
              <a:gd name="connsiteX25" fmla="*/ 7579894 w 7579894"/>
              <a:gd name="connsiteY25" fmla="*/ 548106 h 1898317"/>
              <a:gd name="connsiteX0" fmla="*/ 0 w 7579894"/>
              <a:gd name="connsiteY0" fmla="*/ 414422 h 1898317"/>
              <a:gd name="connsiteX1" fmla="*/ 374316 w 7579894"/>
              <a:gd name="connsiteY1" fmla="*/ 441159 h 1898317"/>
              <a:gd name="connsiteX2" fmla="*/ 842210 w 7579894"/>
              <a:gd name="connsiteY2" fmla="*/ 508001 h 1898317"/>
              <a:gd name="connsiteX3" fmla="*/ 975894 w 7579894"/>
              <a:gd name="connsiteY3" fmla="*/ 548106 h 1898317"/>
              <a:gd name="connsiteX4" fmla="*/ 1550737 w 7579894"/>
              <a:gd name="connsiteY4" fmla="*/ 548106 h 1898317"/>
              <a:gd name="connsiteX5" fmla="*/ 1564105 w 7579894"/>
              <a:gd name="connsiteY5" fmla="*/ 1898317 h 1898317"/>
              <a:gd name="connsiteX6" fmla="*/ 1657684 w 7579894"/>
              <a:gd name="connsiteY6" fmla="*/ 614948 h 1898317"/>
              <a:gd name="connsiteX7" fmla="*/ 1764631 w 7579894"/>
              <a:gd name="connsiteY7" fmla="*/ 521369 h 1898317"/>
              <a:gd name="connsiteX8" fmla="*/ 2606842 w 7579894"/>
              <a:gd name="connsiteY8" fmla="*/ 534738 h 1898317"/>
              <a:gd name="connsiteX9" fmla="*/ 3021263 w 7579894"/>
              <a:gd name="connsiteY9" fmla="*/ 508001 h 1898317"/>
              <a:gd name="connsiteX10" fmla="*/ 3355473 w 7579894"/>
              <a:gd name="connsiteY10" fmla="*/ 508001 h 1898317"/>
              <a:gd name="connsiteX11" fmla="*/ 3408947 w 7579894"/>
              <a:gd name="connsiteY11" fmla="*/ 26739 h 1898317"/>
              <a:gd name="connsiteX12" fmla="*/ 3756526 w 7579894"/>
              <a:gd name="connsiteY12" fmla="*/ 0 h 1898317"/>
              <a:gd name="connsiteX13" fmla="*/ 3970421 w 7579894"/>
              <a:gd name="connsiteY13" fmla="*/ 200527 h 1898317"/>
              <a:gd name="connsiteX14" fmla="*/ 4197684 w 7579894"/>
              <a:gd name="connsiteY14" fmla="*/ 307475 h 1898317"/>
              <a:gd name="connsiteX15" fmla="*/ 4531894 w 7579894"/>
              <a:gd name="connsiteY15" fmla="*/ 481264 h 1898317"/>
              <a:gd name="connsiteX16" fmla="*/ 4719052 w 7579894"/>
              <a:gd name="connsiteY16" fmla="*/ 548106 h 1898317"/>
              <a:gd name="connsiteX17" fmla="*/ 6563894 w 7579894"/>
              <a:gd name="connsiteY17" fmla="*/ 548106 h 1898317"/>
              <a:gd name="connsiteX18" fmla="*/ 6724316 w 7579894"/>
              <a:gd name="connsiteY18" fmla="*/ 494633 h 1898317"/>
              <a:gd name="connsiteX19" fmla="*/ 6938210 w 7579894"/>
              <a:gd name="connsiteY19" fmla="*/ 454527 h 1898317"/>
              <a:gd name="connsiteX20" fmla="*/ 7192210 w 7579894"/>
              <a:gd name="connsiteY20" fmla="*/ 427791 h 1898317"/>
              <a:gd name="connsiteX21" fmla="*/ 7339263 w 7579894"/>
              <a:gd name="connsiteY21" fmla="*/ 494633 h 1898317"/>
              <a:gd name="connsiteX22" fmla="*/ 7339263 w 7579894"/>
              <a:gd name="connsiteY22" fmla="*/ 494633 h 1898317"/>
              <a:gd name="connsiteX23" fmla="*/ 7579894 w 7579894"/>
              <a:gd name="connsiteY23" fmla="*/ 548106 h 1898317"/>
              <a:gd name="connsiteX24" fmla="*/ 7579894 w 7579894"/>
              <a:gd name="connsiteY24" fmla="*/ 548106 h 1898317"/>
              <a:gd name="connsiteX25" fmla="*/ 7579894 w 7579894"/>
              <a:gd name="connsiteY25" fmla="*/ 548106 h 1898317"/>
              <a:gd name="connsiteX0" fmla="*/ 0 w 7579894"/>
              <a:gd name="connsiteY0" fmla="*/ 414422 h 1898317"/>
              <a:gd name="connsiteX1" fmla="*/ 374316 w 7579894"/>
              <a:gd name="connsiteY1" fmla="*/ 441159 h 1898317"/>
              <a:gd name="connsiteX2" fmla="*/ 842210 w 7579894"/>
              <a:gd name="connsiteY2" fmla="*/ 508001 h 1898317"/>
              <a:gd name="connsiteX3" fmla="*/ 975894 w 7579894"/>
              <a:gd name="connsiteY3" fmla="*/ 548106 h 1898317"/>
              <a:gd name="connsiteX4" fmla="*/ 1550737 w 7579894"/>
              <a:gd name="connsiteY4" fmla="*/ 548106 h 1898317"/>
              <a:gd name="connsiteX5" fmla="*/ 1564105 w 7579894"/>
              <a:gd name="connsiteY5" fmla="*/ 1898317 h 1898317"/>
              <a:gd name="connsiteX6" fmla="*/ 1657684 w 7579894"/>
              <a:gd name="connsiteY6" fmla="*/ 614948 h 1898317"/>
              <a:gd name="connsiteX7" fmla="*/ 1764631 w 7579894"/>
              <a:gd name="connsiteY7" fmla="*/ 521369 h 1898317"/>
              <a:gd name="connsiteX8" fmla="*/ 2606842 w 7579894"/>
              <a:gd name="connsiteY8" fmla="*/ 534738 h 1898317"/>
              <a:gd name="connsiteX9" fmla="*/ 3021263 w 7579894"/>
              <a:gd name="connsiteY9" fmla="*/ 508001 h 1898317"/>
              <a:gd name="connsiteX10" fmla="*/ 3355473 w 7579894"/>
              <a:gd name="connsiteY10" fmla="*/ 508001 h 1898317"/>
              <a:gd name="connsiteX11" fmla="*/ 3408947 w 7579894"/>
              <a:gd name="connsiteY11" fmla="*/ 26739 h 1898317"/>
              <a:gd name="connsiteX12" fmla="*/ 3756526 w 7579894"/>
              <a:gd name="connsiteY12" fmla="*/ 0 h 1898317"/>
              <a:gd name="connsiteX13" fmla="*/ 3970421 w 7579894"/>
              <a:gd name="connsiteY13" fmla="*/ 200527 h 1898317"/>
              <a:gd name="connsiteX14" fmla="*/ 4197684 w 7579894"/>
              <a:gd name="connsiteY14" fmla="*/ 307475 h 1898317"/>
              <a:gd name="connsiteX15" fmla="*/ 4518525 w 7579894"/>
              <a:gd name="connsiteY15" fmla="*/ 427791 h 1898317"/>
              <a:gd name="connsiteX16" fmla="*/ 4719052 w 7579894"/>
              <a:gd name="connsiteY16" fmla="*/ 548106 h 1898317"/>
              <a:gd name="connsiteX17" fmla="*/ 6563894 w 7579894"/>
              <a:gd name="connsiteY17" fmla="*/ 548106 h 1898317"/>
              <a:gd name="connsiteX18" fmla="*/ 6724316 w 7579894"/>
              <a:gd name="connsiteY18" fmla="*/ 494633 h 1898317"/>
              <a:gd name="connsiteX19" fmla="*/ 6938210 w 7579894"/>
              <a:gd name="connsiteY19" fmla="*/ 454527 h 1898317"/>
              <a:gd name="connsiteX20" fmla="*/ 7192210 w 7579894"/>
              <a:gd name="connsiteY20" fmla="*/ 427791 h 1898317"/>
              <a:gd name="connsiteX21" fmla="*/ 7339263 w 7579894"/>
              <a:gd name="connsiteY21" fmla="*/ 494633 h 1898317"/>
              <a:gd name="connsiteX22" fmla="*/ 7339263 w 7579894"/>
              <a:gd name="connsiteY22" fmla="*/ 494633 h 1898317"/>
              <a:gd name="connsiteX23" fmla="*/ 7579894 w 7579894"/>
              <a:gd name="connsiteY23" fmla="*/ 548106 h 1898317"/>
              <a:gd name="connsiteX24" fmla="*/ 7579894 w 7579894"/>
              <a:gd name="connsiteY24" fmla="*/ 548106 h 1898317"/>
              <a:gd name="connsiteX25" fmla="*/ 7579894 w 7579894"/>
              <a:gd name="connsiteY25" fmla="*/ 548106 h 1898317"/>
              <a:gd name="connsiteX0" fmla="*/ 0 w 7579894"/>
              <a:gd name="connsiteY0" fmla="*/ 414422 h 1898317"/>
              <a:gd name="connsiteX1" fmla="*/ 374316 w 7579894"/>
              <a:gd name="connsiteY1" fmla="*/ 441159 h 1898317"/>
              <a:gd name="connsiteX2" fmla="*/ 842210 w 7579894"/>
              <a:gd name="connsiteY2" fmla="*/ 508001 h 1898317"/>
              <a:gd name="connsiteX3" fmla="*/ 975894 w 7579894"/>
              <a:gd name="connsiteY3" fmla="*/ 548106 h 1898317"/>
              <a:gd name="connsiteX4" fmla="*/ 1550737 w 7579894"/>
              <a:gd name="connsiteY4" fmla="*/ 548106 h 1898317"/>
              <a:gd name="connsiteX5" fmla="*/ 1564105 w 7579894"/>
              <a:gd name="connsiteY5" fmla="*/ 1898317 h 1898317"/>
              <a:gd name="connsiteX6" fmla="*/ 1657684 w 7579894"/>
              <a:gd name="connsiteY6" fmla="*/ 614948 h 1898317"/>
              <a:gd name="connsiteX7" fmla="*/ 1764631 w 7579894"/>
              <a:gd name="connsiteY7" fmla="*/ 521369 h 1898317"/>
              <a:gd name="connsiteX8" fmla="*/ 2606842 w 7579894"/>
              <a:gd name="connsiteY8" fmla="*/ 534738 h 1898317"/>
              <a:gd name="connsiteX9" fmla="*/ 3021263 w 7579894"/>
              <a:gd name="connsiteY9" fmla="*/ 508001 h 1898317"/>
              <a:gd name="connsiteX10" fmla="*/ 3355473 w 7579894"/>
              <a:gd name="connsiteY10" fmla="*/ 508001 h 1898317"/>
              <a:gd name="connsiteX11" fmla="*/ 3408947 w 7579894"/>
              <a:gd name="connsiteY11" fmla="*/ 26739 h 1898317"/>
              <a:gd name="connsiteX12" fmla="*/ 3756526 w 7579894"/>
              <a:gd name="connsiteY12" fmla="*/ 0 h 1898317"/>
              <a:gd name="connsiteX13" fmla="*/ 3970421 w 7579894"/>
              <a:gd name="connsiteY13" fmla="*/ 200527 h 1898317"/>
              <a:gd name="connsiteX14" fmla="*/ 4197684 w 7579894"/>
              <a:gd name="connsiteY14" fmla="*/ 307475 h 1898317"/>
              <a:gd name="connsiteX15" fmla="*/ 4518525 w 7579894"/>
              <a:gd name="connsiteY15" fmla="*/ 427791 h 1898317"/>
              <a:gd name="connsiteX16" fmla="*/ 4719052 w 7579894"/>
              <a:gd name="connsiteY16" fmla="*/ 548106 h 1898317"/>
              <a:gd name="connsiteX17" fmla="*/ 6563894 w 7579894"/>
              <a:gd name="connsiteY17" fmla="*/ 548106 h 1898317"/>
              <a:gd name="connsiteX18" fmla="*/ 6724316 w 7579894"/>
              <a:gd name="connsiteY18" fmla="*/ 494633 h 1898317"/>
              <a:gd name="connsiteX19" fmla="*/ 6938210 w 7579894"/>
              <a:gd name="connsiteY19" fmla="*/ 267369 h 1898317"/>
              <a:gd name="connsiteX20" fmla="*/ 7192210 w 7579894"/>
              <a:gd name="connsiteY20" fmla="*/ 427791 h 1898317"/>
              <a:gd name="connsiteX21" fmla="*/ 7339263 w 7579894"/>
              <a:gd name="connsiteY21" fmla="*/ 494633 h 1898317"/>
              <a:gd name="connsiteX22" fmla="*/ 7339263 w 7579894"/>
              <a:gd name="connsiteY22" fmla="*/ 494633 h 1898317"/>
              <a:gd name="connsiteX23" fmla="*/ 7579894 w 7579894"/>
              <a:gd name="connsiteY23" fmla="*/ 548106 h 1898317"/>
              <a:gd name="connsiteX24" fmla="*/ 7579894 w 7579894"/>
              <a:gd name="connsiteY24" fmla="*/ 548106 h 1898317"/>
              <a:gd name="connsiteX25" fmla="*/ 7579894 w 7579894"/>
              <a:gd name="connsiteY25" fmla="*/ 548106 h 1898317"/>
              <a:gd name="connsiteX0" fmla="*/ 0 w 7579894"/>
              <a:gd name="connsiteY0" fmla="*/ 414422 h 1898317"/>
              <a:gd name="connsiteX1" fmla="*/ 374316 w 7579894"/>
              <a:gd name="connsiteY1" fmla="*/ 441159 h 1898317"/>
              <a:gd name="connsiteX2" fmla="*/ 842210 w 7579894"/>
              <a:gd name="connsiteY2" fmla="*/ 508001 h 1898317"/>
              <a:gd name="connsiteX3" fmla="*/ 975894 w 7579894"/>
              <a:gd name="connsiteY3" fmla="*/ 548106 h 1898317"/>
              <a:gd name="connsiteX4" fmla="*/ 1550737 w 7579894"/>
              <a:gd name="connsiteY4" fmla="*/ 548106 h 1898317"/>
              <a:gd name="connsiteX5" fmla="*/ 1564105 w 7579894"/>
              <a:gd name="connsiteY5" fmla="*/ 1898317 h 1898317"/>
              <a:gd name="connsiteX6" fmla="*/ 1657684 w 7579894"/>
              <a:gd name="connsiteY6" fmla="*/ 614948 h 1898317"/>
              <a:gd name="connsiteX7" fmla="*/ 1764631 w 7579894"/>
              <a:gd name="connsiteY7" fmla="*/ 521369 h 1898317"/>
              <a:gd name="connsiteX8" fmla="*/ 2606842 w 7579894"/>
              <a:gd name="connsiteY8" fmla="*/ 534738 h 1898317"/>
              <a:gd name="connsiteX9" fmla="*/ 3021263 w 7579894"/>
              <a:gd name="connsiteY9" fmla="*/ 508001 h 1898317"/>
              <a:gd name="connsiteX10" fmla="*/ 3355473 w 7579894"/>
              <a:gd name="connsiteY10" fmla="*/ 508001 h 1898317"/>
              <a:gd name="connsiteX11" fmla="*/ 3408947 w 7579894"/>
              <a:gd name="connsiteY11" fmla="*/ 26739 h 1898317"/>
              <a:gd name="connsiteX12" fmla="*/ 3756526 w 7579894"/>
              <a:gd name="connsiteY12" fmla="*/ 0 h 1898317"/>
              <a:gd name="connsiteX13" fmla="*/ 3970421 w 7579894"/>
              <a:gd name="connsiteY13" fmla="*/ 200527 h 1898317"/>
              <a:gd name="connsiteX14" fmla="*/ 4197684 w 7579894"/>
              <a:gd name="connsiteY14" fmla="*/ 307475 h 1898317"/>
              <a:gd name="connsiteX15" fmla="*/ 4518525 w 7579894"/>
              <a:gd name="connsiteY15" fmla="*/ 427791 h 1898317"/>
              <a:gd name="connsiteX16" fmla="*/ 4719052 w 7579894"/>
              <a:gd name="connsiteY16" fmla="*/ 548106 h 1898317"/>
              <a:gd name="connsiteX17" fmla="*/ 6563894 w 7579894"/>
              <a:gd name="connsiteY17" fmla="*/ 548106 h 1898317"/>
              <a:gd name="connsiteX18" fmla="*/ 6724316 w 7579894"/>
              <a:gd name="connsiteY18" fmla="*/ 494633 h 1898317"/>
              <a:gd name="connsiteX19" fmla="*/ 6938210 w 7579894"/>
              <a:gd name="connsiteY19" fmla="*/ 267369 h 1898317"/>
              <a:gd name="connsiteX20" fmla="*/ 7165473 w 7579894"/>
              <a:gd name="connsiteY20" fmla="*/ 227265 h 1898317"/>
              <a:gd name="connsiteX21" fmla="*/ 7339263 w 7579894"/>
              <a:gd name="connsiteY21" fmla="*/ 494633 h 1898317"/>
              <a:gd name="connsiteX22" fmla="*/ 7339263 w 7579894"/>
              <a:gd name="connsiteY22" fmla="*/ 494633 h 1898317"/>
              <a:gd name="connsiteX23" fmla="*/ 7579894 w 7579894"/>
              <a:gd name="connsiteY23" fmla="*/ 548106 h 1898317"/>
              <a:gd name="connsiteX24" fmla="*/ 7579894 w 7579894"/>
              <a:gd name="connsiteY24" fmla="*/ 548106 h 1898317"/>
              <a:gd name="connsiteX25" fmla="*/ 7579894 w 7579894"/>
              <a:gd name="connsiteY25" fmla="*/ 548106 h 1898317"/>
              <a:gd name="connsiteX0" fmla="*/ 0 w 7579894"/>
              <a:gd name="connsiteY0" fmla="*/ 414422 h 1898317"/>
              <a:gd name="connsiteX1" fmla="*/ 374316 w 7579894"/>
              <a:gd name="connsiteY1" fmla="*/ 441159 h 1898317"/>
              <a:gd name="connsiteX2" fmla="*/ 842210 w 7579894"/>
              <a:gd name="connsiteY2" fmla="*/ 508001 h 1898317"/>
              <a:gd name="connsiteX3" fmla="*/ 975894 w 7579894"/>
              <a:gd name="connsiteY3" fmla="*/ 548106 h 1898317"/>
              <a:gd name="connsiteX4" fmla="*/ 1550737 w 7579894"/>
              <a:gd name="connsiteY4" fmla="*/ 548106 h 1898317"/>
              <a:gd name="connsiteX5" fmla="*/ 1564105 w 7579894"/>
              <a:gd name="connsiteY5" fmla="*/ 1898317 h 1898317"/>
              <a:gd name="connsiteX6" fmla="*/ 1657684 w 7579894"/>
              <a:gd name="connsiteY6" fmla="*/ 614948 h 1898317"/>
              <a:gd name="connsiteX7" fmla="*/ 1764631 w 7579894"/>
              <a:gd name="connsiteY7" fmla="*/ 548106 h 1898317"/>
              <a:gd name="connsiteX8" fmla="*/ 2606842 w 7579894"/>
              <a:gd name="connsiteY8" fmla="*/ 534738 h 1898317"/>
              <a:gd name="connsiteX9" fmla="*/ 3021263 w 7579894"/>
              <a:gd name="connsiteY9" fmla="*/ 508001 h 1898317"/>
              <a:gd name="connsiteX10" fmla="*/ 3355473 w 7579894"/>
              <a:gd name="connsiteY10" fmla="*/ 508001 h 1898317"/>
              <a:gd name="connsiteX11" fmla="*/ 3408947 w 7579894"/>
              <a:gd name="connsiteY11" fmla="*/ 26739 h 1898317"/>
              <a:gd name="connsiteX12" fmla="*/ 3756526 w 7579894"/>
              <a:gd name="connsiteY12" fmla="*/ 0 h 1898317"/>
              <a:gd name="connsiteX13" fmla="*/ 3970421 w 7579894"/>
              <a:gd name="connsiteY13" fmla="*/ 200527 h 1898317"/>
              <a:gd name="connsiteX14" fmla="*/ 4197684 w 7579894"/>
              <a:gd name="connsiteY14" fmla="*/ 307475 h 1898317"/>
              <a:gd name="connsiteX15" fmla="*/ 4518525 w 7579894"/>
              <a:gd name="connsiteY15" fmla="*/ 427791 h 1898317"/>
              <a:gd name="connsiteX16" fmla="*/ 4719052 w 7579894"/>
              <a:gd name="connsiteY16" fmla="*/ 548106 h 1898317"/>
              <a:gd name="connsiteX17" fmla="*/ 6563894 w 7579894"/>
              <a:gd name="connsiteY17" fmla="*/ 548106 h 1898317"/>
              <a:gd name="connsiteX18" fmla="*/ 6724316 w 7579894"/>
              <a:gd name="connsiteY18" fmla="*/ 494633 h 1898317"/>
              <a:gd name="connsiteX19" fmla="*/ 6938210 w 7579894"/>
              <a:gd name="connsiteY19" fmla="*/ 267369 h 1898317"/>
              <a:gd name="connsiteX20" fmla="*/ 7165473 w 7579894"/>
              <a:gd name="connsiteY20" fmla="*/ 227265 h 1898317"/>
              <a:gd name="connsiteX21" fmla="*/ 7339263 w 7579894"/>
              <a:gd name="connsiteY21" fmla="*/ 494633 h 1898317"/>
              <a:gd name="connsiteX22" fmla="*/ 7339263 w 7579894"/>
              <a:gd name="connsiteY22" fmla="*/ 494633 h 1898317"/>
              <a:gd name="connsiteX23" fmla="*/ 7579894 w 7579894"/>
              <a:gd name="connsiteY23" fmla="*/ 548106 h 1898317"/>
              <a:gd name="connsiteX24" fmla="*/ 7579894 w 7579894"/>
              <a:gd name="connsiteY24" fmla="*/ 548106 h 1898317"/>
              <a:gd name="connsiteX25" fmla="*/ 7579894 w 7579894"/>
              <a:gd name="connsiteY25" fmla="*/ 548106 h 1898317"/>
              <a:gd name="connsiteX0" fmla="*/ 0 w 7579894"/>
              <a:gd name="connsiteY0" fmla="*/ 414422 h 1898317"/>
              <a:gd name="connsiteX1" fmla="*/ 374316 w 7579894"/>
              <a:gd name="connsiteY1" fmla="*/ 441159 h 1898317"/>
              <a:gd name="connsiteX2" fmla="*/ 842210 w 7579894"/>
              <a:gd name="connsiteY2" fmla="*/ 508001 h 1898317"/>
              <a:gd name="connsiteX3" fmla="*/ 975894 w 7579894"/>
              <a:gd name="connsiteY3" fmla="*/ 548106 h 1898317"/>
              <a:gd name="connsiteX4" fmla="*/ 1550737 w 7579894"/>
              <a:gd name="connsiteY4" fmla="*/ 548106 h 1898317"/>
              <a:gd name="connsiteX5" fmla="*/ 1564105 w 7579894"/>
              <a:gd name="connsiteY5" fmla="*/ 1898317 h 1898317"/>
              <a:gd name="connsiteX6" fmla="*/ 1657684 w 7579894"/>
              <a:gd name="connsiteY6" fmla="*/ 614948 h 1898317"/>
              <a:gd name="connsiteX7" fmla="*/ 1764631 w 7579894"/>
              <a:gd name="connsiteY7" fmla="*/ 548106 h 1898317"/>
              <a:gd name="connsiteX8" fmla="*/ 2606842 w 7579894"/>
              <a:gd name="connsiteY8" fmla="*/ 534738 h 1898317"/>
              <a:gd name="connsiteX9" fmla="*/ 3021263 w 7579894"/>
              <a:gd name="connsiteY9" fmla="*/ 534738 h 1898317"/>
              <a:gd name="connsiteX10" fmla="*/ 3355473 w 7579894"/>
              <a:gd name="connsiteY10" fmla="*/ 508001 h 1898317"/>
              <a:gd name="connsiteX11" fmla="*/ 3408947 w 7579894"/>
              <a:gd name="connsiteY11" fmla="*/ 26739 h 1898317"/>
              <a:gd name="connsiteX12" fmla="*/ 3756526 w 7579894"/>
              <a:gd name="connsiteY12" fmla="*/ 0 h 1898317"/>
              <a:gd name="connsiteX13" fmla="*/ 3970421 w 7579894"/>
              <a:gd name="connsiteY13" fmla="*/ 200527 h 1898317"/>
              <a:gd name="connsiteX14" fmla="*/ 4197684 w 7579894"/>
              <a:gd name="connsiteY14" fmla="*/ 307475 h 1898317"/>
              <a:gd name="connsiteX15" fmla="*/ 4518525 w 7579894"/>
              <a:gd name="connsiteY15" fmla="*/ 427791 h 1898317"/>
              <a:gd name="connsiteX16" fmla="*/ 4719052 w 7579894"/>
              <a:gd name="connsiteY16" fmla="*/ 548106 h 1898317"/>
              <a:gd name="connsiteX17" fmla="*/ 6563894 w 7579894"/>
              <a:gd name="connsiteY17" fmla="*/ 548106 h 1898317"/>
              <a:gd name="connsiteX18" fmla="*/ 6724316 w 7579894"/>
              <a:gd name="connsiteY18" fmla="*/ 494633 h 1898317"/>
              <a:gd name="connsiteX19" fmla="*/ 6938210 w 7579894"/>
              <a:gd name="connsiteY19" fmla="*/ 267369 h 1898317"/>
              <a:gd name="connsiteX20" fmla="*/ 7165473 w 7579894"/>
              <a:gd name="connsiteY20" fmla="*/ 227265 h 1898317"/>
              <a:gd name="connsiteX21" fmla="*/ 7339263 w 7579894"/>
              <a:gd name="connsiteY21" fmla="*/ 494633 h 1898317"/>
              <a:gd name="connsiteX22" fmla="*/ 7339263 w 7579894"/>
              <a:gd name="connsiteY22" fmla="*/ 494633 h 1898317"/>
              <a:gd name="connsiteX23" fmla="*/ 7579894 w 7579894"/>
              <a:gd name="connsiteY23" fmla="*/ 548106 h 1898317"/>
              <a:gd name="connsiteX24" fmla="*/ 7579894 w 7579894"/>
              <a:gd name="connsiteY24" fmla="*/ 548106 h 1898317"/>
              <a:gd name="connsiteX25" fmla="*/ 7579894 w 7579894"/>
              <a:gd name="connsiteY25" fmla="*/ 548106 h 1898317"/>
              <a:gd name="connsiteX0" fmla="*/ 0 w 7579894"/>
              <a:gd name="connsiteY0" fmla="*/ 414422 h 1898317"/>
              <a:gd name="connsiteX1" fmla="*/ 374316 w 7579894"/>
              <a:gd name="connsiteY1" fmla="*/ 441159 h 1898317"/>
              <a:gd name="connsiteX2" fmla="*/ 842210 w 7579894"/>
              <a:gd name="connsiteY2" fmla="*/ 508001 h 1898317"/>
              <a:gd name="connsiteX3" fmla="*/ 975894 w 7579894"/>
              <a:gd name="connsiteY3" fmla="*/ 548106 h 1898317"/>
              <a:gd name="connsiteX4" fmla="*/ 1550737 w 7579894"/>
              <a:gd name="connsiteY4" fmla="*/ 548106 h 1898317"/>
              <a:gd name="connsiteX5" fmla="*/ 1564105 w 7579894"/>
              <a:gd name="connsiteY5" fmla="*/ 1898317 h 1898317"/>
              <a:gd name="connsiteX6" fmla="*/ 1657684 w 7579894"/>
              <a:gd name="connsiteY6" fmla="*/ 614948 h 1898317"/>
              <a:gd name="connsiteX7" fmla="*/ 1764631 w 7579894"/>
              <a:gd name="connsiteY7" fmla="*/ 548106 h 1898317"/>
              <a:gd name="connsiteX8" fmla="*/ 2606842 w 7579894"/>
              <a:gd name="connsiteY8" fmla="*/ 534738 h 1898317"/>
              <a:gd name="connsiteX9" fmla="*/ 3021263 w 7579894"/>
              <a:gd name="connsiteY9" fmla="*/ 534738 h 1898317"/>
              <a:gd name="connsiteX10" fmla="*/ 3355473 w 7579894"/>
              <a:gd name="connsiteY10" fmla="*/ 548106 h 1898317"/>
              <a:gd name="connsiteX11" fmla="*/ 3408947 w 7579894"/>
              <a:gd name="connsiteY11" fmla="*/ 26739 h 1898317"/>
              <a:gd name="connsiteX12" fmla="*/ 3756526 w 7579894"/>
              <a:gd name="connsiteY12" fmla="*/ 0 h 1898317"/>
              <a:gd name="connsiteX13" fmla="*/ 3970421 w 7579894"/>
              <a:gd name="connsiteY13" fmla="*/ 200527 h 1898317"/>
              <a:gd name="connsiteX14" fmla="*/ 4197684 w 7579894"/>
              <a:gd name="connsiteY14" fmla="*/ 307475 h 1898317"/>
              <a:gd name="connsiteX15" fmla="*/ 4518525 w 7579894"/>
              <a:gd name="connsiteY15" fmla="*/ 427791 h 1898317"/>
              <a:gd name="connsiteX16" fmla="*/ 4719052 w 7579894"/>
              <a:gd name="connsiteY16" fmla="*/ 548106 h 1898317"/>
              <a:gd name="connsiteX17" fmla="*/ 6563894 w 7579894"/>
              <a:gd name="connsiteY17" fmla="*/ 548106 h 1898317"/>
              <a:gd name="connsiteX18" fmla="*/ 6724316 w 7579894"/>
              <a:gd name="connsiteY18" fmla="*/ 494633 h 1898317"/>
              <a:gd name="connsiteX19" fmla="*/ 6938210 w 7579894"/>
              <a:gd name="connsiteY19" fmla="*/ 267369 h 1898317"/>
              <a:gd name="connsiteX20" fmla="*/ 7165473 w 7579894"/>
              <a:gd name="connsiteY20" fmla="*/ 227265 h 1898317"/>
              <a:gd name="connsiteX21" fmla="*/ 7339263 w 7579894"/>
              <a:gd name="connsiteY21" fmla="*/ 494633 h 1898317"/>
              <a:gd name="connsiteX22" fmla="*/ 7339263 w 7579894"/>
              <a:gd name="connsiteY22" fmla="*/ 494633 h 1898317"/>
              <a:gd name="connsiteX23" fmla="*/ 7579894 w 7579894"/>
              <a:gd name="connsiteY23" fmla="*/ 548106 h 1898317"/>
              <a:gd name="connsiteX24" fmla="*/ 7579894 w 7579894"/>
              <a:gd name="connsiteY24" fmla="*/ 548106 h 1898317"/>
              <a:gd name="connsiteX25" fmla="*/ 7579894 w 7579894"/>
              <a:gd name="connsiteY25" fmla="*/ 548106 h 1898317"/>
              <a:gd name="connsiteX0" fmla="*/ 0 w 7579894"/>
              <a:gd name="connsiteY0" fmla="*/ 414422 h 1898317"/>
              <a:gd name="connsiteX1" fmla="*/ 374316 w 7579894"/>
              <a:gd name="connsiteY1" fmla="*/ 441159 h 1898317"/>
              <a:gd name="connsiteX2" fmla="*/ 842210 w 7579894"/>
              <a:gd name="connsiteY2" fmla="*/ 508001 h 1898317"/>
              <a:gd name="connsiteX3" fmla="*/ 975894 w 7579894"/>
              <a:gd name="connsiteY3" fmla="*/ 548106 h 1898317"/>
              <a:gd name="connsiteX4" fmla="*/ 1550737 w 7579894"/>
              <a:gd name="connsiteY4" fmla="*/ 548106 h 1898317"/>
              <a:gd name="connsiteX5" fmla="*/ 1564105 w 7579894"/>
              <a:gd name="connsiteY5" fmla="*/ 1898317 h 1898317"/>
              <a:gd name="connsiteX6" fmla="*/ 1657684 w 7579894"/>
              <a:gd name="connsiteY6" fmla="*/ 614948 h 1898317"/>
              <a:gd name="connsiteX7" fmla="*/ 1764631 w 7579894"/>
              <a:gd name="connsiteY7" fmla="*/ 548106 h 1898317"/>
              <a:gd name="connsiteX8" fmla="*/ 2606842 w 7579894"/>
              <a:gd name="connsiteY8" fmla="*/ 534738 h 1898317"/>
              <a:gd name="connsiteX9" fmla="*/ 3021263 w 7579894"/>
              <a:gd name="connsiteY9" fmla="*/ 534738 h 1898317"/>
              <a:gd name="connsiteX10" fmla="*/ 3355473 w 7579894"/>
              <a:gd name="connsiteY10" fmla="*/ 548106 h 1898317"/>
              <a:gd name="connsiteX11" fmla="*/ 3408947 w 7579894"/>
              <a:gd name="connsiteY11" fmla="*/ 26739 h 1898317"/>
              <a:gd name="connsiteX12" fmla="*/ 3756526 w 7579894"/>
              <a:gd name="connsiteY12" fmla="*/ 0 h 1898317"/>
              <a:gd name="connsiteX13" fmla="*/ 3970421 w 7579894"/>
              <a:gd name="connsiteY13" fmla="*/ 200527 h 1898317"/>
              <a:gd name="connsiteX14" fmla="*/ 4197684 w 7579894"/>
              <a:gd name="connsiteY14" fmla="*/ 548106 h 1898317"/>
              <a:gd name="connsiteX15" fmla="*/ 4518525 w 7579894"/>
              <a:gd name="connsiteY15" fmla="*/ 427791 h 1898317"/>
              <a:gd name="connsiteX16" fmla="*/ 4719052 w 7579894"/>
              <a:gd name="connsiteY16" fmla="*/ 548106 h 1898317"/>
              <a:gd name="connsiteX17" fmla="*/ 6563894 w 7579894"/>
              <a:gd name="connsiteY17" fmla="*/ 548106 h 1898317"/>
              <a:gd name="connsiteX18" fmla="*/ 6724316 w 7579894"/>
              <a:gd name="connsiteY18" fmla="*/ 494633 h 1898317"/>
              <a:gd name="connsiteX19" fmla="*/ 6938210 w 7579894"/>
              <a:gd name="connsiteY19" fmla="*/ 267369 h 1898317"/>
              <a:gd name="connsiteX20" fmla="*/ 7165473 w 7579894"/>
              <a:gd name="connsiteY20" fmla="*/ 227265 h 1898317"/>
              <a:gd name="connsiteX21" fmla="*/ 7339263 w 7579894"/>
              <a:gd name="connsiteY21" fmla="*/ 494633 h 1898317"/>
              <a:gd name="connsiteX22" fmla="*/ 7339263 w 7579894"/>
              <a:gd name="connsiteY22" fmla="*/ 494633 h 1898317"/>
              <a:gd name="connsiteX23" fmla="*/ 7579894 w 7579894"/>
              <a:gd name="connsiteY23" fmla="*/ 548106 h 1898317"/>
              <a:gd name="connsiteX24" fmla="*/ 7579894 w 7579894"/>
              <a:gd name="connsiteY24" fmla="*/ 548106 h 1898317"/>
              <a:gd name="connsiteX25" fmla="*/ 7579894 w 7579894"/>
              <a:gd name="connsiteY25" fmla="*/ 548106 h 1898317"/>
              <a:gd name="connsiteX0" fmla="*/ 0 w 7579894"/>
              <a:gd name="connsiteY0" fmla="*/ 414422 h 1898317"/>
              <a:gd name="connsiteX1" fmla="*/ 374316 w 7579894"/>
              <a:gd name="connsiteY1" fmla="*/ 441159 h 1898317"/>
              <a:gd name="connsiteX2" fmla="*/ 842210 w 7579894"/>
              <a:gd name="connsiteY2" fmla="*/ 508001 h 1898317"/>
              <a:gd name="connsiteX3" fmla="*/ 975894 w 7579894"/>
              <a:gd name="connsiteY3" fmla="*/ 548106 h 1898317"/>
              <a:gd name="connsiteX4" fmla="*/ 1550737 w 7579894"/>
              <a:gd name="connsiteY4" fmla="*/ 548106 h 1898317"/>
              <a:gd name="connsiteX5" fmla="*/ 1564105 w 7579894"/>
              <a:gd name="connsiteY5" fmla="*/ 1898317 h 1898317"/>
              <a:gd name="connsiteX6" fmla="*/ 1657684 w 7579894"/>
              <a:gd name="connsiteY6" fmla="*/ 614948 h 1898317"/>
              <a:gd name="connsiteX7" fmla="*/ 1764631 w 7579894"/>
              <a:gd name="connsiteY7" fmla="*/ 548106 h 1898317"/>
              <a:gd name="connsiteX8" fmla="*/ 2606842 w 7579894"/>
              <a:gd name="connsiteY8" fmla="*/ 534738 h 1898317"/>
              <a:gd name="connsiteX9" fmla="*/ 3021263 w 7579894"/>
              <a:gd name="connsiteY9" fmla="*/ 534738 h 1898317"/>
              <a:gd name="connsiteX10" fmla="*/ 3355473 w 7579894"/>
              <a:gd name="connsiteY10" fmla="*/ 548106 h 1898317"/>
              <a:gd name="connsiteX11" fmla="*/ 3408947 w 7579894"/>
              <a:gd name="connsiteY11" fmla="*/ 26739 h 1898317"/>
              <a:gd name="connsiteX12" fmla="*/ 3756526 w 7579894"/>
              <a:gd name="connsiteY12" fmla="*/ 0 h 1898317"/>
              <a:gd name="connsiteX13" fmla="*/ 3970421 w 7579894"/>
              <a:gd name="connsiteY13" fmla="*/ 200527 h 1898317"/>
              <a:gd name="connsiteX14" fmla="*/ 4197684 w 7579894"/>
              <a:gd name="connsiteY14" fmla="*/ 548106 h 1898317"/>
              <a:gd name="connsiteX15" fmla="*/ 4518525 w 7579894"/>
              <a:gd name="connsiteY15" fmla="*/ 574844 h 1898317"/>
              <a:gd name="connsiteX16" fmla="*/ 4719052 w 7579894"/>
              <a:gd name="connsiteY16" fmla="*/ 548106 h 1898317"/>
              <a:gd name="connsiteX17" fmla="*/ 6563894 w 7579894"/>
              <a:gd name="connsiteY17" fmla="*/ 548106 h 1898317"/>
              <a:gd name="connsiteX18" fmla="*/ 6724316 w 7579894"/>
              <a:gd name="connsiteY18" fmla="*/ 494633 h 1898317"/>
              <a:gd name="connsiteX19" fmla="*/ 6938210 w 7579894"/>
              <a:gd name="connsiteY19" fmla="*/ 267369 h 1898317"/>
              <a:gd name="connsiteX20" fmla="*/ 7165473 w 7579894"/>
              <a:gd name="connsiteY20" fmla="*/ 227265 h 1898317"/>
              <a:gd name="connsiteX21" fmla="*/ 7339263 w 7579894"/>
              <a:gd name="connsiteY21" fmla="*/ 494633 h 1898317"/>
              <a:gd name="connsiteX22" fmla="*/ 7339263 w 7579894"/>
              <a:gd name="connsiteY22" fmla="*/ 494633 h 1898317"/>
              <a:gd name="connsiteX23" fmla="*/ 7579894 w 7579894"/>
              <a:gd name="connsiteY23" fmla="*/ 548106 h 1898317"/>
              <a:gd name="connsiteX24" fmla="*/ 7579894 w 7579894"/>
              <a:gd name="connsiteY24" fmla="*/ 548106 h 1898317"/>
              <a:gd name="connsiteX25" fmla="*/ 7579894 w 7579894"/>
              <a:gd name="connsiteY25" fmla="*/ 548106 h 1898317"/>
              <a:gd name="connsiteX0" fmla="*/ 0 w 7579894"/>
              <a:gd name="connsiteY0" fmla="*/ 414422 h 1898317"/>
              <a:gd name="connsiteX1" fmla="*/ 374316 w 7579894"/>
              <a:gd name="connsiteY1" fmla="*/ 441159 h 1898317"/>
              <a:gd name="connsiteX2" fmla="*/ 842210 w 7579894"/>
              <a:gd name="connsiteY2" fmla="*/ 508001 h 1898317"/>
              <a:gd name="connsiteX3" fmla="*/ 975894 w 7579894"/>
              <a:gd name="connsiteY3" fmla="*/ 548106 h 1898317"/>
              <a:gd name="connsiteX4" fmla="*/ 1550737 w 7579894"/>
              <a:gd name="connsiteY4" fmla="*/ 548106 h 1898317"/>
              <a:gd name="connsiteX5" fmla="*/ 1564105 w 7579894"/>
              <a:gd name="connsiteY5" fmla="*/ 1898317 h 1898317"/>
              <a:gd name="connsiteX6" fmla="*/ 1657684 w 7579894"/>
              <a:gd name="connsiteY6" fmla="*/ 614948 h 1898317"/>
              <a:gd name="connsiteX7" fmla="*/ 1764631 w 7579894"/>
              <a:gd name="connsiteY7" fmla="*/ 548106 h 1898317"/>
              <a:gd name="connsiteX8" fmla="*/ 2606842 w 7579894"/>
              <a:gd name="connsiteY8" fmla="*/ 534738 h 1898317"/>
              <a:gd name="connsiteX9" fmla="*/ 3021263 w 7579894"/>
              <a:gd name="connsiteY9" fmla="*/ 534738 h 1898317"/>
              <a:gd name="connsiteX10" fmla="*/ 3355473 w 7579894"/>
              <a:gd name="connsiteY10" fmla="*/ 548106 h 1898317"/>
              <a:gd name="connsiteX11" fmla="*/ 3408947 w 7579894"/>
              <a:gd name="connsiteY11" fmla="*/ 26739 h 1898317"/>
              <a:gd name="connsiteX12" fmla="*/ 3756526 w 7579894"/>
              <a:gd name="connsiteY12" fmla="*/ 0 h 1898317"/>
              <a:gd name="connsiteX13" fmla="*/ 3970421 w 7579894"/>
              <a:gd name="connsiteY13" fmla="*/ 200527 h 1898317"/>
              <a:gd name="connsiteX14" fmla="*/ 4197684 w 7579894"/>
              <a:gd name="connsiteY14" fmla="*/ 548106 h 1898317"/>
              <a:gd name="connsiteX15" fmla="*/ 4505157 w 7579894"/>
              <a:gd name="connsiteY15" fmla="*/ 534739 h 1898317"/>
              <a:gd name="connsiteX16" fmla="*/ 4719052 w 7579894"/>
              <a:gd name="connsiteY16" fmla="*/ 548106 h 1898317"/>
              <a:gd name="connsiteX17" fmla="*/ 6563894 w 7579894"/>
              <a:gd name="connsiteY17" fmla="*/ 548106 h 1898317"/>
              <a:gd name="connsiteX18" fmla="*/ 6724316 w 7579894"/>
              <a:gd name="connsiteY18" fmla="*/ 494633 h 1898317"/>
              <a:gd name="connsiteX19" fmla="*/ 6938210 w 7579894"/>
              <a:gd name="connsiteY19" fmla="*/ 267369 h 1898317"/>
              <a:gd name="connsiteX20" fmla="*/ 7165473 w 7579894"/>
              <a:gd name="connsiteY20" fmla="*/ 227265 h 1898317"/>
              <a:gd name="connsiteX21" fmla="*/ 7339263 w 7579894"/>
              <a:gd name="connsiteY21" fmla="*/ 494633 h 1898317"/>
              <a:gd name="connsiteX22" fmla="*/ 7339263 w 7579894"/>
              <a:gd name="connsiteY22" fmla="*/ 494633 h 1898317"/>
              <a:gd name="connsiteX23" fmla="*/ 7579894 w 7579894"/>
              <a:gd name="connsiteY23" fmla="*/ 548106 h 1898317"/>
              <a:gd name="connsiteX24" fmla="*/ 7579894 w 7579894"/>
              <a:gd name="connsiteY24" fmla="*/ 548106 h 1898317"/>
              <a:gd name="connsiteX25" fmla="*/ 7579894 w 7579894"/>
              <a:gd name="connsiteY25" fmla="*/ 548106 h 1898317"/>
              <a:gd name="connsiteX0" fmla="*/ 0 w 7593262"/>
              <a:gd name="connsiteY0" fmla="*/ 227264 h 1898317"/>
              <a:gd name="connsiteX1" fmla="*/ 387684 w 7593262"/>
              <a:gd name="connsiteY1" fmla="*/ 441159 h 1898317"/>
              <a:gd name="connsiteX2" fmla="*/ 855578 w 7593262"/>
              <a:gd name="connsiteY2" fmla="*/ 508001 h 1898317"/>
              <a:gd name="connsiteX3" fmla="*/ 989262 w 7593262"/>
              <a:gd name="connsiteY3" fmla="*/ 548106 h 1898317"/>
              <a:gd name="connsiteX4" fmla="*/ 1564105 w 7593262"/>
              <a:gd name="connsiteY4" fmla="*/ 548106 h 1898317"/>
              <a:gd name="connsiteX5" fmla="*/ 1577473 w 7593262"/>
              <a:gd name="connsiteY5" fmla="*/ 1898317 h 1898317"/>
              <a:gd name="connsiteX6" fmla="*/ 1671052 w 7593262"/>
              <a:gd name="connsiteY6" fmla="*/ 614948 h 1898317"/>
              <a:gd name="connsiteX7" fmla="*/ 1777999 w 7593262"/>
              <a:gd name="connsiteY7" fmla="*/ 548106 h 1898317"/>
              <a:gd name="connsiteX8" fmla="*/ 2620210 w 7593262"/>
              <a:gd name="connsiteY8" fmla="*/ 534738 h 1898317"/>
              <a:gd name="connsiteX9" fmla="*/ 3034631 w 7593262"/>
              <a:gd name="connsiteY9" fmla="*/ 534738 h 1898317"/>
              <a:gd name="connsiteX10" fmla="*/ 3368841 w 7593262"/>
              <a:gd name="connsiteY10" fmla="*/ 548106 h 1898317"/>
              <a:gd name="connsiteX11" fmla="*/ 3422315 w 7593262"/>
              <a:gd name="connsiteY11" fmla="*/ 26739 h 1898317"/>
              <a:gd name="connsiteX12" fmla="*/ 3769894 w 7593262"/>
              <a:gd name="connsiteY12" fmla="*/ 0 h 1898317"/>
              <a:gd name="connsiteX13" fmla="*/ 3983789 w 7593262"/>
              <a:gd name="connsiteY13" fmla="*/ 200527 h 1898317"/>
              <a:gd name="connsiteX14" fmla="*/ 4211052 w 7593262"/>
              <a:gd name="connsiteY14" fmla="*/ 548106 h 1898317"/>
              <a:gd name="connsiteX15" fmla="*/ 4518525 w 7593262"/>
              <a:gd name="connsiteY15" fmla="*/ 534739 h 1898317"/>
              <a:gd name="connsiteX16" fmla="*/ 4732420 w 7593262"/>
              <a:gd name="connsiteY16" fmla="*/ 548106 h 1898317"/>
              <a:gd name="connsiteX17" fmla="*/ 6577262 w 7593262"/>
              <a:gd name="connsiteY17" fmla="*/ 548106 h 1898317"/>
              <a:gd name="connsiteX18" fmla="*/ 6737684 w 7593262"/>
              <a:gd name="connsiteY18" fmla="*/ 494633 h 1898317"/>
              <a:gd name="connsiteX19" fmla="*/ 6951578 w 7593262"/>
              <a:gd name="connsiteY19" fmla="*/ 267369 h 1898317"/>
              <a:gd name="connsiteX20" fmla="*/ 7178841 w 7593262"/>
              <a:gd name="connsiteY20" fmla="*/ 227265 h 1898317"/>
              <a:gd name="connsiteX21" fmla="*/ 7352631 w 7593262"/>
              <a:gd name="connsiteY21" fmla="*/ 494633 h 1898317"/>
              <a:gd name="connsiteX22" fmla="*/ 7352631 w 7593262"/>
              <a:gd name="connsiteY22" fmla="*/ 494633 h 1898317"/>
              <a:gd name="connsiteX23" fmla="*/ 7593262 w 7593262"/>
              <a:gd name="connsiteY23" fmla="*/ 548106 h 1898317"/>
              <a:gd name="connsiteX24" fmla="*/ 7593262 w 7593262"/>
              <a:gd name="connsiteY24" fmla="*/ 548106 h 1898317"/>
              <a:gd name="connsiteX25" fmla="*/ 7593262 w 7593262"/>
              <a:gd name="connsiteY25" fmla="*/ 548106 h 1898317"/>
              <a:gd name="connsiteX0" fmla="*/ 0 w 7593262"/>
              <a:gd name="connsiteY0" fmla="*/ 227264 h 1898317"/>
              <a:gd name="connsiteX1" fmla="*/ 387684 w 7593262"/>
              <a:gd name="connsiteY1" fmla="*/ 561475 h 1898317"/>
              <a:gd name="connsiteX2" fmla="*/ 855578 w 7593262"/>
              <a:gd name="connsiteY2" fmla="*/ 508001 h 1898317"/>
              <a:gd name="connsiteX3" fmla="*/ 989262 w 7593262"/>
              <a:gd name="connsiteY3" fmla="*/ 548106 h 1898317"/>
              <a:gd name="connsiteX4" fmla="*/ 1564105 w 7593262"/>
              <a:gd name="connsiteY4" fmla="*/ 548106 h 1898317"/>
              <a:gd name="connsiteX5" fmla="*/ 1577473 w 7593262"/>
              <a:gd name="connsiteY5" fmla="*/ 1898317 h 1898317"/>
              <a:gd name="connsiteX6" fmla="*/ 1671052 w 7593262"/>
              <a:gd name="connsiteY6" fmla="*/ 614948 h 1898317"/>
              <a:gd name="connsiteX7" fmla="*/ 1777999 w 7593262"/>
              <a:gd name="connsiteY7" fmla="*/ 548106 h 1898317"/>
              <a:gd name="connsiteX8" fmla="*/ 2620210 w 7593262"/>
              <a:gd name="connsiteY8" fmla="*/ 534738 h 1898317"/>
              <a:gd name="connsiteX9" fmla="*/ 3034631 w 7593262"/>
              <a:gd name="connsiteY9" fmla="*/ 534738 h 1898317"/>
              <a:gd name="connsiteX10" fmla="*/ 3368841 w 7593262"/>
              <a:gd name="connsiteY10" fmla="*/ 548106 h 1898317"/>
              <a:gd name="connsiteX11" fmla="*/ 3422315 w 7593262"/>
              <a:gd name="connsiteY11" fmla="*/ 26739 h 1898317"/>
              <a:gd name="connsiteX12" fmla="*/ 3769894 w 7593262"/>
              <a:gd name="connsiteY12" fmla="*/ 0 h 1898317"/>
              <a:gd name="connsiteX13" fmla="*/ 3983789 w 7593262"/>
              <a:gd name="connsiteY13" fmla="*/ 200527 h 1898317"/>
              <a:gd name="connsiteX14" fmla="*/ 4211052 w 7593262"/>
              <a:gd name="connsiteY14" fmla="*/ 548106 h 1898317"/>
              <a:gd name="connsiteX15" fmla="*/ 4518525 w 7593262"/>
              <a:gd name="connsiteY15" fmla="*/ 534739 h 1898317"/>
              <a:gd name="connsiteX16" fmla="*/ 4732420 w 7593262"/>
              <a:gd name="connsiteY16" fmla="*/ 548106 h 1898317"/>
              <a:gd name="connsiteX17" fmla="*/ 6577262 w 7593262"/>
              <a:gd name="connsiteY17" fmla="*/ 548106 h 1898317"/>
              <a:gd name="connsiteX18" fmla="*/ 6737684 w 7593262"/>
              <a:gd name="connsiteY18" fmla="*/ 494633 h 1898317"/>
              <a:gd name="connsiteX19" fmla="*/ 6951578 w 7593262"/>
              <a:gd name="connsiteY19" fmla="*/ 267369 h 1898317"/>
              <a:gd name="connsiteX20" fmla="*/ 7178841 w 7593262"/>
              <a:gd name="connsiteY20" fmla="*/ 227265 h 1898317"/>
              <a:gd name="connsiteX21" fmla="*/ 7352631 w 7593262"/>
              <a:gd name="connsiteY21" fmla="*/ 494633 h 1898317"/>
              <a:gd name="connsiteX22" fmla="*/ 7352631 w 7593262"/>
              <a:gd name="connsiteY22" fmla="*/ 494633 h 1898317"/>
              <a:gd name="connsiteX23" fmla="*/ 7593262 w 7593262"/>
              <a:gd name="connsiteY23" fmla="*/ 548106 h 1898317"/>
              <a:gd name="connsiteX24" fmla="*/ 7593262 w 7593262"/>
              <a:gd name="connsiteY24" fmla="*/ 548106 h 1898317"/>
              <a:gd name="connsiteX25" fmla="*/ 7593262 w 7593262"/>
              <a:gd name="connsiteY25" fmla="*/ 548106 h 1898317"/>
              <a:gd name="connsiteX0" fmla="*/ 0 w 7593262"/>
              <a:gd name="connsiteY0" fmla="*/ 227264 h 1898317"/>
              <a:gd name="connsiteX1" fmla="*/ 387684 w 7593262"/>
              <a:gd name="connsiteY1" fmla="*/ 561475 h 1898317"/>
              <a:gd name="connsiteX2" fmla="*/ 855578 w 7593262"/>
              <a:gd name="connsiteY2" fmla="*/ 548107 h 1898317"/>
              <a:gd name="connsiteX3" fmla="*/ 989262 w 7593262"/>
              <a:gd name="connsiteY3" fmla="*/ 548106 h 1898317"/>
              <a:gd name="connsiteX4" fmla="*/ 1564105 w 7593262"/>
              <a:gd name="connsiteY4" fmla="*/ 548106 h 1898317"/>
              <a:gd name="connsiteX5" fmla="*/ 1577473 w 7593262"/>
              <a:gd name="connsiteY5" fmla="*/ 1898317 h 1898317"/>
              <a:gd name="connsiteX6" fmla="*/ 1671052 w 7593262"/>
              <a:gd name="connsiteY6" fmla="*/ 614948 h 1898317"/>
              <a:gd name="connsiteX7" fmla="*/ 1777999 w 7593262"/>
              <a:gd name="connsiteY7" fmla="*/ 548106 h 1898317"/>
              <a:gd name="connsiteX8" fmla="*/ 2620210 w 7593262"/>
              <a:gd name="connsiteY8" fmla="*/ 534738 h 1898317"/>
              <a:gd name="connsiteX9" fmla="*/ 3034631 w 7593262"/>
              <a:gd name="connsiteY9" fmla="*/ 534738 h 1898317"/>
              <a:gd name="connsiteX10" fmla="*/ 3368841 w 7593262"/>
              <a:gd name="connsiteY10" fmla="*/ 548106 h 1898317"/>
              <a:gd name="connsiteX11" fmla="*/ 3422315 w 7593262"/>
              <a:gd name="connsiteY11" fmla="*/ 26739 h 1898317"/>
              <a:gd name="connsiteX12" fmla="*/ 3769894 w 7593262"/>
              <a:gd name="connsiteY12" fmla="*/ 0 h 1898317"/>
              <a:gd name="connsiteX13" fmla="*/ 3983789 w 7593262"/>
              <a:gd name="connsiteY13" fmla="*/ 200527 h 1898317"/>
              <a:gd name="connsiteX14" fmla="*/ 4211052 w 7593262"/>
              <a:gd name="connsiteY14" fmla="*/ 548106 h 1898317"/>
              <a:gd name="connsiteX15" fmla="*/ 4518525 w 7593262"/>
              <a:gd name="connsiteY15" fmla="*/ 534739 h 1898317"/>
              <a:gd name="connsiteX16" fmla="*/ 4732420 w 7593262"/>
              <a:gd name="connsiteY16" fmla="*/ 548106 h 1898317"/>
              <a:gd name="connsiteX17" fmla="*/ 6577262 w 7593262"/>
              <a:gd name="connsiteY17" fmla="*/ 548106 h 1898317"/>
              <a:gd name="connsiteX18" fmla="*/ 6737684 w 7593262"/>
              <a:gd name="connsiteY18" fmla="*/ 494633 h 1898317"/>
              <a:gd name="connsiteX19" fmla="*/ 6951578 w 7593262"/>
              <a:gd name="connsiteY19" fmla="*/ 267369 h 1898317"/>
              <a:gd name="connsiteX20" fmla="*/ 7178841 w 7593262"/>
              <a:gd name="connsiteY20" fmla="*/ 227265 h 1898317"/>
              <a:gd name="connsiteX21" fmla="*/ 7352631 w 7593262"/>
              <a:gd name="connsiteY21" fmla="*/ 494633 h 1898317"/>
              <a:gd name="connsiteX22" fmla="*/ 7352631 w 7593262"/>
              <a:gd name="connsiteY22" fmla="*/ 494633 h 1898317"/>
              <a:gd name="connsiteX23" fmla="*/ 7593262 w 7593262"/>
              <a:gd name="connsiteY23" fmla="*/ 548106 h 1898317"/>
              <a:gd name="connsiteX24" fmla="*/ 7593262 w 7593262"/>
              <a:gd name="connsiteY24" fmla="*/ 548106 h 1898317"/>
              <a:gd name="connsiteX25" fmla="*/ 7593262 w 7593262"/>
              <a:gd name="connsiteY25" fmla="*/ 548106 h 1898317"/>
              <a:gd name="connsiteX0" fmla="*/ 0 w 7593262"/>
              <a:gd name="connsiteY0" fmla="*/ 227264 h 2045369"/>
              <a:gd name="connsiteX1" fmla="*/ 387684 w 7593262"/>
              <a:gd name="connsiteY1" fmla="*/ 561475 h 2045369"/>
              <a:gd name="connsiteX2" fmla="*/ 855578 w 7593262"/>
              <a:gd name="connsiteY2" fmla="*/ 548107 h 2045369"/>
              <a:gd name="connsiteX3" fmla="*/ 989262 w 7593262"/>
              <a:gd name="connsiteY3" fmla="*/ 548106 h 2045369"/>
              <a:gd name="connsiteX4" fmla="*/ 1564105 w 7593262"/>
              <a:gd name="connsiteY4" fmla="*/ 548106 h 2045369"/>
              <a:gd name="connsiteX5" fmla="*/ 1577473 w 7593262"/>
              <a:gd name="connsiteY5" fmla="*/ 2045369 h 2045369"/>
              <a:gd name="connsiteX6" fmla="*/ 1671052 w 7593262"/>
              <a:gd name="connsiteY6" fmla="*/ 614948 h 2045369"/>
              <a:gd name="connsiteX7" fmla="*/ 1777999 w 7593262"/>
              <a:gd name="connsiteY7" fmla="*/ 548106 h 2045369"/>
              <a:gd name="connsiteX8" fmla="*/ 2620210 w 7593262"/>
              <a:gd name="connsiteY8" fmla="*/ 534738 h 2045369"/>
              <a:gd name="connsiteX9" fmla="*/ 3034631 w 7593262"/>
              <a:gd name="connsiteY9" fmla="*/ 534738 h 2045369"/>
              <a:gd name="connsiteX10" fmla="*/ 3368841 w 7593262"/>
              <a:gd name="connsiteY10" fmla="*/ 548106 h 2045369"/>
              <a:gd name="connsiteX11" fmla="*/ 3422315 w 7593262"/>
              <a:gd name="connsiteY11" fmla="*/ 26739 h 2045369"/>
              <a:gd name="connsiteX12" fmla="*/ 3769894 w 7593262"/>
              <a:gd name="connsiteY12" fmla="*/ 0 h 2045369"/>
              <a:gd name="connsiteX13" fmla="*/ 3983789 w 7593262"/>
              <a:gd name="connsiteY13" fmla="*/ 200527 h 2045369"/>
              <a:gd name="connsiteX14" fmla="*/ 4211052 w 7593262"/>
              <a:gd name="connsiteY14" fmla="*/ 548106 h 2045369"/>
              <a:gd name="connsiteX15" fmla="*/ 4518525 w 7593262"/>
              <a:gd name="connsiteY15" fmla="*/ 534739 h 2045369"/>
              <a:gd name="connsiteX16" fmla="*/ 4732420 w 7593262"/>
              <a:gd name="connsiteY16" fmla="*/ 548106 h 2045369"/>
              <a:gd name="connsiteX17" fmla="*/ 6577262 w 7593262"/>
              <a:gd name="connsiteY17" fmla="*/ 548106 h 2045369"/>
              <a:gd name="connsiteX18" fmla="*/ 6737684 w 7593262"/>
              <a:gd name="connsiteY18" fmla="*/ 494633 h 2045369"/>
              <a:gd name="connsiteX19" fmla="*/ 6951578 w 7593262"/>
              <a:gd name="connsiteY19" fmla="*/ 267369 h 2045369"/>
              <a:gd name="connsiteX20" fmla="*/ 7178841 w 7593262"/>
              <a:gd name="connsiteY20" fmla="*/ 227265 h 2045369"/>
              <a:gd name="connsiteX21" fmla="*/ 7352631 w 7593262"/>
              <a:gd name="connsiteY21" fmla="*/ 494633 h 2045369"/>
              <a:gd name="connsiteX22" fmla="*/ 7352631 w 7593262"/>
              <a:gd name="connsiteY22" fmla="*/ 494633 h 2045369"/>
              <a:gd name="connsiteX23" fmla="*/ 7593262 w 7593262"/>
              <a:gd name="connsiteY23" fmla="*/ 548106 h 2045369"/>
              <a:gd name="connsiteX24" fmla="*/ 7593262 w 7593262"/>
              <a:gd name="connsiteY24" fmla="*/ 548106 h 2045369"/>
              <a:gd name="connsiteX25" fmla="*/ 7593262 w 7593262"/>
              <a:gd name="connsiteY25" fmla="*/ 548106 h 204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593262" h="2045369">
                <a:moveTo>
                  <a:pt x="0" y="227264"/>
                </a:moveTo>
                <a:lnTo>
                  <a:pt x="387684" y="561475"/>
                </a:lnTo>
                <a:lnTo>
                  <a:pt x="855578" y="548107"/>
                </a:lnTo>
                <a:lnTo>
                  <a:pt x="989262" y="548106"/>
                </a:lnTo>
                <a:lnTo>
                  <a:pt x="1564105" y="548106"/>
                </a:lnTo>
                <a:lnTo>
                  <a:pt x="1577473" y="2045369"/>
                </a:lnTo>
                <a:lnTo>
                  <a:pt x="1671052" y="614948"/>
                </a:lnTo>
                <a:lnTo>
                  <a:pt x="1777999" y="548106"/>
                </a:lnTo>
                <a:lnTo>
                  <a:pt x="2620210" y="534738"/>
                </a:lnTo>
                <a:lnTo>
                  <a:pt x="3034631" y="534738"/>
                </a:lnTo>
                <a:lnTo>
                  <a:pt x="3368841" y="548106"/>
                </a:lnTo>
                <a:lnTo>
                  <a:pt x="3422315" y="26739"/>
                </a:lnTo>
                <a:lnTo>
                  <a:pt x="3769894" y="0"/>
                </a:lnTo>
                <a:lnTo>
                  <a:pt x="3983789" y="200527"/>
                </a:lnTo>
                <a:lnTo>
                  <a:pt x="4211052" y="548106"/>
                </a:lnTo>
                <a:lnTo>
                  <a:pt x="4518525" y="534739"/>
                </a:lnTo>
                <a:lnTo>
                  <a:pt x="4732420" y="548106"/>
                </a:lnTo>
                <a:lnTo>
                  <a:pt x="6577262" y="548106"/>
                </a:lnTo>
                <a:lnTo>
                  <a:pt x="6737684" y="494633"/>
                </a:lnTo>
                <a:lnTo>
                  <a:pt x="6951578" y="267369"/>
                </a:lnTo>
                <a:lnTo>
                  <a:pt x="7178841" y="227265"/>
                </a:lnTo>
                <a:lnTo>
                  <a:pt x="7352631" y="494633"/>
                </a:lnTo>
                <a:lnTo>
                  <a:pt x="7352631" y="494633"/>
                </a:lnTo>
                <a:lnTo>
                  <a:pt x="7593262" y="548106"/>
                </a:lnTo>
                <a:lnTo>
                  <a:pt x="7593262" y="548106"/>
                </a:lnTo>
                <a:lnTo>
                  <a:pt x="7593262" y="548106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30456" y="3326413"/>
            <a:ext cx="6629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Modify f’ to get target gradients g’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466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Domain: Math (1D)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918956" y="3016733"/>
            <a:ext cx="75531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18956" y="1973996"/>
            <a:ext cx="0" cy="177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918" y="2161154"/>
            <a:ext cx="9068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g’(x)</a:t>
            </a:r>
            <a:endParaRPr lang="en-US" sz="3200" dirty="0"/>
          </a:p>
        </p:txBody>
      </p:sp>
      <p:sp>
        <p:nvSpPr>
          <p:cNvPr id="20" name="Freeform 19"/>
          <p:cNvSpPr/>
          <p:nvPr/>
        </p:nvSpPr>
        <p:spPr>
          <a:xfrm>
            <a:off x="903633" y="2463278"/>
            <a:ext cx="7593262" cy="2045369"/>
          </a:xfrm>
          <a:custGeom>
            <a:avLst/>
            <a:gdLst>
              <a:gd name="connsiteX0" fmla="*/ 0 w 7579894"/>
              <a:gd name="connsiteY0" fmla="*/ 120316 h 1069474"/>
              <a:gd name="connsiteX1" fmla="*/ 374316 w 7579894"/>
              <a:gd name="connsiteY1" fmla="*/ 147053 h 1069474"/>
              <a:gd name="connsiteX2" fmla="*/ 842210 w 7579894"/>
              <a:gd name="connsiteY2" fmla="*/ 213895 h 1069474"/>
              <a:gd name="connsiteX3" fmla="*/ 975894 w 7579894"/>
              <a:gd name="connsiteY3" fmla="*/ 254000 h 1069474"/>
              <a:gd name="connsiteX4" fmla="*/ 1550737 w 7579894"/>
              <a:gd name="connsiteY4" fmla="*/ 254000 h 1069474"/>
              <a:gd name="connsiteX5" fmla="*/ 1564105 w 7579894"/>
              <a:gd name="connsiteY5" fmla="*/ 1069474 h 1069474"/>
              <a:gd name="connsiteX6" fmla="*/ 1657684 w 7579894"/>
              <a:gd name="connsiteY6" fmla="*/ 320842 h 1069474"/>
              <a:gd name="connsiteX7" fmla="*/ 1764631 w 7579894"/>
              <a:gd name="connsiteY7" fmla="*/ 227263 h 1069474"/>
              <a:gd name="connsiteX8" fmla="*/ 2606842 w 7579894"/>
              <a:gd name="connsiteY8" fmla="*/ 240632 h 1069474"/>
              <a:gd name="connsiteX9" fmla="*/ 3021263 w 7579894"/>
              <a:gd name="connsiteY9" fmla="*/ 213895 h 1069474"/>
              <a:gd name="connsiteX10" fmla="*/ 3355473 w 7579894"/>
              <a:gd name="connsiteY10" fmla="*/ 213895 h 1069474"/>
              <a:gd name="connsiteX11" fmla="*/ 3422316 w 7579894"/>
              <a:gd name="connsiteY11" fmla="*/ 13369 h 1069474"/>
              <a:gd name="connsiteX12" fmla="*/ 3756526 w 7579894"/>
              <a:gd name="connsiteY12" fmla="*/ 0 h 1069474"/>
              <a:gd name="connsiteX13" fmla="*/ 3943684 w 7579894"/>
              <a:gd name="connsiteY13" fmla="*/ 80211 h 1069474"/>
              <a:gd name="connsiteX14" fmla="*/ 4197684 w 7579894"/>
              <a:gd name="connsiteY14" fmla="*/ 133685 h 1069474"/>
              <a:gd name="connsiteX15" fmla="*/ 4531894 w 7579894"/>
              <a:gd name="connsiteY15" fmla="*/ 187158 h 1069474"/>
              <a:gd name="connsiteX16" fmla="*/ 4719052 w 7579894"/>
              <a:gd name="connsiteY16" fmla="*/ 254000 h 1069474"/>
              <a:gd name="connsiteX17" fmla="*/ 6563894 w 7579894"/>
              <a:gd name="connsiteY17" fmla="*/ 254000 h 1069474"/>
              <a:gd name="connsiteX18" fmla="*/ 6724316 w 7579894"/>
              <a:gd name="connsiteY18" fmla="*/ 200527 h 1069474"/>
              <a:gd name="connsiteX19" fmla="*/ 6938210 w 7579894"/>
              <a:gd name="connsiteY19" fmla="*/ 160421 h 1069474"/>
              <a:gd name="connsiteX20" fmla="*/ 7192210 w 7579894"/>
              <a:gd name="connsiteY20" fmla="*/ 133685 h 1069474"/>
              <a:gd name="connsiteX21" fmla="*/ 7339263 w 7579894"/>
              <a:gd name="connsiteY21" fmla="*/ 200527 h 1069474"/>
              <a:gd name="connsiteX22" fmla="*/ 7339263 w 7579894"/>
              <a:gd name="connsiteY22" fmla="*/ 200527 h 1069474"/>
              <a:gd name="connsiteX23" fmla="*/ 7579894 w 7579894"/>
              <a:gd name="connsiteY23" fmla="*/ 254000 h 1069474"/>
              <a:gd name="connsiteX24" fmla="*/ 7579894 w 7579894"/>
              <a:gd name="connsiteY24" fmla="*/ 254000 h 1069474"/>
              <a:gd name="connsiteX25" fmla="*/ 7579894 w 7579894"/>
              <a:gd name="connsiteY25" fmla="*/ 254000 h 1069474"/>
              <a:gd name="connsiteX0" fmla="*/ 0 w 7579894"/>
              <a:gd name="connsiteY0" fmla="*/ 120316 h 1604211"/>
              <a:gd name="connsiteX1" fmla="*/ 374316 w 7579894"/>
              <a:gd name="connsiteY1" fmla="*/ 147053 h 1604211"/>
              <a:gd name="connsiteX2" fmla="*/ 842210 w 7579894"/>
              <a:gd name="connsiteY2" fmla="*/ 213895 h 1604211"/>
              <a:gd name="connsiteX3" fmla="*/ 975894 w 7579894"/>
              <a:gd name="connsiteY3" fmla="*/ 254000 h 1604211"/>
              <a:gd name="connsiteX4" fmla="*/ 1550737 w 7579894"/>
              <a:gd name="connsiteY4" fmla="*/ 254000 h 1604211"/>
              <a:gd name="connsiteX5" fmla="*/ 1564105 w 7579894"/>
              <a:gd name="connsiteY5" fmla="*/ 1604211 h 1604211"/>
              <a:gd name="connsiteX6" fmla="*/ 1657684 w 7579894"/>
              <a:gd name="connsiteY6" fmla="*/ 320842 h 1604211"/>
              <a:gd name="connsiteX7" fmla="*/ 1764631 w 7579894"/>
              <a:gd name="connsiteY7" fmla="*/ 227263 h 1604211"/>
              <a:gd name="connsiteX8" fmla="*/ 2606842 w 7579894"/>
              <a:gd name="connsiteY8" fmla="*/ 240632 h 1604211"/>
              <a:gd name="connsiteX9" fmla="*/ 3021263 w 7579894"/>
              <a:gd name="connsiteY9" fmla="*/ 213895 h 1604211"/>
              <a:gd name="connsiteX10" fmla="*/ 3355473 w 7579894"/>
              <a:gd name="connsiteY10" fmla="*/ 213895 h 1604211"/>
              <a:gd name="connsiteX11" fmla="*/ 3422316 w 7579894"/>
              <a:gd name="connsiteY11" fmla="*/ 13369 h 1604211"/>
              <a:gd name="connsiteX12" fmla="*/ 3756526 w 7579894"/>
              <a:gd name="connsiteY12" fmla="*/ 0 h 1604211"/>
              <a:gd name="connsiteX13" fmla="*/ 3943684 w 7579894"/>
              <a:gd name="connsiteY13" fmla="*/ 80211 h 1604211"/>
              <a:gd name="connsiteX14" fmla="*/ 4197684 w 7579894"/>
              <a:gd name="connsiteY14" fmla="*/ 133685 h 1604211"/>
              <a:gd name="connsiteX15" fmla="*/ 4531894 w 7579894"/>
              <a:gd name="connsiteY15" fmla="*/ 187158 h 1604211"/>
              <a:gd name="connsiteX16" fmla="*/ 4719052 w 7579894"/>
              <a:gd name="connsiteY16" fmla="*/ 254000 h 1604211"/>
              <a:gd name="connsiteX17" fmla="*/ 6563894 w 7579894"/>
              <a:gd name="connsiteY17" fmla="*/ 254000 h 1604211"/>
              <a:gd name="connsiteX18" fmla="*/ 6724316 w 7579894"/>
              <a:gd name="connsiteY18" fmla="*/ 200527 h 1604211"/>
              <a:gd name="connsiteX19" fmla="*/ 6938210 w 7579894"/>
              <a:gd name="connsiteY19" fmla="*/ 160421 h 1604211"/>
              <a:gd name="connsiteX20" fmla="*/ 7192210 w 7579894"/>
              <a:gd name="connsiteY20" fmla="*/ 133685 h 1604211"/>
              <a:gd name="connsiteX21" fmla="*/ 7339263 w 7579894"/>
              <a:gd name="connsiteY21" fmla="*/ 200527 h 1604211"/>
              <a:gd name="connsiteX22" fmla="*/ 7339263 w 7579894"/>
              <a:gd name="connsiteY22" fmla="*/ 200527 h 1604211"/>
              <a:gd name="connsiteX23" fmla="*/ 7579894 w 7579894"/>
              <a:gd name="connsiteY23" fmla="*/ 254000 h 1604211"/>
              <a:gd name="connsiteX24" fmla="*/ 7579894 w 7579894"/>
              <a:gd name="connsiteY24" fmla="*/ 254000 h 1604211"/>
              <a:gd name="connsiteX25" fmla="*/ 7579894 w 7579894"/>
              <a:gd name="connsiteY25" fmla="*/ 254000 h 1604211"/>
              <a:gd name="connsiteX0" fmla="*/ 0 w 7579894"/>
              <a:gd name="connsiteY0" fmla="*/ 387683 h 1871578"/>
              <a:gd name="connsiteX1" fmla="*/ 374316 w 7579894"/>
              <a:gd name="connsiteY1" fmla="*/ 414420 h 1871578"/>
              <a:gd name="connsiteX2" fmla="*/ 842210 w 7579894"/>
              <a:gd name="connsiteY2" fmla="*/ 481262 h 1871578"/>
              <a:gd name="connsiteX3" fmla="*/ 975894 w 7579894"/>
              <a:gd name="connsiteY3" fmla="*/ 521367 h 1871578"/>
              <a:gd name="connsiteX4" fmla="*/ 1550737 w 7579894"/>
              <a:gd name="connsiteY4" fmla="*/ 521367 h 1871578"/>
              <a:gd name="connsiteX5" fmla="*/ 1564105 w 7579894"/>
              <a:gd name="connsiteY5" fmla="*/ 1871578 h 1871578"/>
              <a:gd name="connsiteX6" fmla="*/ 1657684 w 7579894"/>
              <a:gd name="connsiteY6" fmla="*/ 588209 h 1871578"/>
              <a:gd name="connsiteX7" fmla="*/ 1764631 w 7579894"/>
              <a:gd name="connsiteY7" fmla="*/ 494630 h 1871578"/>
              <a:gd name="connsiteX8" fmla="*/ 2606842 w 7579894"/>
              <a:gd name="connsiteY8" fmla="*/ 507999 h 1871578"/>
              <a:gd name="connsiteX9" fmla="*/ 3021263 w 7579894"/>
              <a:gd name="connsiteY9" fmla="*/ 481262 h 1871578"/>
              <a:gd name="connsiteX10" fmla="*/ 3355473 w 7579894"/>
              <a:gd name="connsiteY10" fmla="*/ 481262 h 1871578"/>
              <a:gd name="connsiteX11" fmla="*/ 3408947 w 7579894"/>
              <a:gd name="connsiteY11" fmla="*/ 0 h 1871578"/>
              <a:gd name="connsiteX12" fmla="*/ 3756526 w 7579894"/>
              <a:gd name="connsiteY12" fmla="*/ 267367 h 1871578"/>
              <a:gd name="connsiteX13" fmla="*/ 3943684 w 7579894"/>
              <a:gd name="connsiteY13" fmla="*/ 347578 h 1871578"/>
              <a:gd name="connsiteX14" fmla="*/ 4197684 w 7579894"/>
              <a:gd name="connsiteY14" fmla="*/ 401052 h 1871578"/>
              <a:gd name="connsiteX15" fmla="*/ 4531894 w 7579894"/>
              <a:gd name="connsiteY15" fmla="*/ 454525 h 1871578"/>
              <a:gd name="connsiteX16" fmla="*/ 4719052 w 7579894"/>
              <a:gd name="connsiteY16" fmla="*/ 521367 h 1871578"/>
              <a:gd name="connsiteX17" fmla="*/ 6563894 w 7579894"/>
              <a:gd name="connsiteY17" fmla="*/ 521367 h 1871578"/>
              <a:gd name="connsiteX18" fmla="*/ 6724316 w 7579894"/>
              <a:gd name="connsiteY18" fmla="*/ 467894 h 1871578"/>
              <a:gd name="connsiteX19" fmla="*/ 6938210 w 7579894"/>
              <a:gd name="connsiteY19" fmla="*/ 427788 h 1871578"/>
              <a:gd name="connsiteX20" fmla="*/ 7192210 w 7579894"/>
              <a:gd name="connsiteY20" fmla="*/ 401052 h 1871578"/>
              <a:gd name="connsiteX21" fmla="*/ 7339263 w 7579894"/>
              <a:gd name="connsiteY21" fmla="*/ 467894 h 1871578"/>
              <a:gd name="connsiteX22" fmla="*/ 7339263 w 7579894"/>
              <a:gd name="connsiteY22" fmla="*/ 467894 h 1871578"/>
              <a:gd name="connsiteX23" fmla="*/ 7579894 w 7579894"/>
              <a:gd name="connsiteY23" fmla="*/ 521367 h 1871578"/>
              <a:gd name="connsiteX24" fmla="*/ 7579894 w 7579894"/>
              <a:gd name="connsiteY24" fmla="*/ 521367 h 1871578"/>
              <a:gd name="connsiteX25" fmla="*/ 7579894 w 7579894"/>
              <a:gd name="connsiteY25" fmla="*/ 521367 h 1871578"/>
              <a:gd name="connsiteX0" fmla="*/ 0 w 7579894"/>
              <a:gd name="connsiteY0" fmla="*/ 414422 h 1898317"/>
              <a:gd name="connsiteX1" fmla="*/ 374316 w 7579894"/>
              <a:gd name="connsiteY1" fmla="*/ 441159 h 1898317"/>
              <a:gd name="connsiteX2" fmla="*/ 842210 w 7579894"/>
              <a:gd name="connsiteY2" fmla="*/ 508001 h 1898317"/>
              <a:gd name="connsiteX3" fmla="*/ 975894 w 7579894"/>
              <a:gd name="connsiteY3" fmla="*/ 548106 h 1898317"/>
              <a:gd name="connsiteX4" fmla="*/ 1550737 w 7579894"/>
              <a:gd name="connsiteY4" fmla="*/ 548106 h 1898317"/>
              <a:gd name="connsiteX5" fmla="*/ 1564105 w 7579894"/>
              <a:gd name="connsiteY5" fmla="*/ 1898317 h 1898317"/>
              <a:gd name="connsiteX6" fmla="*/ 1657684 w 7579894"/>
              <a:gd name="connsiteY6" fmla="*/ 614948 h 1898317"/>
              <a:gd name="connsiteX7" fmla="*/ 1764631 w 7579894"/>
              <a:gd name="connsiteY7" fmla="*/ 521369 h 1898317"/>
              <a:gd name="connsiteX8" fmla="*/ 2606842 w 7579894"/>
              <a:gd name="connsiteY8" fmla="*/ 534738 h 1898317"/>
              <a:gd name="connsiteX9" fmla="*/ 3021263 w 7579894"/>
              <a:gd name="connsiteY9" fmla="*/ 508001 h 1898317"/>
              <a:gd name="connsiteX10" fmla="*/ 3355473 w 7579894"/>
              <a:gd name="connsiteY10" fmla="*/ 508001 h 1898317"/>
              <a:gd name="connsiteX11" fmla="*/ 3408947 w 7579894"/>
              <a:gd name="connsiteY11" fmla="*/ 26739 h 1898317"/>
              <a:gd name="connsiteX12" fmla="*/ 3756526 w 7579894"/>
              <a:gd name="connsiteY12" fmla="*/ 0 h 1898317"/>
              <a:gd name="connsiteX13" fmla="*/ 3943684 w 7579894"/>
              <a:gd name="connsiteY13" fmla="*/ 374317 h 1898317"/>
              <a:gd name="connsiteX14" fmla="*/ 4197684 w 7579894"/>
              <a:gd name="connsiteY14" fmla="*/ 427791 h 1898317"/>
              <a:gd name="connsiteX15" fmla="*/ 4531894 w 7579894"/>
              <a:gd name="connsiteY15" fmla="*/ 481264 h 1898317"/>
              <a:gd name="connsiteX16" fmla="*/ 4719052 w 7579894"/>
              <a:gd name="connsiteY16" fmla="*/ 548106 h 1898317"/>
              <a:gd name="connsiteX17" fmla="*/ 6563894 w 7579894"/>
              <a:gd name="connsiteY17" fmla="*/ 548106 h 1898317"/>
              <a:gd name="connsiteX18" fmla="*/ 6724316 w 7579894"/>
              <a:gd name="connsiteY18" fmla="*/ 494633 h 1898317"/>
              <a:gd name="connsiteX19" fmla="*/ 6938210 w 7579894"/>
              <a:gd name="connsiteY19" fmla="*/ 454527 h 1898317"/>
              <a:gd name="connsiteX20" fmla="*/ 7192210 w 7579894"/>
              <a:gd name="connsiteY20" fmla="*/ 427791 h 1898317"/>
              <a:gd name="connsiteX21" fmla="*/ 7339263 w 7579894"/>
              <a:gd name="connsiteY21" fmla="*/ 494633 h 1898317"/>
              <a:gd name="connsiteX22" fmla="*/ 7339263 w 7579894"/>
              <a:gd name="connsiteY22" fmla="*/ 494633 h 1898317"/>
              <a:gd name="connsiteX23" fmla="*/ 7579894 w 7579894"/>
              <a:gd name="connsiteY23" fmla="*/ 548106 h 1898317"/>
              <a:gd name="connsiteX24" fmla="*/ 7579894 w 7579894"/>
              <a:gd name="connsiteY24" fmla="*/ 548106 h 1898317"/>
              <a:gd name="connsiteX25" fmla="*/ 7579894 w 7579894"/>
              <a:gd name="connsiteY25" fmla="*/ 548106 h 1898317"/>
              <a:gd name="connsiteX0" fmla="*/ 0 w 7579894"/>
              <a:gd name="connsiteY0" fmla="*/ 414422 h 1898317"/>
              <a:gd name="connsiteX1" fmla="*/ 374316 w 7579894"/>
              <a:gd name="connsiteY1" fmla="*/ 441159 h 1898317"/>
              <a:gd name="connsiteX2" fmla="*/ 842210 w 7579894"/>
              <a:gd name="connsiteY2" fmla="*/ 508001 h 1898317"/>
              <a:gd name="connsiteX3" fmla="*/ 975894 w 7579894"/>
              <a:gd name="connsiteY3" fmla="*/ 548106 h 1898317"/>
              <a:gd name="connsiteX4" fmla="*/ 1550737 w 7579894"/>
              <a:gd name="connsiteY4" fmla="*/ 548106 h 1898317"/>
              <a:gd name="connsiteX5" fmla="*/ 1564105 w 7579894"/>
              <a:gd name="connsiteY5" fmla="*/ 1898317 h 1898317"/>
              <a:gd name="connsiteX6" fmla="*/ 1657684 w 7579894"/>
              <a:gd name="connsiteY6" fmla="*/ 614948 h 1898317"/>
              <a:gd name="connsiteX7" fmla="*/ 1764631 w 7579894"/>
              <a:gd name="connsiteY7" fmla="*/ 521369 h 1898317"/>
              <a:gd name="connsiteX8" fmla="*/ 2606842 w 7579894"/>
              <a:gd name="connsiteY8" fmla="*/ 534738 h 1898317"/>
              <a:gd name="connsiteX9" fmla="*/ 3021263 w 7579894"/>
              <a:gd name="connsiteY9" fmla="*/ 508001 h 1898317"/>
              <a:gd name="connsiteX10" fmla="*/ 3355473 w 7579894"/>
              <a:gd name="connsiteY10" fmla="*/ 508001 h 1898317"/>
              <a:gd name="connsiteX11" fmla="*/ 3408947 w 7579894"/>
              <a:gd name="connsiteY11" fmla="*/ 26739 h 1898317"/>
              <a:gd name="connsiteX12" fmla="*/ 3756526 w 7579894"/>
              <a:gd name="connsiteY12" fmla="*/ 0 h 1898317"/>
              <a:gd name="connsiteX13" fmla="*/ 3970421 w 7579894"/>
              <a:gd name="connsiteY13" fmla="*/ 200527 h 1898317"/>
              <a:gd name="connsiteX14" fmla="*/ 4197684 w 7579894"/>
              <a:gd name="connsiteY14" fmla="*/ 427791 h 1898317"/>
              <a:gd name="connsiteX15" fmla="*/ 4531894 w 7579894"/>
              <a:gd name="connsiteY15" fmla="*/ 481264 h 1898317"/>
              <a:gd name="connsiteX16" fmla="*/ 4719052 w 7579894"/>
              <a:gd name="connsiteY16" fmla="*/ 548106 h 1898317"/>
              <a:gd name="connsiteX17" fmla="*/ 6563894 w 7579894"/>
              <a:gd name="connsiteY17" fmla="*/ 548106 h 1898317"/>
              <a:gd name="connsiteX18" fmla="*/ 6724316 w 7579894"/>
              <a:gd name="connsiteY18" fmla="*/ 494633 h 1898317"/>
              <a:gd name="connsiteX19" fmla="*/ 6938210 w 7579894"/>
              <a:gd name="connsiteY19" fmla="*/ 454527 h 1898317"/>
              <a:gd name="connsiteX20" fmla="*/ 7192210 w 7579894"/>
              <a:gd name="connsiteY20" fmla="*/ 427791 h 1898317"/>
              <a:gd name="connsiteX21" fmla="*/ 7339263 w 7579894"/>
              <a:gd name="connsiteY21" fmla="*/ 494633 h 1898317"/>
              <a:gd name="connsiteX22" fmla="*/ 7339263 w 7579894"/>
              <a:gd name="connsiteY22" fmla="*/ 494633 h 1898317"/>
              <a:gd name="connsiteX23" fmla="*/ 7579894 w 7579894"/>
              <a:gd name="connsiteY23" fmla="*/ 548106 h 1898317"/>
              <a:gd name="connsiteX24" fmla="*/ 7579894 w 7579894"/>
              <a:gd name="connsiteY24" fmla="*/ 548106 h 1898317"/>
              <a:gd name="connsiteX25" fmla="*/ 7579894 w 7579894"/>
              <a:gd name="connsiteY25" fmla="*/ 548106 h 1898317"/>
              <a:gd name="connsiteX0" fmla="*/ 0 w 7579894"/>
              <a:gd name="connsiteY0" fmla="*/ 414422 h 1898317"/>
              <a:gd name="connsiteX1" fmla="*/ 374316 w 7579894"/>
              <a:gd name="connsiteY1" fmla="*/ 441159 h 1898317"/>
              <a:gd name="connsiteX2" fmla="*/ 842210 w 7579894"/>
              <a:gd name="connsiteY2" fmla="*/ 508001 h 1898317"/>
              <a:gd name="connsiteX3" fmla="*/ 975894 w 7579894"/>
              <a:gd name="connsiteY3" fmla="*/ 548106 h 1898317"/>
              <a:gd name="connsiteX4" fmla="*/ 1550737 w 7579894"/>
              <a:gd name="connsiteY4" fmla="*/ 548106 h 1898317"/>
              <a:gd name="connsiteX5" fmla="*/ 1564105 w 7579894"/>
              <a:gd name="connsiteY5" fmla="*/ 1898317 h 1898317"/>
              <a:gd name="connsiteX6" fmla="*/ 1657684 w 7579894"/>
              <a:gd name="connsiteY6" fmla="*/ 614948 h 1898317"/>
              <a:gd name="connsiteX7" fmla="*/ 1764631 w 7579894"/>
              <a:gd name="connsiteY7" fmla="*/ 521369 h 1898317"/>
              <a:gd name="connsiteX8" fmla="*/ 2606842 w 7579894"/>
              <a:gd name="connsiteY8" fmla="*/ 534738 h 1898317"/>
              <a:gd name="connsiteX9" fmla="*/ 3021263 w 7579894"/>
              <a:gd name="connsiteY9" fmla="*/ 508001 h 1898317"/>
              <a:gd name="connsiteX10" fmla="*/ 3355473 w 7579894"/>
              <a:gd name="connsiteY10" fmla="*/ 508001 h 1898317"/>
              <a:gd name="connsiteX11" fmla="*/ 3408947 w 7579894"/>
              <a:gd name="connsiteY11" fmla="*/ 26739 h 1898317"/>
              <a:gd name="connsiteX12" fmla="*/ 3756526 w 7579894"/>
              <a:gd name="connsiteY12" fmla="*/ 0 h 1898317"/>
              <a:gd name="connsiteX13" fmla="*/ 3970421 w 7579894"/>
              <a:gd name="connsiteY13" fmla="*/ 200527 h 1898317"/>
              <a:gd name="connsiteX14" fmla="*/ 4197684 w 7579894"/>
              <a:gd name="connsiteY14" fmla="*/ 307475 h 1898317"/>
              <a:gd name="connsiteX15" fmla="*/ 4531894 w 7579894"/>
              <a:gd name="connsiteY15" fmla="*/ 481264 h 1898317"/>
              <a:gd name="connsiteX16" fmla="*/ 4719052 w 7579894"/>
              <a:gd name="connsiteY16" fmla="*/ 548106 h 1898317"/>
              <a:gd name="connsiteX17" fmla="*/ 6563894 w 7579894"/>
              <a:gd name="connsiteY17" fmla="*/ 548106 h 1898317"/>
              <a:gd name="connsiteX18" fmla="*/ 6724316 w 7579894"/>
              <a:gd name="connsiteY18" fmla="*/ 494633 h 1898317"/>
              <a:gd name="connsiteX19" fmla="*/ 6938210 w 7579894"/>
              <a:gd name="connsiteY19" fmla="*/ 454527 h 1898317"/>
              <a:gd name="connsiteX20" fmla="*/ 7192210 w 7579894"/>
              <a:gd name="connsiteY20" fmla="*/ 427791 h 1898317"/>
              <a:gd name="connsiteX21" fmla="*/ 7339263 w 7579894"/>
              <a:gd name="connsiteY21" fmla="*/ 494633 h 1898317"/>
              <a:gd name="connsiteX22" fmla="*/ 7339263 w 7579894"/>
              <a:gd name="connsiteY22" fmla="*/ 494633 h 1898317"/>
              <a:gd name="connsiteX23" fmla="*/ 7579894 w 7579894"/>
              <a:gd name="connsiteY23" fmla="*/ 548106 h 1898317"/>
              <a:gd name="connsiteX24" fmla="*/ 7579894 w 7579894"/>
              <a:gd name="connsiteY24" fmla="*/ 548106 h 1898317"/>
              <a:gd name="connsiteX25" fmla="*/ 7579894 w 7579894"/>
              <a:gd name="connsiteY25" fmla="*/ 548106 h 1898317"/>
              <a:gd name="connsiteX0" fmla="*/ 0 w 7579894"/>
              <a:gd name="connsiteY0" fmla="*/ 414422 h 1898317"/>
              <a:gd name="connsiteX1" fmla="*/ 374316 w 7579894"/>
              <a:gd name="connsiteY1" fmla="*/ 441159 h 1898317"/>
              <a:gd name="connsiteX2" fmla="*/ 842210 w 7579894"/>
              <a:gd name="connsiteY2" fmla="*/ 508001 h 1898317"/>
              <a:gd name="connsiteX3" fmla="*/ 975894 w 7579894"/>
              <a:gd name="connsiteY3" fmla="*/ 548106 h 1898317"/>
              <a:gd name="connsiteX4" fmla="*/ 1550737 w 7579894"/>
              <a:gd name="connsiteY4" fmla="*/ 548106 h 1898317"/>
              <a:gd name="connsiteX5" fmla="*/ 1564105 w 7579894"/>
              <a:gd name="connsiteY5" fmla="*/ 1898317 h 1898317"/>
              <a:gd name="connsiteX6" fmla="*/ 1657684 w 7579894"/>
              <a:gd name="connsiteY6" fmla="*/ 614948 h 1898317"/>
              <a:gd name="connsiteX7" fmla="*/ 1764631 w 7579894"/>
              <a:gd name="connsiteY7" fmla="*/ 521369 h 1898317"/>
              <a:gd name="connsiteX8" fmla="*/ 2606842 w 7579894"/>
              <a:gd name="connsiteY8" fmla="*/ 534738 h 1898317"/>
              <a:gd name="connsiteX9" fmla="*/ 3021263 w 7579894"/>
              <a:gd name="connsiteY9" fmla="*/ 508001 h 1898317"/>
              <a:gd name="connsiteX10" fmla="*/ 3355473 w 7579894"/>
              <a:gd name="connsiteY10" fmla="*/ 508001 h 1898317"/>
              <a:gd name="connsiteX11" fmla="*/ 3408947 w 7579894"/>
              <a:gd name="connsiteY11" fmla="*/ 26739 h 1898317"/>
              <a:gd name="connsiteX12" fmla="*/ 3756526 w 7579894"/>
              <a:gd name="connsiteY12" fmla="*/ 0 h 1898317"/>
              <a:gd name="connsiteX13" fmla="*/ 3970421 w 7579894"/>
              <a:gd name="connsiteY13" fmla="*/ 200527 h 1898317"/>
              <a:gd name="connsiteX14" fmla="*/ 4197684 w 7579894"/>
              <a:gd name="connsiteY14" fmla="*/ 307475 h 1898317"/>
              <a:gd name="connsiteX15" fmla="*/ 4518525 w 7579894"/>
              <a:gd name="connsiteY15" fmla="*/ 427791 h 1898317"/>
              <a:gd name="connsiteX16" fmla="*/ 4719052 w 7579894"/>
              <a:gd name="connsiteY16" fmla="*/ 548106 h 1898317"/>
              <a:gd name="connsiteX17" fmla="*/ 6563894 w 7579894"/>
              <a:gd name="connsiteY17" fmla="*/ 548106 h 1898317"/>
              <a:gd name="connsiteX18" fmla="*/ 6724316 w 7579894"/>
              <a:gd name="connsiteY18" fmla="*/ 494633 h 1898317"/>
              <a:gd name="connsiteX19" fmla="*/ 6938210 w 7579894"/>
              <a:gd name="connsiteY19" fmla="*/ 454527 h 1898317"/>
              <a:gd name="connsiteX20" fmla="*/ 7192210 w 7579894"/>
              <a:gd name="connsiteY20" fmla="*/ 427791 h 1898317"/>
              <a:gd name="connsiteX21" fmla="*/ 7339263 w 7579894"/>
              <a:gd name="connsiteY21" fmla="*/ 494633 h 1898317"/>
              <a:gd name="connsiteX22" fmla="*/ 7339263 w 7579894"/>
              <a:gd name="connsiteY22" fmla="*/ 494633 h 1898317"/>
              <a:gd name="connsiteX23" fmla="*/ 7579894 w 7579894"/>
              <a:gd name="connsiteY23" fmla="*/ 548106 h 1898317"/>
              <a:gd name="connsiteX24" fmla="*/ 7579894 w 7579894"/>
              <a:gd name="connsiteY24" fmla="*/ 548106 h 1898317"/>
              <a:gd name="connsiteX25" fmla="*/ 7579894 w 7579894"/>
              <a:gd name="connsiteY25" fmla="*/ 548106 h 1898317"/>
              <a:gd name="connsiteX0" fmla="*/ 0 w 7579894"/>
              <a:gd name="connsiteY0" fmla="*/ 414422 h 1898317"/>
              <a:gd name="connsiteX1" fmla="*/ 374316 w 7579894"/>
              <a:gd name="connsiteY1" fmla="*/ 441159 h 1898317"/>
              <a:gd name="connsiteX2" fmla="*/ 842210 w 7579894"/>
              <a:gd name="connsiteY2" fmla="*/ 508001 h 1898317"/>
              <a:gd name="connsiteX3" fmla="*/ 975894 w 7579894"/>
              <a:gd name="connsiteY3" fmla="*/ 548106 h 1898317"/>
              <a:gd name="connsiteX4" fmla="*/ 1550737 w 7579894"/>
              <a:gd name="connsiteY4" fmla="*/ 548106 h 1898317"/>
              <a:gd name="connsiteX5" fmla="*/ 1564105 w 7579894"/>
              <a:gd name="connsiteY5" fmla="*/ 1898317 h 1898317"/>
              <a:gd name="connsiteX6" fmla="*/ 1657684 w 7579894"/>
              <a:gd name="connsiteY6" fmla="*/ 614948 h 1898317"/>
              <a:gd name="connsiteX7" fmla="*/ 1764631 w 7579894"/>
              <a:gd name="connsiteY7" fmla="*/ 521369 h 1898317"/>
              <a:gd name="connsiteX8" fmla="*/ 2606842 w 7579894"/>
              <a:gd name="connsiteY8" fmla="*/ 534738 h 1898317"/>
              <a:gd name="connsiteX9" fmla="*/ 3021263 w 7579894"/>
              <a:gd name="connsiteY9" fmla="*/ 508001 h 1898317"/>
              <a:gd name="connsiteX10" fmla="*/ 3355473 w 7579894"/>
              <a:gd name="connsiteY10" fmla="*/ 508001 h 1898317"/>
              <a:gd name="connsiteX11" fmla="*/ 3408947 w 7579894"/>
              <a:gd name="connsiteY11" fmla="*/ 26739 h 1898317"/>
              <a:gd name="connsiteX12" fmla="*/ 3756526 w 7579894"/>
              <a:gd name="connsiteY12" fmla="*/ 0 h 1898317"/>
              <a:gd name="connsiteX13" fmla="*/ 3970421 w 7579894"/>
              <a:gd name="connsiteY13" fmla="*/ 200527 h 1898317"/>
              <a:gd name="connsiteX14" fmla="*/ 4197684 w 7579894"/>
              <a:gd name="connsiteY14" fmla="*/ 307475 h 1898317"/>
              <a:gd name="connsiteX15" fmla="*/ 4518525 w 7579894"/>
              <a:gd name="connsiteY15" fmla="*/ 427791 h 1898317"/>
              <a:gd name="connsiteX16" fmla="*/ 4719052 w 7579894"/>
              <a:gd name="connsiteY16" fmla="*/ 548106 h 1898317"/>
              <a:gd name="connsiteX17" fmla="*/ 6563894 w 7579894"/>
              <a:gd name="connsiteY17" fmla="*/ 548106 h 1898317"/>
              <a:gd name="connsiteX18" fmla="*/ 6724316 w 7579894"/>
              <a:gd name="connsiteY18" fmla="*/ 494633 h 1898317"/>
              <a:gd name="connsiteX19" fmla="*/ 6938210 w 7579894"/>
              <a:gd name="connsiteY19" fmla="*/ 267369 h 1898317"/>
              <a:gd name="connsiteX20" fmla="*/ 7192210 w 7579894"/>
              <a:gd name="connsiteY20" fmla="*/ 427791 h 1898317"/>
              <a:gd name="connsiteX21" fmla="*/ 7339263 w 7579894"/>
              <a:gd name="connsiteY21" fmla="*/ 494633 h 1898317"/>
              <a:gd name="connsiteX22" fmla="*/ 7339263 w 7579894"/>
              <a:gd name="connsiteY22" fmla="*/ 494633 h 1898317"/>
              <a:gd name="connsiteX23" fmla="*/ 7579894 w 7579894"/>
              <a:gd name="connsiteY23" fmla="*/ 548106 h 1898317"/>
              <a:gd name="connsiteX24" fmla="*/ 7579894 w 7579894"/>
              <a:gd name="connsiteY24" fmla="*/ 548106 h 1898317"/>
              <a:gd name="connsiteX25" fmla="*/ 7579894 w 7579894"/>
              <a:gd name="connsiteY25" fmla="*/ 548106 h 1898317"/>
              <a:gd name="connsiteX0" fmla="*/ 0 w 7579894"/>
              <a:gd name="connsiteY0" fmla="*/ 414422 h 1898317"/>
              <a:gd name="connsiteX1" fmla="*/ 374316 w 7579894"/>
              <a:gd name="connsiteY1" fmla="*/ 441159 h 1898317"/>
              <a:gd name="connsiteX2" fmla="*/ 842210 w 7579894"/>
              <a:gd name="connsiteY2" fmla="*/ 508001 h 1898317"/>
              <a:gd name="connsiteX3" fmla="*/ 975894 w 7579894"/>
              <a:gd name="connsiteY3" fmla="*/ 548106 h 1898317"/>
              <a:gd name="connsiteX4" fmla="*/ 1550737 w 7579894"/>
              <a:gd name="connsiteY4" fmla="*/ 548106 h 1898317"/>
              <a:gd name="connsiteX5" fmla="*/ 1564105 w 7579894"/>
              <a:gd name="connsiteY5" fmla="*/ 1898317 h 1898317"/>
              <a:gd name="connsiteX6" fmla="*/ 1657684 w 7579894"/>
              <a:gd name="connsiteY6" fmla="*/ 614948 h 1898317"/>
              <a:gd name="connsiteX7" fmla="*/ 1764631 w 7579894"/>
              <a:gd name="connsiteY7" fmla="*/ 521369 h 1898317"/>
              <a:gd name="connsiteX8" fmla="*/ 2606842 w 7579894"/>
              <a:gd name="connsiteY8" fmla="*/ 534738 h 1898317"/>
              <a:gd name="connsiteX9" fmla="*/ 3021263 w 7579894"/>
              <a:gd name="connsiteY9" fmla="*/ 508001 h 1898317"/>
              <a:gd name="connsiteX10" fmla="*/ 3355473 w 7579894"/>
              <a:gd name="connsiteY10" fmla="*/ 508001 h 1898317"/>
              <a:gd name="connsiteX11" fmla="*/ 3408947 w 7579894"/>
              <a:gd name="connsiteY11" fmla="*/ 26739 h 1898317"/>
              <a:gd name="connsiteX12" fmla="*/ 3756526 w 7579894"/>
              <a:gd name="connsiteY12" fmla="*/ 0 h 1898317"/>
              <a:gd name="connsiteX13" fmla="*/ 3970421 w 7579894"/>
              <a:gd name="connsiteY13" fmla="*/ 200527 h 1898317"/>
              <a:gd name="connsiteX14" fmla="*/ 4197684 w 7579894"/>
              <a:gd name="connsiteY14" fmla="*/ 307475 h 1898317"/>
              <a:gd name="connsiteX15" fmla="*/ 4518525 w 7579894"/>
              <a:gd name="connsiteY15" fmla="*/ 427791 h 1898317"/>
              <a:gd name="connsiteX16" fmla="*/ 4719052 w 7579894"/>
              <a:gd name="connsiteY16" fmla="*/ 548106 h 1898317"/>
              <a:gd name="connsiteX17" fmla="*/ 6563894 w 7579894"/>
              <a:gd name="connsiteY17" fmla="*/ 548106 h 1898317"/>
              <a:gd name="connsiteX18" fmla="*/ 6724316 w 7579894"/>
              <a:gd name="connsiteY18" fmla="*/ 494633 h 1898317"/>
              <a:gd name="connsiteX19" fmla="*/ 6938210 w 7579894"/>
              <a:gd name="connsiteY19" fmla="*/ 267369 h 1898317"/>
              <a:gd name="connsiteX20" fmla="*/ 7165473 w 7579894"/>
              <a:gd name="connsiteY20" fmla="*/ 227265 h 1898317"/>
              <a:gd name="connsiteX21" fmla="*/ 7339263 w 7579894"/>
              <a:gd name="connsiteY21" fmla="*/ 494633 h 1898317"/>
              <a:gd name="connsiteX22" fmla="*/ 7339263 w 7579894"/>
              <a:gd name="connsiteY22" fmla="*/ 494633 h 1898317"/>
              <a:gd name="connsiteX23" fmla="*/ 7579894 w 7579894"/>
              <a:gd name="connsiteY23" fmla="*/ 548106 h 1898317"/>
              <a:gd name="connsiteX24" fmla="*/ 7579894 w 7579894"/>
              <a:gd name="connsiteY24" fmla="*/ 548106 h 1898317"/>
              <a:gd name="connsiteX25" fmla="*/ 7579894 w 7579894"/>
              <a:gd name="connsiteY25" fmla="*/ 548106 h 1898317"/>
              <a:gd name="connsiteX0" fmla="*/ 0 w 7579894"/>
              <a:gd name="connsiteY0" fmla="*/ 414422 h 1898317"/>
              <a:gd name="connsiteX1" fmla="*/ 374316 w 7579894"/>
              <a:gd name="connsiteY1" fmla="*/ 441159 h 1898317"/>
              <a:gd name="connsiteX2" fmla="*/ 842210 w 7579894"/>
              <a:gd name="connsiteY2" fmla="*/ 508001 h 1898317"/>
              <a:gd name="connsiteX3" fmla="*/ 975894 w 7579894"/>
              <a:gd name="connsiteY3" fmla="*/ 548106 h 1898317"/>
              <a:gd name="connsiteX4" fmla="*/ 1550737 w 7579894"/>
              <a:gd name="connsiteY4" fmla="*/ 548106 h 1898317"/>
              <a:gd name="connsiteX5" fmla="*/ 1564105 w 7579894"/>
              <a:gd name="connsiteY5" fmla="*/ 1898317 h 1898317"/>
              <a:gd name="connsiteX6" fmla="*/ 1657684 w 7579894"/>
              <a:gd name="connsiteY6" fmla="*/ 614948 h 1898317"/>
              <a:gd name="connsiteX7" fmla="*/ 1764631 w 7579894"/>
              <a:gd name="connsiteY7" fmla="*/ 548106 h 1898317"/>
              <a:gd name="connsiteX8" fmla="*/ 2606842 w 7579894"/>
              <a:gd name="connsiteY8" fmla="*/ 534738 h 1898317"/>
              <a:gd name="connsiteX9" fmla="*/ 3021263 w 7579894"/>
              <a:gd name="connsiteY9" fmla="*/ 508001 h 1898317"/>
              <a:gd name="connsiteX10" fmla="*/ 3355473 w 7579894"/>
              <a:gd name="connsiteY10" fmla="*/ 508001 h 1898317"/>
              <a:gd name="connsiteX11" fmla="*/ 3408947 w 7579894"/>
              <a:gd name="connsiteY11" fmla="*/ 26739 h 1898317"/>
              <a:gd name="connsiteX12" fmla="*/ 3756526 w 7579894"/>
              <a:gd name="connsiteY12" fmla="*/ 0 h 1898317"/>
              <a:gd name="connsiteX13" fmla="*/ 3970421 w 7579894"/>
              <a:gd name="connsiteY13" fmla="*/ 200527 h 1898317"/>
              <a:gd name="connsiteX14" fmla="*/ 4197684 w 7579894"/>
              <a:gd name="connsiteY14" fmla="*/ 307475 h 1898317"/>
              <a:gd name="connsiteX15" fmla="*/ 4518525 w 7579894"/>
              <a:gd name="connsiteY15" fmla="*/ 427791 h 1898317"/>
              <a:gd name="connsiteX16" fmla="*/ 4719052 w 7579894"/>
              <a:gd name="connsiteY16" fmla="*/ 548106 h 1898317"/>
              <a:gd name="connsiteX17" fmla="*/ 6563894 w 7579894"/>
              <a:gd name="connsiteY17" fmla="*/ 548106 h 1898317"/>
              <a:gd name="connsiteX18" fmla="*/ 6724316 w 7579894"/>
              <a:gd name="connsiteY18" fmla="*/ 494633 h 1898317"/>
              <a:gd name="connsiteX19" fmla="*/ 6938210 w 7579894"/>
              <a:gd name="connsiteY19" fmla="*/ 267369 h 1898317"/>
              <a:gd name="connsiteX20" fmla="*/ 7165473 w 7579894"/>
              <a:gd name="connsiteY20" fmla="*/ 227265 h 1898317"/>
              <a:gd name="connsiteX21" fmla="*/ 7339263 w 7579894"/>
              <a:gd name="connsiteY21" fmla="*/ 494633 h 1898317"/>
              <a:gd name="connsiteX22" fmla="*/ 7339263 w 7579894"/>
              <a:gd name="connsiteY22" fmla="*/ 494633 h 1898317"/>
              <a:gd name="connsiteX23" fmla="*/ 7579894 w 7579894"/>
              <a:gd name="connsiteY23" fmla="*/ 548106 h 1898317"/>
              <a:gd name="connsiteX24" fmla="*/ 7579894 w 7579894"/>
              <a:gd name="connsiteY24" fmla="*/ 548106 h 1898317"/>
              <a:gd name="connsiteX25" fmla="*/ 7579894 w 7579894"/>
              <a:gd name="connsiteY25" fmla="*/ 548106 h 1898317"/>
              <a:gd name="connsiteX0" fmla="*/ 0 w 7579894"/>
              <a:gd name="connsiteY0" fmla="*/ 414422 h 1898317"/>
              <a:gd name="connsiteX1" fmla="*/ 374316 w 7579894"/>
              <a:gd name="connsiteY1" fmla="*/ 441159 h 1898317"/>
              <a:gd name="connsiteX2" fmla="*/ 842210 w 7579894"/>
              <a:gd name="connsiteY2" fmla="*/ 508001 h 1898317"/>
              <a:gd name="connsiteX3" fmla="*/ 975894 w 7579894"/>
              <a:gd name="connsiteY3" fmla="*/ 548106 h 1898317"/>
              <a:gd name="connsiteX4" fmla="*/ 1550737 w 7579894"/>
              <a:gd name="connsiteY4" fmla="*/ 548106 h 1898317"/>
              <a:gd name="connsiteX5" fmla="*/ 1564105 w 7579894"/>
              <a:gd name="connsiteY5" fmla="*/ 1898317 h 1898317"/>
              <a:gd name="connsiteX6" fmla="*/ 1657684 w 7579894"/>
              <a:gd name="connsiteY6" fmla="*/ 614948 h 1898317"/>
              <a:gd name="connsiteX7" fmla="*/ 1764631 w 7579894"/>
              <a:gd name="connsiteY7" fmla="*/ 548106 h 1898317"/>
              <a:gd name="connsiteX8" fmla="*/ 2606842 w 7579894"/>
              <a:gd name="connsiteY8" fmla="*/ 534738 h 1898317"/>
              <a:gd name="connsiteX9" fmla="*/ 3021263 w 7579894"/>
              <a:gd name="connsiteY9" fmla="*/ 534738 h 1898317"/>
              <a:gd name="connsiteX10" fmla="*/ 3355473 w 7579894"/>
              <a:gd name="connsiteY10" fmla="*/ 508001 h 1898317"/>
              <a:gd name="connsiteX11" fmla="*/ 3408947 w 7579894"/>
              <a:gd name="connsiteY11" fmla="*/ 26739 h 1898317"/>
              <a:gd name="connsiteX12" fmla="*/ 3756526 w 7579894"/>
              <a:gd name="connsiteY12" fmla="*/ 0 h 1898317"/>
              <a:gd name="connsiteX13" fmla="*/ 3970421 w 7579894"/>
              <a:gd name="connsiteY13" fmla="*/ 200527 h 1898317"/>
              <a:gd name="connsiteX14" fmla="*/ 4197684 w 7579894"/>
              <a:gd name="connsiteY14" fmla="*/ 307475 h 1898317"/>
              <a:gd name="connsiteX15" fmla="*/ 4518525 w 7579894"/>
              <a:gd name="connsiteY15" fmla="*/ 427791 h 1898317"/>
              <a:gd name="connsiteX16" fmla="*/ 4719052 w 7579894"/>
              <a:gd name="connsiteY16" fmla="*/ 548106 h 1898317"/>
              <a:gd name="connsiteX17" fmla="*/ 6563894 w 7579894"/>
              <a:gd name="connsiteY17" fmla="*/ 548106 h 1898317"/>
              <a:gd name="connsiteX18" fmla="*/ 6724316 w 7579894"/>
              <a:gd name="connsiteY18" fmla="*/ 494633 h 1898317"/>
              <a:gd name="connsiteX19" fmla="*/ 6938210 w 7579894"/>
              <a:gd name="connsiteY19" fmla="*/ 267369 h 1898317"/>
              <a:gd name="connsiteX20" fmla="*/ 7165473 w 7579894"/>
              <a:gd name="connsiteY20" fmla="*/ 227265 h 1898317"/>
              <a:gd name="connsiteX21" fmla="*/ 7339263 w 7579894"/>
              <a:gd name="connsiteY21" fmla="*/ 494633 h 1898317"/>
              <a:gd name="connsiteX22" fmla="*/ 7339263 w 7579894"/>
              <a:gd name="connsiteY22" fmla="*/ 494633 h 1898317"/>
              <a:gd name="connsiteX23" fmla="*/ 7579894 w 7579894"/>
              <a:gd name="connsiteY23" fmla="*/ 548106 h 1898317"/>
              <a:gd name="connsiteX24" fmla="*/ 7579894 w 7579894"/>
              <a:gd name="connsiteY24" fmla="*/ 548106 h 1898317"/>
              <a:gd name="connsiteX25" fmla="*/ 7579894 w 7579894"/>
              <a:gd name="connsiteY25" fmla="*/ 548106 h 1898317"/>
              <a:gd name="connsiteX0" fmla="*/ 0 w 7579894"/>
              <a:gd name="connsiteY0" fmla="*/ 414422 h 1898317"/>
              <a:gd name="connsiteX1" fmla="*/ 374316 w 7579894"/>
              <a:gd name="connsiteY1" fmla="*/ 441159 h 1898317"/>
              <a:gd name="connsiteX2" fmla="*/ 842210 w 7579894"/>
              <a:gd name="connsiteY2" fmla="*/ 508001 h 1898317"/>
              <a:gd name="connsiteX3" fmla="*/ 975894 w 7579894"/>
              <a:gd name="connsiteY3" fmla="*/ 548106 h 1898317"/>
              <a:gd name="connsiteX4" fmla="*/ 1550737 w 7579894"/>
              <a:gd name="connsiteY4" fmla="*/ 548106 h 1898317"/>
              <a:gd name="connsiteX5" fmla="*/ 1564105 w 7579894"/>
              <a:gd name="connsiteY5" fmla="*/ 1898317 h 1898317"/>
              <a:gd name="connsiteX6" fmla="*/ 1657684 w 7579894"/>
              <a:gd name="connsiteY6" fmla="*/ 614948 h 1898317"/>
              <a:gd name="connsiteX7" fmla="*/ 1764631 w 7579894"/>
              <a:gd name="connsiteY7" fmla="*/ 548106 h 1898317"/>
              <a:gd name="connsiteX8" fmla="*/ 2606842 w 7579894"/>
              <a:gd name="connsiteY8" fmla="*/ 534738 h 1898317"/>
              <a:gd name="connsiteX9" fmla="*/ 3021263 w 7579894"/>
              <a:gd name="connsiteY9" fmla="*/ 534738 h 1898317"/>
              <a:gd name="connsiteX10" fmla="*/ 3355473 w 7579894"/>
              <a:gd name="connsiteY10" fmla="*/ 548106 h 1898317"/>
              <a:gd name="connsiteX11" fmla="*/ 3408947 w 7579894"/>
              <a:gd name="connsiteY11" fmla="*/ 26739 h 1898317"/>
              <a:gd name="connsiteX12" fmla="*/ 3756526 w 7579894"/>
              <a:gd name="connsiteY12" fmla="*/ 0 h 1898317"/>
              <a:gd name="connsiteX13" fmla="*/ 3970421 w 7579894"/>
              <a:gd name="connsiteY13" fmla="*/ 200527 h 1898317"/>
              <a:gd name="connsiteX14" fmla="*/ 4197684 w 7579894"/>
              <a:gd name="connsiteY14" fmla="*/ 307475 h 1898317"/>
              <a:gd name="connsiteX15" fmla="*/ 4518525 w 7579894"/>
              <a:gd name="connsiteY15" fmla="*/ 427791 h 1898317"/>
              <a:gd name="connsiteX16" fmla="*/ 4719052 w 7579894"/>
              <a:gd name="connsiteY16" fmla="*/ 548106 h 1898317"/>
              <a:gd name="connsiteX17" fmla="*/ 6563894 w 7579894"/>
              <a:gd name="connsiteY17" fmla="*/ 548106 h 1898317"/>
              <a:gd name="connsiteX18" fmla="*/ 6724316 w 7579894"/>
              <a:gd name="connsiteY18" fmla="*/ 494633 h 1898317"/>
              <a:gd name="connsiteX19" fmla="*/ 6938210 w 7579894"/>
              <a:gd name="connsiteY19" fmla="*/ 267369 h 1898317"/>
              <a:gd name="connsiteX20" fmla="*/ 7165473 w 7579894"/>
              <a:gd name="connsiteY20" fmla="*/ 227265 h 1898317"/>
              <a:gd name="connsiteX21" fmla="*/ 7339263 w 7579894"/>
              <a:gd name="connsiteY21" fmla="*/ 494633 h 1898317"/>
              <a:gd name="connsiteX22" fmla="*/ 7339263 w 7579894"/>
              <a:gd name="connsiteY22" fmla="*/ 494633 h 1898317"/>
              <a:gd name="connsiteX23" fmla="*/ 7579894 w 7579894"/>
              <a:gd name="connsiteY23" fmla="*/ 548106 h 1898317"/>
              <a:gd name="connsiteX24" fmla="*/ 7579894 w 7579894"/>
              <a:gd name="connsiteY24" fmla="*/ 548106 h 1898317"/>
              <a:gd name="connsiteX25" fmla="*/ 7579894 w 7579894"/>
              <a:gd name="connsiteY25" fmla="*/ 548106 h 1898317"/>
              <a:gd name="connsiteX0" fmla="*/ 0 w 7579894"/>
              <a:gd name="connsiteY0" fmla="*/ 414422 h 1898317"/>
              <a:gd name="connsiteX1" fmla="*/ 374316 w 7579894"/>
              <a:gd name="connsiteY1" fmla="*/ 441159 h 1898317"/>
              <a:gd name="connsiteX2" fmla="*/ 842210 w 7579894"/>
              <a:gd name="connsiteY2" fmla="*/ 508001 h 1898317"/>
              <a:gd name="connsiteX3" fmla="*/ 975894 w 7579894"/>
              <a:gd name="connsiteY3" fmla="*/ 548106 h 1898317"/>
              <a:gd name="connsiteX4" fmla="*/ 1550737 w 7579894"/>
              <a:gd name="connsiteY4" fmla="*/ 548106 h 1898317"/>
              <a:gd name="connsiteX5" fmla="*/ 1564105 w 7579894"/>
              <a:gd name="connsiteY5" fmla="*/ 1898317 h 1898317"/>
              <a:gd name="connsiteX6" fmla="*/ 1657684 w 7579894"/>
              <a:gd name="connsiteY6" fmla="*/ 614948 h 1898317"/>
              <a:gd name="connsiteX7" fmla="*/ 1764631 w 7579894"/>
              <a:gd name="connsiteY7" fmla="*/ 548106 h 1898317"/>
              <a:gd name="connsiteX8" fmla="*/ 2606842 w 7579894"/>
              <a:gd name="connsiteY8" fmla="*/ 534738 h 1898317"/>
              <a:gd name="connsiteX9" fmla="*/ 3021263 w 7579894"/>
              <a:gd name="connsiteY9" fmla="*/ 534738 h 1898317"/>
              <a:gd name="connsiteX10" fmla="*/ 3355473 w 7579894"/>
              <a:gd name="connsiteY10" fmla="*/ 548106 h 1898317"/>
              <a:gd name="connsiteX11" fmla="*/ 3408947 w 7579894"/>
              <a:gd name="connsiteY11" fmla="*/ 26739 h 1898317"/>
              <a:gd name="connsiteX12" fmla="*/ 3756526 w 7579894"/>
              <a:gd name="connsiteY12" fmla="*/ 0 h 1898317"/>
              <a:gd name="connsiteX13" fmla="*/ 3970421 w 7579894"/>
              <a:gd name="connsiteY13" fmla="*/ 200527 h 1898317"/>
              <a:gd name="connsiteX14" fmla="*/ 4197684 w 7579894"/>
              <a:gd name="connsiteY14" fmla="*/ 548106 h 1898317"/>
              <a:gd name="connsiteX15" fmla="*/ 4518525 w 7579894"/>
              <a:gd name="connsiteY15" fmla="*/ 427791 h 1898317"/>
              <a:gd name="connsiteX16" fmla="*/ 4719052 w 7579894"/>
              <a:gd name="connsiteY16" fmla="*/ 548106 h 1898317"/>
              <a:gd name="connsiteX17" fmla="*/ 6563894 w 7579894"/>
              <a:gd name="connsiteY17" fmla="*/ 548106 h 1898317"/>
              <a:gd name="connsiteX18" fmla="*/ 6724316 w 7579894"/>
              <a:gd name="connsiteY18" fmla="*/ 494633 h 1898317"/>
              <a:gd name="connsiteX19" fmla="*/ 6938210 w 7579894"/>
              <a:gd name="connsiteY19" fmla="*/ 267369 h 1898317"/>
              <a:gd name="connsiteX20" fmla="*/ 7165473 w 7579894"/>
              <a:gd name="connsiteY20" fmla="*/ 227265 h 1898317"/>
              <a:gd name="connsiteX21" fmla="*/ 7339263 w 7579894"/>
              <a:gd name="connsiteY21" fmla="*/ 494633 h 1898317"/>
              <a:gd name="connsiteX22" fmla="*/ 7339263 w 7579894"/>
              <a:gd name="connsiteY22" fmla="*/ 494633 h 1898317"/>
              <a:gd name="connsiteX23" fmla="*/ 7579894 w 7579894"/>
              <a:gd name="connsiteY23" fmla="*/ 548106 h 1898317"/>
              <a:gd name="connsiteX24" fmla="*/ 7579894 w 7579894"/>
              <a:gd name="connsiteY24" fmla="*/ 548106 h 1898317"/>
              <a:gd name="connsiteX25" fmla="*/ 7579894 w 7579894"/>
              <a:gd name="connsiteY25" fmla="*/ 548106 h 1898317"/>
              <a:gd name="connsiteX0" fmla="*/ 0 w 7579894"/>
              <a:gd name="connsiteY0" fmla="*/ 414422 h 1898317"/>
              <a:gd name="connsiteX1" fmla="*/ 374316 w 7579894"/>
              <a:gd name="connsiteY1" fmla="*/ 441159 h 1898317"/>
              <a:gd name="connsiteX2" fmla="*/ 842210 w 7579894"/>
              <a:gd name="connsiteY2" fmla="*/ 508001 h 1898317"/>
              <a:gd name="connsiteX3" fmla="*/ 975894 w 7579894"/>
              <a:gd name="connsiteY3" fmla="*/ 548106 h 1898317"/>
              <a:gd name="connsiteX4" fmla="*/ 1550737 w 7579894"/>
              <a:gd name="connsiteY4" fmla="*/ 548106 h 1898317"/>
              <a:gd name="connsiteX5" fmla="*/ 1564105 w 7579894"/>
              <a:gd name="connsiteY5" fmla="*/ 1898317 h 1898317"/>
              <a:gd name="connsiteX6" fmla="*/ 1657684 w 7579894"/>
              <a:gd name="connsiteY6" fmla="*/ 614948 h 1898317"/>
              <a:gd name="connsiteX7" fmla="*/ 1764631 w 7579894"/>
              <a:gd name="connsiteY7" fmla="*/ 548106 h 1898317"/>
              <a:gd name="connsiteX8" fmla="*/ 2606842 w 7579894"/>
              <a:gd name="connsiteY8" fmla="*/ 534738 h 1898317"/>
              <a:gd name="connsiteX9" fmla="*/ 3021263 w 7579894"/>
              <a:gd name="connsiteY9" fmla="*/ 534738 h 1898317"/>
              <a:gd name="connsiteX10" fmla="*/ 3355473 w 7579894"/>
              <a:gd name="connsiteY10" fmla="*/ 548106 h 1898317"/>
              <a:gd name="connsiteX11" fmla="*/ 3408947 w 7579894"/>
              <a:gd name="connsiteY11" fmla="*/ 26739 h 1898317"/>
              <a:gd name="connsiteX12" fmla="*/ 3756526 w 7579894"/>
              <a:gd name="connsiteY12" fmla="*/ 0 h 1898317"/>
              <a:gd name="connsiteX13" fmla="*/ 3970421 w 7579894"/>
              <a:gd name="connsiteY13" fmla="*/ 200527 h 1898317"/>
              <a:gd name="connsiteX14" fmla="*/ 4197684 w 7579894"/>
              <a:gd name="connsiteY14" fmla="*/ 548106 h 1898317"/>
              <a:gd name="connsiteX15" fmla="*/ 4518525 w 7579894"/>
              <a:gd name="connsiteY15" fmla="*/ 574844 h 1898317"/>
              <a:gd name="connsiteX16" fmla="*/ 4719052 w 7579894"/>
              <a:gd name="connsiteY16" fmla="*/ 548106 h 1898317"/>
              <a:gd name="connsiteX17" fmla="*/ 6563894 w 7579894"/>
              <a:gd name="connsiteY17" fmla="*/ 548106 h 1898317"/>
              <a:gd name="connsiteX18" fmla="*/ 6724316 w 7579894"/>
              <a:gd name="connsiteY18" fmla="*/ 494633 h 1898317"/>
              <a:gd name="connsiteX19" fmla="*/ 6938210 w 7579894"/>
              <a:gd name="connsiteY19" fmla="*/ 267369 h 1898317"/>
              <a:gd name="connsiteX20" fmla="*/ 7165473 w 7579894"/>
              <a:gd name="connsiteY20" fmla="*/ 227265 h 1898317"/>
              <a:gd name="connsiteX21" fmla="*/ 7339263 w 7579894"/>
              <a:gd name="connsiteY21" fmla="*/ 494633 h 1898317"/>
              <a:gd name="connsiteX22" fmla="*/ 7339263 w 7579894"/>
              <a:gd name="connsiteY22" fmla="*/ 494633 h 1898317"/>
              <a:gd name="connsiteX23" fmla="*/ 7579894 w 7579894"/>
              <a:gd name="connsiteY23" fmla="*/ 548106 h 1898317"/>
              <a:gd name="connsiteX24" fmla="*/ 7579894 w 7579894"/>
              <a:gd name="connsiteY24" fmla="*/ 548106 h 1898317"/>
              <a:gd name="connsiteX25" fmla="*/ 7579894 w 7579894"/>
              <a:gd name="connsiteY25" fmla="*/ 548106 h 1898317"/>
              <a:gd name="connsiteX0" fmla="*/ 0 w 7579894"/>
              <a:gd name="connsiteY0" fmla="*/ 414422 h 1898317"/>
              <a:gd name="connsiteX1" fmla="*/ 374316 w 7579894"/>
              <a:gd name="connsiteY1" fmla="*/ 441159 h 1898317"/>
              <a:gd name="connsiteX2" fmla="*/ 842210 w 7579894"/>
              <a:gd name="connsiteY2" fmla="*/ 508001 h 1898317"/>
              <a:gd name="connsiteX3" fmla="*/ 975894 w 7579894"/>
              <a:gd name="connsiteY3" fmla="*/ 548106 h 1898317"/>
              <a:gd name="connsiteX4" fmla="*/ 1550737 w 7579894"/>
              <a:gd name="connsiteY4" fmla="*/ 548106 h 1898317"/>
              <a:gd name="connsiteX5" fmla="*/ 1564105 w 7579894"/>
              <a:gd name="connsiteY5" fmla="*/ 1898317 h 1898317"/>
              <a:gd name="connsiteX6" fmla="*/ 1657684 w 7579894"/>
              <a:gd name="connsiteY6" fmla="*/ 614948 h 1898317"/>
              <a:gd name="connsiteX7" fmla="*/ 1764631 w 7579894"/>
              <a:gd name="connsiteY7" fmla="*/ 548106 h 1898317"/>
              <a:gd name="connsiteX8" fmla="*/ 2606842 w 7579894"/>
              <a:gd name="connsiteY8" fmla="*/ 534738 h 1898317"/>
              <a:gd name="connsiteX9" fmla="*/ 3021263 w 7579894"/>
              <a:gd name="connsiteY9" fmla="*/ 534738 h 1898317"/>
              <a:gd name="connsiteX10" fmla="*/ 3355473 w 7579894"/>
              <a:gd name="connsiteY10" fmla="*/ 548106 h 1898317"/>
              <a:gd name="connsiteX11" fmla="*/ 3408947 w 7579894"/>
              <a:gd name="connsiteY11" fmla="*/ 26739 h 1898317"/>
              <a:gd name="connsiteX12" fmla="*/ 3756526 w 7579894"/>
              <a:gd name="connsiteY12" fmla="*/ 0 h 1898317"/>
              <a:gd name="connsiteX13" fmla="*/ 3970421 w 7579894"/>
              <a:gd name="connsiteY13" fmla="*/ 200527 h 1898317"/>
              <a:gd name="connsiteX14" fmla="*/ 4197684 w 7579894"/>
              <a:gd name="connsiteY14" fmla="*/ 548106 h 1898317"/>
              <a:gd name="connsiteX15" fmla="*/ 4505157 w 7579894"/>
              <a:gd name="connsiteY15" fmla="*/ 534739 h 1898317"/>
              <a:gd name="connsiteX16" fmla="*/ 4719052 w 7579894"/>
              <a:gd name="connsiteY16" fmla="*/ 548106 h 1898317"/>
              <a:gd name="connsiteX17" fmla="*/ 6563894 w 7579894"/>
              <a:gd name="connsiteY17" fmla="*/ 548106 h 1898317"/>
              <a:gd name="connsiteX18" fmla="*/ 6724316 w 7579894"/>
              <a:gd name="connsiteY18" fmla="*/ 494633 h 1898317"/>
              <a:gd name="connsiteX19" fmla="*/ 6938210 w 7579894"/>
              <a:gd name="connsiteY19" fmla="*/ 267369 h 1898317"/>
              <a:gd name="connsiteX20" fmla="*/ 7165473 w 7579894"/>
              <a:gd name="connsiteY20" fmla="*/ 227265 h 1898317"/>
              <a:gd name="connsiteX21" fmla="*/ 7339263 w 7579894"/>
              <a:gd name="connsiteY21" fmla="*/ 494633 h 1898317"/>
              <a:gd name="connsiteX22" fmla="*/ 7339263 w 7579894"/>
              <a:gd name="connsiteY22" fmla="*/ 494633 h 1898317"/>
              <a:gd name="connsiteX23" fmla="*/ 7579894 w 7579894"/>
              <a:gd name="connsiteY23" fmla="*/ 548106 h 1898317"/>
              <a:gd name="connsiteX24" fmla="*/ 7579894 w 7579894"/>
              <a:gd name="connsiteY24" fmla="*/ 548106 h 1898317"/>
              <a:gd name="connsiteX25" fmla="*/ 7579894 w 7579894"/>
              <a:gd name="connsiteY25" fmla="*/ 548106 h 1898317"/>
              <a:gd name="connsiteX0" fmla="*/ 0 w 7593262"/>
              <a:gd name="connsiteY0" fmla="*/ 227264 h 1898317"/>
              <a:gd name="connsiteX1" fmla="*/ 387684 w 7593262"/>
              <a:gd name="connsiteY1" fmla="*/ 441159 h 1898317"/>
              <a:gd name="connsiteX2" fmla="*/ 855578 w 7593262"/>
              <a:gd name="connsiteY2" fmla="*/ 508001 h 1898317"/>
              <a:gd name="connsiteX3" fmla="*/ 989262 w 7593262"/>
              <a:gd name="connsiteY3" fmla="*/ 548106 h 1898317"/>
              <a:gd name="connsiteX4" fmla="*/ 1564105 w 7593262"/>
              <a:gd name="connsiteY4" fmla="*/ 548106 h 1898317"/>
              <a:gd name="connsiteX5" fmla="*/ 1577473 w 7593262"/>
              <a:gd name="connsiteY5" fmla="*/ 1898317 h 1898317"/>
              <a:gd name="connsiteX6" fmla="*/ 1671052 w 7593262"/>
              <a:gd name="connsiteY6" fmla="*/ 614948 h 1898317"/>
              <a:gd name="connsiteX7" fmla="*/ 1777999 w 7593262"/>
              <a:gd name="connsiteY7" fmla="*/ 548106 h 1898317"/>
              <a:gd name="connsiteX8" fmla="*/ 2620210 w 7593262"/>
              <a:gd name="connsiteY8" fmla="*/ 534738 h 1898317"/>
              <a:gd name="connsiteX9" fmla="*/ 3034631 w 7593262"/>
              <a:gd name="connsiteY9" fmla="*/ 534738 h 1898317"/>
              <a:gd name="connsiteX10" fmla="*/ 3368841 w 7593262"/>
              <a:gd name="connsiteY10" fmla="*/ 548106 h 1898317"/>
              <a:gd name="connsiteX11" fmla="*/ 3422315 w 7593262"/>
              <a:gd name="connsiteY11" fmla="*/ 26739 h 1898317"/>
              <a:gd name="connsiteX12" fmla="*/ 3769894 w 7593262"/>
              <a:gd name="connsiteY12" fmla="*/ 0 h 1898317"/>
              <a:gd name="connsiteX13" fmla="*/ 3983789 w 7593262"/>
              <a:gd name="connsiteY13" fmla="*/ 200527 h 1898317"/>
              <a:gd name="connsiteX14" fmla="*/ 4211052 w 7593262"/>
              <a:gd name="connsiteY14" fmla="*/ 548106 h 1898317"/>
              <a:gd name="connsiteX15" fmla="*/ 4518525 w 7593262"/>
              <a:gd name="connsiteY15" fmla="*/ 534739 h 1898317"/>
              <a:gd name="connsiteX16" fmla="*/ 4732420 w 7593262"/>
              <a:gd name="connsiteY16" fmla="*/ 548106 h 1898317"/>
              <a:gd name="connsiteX17" fmla="*/ 6577262 w 7593262"/>
              <a:gd name="connsiteY17" fmla="*/ 548106 h 1898317"/>
              <a:gd name="connsiteX18" fmla="*/ 6737684 w 7593262"/>
              <a:gd name="connsiteY18" fmla="*/ 494633 h 1898317"/>
              <a:gd name="connsiteX19" fmla="*/ 6951578 w 7593262"/>
              <a:gd name="connsiteY19" fmla="*/ 267369 h 1898317"/>
              <a:gd name="connsiteX20" fmla="*/ 7178841 w 7593262"/>
              <a:gd name="connsiteY20" fmla="*/ 227265 h 1898317"/>
              <a:gd name="connsiteX21" fmla="*/ 7352631 w 7593262"/>
              <a:gd name="connsiteY21" fmla="*/ 494633 h 1898317"/>
              <a:gd name="connsiteX22" fmla="*/ 7352631 w 7593262"/>
              <a:gd name="connsiteY22" fmla="*/ 494633 h 1898317"/>
              <a:gd name="connsiteX23" fmla="*/ 7593262 w 7593262"/>
              <a:gd name="connsiteY23" fmla="*/ 548106 h 1898317"/>
              <a:gd name="connsiteX24" fmla="*/ 7593262 w 7593262"/>
              <a:gd name="connsiteY24" fmla="*/ 548106 h 1898317"/>
              <a:gd name="connsiteX25" fmla="*/ 7593262 w 7593262"/>
              <a:gd name="connsiteY25" fmla="*/ 548106 h 1898317"/>
              <a:gd name="connsiteX0" fmla="*/ 0 w 7593262"/>
              <a:gd name="connsiteY0" fmla="*/ 227264 h 1898317"/>
              <a:gd name="connsiteX1" fmla="*/ 387684 w 7593262"/>
              <a:gd name="connsiteY1" fmla="*/ 561475 h 1898317"/>
              <a:gd name="connsiteX2" fmla="*/ 855578 w 7593262"/>
              <a:gd name="connsiteY2" fmla="*/ 508001 h 1898317"/>
              <a:gd name="connsiteX3" fmla="*/ 989262 w 7593262"/>
              <a:gd name="connsiteY3" fmla="*/ 548106 h 1898317"/>
              <a:gd name="connsiteX4" fmla="*/ 1564105 w 7593262"/>
              <a:gd name="connsiteY4" fmla="*/ 548106 h 1898317"/>
              <a:gd name="connsiteX5" fmla="*/ 1577473 w 7593262"/>
              <a:gd name="connsiteY5" fmla="*/ 1898317 h 1898317"/>
              <a:gd name="connsiteX6" fmla="*/ 1671052 w 7593262"/>
              <a:gd name="connsiteY6" fmla="*/ 614948 h 1898317"/>
              <a:gd name="connsiteX7" fmla="*/ 1777999 w 7593262"/>
              <a:gd name="connsiteY7" fmla="*/ 548106 h 1898317"/>
              <a:gd name="connsiteX8" fmla="*/ 2620210 w 7593262"/>
              <a:gd name="connsiteY8" fmla="*/ 534738 h 1898317"/>
              <a:gd name="connsiteX9" fmla="*/ 3034631 w 7593262"/>
              <a:gd name="connsiteY9" fmla="*/ 534738 h 1898317"/>
              <a:gd name="connsiteX10" fmla="*/ 3368841 w 7593262"/>
              <a:gd name="connsiteY10" fmla="*/ 548106 h 1898317"/>
              <a:gd name="connsiteX11" fmla="*/ 3422315 w 7593262"/>
              <a:gd name="connsiteY11" fmla="*/ 26739 h 1898317"/>
              <a:gd name="connsiteX12" fmla="*/ 3769894 w 7593262"/>
              <a:gd name="connsiteY12" fmla="*/ 0 h 1898317"/>
              <a:gd name="connsiteX13" fmla="*/ 3983789 w 7593262"/>
              <a:gd name="connsiteY13" fmla="*/ 200527 h 1898317"/>
              <a:gd name="connsiteX14" fmla="*/ 4211052 w 7593262"/>
              <a:gd name="connsiteY14" fmla="*/ 548106 h 1898317"/>
              <a:gd name="connsiteX15" fmla="*/ 4518525 w 7593262"/>
              <a:gd name="connsiteY15" fmla="*/ 534739 h 1898317"/>
              <a:gd name="connsiteX16" fmla="*/ 4732420 w 7593262"/>
              <a:gd name="connsiteY16" fmla="*/ 548106 h 1898317"/>
              <a:gd name="connsiteX17" fmla="*/ 6577262 w 7593262"/>
              <a:gd name="connsiteY17" fmla="*/ 548106 h 1898317"/>
              <a:gd name="connsiteX18" fmla="*/ 6737684 w 7593262"/>
              <a:gd name="connsiteY18" fmla="*/ 494633 h 1898317"/>
              <a:gd name="connsiteX19" fmla="*/ 6951578 w 7593262"/>
              <a:gd name="connsiteY19" fmla="*/ 267369 h 1898317"/>
              <a:gd name="connsiteX20" fmla="*/ 7178841 w 7593262"/>
              <a:gd name="connsiteY20" fmla="*/ 227265 h 1898317"/>
              <a:gd name="connsiteX21" fmla="*/ 7352631 w 7593262"/>
              <a:gd name="connsiteY21" fmla="*/ 494633 h 1898317"/>
              <a:gd name="connsiteX22" fmla="*/ 7352631 w 7593262"/>
              <a:gd name="connsiteY22" fmla="*/ 494633 h 1898317"/>
              <a:gd name="connsiteX23" fmla="*/ 7593262 w 7593262"/>
              <a:gd name="connsiteY23" fmla="*/ 548106 h 1898317"/>
              <a:gd name="connsiteX24" fmla="*/ 7593262 w 7593262"/>
              <a:gd name="connsiteY24" fmla="*/ 548106 h 1898317"/>
              <a:gd name="connsiteX25" fmla="*/ 7593262 w 7593262"/>
              <a:gd name="connsiteY25" fmla="*/ 548106 h 1898317"/>
              <a:gd name="connsiteX0" fmla="*/ 0 w 7593262"/>
              <a:gd name="connsiteY0" fmla="*/ 227264 h 1898317"/>
              <a:gd name="connsiteX1" fmla="*/ 387684 w 7593262"/>
              <a:gd name="connsiteY1" fmla="*/ 561475 h 1898317"/>
              <a:gd name="connsiteX2" fmla="*/ 855578 w 7593262"/>
              <a:gd name="connsiteY2" fmla="*/ 548107 h 1898317"/>
              <a:gd name="connsiteX3" fmla="*/ 989262 w 7593262"/>
              <a:gd name="connsiteY3" fmla="*/ 548106 h 1898317"/>
              <a:gd name="connsiteX4" fmla="*/ 1564105 w 7593262"/>
              <a:gd name="connsiteY4" fmla="*/ 548106 h 1898317"/>
              <a:gd name="connsiteX5" fmla="*/ 1577473 w 7593262"/>
              <a:gd name="connsiteY5" fmla="*/ 1898317 h 1898317"/>
              <a:gd name="connsiteX6" fmla="*/ 1671052 w 7593262"/>
              <a:gd name="connsiteY6" fmla="*/ 614948 h 1898317"/>
              <a:gd name="connsiteX7" fmla="*/ 1777999 w 7593262"/>
              <a:gd name="connsiteY7" fmla="*/ 548106 h 1898317"/>
              <a:gd name="connsiteX8" fmla="*/ 2620210 w 7593262"/>
              <a:gd name="connsiteY8" fmla="*/ 534738 h 1898317"/>
              <a:gd name="connsiteX9" fmla="*/ 3034631 w 7593262"/>
              <a:gd name="connsiteY9" fmla="*/ 534738 h 1898317"/>
              <a:gd name="connsiteX10" fmla="*/ 3368841 w 7593262"/>
              <a:gd name="connsiteY10" fmla="*/ 548106 h 1898317"/>
              <a:gd name="connsiteX11" fmla="*/ 3422315 w 7593262"/>
              <a:gd name="connsiteY11" fmla="*/ 26739 h 1898317"/>
              <a:gd name="connsiteX12" fmla="*/ 3769894 w 7593262"/>
              <a:gd name="connsiteY12" fmla="*/ 0 h 1898317"/>
              <a:gd name="connsiteX13" fmla="*/ 3983789 w 7593262"/>
              <a:gd name="connsiteY13" fmla="*/ 200527 h 1898317"/>
              <a:gd name="connsiteX14" fmla="*/ 4211052 w 7593262"/>
              <a:gd name="connsiteY14" fmla="*/ 548106 h 1898317"/>
              <a:gd name="connsiteX15" fmla="*/ 4518525 w 7593262"/>
              <a:gd name="connsiteY15" fmla="*/ 534739 h 1898317"/>
              <a:gd name="connsiteX16" fmla="*/ 4732420 w 7593262"/>
              <a:gd name="connsiteY16" fmla="*/ 548106 h 1898317"/>
              <a:gd name="connsiteX17" fmla="*/ 6577262 w 7593262"/>
              <a:gd name="connsiteY17" fmla="*/ 548106 h 1898317"/>
              <a:gd name="connsiteX18" fmla="*/ 6737684 w 7593262"/>
              <a:gd name="connsiteY18" fmla="*/ 494633 h 1898317"/>
              <a:gd name="connsiteX19" fmla="*/ 6951578 w 7593262"/>
              <a:gd name="connsiteY19" fmla="*/ 267369 h 1898317"/>
              <a:gd name="connsiteX20" fmla="*/ 7178841 w 7593262"/>
              <a:gd name="connsiteY20" fmla="*/ 227265 h 1898317"/>
              <a:gd name="connsiteX21" fmla="*/ 7352631 w 7593262"/>
              <a:gd name="connsiteY21" fmla="*/ 494633 h 1898317"/>
              <a:gd name="connsiteX22" fmla="*/ 7352631 w 7593262"/>
              <a:gd name="connsiteY22" fmla="*/ 494633 h 1898317"/>
              <a:gd name="connsiteX23" fmla="*/ 7593262 w 7593262"/>
              <a:gd name="connsiteY23" fmla="*/ 548106 h 1898317"/>
              <a:gd name="connsiteX24" fmla="*/ 7593262 w 7593262"/>
              <a:gd name="connsiteY24" fmla="*/ 548106 h 1898317"/>
              <a:gd name="connsiteX25" fmla="*/ 7593262 w 7593262"/>
              <a:gd name="connsiteY25" fmla="*/ 548106 h 1898317"/>
              <a:gd name="connsiteX0" fmla="*/ 0 w 7593262"/>
              <a:gd name="connsiteY0" fmla="*/ 227264 h 2045369"/>
              <a:gd name="connsiteX1" fmla="*/ 387684 w 7593262"/>
              <a:gd name="connsiteY1" fmla="*/ 561475 h 2045369"/>
              <a:gd name="connsiteX2" fmla="*/ 855578 w 7593262"/>
              <a:gd name="connsiteY2" fmla="*/ 548107 h 2045369"/>
              <a:gd name="connsiteX3" fmla="*/ 989262 w 7593262"/>
              <a:gd name="connsiteY3" fmla="*/ 548106 h 2045369"/>
              <a:gd name="connsiteX4" fmla="*/ 1564105 w 7593262"/>
              <a:gd name="connsiteY4" fmla="*/ 548106 h 2045369"/>
              <a:gd name="connsiteX5" fmla="*/ 1577473 w 7593262"/>
              <a:gd name="connsiteY5" fmla="*/ 2045369 h 2045369"/>
              <a:gd name="connsiteX6" fmla="*/ 1671052 w 7593262"/>
              <a:gd name="connsiteY6" fmla="*/ 614948 h 2045369"/>
              <a:gd name="connsiteX7" fmla="*/ 1777999 w 7593262"/>
              <a:gd name="connsiteY7" fmla="*/ 548106 h 2045369"/>
              <a:gd name="connsiteX8" fmla="*/ 2620210 w 7593262"/>
              <a:gd name="connsiteY8" fmla="*/ 534738 h 2045369"/>
              <a:gd name="connsiteX9" fmla="*/ 3034631 w 7593262"/>
              <a:gd name="connsiteY9" fmla="*/ 534738 h 2045369"/>
              <a:gd name="connsiteX10" fmla="*/ 3368841 w 7593262"/>
              <a:gd name="connsiteY10" fmla="*/ 548106 h 2045369"/>
              <a:gd name="connsiteX11" fmla="*/ 3422315 w 7593262"/>
              <a:gd name="connsiteY11" fmla="*/ 26739 h 2045369"/>
              <a:gd name="connsiteX12" fmla="*/ 3769894 w 7593262"/>
              <a:gd name="connsiteY12" fmla="*/ 0 h 2045369"/>
              <a:gd name="connsiteX13" fmla="*/ 3983789 w 7593262"/>
              <a:gd name="connsiteY13" fmla="*/ 200527 h 2045369"/>
              <a:gd name="connsiteX14" fmla="*/ 4211052 w 7593262"/>
              <a:gd name="connsiteY14" fmla="*/ 548106 h 2045369"/>
              <a:gd name="connsiteX15" fmla="*/ 4518525 w 7593262"/>
              <a:gd name="connsiteY15" fmla="*/ 534739 h 2045369"/>
              <a:gd name="connsiteX16" fmla="*/ 4732420 w 7593262"/>
              <a:gd name="connsiteY16" fmla="*/ 548106 h 2045369"/>
              <a:gd name="connsiteX17" fmla="*/ 6577262 w 7593262"/>
              <a:gd name="connsiteY17" fmla="*/ 548106 h 2045369"/>
              <a:gd name="connsiteX18" fmla="*/ 6737684 w 7593262"/>
              <a:gd name="connsiteY18" fmla="*/ 494633 h 2045369"/>
              <a:gd name="connsiteX19" fmla="*/ 6951578 w 7593262"/>
              <a:gd name="connsiteY19" fmla="*/ 267369 h 2045369"/>
              <a:gd name="connsiteX20" fmla="*/ 7178841 w 7593262"/>
              <a:gd name="connsiteY20" fmla="*/ 227265 h 2045369"/>
              <a:gd name="connsiteX21" fmla="*/ 7352631 w 7593262"/>
              <a:gd name="connsiteY21" fmla="*/ 494633 h 2045369"/>
              <a:gd name="connsiteX22" fmla="*/ 7352631 w 7593262"/>
              <a:gd name="connsiteY22" fmla="*/ 494633 h 2045369"/>
              <a:gd name="connsiteX23" fmla="*/ 7593262 w 7593262"/>
              <a:gd name="connsiteY23" fmla="*/ 548106 h 2045369"/>
              <a:gd name="connsiteX24" fmla="*/ 7593262 w 7593262"/>
              <a:gd name="connsiteY24" fmla="*/ 548106 h 2045369"/>
              <a:gd name="connsiteX25" fmla="*/ 7593262 w 7593262"/>
              <a:gd name="connsiteY25" fmla="*/ 548106 h 204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593262" h="2045369">
                <a:moveTo>
                  <a:pt x="0" y="227264"/>
                </a:moveTo>
                <a:lnTo>
                  <a:pt x="387684" y="561475"/>
                </a:lnTo>
                <a:lnTo>
                  <a:pt x="855578" y="548107"/>
                </a:lnTo>
                <a:lnTo>
                  <a:pt x="989262" y="548106"/>
                </a:lnTo>
                <a:lnTo>
                  <a:pt x="1564105" y="548106"/>
                </a:lnTo>
                <a:lnTo>
                  <a:pt x="1577473" y="2045369"/>
                </a:lnTo>
                <a:lnTo>
                  <a:pt x="1671052" y="614948"/>
                </a:lnTo>
                <a:lnTo>
                  <a:pt x="1777999" y="548106"/>
                </a:lnTo>
                <a:lnTo>
                  <a:pt x="2620210" y="534738"/>
                </a:lnTo>
                <a:lnTo>
                  <a:pt x="3034631" y="534738"/>
                </a:lnTo>
                <a:lnTo>
                  <a:pt x="3368841" y="548106"/>
                </a:lnTo>
                <a:lnTo>
                  <a:pt x="3422315" y="26739"/>
                </a:lnTo>
                <a:lnTo>
                  <a:pt x="3769894" y="0"/>
                </a:lnTo>
                <a:lnTo>
                  <a:pt x="3983789" y="200527"/>
                </a:lnTo>
                <a:lnTo>
                  <a:pt x="4211052" y="548106"/>
                </a:lnTo>
                <a:lnTo>
                  <a:pt x="4518525" y="534739"/>
                </a:lnTo>
                <a:lnTo>
                  <a:pt x="4732420" y="548106"/>
                </a:lnTo>
                <a:lnTo>
                  <a:pt x="6577262" y="548106"/>
                </a:lnTo>
                <a:lnTo>
                  <a:pt x="6737684" y="494633"/>
                </a:lnTo>
                <a:lnTo>
                  <a:pt x="6951578" y="267369"/>
                </a:lnTo>
                <a:lnTo>
                  <a:pt x="7178841" y="227265"/>
                </a:lnTo>
                <a:lnTo>
                  <a:pt x="7352631" y="494633"/>
                </a:lnTo>
                <a:lnTo>
                  <a:pt x="7352631" y="494633"/>
                </a:lnTo>
                <a:lnTo>
                  <a:pt x="7593262" y="548106"/>
                </a:lnTo>
                <a:lnTo>
                  <a:pt x="7593262" y="548106"/>
                </a:lnTo>
                <a:lnTo>
                  <a:pt x="7593262" y="548106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30456" y="1296735"/>
            <a:ext cx="7270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Solve for g that has g’ as its gradients</a:t>
            </a:r>
            <a:endParaRPr lang="en-US" sz="36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6860798"/>
              </p:ext>
            </p:extLst>
          </p:nvPr>
        </p:nvGraphicFramePr>
        <p:xfrm>
          <a:off x="146050" y="4697413"/>
          <a:ext cx="5372100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3" name="Equation" r:id="rId3" imgW="1524000" imgH="457200" progId="Equation.3">
                  <p:embed/>
                </p:oleObj>
              </mc:Choice>
              <mc:Fallback>
                <p:oleObj name="Equation" r:id="rId3" imgW="15240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6050" y="4697413"/>
                        <a:ext cx="5372100" cy="161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494421" y="4858081"/>
            <a:ext cx="364957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Plus any boundary constraints on </a:t>
            </a:r>
            <a:r>
              <a:rPr lang="en-US" sz="3600" i="1" dirty="0" smtClean="0"/>
              <a:t>g</a:t>
            </a:r>
          </a:p>
          <a:p>
            <a:r>
              <a:rPr lang="en-US" sz="3600" dirty="0" smtClean="0"/>
              <a:t>(write on board)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09974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Domain: Math (1D)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20317" y="2001884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dirty="0" smtClean="0"/>
              <a:t>Sparse linear system (after differentiating)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Solve with conjugate-gradient</a:t>
            </a:r>
            <a:br>
              <a:rPr lang="en-US" sz="3600" dirty="0" smtClean="0"/>
            </a:br>
            <a:r>
              <a:rPr lang="en-US" sz="3600" dirty="0" smtClean="0"/>
              <a:t>or direct solver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MATLAB A \ b, or Python </a:t>
            </a:r>
            <a:r>
              <a:rPr lang="en-US" sz="3600" dirty="0" err="1" smtClean="0"/>
              <a:t>scipy.sparse.linalg</a:t>
            </a:r>
            <a:endParaRPr lang="en-US" sz="36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3365575"/>
              </p:ext>
            </p:extLst>
          </p:nvPr>
        </p:nvGraphicFramePr>
        <p:xfrm>
          <a:off x="146050" y="4697413"/>
          <a:ext cx="5372100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2" name="Equation" r:id="rId3" imgW="1524000" imgH="457200" progId="Equation.3">
                  <p:embed/>
                </p:oleObj>
              </mc:Choice>
              <mc:Fallback>
                <p:oleObj name="Equation" r:id="rId3" imgW="15240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6050" y="4697413"/>
                        <a:ext cx="5372100" cy="161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3709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Compositing Procedure</a:t>
            </a:r>
            <a:endParaRPr lang="en-US" i="1" dirty="0">
              <a:latin typeface="Arial" charset="0"/>
            </a:endParaRPr>
          </a:p>
        </p:txBody>
      </p:sp>
      <p:sp>
        <p:nvSpPr>
          <p:cNvPr id="470023" name="Text Box 7"/>
          <p:cNvSpPr txBox="1">
            <a:spLocks noChangeArrowheads="1"/>
          </p:cNvSpPr>
          <p:nvPr/>
        </p:nvSpPr>
        <p:spPr bwMode="auto">
          <a:xfrm>
            <a:off x="496888" y="1043656"/>
            <a:ext cx="71231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000" dirty="0"/>
              <a:t>1. Extract Sprites (</a:t>
            </a:r>
            <a:r>
              <a:rPr lang="en-US" sz="2000" dirty="0" err="1"/>
              <a:t>e.g</a:t>
            </a:r>
            <a:r>
              <a:rPr lang="en-US" sz="2000" dirty="0"/>
              <a:t> using </a:t>
            </a:r>
            <a:r>
              <a:rPr lang="en-US" sz="2000" i="1" dirty="0"/>
              <a:t>Intelligent Scissors</a:t>
            </a:r>
            <a:r>
              <a:rPr lang="en-US" sz="2000" dirty="0"/>
              <a:t> in Photoshop)</a:t>
            </a:r>
          </a:p>
        </p:txBody>
      </p:sp>
      <p:pic>
        <p:nvPicPr>
          <p:cNvPr id="47002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38944"/>
            <a:ext cx="2381250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002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29456"/>
            <a:ext cx="15621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002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1438944"/>
            <a:ext cx="2381250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002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710406"/>
            <a:ext cx="15621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002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790031"/>
            <a:ext cx="4572000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0029" name="Text Box 13"/>
          <p:cNvSpPr txBox="1">
            <a:spLocks noChangeArrowheads="1"/>
          </p:cNvSpPr>
          <p:nvPr/>
        </p:nvSpPr>
        <p:spPr bwMode="auto">
          <a:xfrm>
            <a:off x="6629400" y="6330031"/>
            <a:ext cx="14827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600"/>
              <a:t>Composite by </a:t>
            </a:r>
          </a:p>
          <a:p>
            <a:r>
              <a:rPr lang="en-US" sz="1600"/>
              <a:t>David Dewey</a:t>
            </a:r>
          </a:p>
        </p:txBody>
      </p:sp>
      <p:sp>
        <p:nvSpPr>
          <p:cNvPr id="470030" name="Text Box 14"/>
          <p:cNvSpPr txBox="1">
            <a:spLocks noChangeArrowheads="1"/>
          </p:cNvSpPr>
          <p:nvPr/>
        </p:nvSpPr>
        <p:spPr bwMode="auto">
          <a:xfrm>
            <a:off x="496888" y="3389981"/>
            <a:ext cx="5962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000"/>
              <a:t>2. Blend them into the composite (in the right order)</a:t>
            </a:r>
          </a:p>
        </p:txBody>
      </p:sp>
    </p:spTree>
    <p:extLst>
      <p:ext uri="{BB962C8B-B14F-4D97-AF65-F5344CB8AC3E}">
        <p14:creationId xmlns:p14="http://schemas.microsoft.com/office/powerpoint/2010/main" val="2643953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023" grpId="0"/>
      <p:bldP spid="470029" grpId="0"/>
      <p:bldP spid="4700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Domain: Math (2D)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30456" y="1296735"/>
            <a:ext cx="76764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Solve for </a:t>
            </a:r>
            <a:r>
              <a:rPr lang="en-US" sz="3600" i="1" dirty="0" smtClean="0"/>
              <a:t>g</a:t>
            </a:r>
            <a:r>
              <a:rPr lang="en-US" sz="3600" dirty="0" smtClean="0"/>
              <a:t> that has </a:t>
            </a:r>
            <a:r>
              <a:rPr lang="en-US" sz="3600" i="1" dirty="0" err="1" smtClean="0"/>
              <a:t>g</a:t>
            </a:r>
            <a:r>
              <a:rPr lang="en-US" sz="3600" i="1" baseline="-25000" dirty="0" err="1" smtClean="0"/>
              <a:t>x</a:t>
            </a:r>
            <a:r>
              <a:rPr lang="en-US" sz="3600" dirty="0" smtClean="0"/>
              <a:t> as its </a:t>
            </a:r>
            <a:r>
              <a:rPr lang="en-US" sz="3600" i="1" dirty="0" smtClean="0"/>
              <a:t>x</a:t>
            </a:r>
            <a:r>
              <a:rPr lang="en-US" sz="3600" dirty="0" smtClean="0"/>
              <a:t> derivative,</a:t>
            </a:r>
          </a:p>
          <a:p>
            <a:r>
              <a:rPr lang="en-US" sz="3600" dirty="0" smtClean="0"/>
              <a:t>And </a:t>
            </a:r>
            <a:r>
              <a:rPr lang="en-US" sz="3600" i="1" dirty="0" err="1" smtClean="0"/>
              <a:t>g</a:t>
            </a:r>
            <a:r>
              <a:rPr lang="en-US" sz="3600" i="1" baseline="-25000" dirty="0" err="1" smtClean="0"/>
              <a:t>y</a:t>
            </a:r>
            <a:r>
              <a:rPr lang="en-US" sz="3600" dirty="0" smtClean="0"/>
              <a:t> as its </a:t>
            </a:r>
            <a:r>
              <a:rPr lang="en-US" sz="3600" i="1" dirty="0" smtClean="0"/>
              <a:t>y</a:t>
            </a:r>
            <a:r>
              <a:rPr lang="en-US" sz="3600" dirty="0" smtClean="0"/>
              <a:t> derivative</a:t>
            </a:r>
            <a:endParaRPr lang="en-US" sz="36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25"/>
          <a:stretch>
            <a:fillRect/>
          </a:stretch>
        </p:blipFill>
        <p:spPr bwMode="auto">
          <a:xfrm>
            <a:off x="2065718" y="2674937"/>
            <a:ext cx="5012564" cy="4076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58335" y="6104675"/>
            <a:ext cx="1263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from </a:t>
            </a:r>
            <a:r>
              <a:rPr lang="en-US" dirty="0" err="1" smtClean="0"/>
              <a:t>Pravin</a:t>
            </a:r>
            <a:r>
              <a:rPr lang="en-US" dirty="0" smtClean="0"/>
              <a:t> </a:t>
            </a:r>
            <a:r>
              <a:rPr lang="en-US" dirty="0" err="1" smtClean="0"/>
              <a:t>Bhat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384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Domain: Math (2D)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58335" y="6104675"/>
            <a:ext cx="1263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from </a:t>
            </a:r>
            <a:r>
              <a:rPr lang="en-US" dirty="0" err="1" smtClean="0"/>
              <a:t>Pravin</a:t>
            </a:r>
            <a:r>
              <a:rPr lang="en-US" dirty="0" smtClean="0"/>
              <a:t> </a:t>
            </a:r>
            <a:r>
              <a:rPr lang="en-US" dirty="0" err="1" smtClean="0"/>
              <a:t>Bhat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475" y="1261766"/>
            <a:ext cx="4051050" cy="559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930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Domain: Math (2D)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>
            <a:normAutofit/>
          </a:bodyPr>
          <a:lstStyle/>
          <a:p>
            <a:pPr lvl="1"/>
            <a:r>
              <a:rPr lang="en-US" sz="3200" dirty="0" smtClean="0">
                <a:solidFill>
                  <a:srgbClr val="000000"/>
                </a:solidFill>
              </a:rPr>
              <a:t>Output </a:t>
            </a:r>
            <a:r>
              <a:rPr lang="en-US" sz="3200" dirty="0">
                <a:solidFill>
                  <a:srgbClr val="000000"/>
                </a:solidFill>
              </a:rPr>
              <a:t>filtered image – </a:t>
            </a:r>
            <a:r>
              <a:rPr lang="en-US" sz="3200" b="1" i="1" dirty="0">
                <a:solidFill>
                  <a:srgbClr val="000000"/>
                </a:solidFill>
              </a:rPr>
              <a:t>f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</a:rPr>
              <a:t>Specify desired pixel-differences – (</a:t>
            </a:r>
            <a:r>
              <a:rPr lang="en-US" sz="3200" b="1" i="1" dirty="0" err="1">
                <a:solidFill>
                  <a:srgbClr val="000000"/>
                </a:solidFill>
              </a:rPr>
              <a:t>g</a:t>
            </a:r>
            <a:r>
              <a:rPr lang="en-US" sz="3200" b="1" i="1" baseline="30000" dirty="0" err="1">
                <a:solidFill>
                  <a:srgbClr val="000000"/>
                </a:solidFill>
              </a:rPr>
              <a:t>x</a:t>
            </a:r>
            <a:r>
              <a:rPr lang="en-US" sz="3200" b="1" i="1" dirty="0">
                <a:solidFill>
                  <a:srgbClr val="000000"/>
                </a:solidFill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</a:rPr>
              <a:t>g</a:t>
            </a:r>
            <a:r>
              <a:rPr lang="en-US" sz="3200" b="1" i="1" baseline="30000" dirty="0" err="1">
                <a:solidFill>
                  <a:srgbClr val="000000"/>
                </a:solidFill>
              </a:rPr>
              <a:t>y</a:t>
            </a:r>
            <a:r>
              <a:rPr lang="en-US" sz="3200" b="1" dirty="0">
                <a:solidFill>
                  <a:srgbClr val="000000"/>
                </a:solidFill>
              </a:rPr>
              <a:t>)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</a:rPr>
              <a:t>Specify desired pixel-values – </a:t>
            </a:r>
            <a:r>
              <a:rPr lang="en-US" sz="3200" b="1" i="1" dirty="0">
                <a:solidFill>
                  <a:srgbClr val="000000"/>
                </a:solidFill>
              </a:rPr>
              <a:t>d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</a:rPr>
              <a:t>Specify constraints weights – </a:t>
            </a:r>
            <a:r>
              <a:rPr lang="en-US" sz="3200" dirty="0">
                <a:solidFill>
                  <a:srgbClr val="FFC000"/>
                </a:solidFill>
              </a:rPr>
              <a:t>(</a:t>
            </a:r>
            <a:r>
              <a:rPr lang="en-US" sz="3200" b="1" i="1" dirty="0" err="1">
                <a:solidFill>
                  <a:srgbClr val="FFC000"/>
                </a:solidFill>
              </a:rPr>
              <a:t>w</a:t>
            </a:r>
            <a:r>
              <a:rPr lang="en-US" sz="3200" b="1" i="1" baseline="30000" dirty="0" err="1">
                <a:solidFill>
                  <a:srgbClr val="FFC000"/>
                </a:solidFill>
              </a:rPr>
              <a:t>x</a:t>
            </a:r>
            <a:r>
              <a:rPr lang="en-US" sz="3200" b="1" i="1" dirty="0">
                <a:solidFill>
                  <a:srgbClr val="FFC000"/>
                </a:solidFill>
              </a:rPr>
              <a:t>, </a:t>
            </a:r>
            <a:r>
              <a:rPr lang="en-US" sz="3200" b="1" i="1" dirty="0" err="1">
                <a:solidFill>
                  <a:srgbClr val="FFC000"/>
                </a:solidFill>
              </a:rPr>
              <a:t>w</a:t>
            </a:r>
            <a:r>
              <a:rPr lang="en-US" sz="3200" b="1" i="1" baseline="30000" dirty="0" err="1">
                <a:solidFill>
                  <a:srgbClr val="FFC000"/>
                </a:solidFill>
              </a:rPr>
              <a:t>y</a:t>
            </a:r>
            <a:r>
              <a:rPr lang="en-US" sz="3200" b="1" i="1" dirty="0">
                <a:solidFill>
                  <a:srgbClr val="FFC000"/>
                </a:solidFill>
              </a:rPr>
              <a:t>, </a:t>
            </a:r>
            <a:r>
              <a:rPr lang="en-US" sz="3200" b="1" i="1" dirty="0" err="1">
                <a:solidFill>
                  <a:srgbClr val="FFC000"/>
                </a:solidFill>
              </a:rPr>
              <a:t>w</a:t>
            </a:r>
            <a:r>
              <a:rPr lang="en-US" sz="3200" b="1" i="1" baseline="30000" dirty="0" err="1">
                <a:solidFill>
                  <a:srgbClr val="FFC000"/>
                </a:solidFill>
              </a:rPr>
              <a:t>d</a:t>
            </a:r>
            <a:r>
              <a:rPr lang="en-US" sz="3200" dirty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598905" y="5411871"/>
            <a:ext cx="8087895" cy="913070"/>
          </a:xfrm>
          <a:prstGeom prst="rect">
            <a:avLst/>
          </a:prstGeom>
          <a:noFill/>
          <a:ln w="254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r>
              <a:rPr lang="en-US" sz="3200" dirty="0"/>
              <a:t>min   </a:t>
            </a:r>
            <a:r>
              <a:rPr lang="en-US" sz="3200" b="1" i="1" dirty="0" err="1">
                <a:solidFill>
                  <a:srgbClr val="FFC000"/>
                </a:solidFill>
                <a:latin typeface="Times New Roman" charset="0"/>
              </a:rPr>
              <a:t>w</a:t>
            </a:r>
            <a:r>
              <a:rPr lang="en-US" sz="3200" b="1" i="1" baseline="30000" dirty="0" err="1">
                <a:solidFill>
                  <a:srgbClr val="FFC000"/>
                </a:solidFill>
                <a:latin typeface="Times New Roman" charset="0"/>
              </a:rPr>
              <a:t>x</a:t>
            </a:r>
            <a:r>
              <a:rPr lang="en-US" sz="3200" dirty="0"/>
              <a:t>(</a:t>
            </a:r>
            <a:r>
              <a:rPr lang="en-US" sz="3200" b="1" i="1" dirty="0" err="1">
                <a:latin typeface="Times New Roman" charset="0"/>
              </a:rPr>
              <a:t>f</a:t>
            </a:r>
            <a:r>
              <a:rPr lang="en-US" sz="3200" b="1" i="1" baseline="-25000" dirty="0" err="1">
                <a:latin typeface="Times New Roman" charset="0"/>
              </a:rPr>
              <a:t>x</a:t>
            </a:r>
            <a:r>
              <a:rPr lang="en-US" sz="3200" dirty="0"/>
              <a:t> – </a:t>
            </a:r>
            <a:r>
              <a:rPr lang="en-US" sz="3200" b="1" i="1" dirty="0" err="1">
                <a:latin typeface="Times New Roman" charset="0"/>
              </a:rPr>
              <a:t>g</a:t>
            </a:r>
            <a:r>
              <a:rPr lang="en-US" sz="3200" b="1" i="1" baseline="30000" dirty="0" err="1">
                <a:latin typeface="Times New Roman" charset="0"/>
              </a:rPr>
              <a:t>x</a:t>
            </a:r>
            <a:r>
              <a:rPr lang="en-US" sz="3200" dirty="0"/>
              <a:t>)</a:t>
            </a:r>
            <a:r>
              <a:rPr lang="en-US" sz="3200" baseline="30000" dirty="0"/>
              <a:t>2  </a:t>
            </a:r>
            <a:r>
              <a:rPr lang="en-US" sz="3200" dirty="0"/>
              <a:t>+ </a:t>
            </a:r>
            <a:r>
              <a:rPr lang="en-US" sz="3200" b="1" i="1" dirty="0" err="1">
                <a:solidFill>
                  <a:srgbClr val="FFC000"/>
                </a:solidFill>
                <a:latin typeface="Times New Roman" charset="0"/>
              </a:rPr>
              <a:t>w</a:t>
            </a:r>
            <a:r>
              <a:rPr lang="en-US" sz="3200" b="1" i="1" baseline="30000" dirty="0" err="1">
                <a:solidFill>
                  <a:srgbClr val="FFC000"/>
                </a:solidFill>
                <a:latin typeface="Times New Roman" charset="0"/>
              </a:rPr>
              <a:t>y</a:t>
            </a:r>
            <a:r>
              <a:rPr lang="en-US" sz="3200" dirty="0"/>
              <a:t>(</a:t>
            </a:r>
            <a:r>
              <a:rPr lang="en-US" sz="3200" b="1" i="1" dirty="0" err="1">
                <a:latin typeface="Times New Roman" charset="0"/>
              </a:rPr>
              <a:t>f</a:t>
            </a:r>
            <a:r>
              <a:rPr lang="en-US" sz="3200" b="1" i="1" baseline="-25000" dirty="0" err="1">
                <a:latin typeface="Times New Roman" charset="0"/>
              </a:rPr>
              <a:t>y</a:t>
            </a:r>
            <a:r>
              <a:rPr lang="en-US" sz="3200" dirty="0"/>
              <a:t> – </a:t>
            </a:r>
            <a:r>
              <a:rPr lang="en-US" sz="3200" b="1" i="1" dirty="0" err="1">
                <a:latin typeface="Times New Roman" charset="0"/>
              </a:rPr>
              <a:t>g</a:t>
            </a:r>
            <a:r>
              <a:rPr lang="en-US" sz="3200" b="1" i="1" baseline="30000" dirty="0" err="1">
                <a:latin typeface="Times New Roman" charset="0"/>
              </a:rPr>
              <a:t>y</a:t>
            </a:r>
            <a:r>
              <a:rPr lang="en-US" sz="3200" dirty="0"/>
              <a:t>)</a:t>
            </a:r>
            <a:r>
              <a:rPr lang="en-US" sz="3200" baseline="30000" dirty="0"/>
              <a:t>2  </a:t>
            </a:r>
            <a:r>
              <a:rPr lang="en-US" sz="3200" dirty="0"/>
              <a:t>+ </a:t>
            </a:r>
            <a:r>
              <a:rPr lang="en-US" sz="3200" b="1" i="1" dirty="0" err="1">
                <a:solidFill>
                  <a:srgbClr val="FFC000"/>
                </a:solidFill>
                <a:latin typeface="Times New Roman" charset="0"/>
              </a:rPr>
              <a:t>w</a:t>
            </a:r>
            <a:r>
              <a:rPr lang="en-US" sz="3200" b="1" i="1" baseline="30000" dirty="0" err="1">
                <a:solidFill>
                  <a:srgbClr val="FFC000"/>
                </a:solidFill>
                <a:latin typeface="Times New Roman" charset="0"/>
              </a:rPr>
              <a:t>d</a:t>
            </a:r>
            <a:r>
              <a:rPr lang="en-US" sz="3200" dirty="0"/>
              <a:t>(</a:t>
            </a:r>
            <a:r>
              <a:rPr lang="en-US" sz="3200" b="1" i="1" dirty="0">
                <a:latin typeface="Times New Roman" charset="0"/>
              </a:rPr>
              <a:t>f</a:t>
            </a:r>
            <a:r>
              <a:rPr lang="en-US" sz="3200" dirty="0"/>
              <a:t> – </a:t>
            </a:r>
            <a:r>
              <a:rPr lang="en-US" sz="3200" b="1" i="1" dirty="0">
                <a:latin typeface="Times New Roman" charset="0"/>
              </a:rPr>
              <a:t>d</a:t>
            </a:r>
            <a:r>
              <a:rPr lang="en-US" sz="3200" dirty="0"/>
              <a:t>)</a:t>
            </a:r>
            <a:r>
              <a:rPr lang="en-US" sz="3200" baseline="30000" dirty="0"/>
              <a:t>2</a:t>
            </a:r>
          </a:p>
          <a:p>
            <a:r>
              <a:rPr lang="en-US" sz="3200" baseline="30000" dirty="0"/>
              <a:t>     </a:t>
            </a:r>
            <a:r>
              <a:rPr lang="en-US" sz="3200" baseline="-25000" dirty="0"/>
              <a:t>f</a:t>
            </a:r>
          </a:p>
        </p:txBody>
      </p:sp>
      <p:sp>
        <p:nvSpPr>
          <p:cNvPr id="6" name="TextBox 18"/>
          <p:cNvSpPr txBox="1">
            <a:spLocks noChangeArrowheads="1"/>
          </p:cNvSpPr>
          <p:nvPr/>
        </p:nvSpPr>
        <p:spPr bwMode="auto">
          <a:xfrm>
            <a:off x="0" y="4792663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rgbClr val="000000"/>
                </a:solidFill>
                <a:latin typeface="+mn-lt"/>
              </a:rPr>
              <a:t>Energy </a:t>
            </a:r>
            <a:r>
              <a:rPr lang="en-US" sz="3200" dirty="0" smtClean="0">
                <a:solidFill>
                  <a:srgbClr val="000000"/>
                </a:solidFill>
                <a:latin typeface="+mn-lt"/>
              </a:rPr>
              <a:t>function (derive on board)</a:t>
            </a:r>
            <a:endParaRPr lang="en-US" sz="3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9422" y="6474007"/>
            <a:ext cx="240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From </a:t>
            </a:r>
            <a:r>
              <a:rPr lang="en-US" dirty="0" err="1" smtClean="0"/>
              <a:t>Pravin</a:t>
            </a:r>
            <a:r>
              <a:rPr lang="en-US" dirty="0" smtClean="0"/>
              <a:t> </a:t>
            </a:r>
            <a:r>
              <a:rPr lang="en-US" dirty="0" err="1" smtClean="0"/>
              <a:t>Bhat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789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Domain: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53116" cy="4525963"/>
          </a:xfrm>
        </p:spPr>
        <p:txBody>
          <a:bodyPr>
            <a:normAutofit/>
          </a:bodyPr>
          <a:lstStyle/>
          <a:p>
            <a:r>
              <a:rPr lang="en-US" sz="4400" dirty="0" err="1" smtClean="0"/>
              <a:t>GradientShop</a:t>
            </a:r>
            <a:r>
              <a:rPr lang="en-US" sz="4400" dirty="0" smtClean="0"/>
              <a:t> by </a:t>
            </a:r>
            <a:r>
              <a:rPr lang="en-US" sz="4400" dirty="0" err="1" smtClean="0"/>
              <a:t>Pravin</a:t>
            </a:r>
            <a:r>
              <a:rPr lang="en-US" sz="4400" dirty="0" smtClean="0"/>
              <a:t> </a:t>
            </a:r>
            <a:r>
              <a:rPr lang="en-US" sz="4400" dirty="0" err="1" smtClean="0"/>
              <a:t>Bhat</a:t>
            </a:r>
            <a:r>
              <a:rPr lang="en-US" sz="4400" dirty="0" smtClean="0"/>
              <a:t>:</a:t>
            </a:r>
            <a:br>
              <a:rPr lang="en-US" sz="44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>
                <a:hlinkClick r:id="rId2"/>
              </a:rPr>
              <a:t>GradientShop</a:t>
            </a:r>
            <a:r>
              <a:rPr lang="en-US" sz="4400" dirty="0" smtClean="0">
                <a:solidFill>
                  <a:srgbClr val="FF0000"/>
                </a:solidFill>
              </a:rPr>
              <a:t/>
            </a:r>
            <a:br>
              <a:rPr lang="en-US" sz="4400" dirty="0" smtClean="0">
                <a:solidFill>
                  <a:srgbClr val="FF0000"/>
                </a:solidFill>
              </a:rPr>
            </a:br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4050569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Domain: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Gradient domain painting by Jim McCann:</a:t>
            </a:r>
            <a:br>
              <a:rPr lang="en-US" sz="44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>
                <a:hlinkClick r:id="rId2"/>
              </a:rPr>
              <a:t>Real-Time Gradient-Domain Painting</a:t>
            </a:r>
            <a:endParaRPr lang="en-US" sz="4400" dirty="0" smtClean="0"/>
          </a:p>
          <a:p>
            <a:pPr marL="0" indent="0">
              <a:buNone/>
            </a:pP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562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34400" cy="838200"/>
          </a:xfrm>
        </p:spPr>
        <p:txBody>
          <a:bodyPr/>
          <a:lstStyle/>
          <a:p>
            <a:r>
              <a:rPr lang="en-US">
                <a:latin typeface="Arial" charset="0"/>
              </a:rPr>
              <a:t>Thinking in Gradient Domain</a:t>
            </a:r>
            <a:endParaRPr lang="ru-RU">
              <a:latin typeface="Arial" charset="0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581400"/>
            <a:ext cx="7772400" cy="2590800"/>
          </a:xfrm>
        </p:spPr>
        <p:txBody>
          <a:bodyPr>
            <a:normAutofit/>
          </a:bodyPr>
          <a:lstStyle/>
          <a:p>
            <a:endParaRPr lang="en-US" dirty="0">
              <a:latin typeface="Arial" charset="0"/>
            </a:endParaRPr>
          </a:p>
          <a:p>
            <a:r>
              <a:rPr lang="ru-RU" b="1" dirty="0" err="1" smtClean="0">
                <a:latin typeface="Arial" charset="0"/>
              </a:rPr>
              <a:t>James</a:t>
            </a:r>
            <a:r>
              <a:rPr lang="ru-RU" b="1" dirty="0" smtClean="0">
                <a:latin typeface="Arial" charset="0"/>
              </a:rPr>
              <a:t> </a:t>
            </a:r>
            <a:r>
              <a:rPr lang="ru-RU" b="1" dirty="0" err="1">
                <a:latin typeface="Arial" charset="0"/>
              </a:rPr>
              <a:t>McCann</a:t>
            </a:r>
            <a:r>
              <a:rPr lang="ru-RU" dirty="0">
                <a:latin typeface="Arial" charset="0"/>
              </a:rPr>
              <a:t> </a:t>
            </a:r>
            <a:br>
              <a:rPr lang="ru-RU" dirty="0">
                <a:latin typeface="Arial" charset="0"/>
              </a:rPr>
            </a:br>
            <a:r>
              <a:rPr lang="ru-RU" b="1" dirty="0" err="1">
                <a:latin typeface="Arial" charset="0"/>
              </a:rPr>
              <a:t>Real-Time</a:t>
            </a:r>
            <a:r>
              <a:rPr lang="ru-RU" b="1" dirty="0">
                <a:latin typeface="Arial" charset="0"/>
              </a:rPr>
              <a:t> </a:t>
            </a:r>
            <a:r>
              <a:rPr lang="ru-RU" b="1" dirty="0" err="1">
                <a:latin typeface="Arial" charset="0"/>
              </a:rPr>
              <a:t>Gradient-Domain</a:t>
            </a:r>
            <a:r>
              <a:rPr lang="ru-RU" b="1" dirty="0">
                <a:latin typeface="Arial" charset="0"/>
              </a:rPr>
              <a:t> </a:t>
            </a:r>
            <a:r>
              <a:rPr lang="ru-RU" b="1" dirty="0" err="1">
                <a:latin typeface="Arial" charset="0"/>
              </a:rPr>
              <a:t>Painting</a:t>
            </a:r>
            <a:r>
              <a:rPr lang="ru-RU" dirty="0">
                <a:latin typeface="Arial" charset="0"/>
              </a:rPr>
              <a:t>, </a:t>
            </a:r>
            <a:r>
              <a:rPr lang="en-US" dirty="0">
                <a:latin typeface="Arial" charset="0"/>
              </a:rPr>
              <a:t>SIGGRAPH 2009</a:t>
            </a:r>
            <a:endParaRPr lang="ru-RU" dirty="0">
              <a:latin typeface="Arial" charset="0"/>
            </a:endParaRPr>
          </a:p>
        </p:txBody>
      </p:sp>
      <p:pic>
        <p:nvPicPr>
          <p:cNvPr id="49156" name="Picture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t="31714" r="2000" b="24095"/>
          <a:stretch>
            <a:fillRect/>
          </a:stretch>
        </p:blipFill>
        <p:spPr bwMode="auto">
          <a:xfrm>
            <a:off x="-1015" y="1066799"/>
            <a:ext cx="9305161" cy="325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965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167857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Perez et al., 2003</a:t>
            </a:r>
          </a:p>
        </p:txBody>
      </p:sp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6096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22571" r="3143" b="16476"/>
          <a:stretch>
            <a:fillRect/>
          </a:stretch>
        </p:blipFill>
        <p:spPr bwMode="auto">
          <a:xfrm>
            <a:off x="1295400" y="3733800"/>
            <a:ext cx="6172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507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93579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Perez et al, 2003</a:t>
            </a:r>
          </a:p>
        </p:txBody>
      </p:sp>
      <p:sp>
        <p:nvSpPr>
          <p:cNvPr id="49255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3810000"/>
            <a:ext cx="7772400" cy="2362200"/>
          </a:xfrm>
        </p:spPr>
        <p:txBody>
          <a:bodyPr>
            <a:normAutofit lnSpcReduction="10000"/>
          </a:bodyPr>
          <a:lstStyle/>
          <a:p>
            <a:r>
              <a:rPr lang="en-US">
                <a:latin typeface="Arial" charset="0"/>
              </a:rPr>
              <a:t>Limitations:</a:t>
            </a:r>
          </a:p>
          <a:p>
            <a:pPr lvl="1"/>
            <a:r>
              <a:rPr lang="en-US">
                <a:latin typeface="Arial" charset="0"/>
              </a:rPr>
              <a:t>Can</a:t>
            </a:r>
            <a:r>
              <a:rPr lang="ja-JP" altLang="en-US">
                <a:latin typeface="Arial" charset="0"/>
              </a:rPr>
              <a:t>’</a:t>
            </a:r>
            <a:r>
              <a:rPr lang="en-US">
                <a:latin typeface="Arial" charset="0"/>
              </a:rPr>
              <a:t>t do contrast reversal (gray on black -&gt; gray on white)</a:t>
            </a:r>
          </a:p>
          <a:p>
            <a:pPr lvl="1"/>
            <a:r>
              <a:rPr lang="en-US">
                <a:latin typeface="Arial" charset="0"/>
              </a:rPr>
              <a:t>Colored backgrounds </a:t>
            </a:r>
            <a:r>
              <a:rPr lang="ja-JP" altLang="en-US">
                <a:latin typeface="Arial" charset="0"/>
              </a:rPr>
              <a:t>“</a:t>
            </a:r>
            <a:r>
              <a:rPr lang="en-US">
                <a:latin typeface="Arial" charset="0"/>
              </a:rPr>
              <a:t>bleed through</a:t>
            </a:r>
            <a:r>
              <a:rPr lang="ja-JP" altLang="en-US">
                <a:latin typeface="Arial" charset="0"/>
              </a:rPr>
              <a:t>”</a:t>
            </a:r>
            <a:endParaRPr lang="en-US">
              <a:latin typeface="Arial" charset="0"/>
            </a:endParaRPr>
          </a:p>
          <a:p>
            <a:pPr lvl="1"/>
            <a:r>
              <a:rPr lang="en-US">
                <a:latin typeface="Arial" charset="0"/>
              </a:rPr>
              <a:t>Images need to be very well aligned</a:t>
            </a:r>
          </a:p>
        </p:txBody>
      </p:sp>
      <p:pic>
        <p:nvPicPr>
          <p:cNvPr id="43012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2" t="27142" r="14571" b="16476"/>
          <a:stretch>
            <a:fillRect/>
          </a:stretch>
        </p:blipFill>
        <p:spPr bwMode="auto">
          <a:xfrm>
            <a:off x="-76200" y="838200"/>
            <a:ext cx="4724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5" t="25620" r="13428" b="28667"/>
          <a:stretch>
            <a:fillRect/>
          </a:stretch>
        </p:blipFill>
        <p:spPr bwMode="auto">
          <a:xfrm>
            <a:off x="4800600" y="1219200"/>
            <a:ext cx="41148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 Box 7"/>
          <p:cNvSpPr txBox="1">
            <a:spLocks noChangeArrowheads="1"/>
          </p:cNvSpPr>
          <p:nvPr/>
        </p:nvSpPr>
        <p:spPr bwMode="auto">
          <a:xfrm>
            <a:off x="5775325" y="3163888"/>
            <a:ext cx="1084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/>
              <a:t>editing</a:t>
            </a:r>
          </a:p>
        </p:txBody>
      </p:sp>
    </p:spTree>
    <p:extLst>
      <p:ext uri="{BB962C8B-B14F-4D97-AF65-F5344CB8AC3E}">
        <p14:creationId xmlns:p14="http://schemas.microsoft.com/office/powerpoint/2010/main" val="522234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552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5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Putting it all together</a:t>
            </a:r>
          </a:p>
        </p:txBody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26147"/>
            <a:ext cx="8686800" cy="452596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charset="0"/>
              </a:rPr>
              <a:t>Compositing images</a:t>
            </a:r>
          </a:p>
          <a:p>
            <a:pPr lvl="1"/>
            <a:r>
              <a:rPr lang="en-US" dirty="0">
                <a:latin typeface="Arial" charset="0"/>
              </a:rPr>
              <a:t>Have a clever blending function</a:t>
            </a:r>
          </a:p>
          <a:p>
            <a:pPr lvl="2"/>
            <a:r>
              <a:rPr lang="en-US" dirty="0">
                <a:latin typeface="Arial" charset="0"/>
              </a:rPr>
              <a:t>Feathering</a:t>
            </a:r>
          </a:p>
          <a:p>
            <a:pPr lvl="2"/>
            <a:r>
              <a:rPr lang="en-US" dirty="0">
                <a:latin typeface="Arial" charset="0"/>
              </a:rPr>
              <a:t>Center-weighted</a:t>
            </a:r>
          </a:p>
          <a:p>
            <a:pPr lvl="2"/>
            <a:r>
              <a:rPr lang="en-US" dirty="0" smtClean="0">
                <a:latin typeface="Arial" charset="0"/>
              </a:rPr>
              <a:t>Blend </a:t>
            </a:r>
            <a:r>
              <a:rPr lang="en-US" dirty="0">
                <a:latin typeface="Arial" charset="0"/>
              </a:rPr>
              <a:t>different frequencies differently</a:t>
            </a:r>
          </a:p>
          <a:p>
            <a:pPr lvl="2"/>
            <a:r>
              <a:rPr lang="en-US" dirty="0">
                <a:latin typeface="Arial" charset="0"/>
              </a:rPr>
              <a:t>Gradient based blending</a:t>
            </a:r>
          </a:p>
          <a:p>
            <a:pPr lvl="1"/>
            <a:r>
              <a:rPr lang="en-US" dirty="0">
                <a:latin typeface="Arial" charset="0"/>
              </a:rPr>
              <a:t>Choose the right pixels from each image</a:t>
            </a:r>
          </a:p>
          <a:p>
            <a:pPr lvl="2"/>
            <a:r>
              <a:rPr lang="en-US" dirty="0">
                <a:latin typeface="Arial" charset="0"/>
              </a:rPr>
              <a:t>Dynamic programming – optimal seams</a:t>
            </a:r>
          </a:p>
          <a:p>
            <a:pPr lvl="2"/>
            <a:r>
              <a:rPr lang="en-US" dirty="0">
                <a:latin typeface="Arial" charset="0"/>
              </a:rPr>
              <a:t>Graph-cuts</a:t>
            </a:r>
          </a:p>
          <a:p>
            <a:endParaRPr lang="en-US" sz="1400" dirty="0">
              <a:latin typeface="Arial" charset="0"/>
            </a:endParaRPr>
          </a:p>
          <a:p>
            <a:r>
              <a:rPr lang="en-US" sz="2800" dirty="0">
                <a:latin typeface="Arial" charset="0"/>
              </a:rPr>
              <a:t>Now, </a:t>
            </a:r>
            <a:r>
              <a:rPr lang="en-US" sz="2800" dirty="0" smtClean="0">
                <a:latin typeface="Arial" charset="0"/>
              </a:rPr>
              <a:t>let</a:t>
            </a:r>
            <a:r>
              <a:rPr lang="en-US" altLang="ja-JP" sz="2800" dirty="0" smtClean="0">
                <a:latin typeface="Arial" charset="0"/>
              </a:rPr>
              <a:t>’</a:t>
            </a:r>
            <a:r>
              <a:rPr lang="en-US" sz="2800" dirty="0" smtClean="0">
                <a:latin typeface="Arial" charset="0"/>
              </a:rPr>
              <a:t>s </a:t>
            </a:r>
            <a:r>
              <a:rPr lang="en-US" sz="2800" dirty="0">
                <a:latin typeface="Arial" charset="0"/>
              </a:rPr>
              <a:t>put it all together:</a:t>
            </a:r>
          </a:p>
          <a:p>
            <a:pPr lvl="1"/>
            <a:r>
              <a:rPr lang="en-US" dirty="0">
                <a:latin typeface="Arial" charset="0"/>
              </a:rPr>
              <a:t>Interactive Digital Photomontage, 2004 (video)</a:t>
            </a:r>
          </a:p>
        </p:txBody>
      </p:sp>
    </p:spTree>
    <p:extLst>
      <p:ext uri="{BB962C8B-B14F-4D97-AF65-F5344CB8AC3E}">
        <p14:creationId xmlns:p14="http://schemas.microsoft.com/office/powerpoint/2010/main" val="1144163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27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52" name="video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2376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76" fill="hold"/>
                                        <p:tgtEl>
                                          <p:spTgt spid="5140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1405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4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140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05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8499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Need blending</a:t>
            </a:r>
          </a:p>
        </p:txBody>
      </p:sp>
      <p:pic>
        <p:nvPicPr>
          <p:cNvPr id="10243" name="Picture 3" descr="le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r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90600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3397" name="Picture 5" descr="ti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00400"/>
            <a:ext cx="2925763" cy="29257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895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3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1171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Alpha Blending / Feathering</a:t>
            </a:r>
          </a:p>
        </p:txBody>
      </p:sp>
      <p:grpSp>
        <p:nvGrpSpPr>
          <p:cNvPr id="11267" name="Group 3"/>
          <p:cNvGrpSpPr>
            <a:grpSpLocks/>
          </p:cNvGrpSpPr>
          <p:nvPr/>
        </p:nvGrpSpPr>
        <p:grpSpPr bwMode="auto">
          <a:xfrm>
            <a:off x="990600" y="990600"/>
            <a:ext cx="6775450" cy="3059113"/>
            <a:chOff x="388" y="624"/>
            <a:chExt cx="4700" cy="2137"/>
          </a:xfrm>
        </p:grpSpPr>
        <p:pic>
          <p:nvPicPr>
            <p:cNvPr id="11272" name="Picture 4" descr="lfade3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624"/>
              <a:ext cx="1810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5" descr="rfade3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" y="624"/>
              <a:ext cx="1817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274" name="Group 6"/>
            <p:cNvGrpSpPr>
              <a:grpSpLocks/>
            </p:cNvGrpSpPr>
            <p:nvPr/>
          </p:nvGrpSpPr>
          <p:grpSpPr bwMode="auto">
            <a:xfrm>
              <a:off x="388" y="2361"/>
              <a:ext cx="2108" cy="400"/>
              <a:chOff x="388" y="2361"/>
              <a:chExt cx="2108" cy="400"/>
            </a:xfrm>
          </p:grpSpPr>
          <p:grpSp>
            <p:nvGrpSpPr>
              <p:cNvPr id="11286" name="Group 7"/>
              <p:cNvGrpSpPr>
                <a:grpSpLocks/>
              </p:cNvGrpSpPr>
              <p:nvPr/>
            </p:nvGrpSpPr>
            <p:grpSpPr bwMode="auto">
              <a:xfrm>
                <a:off x="388" y="2505"/>
                <a:ext cx="236" cy="256"/>
                <a:chOff x="484" y="3273"/>
                <a:chExt cx="236" cy="256"/>
              </a:xfrm>
            </p:grpSpPr>
            <p:sp>
              <p:nvSpPr>
                <p:cNvPr id="11293" name="Line 8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94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r>
                    <a:rPr lang="en-US" sz="1800">
                      <a:latin typeface="Times New Roman" charset="0"/>
                    </a:rPr>
                    <a:t>0</a:t>
                  </a:r>
                </a:p>
              </p:txBody>
            </p:sp>
          </p:grpSp>
          <p:sp>
            <p:nvSpPr>
              <p:cNvPr id="11287" name="Line 10"/>
              <p:cNvSpPr>
                <a:spLocks noChangeShapeType="1"/>
              </p:cNvSpPr>
              <p:nvPr/>
            </p:nvSpPr>
            <p:spPr bwMode="auto">
              <a:xfrm>
                <a:off x="672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8" name="Line 11"/>
              <p:cNvSpPr>
                <a:spLocks noChangeShapeType="1"/>
              </p:cNvSpPr>
              <p:nvPr/>
            </p:nvSpPr>
            <p:spPr bwMode="auto">
              <a:xfrm>
                <a:off x="1680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9" name="Line 12"/>
              <p:cNvSpPr>
                <a:spLocks noChangeShapeType="1"/>
              </p:cNvSpPr>
              <p:nvPr/>
            </p:nvSpPr>
            <p:spPr bwMode="auto">
              <a:xfrm>
                <a:off x="1488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290" name="Group 13"/>
              <p:cNvGrpSpPr>
                <a:grpSpLocks/>
              </p:cNvGrpSpPr>
              <p:nvPr/>
            </p:nvGrpSpPr>
            <p:grpSpPr bwMode="auto">
              <a:xfrm>
                <a:off x="388" y="2361"/>
                <a:ext cx="236" cy="256"/>
                <a:chOff x="484" y="3273"/>
                <a:chExt cx="236" cy="256"/>
              </a:xfrm>
            </p:grpSpPr>
            <p:sp>
              <p:nvSpPr>
                <p:cNvPr id="11291" name="Line 14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92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r>
                    <a:rPr lang="en-US" sz="1800">
                      <a:latin typeface="Times New Roman" charset="0"/>
                    </a:rPr>
                    <a:t>1</a:t>
                  </a:r>
                </a:p>
              </p:txBody>
            </p:sp>
          </p:grpSp>
        </p:grpSp>
        <p:grpSp>
          <p:nvGrpSpPr>
            <p:cNvPr id="11275" name="Group 16"/>
            <p:cNvGrpSpPr>
              <a:grpSpLocks/>
            </p:cNvGrpSpPr>
            <p:nvPr/>
          </p:nvGrpSpPr>
          <p:grpSpPr bwMode="auto">
            <a:xfrm>
              <a:off x="2980" y="2505"/>
              <a:ext cx="236" cy="256"/>
              <a:chOff x="484" y="3273"/>
              <a:chExt cx="236" cy="256"/>
            </a:xfrm>
          </p:grpSpPr>
          <p:sp>
            <p:nvSpPr>
              <p:cNvPr id="11284" name="Line 17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Text Box 18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207" cy="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sz="1800">
                    <a:latin typeface="Times New Roman" charset="0"/>
                  </a:rPr>
                  <a:t>0</a:t>
                </a:r>
              </a:p>
            </p:txBody>
          </p:sp>
        </p:grpSp>
        <p:grpSp>
          <p:nvGrpSpPr>
            <p:cNvPr id="11276" name="Group 19"/>
            <p:cNvGrpSpPr>
              <a:grpSpLocks/>
            </p:cNvGrpSpPr>
            <p:nvPr/>
          </p:nvGrpSpPr>
          <p:grpSpPr bwMode="auto">
            <a:xfrm flipH="1">
              <a:off x="3264" y="2496"/>
              <a:ext cx="1824" cy="144"/>
              <a:chOff x="3264" y="2496"/>
              <a:chExt cx="1824" cy="144"/>
            </a:xfrm>
          </p:grpSpPr>
          <p:sp>
            <p:nvSpPr>
              <p:cNvPr id="11281" name="Line 20"/>
              <p:cNvSpPr>
                <a:spLocks noChangeShapeType="1"/>
              </p:cNvSpPr>
              <p:nvPr/>
            </p:nvSpPr>
            <p:spPr bwMode="auto">
              <a:xfrm>
                <a:off x="3264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Line 21"/>
              <p:cNvSpPr>
                <a:spLocks noChangeShapeType="1"/>
              </p:cNvSpPr>
              <p:nvPr/>
            </p:nvSpPr>
            <p:spPr bwMode="auto">
              <a:xfrm>
                <a:off x="4272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Line 22"/>
              <p:cNvSpPr>
                <a:spLocks noChangeShapeType="1"/>
              </p:cNvSpPr>
              <p:nvPr/>
            </p:nvSpPr>
            <p:spPr bwMode="auto">
              <a:xfrm>
                <a:off x="4080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77" name="Group 23"/>
            <p:cNvGrpSpPr>
              <a:grpSpLocks/>
            </p:cNvGrpSpPr>
            <p:nvPr/>
          </p:nvGrpSpPr>
          <p:grpSpPr bwMode="auto">
            <a:xfrm>
              <a:off x="2980" y="2360"/>
              <a:ext cx="236" cy="257"/>
              <a:chOff x="484" y="3272"/>
              <a:chExt cx="236" cy="257"/>
            </a:xfrm>
          </p:grpSpPr>
          <p:sp>
            <p:nvSpPr>
              <p:cNvPr id="11279" name="Line 2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0" name="Text Box 25"/>
              <p:cNvSpPr txBox="1">
                <a:spLocks noChangeArrowheads="1"/>
              </p:cNvSpPr>
              <p:nvPr/>
            </p:nvSpPr>
            <p:spPr bwMode="auto">
              <a:xfrm>
                <a:off x="484" y="3272"/>
                <a:ext cx="207" cy="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sz="1800">
                    <a:latin typeface="Times New Roman" charset="0"/>
                  </a:rPr>
                  <a:t>1</a:t>
                </a:r>
              </a:p>
            </p:txBody>
          </p:sp>
        </p:grpSp>
        <p:sp>
          <p:nvSpPr>
            <p:cNvPr id="11278" name="Text Box 26"/>
            <p:cNvSpPr txBox="1">
              <a:spLocks noChangeArrowheads="1"/>
            </p:cNvSpPr>
            <p:nvPr/>
          </p:nvSpPr>
          <p:spPr bwMode="auto">
            <a:xfrm>
              <a:off x="2688" y="1142"/>
              <a:ext cx="430" cy="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6000" b="1">
                  <a:solidFill>
                    <a:srgbClr val="FF0000"/>
                  </a:solidFill>
                  <a:latin typeface="Times New Roman" charset="0"/>
                </a:rPr>
                <a:t>+</a:t>
              </a:r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1143000" y="4114800"/>
            <a:ext cx="3571875" cy="2514600"/>
            <a:chOff x="720" y="2592"/>
            <a:chExt cx="2250" cy="1584"/>
          </a:xfrm>
        </p:grpSpPr>
        <p:pic>
          <p:nvPicPr>
            <p:cNvPr id="11270" name="Picture 28" descr="win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8" y="2592"/>
              <a:ext cx="1572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1" name="Text Box 29"/>
            <p:cNvSpPr txBox="1">
              <a:spLocks noChangeArrowheads="1"/>
            </p:cNvSpPr>
            <p:nvPr/>
          </p:nvSpPr>
          <p:spPr bwMode="auto">
            <a:xfrm>
              <a:off x="720" y="3024"/>
              <a:ext cx="390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6000" b="1">
                  <a:solidFill>
                    <a:srgbClr val="FF0000"/>
                  </a:solidFill>
                  <a:latin typeface="Times New Roman" charset="0"/>
                </a:rPr>
                <a:t>=</a:t>
              </a:r>
            </a:p>
          </p:txBody>
        </p:sp>
      </p:grpSp>
      <p:sp>
        <p:nvSpPr>
          <p:cNvPr id="444446" name="Text Box 30"/>
          <p:cNvSpPr txBox="1">
            <a:spLocks noChangeArrowheads="1"/>
          </p:cNvSpPr>
          <p:nvPr/>
        </p:nvSpPr>
        <p:spPr bwMode="auto">
          <a:xfrm>
            <a:off x="5181600" y="4191000"/>
            <a:ext cx="3657600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latin typeface="Times New Roman" charset="0"/>
              </a:rPr>
              <a:t>I</a:t>
            </a:r>
            <a:r>
              <a:rPr lang="en-US" sz="2800" baseline="-25000">
                <a:latin typeface="Times New Roman" charset="0"/>
              </a:rPr>
              <a:t>blend</a:t>
            </a:r>
            <a:r>
              <a:rPr lang="en-US" sz="2800">
                <a:latin typeface="Times New Roman" charset="0"/>
              </a:rPr>
              <a:t> = </a:t>
            </a:r>
            <a:r>
              <a:rPr lang="en-US" sz="2800">
                <a:latin typeface="Symbol" charset="0"/>
              </a:rPr>
              <a:t>a</a:t>
            </a:r>
            <a:r>
              <a:rPr lang="en-US" sz="2800">
                <a:latin typeface="Times New Roman" charset="0"/>
              </a:rPr>
              <a:t>I</a:t>
            </a:r>
            <a:r>
              <a:rPr lang="en-US" sz="2800" baseline="-25000">
                <a:latin typeface="Times New Roman" charset="0"/>
              </a:rPr>
              <a:t>left</a:t>
            </a:r>
            <a:r>
              <a:rPr lang="en-US" sz="2800">
                <a:latin typeface="Times New Roman" charset="0"/>
              </a:rPr>
              <a:t> + (1-</a:t>
            </a:r>
            <a:r>
              <a:rPr lang="en-US" sz="2800">
                <a:latin typeface="Symbol" charset="0"/>
              </a:rPr>
              <a:t>a</a:t>
            </a:r>
            <a:r>
              <a:rPr lang="en-US" sz="2800">
                <a:latin typeface="Times New Roman" charset="0"/>
              </a:rPr>
              <a:t>)I</a:t>
            </a:r>
            <a:r>
              <a:rPr lang="en-US" sz="2800" baseline="-25000">
                <a:latin typeface="Times New Roman" charset="0"/>
              </a:rPr>
              <a:t>right</a:t>
            </a:r>
            <a:endParaRPr lang="en-US" sz="1800">
              <a:latin typeface="Times New Roman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772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46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118979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Setting alpha: simple averaging</a:t>
            </a:r>
          </a:p>
        </p:txBody>
      </p:sp>
      <p:pic>
        <p:nvPicPr>
          <p:cNvPr id="477189" name="Picture 5" descr="m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657600"/>
            <a:ext cx="24685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wi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24685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7" descr="wim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90600"/>
            <a:ext cx="24685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7192" name="Picture 8" descr="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657600"/>
            <a:ext cx="24685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7194" name="Text Box 10"/>
          <p:cNvSpPr txBox="1">
            <a:spLocks noChangeArrowheads="1"/>
          </p:cNvSpPr>
          <p:nvPr/>
        </p:nvSpPr>
        <p:spPr bwMode="auto">
          <a:xfrm>
            <a:off x="2265363" y="6211888"/>
            <a:ext cx="3906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/>
              <a:t>Alpha = .5 in overlap region</a:t>
            </a:r>
          </a:p>
        </p:txBody>
      </p:sp>
    </p:spTree>
    <p:extLst>
      <p:ext uri="{BB962C8B-B14F-4D97-AF65-F5344CB8AC3E}">
        <p14:creationId xmlns:p14="http://schemas.microsoft.com/office/powerpoint/2010/main" val="2022601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19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Setting alpha: center seam</a:t>
            </a:r>
          </a:p>
        </p:txBody>
      </p:sp>
      <p:pic>
        <p:nvPicPr>
          <p:cNvPr id="13315" name="Picture 4" descr="wi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24685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" descr="wim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90600"/>
            <a:ext cx="24685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9239" name="Text Box 7"/>
          <p:cNvSpPr txBox="1">
            <a:spLocks noChangeArrowheads="1"/>
          </p:cNvSpPr>
          <p:nvPr/>
        </p:nvSpPr>
        <p:spPr bwMode="auto">
          <a:xfrm>
            <a:off x="2265363" y="6211888"/>
            <a:ext cx="4594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/>
              <a:t>Alpha = logical(dtrans1&gt;dtrans2)</a:t>
            </a:r>
          </a:p>
        </p:txBody>
      </p:sp>
      <p:pic>
        <p:nvPicPr>
          <p:cNvPr id="13318" name="Picture 10" descr="w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38200"/>
            <a:ext cx="24685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1" descr="w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19150"/>
            <a:ext cx="24685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12"/>
          <p:cNvSpPr txBox="1">
            <a:spLocks noChangeArrowheads="1"/>
          </p:cNvSpPr>
          <p:nvPr/>
        </p:nvSpPr>
        <p:spPr bwMode="auto">
          <a:xfrm>
            <a:off x="7367588" y="2606675"/>
            <a:ext cx="166223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dirty="0"/>
              <a:t>Distance</a:t>
            </a:r>
          </a:p>
          <a:p>
            <a:r>
              <a:rPr lang="en-US" dirty="0"/>
              <a:t>Transform</a:t>
            </a:r>
          </a:p>
          <a:p>
            <a:r>
              <a:rPr lang="en-US" dirty="0" err="1" smtClean="0">
                <a:latin typeface="Courier" charset="0"/>
              </a:rPr>
              <a:t>bwdist</a:t>
            </a:r>
            <a:r>
              <a:rPr lang="en-US" dirty="0" smtClean="0">
                <a:latin typeface="Courier" charset="0"/>
              </a:rPr>
              <a:t/>
            </a:r>
            <a:br>
              <a:rPr lang="en-US" dirty="0" smtClean="0">
                <a:latin typeface="Courier" charset="0"/>
              </a:rPr>
            </a:br>
            <a:r>
              <a:rPr lang="en-US" dirty="0" smtClean="0">
                <a:latin typeface="Courier" charset="0"/>
              </a:rPr>
              <a:t>(MATLAB)</a:t>
            </a:r>
          </a:p>
          <a:p>
            <a:endParaRPr lang="en-US" dirty="0">
              <a:latin typeface="Courier" charset="0"/>
            </a:endParaRPr>
          </a:p>
        </p:txBody>
      </p:sp>
      <p:pic>
        <p:nvPicPr>
          <p:cNvPr id="479245" name="Picture 13" descr="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3657600"/>
            <a:ext cx="2468562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9246" name="Picture 14" descr="m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8" y="3657600"/>
            <a:ext cx="2468562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250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2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9084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Setting alpha: blurred seam</a:t>
            </a:r>
          </a:p>
        </p:txBody>
      </p:sp>
      <p:pic>
        <p:nvPicPr>
          <p:cNvPr id="14339" name="Picture 3" descr="wi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24685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wim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90600"/>
            <a:ext cx="24685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071813" y="6211888"/>
            <a:ext cx="2262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/>
              <a:t>Alpha = blurred</a:t>
            </a:r>
          </a:p>
        </p:txBody>
      </p:sp>
      <p:pic>
        <p:nvPicPr>
          <p:cNvPr id="14342" name="Picture 6" descr="w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38200"/>
            <a:ext cx="24685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w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19150"/>
            <a:ext cx="24685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7367588" y="2606675"/>
            <a:ext cx="14716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/>
              <a:t>Distance</a:t>
            </a:r>
          </a:p>
          <a:p>
            <a:r>
              <a:rPr lang="en-US"/>
              <a:t>transform</a:t>
            </a:r>
          </a:p>
        </p:txBody>
      </p:sp>
      <p:pic>
        <p:nvPicPr>
          <p:cNvPr id="481291" name="Picture 11" descr="m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657600"/>
            <a:ext cx="24685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2" descr="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657600"/>
            <a:ext cx="24685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249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1246</TotalTime>
  <Words>1069</Words>
  <Application>Microsoft Macintosh PowerPoint</Application>
  <PresentationFormat>On-screen Show (4:3)</PresentationFormat>
  <Paragraphs>235</Paragraphs>
  <Slides>49</Slides>
  <Notes>2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Office Theme</vt:lpstr>
      <vt:lpstr>Photo Editor Photo</vt:lpstr>
      <vt:lpstr>Microsoft Equation</vt:lpstr>
      <vt:lpstr>Blending and Compositing</vt:lpstr>
      <vt:lpstr>Blending + Compositing</vt:lpstr>
      <vt:lpstr>Blending + Compositing</vt:lpstr>
      <vt:lpstr>Compositing Procedure</vt:lpstr>
      <vt:lpstr>Need blending</vt:lpstr>
      <vt:lpstr>Alpha Blending / Feathering</vt:lpstr>
      <vt:lpstr>Setting alpha: simple averaging</vt:lpstr>
      <vt:lpstr>Setting alpha: center seam</vt:lpstr>
      <vt:lpstr>Setting alpha: blurred seam</vt:lpstr>
      <vt:lpstr>Setting alpha: center weighting</vt:lpstr>
      <vt:lpstr>Effect of Window Size</vt:lpstr>
      <vt:lpstr>Affect of Window Size</vt:lpstr>
      <vt:lpstr>Good Window Size</vt:lpstr>
      <vt:lpstr>Band-pass filtering</vt:lpstr>
      <vt:lpstr>Laplacian Pyramid</vt:lpstr>
      <vt:lpstr>Pyramid Blending</vt:lpstr>
      <vt:lpstr>Pyramid Blending</vt:lpstr>
      <vt:lpstr>PowerPoint Presentation</vt:lpstr>
      <vt:lpstr>Laplacian Pyramid: Blending</vt:lpstr>
      <vt:lpstr>Laplacian Pyramid: Example</vt:lpstr>
      <vt:lpstr>Blending Regions</vt:lpstr>
      <vt:lpstr>Horror Photo</vt:lpstr>
      <vt:lpstr>PowerPoint Presentation</vt:lpstr>
      <vt:lpstr>Simplification: Two-band Blending</vt:lpstr>
      <vt:lpstr>Don’t blend…cut</vt:lpstr>
      <vt:lpstr>Davis, 1998</vt:lpstr>
      <vt:lpstr>Dynamic programming cuts</vt:lpstr>
      <vt:lpstr>Graph cuts</vt:lpstr>
      <vt:lpstr>Graph cuts  (simple example à la Boykov&amp;Jolly, ICCV’01)</vt:lpstr>
      <vt:lpstr>Kwatra et al, 2003</vt:lpstr>
      <vt:lpstr>Lazy Snapping</vt:lpstr>
      <vt:lpstr>Gradient Domain Image Blending</vt:lpstr>
      <vt:lpstr>Gradient Domain blending (1D)</vt:lpstr>
      <vt:lpstr>Gradient Domain Blending (2D)</vt:lpstr>
      <vt:lpstr>Gradient Domain: Math (1D)</vt:lpstr>
      <vt:lpstr>Gradient Domain: Math (1D)</vt:lpstr>
      <vt:lpstr>Gradient Domain: Math (1D)</vt:lpstr>
      <vt:lpstr>Gradient Domain: Math (1D)</vt:lpstr>
      <vt:lpstr>Gradient Domain: Math (1D)</vt:lpstr>
      <vt:lpstr>Gradient Domain: Math (2D)</vt:lpstr>
      <vt:lpstr>Gradient Domain: Math (2D)</vt:lpstr>
      <vt:lpstr>Gradient Domain: Math (2D)</vt:lpstr>
      <vt:lpstr>Gradient Domain: Example</vt:lpstr>
      <vt:lpstr>Gradient Domain: Example</vt:lpstr>
      <vt:lpstr>Thinking in Gradient Domain</vt:lpstr>
      <vt:lpstr>Perez et al., 2003</vt:lpstr>
      <vt:lpstr>Perez et al, 2003</vt:lpstr>
      <vt:lpstr>Putting it all together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Blending and Compositing</dc:title>
  <dc:creator>connelly barnes</dc:creator>
  <cp:lastModifiedBy>connelly barnes</cp:lastModifiedBy>
  <cp:revision>24</cp:revision>
  <dcterms:created xsi:type="dcterms:W3CDTF">2013-09-09T21:42:13Z</dcterms:created>
  <dcterms:modified xsi:type="dcterms:W3CDTF">2014-09-11T20:15:11Z</dcterms:modified>
</cp:coreProperties>
</file>