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23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24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31.xml" ContentType="application/vnd.openxmlformats-officedocument.presentationml.notesSlide+xml"/>
  <Override PartName="/ppt/embeddings/oleObject26.bin" ContentType="application/vnd.openxmlformats-officedocument.oleObject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1" r:id="rId2"/>
  </p:sldMasterIdLst>
  <p:notesMasterIdLst>
    <p:notesMasterId r:id="rId39"/>
  </p:notesMasterIdLst>
  <p:handoutMasterIdLst>
    <p:handoutMasterId r:id="rId40"/>
  </p:handoutMasterIdLst>
  <p:sldIdLst>
    <p:sldId id="636" r:id="rId3"/>
    <p:sldId id="638" r:id="rId4"/>
    <p:sldId id="604" r:id="rId5"/>
    <p:sldId id="605" r:id="rId6"/>
    <p:sldId id="606" r:id="rId7"/>
    <p:sldId id="607" r:id="rId8"/>
    <p:sldId id="608" r:id="rId9"/>
    <p:sldId id="609" r:id="rId10"/>
    <p:sldId id="610" r:id="rId11"/>
    <p:sldId id="611" r:id="rId12"/>
    <p:sldId id="612" r:id="rId13"/>
    <p:sldId id="637" r:id="rId14"/>
    <p:sldId id="613" r:id="rId15"/>
    <p:sldId id="614" r:id="rId16"/>
    <p:sldId id="615" r:id="rId17"/>
    <p:sldId id="616" r:id="rId18"/>
    <p:sldId id="617" r:id="rId19"/>
    <p:sldId id="618" r:id="rId20"/>
    <p:sldId id="619" r:id="rId21"/>
    <p:sldId id="620" r:id="rId22"/>
    <p:sldId id="621" r:id="rId23"/>
    <p:sldId id="622" r:id="rId24"/>
    <p:sldId id="623" r:id="rId25"/>
    <p:sldId id="624" r:id="rId26"/>
    <p:sldId id="625" r:id="rId27"/>
    <p:sldId id="626" r:id="rId28"/>
    <p:sldId id="627" r:id="rId29"/>
    <p:sldId id="628" r:id="rId30"/>
    <p:sldId id="629" r:id="rId31"/>
    <p:sldId id="630" r:id="rId32"/>
    <p:sldId id="631" r:id="rId33"/>
    <p:sldId id="632" r:id="rId34"/>
    <p:sldId id="633" r:id="rId35"/>
    <p:sldId id="634" r:id="rId36"/>
    <p:sldId id="635" r:id="rId37"/>
    <p:sldId id="640" r:id="rId38"/>
  </p:sldIdLst>
  <p:sldSz cx="9144000" cy="6858000" type="screen4x3"/>
  <p:notesSz cx="7099300" cy="10234613"/>
  <p:custDataLst>
    <p:tags r:id="rId4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8C8C8"/>
    <a:srgbClr val="DDDDDD"/>
    <a:srgbClr val="FF0000"/>
    <a:srgbClr val="FFFF00"/>
    <a:srgbClr val="33CC33"/>
    <a:srgbClr val="FF9900"/>
    <a:srgbClr val="0066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70" d="100"/>
          <a:sy n="70" d="100"/>
        </p:scale>
        <p:origin x="-80" y="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2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tags" Target="tags/tag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Relationship Id="rId2" Type="http://schemas.openxmlformats.org/officeDocument/2006/relationships/slide" Target="slides/slide16.xml"/><Relationship Id="rId3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.wmf"/><Relationship Id="rId3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4" Type="http://schemas.openxmlformats.org/officeDocument/2006/relationships/image" Target="../media/image69.wmf"/><Relationship Id="rId1" Type="http://schemas.openxmlformats.org/officeDocument/2006/relationships/image" Target="../media/image66.wmf"/><Relationship Id="rId2" Type="http://schemas.openxmlformats.org/officeDocument/2006/relationships/image" Target="../media/image6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Relationship Id="rId2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Relationship Id="rId2" Type="http://schemas.openxmlformats.org/officeDocument/2006/relationships/image" Target="../media/image78.wmf"/><Relationship Id="rId3" Type="http://schemas.openxmlformats.org/officeDocument/2006/relationships/image" Target="../media/image7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4" Type="http://schemas.openxmlformats.org/officeDocument/2006/relationships/image" Target="../media/image88.wmf"/><Relationship Id="rId1" Type="http://schemas.openxmlformats.org/officeDocument/2006/relationships/image" Target="../media/image85.wmf"/><Relationship Id="rId2" Type="http://schemas.openxmlformats.org/officeDocument/2006/relationships/image" Target="../media/image8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Relationship Id="rId2" Type="http://schemas.openxmlformats.org/officeDocument/2006/relationships/image" Target="../media/image110.wmf"/><Relationship Id="rId3" Type="http://schemas.openxmlformats.org/officeDocument/2006/relationships/image" Target="../media/image11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18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5738" y="0"/>
            <a:ext cx="307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64713"/>
            <a:ext cx="30718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5738" y="9764713"/>
            <a:ext cx="30734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 smtClean="0">
                <a:cs typeface="+mn-cs"/>
              </a:defRPr>
            </a:lvl1pPr>
          </a:lstStyle>
          <a:p>
            <a:pPr>
              <a:defRPr/>
            </a:pPr>
            <a:fld id="{F62C7196-8D5F-B643-B023-9A8D0496B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91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18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7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9013" y="765175"/>
            <a:ext cx="5092700" cy="3821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0750" y="4840288"/>
            <a:ext cx="5226050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64713"/>
            <a:ext cx="30718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9764713"/>
            <a:ext cx="30734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 smtClean="0">
                <a:cs typeface="+mn-cs"/>
              </a:defRPr>
            </a:lvl1pPr>
          </a:lstStyle>
          <a:p>
            <a:pPr>
              <a:defRPr/>
            </a:pPr>
            <a:fld id="{26751772-DB22-1C4B-854A-342517859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184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7E0C2B0-E6E7-4A47-B861-1FCF661DA0B0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0E6D110-06C2-B14B-BA44-2A40DE88DDC7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0738" y="339725"/>
            <a:ext cx="5454650" cy="4090988"/>
          </a:xfrm>
          <a:solidFill>
            <a:srgbClr val="FFFFFF"/>
          </a:solidFill>
          <a:ln/>
        </p:spPr>
      </p:sp>
      <p:sp>
        <p:nvSpPr>
          <p:cNvPr id="49156" name="Text Box 3"/>
          <p:cNvSpPr txBox="1">
            <a:spLocks noChangeArrowheads="1"/>
          </p:cNvSpPr>
          <p:nvPr/>
        </p:nvSpPr>
        <p:spPr bwMode="auto">
          <a:xfrm>
            <a:off x="520700" y="4827588"/>
            <a:ext cx="6061075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ru-RU" sz="25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BCB6457-37AE-7D49-986C-3F2723906B05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B05AC6A-86DA-EA42-A419-F1B427D97122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2325" y="339725"/>
            <a:ext cx="5453063" cy="4089400"/>
          </a:xfrm>
          <a:solidFill>
            <a:srgbClr val="FFFFFF"/>
          </a:solidFill>
          <a:ln/>
        </p:spPr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>
            <a:off x="520700" y="4827588"/>
            <a:ext cx="606107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ru-RU" sz="25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9F8DC4D-2E62-014C-9C78-D58A9D22EEFB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AE298E-2820-E648-A929-90AF7A0389A4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5596A2-B4E1-5940-B00D-3C16582F3E4B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A114764-71CF-CF47-B6C2-D304A7653F3B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6874C85-CC34-034E-8978-51BAFAE46B29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B391D67-80E6-B442-8DF5-C7262E62B5DC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13F2029-0A00-9843-9D2A-8F7535D3F988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B3D8A81-7843-8347-B4DA-574586FF4A85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B68F40F-D090-174B-8EF5-9AEB2FC5C9B2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6406393-B4E0-BC47-B5DC-B35957DFEA90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249E4C2-724D-574F-9E6D-B5680E4F9DEC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384F681-52F8-F741-9A78-75913F37D34D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19A43F9-A07E-A94E-BD37-019D51784844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FC97756-EC75-1843-AC56-791DD7DA76D6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73FEB9E-8C71-9941-BFEA-3878FDDBC100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73FA5BA-1F6E-2C44-AFC8-FAC4523374BA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82A0829-5AC6-0847-BCDD-86DADBFDE825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DC601B-FB7C-C441-BF08-39B22D90E37B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F307825-F2AA-524C-AA4F-1AFE6C8C5639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89D55A5-E029-E140-933C-36B8C56222B8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092700" cy="3819525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7AB4809-D132-FD44-A1A3-276750FF0989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092700" cy="3819525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8C2E3D7-BB91-024E-BA78-8E4D0B1D5D28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44D8ECB-AA88-7D47-A95C-00C82B65060F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31905B3-3A02-0B42-AEBD-6E246366C78F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CEBC32A-9FAA-FC42-A63B-81EC5C3ABB51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084BB9B-3234-CB4D-A7D4-0FD059B460EA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8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3C71840-550B-7B4B-B78F-68E4940DB52F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82DD75-934C-6F47-9F07-1EF619057E92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2325" y="339725"/>
            <a:ext cx="5453063" cy="4089400"/>
          </a:xfrm>
          <a:solidFill>
            <a:srgbClr val="FFFFFF"/>
          </a:solidFill>
          <a:ln/>
        </p:spPr>
      </p: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520700" y="4827588"/>
            <a:ext cx="606107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ru-RU" sz="25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9D60D0C-0490-974F-8FA5-8FFB541F9E83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850" y="339725"/>
            <a:ext cx="5175250" cy="3881438"/>
          </a:xfrm>
          <a:solidFill>
            <a:srgbClr val="FFFFFF"/>
          </a:solidFill>
          <a:ln/>
        </p:spPr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520700" y="4775200"/>
            <a:ext cx="605790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76E5F7D-DB2E-CA46-A6DB-0BF104311F24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850" y="339725"/>
            <a:ext cx="5175250" cy="3881438"/>
          </a:xfrm>
          <a:solidFill>
            <a:srgbClr val="FFFFFF"/>
          </a:solidFill>
          <a:ln/>
        </p:spPr>
      </p:sp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520700" y="4775200"/>
            <a:ext cx="605790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C7323-9A2E-CD4F-88F2-C7A94F98C1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43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68D84-CC5F-FD44-B50C-BE97F44AA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9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DD9C1-E98B-EB42-9664-0BBF6345E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82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FD9E6-5100-664F-A100-F6A744E76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76209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B3C02-9850-9442-929D-6F9480B5D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49823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19E17-3F44-2B43-B6A9-742BAA1C1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98906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31491-D8C4-F94A-AF0B-02B7FD855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14228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17444-84CB-3A40-A3F9-6F12DCF75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3447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EE6C2-0730-D244-B48B-E0CF38755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77931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DB497-B033-9C45-8F74-E97B732607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95774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64978-C6AE-7B49-8576-EDE88C4A6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9236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16DC7-1C0C-E843-A488-2206AF3B4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248DC-4A3D-A744-A970-AF9D7B4C7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56840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025FE-CAFF-084A-923A-274314471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62039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0"/>
            <a:ext cx="19621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57340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16651-369E-F44F-AB3A-5F39A4A99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970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262E-4741-0D44-B257-BFD1CF7F9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11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81C12-1B71-4841-8BD7-BC2CF588E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00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BDBAF-B566-734F-BDEF-146C2DD48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9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6017A-4C79-294E-BD0D-2077646AC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41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CE4A9-DD50-054E-82DB-B5360A530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54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A04D4-B2F5-3E47-A145-657501A75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09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20322-51AE-D542-B8D1-B972FF4BA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F9B2C5BC-C9F5-CA4B-AE99-C439CCF87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99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cs typeface="Arial" charset="0"/>
              </a:defRPr>
            </a:lvl1pPr>
          </a:lstStyle>
          <a:p>
            <a:pPr>
              <a:defRPr/>
            </a:pPr>
            <a:fld id="{42F72EBE-F3C2-F941-A352-7D21EFCA0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hyperlink" Target="http://en.wikipedia.org/wiki/N-gra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66.w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67.wmf"/><Relationship Id="rId8" Type="http://schemas.openxmlformats.org/officeDocument/2006/relationships/oleObject" Target="../embeddings/oleObject12.bin"/><Relationship Id="rId9" Type="http://schemas.openxmlformats.org/officeDocument/2006/relationships/image" Target="../media/image68.wmf"/><Relationship Id="rId10" Type="http://schemas.openxmlformats.org/officeDocument/2006/relationships/oleObject" Target="../embeddings/oleObject13.bin"/><Relationship Id="rId11" Type="http://schemas.openxmlformats.org/officeDocument/2006/relationships/image" Target="../media/image69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oleObject" Target="../embeddings/oleObject14.bin"/><Relationship Id="rId7" Type="http://schemas.openxmlformats.org/officeDocument/2006/relationships/image" Target="../media/image74.w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2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7.bin"/><Relationship Id="rId12" Type="http://schemas.openxmlformats.org/officeDocument/2006/relationships/image" Target="../media/image78.wmf"/><Relationship Id="rId13" Type="http://schemas.openxmlformats.org/officeDocument/2006/relationships/oleObject" Target="../embeddings/oleObject18.bin"/><Relationship Id="rId14" Type="http://schemas.openxmlformats.org/officeDocument/2006/relationships/image" Target="../media/image79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77.wmf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85.wmf"/><Relationship Id="rId6" Type="http://schemas.openxmlformats.org/officeDocument/2006/relationships/oleObject" Target="../embeddings/oleObject20.bin"/><Relationship Id="rId7" Type="http://schemas.openxmlformats.org/officeDocument/2006/relationships/image" Target="../media/image86.wmf"/><Relationship Id="rId8" Type="http://schemas.openxmlformats.org/officeDocument/2006/relationships/oleObject" Target="../embeddings/oleObject21.bin"/><Relationship Id="rId9" Type="http://schemas.openxmlformats.org/officeDocument/2006/relationships/image" Target="../media/image87.wmf"/><Relationship Id="rId10" Type="http://schemas.openxmlformats.org/officeDocument/2006/relationships/oleObject" Target="../embeddings/oleObject22.bin"/><Relationship Id="rId11" Type="http://schemas.openxmlformats.org/officeDocument/2006/relationships/image" Target="../media/image88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6" Type="http://schemas.openxmlformats.org/officeDocument/2006/relationships/image" Target="../media/image92.jpeg"/><Relationship Id="rId7" Type="http://schemas.openxmlformats.org/officeDocument/2006/relationships/image" Target="../media/image93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6" Type="http://schemas.openxmlformats.org/officeDocument/2006/relationships/image" Target="../media/image97.jpeg"/><Relationship Id="rId7" Type="http://schemas.openxmlformats.org/officeDocument/2006/relationships/image" Target="../media/image98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5" Type="http://schemas.openxmlformats.org/officeDocument/2006/relationships/image" Target="../media/image101.jpeg"/><Relationship Id="rId6" Type="http://schemas.openxmlformats.org/officeDocument/2006/relationships/image" Target="../media/image102.jpeg"/><Relationship Id="rId7" Type="http://schemas.openxmlformats.org/officeDocument/2006/relationships/image" Target="../media/image103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.wmf"/><Relationship Id="rId6" Type="http://schemas.openxmlformats.org/officeDocument/2006/relationships/oleObject" Target="../embeddings/oleObject5.bin"/><Relationship Id="rId7" Type="http://schemas.openxmlformats.org/officeDocument/2006/relationships/oleObject" Target="../embeddings/oleObject6.bin"/><Relationship Id="rId8" Type="http://schemas.openxmlformats.org/officeDocument/2006/relationships/oleObject" Target="../embeddings/oleObject7.bin"/><Relationship Id="rId9" Type="http://schemas.openxmlformats.org/officeDocument/2006/relationships/oleObject" Target="../embeddings/oleObject8.bin"/><Relationship Id="rId10" Type="http://schemas.openxmlformats.org/officeDocument/2006/relationships/oleObject" Target="../embeddings/oleObject9.bin"/><Relationship Id="rId11" Type="http://schemas.openxmlformats.org/officeDocument/2006/relationships/image" Target="../media/image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jpeg"/><Relationship Id="rId6" Type="http://schemas.openxmlformats.org/officeDocument/2006/relationships/image" Target="../media/image10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109.wmf"/><Relationship Id="rId6" Type="http://schemas.openxmlformats.org/officeDocument/2006/relationships/oleObject" Target="../embeddings/oleObject24.bin"/><Relationship Id="rId7" Type="http://schemas.openxmlformats.org/officeDocument/2006/relationships/image" Target="../media/image110.wmf"/><Relationship Id="rId8" Type="http://schemas.openxmlformats.org/officeDocument/2006/relationships/oleObject" Target="../embeddings/oleObject25.bin"/><Relationship Id="rId9" Type="http://schemas.openxmlformats.org/officeDocument/2006/relationships/image" Target="../media/image111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113.png"/><Relationship Id="rId5" Type="http://schemas.openxmlformats.org/officeDocument/2006/relationships/oleObject" Target="../embeddings/oleObject26.bin"/><Relationship Id="rId6" Type="http://schemas.openxmlformats.org/officeDocument/2006/relationships/image" Target="../media/image112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jpeg"/><Relationship Id="rId7" Type="http://schemas.openxmlformats.org/officeDocument/2006/relationships/image" Target="../media/image108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9.jpeg"/><Relationship Id="rId5" Type="http://schemas.openxmlformats.org/officeDocument/2006/relationships/image" Target="../media/image120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ctrTitle"/>
          </p:nvPr>
        </p:nvSpPr>
        <p:spPr>
          <a:xfrm>
            <a:off x="152400" y="2130425"/>
            <a:ext cx="8839200" cy="1470025"/>
          </a:xfrm>
        </p:spPr>
        <p:txBody>
          <a:bodyPr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" charset="0"/>
              </a:rPr>
              <a:t>Texture Synthesis (Basic)</a:t>
            </a:r>
          </a:p>
        </p:txBody>
      </p:sp>
      <p:sp>
        <p:nvSpPr>
          <p:cNvPr id="9933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FF"/>
                </a:solidFill>
                <a:latin typeface="Arial" charset="0"/>
              </a:rPr>
              <a:t>Connelly Barnes</a:t>
            </a:r>
          </a:p>
          <a:p>
            <a:endParaRPr lang="en-US" sz="1600" dirty="0">
              <a:solidFill>
                <a:srgbClr val="FFFFFF"/>
              </a:solidFill>
              <a:latin typeface="Arial" charset="0"/>
            </a:endParaRPr>
          </a:p>
          <a:p>
            <a:r>
              <a:rPr lang="en-US" sz="3600" dirty="0">
                <a:solidFill>
                  <a:srgbClr val="FFFFFF"/>
                </a:solidFill>
                <a:latin typeface="Arial" charset="0"/>
              </a:rPr>
              <a:t>Computational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</a:rPr>
              <a:t>Photography</a:t>
            </a:r>
            <a:endParaRPr lang="en-US" sz="3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9332" name="Rounded Rectangle 3"/>
          <p:cNvSpPr>
            <a:spLocks noChangeArrowheads="1"/>
          </p:cNvSpPr>
          <p:nvPr/>
        </p:nvSpPr>
        <p:spPr bwMode="auto">
          <a:xfrm>
            <a:off x="152400" y="609600"/>
            <a:ext cx="8839200" cy="762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3" name="TextBox 4"/>
          <p:cNvSpPr txBox="1">
            <a:spLocks noChangeArrowheads="1"/>
          </p:cNvSpPr>
          <p:nvPr/>
        </p:nvSpPr>
        <p:spPr bwMode="auto">
          <a:xfrm>
            <a:off x="4297363" y="6396038"/>
            <a:ext cx="4694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FFFF"/>
                </a:solidFill>
              </a:rPr>
              <a:t>Many slides from James Hays, Alexei Efros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-46038"/>
            <a:ext cx="7767638" cy="814388"/>
          </a:xfrm>
        </p:spPr>
        <p:txBody>
          <a:bodyPr lIns="18000" tIns="46800" rIns="18000" bIns="46800"/>
          <a:lstStyle/>
          <a:p>
            <a:pPr eaLnBrk="1" hangingPunct="1">
              <a:spcBef>
                <a:spcPts val="963"/>
              </a:spcBef>
            </a:pPr>
            <a:r>
              <a:rPr lang="en-GB">
                <a:latin typeface="Times New Roman" charset="0"/>
              </a:rPr>
              <a:t>More Results</a:t>
            </a:r>
          </a:p>
        </p:txBody>
      </p:sp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48025"/>
            <a:ext cx="3271838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1309688"/>
            <a:ext cx="1519237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48025"/>
            <a:ext cx="3271838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1308100"/>
            <a:ext cx="1468437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Freeform 7"/>
          <p:cNvSpPr>
            <a:spLocks noChangeArrowheads="1"/>
          </p:cNvSpPr>
          <p:nvPr/>
        </p:nvSpPr>
        <p:spPr bwMode="auto">
          <a:xfrm>
            <a:off x="2209800" y="2782888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Freeform 8"/>
          <p:cNvSpPr>
            <a:spLocks noChangeArrowheads="1"/>
          </p:cNvSpPr>
          <p:nvPr/>
        </p:nvSpPr>
        <p:spPr bwMode="auto">
          <a:xfrm>
            <a:off x="6324600" y="2819400"/>
            <a:ext cx="376238" cy="360363"/>
          </a:xfrm>
          <a:custGeom>
            <a:avLst/>
            <a:gdLst>
              <a:gd name="T0" fmla="*/ 2147483647 w 1051"/>
              <a:gd name="T1" fmla="*/ 0 h 1006"/>
              <a:gd name="T2" fmla="*/ 2147483647 w 1051"/>
              <a:gd name="T3" fmla="*/ 0 h 1006"/>
              <a:gd name="T4" fmla="*/ 2147483647 w 1051"/>
              <a:gd name="T5" fmla="*/ 2147483647 h 1006"/>
              <a:gd name="T6" fmla="*/ 0 w 1051"/>
              <a:gd name="T7" fmla="*/ 2147483647 h 1006"/>
              <a:gd name="T8" fmla="*/ 2147483647 w 1051"/>
              <a:gd name="T9" fmla="*/ 2147483647 h 1006"/>
              <a:gd name="T10" fmla="*/ 2147483647 w 1051"/>
              <a:gd name="T11" fmla="*/ 2147483647 h 1006"/>
              <a:gd name="T12" fmla="*/ 2147483647 w 1051"/>
              <a:gd name="T13" fmla="*/ 2147483647 h 1006"/>
              <a:gd name="T14" fmla="*/ 2147483647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Text Box 9"/>
          <p:cNvSpPr txBox="1">
            <a:spLocks noChangeArrowheads="1"/>
          </p:cNvSpPr>
          <p:nvPr/>
        </p:nvSpPr>
        <p:spPr bwMode="auto">
          <a:xfrm>
            <a:off x="1524000" y="762000"/>
            <a:ext cx="161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cs typeface="Arial" charset="0"/>
              </a:rPr>
              <a:t>white bread</a:t>
            </a:r>
          </a:p>
        </p:txBody>
      </p:sp>
      <p:sp>
        <p:nvSpPr>
          <p:cNvPr id="46089" name="Text Box 10"/>
          <p:cNvSpPr txBox="1">
            <a:spLocks noChangeArrowheads="1"/>
          </p:cNvSpPr>
          <p:nvPr/>
        </p:nvSpPr>
        <p:spPr bwMode="auto">
          <a:xfrm>
            <a:off x="5791200" y="762000"/>
            <a:ext cx="140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cs typeface="Arial" charset="0"/>
              </a:rPr>
              <a:t>brick wall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782638" y="0"/>
            <a:ext cx="7767637" cy="1138238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>
                <a:latin typeface="Times New Roman" charset="0"/>
              </a:rPr>
              <a:t>Homage to Shannon</a:t>
            </a:r>
          </a:p>
        </p:txBody>
      </p:sp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993775"/>
            <a:ext cx="1722437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03550"/>
            <a:ext cx="3452813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003550"/>
            <a:ext cx="3452813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</a:rPr>
              <a:t>n-gram Model (Shannon)</a:t>
            </a:r>
          </a:p>
        </p:txBody>
      </p:sp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304800" y="3013075"/>
            <a:ext cx="8458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000">
                <a:cs typeface="Arial" charset="0"/>
                <a:hlinkClick r:id="rId2"/>
              </a:rPr>
              <a:t>n-gram</a:t>
            </a:r>
            <a:endParaRPr lang="en-US" sz="6000"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Hole Filling</a:t>
            </a:r>
          </a:p>
        </p:txBody>
      </p:sp>
      <p:pic>
        <p:nvPicPr>
          <p:cNvPr id="50178" name="Picture 3" descr="greg_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4" descr="greg_wall-fil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5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6" descr="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7" descr="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672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8" descr="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2672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3597275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19200"/>
            <a:ext cx="2601913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71600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>
                <a:latin typeface="Times New Roman" charset="0"/>
              </a:rPr>
              <a:t>Extrapolation</a:t>
            </a:r>
          </a:p>
        </p:txBody>
      </p:sp>
      <p:pic>
        <p:nvPicPr>
          <p:cNvPr id="5222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1219200"/>
            <a:ext cx="2601912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AutoShape 6"/>
          <p:cNvSpPr>
            <a:spLocks noChangeArrowheads="1"/>
          </p:cNvSpPr>
          <p:nvPr/>
        </p:nvSpPr>
        <p:spPr bwMode="auto">
          <a:xfrm>
            <a:off x="3962400" y="23622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52230" name="AutoShape 7"/>
          <p:cNvSpPr>
            <a:spLocks noChangeArrowheads="1"/>
          </p:cNvSpPr>
          <p:nvPr/>
        </p:nvSpPr>
        <p:spPr bwMode="auto">
          <a:xfrm>
            <a:off x="3962400" y="52578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181600" y="1219200"/>
            <a:ext cx="3581400" cy="5432425"/>
            <a:chOff x="3264" y="768"/>
            <a:chExt cx="2256" cy="3422"/>
          </a:xfrm>
        </p:grpSpPr>
        <p:pic>
          <p:nvPicPr>
            <p:cNvPr id="52233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768"/>
              <a:ext cx="1639" cy="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4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592"/>
              <a:ext cx="2256" cy="1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223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14800"/>
            <a:ext cx="3597275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Summary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839200" cy="5638800"/>
          </a:xfrm>
        </p:spPr>
        <p:txBody>
          <a:bodyPr/>
          <a:lstStyle/>
          <a:p>
            <a:pPr eaLnBrk="1" hangingPunct="1"/>
            <a:r>
              <a:rPr lang="en-US" sz="4400">
                <a:latin typeface="Times New Roman" charset="0"/>
              </a:rPr>
              <a:t>The Efros &amp; Leung algorithm</a:t>
            </a:r>
          </a:p>
          <a:p>
            <a:pPr lvl="1" eaLnBrk="1" hangingPunct="1"/>
            <a:r>
              <a:rPr lang="en-US" sz="4000">
                <a:latin typeface="Times New Roman" charset="0"/>
                <a:cs typeface="Arial" charset="0"/>
              </a:rPr>
              <a:t>Very simple</a:t>
            </a:r>
          </a:p>
          <a:p>
            <a:pPr lvl="1" eaLnBrk="1" hangingPunct="1"/>
            <a:r>
              <a:rPr lang="en-US" sz="4000">
                <a:latin typeface="Times New Roman" charset="0"/>
                <a:cs typeface="Arial" charset="0"/>
              </a:rPr>
              <a:t>Surprisingly good results</a:t>
            </a:r>
          </a:p>
          <a:p>
            <a:pPr lvl="1" eaLnBrk="1" hangingPunct="1"/>
            <a:r>
              <a:rPr lang="en-US" sz="4000">
                <a:latin typeface="Times New Roman" charset="0"/>
                <a:cs typeface="Arial" charset="0"/>
              </a:rPr>
              <a:t>…but very slow</a:t>
            </a:r>
          </a:p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1" name="Group 2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56814" name="Picture 3" descr="ex2-part-larg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6815" name="Group 4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57073" name="Rectangle 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74" name="Rectangle 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75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76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77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78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79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80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81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82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83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84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85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86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grpSp>
            <p:nvGrpSpPr>
              <p:cNvPr id="57087" name="Group 1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57182" name="Rectangle 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83" name="Rectangle 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84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85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86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87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88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89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90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7088" name="Group 2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57173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74" name="Rectangle 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75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76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77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78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79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80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81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sp>
            <p:nvSpPr>
              <p:cNvPr id="57089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90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91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92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93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94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95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96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97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98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099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100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7101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grpSp>
            <p:nvGrpSpPr>
              <p:cNvPr id="57102" name="Group 5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57164" name="Rectangle 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65" name="Rectangle 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66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67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68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69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70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71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72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7103" name="Group 6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57155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56" name="Rectangle 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57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58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59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60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61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62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63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7104" name="Group 7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57146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47" name="Rectangle 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48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49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50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51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52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53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54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7105" name="Group 8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57137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38" name="Rectangle 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39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40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41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42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43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44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45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7106" name="Group 9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57128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29" name="Rectangle 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30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31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32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33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34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35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36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7107" name="Group 10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57119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20" name="Rectangle 1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21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22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23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24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25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26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27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7108" name="Group 11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57110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11" name="Rectangle 1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12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13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14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15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16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17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7118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sp>
            <p:nvSpPr>
              <p:cNvPr id="57109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56816" name="Group 123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56818" name="Group 124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57033" name="Group 12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57064" name="Rectangle 1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65" name="Rectangle 1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66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67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68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69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70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71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72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57034" name="Group 13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57055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56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57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58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59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60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61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62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63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57035" name="Group 14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57046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47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48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49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50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51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52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53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54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57036" name="Group 15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57037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38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39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40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41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42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43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44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45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56819" name="Group 165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56993" name="Group 16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57024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25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26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27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28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29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30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31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32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56994" name="Group 17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57015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16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17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18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19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20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21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22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23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56995" name="Group 18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57006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07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08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09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10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11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12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13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14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56996" name="Group 19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56997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98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99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00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01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02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03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04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005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56820" name="Group 206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56953" name="Group 20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56984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85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86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87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88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89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90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91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92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56954" name="Group 21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56975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76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77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78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79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80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81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82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83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56955" name="Group 22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56966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67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68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69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70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71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72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73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74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56956" name="Group 23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56957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58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59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60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61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62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63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64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65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56821" name="Group 247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56913" name="Group 24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56944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45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46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47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48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49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50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51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52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56914" name="Group 25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56935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36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37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38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39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40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41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42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43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56915" name="Group 26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56926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27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28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29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30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31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32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33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34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56916" name="Group 27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56917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18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19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20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21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22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23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24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6925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56822" name="Group 288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56904" name="Rectangle 2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905" name="Rectangle 2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906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907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908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909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910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911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912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823" name="Group 298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56895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96" name="Rectangle 3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97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98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99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900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901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902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903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824" name="Group 308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56886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87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88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89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90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91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92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93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94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825" name="Group 318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56877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78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79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80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81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82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83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84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85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826" name="Group 328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56868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69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70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71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72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73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74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75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76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827" name="Group 338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56859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60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61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62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63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64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65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66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67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828" name="Group 348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56850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51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52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53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54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55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56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57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58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829" name="Group 358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56841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42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43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44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45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46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47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48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49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830" name="Group 368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56832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33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34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35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36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37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38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39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40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sp>
            <p:nvSpPr>
              <p:cNvPr id="56831" name="Rectangle 378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</p:grpSp>
        <p:sp>
          <p:nvSpPr>
            <p:cNvPr id="1727867" name="Rectangle 379"/>
            <p:cNvSpPr>
              <a:spLocks noChangeArrowheads="1"/>
            </p:cNvSpPr>
            <p:nvPr/>
          </p:nvSpPr>
          <p:spPr bwMode="auto">
            <a:xfrm>
              <a:off x="3598" y="1728"/>
              <a:ext cx="24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  <a:ea typeface="+mn-ea"/>
                  <a:cs typeface="+mn-cs"/>
                </a:rPr>
                <a:t>p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56322" name="Rectangle 38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Image Quilting [Efros &amp; Freeman]</a:t>
            </a:r>
          </a:p>
        </p:txBody>
      </p:sp>
      <p:sp>
        <p:nvSpPr>
          <p:cNvPr id="56323" name="Rectangle 381"/>
          <p:cNvSpPr>
            <a:spLocks noGrp="1" noChangeArrowheads="1"/>
          </p:cNvSpPr>
          <p:nvPr>
            <p:ph type="body" idx="1"/>
          </p:nvPr>
        </p:nvSpPr>
        <p:spPr>
          <a:xfrm>
            <a:off x="304800" y="3962400"/>
            <a:ext cx="8686800" cy="609600"/>
          </a:xfrm>
        </p:spPr>
        <p:txBody>
          <a:bodyPr/>
          <a:lstStyle/>
          <a:p>
            <a:pPr eaLnBrk="1" hangingPunct="1">
              <a:spcBef>
                <a:spcPts val="700"/>
              </a:spcBef>
            </a:pPr>
            <a:r>
              <a:rPr lang="en-GB" sz="2900" u="sng">
                <a:latin typeface="Times New Roman" charset="0"/>
              </a:rPr>
              <a:t>Observation:</a:t>
            </a:r>
            <a:r>
              <a:rPr lang="en-GB" sz="2900">
                <a:latin typeface="Times New Roman" charset="0"/>
              </a:rPr>
              <a:t> neighbor pixels are highly correlated</a:t>
            </a:r>
          </a:p>
        </p:txBody>
      </p:sp>
      <p:grpSp>
        <p:nvGrpSpPr>
          <p:cNvPr id="56324" name="Group 382"/>
          <p:cNvGrpSpPr>
            <a:grpSpLocks/>
          </p:cNvGrpSpPr>
          <p:nvPr/>
        </p:nvGrpSpPr>
        <p:grpSpPr bwMode="auto">
          <a:xfrm>
            <a:off x="5911850" y="1447800"/>
            <a:ext cx="2546350" cy="1844675"/>
            <a:chOff x="412" y="1067"/>
            <a:chExt cx="1604" cy="1162"/>
          </a:xfrm>
        </p:grpSpPr>
        <p:pic>
          <p:nvPicPr>
            <p:cNvPr id="56337" name="Picture 383" descr="ex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125"/>
              <a:ext cx="1536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6338" name="Group 384"/>
            <p:cNvGrpSpPr>
              <a:grpSpLocks noChangeAspect="1"/>
            </p:cNvGrpSpPr>
            <p:nvPr/>
          </p:nvGrpSpPr>
          <p:grpSpPr bwMode="auto">
            <a:xfrm>
              <a:off x="702" y="1680"/>
              <a:ext cx="432" cy="262"/>
              <a:chOff x="3288" y="1296"/>
              <a:chExt cx="1080" cy="648"/>
            </a:xfrm>
          </p:grpSpPr>
          <p:sp>
            <p:nvSpPr>
              <p:cNvPr id="56696" name="Rectangle 38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697" name="Rectangle 38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698" name="Rectangle 38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699" name="Rectangle 38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00" name="Rectangle 38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01" name="Rectangle 39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02" name="Rectangle 39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03" name="Rectangle 39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04" name="Rectangle 39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05" name="Rectangle 39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06" name="Rectangle 39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07" name="Rectangle 39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08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09" name="Rectangle 39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grpSp>
            <p:nvGrpSpPr>
              <p:cNvPr id="56710" name="Group 39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56805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06" name="Rectangle 4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07" name="Rectangle 4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08" name="Rectangle 4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09" name="Rectangle 4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10" name="Rectangle 4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11" name="Rectangle 4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12" name="Rectangle 4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13" name="Rectangle 4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711" name="Group 40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56796" name="Rectangle 4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97" name="Rectangle 4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98" name="Rectangle 4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99" name="Rectangle 4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00" name="Rectangle 4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01" name="Rectangle 4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02" name="Rectangle 4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03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804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sp>
            <p:nvSpPr>
              <p:cNvPr id="56712" name="Rectangle 41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13" name="Rectangle 42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14" name="Rectangle 42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15" name="Rectangle 42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16" name="Rectangle 42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17" name="Rectangle 42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18" name="Rectangle 42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19" name="Rectangle 42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20" name="Rectangle 42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21" name="Rectangle 42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22" name="Rectangle 42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23" name="Rectangle 43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724" name="Rectangle 43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grpSp>
            <p:nvGrpSpPr>
              <p:cNvPr id="56725" name="Group 43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56787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88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89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90" name="Rectangle 4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91" name="Rectangle 4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92" name="Rectangle 4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93" name="Rectangle 4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94" name="Rectangle 4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95" name="Rectangle 4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726" name="Group 44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56778" name="Rectangle 4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79" name="Rectangle 4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80" name="Rectangle 4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81" name="Rectangle 4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82" name="Rectangle 4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83" name="Rectangle 4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84" name="Rectangle 4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85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86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727" name="Group 45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56769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70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71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72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73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74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75" name="Rectangle 4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76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77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728" name="Group 46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56760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61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62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63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64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65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66" name="Rectangle 4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67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68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729" name="Group 47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56751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52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53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54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55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56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57" name="Rectangle 4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58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59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730" name="Group 48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56742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43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44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45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46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47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48" name="Rectangle 4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49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50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731" name="Group 49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56733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34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35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36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37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38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39" name="Rectangle 4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40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741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sp>
            <p:nvSpPr>
              <p:cNvPr id="56732" name="Rectangle 50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56339" name="Group 503"/>
            <p:cNvGrpSpPr>
              <a:grpSpLocks noChangeAspect="1"/>
            </p:cNvGrpSpPr>
            <p:nvPr/>
          </p:nvGrpSpPr>
          <p:grpSpPr bwMode="auto">
            <a:xfrm>
              <a:off x="1584" y="1882"/>
              <a:ext cx="432" cy="262"/>
              <a:chOff x="3288" y="1296"/>
              <a:chExt cx="1080" cy="648"/>
            </a:xfrm>
          </p:grpSpPr>
          <p:sp>
            <p:nvSpPr>
              <p:cNvPr id="56578" name="Rectangle 50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579" name="Rectangle 50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580" name="Rectangle 50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581" name="Rectangle 50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582" name="Rectangle 508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583" name="Rectangle 509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584" name="Rectangle 510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585" name="Rectangle 51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586" name="Rectangle 5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587" name="Rectangle 5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588" name="Rectangle 5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589" name="Rectangle 5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590" name="Rectangle 51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591" name="Rectangle 51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grpSp>
            <p:nvGrpSpPr>
              <p:cNvPr id="56592" name="Group 518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56687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88" name="Rectangle 5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89" name="Rectangle 5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90" name="Rectangle 5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91" name="Rectangle 5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92" name="Rectangle 5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93" name="Rectangle 5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94" name="Rectangle 5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95" name="Rectangle 5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593" name="Group 528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56678" name="Rectangle 5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79" name="Rectangle 5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80" name="Rectangle 5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81" name="Rectangle 5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82" name="Rectangle 5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83" name="Rectangle 5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84" name="Rectangle 5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85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86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sp>
            <p:nvSpPr>
              <p:cNvPr id="56594" name="Rectangle 538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595" name="Rectangle 53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596" name="Rectangle 5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597" name="Rectangle 5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598" name="Rectangle 5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599" name="Rectangle 5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600" name="Rectangle 54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601" name="Rectangle 54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602" name="Rectangle 54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603" name="Rectangle 54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604" name="Rectangle 5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605" name="Rectangle 549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606" name="Rectangle 55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grpSp>
            <p:nvGrpSpPr>
              <p:cNvPr id="56607" name="Group 551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56669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70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71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72" name="Rectangle 5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73" name="Rectangle 5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74" name="Rectangle 5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75" name="Rectangle 5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76" name="Rectangle 5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77" name="Rectangle 5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608" name="Group 561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56660" name="Rectangle 5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61" name="Rectangle 5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62" name="Rectangle 5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63" name="Rectangle 5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64" name="Rectangle 5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65" name="Rectangle 5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66" name="Rectangle 5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67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68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609" name="Group 571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56651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52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53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54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55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56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57" name="Rectangle 5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58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59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610" name="Group 581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56642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43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44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45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46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47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48" name="Rectangle 5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49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50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611" name="Group 591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56633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34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35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36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37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38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39" name="Rectangle 5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40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41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612" name="Group 601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56624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25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26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27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28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29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30" name="Rectangle 6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31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32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613" name="Group 611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56615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16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17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18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19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20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21" name="Rectangle 6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22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623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sp>
            <p:nvSpPr>
              <p:cNvPr id="56614" name="Rectangle 62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56340" name="Group 622"/>
            <p:cNvGrpSpPr>
              <a:grpSpLocks noChangeAspect="1"/>
            </p:cNvGrpSpPr>
            <p:nvPr/>
          </p:nvGrpSpPr>
          <p:grpSpPr bwMode="auto">
            <a:xfrm>
              <a:off x="1320" y="1277"/>
              <a:ext cx="432" cy="262"/>
              <a:chOff x="3288" y="1296"/>
              <a:chExt cx="1080" cy="648"/>
            </a:xfrm>
          </p:grpSpPr>
          <p:sp>
            <p:nvSpPr>
              <p:cNvPr id="56460" name="Rectangle 62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61" name="Rectangle 62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62" name="Rectangle 62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63" name="Rectangle 62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64" name="Rectangle 62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65" name="Rectangle 62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66" name="Rectangle 62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67" name="Rectangle 63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68" name="Rectangle 63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69" name="Rectangle 6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70" name="Rectangle 63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71" name="Rectangle 63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72" name="Rectangle 63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73" name="Rectangle 63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grpSp>
            <p:nvGrpSpPr>
              <p:cNvPr id="56474" name="Group 637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56569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70" name="Rectangle 6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71" name="Rectangle 6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72" name="Rectangle 6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73" name="Rectangle 6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74" name="Rectangle 6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75" name="Rectangle 6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76" name="Rectangle 6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77" name="Rectangle 6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475" name="Group 647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56560" name="Rectangle 6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61" name="Rectangle 6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62" name="Rectangle 6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63" name="Rectangle 6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64" name="Rectangle 6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65" name="Rectangle 6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66" name="Rectangle 6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67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68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sp>
            <p:nvSpPr>
              <p:cNvPr id="56476" name="Rectangle 65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77" name="Rectangle 65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78" name="Rectangle 65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79" name="Rectangle 6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80" name="Rectangle 66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81" name="Rectangle 66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82" name="Rectangle 66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83" name="Rectangle 66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84" name="Rectangle 66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85" name="Rectangle 66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86" name="Rectangle 66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87" name="Rectangle 668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488" name="Rectangle 66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grpSp>
            <p:nvGrpSpPr>
              <p:cNvPr id="56489" name="Group 670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56551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52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53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54" name="Rectangle 6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55" name="Rectangle 6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56" name="Rectangle 6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57" name="Rectangle 6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58" name="Rectangle 6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59" name="Rectangle 6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490" name="Group 680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56542" name="Rectangle 6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43" name="Rectangle 6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44" name="Rectangle 6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45" name="Rectangle 6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46" name="Rectangle 6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47" name="Rectangle 6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48" name="Rectangle 6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49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50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491" name="Group 690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56533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34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35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36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37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38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39" name="Rectangle 6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40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41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492" name="Group 700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56524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25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26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27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28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29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30" name="Rectangle 7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31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32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493" name="Group 710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56515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16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17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18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19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20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21" name="Rectangle 7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22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23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494" name="Group 720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56506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07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08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09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10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11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12" name="Rectangle 7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13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14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495" name="Group 730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56497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98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99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00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01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02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03" name="Rectangle 7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04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505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sp>
            <p:nvSpPr>
              <p:cNvPr id="56496" name="Rectangle 74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56341" name="Group 741"/>
            <p:cNvGrpSpPr>
              <a:grpSpLocks noChangeAspect="1"/>
            </p:cNvGrpSpPr>
            <p:nvPr/>
          </p:nvGrpSpPr>
          <p:grpSpPr bwMode="auto">
            <a:xfrm>
              <a:off x="412" y="1067"/>
              <a:ext cx="432" cy="262"/>
              <a:chOff x="3288" y="1296"/>
              <a:chExt cx="1080" cy="648"/>
            </a:xfrm>
          </p:grpSpPr>
          <p:sp>
            <p:nvSpPr>
              <p:cNvPr id="56342" name="Rectangle 74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43" name="Rectangle 74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44" name="Rectangle 74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45" name="Rectangle 74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46" name="Rectangle 74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47" name="Rectangle 74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48" name="Rectangle 74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49" name="Rectangle 74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50" name="Rectangle 75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51" name="Rectangle 7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52" name="Rectangle 75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53" name="Rectangle 75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54" name="Rectangle 75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55" name="Rectangle 75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grpSp>
            <p:nvGrpSpPr>
              <p:cNvPr id="56356" name="Group 75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56451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52" name="Rectangle 7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53" name="Rectangle 7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54" name="Rectangle 7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55" name="Rectangle 7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56" name="Rectangle 7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57" name="Rectangle 7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58" name="Rectangle 7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59" name="Rectangle 7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357" name="Group 76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56442" name="Rectangle 7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43" name="Rectangle 7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44" name="Rectangle 7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45" name="Rectangle 7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46" name="Rectangle 7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47" name="Rectangle 7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48" name="Rectangle 7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49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50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sp>
            <p:nvSpPr>
              <p:cNvPr id="56358" name="Rectangle 77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59" name="Rectangle 77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60" name="Rectangle 77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61" name="Rectangle 7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62" name="Rectangle 78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63" name="Rectangle 78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64" name="Rectangle 78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65" name="Rectangle 78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66" name="Rectangle 78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67" name="Rectangle 78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68" name="Rectangle 78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69" name="Rectangle 78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56370" name="Rectangle 78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grpSp>
            <p:nvGrpSpPr>
              <p:cNvPr id="56371" name="Group 78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56433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34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35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36" name="Rectangle 7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37" name="Rectangle 7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38" name="Rectangle 7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39" name="Rectangle 7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40" name="Rectangle 7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41" name="Rectangle 7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372" name="Group 79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56424" name="Rectangle 8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25" name="Rectangle 8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26" name="Rectangle 8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27" name="Rectangle 8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28" name="Rectangle 8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29" name="Rectangle 8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30" name="Rectangle 8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31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32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373" name="Group 80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56415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16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17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18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19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20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21" name="Rectangle 8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22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23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374" name="Group 81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56406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07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08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09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10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11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12" name="Rectangle 8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13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14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375" name="Group 82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56397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398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399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00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01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02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03" name="Rectangle 8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04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405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376" name="Group 83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56388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389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390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391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392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393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394" name="Rectangle 8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395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396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56377" name="Group 84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56379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380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381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382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383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384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385" name="Rectangle 8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386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56387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sp>
            <p:nvSpPr>
              <p:cNvPr id="56378" name="Rectangle 85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</p:grpSp>
      </p:grpSp>
      <p:sp>
        <p:nvSpPr>
          <p:cNvPr id="56325" name="Text Box 860"/>
          <p:cNvSpPr txBox="1">
            <a:spLocks noChangeArrowheads="1"/>
          </p:cNvSpPr>
          <p:nvPr/>
        </p:nvSpPr>
        <p:spPr bwMode="auto">
          <a:xfrm>
            <a:off x="6477000" y="3290888"/>
            <a:ext cx="1504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rebuchet MS" charset="0"/>
                <a:cs typeface="Arial" charset="0"/>
              </a:rPr>
              <a:t>Input image</a:t>
            </a:r>
            <a:r>
              <a:rPr lang="en-US" sz="1600">
                <a:latin typeface="Trebuchet MS" charset="0"/>
                <a:cs typeface="Arial" charset="0"/>
              </a:rPr>
              <a:t> </a:t>
            </a:r>
          </a:p>
        </p:txBody>
      </p:sp>
      <p:sp>
        <p:nvSpPr>
          <p:cNvPr id="56326" name="AutoShape 861"/>
          <p:cNvSpPr>
            <a:spLocks noChangeArrowheads="1"/>
          </p:cNvSpPr>
          <p:nvPr/>
        </p:nvSpPr>
        <p:spPr bwMode="auto">
          <a:xfrm flipH="1">
            <a:off x="4038600" y="2209800"/>
            <a:ext cx="1571625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Text Box 862"/>
          <p:cNvSpPr txBox="1">
            <a:spLocks noChangeArrowheads="1"/>
          </p:cNvSpPr>
          <p:nvPr/>
        </p:nvSpPr>
        <p:spPr bwMode="auto">
          <a:xfrm>
            <a:off x="4129088" y="1704975"/>
            <a:ext cx="16621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600" b="1">
                <a:latin typeface="Trebuchet MS" charset="0"/>
                <a:cs typeface="Arial" charset="0"/>
              </a:rPr>
              <a:t>non-parametric</a:t>
            </a:r>
          </a:p>
          <a:p>
            <a:pPr algn="ctr"/>
            <a:r>
              <a:rPr lang="en-US" sz="1600" b="1">
                <a:latin typeface="Trebuchet MS" charset="0"/>
                <a:cs typeface="Arial" charset="0"/>
              </a:rPr>
              <a:t>sampling</a:t>
            </a:r>
          </a:p>
        </p:txBody>
      </p:sp>
      <p:grpSp>
        <p:nvGrpSpPr>
          <p:cNvPr id="1728361" name="Group 863"/>
          <p:cNvGrpSpPr>
            <a:grpSpLocks/>
          </p:cNvGrpSpPr>
          <p:nvPr/>
        </p:nvGrpSpPr>
        <p:grpSpPr bwMode="auto">
          <a:xfrm>
            <a:off x="304800" y="1600200"/>
            <a:ext cx="8686800" cy="5038725"/>
            <a:chOff x="192" y="1002"/>
            <a:chExt cx="5472" cy="3174"/>
          </a:xfrm>
        </p:grpSpPr>
        <p:sp>
          <p:nvSpPr>
            <p:cNvPr id="56329" name="Rectangle 864"/>
            <p:cNvSpPr>
              <a:spLocks noChangeAspect="1" noChangeArrowheads="1"/>
            </p:cNvSpPr>
            <p:nvPr/>
          </p:nvSpPr>
          <p:spPr bwMode="auto">
            <a:xfrm flipV="1">
              <a:off x="960" y="1356"/>
              <a:ext cx="648" cy="648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56330" name="Rectangle 865"/>
            <p:cNvSpPr>
              <a:spLocks noChangeAspect="1" noChangeArrowheads="1"/>
            </p:cNvSpPr>
            <p:nvPr/>
          </p:nvSpPr>
          <p:spPr bwMode="auto">
            <a:xfrm flipV="1">
              <a:off x="4104" y="1614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56331" name="Rectangle 866"/>
            <p:cNvSpPr>
              <a:spLocks noChangeAspect="1" noChangeArrowheads="1"/>
            </p:cNvSpPr>
            <p:nvPr/>
          </p:nvSpPr>
          <p:spPr bwMode="auto">
            <a:xfrm flipV="1">
              <a:off x="3813" y="100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56332" name="Rectangle 867"/>
            <p:cNvSpPr>
              <a:spLocks noChangeAspect="1" noChangeArrowheads="1"/>
            </p:cNvSpPr>
            <p:nvPr/>
          </p:nvSpPr>
          <p:spPr bwMode="auto">
            <a:xfrm flipV="1">
              <a:off x="4722" y="121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56333" name="Rectangle 868"/>
            <p:cNvSpPr>
              <a:spLocks noChangeAspect="1" noChangeArrowheads="1"/>
            </p:cNvSpPr>
            <p:nvPr/>
          </p:nvSpPr>
          <p:spPr bwMode="auto">
            <a:xfrm flipV="1">
              <a:off x="4986" y="1815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1728357" name="Rectangle 869"/>
            <p:cNvSpPr>
              <a:spLocks noChangeArrowheads="1"/>
            </p:cNvSpPr>
            <p:nvPr/>
          </p:nvSpPr>
          <p:spPr bwMode="auto">
            <a:xfrm>
              <a:off x="950" y="1699"/>
              <a:ext cx="24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  <a:ea typeface="+mn-ea"/>
                  <a:cs typeface="+mn-cs"/>
                </a:rPr>
                <a:t>B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1728358" name="Rectangle 870"/>
            <p:cNvSpPr>
              <a:spLocks noChangeArrowheads="1"/>
            </p:cNvSpPr>
            <p:nvPr/>
          </p:nvSpPr>
          <p:spPr bwMode="auto">
            <a:xfrm>
              <a:off x="192" y="2832"/>
              <a:ext cx="5472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>
                <a:spcBef>
                  <a:spcPts val="700"/>
                </a:spcBef>
                <a:buClr>
                  <a:schemeClr val="tx2"/>
                </a:buClr>
                <a:buSzPct val="120000"/>
                <a:defRPr/>
              </a:pPr>
              <a:r>
                <a:rPr lang="en-GB" sz="2700" b="1" u="sng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  <a:ea typeface="+mn-ea"/>
                  <a:cs typeface="+mn-cs"/>
                </a:rPr>
                <a:t>Idea:</a:t>
              </a: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  <a:ea typeface="+mn-ea"/>
                  <a:cs typeface="+mn-cs"/>
                </a:rPr>
                <a:t> unit of synthesis = block</a:t>
              </a:r>
            </a:p>
            <a:p>
              <a:pPr marL="742950" lvl="1" indent="-28575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>
                  <a:latin typeface="Trebuchet MS" pitchFamily="34" charset="0"/>
                  <a:ea typeface="+mn-ea"/>
                  <a:cs typeface="+mn-cs"/>
                </a:rPr>
                <a:t>Exactly the same but now we want P(</a:t>
              </a:r>
              <a:r>
                <a:rPr lang="en-GB" sz="2200" b="1">
                  <a:latin typeface="Trebuchet MS" pitchFamily="34" charset="0"/>
                  <a:ea typeface="+mn-ea"/>
                  <a:cs typeface="+mn-cs"/>
                </a:rPr>
                <a:t>B</a:t>
              </a:r>
              <a:r>
                <a:rPr lang="en-GB" sz="2200">
                  <a:latin typeface="Trebuchet MS" pitchFamily="34" charset="0"/>
                  <a:ea typeface="+mn-ea"/>
                  <a:cs typeface="+mn-cs"/>
                </a:rPr>
                <a:t>|N(</a:t>
              </a:r>
              <a:r>
                <a:rPr lang="en-GB" sz="2200" b="1">
                  <a:latin typeface="Trebuchet MS" pitchFamily="34" charset="0"/>
                  <a:ea typeface="+mn-ea"/>
                  <a:cs typeface="+mn-cs"/>
                </a:rPr>
                <a:t>B</a:t>
              </a:r>
              <a:r>
                <a:rPr lang="en-GB" sz="2200">
                  <a:latin typeface="Trebuchet MS" pitchFamily="34" charset="0"/>
                  <a:ea typeface="+mn-ea"/>
                  <a:cs typeface="+mn-cs"/>
                </a:rPr>
                <a:t>))</a:t>
              </a:r>
            </a:p>
            <a:p>
              <a:pPr marL="742950" lvl="1" indent="-28575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>
                  <a:latin typeface="Trebuchet MS" pitchFamily="34" charset="0"/>
                  <a:ea typeface="+mn-ea"/>
                  <a:cs typeface="+mn-cs"/>
                </a:rPr>
                <a:t>Much faster: synthesize all pixels in a block at once</a:t>
              </a:r>
            </a:p>
            <a:p>
              <a:pPr marL="742950" lvl="1" indent="-28575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>
                  <a:latin typeface="Trebuchet MS" pitchFamily="34" charset="0"/>
                  <a:ea typeface="+mn-ea"/>
                  <a:cs typeface="+mn-cs"/>
                </a:rPr>
                <a:t>Not the same as multi-scale!</a:t>
              </a:r>
            </a:p>
          </p:txBody>
        </p:sp>
        <p:sp>
          <p:nvSpPr>
            <p:cNvPr id="56336" name="Text Box 871"/>
            <p:cNvSpPr txBox="1">
              <a:spLocks noChangeArrowheads="1"/>
            </p:cNvSpPr>
            <p:nvPr/>
          </p:nvSpPr>
          <p:spPr bwMode="auto">
            <a:xfrm>
              <a:off x="563" y="2241"/>
              <a:ext cx="148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latin typeface="Trebuchet MS" charset="0"/>
                  <a:cs typeface="Arial" charset="0"/>
                </a:rPr>
                <a:t>Synthesizing a block</a:t>
              </a:r>
              <a:endParaRPr lang="en-US" sz="1600">
                <a:latin typeface="Trebuchet MS" charset="0"/>
                <a:cs typeface="Arial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bt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74638"/>
            <a:ext cx="1096963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3581400" y="1295400"/>
            <a:ext cx="1770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Trebuchet MS" charset="0"/>
                <a:cs typeface="Arial" charset="0"/>
              </a:rPr>
              <a:t>Input texture</a:t>
            </a:r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838200" y="2208213"/>
            <a:ext cx="544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latin typeface="Trebuchet MS" charset="0"/>
                <a:cs typeface="Arial" charset="0"/>
              </a:rPr>
              <a:t>B1</a:t>
            </a:r>
            <a:endParaRPr lang="en-US">
              <a:latin typeface="Trebuchet MS" charset="0"/>
              <a:cs typeface="Arial" charset="0"/>
            </a:endParaRP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1970088" y="2208213"/>
            <a:ext cx="544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latin typeface="Trebuchet MS" charset="0"/>
                <a:cs typeface="Arial" charset="0"/>
              </a:rPr>
              <a:t>B2</a:t>
            </a:r>
            <a:endParaRPr lang="en-US">
              <a:latin typeface="Trebuchet MS" charset="0"/>
              <a:cs typeface="Arial" charset="0"/>
            </a:endParaRPr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506413" y="3113088"/>
            <a:ext cx="25352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latin typeface="Trebuchet MS" charset="0"/>
                <a:cs typeface="Arial" charset="0"/>
              </a:rPr>
              <a:t>Random placement </a:t>
            </a:r>
          </a:p>
          <a:p>
            <a:pPr algn="ctr"/>
            <a:r>
              <a:rPr lang="en-US" sz="2000" b="1">
                <a:latin typeface="Trebuchet MS" charset="0"/>
                <a:cs typeface="Arial" charset="0"/>
              </a:rPr>
              <a:t>of blocks </a:t>
            </a:r>
          </a:p>
        </p:txBody>
      </p:sp>
      <p:sp>
        <p:nvSpPr>
          <p:cNvPr id="58374" name="Line 7"/>
          <p:cNvSpPr>
            <a:spLocks noChangeShapeType="1"/>
          </p:cNvSpPr>
          <p:nvPr/>
        </p:nvSpPr>
        <p:spPr bwMode="auto">
          <a:xfrm flipH="1">
            <a:off x="4800600" y="533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5" name="Text Box 8"/>
          <p:cNvSpPr txBox="1">
            <a:spLocks noChangeArrowheads="1"/>
          </p:cNvSpPr>
          <p:nvPr/>
        </p:nvSpPr>
        <p:spPr bwMode="auto">
          <a:xfrm>
            <a:off x="5257800" y="304800"/>
            <a:ext cx="790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Trebuchet MS" charset="0"/>
                <a:cs typeface="Arial" charset="0"/>
              </a:rPr>
              <a:t>block</a:t>
            </a:r>
          </a:p>
        </p:txBody>
      </p:sp>
      <p:pic>
        <p:nvPicPr>
          <p:cNvPr id="58376" name="Picture 9" descr="tile_rand_c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3968750"/>
            <a:ext cx="2660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9546" name="Picture 10" descr="tile_r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8750"/>
            <a:ext cx="2660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4267200" y="533400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168650" y="1828800"/>
            <a:ext cx="2903538" cy="4800600"/>
            <a:chOff x="1996" y="1152"/>
            <a:chExt cx="1829" cy="3024"/>
          </a:xfrm>
        </p:grpSpPr>
        <p:sp>
          <p:nvSpPr>
            <p:cNvPr id="58393" name="Line 13"/>
            <p:cNvSpPr>
              <a:spLocks noChangeShapeType="1"/>
            </p:cNvSpPr>
            <p:nvPr/>
          </p:nvSpPr>
          <p:spPr bwMode="auto">
            <a:xfrm flipV="1">
              <a:off x="2832" y="115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94" name="Text Box 14"/>
            <p:cNvSpPr txBox="1">
              <a:spLocks noChangeArrowheads="1"/>
            </p:cNvSpPr>
            <p:nvPr/>
          </p:nvSpPr>
          <p:spPr bwMode="auto">
            <a:xfrm>
              <a:off x="2304" y="1391"/>
              <a:ext cx="3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b="1">
                  <a:latin typeface="Trebuchet MS" charset="0"/>
                  <a:cs typeface="Arial" charset="0"/>
                </a:rPr>
                <a:t>B1</a:t>
              </a:r>
              <a:endParaRPr lang="en-US">
                <a:latin typeface="Trebuchet MS" charset="0"/>
                <a:cs typeface="Arial" charset="0"/>
              </a:endParaRPr>
            </a:p>
          </p:txBody>
        </p:sp>
        <p:sp>
          <p:nvSpPr>
            <p:cNvPr id="58395" name="Text Box 15"/>
            <p:cNvSpPr txBox="1">
              <a:spLocks noChangeArrowheads="1"/>
            </p:cNvSpPr>
            <p:nvPr/>
          </p:nvSpPr>
          <p:spPr bwMode="auto">
            <a:xfrm>
              <a:off x="3024" y="1392"/>
              <a:ext cx="3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b="1">
                  <a:latin typeface="Trebuchet MS" charset="0"/>
                  <a:cs typeface="Arial" charset="0"/>
                </a:rPr>
                <a:t>B2</a:t>
              </a:r>
              <a:endParaRPr lang="en-US">
                <a:latin typeface="Trebuchet MS" charset="0"/>
                <a:cs typeface="Arial" charset="0"/>
              </a:endParaRPr>
            </a:p>
          </p:txBody>
        </p:sp>
        <p:sp>
          <p:nvSpPr>
            <p:cNvPr id="58396" name="Text Box 16"/>
            <p:cNvSpPr txBox="1">
              <a:spLocks noChangeArrowheads="1"/>
            </p:cNvSpPr>
            <p:nvPr/>
          </p:nvSpPr>
          <p:spPr bwMode="auto">
            <a:xfrm>
              <a:off x="1996" y="1960"/>
              <a:ext cx="1829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 b="1">
                  <a:latin typeface="Trebuchet MS" charset="0"/>
                  <a:cs typeface="Arial" charset="0"/>
                </a:rPr>
                <a:t>Neighboring blocks</a:t>
              </a:r>
            </a:p>
            <a:p>
              <a:pPr algn="ctr"/>
              <a:r>
                <a:rPr lang="en-US" sz="2000" b="1">
                  <a:latin typeface="Trebuchet MS" charset="0"/>
                  <a:cs typeface="Arial" charset="0"/>
                </a:rPr>
                <a:t>constrained by overlap</a:t>
              </a:r>
            </a:p>
          </p:txBody>
        </p:sp>
        <p:pic>
          <p:nvPicPr>
            <p:cNvPr id="58397" name="Picture 17" descr="tile_match_cu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500"/>
              <a:ext cx="1676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98" name="Rectangle 18" descr="5%"/>
            <p:cNvSpPr>
              <a:spLocks noChangeAspect="1" noChangeArrowheads="1"/>
            </p:cNvSpPr>
            <p:nvPr/>
          </p:nvSpPr>
          <p:spPr bwMode="auto">
            <a:xfrm>
              <a:off x="2256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58399" name="Rectangle 19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</p:grpSp>
      <p:sp>
        <p:nvSpPr>
          <p:cNvPr id="58380" name="Rectangle 20"/>
          <p:cNvSpPr>
            <a:spLocks noChangeAspect="1" noChangeArrowheads="1"/>
          </p:cNvSpPr>
          <p:nvPr/>
        </p:nvSpPr>
        <p:spPr bwMode="auto">
          <a:xfrm>
            <a:off x="1676400" y="1828800"/>
            <a:ext cx="11430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172200" y="1828800"/>
            <a:ext cx="2660650" cy="4794250"/>
            <a:chOff x="3888" y="1152"/>
            <a:chExt cx="1676" cy="3020"/>
          </a:xfrm>
        </p:grpSpPr>
        <p:sp>
          <p:nvSpPr>
            <p:cNvPr id="58385" name="Freeform 22"/>
            <p:cNvSpPr>
              <a:spLocks/>
            </p:cNvSpPr>
            <p:nvPr/>
          </p:nvSpPr>
          <p:spPr bwMode="auto">
            <a:xfrm>
              <a:off x="4648" y="1152"/>
              <a:ext cx="104" cy="720"/>
            </a:xfrm>
            <a:custGeom>
              <a:avLst/>
              <a:gdLst>
                <a:gd name="T0" fmla="*/ 56 w 104"/>
                <a:gd name="T1" fmla="*/ 0 h 720"/>
                <a:gd name="T2" fmla="*/ 8 w 104"/>
                <a:gd name="T3" fmla="*/ 192 h 720"/>
                <a:gd name="T4" fmla="*/ 104 w 104"/>
                <a:gd name="T5" fmla="*/ 432 h 720"/>
                <a:gd name="T6" fmla="*/ 8 w 104"/>
                <a:gd name="T7" fmla="*/ 624 h 720"/>
                <a:gd name="T8" fmla="*/ 56 w 104"/>
                <a:gd name="T9" fmla="*/ 72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720"/>
                <a:gd name="T17" fmla="*/ 104 w 104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720">
                  <a:moveTo>
                    <a:pt x="56" y="0"/>
                  </a:moveTo>
                  <a:cubicBezTo>
                    <a:pt x="28" y="60"/>
                    <a:pt x="0" y="120"/>
                    <a:pt x="8" y="192"/>
                  </a:cubicBezTo>
                  <a:cubicBezTo>
                    <a:pt x="16" y="264"/>
                    <a:pt x="104" y="360"/>
                    <a:pt x="104" y="432"/>
                  </a:cubicBezTo>
                  <a:cubicBezTo>
                    <a:pt x="104" y="504"/>
                    <a:pt x="16" y="576"/>
                    <a:pt x="8" y="624"/>
                  </a:cubicBezTo>
                  <a:cubicBezTo>
                    <a:pt x="0" y="672"/>
                    <a:pt x="48" y="704"/>
                    <a:pt x="56" y="72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6" name="Text Box 23"/>
            <p:cNvSpPr txBox="1">
              <a:spLocks noChangeArrowheads="1"/>
            </p:cNvSpPr>
            <p:nvPr/>
          </p:nvSpPr>
          <p:spPr bwMode="auto">
            <a:xfrm>
              <a:off x="4172" y="1391"/>
              <a:ext cx="3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b="1">
                  <a:latin typeface="Trebuchet MS" charset="0"/>
                  <a:cs typeface="Arial" charset="0"/>
                </a:rPr>
                <a:t>B1</a:t>
              </a:r>
              <a:endParaRPr lang="en-US">
                <a:latin typeface="Trebuchet MS" charset="0"/>
                <a:cs typeface="Arial" charset="0"/>
              </a:endParaRPr>
            </a:p>
          </p:txBody>
        </p:sp>
        <p:sp>
          <p:nvSpPr>
            <p:cNvPr id="58387" name="Text Box 24"/>
            <p:cNvSpPr txBox="1">
              <a:spLocks noChangeArrowheads="1"/>
            </p:cNvSpPr>
            <p:nvPr/>
          </p:nvSpPr>
          <p:spPr bwMode="auto">
            <a:xfrm>
              <a:off x="4892" y="1391"/>
              <a:ext cx="3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b="1">
                  <a:latin typeface="Trebuchet MS" charset="0"/>
                  <a:cs typeface="Arial" charset="0"/>
                </a:rPr>
                <a:t>B2</a:t>
              </a:r>
              <a:endParaRPr lang="en-US">
                <a:latin typeface="Trebuchet MS" charset="0"/>
                <a:cs typeface="Arial" charset="0"/>
              </a:endParaRPr>
            </a:p>
          </p:txBody>
        </p:sp>
        <p:sp>
          <p:nvSpPr>
            <p:cNvPr id="58388" name="Text Box 25"/>
            <p:cNvSpPr txBox="1">
              <a:spLocks noChangeArrowheads="1"/>
            </p:cNvSpPr>
            <p:nvPr/>
          </p:nvSpPr>
          <p:spPr bwMode="auto">
            <a:xfrm>
              <a:off x="4262" y="1946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endParaRPr lang="ru-RU">
                <a:cs typeface="Arial" charset="0"/>
              </a:endParaRPr>
            </a:p>
          </p:txBody>
        </p:sp>
        <p:sp>
          <p:nvSpPr>
            <p:cNvPr id="58389" name="Text Box 26"/>
            <p:cNvSpPr txBox="1">
              <a:spLocks noChangeArrowheads="1"/>
            </p:cNvSpPr>
            <p:nvPr/>
          </p:nvSpPr>
          <p:spPr bwMode="auto">
            <a:xfrm>
              <a:off x="4144" y="1960"/>
              <a:ext cx="1130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 b="1">
                  <a:latin typeface="Trebuchet MS" charset="0"/>
                  <a:cs typeface="Arial" charset="0"/>
                </a:rPr>
                <a:t>Minimal error</a:t>
              </a:r>
            </a:p>
            <a:p>
              <a:pPr algn="ctr"/>
              <a:r>
                <a:rPr lang="en-US" sz="2000" b="1">
                  <a:latin typeface="Trebuchet MS" charset="0"/>
                  <a:cs typeface="Arial" charset="0"/>
                </a:rPr>
                <a:t>boundary cut</a:t>
              </a:r>
            </a:p>
          </p:txBody>
        </p:sp>
        <p:pic>
          <p:nvPicPr>
            <p:cNvPr id="58390" name="Picture 27" descr="tile_DP_cu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496"/>
              <a:ext cx="1676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91" name="Rectangle 28" descr="5%"/>
            <p:cNvSpPr>
              <a:spLocks noChangeAspect="1" noChangeArrowheads="1"/>
            </p:cNvSpPr>
            <p:nvPr/>
          </p:nvSpPr>
          <p:spPr bwMode="auto">
            <a:xfrm>
              <a:off x="4128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58392" name="Rectangle 29"/>
            <p:cNvSpPr>
              <a:spLocks noChangeAspect="1" noChangeArrowheads="1"/>
            </p:cNvSpPr>
            <p:nvPr/>
          </p:nvSpPr>
          <p:spPr bwMode="auto">
            <a:xfrm>
              <a:off x="4560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</p:grpSp>
      <p:sp>
        <p:nvSpPr>
          <p:cNvPr id="58382" name="Rectangle 30" descr="5%"/>
          <p:cNvSpPr>
            <a:spLocks noChangeAspect="1" noChangeArrowheads="1"/>
          </p:cNvSpPr>
          <p:nvPr/>
        </p:nvSpPr>
        <p:spPr bwMode="auto">
          <a:xfrm>
            <a:off x="508000" y="1828800"/>
            <a:ext cx="1143000" cy="1143000"/>
          </a:xfrm>
          <a:prstGeom prst="rect">
            <a:avLst/>
          </a:prstGeom>
          <a:noFill/>
          <a:ln w="28575">
            <a:solidFill>
              <a:srgbClr val="504A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pic>
        <p:nvPicPr>
          <p:cNvPr id="1729567" name="Picture 31" descr="tile_matc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0" y="3962400"/>
            <a:ext cx="2660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9568" name="Picture 32" descr="tile_D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62400"/>
            <a:ext cx="2660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29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29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29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62575" y="4343400"/>
            <a:ext cx="3248025" cy="2286000"/>
            <a:chOff x="3378" y="2736"/>
            <a:chExt cx="2046" cy="1440"/>
          </a:xfrm>
        </p:grpSpPr>
        <p:pic>
          <p:nvPicPr>
            <p:cNvPr id="60446" name="Picture 3" descr="left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" y="2736"/>
              <a:ext cx="10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47" name="Picture 4" descr="right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2736"/>
              <a:ext cx="10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48" name="Text Box 5"/>
            <p:cNvSpPr txBox="1">
              <a:spLocks noChangeArrowheads="1"/>
            </p:cNvSpPr>
            <p:nvPr/>
          </p:nvSpPr>
          <p:spPr bwMode="auto">
            <a:xfrm>
              <a:off x="3381" y="3888"/>
              <a:ext cx="194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b="1">
                  <a:latin typeface="Trebuchet MS" charset="0"/>
                  <a:cs typeface="Arial" charset="0"/>
                </a:rPr>
                <a:t>min. error boundary</a:t>
              </a:r>
            </a:p>
          </p:txBody>
        </p:sp>
      </p:grpSp>
      <p:pic>
        <p:nvPicPr>
          <p:cNvPr id="60418" name="Picture 6" descr="r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7" descr="le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Minimal error boundary</a:t>
            </a:r>
          </a:p>
        </p:txBody>
      </p:sp>
      <p:pic>
        <p:nvPicPr>
          <p:cNvPr id="60421" name="Picture 9" descr="resul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1828800"/>
            <a:ext cx="294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4343400"/>
            <a:ext cx="1828800" cy="1692275"/>
            <a:chOff x="4272" y="2736"/>
            <a:chExt cx="1152" cy="1066"/>
          </a:xfrm>
        </p:grpSpPr>
        <p:pic>
          <p:nvPicPr>
            <p:cNvPr id="60444" name="Picture 11" descr="right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2736"/>
              <a:ext cx="10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45" name="Rectangle 12"/>
            <p:cNvSpPr>
              <a:spLocks noChangeArrowheads="1"/>
            </p:cNvSpPr>
            <p:nvPr/>
          </p:nvSpPr>
          <p:spPr bwMode="auto">
            <a:xfrm>
              <a:off x="5328" y="2736"/>
              <a:ext cx="96" cy="1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362575" y="4343400"/>
            <a:ext cx="3268663" cy="1689100"/>
            <a:chOff x="3378" y="2736"/>
            <a:chExt cx="2059" cy="1064"/>
          </a:xfrm>
        </p:grpSpPr>
        <p:sp>
          <p:nvSpPr>
            <p:cNvPr id="60442" name="Rectangle 14"/>
            <p:cNvSpPr>
              <a:spLocks noChangeArrowheads="1"/>
            </p:cNvSpPr>
            <p:nvPr/>
          </p:nvSpPr>
          <p:spPr bwMode="auto">
            <a:xfrm>
              <a:off x="5184" y="2736"/>
              <a:ext cx="253" cy="1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pic>
          <p:nvPicPr>
            <p:cNvPr id="60443" name="Picture 15" descr="resul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" y="2736"/>
              <a:ext cx="18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424" name="Text Box 16"/>
          <p:cNvSpPr txBox="1">
            <a:spLocks noChangeArrowheads="1"/>
          </p:cNvSpPr>
          <p:nvPr/>
        </p:nvSpPr>
        <p:spPr bwMode="auto">
          <a:xfrm>
            <a:off x="1066800" y="1295400"/>
            <a:ext cx="2840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latin typeface="Trebuchet MS" charset="0"/>
                <a:cs typeface="Arial" charset="0"/>
              </a:rPr>
              <a:t>overlapping blocks</a:t>
            </a:r>
          </a:p>
        </p:txBody>
      </p:sp>
      <p:sp>
        <p:nvSpPr>
          <p:cNvPr id="60425" name="Text Box 17"/>
          <p:cNvSpPr txBox="1">
            <a:spLocks noChangeArrowheads="1"/>
          </p:cNvSpPr>
          <p:nvPr/>
        </p:nvSpPr>
        <p:spPr bwMode="auto">
          <a:xfrm>
            <a:off x="5389563" y="1295400"/>
            <a:ext cx="2700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latin typeface="Trebuchet MS" charset="0"/>
                <a:cs typeface="Arial" charset="0"/>
              </a:rPr>
              <a:t>vertical boundary</a:t>
            </a:r>
          </a:p>
        </p:txBody>
      </p:sp>
      <p:sp>
        <p:nvSpPr>
          <p:cNvPr id="60426" name="AutoShape 18"/>
          <p:cNvSpPr>
            <a:spLocks noChangeArrowheads="1"/>
          </p:cNvSpPr>
          <p:nvPr/>
        </p:nvSpPr>
        <p:spPr bwMode="auto">
          <a:xfrm>
            <a:off x="4495800" y="2438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14400" y="1819275"/>
            <a:ext cx="3429000" cy="4810125"/>
            <a:chOff x="576" y="1146"/>
            <a:chExt cx="2160" cy="3030"/>
          </a:xfrm>
        </p:grpSpPr>
        <p:pic>
          <p:nvPicPr>
            <p:cNvPr id="60429" name="Picture 20" descr="er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0" y="2736"/>
              <a:ext cx="2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0" name="Picture 21" descr="lef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0"/>
            <a:stretch>
              <a:fillRect/>
            </a:stretch>
          </p:blipFill>
          <p:spPr bwMode="auto">
            <a:xfrm>
              <a:off x="720" y="2736"/>
              <a:ext cx="26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1" name="Picture 22" descr="righ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137"/>
            <a:stretch>
              <a:fillRect/>
            </a:stretch>
          </p:blipFill>
          <p:spPr bwMode="auto">
            <a:xfrm>
              <a:off x="1440" y="2736"/>
              <a:ext cx="252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1607" name="Rectangle 23"/>
            <p:cNvSpPr>
              <a:spLocks noChangeArrowheads="1"/>
            </p:cNvSpPr>
            <p:nvPr/>
          </p:nvSpPr>
          <p:spPr bwMode="auto">
            <a:xfrm>
              <a:off x="1008" y="2611"/>
              <a:ext cx="41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20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charset="0"/>
                  <a:cs typeface="Arial" charset="0"/>
                </a:rPr>
                <a:t>_</a:t>
              </a:r>
            </a:p>
          </p:txBody>
        </p:sp>
        <p:sp>
          <p:nvSpPr>
            <p:cNvPr id="1731608" name="Rectangle 24"/>
            <p:cNvSpPr>
              <a:spLocks noChangeArrowheads="1"/>
            </p:cNvSpPr>
            <p:nvPr/>
          </p:nvSpPr>
          <p:spPr bwMode="auto">
            <a:xfrm>
              <a:off x="1968" y="2880"/>
              <a:ext cx="425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66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charset="0"/>
                  <a:cs typeface="Arial" charset="0"/>
                </a:rPr>
                <a:t>=</a:t>
              </a:r>
            </a:p>
          </p:txBody>
        </p:sp>
        <p:sp>
          <p:nvSpPr>
            <p:cNvPr id="1731609" name="Rectangle 25"/>
            <p:cNvSpPr>
              <a:spLocks noChangeArrowheads="1"/>
            </p:cNvSpPr>
            <p:nvPr/>
          </p:nvSpPr>
          <p:spPr bwMode="auto">
            <a:xfrm>
              <a:off x="1824" y="2400"/>
              <a:ext cx="29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>
                  <a:effectLst>
                    <a:outerShdw blurRad="38100" dist="38100" dir="2700000" algn="tl">
                      <a:srgbClr val="4D4D4D"/>
                    </a:outerShdw>
                  </a:effectLst>
                  <a:cs typeface="Arial" charset="0"/>
                </a:rPr>
                <a:t>2</a:t>
              </a:r>
            </a:p>
          </p:txBody>
        </p:sp>
        <p:sp>
          <p:nvSpPr>
            <p:cNvPr id="60435" name="Line 26"/>
            <p:cNvSpPr>
              <a:spLocks noChangeShapeType="1"/>
            </p:cNvSpPr>
            <p:nvPr/>
          </p:nvSpPr>
          <p:spPr bwMode="auto">
            <a:xfrm flipH="1">
              <a:off x="1584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6" name="AutoShape 27"/>
            <p:cNvSpPr>
              <a:spLocks noChangeArrowheads="1"/>
            </p:cNvSpPr>
            <p:nvPr/>
          </p:nvSpPr>
          <p:spPr bwMode="auto">
            <a:xfrm>
              <a:off x="576" y="2640"/>
              <a:ext cx="1248" cy="1248"/>
            </a:xfrm>
            <a:prstGeom prst="bracketPair">
              <a:avLst>
                <a:gd name="adj" fmla="val 713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60437" name="Line 28"/>
            <p:cNvSpPr>
              <a:spLocks noChangeShapeType="1"/>
            </p:cNvSpPr>
            <p:nvPr/>
          </p:nvSpPr>
          <p:spPr bwMode="auto">
            <a:xfrm flipH="1">
              <a:off x="1056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8" name="Rectangle 29"/>
            <p:cNvSpPr>
              <a:spLocks noChangeArrowheads="1"/>
            </p:cNvSpPr>
            <p:nvPr/>
          </p:nvSpPr>
          <p:spPr bwMode="auto">
            <a:xfrm>
              <a:off x="1680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60439" name="Rectangle 30"/>
            <p:cNvSpPr>
              <a:spLocks noChangeArrowheads="1"/>
            </p:cNvSpPr>
            <p:nvPr/>
          </p:nvSpPr>
          <p:spPr bwMode="auto">
            <a:xfrm>
              <a:off x="1236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60440" name="Text Box 31"/>
            <p:cNvSpPr txBox="1">
              <a:spLocks noChangeArrowheads="1"/>
            </p:cNvSpPr>
            <p:nvPr/>
          </p:nvSpPr>
          <p:spPr bwMode="auto">
            <a:xfrm>
              <a:off x="944" y="3888"/>
              <a:ext cx="13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b="1">
                  <a:latin typeface="Trebuchet MS" charset="0"/>
                  <a:cs typeface="Arial" charset="0"/>
                </a:rPr>
                <a:t>overlap error</a:t>
              </a:r>
            </a:p>
          </p:txBody>
        </p:sp>
        <p:sp>
          <p:nvSpPr>
            <p:cNvPr id="60441" name="Rectangle 32"/>
            <p:cNvSpPr>
              <a:spLocks noChangeArrowheads="1"/>
            </p:cNvSpPr>
            <p:nvPr/>
          </p:nvSpPr>
          <p:spPr bwMode="auto">
            <a:xfrm>
              <a:off x="2483" y="2736"/>
              <a:ext cx="253" cy="1066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</p:grpSp>
      <p:pic>
        <p:nvPicPr>
          <p:cNvPr id="1731617" name="Picture 33" descr="mask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4343400"/>
            <a:ext cx="40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3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Quilting – Idea</a:t>
            </a: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1676400"/>
            <a:ext cx="8561388" cy="48768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The </a:t>
            </a:r>
            <a:r>
              <a:rPr lang="ja-JP" altLang="en-US">
                <a:latin typeface="Times New Roman" charset="0"/>
              </a:rPr>
              <a:t>“</a:t>
            </a:r>
            <a:r>
              <a:rPr lang="en-US" altLang="ja-JP">
                <a:latin typeface="Times New Roman" charset="0"/>
              </a:rPr>
              <a:t>Corrupt Professor</a:t>
            </a:r>
            <a:r>
              <a:rPr lang="en-US">
                <a:latin typeface="Times New Roman" charset="0"/>
              </a:rPr>
              <a:t>’</a:t>
            </a:r>
            <a:r>
              <a:rPr lang="en-US" altLang="ja-JP">
                <a:latin typeface="Times New Roman" charset="0"/>
              </a:rPr>
              <a:t>s Algorithm</a:t>
            </a:r>
            <a:r>
              <a:rPr lang="ja-JP" altLang="en-US">
                <a:latin typeface="Times New Roman" charset="0"/>
              </a:rPr>
              <a:t>”</a:t>
            </a:r>
            <a:r>
              <a:rPr lang="en-US" altLang="ja-JP">
                <a:latin typeface="Times New Roman" charset="0"/>
              </a:rPr>
              <a:t>:</a:t>
            </a:r>
          </a:p>
          <a:p>
            <a:pPr lvl="1" eaLnBrk="1" hangingPunct="1"/>
            <a:r>
              <a:rPr lang="en-US">
                <a:latin typeface="Times New Roman" charset="0"/>
                <a:cs typeface="Arial" charset="0"/>
              </a:rPr>
              <a:t>Plagiarize as much of the source image as you can</a:t>
            </a:r>
          </a:p>
          <a:p>
            <a:pPr lvl="1" eaLnBrk="1" hangingPunct="1"/>
            <a:r>
              <a:rPr lang="en-US">
                <a:latin typeface="Times New Roman" charset="0"/>
                <a:cs typeface="Arial" charset="0"/>
              </a:rPr>
              <a:t>Then try to cover up the evidence</a:t>
            </a:r>
          </a:p>
          <a:p>
            <a:pPr eaLnBrk="1" hangingPunct="1"/>
            <a:r>
              <a:rPr lang="en-US">
                <a:latin typeface="Times New Roman" charset="0"/>
              </a:rPr>
              <a:t>Rationale:  </a:t>
            </a:r>
          </a:p>
          <a:p>
            <a:pPr lvl="1" eaLnBrk="1" hangingPunct="1"/>
            <a:r>
              <a:rPr lang="en-US">
                <a:latin typeface="Times New Roman" charset="0"/>
                <a:cs typeface="Arial" charset="0"/>
              </a:rPr>
              <a:t>Texture blocks are by definition correct samples of texture so problem only connecting them together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Texture</a:t>
            </a:r>
            <a:endParaRPr lang="en-US" sz="2800" i="1">
              <a:latin typeface="Times New Roman" charset="0"/>
            </a:endParaRP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16002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Texture depicts spatially repeating patterns</a:t>
            </a:r>
          </a:p>
          <a:p>
            <a:pPr eaLnBrk="1" hangingPunct="1"/>
            <a:r>
              <a:rPr lang="en-US">
                <a:latin typeface="Times New Roman" charset="0"/>
              </a:rPr>
              <a:t>Many natural phenomena are textures</a:t>
            </a:r>
          </a:p>
        </p:txBody>
      </p:sp>
      <p:graphicFrame>
        <p:nvGraphicFramePr>
          <p:cNvPr id="29699" name="Object 4"/>
          <p:cNvGraphicFramePr>
            <a:graphicFrameLocks noChangeAspect="1"/>
          </p:cNvGraphicFramePr>
          <p:nvPr/>
        </p:nvGraphicFramePr>
        <p:xfrm>
          <a:off x="762000" y="35052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5" name="PhotoSuite Image" r:id="rId4" imgW="2438400" imgH="2438400" progId="PhotoSuite Image">
                  <p:embed/>
                </p:oleObj>
              </mc:Choice>
              <mc:Fallback>
                <p:oleObj name="PhotoSuite Image" r:id="rId4" imgW="2438400" imgH="2438400" progId="PhotoSuite 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5052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0" name="Object 5"/>
          <p:cNvGraphicFramePr>
            <a:graphicFrameLocks noChangeAspect="1"/>
          </p:cNvGraphicFramePr>
          <p:nvPr/>
        </p:nvGraphicFramePr>
        <p:xfrm>
          <a:off x="6096000" y="3533775"/>
          <a:ext cx="200025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6" name="PhotoSuite Image" r:id="rId6" imgW="1619250" imgH="1457325" progId="PhotoSuite Image">
                  <p:embed/>
                </p:oleObj>
              </mc:Choice>
              <mc:Fallback>
                <p:oleObj name="PhotoSuite Image" r:id="rId6" imgW="1619250" imgH="1457325" progId="PhotoSuite Imag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533775"/>
                        <a:ext cx="2000250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6"/>
          <p:cNvGraphicFramePr>
            <a:graphicFrameLocks noChangeAspect="1"/>
          </p:cNvGraphicFramePr>
          <p:nvPr/>
        </p:nvGraphicFramePr>
        <p:xfrm>
          <a:off x="3429000" y="35052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7" name="PhotoSuite Image" r:id="rId8" imgW="1219200" imgH="1219200" progId="PhotoSuite Image">
                  <p:embed/>
                </p:oleObj>
              </mc:Choice>
              <mc:Fallback>
                <p:oleObj name="PhotoSuite Image" r:id="rId8" imgW="1219200" imgH="1219200" progId="PhotoSuite Imag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5052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990600" y="5334000"/>
            <a:ext cx="118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cs typeface="Arial" charset="0"/>
              </a:rPr>
              <a:t>radishes</a:t>
            </a:r>
          </a:p>
        </p:txBody>
      </p:sp>
      <p:sp>
        <p:nvSpPr>
          <p:cNvPr id="29703" name="Text Box 8"/>
          <p:cNvSpPr txBox="1">
            <a:spLocks noChangeArrowheads="1"/>
          </p:cNvSpPr>
          <p:nvPr/>
        </p:nvSpPr>
        <p:spPr bwMode="auto">
          <a:xfrm>
            <a:off x="3886200" y="5334000"/>
            <a:ext cx="84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cs typeface="Arial" charset="0"/>
              </a:rPr>
              <a:t>rocks</a:t>
            </a:r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6553200" y="5334000"/>
            <a:ext cx="979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cs typeface="Arial" charset="0"/>
              </a:rPr>
              <a:t>yogurt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11_out_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2827338"/>
            <a:ext cx="3725862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3" descr="11_s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4" descr="23_out_s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5" descr="23_s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9_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3" descr="9_out_s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4" descr="radishes_s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574675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5" descr="radishes_out_s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09" name="Object 2"/>
          <p:cNvGraphicFramePr>
            <a:graphicFrameLocks noChangeAspect="1"/>
          </p:cNvGraphicFramePr>
          <p:nvPr/>
        </p:nvGraphicFramePr>
        <p:xfrm>
          <a:off x="4648200" y="2817813"/>
          <a:ext cx="3811588" cy="381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6" name="PhotoSuite Image" r:id="rId4" imgW="3981450" imgH="3981450" progId="PhotoSuite Image">
                  <p:embed/>
                </p:oleObj>
              </mc:Choice>
              <mc:Fallback>
                <p:oleObj name="PhotoSuite Image" r:id="rId4" imgW="3981450" imgH="3981450" progId="PhotoSuite Im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817813"/>
                        <a:ext cx="3811588" cy="381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0" name="Object 3"/>
          <p:cNvGraphicFramePr>
            <a:graphicFrameLocks noChangeAspect="1"/>
          </p:cNvGraphicFramePr>
          <p:nvPr/>
        </p:nvGraphicFramePr>
        <p:xfrm>
          <a:off x="5562600" y="609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7" name="PhotoSuite Image" r:id="rId6" imgW="1828800" imgH="1828800" progId="PhotoSuite Image">
                  <p:embed/>
                </p:oleObj>
              </mc:Choice>
              <mc:Fallback>
                <p:oleObj name="PhotoSuite Image" r:id="rId6" imgW="1828800" imgH="1828800" progId="PhotoSuite Im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6096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1" name="Object 4"/>
          <p:cNvGraphicFramePr>
            <a:graphicFrameLocks noChangeAspect="1"/>
          </p:cNvGraphicFramePr>
          <p:nvPr/>
        </p:nvGraphicFramePr>
        <p:xfrm>
          <a:off x="1447800" y="609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8" name="PhotoSuite Image" r:id="rId8" imgW="1828800" imgH="1828800" progId="PhotoSuite Image">
                  <p:embed/>
                </p:oleObj>
              </mc:Choice>
              <mc:Fallback>
                <p:oleObj name="PhotoSuite Image" r:id="rId8" imgW="1828800" imgH="1828800" progId="PhotoSuite 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6096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2" name="Object 5"/>
          <p:cNvGraphicFramePr>
            <a:graphicFrameLocks noChangeAspect="1"/>
          </p:cNvGraphicFramePr>
          <p:nvPr/>
        </p:nvGraphicFramePr>
        <p:xfrm>
          <a:off x="533400" y="2817813"/>
          <a:ext cx="3811588" cy="381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9" name="PhotoSuite Image" r:id="rId10" imgW="3943350" imgH="3943350" progId="PhotoSuite Image">
                  <p:embed/>
                </p:oleObj>
              </mc:Choice>
              <mc:Fallback>
                <p:oleObj name="PhotoSuite Image" r:id="rId10" imgW="3943350" imgH="3943350" progId="PhotoSuite Imag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817813"/>
                        <a:ext cx="3811588" cy="381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cans_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3" descr="cans_out_s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4" descr="windows_s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5" descr="windows_out_s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app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03725"/>
            <a:ext cx="21939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3" descr="apples_o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27438"/>
            <a:ext cx="4389438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2707" name="Object 4"/>
          <p:cNvGraphicFramePr>
            <a:graphicFrameLocks noChangeAspect="1"/>
          </p:cNvGraphicFramePr>
          <p:nvPr/>
        </p:nvGraphicFramePr>
        <p:xfrm>
          <a:off x="4191000" y="419100"/>
          <a:ext cx="33147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6" name="PhotoSuite Image" r:id="rId6" imgW="3314700" imgH="2933700" progId="PhotoSuite Image">
                  <p:embed/>
                </p:oleObj>
              </mc:Choice>
              <mc:Fallback>
                <p:oleObj name="PhotoSuite Image" r:id="rId6" imgW="3314700" imgH="2933700" progId="PhotoSuite 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419100"/>
                        <a:ext cx="331470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8" name="Object 5"/>
          <p:cNvGraphicFramePr>
            <a:graphicFrameLocks noChangeAspect="1"/>
          </p:cNvGraphicFramePr>
          <p:nvPr/>
        </p:nvGraphicFramePr>
        <p:xfrm>
          <a:off x="1752600" y="1209675"/>
          <a:ext cx="161925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7" name="PhotoSuite Image" r:id="rId8" imgW="1619250" imgH="1457325" progId="PhotoSuite Image">
                  <p:embed/>
                </p:oleObj>
              </mc:Choice>
              <mc:Fallback>
                <p:oleObj name="PhotoSuite Image" r:id="rId8" imgW="1619250" imgH="1457325" progId="PhotoSuite Imag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209675"/>
                        <a:ext cx="1619250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3" name="Object 2"/>
          <p:cNvGraphicFramePr>
            <a:graphicFrameLocks noChangeAspect="1"/>
          </p:cNvGraphicFramePr>
          <p:nvPr/>
        </p:nvGraphicFramePr>
        <p:xfrm>
          <a:off x="257175" y="5486400"/>
          <a:ext cx="1143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1" name="PhotoSuite Image" r:id="rId4" imgW="914400" imgH="914400" progId="PhotoSuite Image">
                  <p:embed/>
                </p:oleObj>
              </mc:Choice>
              <mc:Fallback>
                <p:oleObj name="PhotoSuite Image" r:id="rId4" imgW="914400" imgH="914400" progId="PhotoSuite Im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5486400"/>
                        <a:ext cx="1143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54" name="Picture 3" descr="S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2041525"/>
            <a:ext cx="1463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4" descr="S29_ou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579438"/>
            <a:ext cx="2925762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5" descr="peanuts_ou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86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6" descr="yellow-peppers_ou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3703638"/>
            <a:ext cx="2925762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7" descr="yellow-pepper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5165725"/>
            <a:ext cx="1463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4759" name="Object 8"/>
          <p:cNvGraphicFramePr>
            <a:graphicFrameLocks noChangeAspect="1"/>
          </p:cNvGraphicFramePr>
          <p:nvPr/>
        </p:nvGraphicFramePr>
        <p:xfrm>
          <a:off x="1600200" y="1104900"/>
          <a:ext cx="2419350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2" name="PhotoSuite Image" r:id="rId11" imgW="2419350" imgH="2419350" progId="PhotoSuite Image">
                  <p:embed/>
                </p:oleObj>
              </mc:Choice>
              <mc:Fallback>
                <p:oleObj name="PhotoSuite Image" r:id="rId11" imgW="2419350" imgH="2419350" progId="PhotoSuite Imag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104900"/>
                        <a:ext cx="2419350" cy="241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0" name="Object 9"/>
          <p:cNvGraphicFramePr>
            <a:graphicFrameLocks noChangeAspect="1"/>
          </p:cNvGraphicFramePr>
          <p:nvPr/>
        </p:nvGraphicFramePr>
        <p:xfrm>
          <a:off x="266700" y="2286000"/>
          <a:ext cx="1219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3" name="PhotoSuite Image" r:id="rId13" imgW="1219200" imgH="1219200" progId="PhotoSuite Image">
                  <p:embed/>
                </p:oleObj>
              </mc:Choice>
              <mc:Fallback>
                <p:oleObj name="PhotoSuite Image" r:id="rId13" imgW="1219200" imgH="1219200" progId="PhotoSuite Imag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2286000"/>
                        <a:ext cx="12192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1" name="Object 2"/>
          <p:cNvGraphicFramePr>
            <a:graphicFrameLocks noChangeAspect="1"/>
          </p:cNvGraphicFramePr>
          <p:nvPr/>
        </p:nvGraphicFramePr>
        <p:xfrm>
          <a:off x="5867400" y="609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9" name="PhotoSuite Image" r:id="rId4" imgW="2438400" imgH="2438400" progId="PhotoSuite Image">
                  <p:embed/>
                </p:oleObj>
              </mc:Choice>
              <mc:Fallback>
                <p:oleObj name="PhotoSuite Image" r:id="rId4" imgW="2438400" imgH="2438400" progId="PhotoSuite Im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6096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2" name="Object 3"/>
          <p:cNvGraphicFramePr>
            <a:graphicFrameLocks noChangeAspect="1"/>
          </p:cNvGraphicFramePr>
          <p:nvPr/>
        </p:nvGraphicFramePr>
        <p:xfrm>
          <a:off x="4876800" y="2819400"/>
          <a:ext cx="38100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0" name="PhotoSuite Image" r:id="rId6" imgW="5086350" imgH="5086350" progId="PhotoSuite Image">
                  <p:embed/>
                </p:oleObj>
              </mc:Choice>
              <mc:Fallback>
                <p:oleObj name="PhotoSuite Image" r:id="rId6" imgW="5086350" imgH="5086350" progId="PhotoSuite Im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819400"/>
                        <a:ext cx="38100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3" name="Object 4"/>
          <p:cNvGraphicFramePr>
            <a:graphicFrameLocks noChangeAspect="1"/>
          </p:cNvGraphicFramePr>
          <p:nvPr/>
        </p:nvGraphicFramePr>
        <p:xfrm>
          <a:off x="457200" y="2819400"/>
          <a:ext cx="38100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1" name="PhotoSuite Image" r:id="rId8" imgW="5086350" imgH="5086350" progId="PhotoSuite Image">
                  <p:embed/>
                </p:oleObj>
              </mc:Choice>
              <mc:Fallback>
                <p:oleObj name="PhotoSuite Image" r:id="rId8" imgW="5086350" imgH="5086350" progId="PhotoSuite 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819400"/>
                        <a:ext cx="38100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4" name="Object 5"/>
          <p:cNvGraphicFramePr>
            <a:graphicFrameLocks noChangeAspect="1"/>
          </p:cNvGraphicFramePr>
          <p:nvPr/>
        </p:nvGraphicFramePr>
        <p:xfrm>
          <a:off x="1447800" y="609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2" name="PhotoSuite Image" r:id="rId10" imgW="2438400" imgH="2438400" progId="PhotoSuite Image">
                  <p:embed/>
                </p:oleObj>
              </mc:Choice>
              <mc:Fallback>
                <p:oleObj name="PhotoSuite Image" r:id="rId10" imgW="2438400" imgH="2438400" progId="PhotoSuite Imag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6096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5" name="Text Box 6"/>
          <p:cNvSpPr txBox="1">
            <a:spLocks noChangeArrowheads="1"/>
          </p:cNvSpPr>
          <p:nvPr/>
        </p:nvSpPr>
        <p:spPr bwMode="auto">
          <a:xfrm>
            <a:off x="3565525" y="676275"/>
            <a:ext cx="184467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200" b="1">
                <a:latin typeface="Trebuchet MS" charset="0"/>
                <a:cs typeface="Arial" charset="0"/>
              </a:rPr>
              <a:t>Failures</a:t>
            </a:r>
          </a:p>
          <a:p>
            <a:pPr algn="ctr"/>
            <a:r>
              <a:rPr lang="en-US" b="1">
                <a:latin typeface="Trebuchet MS" charset="0"/>
                <a:cs typeface="Arial" charset="0"/>
              </a:rPr>
              <a:t>(Chernobyl</a:t>
            </a:r>
          </a:p>
          <a:p>
            <a:pPr algn="ctr"/>
            <a:r>
              <a:rPr lang="en-US" b="1">
                <a:latin typeface="Trebuchet MS" charset="0"/>
                <a:cs typeface="Arial" charset="0"/>
              </a:rPr>
              <a:t>Harvest)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457200" y="4724400"/>
            <a:ext cx="2147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b="1">
                <a:latin typeface="Trebuchet MS" charset="0"/>
                <a:cs typeface="Arial" charset="0"/>
              </a:rPr>
              <a:t>input image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3352800" y="2971800"/>
            <a:ext cx="2598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Trebuchet MS" charset="0"/>
                <a:cs typeface="Arial" charset="0"/>
              </a:rPr>
              <a:t>Portilla &amp; Simoncelli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3902075" y="6461125"/>
            <a:ext cx="1660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Trebuchet MS" charset="0"/>
                <a:cs typeface="Arial" charset="0"/>
              </a:rPr>
              <a:t>Wei &amp; Levoy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6629400" y="6461125"/>
            <a:ext cx="213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47F96D"/>
                </a:solidFill>
                <a:latin typeface="Trebuchet MS" charset="0"/>
                <a:cs typeface="Arial" charset="0"/>
              </a:rPr>
              <a:t>Image Quilting</a:t>
            </a:r>
          </a:p>
        </p:txBody>
      </p:sp>
      <p:pic>
        <p:nvPicPr>
          <p:cNvPr id="78854" name="Picture 6" descr="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798638"/>
            <a:ext cx="2925762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D1_m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76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8" descr="D1_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76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9" descr="D1_We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3505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8" name="Picture 10" descr="D1_ou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3505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6505575" y="2971800"/>
            <a:ext cx="2105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Trebuchet MS" charset="0"/>
                <a:cs typeface="Arial" charset="0"/>
              </a:rPr>
              <a:t>Xu, Guo &amp; Shum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3352800" y="2971800"/>
            <a:ext cx="2598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Trebuchet MS" charset="0"/>
                <a:cs typeface="Arial" charset="0"/>
              </a:rPr>
              <a:t>Portilla &amp; Simoncelli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3902075" y="6461125"/>
            <a:ext cx="1660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Trebuchet MS" charset="0"/>
                <a:cs typeface="Arial" charset="0"/>
              </a:rPr>
              <a:t>Wei &amp; Levoy</a:t>
            </a:r>
          </a:p>
        </p:txBody>
      </p:sp>
      <p:pic>
        <p:nvPicPr>
          <p:cNvPr id="80900" name="Picture 5" descr="brick3_m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76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6" descr="brick3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76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7" descr="brick3_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798638"/>
            <a:ext cx="2925762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8" descr="brick3_s_We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3505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9" descr="brick3_s_ou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3505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5" name="Text Box 10"/>
          <p:cNvSpPr txBox="1">
            <a:spLocks noChangeArrowheads="1"/>
          </p:cNvSpPr>
          <p:nvPr/>
        </p:nvSpPr>
        <p:spPr bwMode="auto">
          <a:xfrm>
            <a:off x="6505575" y="2971800"/>
            <a:ext cx="2105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Trebuchet MS" charset="0"/>
                <a:cs typeface="Arial" charset="0"/>
              </a:rPr>
              <a:t>Xu, Guo &amp; Shum</a:t>
            </a:r>
          </a:p>
        </p:txBody>
      </p:sp>
      <p:sp>
        <p:nvSpPr>
          <p:cNvPr id="80906" name="Text Box 11"/>
          <p:cNvSpPr txBox="1">
            <a:spLocks noChangeArrowheads="1"/>
          </p:cNvSpPr>
          <p:nvPr/>
        </p:nvSpPr>
        <p:spPr bwMode="auto">
          <a:xfrm>
            <a:off x="457200" y="4724400"/>
            <a:ext cx="2147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b="1">
                <a:latin typeface="Trebuchet MS" charset="0"/>
                <a:cs typeface="Arial" charset="0"/>
              </a:rPr>
              <a:t>input image</a:t>
            </a:r>
          </a:p>
        </p:txBody>
      </p:sp>
      <p:sp>
        <p:nvSpPr>
          <p:cNvPr id="80907" name="Text Box 5"/>
          <p:cNvSpPr txBox="1">
            <a:spLocks noChangeArrowheads="1"/>
          </p:cNvSpPr>
          <p:nvPr/>
        </p:nvSpPr>
        <p:spPr bwMode="auto">
          <a:xfrm>
            <a:off x="6629400" y="6461125"/>
            <a:ext cx="213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47F96D"/>
                </a:solidFill>
                <a:latin typeface="Trebuchet MS" charset="0"/>
                <a:cs typeface="Arial" charset="0"/>
              </a:rPr>
              <a:t>Image Quilting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te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8288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 descr="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76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 descr="text_m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76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" descr="text_We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3505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6" descr="text_ou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35052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3352800" y="2971800"/>
            <a:ext cx="2598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Trebuchet MS" charset="0"/>
                <a:cs typeface="Arial" charset="0"/>
              </a:rPr>
              <a:t>Portilla &amp; Simoncelli</a:t>
            </a:r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3902075" y="6461125"/>
            <a:ext cx="1660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Trebuchet MS" charset="0"/>
                <a:cs typeface="Arial" charset="0"/>
              </a:rPr>
              <a:t>Wei &amp; Levoy</a:t>
            </a:r>
          </a:p>
        </p:txBody>
      </p:sp>
      <p:sp>
        <p:nvSpPr>
          <p:cNvPr id="82953" name="Text Box 10"/>
          <p:cNvSpPr txBox="1">
            <a:spLocks noChangeArrowheads="1"/>
          </p:cNvSpPr>
          <p:nvPr/>
        </p:nvSpPr>
        <p:spPr bwMode="auto">
          <a:xfrm>
            <a:off x="457200" y="4724400"/>
            <a:ext cx="2147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b="1">
                <a:latin typeface="Trebuchet MS" charset="0"/>
                <a:cs typeface="Arial" charset="0"/>
              </a:rPr>
              <a:t>input image</a:t>
            </a:r>
          </a:p>
        </p:txBody>
      </p:sp>
      <p:sp>
        <p:nvSpPr>
          <p:cNvPr id="82954" name="Text Box 11"/>
          <p:cNvSpPr txBox="1">
            <a:spLocks noChangeArrowheads="1"/>
          </p:cNvSpPr>
          <p:nvPr/>
        </p:nvSpPr>
        <p:spPr bwMode="auto">
          <a:xfrm>
            <a:off x="6505575" y="2971800"/>
            <a:ext cx="2105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Trebuchet MS" charset="0"/>
                <a:cs typeface="Arial" charset="0"/>
              </a:rPr>
              <a:t>Xu, Guo &amp; Shum</a:t>
            </a:r>
          </a:p>
        </p:txBody>
      </p:sp>
      <p:sp>
        <p:nvSpPr>
          <p:cNvPr id="82955" name="Text Box 5"/>
          <p:cNvSpPr txBox="1">
            <a:spLocks noChangeArrowheads="1"/>
          </p:cNvSpPr>
          <p:nvPr/>
        </p:nvSpPr>
        <p:spPr bwMode="auto">
          <a:xfrm>
            <a:off x="6629400" y="6461125"/>
            <a:ext cx="213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47F96D"/>
                </a:solidFill>
                <a:latin typeface="Trebuchet MS" charset="0"/>
                <a:cs typeface="Arial" charset="0"/>
              </a:rPr>
              <a:t>Image Quilting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Texture Synthesis</a:t>
            </a:r>
            <a:endParaRPr lang="en-US" sz="2800" i="1">
              <a:latin typeface="Times New Roman" charset="0"/>
            </a:endParaRP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Times New Roman" charset="0"/>
              </a:rPr>
              <a:t>Goal of Texture Synthesis: create new samples of a given texture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Times New Roman" charset="0"/>
              </a:rPr>
              <a:t>Many applications: virtual environments, hole-filling, texturing surfaces </a:t>
            </a:r>
          </a:p>
        </p:txBody>
      </p:sp>
      <p:graphicFrame>
        <p:nvGraphicFramePr>
          <p:cNvPr id="31747" name="Object 4"/>
          <p:cNvGraphicFramePr>
            <a:graphicFrameLocks noChangeAspect="1"/>
          </p:cNvGraphicFramePr>
          <p:nvPr/>
        </p:nvGraphicFramePr>
        <p:xfrm>
          <a:off x="990600" y="39624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4" name="PhotoSuite Image" r:id="rId4" imgW="2438400" imgH="2438400" progId="PhotoSuite Image">
                  <p:embed/>
                </p:oleObj>
              </mc:Choice>
              <mc:Fallback>
                <p:oleObj name="PhotoSuite Image" r:id="rId4" imgW="2438400" imgH="2438400" progId="PhotoSuite 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9624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29000" y="3124200"/>
            <a:ext cx="4953000" cy="3657600"/>
            <a:chOff x="2160" y="1920"/>
            <a:chExt cx="3120" cy="2304"/>
          </a:xfrm>
        </p:grpSpPr>
        <p:sp>
          <p:nvSpPr>
            <p:cNvPr id="31750" name="AutoShape 6"/>
            <p:cNvSpPr>
              <a:spLocks noChangeArrowheads="1"/>
            </p:cNvSpPr>
            <p:nvPr/>
          </p:nvSpPr>
          <p:spPr bwMode="auto">
            <a:xfrm>
              <a:off x="2160" y="2784"/>
              <a:ext cx="480" cy="52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11B1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graphicFrame>
          <p:nvGraphicFramePr>
            <p:cNvPr id="31751" name="Object 7"/>
            <p:cNvGraphicFramePr>
              <a:graphicFrameLocks noChangeAspect="1"/>
            </p:cNvGraphicFramePr>
            <p:nvPr/>
          </p:nvGraphicFramePr>
          <p:xfrm>
            <a:off x="2976" y="3072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75" name="PhotoSuite Image" r:id="rId6" imgW="2438400" imgH="2438400" progId="PhotoSuite Image">
                    <p:embed/>
                  </p:oleObj>
                </mc:Choice>
                <mc:Fallback>
                  <p:oleObj name="PhotoSuite Image" r:id="rId6" imgW="2438400" imgH="2438400" progId="PhotoSuite Image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3072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07763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52" name="Object 8"/>
            <p:cNvGraphicFramePr>
              <a:graphicFrameLocks noChangeAspect="1"/>
            </p:cNvGraphicFramePr>
            <p:nvPr/>
          </p:nvGraphicFramePr>
          <p:xfrm>
            <a:off x="2976" y="1920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76" name="PhotoSuite Image" r:id="rId7" imgW="2438400" imgH="2438400" progId="PhotoSuite Image">
                    <p:embed/>
                  </p:oleObj>
                </mc:Choice>
                <mc:Fallback>
                  <p:oleObj name="PhotoSuite Image" r:id="rId7" imgW="2438400" imgH="2438400" progId="PhotoSuite Image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1920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07763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53" name="Object 9"/>
            <p:cNvGraphicFramePr>
              <a:graphicFrameLocks noChangeAspect="1"/>
            </p:cNvGraphicFramePr>
            <p:nvPr/>
          </p:nvGraphicFramePr>
          <p:xfrm>
            <a:off x="4128" y="1920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77" name="PhotoSuite Image" r:id="rId8" imgW="2438400" imgH="2438400" progId="PhotoSuite Image">
                    <p:embed/>
                  </p:oleObj>
                </mc:Choice>
                <mc:Fallback>
                  <p:oleObj name="PhotoSuite Image" r:id="rId8" imgW="2438400" imgH="2438400" progId="PhotoSuite Image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1920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07763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54" name="Object 10"/>
            <p:cNvGraphicFramePr>
              <a:graphicFrameLocks noChangeAspect="1"/>
            </p:cNvGraphicFramePr>
            <p:nvPr/>
          </p:nvGraphicFramePr>
          <p:xfrm>
            <a:off x="4128" y="3072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78" name="PhotoSuite Image" r:id="rId9" imgW="2438400" imgH="2438400" progId="PhotoSuite Image">
                    <p:embed/>
                  </p:oleObj>
                </mc:Choice>
                <mc:Fallback>
                  <p:oleObj name="PhotoSuite Image" r:id="rId9" imgW="2438400" imgH="2438400" progId="PhotoSuite Image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3072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07763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02923" name="Object 11"/>
          <p:cNvGraphicFramePr>
            <a:graphicFrameLocks noChangeAspect="1"/>
          </p:cNvGraphicFramePr>
          <p:nvPr/>
        </p:nvGraphicFramePr>
        <p:xfrm>
          <a:off x="4648200" y="3006725"/>
          <a:ext cx="3775075" cy="377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9" name="PhotoSuite Image" r:id="rId10" imgW="5029200" imgH="5029200" progId="PhotoSuite Image">
                  <p:embed/>
                </p:oleObj>
              </mc:Choice>
              <mc:Fallback>
                <p:oleObj name="PhotoSuite Image" r:id="rId10" imgW="5029200" imgH="5029200" progId="PhotoSuite Image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006725"/>
                        <a:ext cx="3775075" cy="377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Political Texture Synthesis!</a:t>
            </a:r>
          </a:p>
        </p:txBody>
      </p:sp>
      <p:pic>
        <p:nvPicPr>
          <p:cNvPr id="84994" name="Picture 3" descr="The image “http://www-2.cs.cmu.edu/~efros/bush_ad.jpg” cannot be displayed, because it contains error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990600"/>
            <a:ext cx="44227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4354" name="Picture 2" descr="temp2-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2436813"/>
            <a:ext cx="31369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4355" name="Picture 3" descr="temp1-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2436813"/>
            <a:ext cx="31369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4356" name="Text Box 4"/>
          <p:cNvSpPr txBox="1">
            <a:spLocks noChangeArrowheads="1"/>
          </p:cNvSpPr>
          <p:nvPr/>
        </p:nvSpPr>
        <p:spPr bwMode="auto">
          <a:xfrm>
            <a:off x="2667000" y="2898775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>
              <a:effectLst>
                <a:outerShdw blurRad="38100" dist="38100" dir="2700000" algn="tl">
                  <a:srgbClr val="4D4D4D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64357" name="Rectangle 5"/>
          <p:cNvSpPr>
            <a:spLocks noChangeArrowheads="1"/>
          </p:cNvSpPr>
          <p:nvPr/>
        </p:nvSpPr>
        <p:spPr bwMode="auto">
          <a:xfrm>
            <a:off x="5715000" y="286861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  <a:cs typeface="Arial" charset="0"/>
              </a:rPr>
              <a:t>=</a:t>
            </a:r>
          </a:p>
        </p:txBody>
      </p:sp>
      <p:pic>
        <p:nvPicPr>
          <p:cNvPr id="87045" name="Picture 6" descr="newpotat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2571750"/>
            <a:ext cx="2822575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7" descr="neworang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38400"/>
            <a:ext cx="2560638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Application: Texture Transfer</a:t>
            </a:r>
          </a:p>
        </p:txBody>
      </p:sp>
      <p:sp>
        <p:nvSpPr>
          <p:cNvPr id="87048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12954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Try to explain one object with bits and pieces of another object: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6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Texture Transfer </a:t>
            </a:r>
            <a:endParaRPr lang="en-US" sz="3800">
              <a:latin typeface="Times New Roman" charset="0"/>
            </a:endParaRPr>
          </a:p>
        </p:txBody>
      </p:sp>
      <p:graphicFrame>
        <p:nvGraphicFramePr>
          <p:cNvPr id="89090" name="Object 3"/>
          <p:cNvGraphicFramePr>
            <a:graphicFrameLocks noChangeAspect="1"/>
          </p:cNvGraphicFramePr>
          <p:nvPr/>
        </p:nvGraphicFramePr>
        <p:xfrm>
          <a:off x="1371600" y="990600"/>
          <a:ext cx="2144713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8" name="PhotoSuite Image" r:id="rId4" imgW="1143000" imgH="1390650" progId="PhotoSuite Image">
                  <p:embed/>
                </p:oleObj>
              </mc:Choice>
              <mc:Fallback>
                <p:oleObj name="PhotoSuite Image" r:id="rId4" imgW="1143000" imgH="1390650" progId="PhotoSuite Im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990600"/>
                        <a:ext cx="2144713" cy="260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1" name="Object 4"/>
          <p:cNvGraphicFramePr>
            <a:graphicFrameLocks noChangeAspect="1"/>
          </p:cNvGraphicFramePr>
          <p:nvPr/>
        </p:nvGraphicFramePr>
        <p:xfrm>
          <a:off x="1504950" y="4419600"/>
          <a:ext cx="2076450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9" name="PhotoSuite Image" r:id="rId6" imgW="2076450" imgH="2095500" progId="PhotoSuite Image">
                  <p:embed/>
                </p:oleObj>
              </mc:Choice>
              <mc:Fallback>
                <p:oleObj name="PhotoSuite Image" r:id="rId6" imgW="2076450" imgH="2095500" progId="PhotoSuite 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4950" y="4419600"/>
                        <a:ext cx="2076450" cy="209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2" name="Object 5"/>
          <p:cNvGraphicFramePr>
            <a:graphicFrameLocks noChangeAspect="1"/>
          </p:cNvGraphicFramePr>
          <p:nvPr/>
        </p:nvGraphicFramePr>
        <p:xfrm>
          <a:off x="6172200" y="2209800"/>
          <a:ext cx="2286000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0" name="PhotoSuite Image" r:id="rId8" imgW="2286000" imgH="2781300" progId="PhotoSuite Image">
                  <p:embed/>
                </p:oleObj>
              </mc:Choice>
              <mc:Fallback>
                <p:oleObj name="PhotoSuite Image" r:id="rId8" imgW="2286000" imgH="2781300" progId="PhotoSuite Imag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209800"/>
                        <a:ext cx="2286000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3" name="Text Box 6"/>
          <p:cNvSpPr txBox="1">
            <a:spLocks noChangeArrowheads="1"/>
          </p:cNvSpPr>
          <p:nvPr/>
        </p:nvSpPr>
        <p:spPr bwMode="auto">
          <a:xfrm>
            <a:off x="3733800" y="990600"/>
            <a:ext cx="1452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cs typeface="Arial" charset="0"/>
              </a:rPr>
              <a:t>Constraint</a:t>
            </a:r>
          </a:p>
        </p:txBody>
      </p:sp>
      <p:sp>
        <p:nvSpPr>
          <p:cNvPr id="89094" name="Line 7"/>
          <p:cNvSpPr>
            <a:spLocks noChangeShapeType="1"/>
          </p:cNvSpPr>
          <p:nvPr/>
        </p:nvSpPr>
        <p:spPr bwMode="auto">
          <a:xfrm flipV="1">
            <a:off x="3581400" y="3505200"/>
            <a:ext cx="10668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5" name="Line 8"/>
          <p:cNvSpPr>
            <a:spLocks noChangeShapeType="1"/>
          </p:cNvSpPr>
          <p:nvPr/>
        </p:nvSpPr>
        <p:spPr bwMode="auto">
          <a:xfrm>
            <a:off x="3505200" y="2286000"/>
            <a:ext cx="1143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6" name="Line 9"/>
          <p:cNvSpPr>
            <a:spLocks noChangeShapeType="1"/>
          </p:cNvSpPr>
          <p:nvPr/>
        </p:nvSpPr>
        <p:spPr bwMode="auto">
          <a:xfrm>
            <a:off x="4648200" y="35052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7" name="Text Box 10"/>
          <p:cNvSpPr txBox="1">
            <a:spLocks noChangeArrowheads="1"/>
          </p:cNvSpPr>
          <p:nvPr/>
        </p:nvSpPr>
        <p:spPr bwMode="auto">
          <a:xfrm>
            <a:off x="3886200" y="6019800"/>
            <a:ext cx="2068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cs typeface="Arial" charset="0"/>
              </a:rPr>
              <a:t>Texture sample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ChangeArrowheads="1"/>
          </p:cNvSpPr>
          <p:nvPr/>
        </p:nvSpPr>
        <p:spPr bwMode="auto">
          <a:xfrm>
            <a:off x="454025" y="1219200"/>
            <a:ext cx="51085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>
                <a:cs typeface="Arial" charset="0"/>
              </a:rPr>
              <a:t>Take the texture from one image and </a:t>
            </a:r>
            <a:r>
              <a:rPr lang="ja-JP" altLang="en-US" sz="2800">
                <a:cs typeface="Arial" charset="0"/>
              </a:rPr>
              <a:t>“</a:t>
            </a:r>
            <a:r>
              <a:rPr lang="en-US" altLang="ja-JP" sz="2800">
                <a:cs typeface="Arial" charset="0"/>
              </a:rPr>
              <a:t>paint</a:t>
            </a:r>
            <a:r>
              <a:rPr lang="ja-JP" altLang="en-US" sz="2800">
                <a:cs typeface="Arial" charset="0"/>
              </a:rPr>
              <a:t>”</a:t>
            </a:r>
            <a:r>
              <a:rPr lang="en-US" altLang="ja-JP" sz="2800">
                <a:cs typeface="Arial" charset="0"/>
              </a:rPr>
              <a:t> it onto another object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cs typeface="Arial" charset="0"/>
              </a:rPr>
              <a:t> </a:t>
            </a:r>
          </a:p>
        </p:txBody>
      </p:sp>
      <p:pic>
        <p:nvPicPr>
          <p:cNvPr id="91138" name="Picture 3" descr="half-b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1447800"/>
            <a:ext cx="27559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ctangle 4"/>
          <p:cNvSpPr>
            <a:spLocks noChangeArrowheads="1"/>
          </p:cNvSpPr>
          <p:nvPr/>
        </p:nvSpPr>
        <p:spPr bwMode="auto">
          <a:xfrm>
            <a:off x="7219950" y="3048000"/>
            <a:ext cx="304800" cy="3048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91140" name="Rectangle 5"/>
          <p:cNvSpPr>
            <a:spLocks noChangeArrowheads="1"/>
          </p:cNvSpPr>
          <p:nvPr/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>
                <a:solidFill>
                  <a:schemeClr val="tx2"/>
                </a:solidFill>
                <a:cs typeface="Arial" charset="0"/>
              </a:rPr>
              <a:t>Texture Transfer</a:t>
            </a:r>
          </a:p>
        </p:txBody>
      </p:sp>
      <p:graphicFrame>
        <p:nvGraphicFramePr>
          <p:cNvPr id="91141" name="Object 6"/>
          <p:cNvGraphicFramePr>
            <a:graphicFrameLocks noChangeAspect="1"/>
          </p:cNvGraphicFramePr>
          <p:nvPr/>
        </p:nvGraphicFramePr>
        <p:xfrm>
          <a:off x="2057400" y="3048000"/>
          <a:ext cx="1876425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7" name="PhotoSuite Image" r:id="rId5" imgW="1876425" imgH="1266825" progId="PhotoSuite Image">
                  <p:embed/>
                </p:oleObj>
              </mc:Choice>
              <mc:Fallback>
                <p:oleObj name="PhotoSuite Image" r:id="rId5" imgW="1876425" imgH="1266825" progId="PhotoSuite Imag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048000"/>
                        <a:ext cx="1876425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55" name="Text Box 7"/>
          <p:cNvSpPr txBox="1">
            <a:spLocks noChangeArrowheads="1"/>
          </p:cNvSpPr>
          <p:nvPr/>
        </p:nvSpPr>
        <p:spPr bwMode="auto">
          <a:xfrm>
            <a:off x="304800" y="4953000"/>
            <a:ext cx="84455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cs typeface="Arial" charset="0"/>
              </a:rPr>
              <a:t>Same as texture synthesis, except an additional constraint:</a:t>
            </a:r>
          </a:p>
          <a:p>
            <a:pPr lvl="1" eaLnBrk="1" hangingPunct="1">
              <a:buFontTx/>
              <a:buAutoNum type="arabicPeriod"/>
            </a:pPr>
            <a:r>
              <a:rPr lang="en-US">
                <a:cs typeface="Arial" charset="0"/>
              </a:rPr>
              <a:t>Consistency of texture </a:t>
            </a:r>
          </a:p>
          <a:p>
            <a:pPr lvl="1" eaLnBrk="1" hangingPunct="1">
              <a:buFontTx/>
              <a:buAutoNum type="arabicPeriod"/>
            </a:pPr>
            <a:r>
              <a:rPr lang="en-US">
                <a:cs typeface="Arial" charset="0"/>
              </a:rPr>
              <a:t>Similarity to the image being </a:t>
            </a:r>
            <a:r>
              <a:rPr lang="ja-JP" altLang="en-US">
                <a:cs typeface="Arial" charset="0"/>
              </a:rPr>
              <a:t>“</a:t>
            </a:r>
            <a:r>
              <a:rPr lang="en-US" altLang="ja-JP">
                <a:cs typeface="Arial" charset="0"/>
              </a:rPr>
              <a:t>explained</a:t>
            </a:r>
            <a:r>
              <a:rPr lang="ja-JP" altLang="en-US">
                <a:cs typeface="Arial" charset="0"/>
              </a:rPr>
              <a:t>”</a:t>
            </a:r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8455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498" name="Rectangle 2"/>
          <p:cNvSpPr>
            <a:spLocks noChangeArrowheads="1"/>
          </p:cNvSpPr>
          <p:nvPr/>
        </p:nvSpPr>
        <p:spPr bwMode="auto">
          <a:xfrm>
            <a:off x="5562600" y="15922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  <a:cs typeface="Arial" charset="0"/>
              </a:rPr>
              <a:t>=</a:t>
            </a:r>
          </a:p>
        </p:txBody>
      </p:sp>
      <p:sp>
        <p:nvSpPr>
          <p:cNvPr id="1770499" name="Text Box 3"/>
          <p:cNvSpPr txBox="1">
            <a:spLocks noChangeArrowheads="1"/>
          </p:cNvSpPr>
          <p:nvPr/>
        </p:nvSpPr>
        <p:spPr bwMode="auto">
          <a:xfrm>
            <a:off x="2952750" y="156210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>
              <a:effectLst>
                <a:outerShdw blurRad="38100" dist="38100" dir="2700000" algn="tl">
                  <a:srgbClr val="4D4D4D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93187" name="Picture 4" descr="orange-pea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33500"/>
            <a:ext cx="29829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5" descr="pea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1333500"/>
            <a:ext cx="29829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6" descr="oPaolina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3695700"/>
            <a:ext cx="3251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7" descr="Paolina_black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76650"/>
            <a:ext cx="3251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8" descr="neworang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1169988"/>
            <a:ext cx="2560637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girl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1123950"/>
            <a:ext cx="323373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4" name="Picture 3" descr="fabr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4" descr="gir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32226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PatchMatch</a:t>
            </a:r>
            <a:endParaRPr lang="en-US" sz="2800" i="1">
              <a:latin typeface="Times New Roman" charset="0"/>
            </a:endParaRPr>
          </a:p>
        </p:txBody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16002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Open second slide deck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The Challenge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910513" cy="13716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Need to model the whole spectrum: from repeated to stochastic texture</a:t>
            </a:r>
          </a:p>
        </p:txBody>
      </p:sp>
      <p:pic>
        <p:nvPicPr>
          <p:cNvPr id="33795" name="Picture 10" descr="C:\Documents and Settings\James\Desktop\comp_photo\hays_slides\15\Texture_spectr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295400"/>
            <a:ext cx="8215312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Efros &amp; Leung Algorithm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962400"/>
            <a:ext cx="8686800" cy="1143000"/>
          </a:xfrm>
        </p:spPr>
        <p:txBody>
          <a:bodyPr/>
          <a:lstStyle/>
          <a:p>
            <a:pPr eaLnBrk="1" hangingPunct="1">
              <a:spcBef>
                <a:spcPts val="700"/>
              </a:spcBef>
            </a:pPr>
            <a:r>
              <a:rPr lang="en-GB" sz="3300">
                <a:latin typeface="Times New Roman" charset="0"/>
              </a:rPr>
              <a:t>Assuming Markov property, compute P(</a:t>
            </a:r>
            <a:r>
              <a:rPr lang="en-GB" sz="3300" b="1">
                <a:latin typeface="Times New Roman" charset="0"/>
              </a:rPr>
              <a:t>p</a:t>
            </a:r>
            <a:r>
              <a:rPr lang="en-GB" sz="3300">
                <a:latin typeface="Times New Roman" charset="0"/>
              </a:rPr>
              <a:t>|N(</a:t>
            </a:r>
            <a:r>
              <a:rPr lang="en-GB" sz="3300" b="1">
                <a:latin typeface="Times New Roman" charset="0"/>
              </a:rPr>
              <a:t>p</a:t>
            </a:r>
            <a:r>
              <a:rPr lang="en-GB" sz="3300">
                <a:latin typeface="Times New Roman" charset="0"/>
              </a:rPr>
              <a:t>))</a:t>
            </a:r>
          </a:p>
          <a:p>
            <a:pPr lvl="1" eaLnBrk="1" hangingPunct="1">
              <a:spcBef>
                <a:spcPts val="700"/>
              </a:spcBef>
            </a:pPr>
            <a:r>
              <a:rPr lang="en-GB">
                <a:latin typeface="Times New Roman" charset="0"/>
                <a:cs typeface="Arial" charset="0"/>
              </a:rPr>
              <a:t>Building explicit probability tables infeasible </a:t>
            </a:r>
            <a:endParaRPr lang="en-US" sz="2900" i="1">
              <a:latin typeface="Times New Roman" charset="0"/>
              <a:cs typeface="Arial" charset="0"/>
            </a:endParaRPr>
          </a:p>
        </p:txBody>
      </p:sp>
      <p:grpSp>
        <p:nvGrpSpPr>
          <p:cNvPr id="35843" name="Group 4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36328" name="Picture 5" descr="ex2-part-larg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6329" name="Group 6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36587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588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589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590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591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592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593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594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595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596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597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598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599" name="Rectangle 1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600" name="Rectangle 2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grpSp>
            <p:nvGrpSpPr>
              <p:cNvPr id="36601" name="Group 21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36696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97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98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99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700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701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702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703" name="Rectangle 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704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36602" name="Group 31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36687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88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89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90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91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92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93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94" name="Rectangle 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95" name="Rectangle 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sp>
            <p:nvSpPr>
              <p:cNvPr id="36603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604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605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606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607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608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609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610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611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612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613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614" name="Rectangle 52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36615" name="Rectangle 53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grpSp>
            <p:nvGrpSpPr>
              <p:cNvPr id="36616" name="Group 54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36678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79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80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81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82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83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84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85" name="Rectangle 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86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36617" name="Group 64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36669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70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71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72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73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74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75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76" name="Rectangle 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77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36618" name="Group 74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36660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61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62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63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64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65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66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67" name="Rectangle 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68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36619" name="Group 84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36651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52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53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54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55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56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57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58" name="Rectangle 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59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36620" name="Group 94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36642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43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44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45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46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47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48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49" name="Rectangle 1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50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36621" name="Group 104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36633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34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35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36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37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38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39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40" name="Rectangle 1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41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36622" name="Group 114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36624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25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26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27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28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29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30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31" name="Rectangle 1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632" name="Rectangle 1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sp>
            <p:nvSpPr>
              <p:cNvPr id="36623" name="Rectangle 12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36330" name="Group 125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36332" name="Group 126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36547" name="Group 12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36578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79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80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81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82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83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84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85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86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548" name="Group 13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36569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70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71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72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73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74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75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76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77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549" name="Group 14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36560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61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62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63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64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65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66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67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68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550" name="Group 15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36551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52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53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54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55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56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57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58" name="Rectangle 1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59" name="Rectangle 1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36333" name="Group 167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36507" name="Group 16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36538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39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40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41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42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43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44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45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46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508" name="Group 17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36529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30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31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32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33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34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35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36" name="Rectangle 1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37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509" name="Group 18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36520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21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22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23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24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25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26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27" name="Rectangle 1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28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510" name="Group 19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36511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12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13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14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15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16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17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18" name="Rectangle 2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19" name="Rectangle 2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36334" name="Group 208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36467" name="Group 209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36498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99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00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01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02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03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04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05" name="Rectangle 2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506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468" name="Group 219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36489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90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91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92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93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94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95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96" name="Rectangle 2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97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469" name="Group 229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36480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81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82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83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84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85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86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87" name="Rectangle 2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88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470" name="Group 239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36471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72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73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74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75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76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77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78" name="Rectangle 2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79" name="Rectangle 2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36335" name="Group 249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36427" name="Group 250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36458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59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60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61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62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63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64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65" name="Rectangle 2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66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428" name="Group 260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36449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50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51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52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53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54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55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56" name="Rectangle 2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57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429" name="Group 270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36440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41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42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43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44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45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46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47" name="Rectangle 2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48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430" name="Group 280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36431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32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33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34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35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36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37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38" name="Rectangle 2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439" name="Rectangle 2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36336" name="Group 290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36418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19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20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21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22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23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24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25" name="Rectangle 2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26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36337" name="Group 300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36409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10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11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12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13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14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15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16" name="Rectangle 3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17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36338" name="Group 310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36400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01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02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03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04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05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06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07" name="Rectangle 3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408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36339" name="Group 320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36391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92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93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94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95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96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97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98" name="Rectangle 3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99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36340" name="Group 330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36382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83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84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85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86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87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88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89" name="Rectangle 3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90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36341" name="Group 340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36373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74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75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76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77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78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79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80" name="Rectangle 3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81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36342" name="Group 350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36364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65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66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67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68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69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70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71" name="Rectangle 3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72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36343" name="Group 360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36355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56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57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58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59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60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61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62" name="Rectangle 3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63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36344" name="Group 370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36346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47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48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49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50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51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52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53" name="Rectangle 3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354" name="Rectangle 3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sp>
            <p:nvSpPr>
              <p:cNvPr id="36345" name="Rectangle 380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</p:grpSp>
        <p:sp>
          <p:nvSpPr>
            <p:cNvPr id="1707389" name="Rectangle 381"/>
            <p:cNvSpPr>
              <a:spLocks noChangeArrowheads="1"/>
            </p:cNvSpPr>
            <p:nvPr/>
          </p:nvSpPr>
          <p:spPr bwMode="auto">
            <a:xfrm>
              <a:off x="3598" y="1728"/>
              <a:ext cx="24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  <a:ea typeface="+mn-ea"/>
                  <a:cs typeface="+mn-cs"/>
                </a:rPr>
                <a:t>p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35844" name="Text Box 382"/>
          <p:cNvSpPr txBox="1">
            <a:spLocks noChangeArrowheads="1"/>
          </p:cNvSpPr>
          <p:nvPr/>
        </p:nvSpPr>
        <p:spPr bwMode="auto">
          <a:xfrm>
            <a:off x="893763" y="3557588"/>
            <a:ext cx="23066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rebuchet MS" charset="0"/>
                <a:cs typeface="Arial" charset="0"/>
              </a:rPr>
              <a:t>Synthesizing a pixel</a:t>
            </a:r>
            <a:endParaRPr lang="en-US" sz="1600">
              <a:latin typeface="Trebuchet MS" charset="0"/>
              <a:cs typeface="Arial" charset="0"/>
            </a:endParaRPr>
          </a:p>
        </p:txBody>
      </p:sp>
      <p:grpSp>
        <p:nvGrpSpPr>
          <p:cNvPr id="11935" name="Group 383"/>
          <p:cNvGrpSpPr>
            <a:grpSpLocks/>
          </p:cNvGrpSpPr>
          <p:nvPr/>
        </p:nvGrpSpPr>
        <p:grpSpPr bwMode="auto">
          <a:xfrm>
            <a:off x="304800" y="1447800"/>
            <a:ext cx="8686800" cy="5334000"/>
            <a:chOff x="192" y="912"/>
            <a:chExt cx="5472" cy="3360"/>
          </a:xfrm>
        </p:grpSpPr>
        <p:grpSp>
          <p:nvGrpSpPr>
            <p:cNvPr id="35846" name="Group 384"/>
            <p:cNvGrpSpPr>
              <a:grpSpLocks/>
            </p:cNvGrpSpPr>
            <p:nvPr/>
          </p:nvGrpSpPr>
          <p:grpSpPr bwMode="auto">
            <a:xfrm>
              <a:off x="3724" y="912"/>
              <a:ext cx="1604" cy="1162"/>
              <a:chOff x="412" y="1067"/>
              <a:chExt cx="1604" cy="1162"/>
            </a:xfrm>
          </p:grpSpPr>
          <p:pic>
            <p:nvPicPr>
              <p:cNvPr id="35851" name="Picture 385" descr="ex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1125"/>
                <a:ext cx="1536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852" name="Group 386"/>
              <p:cNvGrpSpPr>
                <a:grpSpLocks noChangeAspect="1"/>
              </p:cNvGrpSpPr>
              <p:nvPr/>
            </p:nvGrpSpPr>
            <p:grpSpPr bwMode="auto">
              <a:xfrm>
                <a:off x="702" y="1680"/>
                <a:ext cx="432" cy="262"/>
                <a:chOff x="3288" y="1296"/>
                <a:chExt cx="1080" cy="648"/>
              </a:xfrm>
            </p:grpSpPr>
            <p:sp>
              <p:nvSpPr>
                <p:cNvPr id="36210" name="Rectangle 3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11" name="Rectangle 3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12" name="Rectangle 3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13" name="Rectangle 3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14" name="Rectangle 3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15" name="Rectangle 3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16" name="Rectangle 3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17" name="Rectangle 3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18" name="Rectangle 3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19" name="Rectangle 3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20" name="Rectangle 3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21" name="Rectangle 3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22" name="Rectangle 3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23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grpSp>
              <p:nvGrpSpPr>
                <p:cNvPr id="36224" name="Group 401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36319" name="Rectangle 4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20" name="Rectangle 4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21" name="Rectangle 4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22" name="Rectangle 4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23" name="Rectangle 4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24" name="Rectangle 4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25" name="Rectangle 4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26" name="Rectangle 4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27" name="Rectangle 4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225" name="Group 411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36310" name="Rectangle 4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11" name="Rectangle 4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12" name="Rectangle 4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13" name="Rectangle 4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14" name="Rectangle 4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15" name="Rectangle 4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16" name="Rectangle 4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17" name="Rectangle 4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18" name="Rectangle 4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sp>
              <p:nvSpPr>
                <p:cNvPr id="36226" name="Rectangle 4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27" name="Rectangle 4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28" name="Rectangle 4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29" name="Rectangle 4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30" name="Rectangle 4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31" name="Rectangle 4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32" name="Rectangle 4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33" name="Rectangle 4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34" name="Rectangle 4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35" name="Rectangle 4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36" name="Rectangle 4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37" name="Rectangle 4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238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grpSp>
              <p:nvGrpSpPr>
                <p:cNvPr id="36239" name="Group 434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36301" name="Rectangle 4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02" name="Rectangle 4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03" name="Rectangle 4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04" name="Rectangle 4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05" name="Rectangle 4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06" name="Rectangle 4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07" name="Rectangle 4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08" name="Rectangle 4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09" name="Rectangle 4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240" name="Group 444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36292" name="Rectangle 4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93" name="Rectangle 4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94" name="Rectangle 4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95" name="Rectangle 4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96" name="Rectangle 4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97" name="Rectangle 4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98" name="Rectangle 4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99" name="Rectangle 4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300" name="Rectangle 4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241" name="Group 454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36283" name="Rectangle 4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84" name="Rectangle 4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85" name="Rectangle 4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86" name="Rectangle 4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87" name="Rectangle 4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88" name="Rectangle 4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89" name="Rectangle 4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90" name="Rectangle 4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91" name="Rectangle 4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242" name="Group 464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36274" name="Rectangle 4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75" name="Rectangle 4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76" name="Rectangle 4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77" name="Rectangle 4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78" name="Rectangle 4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79" name="Rectangle 4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80" name="Rectangle 4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81" name="Rectangle 4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82" name="Rectangle 4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243" name="Group 474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36265" name="Rectangle 4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66" name="Rectangle 4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67" name="Rectangle 4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68" name="Rectangle 4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69" name="Rectangle 4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70" name="Rectangle 4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71" name="Rectangle 4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72" name="Rectangle 4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73" name="Rectangle 4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244" name="Group 484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36256" name="Rectangle 4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57" name="Rectangle 4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58" name="Rectangle 4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59" name="Rectangle 4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60" name="Rectangle 4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61" name="Rectangle 4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62" name="Rectangle 4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63" name="Rectangle 4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64" name="Rectangle 4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245" name="Group 494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36247" name="Rectangle 4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48" name="Rectangle 4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49" name="Rectangle 4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50" name="Rectangle 4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51" name="Rectangle 4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52" name="Rectangle 5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53" name="Rectangle 5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54" name="Rectangle 5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55" name="Rectangle 5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sp>
              <p:nvSpPr>
                <p:cNvPr id="36246" name="Rectangle 5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35853" name="Group 505"/>
              <p:cNvGrpSpPr>
                <a:grpSpLocks noChangeAspect="1"/>
              </p:cNvGrpSpPr>
              <p:nvPr/>
            </p:nvGrpSpPr>
            <p:grpSpPr bwMode="auto">
              <a:xfrm>
                <a:off x="1584" y="1882"/>
                <a:ext cx="432" cy="262"/>
                <a:chOff x="3288" y="1296"/>
                <a:chExt cx="1080" cy="648"/>
              </a:xfrm>
            </p:grpSpPr>
            <p:sp>
              <p:nvSpPr>
                <p:cNvPr id="36092" name="Rectangle 5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093" name="Rectangle 5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094" name="Rectangle 5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095" name="Rectangle 5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096" name="Rectangle 5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097" name="Rectangle 5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098" name="Rectangle 5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099" name="Rectangle 5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100" name="Rectangle 5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101" name="Rectangle 5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102" name="Rectangle 5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103" name="Rectangle 5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104" name="Rectangle 5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105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grpSp>
              <p:nvGrpSpPr>
                <p:cNvPr id="36106" name="Group 520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36201" name="Rectangle 5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02" name="Rectangle 5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03" name="Rectangle 5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04" name="Rectangle 5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05" name="Rectangle 5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06" name="Rectangle 5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07" name="Rectangle 5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08" name="Rectangle 5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09" name="Rectangle 5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107" name="Group 530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36192" name="Rectangle 5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93" name="Rectangle 5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94" name="Rectangle 5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95" name="Rectangle 5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96" name="Rectangle 5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97" name="Rectangle 5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98" name="Rectangle 5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99" name="Rectangle 5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200" name="Rectangle 5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sp>
              <p:nvSpPr>
                <p:cNvPr id="36108" name="Rectangle 5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109" name="Rectangle 5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110" name="Rectangle 5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111" name="Rectangle 5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112" name="Rectangle 5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113" name="Rectangle 5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114" name="Rectangle 5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115" name="Rectangle 5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116" name="Rectangle 5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117" name="Rectangle 5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118" name="Rectangle 5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119" name="Rectangle 5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120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grpSp>
              <p:nvGrpSpPr>
                <p:cNvPr id="36121" name="Group 553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36183" name="Rectangle 5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84" name="Rectangle 5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85" name="Rectangle 5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86" name="Rectangle 5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87" name="Rectangle 5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88" name="Rectangle 5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89" name="Rectangle 5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90" name="Rectangle 5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91" name="Rectangle 5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122" name="Group 563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36174" name="Rectangle 5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75" name="Rectangle 5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76" name="Rectangle 5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77" name="Rectangle 5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78" name="Rectangle 5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79" name="Rectangle 5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80" name="Rectangle 5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81" name="Rectangle 5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82" name="Rectangle 5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123" name="Group 573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36165" name="Rectangle 5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66" name="Rectangle 5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67" name="Rectangle 5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68" name="Rectangle 5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69" name="Rectangle 5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70" name="Rectangle 5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71" name="Rectangle 5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72" name="Rectangle 5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73" name="Rectangle 5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124" name="Group 583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36156" name="Rectangle 5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57" name="Rectangle 5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58" name="Rectangle 5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59" name="Rectangle 5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60" name="Rectangle 5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61" name="Rectangle 5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62" name="Rectangle 5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63" name="Rectangle 5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64" name="Rectangle 5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125" name="Group 593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36147" name="Rectangle 5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48" name="Rectangle 5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49" name="Rectangle 5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50" name="Rectangle 5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51" name="Rectangle 5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52" name="Rectangle 5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53" name="Rectangle 6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54" name="Rectangle 6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55" name="Rectangle 6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126" name="Group 603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36138" name="Rectangle 6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39" name="Rectangle 6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40" name="Rectangle 6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41" name="Rectangle 6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42" name="Rectangle 6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43" name="Rectangle 6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44" name="Rectangle 6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45" name="Rectangle 6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46" name="Rectangle 6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127" name="Group 613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36129" name="Rectangle 6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30" name="Rectangle 6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31" name="Rectangle 6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32" name="Rectangle 6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33" name="Rectangle 6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34" name="Rectangle 6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35" name="Rectangle 6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36" name="Rectangle 6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137" name="Rectangle 6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sp>
              <p:nvSpPr>
                <p:cNvPr id="36128" name="Rectangle 6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35854" name="Group 624"/>
              <p:cNvGrpSpPr>
                <a:grpSpLocks noChangeAspect="1"/>
              </p:cNvGrpSpPr>
              <p:nvPr/>
            </p:nvGrpSpPr>
            <p:grpSpPr bwMode="auto">
              <a:xfrm>
                <a:off x="1320" y="1277"/>
                <a:ext cx="432" cy="262"/>
                <a:chOff x="3288" y="1296"/>
                <a:chExt cx="1080" cy="648"/>
              </a:xfrm>
            </p:grpSpPr>
            <p:sp>
              <p:nvSpPr>
                <p:cNvPr id="35974" name="Rectangle 6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75" name="Rectangle 6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76" name="Rectangle 6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77" name="Rectangle 6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78" name="Rectangle 6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79" name="Rectangle 6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80" name="Rectangle 6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81" name="Rectangle 6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82" name="Rectangle 6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83" name="Rectangle 6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84" name="Rectangle 6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85" name="Rectangle 6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86" name="Rectangle 6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87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grpSp>
              <p:nvGrpSpPr>
                <p:cNvPr id="35988" name="Group 639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36083" name="Rectangle 6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84" name="Rectangle 6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85" name="Rectangle 6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86" name="Rectangle 6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87" name="Rectangle 6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88" name="Rectangle 6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89" name="Rectangle 6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90" name="Rectangle 6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91" name="Rectangle 6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5989" name="Group 649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36074" name="Rectangle 6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75" name="Rectangle 6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76" name="Rectangle 6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77" name="Rectangle 6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78" name="Rectangle 6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79" name="Rectangle 6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80" name="Rectangle 6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81" name="Rectangle 6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82" name="Rectangle 6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sp>
              <p:nvSpPr>
                <p:cNvPr id="35990" name="Rectangle 6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91" name="Rectangle 6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92" name="Rectangle 6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93" name="Rectangle 6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94" name="Rectangle 6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95" name="Rectangle 6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96" name="Rectangle 6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97" name="Rectangle 6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98" name="Rectangle 6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999" name="Rectangle 6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000" name="Rectangle 6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001" name="Rectangle 6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6002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grpSp>
              <p:nvGrpSpPr>
                <p:cNvPr id="36003" name="Group 672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36065" name="Rectangle 6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66" name="Rectangle 6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67" name="Rectangle 6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68" name="Rectangle 6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69" name="Rectangle 6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70" name="Rectangle 6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71" name="Rectangle 6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72" name="Rectangle 6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73" name="Rectangle 6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004" name="Group 682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36056" name="Rectangle 6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57" name="Rectangle 6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58" name="Rectangle 6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59" name="Rectangle 6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60" name="Rectangle 6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61" name="Rectangle 6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62" name="Rectangle 6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63" name="Rectangle 6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64" name="Rectangle 6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005" name="Group 692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36047" name="Rectangle 6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48" name="Rectangle 6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49" name="Rectangle 6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50" name="Rectangle 6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51" name="Rectangle 6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52" name="Rectangle 6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53" name="Rectangle 6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54" name="Rectangle 7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55" name="Rectangle 7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006" name="Group 702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36038" name="Rectangle 7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39" name="Rectangle 7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40" name="Rectangle 7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41" name="Rectangle 7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42" name="Rectangle 7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43" name="Rectangle 7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44" name="Rectangle 7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45" name="Rectangle 7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46" name="Rectangle 7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007" name="Group 712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36029" name="Rectangle 7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30" name="Rectangle 7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31" name="Rectangle 7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32" name="Rectangle 7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33" name="Rectangle 7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34" name="Rectangle 7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35" name="Rectangle 7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36" name="Rectangle 7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37" name="Rectangle 7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008" name="Group 722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36020" name="Rectangle 7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21" name="Rectangle 7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22" name="Rectangle 7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23" name="Rectangle 7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24" name="Rectangle 7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25" name="Rectangle 7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26" name="Rectangle 7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27" name="Rectangle 7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28" name="Rectangle 7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6009" name="Group 732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36011" name="Rectangle 7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12" name="Rectangle 7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13" name="Rectangle 7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14" name="Rectangle 7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15" name="Rectangle 7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16" name="Rectangle 7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17" name="Rectangle 7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18" name="Rectangle 7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6019" name="Rectangle 7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sp>
              <p:nvSpPr>
                <p:cNvPr id="36010" name="Rectangle 7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35855" name="Group 743"/>
              <p:cNvGrpSpPr>
                <a:grpSpLocks noChangeAspect="1"/>
              </p:cNvGrpSpPr>
              <p:nvPr/>
            </p:nvGrpSpPr>
            <p:grpSpPr bwMode="auto">
              <a:xfrm>
                <a:off x="412" y="1067"/>
                <a:ext cx="432" cy="262"/>
                <a:chOff x="3288" y="1296"/>
                <a:chExt cx="1080" cy="648"/>
              </a:xfrm>
            </p:grpSpPr>
            <p:sp>
              <p:nvSpPr>
                <p:cNvPr id="35856" name="Rectangle 7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57" name="Rectangle 7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58" name="Rectangle 7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59" name="Rectangle 7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60" name="Rectangle 7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61" name="Rectangle 7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62" name="Rectangle 7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63" name="Rectangle 7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64" name="Rectangle 7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65" name="Rectangle 7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66" name="Rectangle 7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67" name="Rectangle 7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68" name="Rectangle 7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69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grpSp>
              <p:nvGrpSpPr>
                <p:cNvPr id="35870" name="Group 758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35965" name="Rectangle 7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66" name="Rectangle 7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67" name="Rectangle 7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68" name="Rectangle 7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69" name="Rectangle 7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70" name="Rectangle 7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71" name="Rectangle 7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72" name="Rectangle 7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73" name="Rectangle 7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5871" name="Group 768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35956" name="Rectangle 7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57" name="Rectangle 7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58" name="Rectangle 7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59" name="Rectangle 7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60" name="Rectangle 7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61" name="Rectangle 7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62" name="Rectangle 7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63" name="Rectangle 7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64" name="Rectangle 7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sp>
              <p:nvSpPr>
                <p:cNvPr id="35872" name="Rectangle 7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73" name="Rectangle 7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74" name="Rectangle 7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75" name="Rectangle 7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76" name="Rectangle 7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77" name="Rectangle 7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78" name="Rectangle 7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79" name="Rectangle 7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80" name="Rectangle 7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81" name="Rectangle 7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82" name="Rectangle 7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83" name="Rectangle 7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35884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  <p:grpSp>
              <p:nvGrpSpPr>
                <p:cNvPr id="35885" name="Group 791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35947" name="Rectangle 7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48" name="Rectangle 7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49" name="Rectangle 7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50" name="Rectangle 7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51" name="Rectangle 7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52" name="Rectangle 7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53" name="Rectangle 7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54" name="Rectangle 7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55" name="Rectangle 8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5886" name="Group 801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35938" name="Rectangle 8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39" name="Rectangle 8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40" name="Rectangle 8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41" name="Rectangle 8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42" name="Rectangle 8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43" name="Rectangle 8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44" name="Rectangle 8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45" name="Rectangle 8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46" name="Rectangle 8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5887" name="Group 811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35929" name="Rectangle 8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30" name="Rectangle 8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31" name="Rectangle 8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32" name="Rectangle 8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33" name="Rectangle 8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34" name="Rectangle 8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35" name="Rectangle 8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36" name="Rectangle 8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37" name="Rectangle 8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5888" name="Group 821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35920" name="Rectangle 8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21" name="Rectangle 8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22" name="Rectangle 8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23" name="Rectangle 8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24" name="Rectangle 8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25" name="Rectangle 8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26" name="Rectangle 8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27" name="Rectangle 8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28" name="Rectangle 8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5889" name="Group 831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35911" name="Rectangle 8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12" name="Rectangle 8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13" name="Rectangle 8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14" name="Rectangle 8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15" name="Rectangle 8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16" name="Rectangle 8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17" name="Rectangle 8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18" name="Rectangle 8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19" name="Rectangle 8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5890" name="Group 841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35902" name="Rectangle 8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03" name="Rectangle 8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04" name="Rectangle 8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05" name="Rectangle 8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06" name="Rectangle 8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07" name="Rectangle 8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08" name="Rectangle 8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09" name="Rectangle 8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10" name="Rectangle 8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5891" name="Group 851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35893" name="Rectangle 8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894" name="Rectangle 8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895" name="Rectangle 8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896" name="Rectangle 8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897" name="Rectangle 8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898" name="Rectangle 8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899" name="Rectangle 8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00" name="Rectangle 8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5901" name="Rectangle 8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cs typeface="Arial" charset="0"/>
                    </a:endParaRPr>
                  </a:p>
                </p:txBody>
              </p:sp>
            </p:grpSp>
            <p:sp>
              <p:nvSpPr>
                <p:cNvPr id="35892" name="Rectangle 8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</p:grpSp>
        <p:sp>
          <p:nvSpPr>
            <p:cNvPr id="35847" name="AutoShape 862"/>
            <p:cNvSpPr>
              <a:spLocks noChangeArrowheads="1"/>
            </p:cNvSpPr>
            <p:nvPr/>
          </p:nvSpPr>
          <p:spPr bwMode="auto">
            <a:xfrm flipH="1">
              <a:off x="2544" y="1392"/>
              <a:ext cx="990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2 w 21600"/>
                <a:gd name="T13" fmla="*/ 5400 h 21600"/>
                <a:gd name="T14" fmla="*/ 18895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11B119"/>
            </a:solidFill>
            <a:ln w="9525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8" name="Text Box 863"/>
            <p:cNvSpPr txBox="1">
              <a:spLocks noChangeArrowheads="1"/>
            </p:cNvSpPr>
            <p:nvPr/>
          </p:nvSpPr>
          <p:spPr bwMode="auto">
            <a:xfrm>
              <a:off x="2601" y="1074"/>
              <a:ext cx="1047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b="1">
                  <a:latin typeface="Trebuchet MS" charset="0"/>
                  <a:cs typeface="Arial" charset="0"/>
                </a:rPr>
                <a:t>non-parametric</a:t>
              </a:r>
            </a:p>
            <a:p>
              <a:pPr algn="ctr"/>
              <a:r>
                <a:rPr lang="en-US" sz="1600" b="1">
                  <a:latin typeface="Trebuchet MS" charset="0"/>
                  <a:cs typeface="Arial" charset="0"/>
                </a:rPr>
                <a:t>sampling</a:t>
              </a:r>
            </a:p>
          </p:txBody>
        </p:sp>
        <p:sp>
          <p:nvSpPr>
            <p:cNvPr id="35849" name="Text Box 864"/>
            <p:cNvSpPr txBox="1">
              <a:spLocks noChangeArrowheads="1"/>
            </p:cNvSpPr>
            <p:nvPr/>
          </p:nvSpPr>
          <p:spPr bwMode="auto">
            <a:xfrm>
              <a:off x="4080" y="2073"/>
              <a:ext cx="9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latin typeface="Trebuchet MS" charset="0"/>
                  <a:cs typeface="Arial" charset="0"/>
                </a:rPr>
                <a:t>Input image</a:t>
              </a:r>
              <a:r>
                <a:rPr lang="en-US" sz="1600">
                  <a:latin typeface="Trebuchet MS" charset="0"/>
                  <a:cs typeface="Arial" charset="0"/>
                </a:rPr>
                <a:t> </a:t>
              </a:r>
            </a:p>
          </p:txBody>
        </p:sp>
        <p:sp>
          <p:nvSpPr>
            <p:cNvPr id="35850" name="Rectangle 865"/>
            <p:cNvSpPr>
              <a:spLocks noChangeArrowheads="1"/>
            </p:cNvSpPr>
            <p:nvPr/>
          </p:nvSpPr>
          <p:spPr bwMode="auto">
            <a:xfrm>
              <a:off x="192" y="3216"/>
              <a:ext cx="5472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742950" lvl="1" indent="-285750" eaLnBrk="1" hangingPunct="1">
                <a:lnSpc>
                  <a:spcPct val="90000"/>
                </a:lnSpc>
                <a:spcBef>
                  <a:spcPts val="700"/>
                </a:spcBef>
                <a:buFontTx/>
                <a:buChar char="–"/>
              </a:pPr>
              <a:r>
                <a:rPr lang="en-GB" sz="2800">
                  <a:cs typeface="Arial" charset="0"/>
                </a:rPr>
                <a:t>Instead, we </a:t>
              </a:r>
              <a:r>
                <a:rPr lang="en-GB" sz="2800" i="1">
                  <a:cs typeface="Arial" charset="0"/>
                </a:rPr>
                <a:t>search the input image</a:t>
              </a:r>
              <a:r>
                <a:rPr lang="en-GB" sz="2800">
                  <a:cs typeface="Arial" charset="0"/>
                </a:rPr>
                <a:t> for all similar neighborhoods — that’s our pdf for </a:t>
              </a:r>
              <a:r>
                <a:rPr lang="en-GB" sz="2800" b="1">
                  <a:cs typeface="Arial" charset="0"/>
                </a:rPr>
                <a:t>p</a:t>
              </a:r>
            </a:p>
            <a:p>
              <a:pPr marL="742950" lvl="1" indent="-285750" eaLnBrk="1" hangingPunct="1">
                <a:lnSpc>
                  <a:spcPct val="90000"/>
                </a:lnSpc>
                <a:spcBef>
                  <a:spcPts val="700"/>
                </a:spcBef>
                <a:buFontTx/>
                <a:buChar char="–"/>
              </a:pPr>
              <a:r>
                <a:rPr lang="en-GB" sz="2900">
                  <a:cs typeface="Arial" charset="0"/>
                </a:rPr>
                <a:t>To sample from this pdf, just pick one match at random</a:t>
              </a:r>
              <a:endParaRPr lang="en-US" sz="2900" i="1">
                <a:cs typeface="Arial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Some Details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48768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Growing is in </a:t>
            </a:r>
            <a:r>
              <a:rPr lang="ja-JP" altLang="en-US">
                <a:latin typeface="Times New Roman" charset="0"/>
              </a:rPr>
              <a:t>“</a:t>
            </a:r>
            <a:r>
              <a:rPr lang="en-US" altLang="ja-JP">
                <a:latin typeface="Times New Roman" charset="0"/>
              </a:rPr>
              <a:t>onion skin</a:t>
            </a:r>
            <a:r>
              <a:rPr lang="ja-JP" altLang="en-US">
                <a:latin typeface="Times New Roman" charset="0"/>
              </a:rPr>
              <a:t>”</a:t>
            </a:r>
            <a:r>
              <a:rPr lang="en-US" altLang="ja-JP">
                <a:latin typeface="Times New Roman" charset="0"/>
              </a:rPr>
              <a:t> order</a:t>
            </a:r>
          </a:p>
          <a:p>
            <a:pPr lvl="1" eaLnBrk="1" hangingPunct="1"/>
            <a:r>
              <a:rPr lang="en-US">
                <a:latin typeface="Times New Roman" charset="0"/>
                <a:cs typeface="Arial" charset="0"/>
              </a:rPr>
              <a:t>Within each </a:t>
            </a:r>
            <a:r>
              <a:rPr lang="ja-JP" altLang="en-US">
                <a:latin typeface="Times New Roman" charset="0"/>
                <a:cs typeface="Arial" charset="0"/>
              </a:rPr>
              <a:t>“</a:t>
            </a:r>
            <a:r>
              <a:rPr lang="en-US" altLang="ja-JP">
                <a:latin typeface="Times New Roman" charset="0"/>
                <a:cs typeface="Arial" charset="0"/>
              </a:rPr>
              <a:t>layer</a:t>
            </a:r>
            <a:r>
              <a:rPr lang="ja-JP" altLang="en-US">
                <a:latin typeface="Times New Roman" charset="0"/>
                <a:cs typeface="Arial" charset="0"/>
              </a:rPr>
              <a:t>”</a:t>
            </a:r>
            <a:r>
              <a:rPr lang="en-US" altLang="ja-JP">
                <a:latin typeface="Times New Roman" charset="0"/>
                <a:cs typeface="Arial" charset="0"/>
              </a:rPr>
              <a:t>, pixels with most neighbors are synthesized first</a:t>
            </a:r>
          </a:p>
          <a:p>
            <a:pPr lvl="1" eaLnBrk="1" hangingPunct="1"/>
            <a:r>
              <a:rPr lang="en-US">
                <a:latin typeface="Times New Roman" charset="0"/>
                <a:cs typeface="Arial" charset="0"/>
              </a:rPr>
              <a:t>If no close match can be found, the pixel is not synthesized until the end</a:t>
            </a:r>
          </a:p>
          <a:p>
            <a:pPr eaLnBrk="1" hangingPunct="1"/>
            <a:r>
              <a:rPr lang="en-US">
                <a:latin typeface="Times New Roman" charset="0"/>
              </a:rPr>
              <a:t>Using </a:t>
            </a:r>
            <a:r>
              <a:rPr lang="en-US" i="1">
                <a:latin typeface="Times New Roman" charset="0"/>
              </a:rPr>
              <a:t>Gaussian-weighted </a:t>
            </a:r>
            <a:r>
              <a:rPr lang="en-US">
                <a:latin typeface="Times New Roman" charset="0"/>
              </a:rPr>
              <a:t>SSD is very important</a:t>
            </a:r>
          </a:p>
          <a:p>
            <a:pPr lvl="1" eaLnBrk="1" hangingPunct="1"/>
            <a:r>
              <a:rPr lang="en-US">
                <a:latin typeface="Times New Roman" charset="0"/>
                <a:cs typeface="Arial" charset="0"/>
              </a:rPr>
              <a:t> to make sure the new pixel agrees with its closest neighbors</a:t>
            </a:r>
          </a:p>
          <a:p>
            <a:pPr lvl="1" eaLnBrk="1" hangingPunct="1"/>
            <a:r>
              <a:rPr lang="en-US">
                <a:latin typeface="Times New Roman" charset="0"/>
                <a:cs typeface="Arial" charset="0"/>
              </a:rPr>
              <a:t>Approximates reduction to a smaller neighborhood window if data is too sparse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Neighborhood Window</a:t>
            </a:r>
          </a:p>
        </p:txBody>
      </p:sp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9356" r="16129" b="18817"/>
          <a:stretch>
            <a:fillRect/>
          </a:stretch>
        </p:blipFill>
        <p:spPr bwMode="auto">
          <a:xfrm>
            <a:off x="3187700" y="2057400"/>
            <a:ext cx="1612900" cy="14605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7864" r="6667" b="8388"/>
          <a:stretch>
            <a:fillRect/>
          </a:stretch>
        </p:blipFill>
        <p:spPr bwMode="auto">
          <a:xfrm>
            <a:off x="266700" y="4473575"/>
            <a:ext cx="2654300" cy="20288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20268" r="19048" b="18927"/>
          <a:stretch>
            <a:fillRect/>
          </a:stretch>
        </p:blipFill>
        <p:spPr bwMode="auto">
          <a:xfrm>
            <a:off x="1168400" y="2501900"/>
            <a:ext cx="685800" cy="647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3810000" y="2590800"/>
            <a:ext cx="304800" cy="30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39942" name="Line 7"/>
          <p:cNvSpPr>
            <a:spLocks noChangeShapeType="1"/>
          </p:cNvSpPr>
          <p:nvPr/>
        </p:nvSpPr>
        <p:spPr bwMode="auto">
          <a:xfrm flipH="1">
            <a:off x="1371600" y="2895600"/>
            <a:ext cx="2590800" cy="15240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62300" y="2590800"/>
            <a:ext cx="2667000" cy="3911600"/>
            <a:chOff x="1992" y="1632"/>
            <a:chExt cx="1680" cy="2464"/>
          </a:xfrm>
        </p:grpSpPr>
        <p:pic>
          <p:nvPicPr>
            <p:cNvPr id="39953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t="7864" r="6250" b="8388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54" name="Rectangle 10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39955" name="Line 11"/>
            <p:cNvSpPr>
              <a:spLocks noChangeShapeType="1"/>
            </p:cNvSpPr>
            <p:nvPr/>
          </p:nvSpPr>
          <p:spPr bwMode="auto">
            <a:xfrm>
              <a:off x="2544" y="1920"/>
              <a:ext cx="0" cy="86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810000" y="2590800"/>
            <a:ext cx="4902200" cy="3911600"/>
            <a:chOff x="2400" y="1632"/>
            <a:chExt cx="3088" cy="2464"/>
          </a:xfrm>
        </p:grpSpPr>
        <p:pic>
          <p:nvPicPr>
            <p:cNvPr id="39950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t="7869" r="6667" b="8394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51" name="Rectangle 14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39952" name="Line 15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810000" y="2185988"/>
            <a:ext cx="4902200" cy="2030412"/>
            <a:chOff x="2400" y="1377"/>
            <a:chExt cx="3088" cy="1279"/>
          </a:xfrm>
        </p:grpSpPr>
        <p:pic>
          <p:nvPicPr>
            <p:cNvPr id="39947" name="Picture 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t="7858" r="6667" b="8383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48" name="Rectangle 18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39949" name="Line 19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46" name="Text Box 20"/>
          <p:cNvSpPr txBox="1">
            <a:spLocks noChangeArrowheads="1"/>
          </p:cNvSpPr>
          <p:nvPr/>
        </p:nvSpPr>
        <p:spPr bwMode="auto">
          <a:xfrm>
            <a:off x="1219200" y="21336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cs typeface="Arial" charset="0"/>
              </a:rPr>
              <a:t>input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>
                <a:latin typeface="Times New Roman" charset="0"/>
              </a:rPr>
              <a:t>Varying Window Size</a:t>
            </a:r>
          </a:p>
        </p:txBody>
      </p:sp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57225"/>
            <a:ext cx="6350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6020" r="6250" b="5869"/>
          <a:stretch>
            <a:fillRect/>
          </a:stretch>
        </p:blipFill>
        <p:spPr bwMode="auto">
          <a:xfrm>
            <a:off x="514350" y="1495425"/>
            <a:ext cx="18669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t="5910" r="6702" b="5910"/>
          <a:stretch>
            <a:fillRect/>
          </a:stretch>
        </p:blipFill>
        <p:spPr bwMode="auto">
          <a:xfrm>
            <a:off x="2562225" y="1492250"/>
            <a:ext cx="186531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t="5910" r="7149" b="5910"/>
          <a:stretch>
            <a:fillRect/>
          </a:stretch>
        </p:blipFill>
        <p:spPr bwMode="auto">
          <a:xfrm>
            <a:off x="4621213" y="1492250"/>
            <a:ext cx="1855787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5905" r="7143" b="5905"/>
          <a:stretch>
            <a:fillRect/>
          </a:stretch>
        </p:blipFill>
        <p:spPr bwMode="auto">
          <a:xfrm>
            <a:off x="6677025" y="1492250"/>
            <a:ext cx="1857375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78225"/>
            <a:ext cx="838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" r="781" b="1628"/>
          <a:stretch>
            <a:fillRect/>
          </a:stretch>
        </p:blipFill>
        <p:spPr bwMode="auto">
          <a:xfrm>
            <a:off x="914400" y="4273550"/>
            <a:ext cx="241935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264025"/>
            <a:ext cx="2438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64025"/>
            <a:ext cx="23701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5" name="Text Box 12"/>
          <p:cNvSpPr txBox="1">
            <a:spLocks noChangeArrowheads="1"/>
          </p:cNvSpPr>
          <p:nvPr/>
        </p:nvSpPr>
        <p:spPr bwMode="auto">
          <a:xfrm>
            <a:off x="898525" y="6137275"/>
            <a:ext cx="3060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cs typeface="Arial" charset="0"/>
              </a:rPr>
              <a:t>Increasing window size</a:t>
            </a:r>
          </a:p>
        </p:txBody>
      </p:sp>
      <p:sp>
        <p:nvSpPr>
          <p:cNvPr id="41996" name="Line 13"/>
          <p:cNvSpPr>
            <a:spLocks noChangeShapeType="1"/>
          </p:cNvSpPr>
          <p:nvPr/>
        </p:nvSpPr>
        <p:spPr bwMode="auto">
          <a:xfrm>
            <a:off x="4038600" y="6400800"/>
            <a:ext cx="3962400" cy="0"/>
          </a:xfrm>
          <a:prstGeom prst="line">
            <a:avLst/>
          </a:prstGeom>
          <a:noFill/>
          <a:ln w="38100">
            <a:solidFill>
              <a:srgbClr val="11B119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Freeform 2"/>
          <p:cNvSpPr>
            <a:spLocks noChangeArrowheads="1"/>
          </p:cNvSpPr>
          <p:nvPr/>
        </p:nvSpPr>
        <p:spPr bwMode="auto">
          <a:xfrm>
            <a:off x="2438400" y="2782888"/>
            <a:ext cx="376238" cy="427037"/>
          </a:xfrm>
          <a:custGeom>
            <a:avLst/>
            <a:gdLst>
              <a:gd name="T0" fmla="*/ 2147483647 w 1051"/>
              <a:gd name="T1" fmla="*/ 0 h 1192"/>
              <a:gd name="T2" fmla="*/ 2147483647 w 1051"/>
              <a:gd name="T3" fmla="*/ 0 h 1192"/>
              <a:gd name="T4" fmla="*/ 2147483647 w 1051"/>
              <a:gd name="T5" fmla="*/ 2147483647 h 1192"/>
              <a:gd name="T6" fmla="*/ 0 w 1051"/>
              <a:gd name="T7" fmla="*/ 2147483647 h 1192"/>
              <a:gd name="T8" fmla="*/ 2147483647 w 1051"/>
              <a:gd name="T9" fmla="*/ 2147483647 h 1192"/>
              <a:gd name="T10" fmla="*/ 2147483647 w 1051"/>
              <a:gd name="T11" fmla="*/ 2147483647 h 1192"/>
              <a:gd name="T12" fmla="*/ 2147483647 w 1051"/>
              <a:gd name="T13" fmla="*/ 2147483647 h 1192"/>
              <a:gd name="T14" fmla="*/ 2147483647 w 1051"/>
              <a:gd name="T15" fmla="*/ 0 h 1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192"/>
              <a:gd name="T26" fmla="*/ 1051 w 1051"/>
              <a:gd name="T27" fmla="*/ 1192 h 1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192">
                <a:moveTo>
                  <a:pt x="787" y="0"/>
                </a:moveTo>
                <a:lnTo>
                  <a:pt x="263" y="0"/>
                </a:lnTo>
                <a:lnTo>
                  <a:pt x="263" y="893"/>
                </a:lnTo>
                <a:lnTo>
                  <a:pt x="0" y="893"/>
                </a:lnTo>
                <a:lnTo>
                  <a:pt x="525" y="1191"/>
                </a:lnTo>
                <a:lnTo>
                  <a:pt x="1050" y="893"/>
                </a:lnTo>
                <a:lnTo>
                  <a:pt x="787" y="893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4" name="Freeform 3"/>
          <p:cNvSpPr>
            <a:spLocks noChangeArrowheads="1"/>
          </p:cNvSpPr>
          <p:nvPr/>
        </p:nvSpPr>
        <p:spPr bwMode="auto">
          <a:xfrm>
            <a:off x="6477000" y="2768600"/>
            <a:ext cx="376238" cy="396875"/>
          </a:xfrm>
          <a:custGeom>
            <a:avLst/>
            <a:gdLst>
              <a:gd name="T0" fmla="*/ 2147483647 w 1050"/>
              <a:gd name="T1" fmla="*/ 0 h 1107"/>
              <a:gd name="T2" fmla="*/ 2147483647 w 1050"/>
              <a:gd name="T3" fmla="*/ 0 h 1107"/>
              <a:gd name="T4" fmla="*/ 2147483647 w 1050"/>
              <a:gd name="T5" fmla="*/ 2147483647 h 1107"/>
              <a:gd name="T6" fmla="*/ 0 w 1050"/>
              <a:gd name="T7" fmla="*/ 2147483647 h 1107"/>
              <a:gd name="T8" fmla="*/ 2147483647 w 1050"/>
              <a:gd name="T9" fmla="*/ 2147483647 h 1107"/>
              <a:gd name="T10" fmla="*/ 2147483647 w 1050"/>
              <a:gd name="T11" fmla="*/ 2147483647 h 1107"/>
              <a:gd name="T12" fmla="*/ 2147483647 w 1050"/>
              <a:gd name="T13" fmla="*/ 2147483647 h 1107"/>
              <a:gd name="T14" fmla="*/ 2147483647 w 1050"/>
              <a:gd name="T15" fmla="*/ 0 h 11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0"/>
              <a:gd name="T25" fmla="*/ 0 h 1107"/>
              <a:gd name="T26" fmla="*/ 1050 w 1050"/>
              <a:gd name="T27" fmla="*/ 1107 h 11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0" h="1107">
                <a:moveTo>
                  <a:pt x="787" y="0"/>
                </a:moveTo>
                <a:lnTo>
                  <a:pt x="262" y="0"/>
                </a:lnTo>
                <a:lnTo>
                  <a:pt x="262" y="829"/>
                </a:lnTo>
                <a:lnTo>
                  <a:pt x="0" y="829"/>
                </a:lnTo>
                <a:lnTo>
                  <a:pt x="524" y="1106"/>
                </a:lnTo>
                <a:lnTo>
                  <a:pt x="1049" y="829"/>
                </a:lnTo>
                <a:lnTo>
                  <a:pt x="787" y="829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1633538"/>
            <a:ext cx="887413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38500"/>
            <a:ext cx="2978150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76600"/>
            <a:ext cx="301625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1639888"/>
            <a:ext cx="911225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996238" cy="990600"/>
          </a:xfrm>
          <a:noFill/>
        </p:spPr>
        <p:txBody>
          <a:bodyPr lIns="0" tIns="0" rIns="0" bIns="0"/>
          <a:lstStyle/>
          <a:p>
            <a:pPr eaLnBrk="1" hangingPunct="1">
              <a:lnSpc>
                <a:spcPct val="61000"/>
              </a:lnSpc>
              <a:spcBef>
                <a:spcPts val="963"/>
              </a:spcBef>
            </a:pPr>
            <a:r>
              <a:rPr lang="en-GB">
                <a:latin typeface="Times New Roman" charset="0"/>
              </a:rPr>
              <a:t>Synthesis Results</a:t>
            </a:r>
          </a:p>
        </p:txBody>
      </p:sp>
      <p:sp>
        <p:nvSpPr>
          <p:cNvPr id="44040" name="Text Box 9"/>
          <p:cNvSpPr txBox="1">
            <a:spLocks noChangeArrowheads="1"/>
          </p:cNvSpPr>
          <p:nvPr/>
        </p:nvSpPr>
        <p:spPr bwMode="auto">
          <a:xfrm>
            <a:off x="1752600" y="1066800"/>
            <a:ext cx="186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cs typeface="Arial" charset="0"/>
              </a:rPr>
              <a:t>french canvas</a:t>
            </a:r>
          </a:p>
        </p:txBody>
      </p:sp>
      <p:sp>
        <p:nvSpPr>
          <p:cNvPr id="44041" name="Text Box 10"/>
          <p:cNvSpPr txBox="1">
            <a:spLocks noChangeArrowheads="1"/>
          </p:cNvSpPr>
          <p:nvPr/>
        </p:nvSpPr>
        <p:spPr bwMode="auto">
          <a:xfrm>
            <a:off x="5943600" y="1066800"/>
            <a:ext cx="159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cs typeface="Arial" charset="0"/>
              </a:rPr>
              <a:t>rafia weave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8">
      <a:dk1>
        <a:srgbClr val="4D4D4D"/>
      </a:dk1>
      <a:lt1>
        <a:srgbClr val="FFFFFF"/>
      </a:lt1>
      <a:dk2>
        <a:srgbClr val="000000"/>
      </a:dk2>
      <a:lt2>
        <a:srgbClr val="FFFF00"/>
      </a:lt2>
      <a:accent1>
        <a:srgbClr val="FF9900"/>
      </a:accent1>
      <a:accent2>
        <a:srgbClr val="00FFFF"/>
      </a:accent2>
      <a:accent3>
        <a:srgbClr val="AAAAAA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4D4D4D"/>
        </a:dk1>
        <a:lt1>
          <a:srgbClr val="FFFFFF"/>
        </a:lt1>
        <a:dk2>
          <a:srgbClr val="000000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24858</TotalTime>
  <Words>562</Words>
  <Application>Microsoft Macintosh PowerPoint</Application>
  <PresentationFormat>On-screen Show (4:3)</PresentationFormat>
  <Paragraphs>163</Paragraphs>
  <Slides>36</Slides>
  <Notes>34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Blank Presentation</vt:lpstr>
      <vt:lpstr>Default Design</vt:lpstr>
      <vt:lpstr>PhotoSuite Image</vt:lpstr>
      <vt:lpstr>Texture Synthesis (Basic)</vt:lpstr>
      <vt:lpstr>Texture</vt:lpstr>
      <vt:lpstr>Texture Synthesis</vt:lpstr>
      <vt:lpstr>The Challenge</vt:lpstr>
      <vt:lpstr>Efros &amp; Leung Algorithm</vt:lpstr>
      <vt:lpstr>Some Details</vt:lpstr>
      <vt:lpstr>Neighborhood Window</vt:lpstr>
      <vt:lpstr>Varying Window Size</vt:lpstr>
      <vt:lpstr>Synthesis Results</vt:lpstr>
      <vt:lpstr>More Results</vt:lpstr>
      <vt:lpstr>Homage to Shannon</vt:lpstr>
      <vt:lpstr>n-gram Model (Shannon)</vt:lpstr>
      <vt:lpstr>Hole Filling</vt:lpstr>
      <vt:lpstr>Extrapolation</vt:lpstr>
      <vt:lpstr>Summary</vt:lpstr>
      <vt:lpstr>Image Quilting [Efros &amp; Freeman]</vt:lpstr>
      <vt:lpstr>PowerPoint Presentation</vt:lpstr>
      <vt:lpstr>Minimal error boundary</vt:lpstr>
      <vt:lpstr>Quilting – Idea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Political Texture Synthesis!</vt:lpstr>
      <vt:lpstr>Application: Texture Transfer</vt:lpstr>
      <vt:lpstr>Texture Transfer </vt:lpstr>
      <vt:lpstr>PowerPoint Presentation</vt:lpstr>
      <vt:lpstr>PowerPoint Presentation</vt:lpstr>
      <vt:lpstr>PowerPoint Presentation</vt:lpstr>
      <vt:lpstr>PatchMatch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</dc:title>
  <dc:creator>Alexei Efros</dc:creator>
  <cp:lastModifiedBy>connelly barnes</cp:lastModifiedBy>
  <cp:revision>692</cp:revision>
  <cp:lastPrinted>1999-10-04T18:53:50Z</cp:lastPrinted>
  <dcterms:created xsi:type="dcterms:W3CDTF">1998-05-10T17:20:27Z</dcterms:created>
  <dcterms:modified xsi:type="dcterms:W3CDTF">2014-09-11T20:15:08Z</dcterms:modified>
</cp:coreProperties>
</file>