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oleObject7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Microsoft_Equation6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3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tags/tag1.xml" ContentType="application/vnd.openxmlformats-officedocument.presentationml.tags+xml"/>
  <Override PartName="/ppt/embeddings/oleObject30.bin" ContentType="application/vnd.openxmlformats-officedocument.oleObject"/>
  <Override PartName="/ppt/notesSlides/notesSlide4.xml" ContentType="application/vnd.openxmlformats-officedocument.presentationml.notesSlide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256" r:id="rId2"/>
    <p:sldId id="257" r:id="rId3"/>
    <p:sldId id="258" r:id="rId4"/>
    <p:sldId id="259" r:id="rId5"/>
    <p:sldId id="260" r:id="rId6"/>
    <p:sldId id="268" r:id="rId7"/>
    <p:sldId id="414" r:id="rId8"/>
    <p:sldId id="415" r:id="rId9"/>
    <p:sldId id="269" r:id="rId10"/>
    <p:sldId id="270" r:id="rId11"/>
    <p:sldId id="271" r:id="rId12"/>
    <p:sldId id="379" r:id="rId13"/>
    <p:sldId id="375" r:id="rId14"/>
    <p:sldId id="376" r:id="rId15"/>
    <p:sldId id="377" r:id="rId16"/>
    <p:sldId id="378" r:id="rId17"/>
    <p:sldId id="273" r:id="rId18"/>
    <p:sldId id="380" r:id="rId19"/>
    <p:sldId id="413" r:id="rId20"/>
    <p:sldId id="274" r:id="rId21"/>
    <p:sldId id="381" r:id="rId22"/>
    <p:sldId id="384" r:id="rId23"/>
    <p:sldId id="382" r:id="rId24"/>
    <p:sldId id="383" r:id="rId25"/>
    <p:sldId id="411" r:id="rId26"/>
    <p:sldId id="417" r:id="rId27"/>
    <p:sldId id="385" r:id="rId28"/>
    <p:sldId id="412" r:id="rId29"/>
    <p:sldId id="386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94" r:id="rId45"/>
    <p:sldId id="393" r:id="rId46"/>
    <p:sldId id="395" r:id="rId47"/>
    <p:sldId id="416" r:id="rId48"/>
    <p:sldId id="396" r:id="rId49"/>
    <p:sldId id="397" r:id="rId50"/>
    <p:sldId id="398" r:id="rId51"/>
    <p:sldId id="399" r:id="rId52"/>
    <p:sldId id="401" r:id="rId53"/>
    <p:sldId id="402" r:id="rId54"/>
    <p:sldId id="400" r:id="rId55"/>
    <p:sldId id="403" r:id="rId56"/>
    <p:sldId id="309" r:id="rId57"/>
    <p:sldId id="311" r:id="rId58"/>
    <p:sldId id="312" r:id="rId59"/>
    <p:sldId id="313" r:id="rId60"/>
    <p:sldId id="314" r:id="rId61"/>
    <p:sldId id="330" r:id="rId62"/>
    <p:sldId id="331" r:id="rId63"/>
    <p:sldId id="332" r:id="rId64"/>
    <p:sldId id="333" r:id="rId65"/>
    <p:sldId id="343" r:id="rId66"/>
    <p:sldId id="344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404" r:id="rId84"/>
    <p:sldId id="405" r:id="rId85"/>
    <p:sldId id="406" r:id="rId86"/>
    <p:sldId id="407" r:id="rId87"/>
    <p:sldId id="408" r:id="rId88"/>
    <p:sldId id="409" r:id="rId89"/>
    <p:sldId id="410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0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image" Target="../media/image38.png"/><Relationship Id="rId2" Type="http://schemas.openxmlformats.org/officeDocument/2006/relationships/image" Target="../media/image3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image" Target="../media/image69.png"/><Relationship Id="rId2" Type="http://schemas.openxmlformats.org/officeDocument/2006/relationships/image" Target="../media/image7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Relationship Id="rId2" Type="http://schemas.openxmlformats.org/officeDocument/2006/relationships/image" Target="../media/image8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image" Target="../media/image5.png"/><Relationship Id="rId2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image" Target="../media/image5.png"/><Relationship Id="rId2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0CFB5-F554-5A4F-9291-B2DB8C1EAE3F}" type="datetimeFigureOut">
              <a:rPr lang="en-US" smtClean="0"/>
              <a:t>9/23/14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345B-4B7E-F24F-9E5C-64876F205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9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659F21-6F46-C64E-86AD-AA7C381BA5F0}" type="slidenum">
              <a:rPr lang="en-US"/>
              <a:pPr/>
              <a:t>10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This is a Gaussian pyramid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B7DD1A-E1EC-624D-9FA5-DA5B3430609E}" type="slidenum">
              <a:rPr lang="en-US"/>
              <a:pPr/>
              <a:t>11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And this a Laplacian pyramid.  Notice that the lowest layer is the same in each case,</a:t>
            </a:r>
          </a:p>
          <a:p>
            <a:r>
              <a:rPr lang="en-US"/>
              <a:t>and that if I upsample the lowest layer and add to the next, I get the Gauss layer. </a:t>
            </a:r>
          </a:p>
          <a:p>
            <a:r>
              <a:rPr lang="en-US"/>
              <a:t>Notice also that each layer shows detail at a particular scale --- these are, basically, bandpass filtered versions of the image.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8D603D-6459-5847-8B77-59852DE0F36D}" type="slidenum">
              <a:rPr lang="en-US"/>
              <a:pPr/>
              <a:t>32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This is an example with four orientations at each layer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4C5A37-1122-ED42-82F0-9D4A6AE68125}" type="slidenum">
              <a:rPr lang="en-US"/>
              <a:pPr/>
              <a:t>67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Typical textured images. For materials such as brush, grass, foliage</a:t>
            </a:r>
          </a:p>
          <a:p>
            <a:pPr>
              <a:spcBef>
                <a:spcPct val="0"/>
              </a:spcBef>
            </a:pPr>
            <a:r>
              <a:rPr lang="en-US" sz="1800"/>
              <a:t>and water, our perception of what the material is is quite intimately related to the</a:t>
            </a:r>
          </a:p>
          <a:p>
            <a:pPr>
              <a:spcBef>
                <a:spcPct val="0"/>
              </a:spcBef>
            </a:pPr>
            <a:r>
              <a:rPr lang="en-US" sz="1800"/>
              <a:t>texture (for the figure on the left, what would the surface feel like if you ran your</a:t>
            </a:r>
          </a:p>
          <a:p>
            <a:pPr>
              <a:spcBef>
                <a:spcPct val="0"/>
              </a:spcBef>
            </a:pPr>
            <a:r>
              <a:rPr lang="en-US" sz="1800"/>
              <a:t>fingers over it? is it wet?, etc.). Notice how much information you are getting</a:t>
            </a:r>
          </a:p>
          <a:p>
            <a:pPr>
              <a:spcBef>
                <a:spcPct val="0"/>
              </a:spcBef>
            </a:pPr>
            <a:r>
              <a:rPr lang="en-US" sz="1800"/>
              <a:t>about the type of plants, their shape, etc. from the textures in the figure on the</a:t>
            </a:r>
          </a:p>
          <a:p>
            <a:pPr>
              <a:spcBef>
                <a:spcPct val="0"/>
              </a:spcBef>
            </a:pPr>
            <a:r>
              <a:rPr lang="en-US" sz="1800"/>
              <a:t>right. These textures are also made of quite stylized subelements, arranged in a</a:t>
            </a:r>
          </a:p>
          <a:p>
            <a:pPr>
              <a:spcBef>
                <a:spcPct val="0"/>
              </a:spcBef>
            </a:pPr>
            <a:r>
              <a:rPr lang="en-US" sz="1800"/>
              <a:t>rough pattern.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DFA2E-B27B-9741-8FE8-12ADA6C23B29}" type="slidenum">
              <a:rPr lang="en-US"/>
              <a:pPr/>
              <a:t>69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r>
              <a:rPr lang="en-US"/>
              <a:t>Spots and bars at a fine scale for the butterfly; images show squared response for</a:t>
            </a:r>
          </a:p>
          <a:p>
            <a:r>
              <a:rPr lang="en-US"/>
              <a:t>corresponding filter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0C68D-4634-974C-9802-A95F7A208BE1}" type="slidenum">
              <a:rPr lang="en-US"/>
              <a:pPr/>
              <a:t>70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r>
              <a:rPr lang="en-US"/>
              <a:t>ditto, for a coarser scale.  The size of the filter has stayed fixed, but the image is half the</a:t>
            </a:r>
          </a:p>
          <a:p>
            <a:r>
              <a:rPr lang="en-US"/>
              <a:t>original size (this points to the utility of pyramids).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55C57-6668-3C46-816B-0A71DEF3F63A}" type="slidenum">
              <a:rPr lang="en-US"/>
              <a:pPr/>
              <a:t>71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</p:spPr>
        <p:txBody>
          <a:bodyPr/>
          <a:lstStyle/>
          <a:p>
            <a:r>
              <a:rPr lang="en-US"/>
              <a:t>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scaled up the coarse scale responses so they can be compared.  Notice that these</a:t>
            </a:r>
          </a:p>
          <a:p>
            <a:r>
              <a:rPr lang="en-US"/>
              <a:t>representations don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respond uniquely --- i.e. there isn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one peak at one orientation and</a:t>
            </a:r>
          </a:p>
          <a:p>
            <a:r>
              <a:rPr lang="en-US"/>
              <a:t>one scale for a given bar --- but they do give quite a good idea of what is there.  If they</a:t>
            </a:r>
          </a:p>
          <a:p>
            <a:r>
              <a:rPr lang="en-US"/>
              <a:t>were tightly tuned, there would have to be a lot more filters.  But looking at these pix </a:t>
            </a:r>
          </a:p>
          <a:p>
            <a:r>
              <a:rPr lang="en-US"/>
              <a:t>gives quite a good idea of where there are big bars, where there are little ones, and</a:t>
            </a:r>
          </a:p>
          <a:p>
            <a:r>
              <a:rPr lang="en-US"/>
              <a:t>at what orientation.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16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0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0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0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3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0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4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7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7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064A7-2C9F-9C48-8A8D-2887442FDAD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ED0E1-6A2F-7145-AF58-573CEF88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1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9.w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2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9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13.bin"/><Relationship Id="rId6" Type="http://schemas.openxmlformats.org/officeDocument/2006/relationships/oleObject" Target="../embeddings/oleObject14.bin"/><Relationship Id="rId7" Type="http://schemas.openxmlformats.org/officeDocument/2006/relationships/image" Target="../media/image24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2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hyperlink" Target="http://unix4lyfe.org/haar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17.bin"/><Relationship Id="rId6" Type="http://schemas.openxmlformats.org/officeDocument/2006/relationships/oleObject" Target="../embeddings/oleObject18.bin"/><Relationship Id="rId7" Type="http://schemas.openxmlformats.org/officeDocument/2006/relationships/image" Target="../media/image27.e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2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hyperlink" Target="http://unix4lyfe.org/haar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orden-y-concierto.blogspot.com/2009/12/civilizacion-en-el-crater-hale.html" TargetMode="Externa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png"/><Relationship Id="rId7" Type="http://schemas.openxmlformats.org/officeDocument/2006/relationships/hyperlink" Target="http://www-bcs.mit.edu/people/adelson/pub_pdfs/pyramid83.pdf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38.pn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39.png"/><Relationship Id="rId7" Type="http://schemas.openxmlformats.org/officeDocument/2006/relationships/oleObject" Target="../embeddings/oleObject22.bin"/><Relationship Id="rId8" Type="http://schemas.openxmlformats.org/officeDocument/2006/relationships/image" Target="../media/image40.png"/><Relationship Id="rId9" Type="http://schemas.openxmlformats.org/officeDocument/2006/relationships/oleObject" Target="../embeddings/oleObject23.bin"/><Relationship Id="rId10" Type="http://schemas.openxmlformats.org/officeDocument/2006/relationships/image" Target="../media/image4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19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42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.png"/><Relationship Id="rId5" Type="http://schemas.openxmlformats.org/officeDocument/2006/relationships/hyperlink" Target="http://www-bcs.mit.edu/people/adelson/pub_pdfs/pyramid83.pdf" TargetMode="External"/><Relationship Id="rId6" Type="http://schemas.openxmlformats.org/officeDocument/2006/relationships/oleObject" Target="../embeddings/oleObject4.bin"/><Relationship Id="rId7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3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38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41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40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ns.nyu.edu/~eero/software.html" TargetMode="External"/><Relationship Id="rId3" Type="http://schemas.openxmlformats.org/officeDocument/2006/relationships/hyperlink" Target="http://people.csail.mit.edu/sparis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66.png"/><Relationship Id="rId5" Type="http://schemas.openxmlformats.org/officeDocument/2006/relationships/hyperlink" Target="http://www-bcs.mit.edu/people/adelson/pub_pdfs/simoncelli_noise.pdf" TargetMode="External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5.bin"/><Relationship Id="rId12" Type="http://schemas.openxmlformats.org/officeDocument/2006/relationships/image" Target="../media/image73.png"/><Relationship Id="rId13" Type="http://schemas.openxmlformats.org/officeDocument/2006/relationships/oleObject" Target="../embeddings/oleObject36.bin"/><Relationship Id="rId14" Type="http://schemas.openxmlformats.org/officeDocument/2006/relationships/image" Target="../media/image74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1.bin"/><Relationship Id="rId4" Type="http://schemas.openxmlformats.org/officeDocument/2006/relationships/image" Target="../media/image69.png"/><Relationship Id="rId5" Type="http://schemas.openxmlformats.org/officeDocument/2006/relationships/oleObject" Target="../embeddings/oleObject32.bin"/><Relationship Id="rId6" Type="http://schemas.openxmlformats.org/officeDocument/2006/relationships/image" Target="../media/image70.png"/><Relationship Id="rId7" Type="http://schemas.openxmlformats.org/officeDocument/2006/relationships/oleObject" Target="../embeddings/oleObject33.bin"/><Relationship Id="rId8" Type="http://schemas.openxmlformats.org/officeDocument/2006/relationships/image" Target="../media/image71.png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6.emf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7.emf"/><Relationship Id="rId9" Type="http://schemas.openxmlformats.org/officeDocument/2006/relationships/oleObject" Target="../embeddings/Microsoft_Equation3.bin"/><Relationship Id="rId10" Type="http://schemas.openxmlformats.org/officeDocument/2006/relationships/image" Target="../media/image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4" Type="http://schemas.openxmlformats.org/officeDocument/2006/relationships/image" Target="../media/image80.emf"/><Relationship Id="rId5" Type="http://schemas.openxmlformats.org/officeDocument/2006/relationships/oleObject" Target="../embeddings/oleObject38.bin"/><Relationship Id="rId6" Type="http://schemas.openxmlformats.org/officeDocument/2006/relationships/image" Target="../media/image81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84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85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86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.png"/><Relationship Id="rId5" Type="http://schemas.openxmlformats.org/officeDocument/2006/relationships/oleObject" Target="../embeddings/Microsoft_Equation4.bin"/><Relationship Id="rId6" Type="http://schemas.openxmlformats.org/officeDocument/2006/relationships/image" Target="../media/image9.emf"/><Relationship Id="rId7" Type="http://schemas.openxmlformats.org/officeDocument/2006/relationships/oleObject" Target="../embeddings/Microsoft_Equation5.bin"/><Relationship Id="rId8" Type="http://schemas.openxmlformats.org/officeDocument/2006/relationships/image" Target="../media/image10.emf"/><Relationship Id="rId9" Type="http://schemas.openxmlformats.org/officeDocument/2006/relationships/oleObject" Target="../embeddings/Microsoft_Equation6.bin"/><Relationship Id="rId10" Type="http://schemas.openxmlformats.org/officeDocument/2006/relationships/image" Target="../media/image1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Computational Photography</a:t>
            </a:r>
            <a:br>
              <a:rPr lang="en-US" sz="48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6600" dirty="0" smtClean="0"/>
              <a:t>Wavelets / Frequency Decompositions</a:t>
            </a:r>
            <a:endParaRPr lang="en-US" sz="8800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2648"/>
            <a:ext cx="6400800" cy="837151"/>
          </a:xfrm>
        </p:spPr>
        <p:txBody>
          <a:bodyPr>
            <a:normAutofit/>
          </a:bodyPr>
          <a:lstStyle/>
          <a:p>
            <a:r>
              <a:rPr lang="en-US" dirty="0" smtClean="0"/>
              <a:t>Connelly Barnes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44685" y="6439514"/>
            <a:ext cx="512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from </a:t>
            </a:r>
            <a:r>
              <a:rPr lang="en-US" dirty="0" err="1" smtClean="0"/>
              <a:t>Fredo</a:t>
            </a:r>
            <a:r>
              <a:rPr lang="en-US" dirty="0" smtClean="0"/>
              <a:t> Durand, Bill Freeman, Sylvain Paris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3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988"/>
            <a:ext cx="7620000" cy="683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81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750"/>
            <a:ext cx="7543800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98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Frequency Decompositions</a:t>
            </a:r>
            <a:endParaRPr lang="en-US" sz="4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0798" cy="498965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A6A6A6"/>
                </a:solidFill>
              </a:rPr>
              <a:t>Gaussian pyramid</a:t>
            </a:r>
            <a:endParaRPr lang="en-US" sz="4400" dirty="0">
              <a:solidFill>
                <a:srgbClr val="A6A6A6"/>
              </a:solidFill>
            </a:endParaRPr>
          </a:p>
          <a:p>
            <a:r>
              <a:rPr lang="en-US" sz="4400" dirty="0" err="1" smtClean="0">
                <a:solidFill>
                  <a:srgbClr val="A6A6A6"/>
                </a:solidFill>
              </a:rPr>
              <a:t>Laplacian</a:t>
            </a:r>
            <a:r>
              <a:rPr lang="en-US" sz="4400" dirty="0" smtClean="0">
                <a:solidFill>
                  <a:srgbClr val="A6A6A6"/>
                </a:solidFill>
              </a:rPr>
              <a:t> pyramid</a:t>
            </a:r>
          </a:p>
          <a:p>
            <a:r>
              <a:rPr lang="en-US" sz="4400" dirty="0" smtClean="0"/>
              <a:t>Fourier transform</a:t>
            </a:r>
            <a:endParaRPr lang="en-US" sz="4400" dirty="0"/>
          </a:p>
          <a:p>
            <a:r>
              <a:rPr lang="en-US" sz="4400" dirty="0" err="1" smtClean="0">
                <a:solidFill>
                  <a:srgbClr val="A6A6A6"/>
                </a:solidFill>
              </a:rPr>
              <a:t>Haar</a:t>
            </a:r>
            <a:r>
              <a:rPr lang="en-US" sz="4400" dirty="0" smtClean="0">
                <a:solidFill>
                  <a:srgbClr val="A6A6A6"/>
                </a:solidFill>
              </a:rPr>
              <a:t> wavelet</a:t>
            </a:r>
            <a:endParaRPr lang="en-US" sz="4400" dirty="0">
              <a:solidFill>
                <a:srgbClr val="A6A6A6"/>
              </a:solidFill>
            </a:endParaRPr>
          </a:p>
          <a:p>
            <a:r>
              <a:rPr lang="en-US" sz="4400" dirty="0">
                <a:solidFill>
                  <a:srgbClr val="A6A6A6"/>
                </a:solidFill>
              </a:rPr>
              <a:t>Steerable </a:t>
            </a:r>
            <a:r>
              <a:rPr lang="en-US" sz="4400" dirty="0" smtClean="0">
                <a:solidFill>
                  <a:srgbClr val="A6A6A6"/>
                </a:solidFill>
              </a:rPr>
              <a:t>pyramid</a:t>
            </a:r>
          </a:p>
          <a:p>
            <a:r>
              <a:rPr lang="en-US" sz="4400" dirty="0" smtClean="0">
                <a:solidFill>
                  <a:srgbClr val="A6A6A6"/>
                </a:solidFill>
              </a:rPr>
              <a:t>Bilateral filter</a:t>
            </a:r>
            <a:endParaRPr lang="en-US" sz="4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7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5200" dirty="0" smtClean="0"/>
              <a:t>Discrete Fourier Transform (2D)</a:t>
            </a:r>
            <a:endParaRPr lang="en-US" sz="5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23" y="1961278"/>
            <a:ext cx="8165355" cy="40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0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68" y="1973129"/>
            <a:ext cx="8165665" cy="40639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mtClean="0"/>
              <a:t>Discrete Fourier Transform (2D)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379436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25" y="1813326"/>
            <a:ext cx="8254151" cy="44371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5200" dirty="0" smtClean="0"/>
              <a:t>Discrete Fourier Transform (2D)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24831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2025008"/>
            <a:ext cx="712246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dirty="0" smtClean="0"/>
              <a:t>Linear transform:</a:t>
            </a:r>
            <a:br>
              <a:rPr lang="en-US" sz="4000" dirty="0" smtClean="0"/>
            </a:br>
            <a:endParaRPr lang="en-US" sz="4000" dirty="0" smtClean="0"/>
          </a:p>
          <a:p>
            <a:pPr marL="285750" indent="-285750">
              <a:buFont typeface="Arial"/>
              <a:buChar char="•"/>
            </a:pPr>
            <a:r>
              <a:rPr lang="en-US" sz="4000" dirty="0" smtClean="0"/>
              <a:t>Convolutions become </a:t>
            </a:r>
            <a:r>
              <a:rPr lang="en-US" sz="4000" dirty="0" err="1" smtClean="0"/>
              <a:t>pointwise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multiply:</a:t>
            </a:r>
          </a:p>
          <a:p>
            <a:r>
              <a:rPr lang="en-US" sz="4000" dirty="0"/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046354"/>
              </p:ext>
            </p:extLst>
          </p:nvPr>
        </p:nvGraphicFramePr>
        <p:xfrm>
          <a:off x="5319584" y="1853397"/>
          <a:ext cx="19177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3" imgW="482400" imgH="241200" progId="Equation.3">
                  <p:embed/>
                </p:oleObj>
              </mc:Choice>
              <mc:Fallback>
                <p:oleObj name="Equation" r:id="rId3" imgW="482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9584" y="1853397"/>
                        <a:ext cx="19177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6"/>
          <p:cNvSpPr>
            <a:spLocks noChangeShapeType="1"/>
          </p:cNvSpPr>
          <p:nvPr/>
        </p:nvSpPr>
        <p:spPr bwMode="auto">
          <a:xfrm flipH="1" flipV="1">
            <a:off x="7064178" y="2570179"/>
            <a:ext cx="453555" cy="24206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748463" y="2873574"/>
            <a:ext cx="2509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Times New Roman" charset="0"/>
              </a:rPr>
              <a:t>Input image vector</a:t>
            </a:r>
            <a:endParaRPr lang="en-US" sz="24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63122" y="1380193"/>
            <a:ext cx="2005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Times New Roman" charset="0"/>
              </a:rPr>
              <a:t>Unitary matrix</a:t>
            </a:r>
            <a:endParaRPr lang="en-US" sz="24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6748462" y="1841857"/>
            <a:ext cx="102983" cy="1831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21850" y="1391732"/>
            <a:ext cx="271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Times New Roman" charset="0"/>
              </a:rPr>
              <a:t>Output image vector</a:t>
            </a:r>
            <a:endParaRPr lang="en-US" sz="24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4803782" y="1853396"/>
            <a:ext cx="515801" cy="291739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185000"/>
              </p:ext>
            </p:extLst>
          </p:nvPr>
        </p:nvGraphicFramePr>
        <p:xfrm>
          <a:off x="1647895" y="4614482"/>
          <a:ext cx="5589389" cy="859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5" imgW="1320800" imgH="203200" progId="Equation.3">
                  <p:embed/>
                </p:oleObj>
              </mc:Choice>
              <mc:Fallback>
                <p:oleObj name="Equation" r:id="rId5" imgW="1320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47895" y="4614482"/>
                        <a:ext cx="5589389" cy="859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212707"/>
              </p:ext>
            </p:extLst>
          </p:nvPr>
        </p:nvGraphicFramePr>
        <p:xfrm>
          <a:off x="1585913" y="5572125"/>
          <a:ext cx="60198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7" imgW="1422400" imgH="228600" progId="Equation.3">
                  <p:embed/>
                </p:oleObj>
              </mc:Choice>
              <mc:Fallback>
                <p:oleObj name="Equation" r:id="rId7" imgW="1422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5913" y="5572125"/>
                        <a:ext cx="6019800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5200" dirty="0" smtClean="0"/>
              <a:t>Discrete Fourier Transform (2D)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42600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What is a good representation for image analysis? </a:t>
            </a:r>
            <a:br>
              <a:rPr lang="en-US" sz="5300" dirty="0"/>
            </a:br>
            <a:r>
              <a:rPr lang="en-US" sz="2800" dirty="0">
                <a:solidFill>
                  <a:schemeClr val="accent2"/>
                </a:solidFill>
              </a:rPr>
              <a:t>(Goldilocks and the three representations)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Fourier transform domain tells you </a:t>
            </a:r>
            <a:r>
              <a:rPr lang="ja-JP" altLang="en-US" sz="2800">
                <a:latin typeface="Arial"/>
              </a:rPr>
              <a:t>“</a:t>
            </a:r>
            <a:r>
              <a:rPr lang="en-US" sz="2800"/>
              <a:t>what</a:t>
            </a:r>
            <a:r>
              <a:rPr lang="ja-JP" altLang="en-US" sz="2800">
                <a:latin typeface="Arial"/>
              </a:rPr>
              <a:t>”</a:t>
            </a:r>
            <a:r>
              <a:rPr lang="en-US" sz="2800"/>
              <a:t> (textural properties), but not </a:t>
            </a:r>
            <a:r>
              <a:rPr lang="ja-JP" altLang="en-US" sz="2800">
                <a:latin typeface="Arial"/>
              </a:rPr>
              <a:t>“</a:t>
            </a:r>
            <a:r>
              <a:rPr lang="en-US" sz="2800"/>
              <a:t>where</a:t>
            </a:r>
            <a:r>
              <a:rPr lang="ja-JP" altLang="en-US" sz="2800">
                <a:latin typeface="Arial"/>
              </a:rPr>
              <a:t>”</a:t>
            </a:r>
            <a:r>
              <a:rPr lang="en-US" sz="2800"/>
              <a:t>.  </a:t>
            </a:r>
            <a:r>
              <a:rPr lang="en-US" sz="2800">
                <a:solidFill>
                  <a:schemeClr val="accent2"/>
                </a:solidFill>
              </a:rPr>
              <a:t>In space, this representation is too spread out.</a:t>
            </a: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Pixel domain representation tells you </a:t>
            </a:r>
            <a:r>
              <a:rPr lang="ja-JP" altLang="en-US" sz="2800">
                <a:latin typeface="Arial"/>
              </a:rPr>
              <a:t>“</a:t>
            </a:r>
            <a:r>
              <a:rPr lang="en-US" sz="2800"/>
              <a:t>where</a:t>
            </a:r>
            <a:r>
              <a:rPr lang="ja-JP" altLang="en-US" sz="2800">
                <a:latin typeface="Arial"/>
              </a:rPr>
              <a:t>”</a:t>
            </a:r>
            <a:r>
              <a:rPr lang="en-US" sz="2800"/>
              <a:t> (pixel location), but not </a:t>
            </a:r>
            <a:r>
              <a:rPr lang="ja-JP" altLang="en-US" sz="2800">
                <a:latin typeface="Arial"/>
              </a:rPr>
              <a:t>“</a:t>
            </a:r>
            <a:r>
              <a:rPr lang="en-US" sz="2800"/>
              <a:t>what</a:t>
            </a:r>
            <a:r>
              <a:rPr lang="ja-JP" altLang="en-US" sz="2800">
                <a:latin typeface="Arial"/>
              </a:rPr>
              <a:t>”</a:t>
            </a:r>
            <a:r>
              <a:rPr lang="en-US" sz="2800"/>
              <a:t>.  </a:t>
            </a:r>
            <a:r>
              <a:rPr lang="en-US" sz="2800">
                <a:solidFill>
                  <a:schemeClr val="accent2"/>
                </a:solidFill>
              </a:rPr>
              <a:t>In space, this representation is too localized</a:t>
            </a: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Want an image representation that gives you a local description of image events—what is happening where.  </a:t>
            </a:r>
            <a:r>
              <a:rPr lang="en-US" sz="2800">
                <a:solidFill>
                  <a:schemeClr val="accent2"/>
                </a:solidFill>
              </a:rPr>
              <a:t>That representation might be </a:t>
            </a:r>
            <a:r>
              <a:rPr lang="ja-JP" altLang="en-US" sz="2800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800">
                <a:solidFill>
                  <a:schemeClr val="accent2"/>
                </a:solidFill>
              </a:rPr>
              <a:t>just right</a:t>
            </a:r>
            <a:r>
              <a:rPr lang="ja-JP" altLang="en-US" sz="2800">
                <a:solidFill>
                  <a:schemeClr val="accent2"/>
                </a:solidFill>
                <a:latin typeface="Arial"/>
              </a:rPr>
              <a:t>”</a:t>
            </a:r>
            <a:r>
              <a:rPr lang="en-US" sz="2800">
                <a:solidFill>
                  <a:schemeClr val="accent2"/>
                </a:solidFill>
              </a:rPr>
              <a:t>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122025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Frequency Decompositions</a:t>
            </a:r>
            <a:endParaRPr lang="en-US" sz="4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0798" cy="498965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A6A6A6"/>
                </a:solidFill>
              </a:rPr>
              <a:t>Gaussian pyramid</a:t>
            </a:r>
            <a:endParaRPr lang="en-US" sz="4400" dirty="0">
              <a:solidFill>
                <a:srgbClr val="A6A6A6"/>
              </a:solidFill>
            </a:endParaRPr>
          </a:p>
          <a:p>
            <a:r>
              <a:rPr lang="en-US" sz="4400" dirty="0" err="1" smtClean="0">
                <a:solidFill>
                  <a:srgbClr val="A6A6A6"/>
                </a:solidFill>
              </a:rPr>
              <a:t>Laplacian</a:t>
            </a:r>
            <a:r>
              <a:rPr lang="en-US" sz="4400" dirty="0" smtClean="0">
                <a:solidFill>
                  <a:srgbClr val="A6A6A6"/>
                </a:solidFill>
              </a:rPr>
              <a:t> pyramid</a:t>
            </a:r>
          </a:p>
          <a:p>
            <a:r>
              <a:rPr lang="en-US" sz="4400" dirty="0" smtClean="0">
                <a:solidFill>
                  <a:srgbClr val="A6A6A6"/>
                </a:solidFill>
              </a:rPr>
              <a:t>Fourier transform</a:t>
            </a:r>
            <a:endParaRPr lang="en-US" sz="4400" dirty="0">
              <a:solidFill>
                <a:srgbClr val="A6A6A6"/>
              </a:solidFill>
            </a:endParaRPr>
          </a:p>
          <a:p>
            <a:r>
              <a:rPr lang="en-US" sz="4400" dirty="0" err="1" smtClean="0"/>
              <a:t>Haar</a:t>
            </a:r>
            <a:r>
              <a:rPr lang="en-US" sz="4400" dirty="0" smtClean="0"/>
              <a:t> wavelet</a:t>
            </a:r>
            <a:endParaRPr lang="en-US" sz="4400" dirty="0"/>
          </a:p>
          <a:p>
            <a:r>
              <a:rPr lang="en-US" sz="4400" dirty="0">
                <a:solidFill>
                  <a:srgbClr val="A6A6A6"/>
                </a:solidFill>
              </a:rPr>
              <a:t>Steerable </a:t>
            </a:r>
            <a:r>
              <a:rPr lang="en-US" sz="4400" dirty="0" smtClean="0">
                <a:solidFill>
                  <a:srgbClr val="A6A6A6"/>
                </a:solidFill>
              </a:rPr>
              <a:t>pyramid</a:t>
            </a:r>
          </a:p>
          <a:p>
            <a:r>
              <a:rPr lang="en-US" sz="4400" dirty="0" smtClean="0">
                <a:solidFill>
                  <a:srgbClr val="A6A6A6"/>
                </a:solidFill>
              </a:rPr>
              <a:t>Bilateral filter</a:t>
            </a:r>
            <a:endParaRPr lang="en-US" sz="4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Wavelet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“A wave-like oscillation with an amplitude that begins at zero, increases, and then decreases back to zero.”</a:t>
            </a:r>
            <a:br>
              <a:rPr lang="en-US" sz="3600" dirty="0" smtClean="0"/>
            </a:b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sz="3600" dirty="0" smtClean="0"/>
              <a:t>        - Wikipedia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277" y="4117816"/>
            <a:ext cx="4233447" cy="26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0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Frequency Decompositions</a:t>
            </a:r>
            <a:endParaRPr lang="en-US" sz="4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0798" cy="498965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Gaussian pyramid</a:t>
            </a:r>
            <a:endParaRPr lang="en-US" sz="4400" dirty="0"/>
          </a:p>
          <a:p>
            <a:r>
              <a:rPr lang="en-US" sz="4400" dirty="0" err="1" smtClean="0"/>
              <a:t>Laplacian</a:t>
            </a:r>
            <a:r>
              <a:rPr lang="en-US" sz="4400" dirty="0" smtClean="0"/>
              <a:t> pyramid</a:t>
            </a:r>
          </a:p>
          <a:p>
            <a:r>
              <a:rPr lang="en-US" sz="4400" dirty="0" smtClean="0"/>
              <a:t>Fourier transform</a:t>
            </a:r>
            <a:endParaRPr lang="en-US" sz="4400" dirty="0"/>
          </a:p>
          <a:p>
            <a:r>
              <a:rPr lang="en-US" sz="4400" dirty="0" err="1" smtClean="0"/>
              <a:t>Haar</a:t>
            </a:r>
            <a:r>
              <a:rPr lang="en-US" sz="4400" dirty="0" smtClean="0"/>
              <a:t> wavelet</a:t>
            </a:r>
            <a:endParaRPr lang="en-US" sz="4400" dirty="0"/>
          </a:p>
          <a:p>
            <a:r>
              <a:rPr lang="en-US" sz="4400" dirty="0"/>
              <a:t>Steerable </a:t>
            </a:r>
            <a:r>
              <a:rPr lang="en-US" sz="4400" dirty="0" smtClean="0"/>
              <a:t>pyramid</a:t>
            </a:r>
          </a:p>
          <a:p>
            <a:r>
              <a:rPr lang="en-US" sz="4400" dirty="0" smtClean="0"/>
              <a:t>Bilateral filter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3200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6400" dirty="0" err="1" smtClean="0"/>
              <a:t>Haar</a:t>
            </a:r>
            <a:r>
              <a:rPr lang="en-US" sz="6400" dirty="0" smtClean="0"/>
              <a:t> Wavelet Transform</a:t>
            </a:r>
            <a:endParaRPr lang="en-US" sz="6400" dirty="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733675" y="4919008"/>
            <a:ext cx="471490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Times New Roman" charset="0"/>
              </a:rPr>
              <a:t>        Gaussian pyramid transform, or</a:t>
            </a:r>
          </a:p>
          <a:p>
            <a:r>
              <a:rPr lang="en-US" sz="2400" dirty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sz="2400" dirty="0" smtClean="0">
                <a:solidFill>
                  <a:schemeClr val="accent2"/>
                </a:solidFill>
                <a:latin typeface="Times New Roman" charset="0"/>
              </a:rPr>
              <a:t>    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charset="0"/>
              </a:rPr>
              <a:t>Laplacian</a:t>
            </a:r>
            <a:r>
              <a:rPr lang="en-US" sz="2400" dirty="0" smtClean="0">
                <a:solidFill>
                  <a:schemeClr val="accent2"/>
                </a:solidFill>
                <a:latin typeface="Times New Roman" charset="0"/>
              </a:rPr>
              <a:t> pyramid transform, or    </a:t>
            </a:r>
          </a:p>
          <a:p>
            <a:r>
              <a:rPr lang="en-US" sz="2400" dirty="0" smtClean="0">
                <a:solidFill>
                  <a:schemeClr val="accent2"/>
                </a:solidFill>
                <a:latin typeface="Times New Roman" charset="0"/>
              </a:rPr>
              <a:t>    Fourier </a:t>
            </a:r>
            <a:r>
              <a:rPr lang="en-US" sz="2400" dirty="0">
                <a:solidFill>
                  <a:schemeClr val="accent2"/>
                </a:solidFill>
                <a:latin typeface="Times New Roman" charset="0"/>
              </a:rPr>
              <a:t>transform, or</a:t>
            </a:r>
          </a:p>
          <a:p>
            <a:r>
              <a:rPr lang="en-US" sz="2400" dirty="0">
                <a:solidFill>
                  <a:schemeClr val="accent2"/>
                </a:solidFill>
                <a:latin typeface="Times New Roman" charset="0"/>
              </a:rPr>
              <a:t>  Wavelet transform, or</a:t>
            </a:r>
          </a:p>
          <a:p>
            <a:r>
              <a:rPr lang="en-US" sz="2400" dirty="0">
                <a:solidFill>
                  <a:schemeClr val="accent2"/>
                </a:solidFill>
                <a:latin typeface="Times New Roman" charset="0"/>
              </a:rPr>
              <a:t>Steerable pyramid transform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1663700" y="3505200"/>
          <a:ext cx="19177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7" name="Equation" r:id="rId3" imgW="482400" imgH="241200" progId="Equation.3">
                  <p:embed/>
                </p:oleObj>
              </mc:Choice>
              <mc:Fallback>
                <p:oleObj name="Equation" r:id="rId3" imgW="482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3700" y="3505200"/>
                        <a:ext cx="19177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Line 5"/>
          <p:cNvSpPr>
            <a:spLocks noChangeShapeType="1"/>
          </p:cNvSpPr>
          <p:nvPr/>
        </p:nvSpPr>
        <p:spPr bwMode="auto">
          <a:xfrm flipV="1">
            <a:off x="2971800" y="4267200"/>
            <a:ext cx="0" cy="1066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 flipV="1">
            <a:off x="3581400" y="3962400"/>
            <a:ext cx="76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410075" y="3733800"/>
            <a:ext cx="2338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  <a:latin typeface="Times New Roman" charset="0"/>
              </a:rPr>
              <a:t>Vectorized</a:t>
            </a:r>
            <a:r>
              <a:rPr lang="en-US" sz="2400" dirty="0">
                <a:solidFill>
                  <a:schemeClr val="accent2"/>
                </a:solidFill>
                <a:latin typeface="Times New Roman" charset="0"/>
              </a:rPr>
              <a:t> image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3200400"/>
            <a:ext cx="2474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transformed image</a:t>
            </a: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990600" y="3581400"/>
            <a:ext cx="6858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5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6400" dirty="0" err="1" smtClean="0"/>
              <a:t>Haar</a:t>
            </a:r>
            <a:r>
              <a:rPr lang="en-US" sz="6400" dirty="0" smtClean="0"/>
              <a:t> Wavelet Transform (1D)</a:t>
            </a:r>
            <a:endParaRPr lang="en-US" sz="6400" dirty="0"/>
          </a:p>
        </p:txBody>
      </p:sp>
      <p:sp>
        <p:nvSpPr>
          <p:cNvPr id="2" name="TextBox 1"/>
          <p:cNvSpPr txBox="1"/>
          <p:nvPr/>
        </p:nvSpPr>
        <p:spPr>
          <a:xfrm>
            <a:off x="514913" y="1716109"/>
            <a:ext cx="811846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haar</a:t>
            </a:r>
            <a:r>
              <a:rPr lang="en-US" sz="4400" dirty="0" smtClean="0"/>
              <a:t>(v):</a:t>
            </a:r>
            <a:br>
              <a:rPr lang="en-US" sz="4400" dirty="0" smtClean="0"/>
            </a:br>
            <a:r>
              <a:rPr lang="en-US" sz="4400" dirty="0" smtClean="0"/>
              <a:t>    if length(v) == 1: return v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a =</a:t>
            </a:r>
          </a:p>
          <a:p>
            <a:r>
              <a:rPr lang="en-US" sz="4400" dirty="0" smtClean="0"/>
              <a:t>	b = 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a’ = (a + b) / 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b’ = (a – b) / 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return [</a:t>
            </a:r>
            <a:r>
              <a:rPr lang="en-US" sz="4400" dirty="0" err="1" smtClean="0"/>
              <a:t>haar</a:t>
            </a:r>
            <a:r>
              <a:rPr lang="en-US" sz="4400" dirty="0" smtClean="0"/>
              <a:t>(a’)     b’]</a:t>
            </a:r>
            <a:endParaRPr lang="en-US" sz="4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827857" y="3106738"/>
            <a:ext cx="2946400" cy="2734637"/>
            <a:chOff x="1827857" y="2421991"/>
            <a:chExt cx="2946400" cy="2734637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6872657"/>
                </p:ext>
              </p:extLst>
            </p:nvPr>
          </p:nvGraphicFramePr>
          <p:xfrm>
            <a:off x="3691562" y="3765647"/>
            <a:ext cx="839609" cy="751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13" name="Equation" r:id="rId3" imgW="241300" imgH="215900" progId="Equation.3">
                    <p:embed/>
                  </p:oleObj>
                </mc:Choice>
                <mc:Fallback>
                  <p:oleObj name="Equation" r:id="rId3" imgW="241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691562" y="3765647"/>
                          <a:ext cx="839609" cy="7512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8069461"/>
                </p:ext>
              </p:extLst>
            </p:nvPr>
          </p:nvGraphicFramePr>
          <p:xfrm>
            <a:off x="3691562" y="4405399"/>
            <a:ext cx="839609" cy="751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14" name="Equation" r:id="rId5" imgW="241300" imgH="215900" progId="Equation.3">
                    <p:embed/>
                  </p:oleObj>
                </mc:Choice>
                <mc:Fallback>
                  <p:oleObj name="Equation" r:id="rId5" imgW="241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691562" y="4405399"/>
                          <a:ext cx="839609" cy="7512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7491528"/>
                </p:ext>
              </p:extLst>
            </p:nvPr>
          </p:nvGraphicFramePr>
          <p:xfrm>
            <a:off x="1827857" y="2421991"/>
            <a:ext cx="2846650" cy="834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15" name="Equation" r:id="rId6" imgW="736600" imgH="215900" progId="Equation.3">
                    <p:embed/>
                  </p:oleObj>
                </mc:Choice>
                <mc:Fallback>
                  <p:oleObj name="Equation" r:id="rId6" imgW="7366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827857" y="2421991"/>
                          <a:ext cx="2846650" cy="8343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9944109"/>
                </p:ext>
              </p:extLst>
            </p:nvPr>
          </p:nvGraphicFramePr>
          <p:xfrm>
            <a:off x="1827857" y="3106738"/>
            <a:ext cx="2946400" cy="833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16" name="Equation" r:id="rId8" imgW="762000" imgH="215900" progId="Equation.3">
                    <p:embed/>
                  </p:oleObj>
                </mc:Choice>
                <mc:Fallback>
                  <p:oleObj name="Equation" r:id="rId8" imgW="7620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827857" y="3106738"/>
                          <a:ext cx="2946400" cy="8334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5730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6400" dirty="0" err="1" smtClean="0"/>
              <a:t>Haar</a:t>
            </a:r>
            <a:r>
              <a:rPr lang="en-US" sz="6400" dirty="0" smtClean="0"/>
              <a:t> Wavelet Transform (1D)</a:t>
            </a:r>
            <a:endParaRPr lang="en-US" sz="6400" dirty="0"/>
          </a:p>
        </p:txBody>
      </p:sp>
      <p:pic>
        <p:nvPicPr>
          <p:cNvPr id="6" name="Picture 5" descr="Screen Shot 2013-09-23 at 11.4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75" y="1417638"/>
            <a:ext cx="3491918" cy="54403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518" y="2953279"/>
            <a:ext cx="24684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Basis</a:t>
            </a:r>
          </a:p>
          <a:p>
            <a:r>
              <a:rPr lang="en-US" sz="4400" dirty="0" smtClean="0"/>
              <a:t>functions: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6504711" y="6488668"/>
            <a:ext cx="2639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http://unix4lyfe.org/</a:t>
            </a:r>
            <a:r>
              <a:rPr lang="en-US" dirty="0" err="1">
                <a:hlinkClick r:id="rId3"/>
              </a:rPr>
              <a:t>haar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8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6400" dirty="0" err="1" smtClean="0"/>
              <a:t>Haar</a:t>
            </a:r>
            <a:r>
              <a:rPr lang="en-US" sz="6400" dirty="0" smtClean="0"/>
              <a:t> Wavelet Transform (1D)</a:t>
            </a:r>
            <a:endParaRPr lang="en-US" sz="6400" dirty="0"/>
          </a:p>
        </p:txBody>
      </p:sp>
      <p:sp>
        <p:nvSpPr>
          <p:cNvPr id="2" name="TextBox 1"/>
          <p:cNvSpPr txBox="1"/>
          <p:nvPr/>
        </p:nvSpPr>
        <p:spPr>
          <a:xfrm>
            <a:off x="514913" y="1716109"/>
            <a:ext cx="811846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inv_haar</a:t>
            </a:r>
            <a:r>
              <a:rPr lang="en-US" sz="4400" dirty="0" smtClean="0"/>
              <a:t>(v):</a:t>
            </a:r>
          </a:p>
          <a:p>
            <a:r>
              <a:rPr lang="en-US" sz="4400" dirty="0"/>
              <a:t> </a:t>
            </a:r>
            <a:r>
              <a:rPr lang="en-US" sz="4400" dirty="0" smtClean="0"/>
              <a:t>   if length(v) == 1: return v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a = </a:t>
            </a:r>
            <a:r>
              <a:rPr lang="en-US" sz="4400" dirty="0" err="1" smtClean="0"/>
              <a:t>inv_haar</a:t>
            </a:r>
            <a:r>
              <a:rPr lang="en-US" sz="4400" dirty="0" smtClean="0"/>
              <a:t>(first half of v) / </a:t>
            </a:r>
          </a:p>
          <a:p>
            <a:r>
              <a:rPr lang="en-US" sz="4400" dirty="0" smtClean="0"/>
              <a:t>	b = (second half of v) /</a:t>
            </a:r>
          </a:p>
          <a:p>
            <a:r>
              <a:rPr lang="en-US" sz="4400" dirty="0"/>
              <a:t>	</a:t>
            </a:r>
            <a:endParaRPr lang="en-US" sz="4400" dirty="0" smtClean="0"/>
          </a:p>
          <a:p>
            <a:endParaRPr lang="en-US" sz="4400" dirty="0" smtClean="0"/>
          </a:p>
          <a:p>
            <a:r>
              <a:rPr lang="en-US" sz="4400" dirty="0" smtClean="0"/>
              <a:t>	return u</a:t>
            </a:r>
          </a:p>
          <a:p>
            <a:r>
              <a:rPr lang="en-US" sz="4400" dirty="0"/>
              <a:t> </a:t>
            </a:r>
            <a:r>
              <a:rPr lang="en-US" sz="4400" dirty="0" smtClean="0"/>
              <a:t>   </a:t>
            </a:r>
            <a:endParaRPr lang="en-US" sz="4400" dirty="0"/>
          </a:p>
        </p:txBody>
      </p:sp>
      <p:grpSp>
        <p:nvGrpSpPr>
          <p:cNvPr id="5" name="Group 4"/>
          <p:cNvGrpSpPr/>
          <p:nvPr/>
        </p:nvGrpSpPr>
        <p:grpSpPr>
          <a:xfrm>
            <a:off x="6054224" y="3102717"/>
            <a:ext cx="2119535" cy="1399080"/>
            <a:chOff x="6054224" y="2454866"/>
            <a:chExt cx="2119535" cy="1399080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3688108"/>
                </p:ext>
              </p:extLst>
            </p:nvPr>
          </p:nvGraphicFramePr>
          <p:xfrm>
            <a:off x="7334150" y="2454866"/>
            <a:ext cx="839609" cy="751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40" name="Equation" r:id="rId3" imgW="241300" imgH="215900" progId="Equation.3">
                    <p:embed/>
                  </p:oleObj>
                </mc:Choice>
                <mc:Fallback>
                  <p:oleObj name="Equation" r:id="rId3" imgW="241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334150" y="2454866"/>
                          <a:ext cx="839609" cy="7512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2757604"/>
                </p:ext>
              </p:extLst>
            </p:nvPr>
          </p:nvGraphicFramePr>
          <p:xfrm>
            <a:off x="6054224" y="3102717"/>
            <a:ext cx="839609" cy="751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41" name="Equation" r:id="rId5" imgW="241300" imgH="215900" progId="Equation.3">
                    <p:embed/>
                  </p:oleObj>
                </mc:Choice>
                <mc:Fallback>
                  <p:oleObj name="Equation" r:id="rId5" imgW="241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054224" y="3102717"/>
                          <a:ext cx="839609" cy="7512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050345"/>
              </p:ext>
            </p:extLst>
          </p:nvPr>
        </p:nvGraphicFramePr>
        <p:xfrm>
          <a:off x="1028700" y="4368129"/>
          <a:ext cx="456565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42" name="Equation" r:id="rId6" imgW="1181100" imgH="215900" progId="Equation.3">
                  <p:embed/>
                </p:oleObj>
              </mc:Choice>
              <mc:Fallback>
                <p:oleObj name="Equation" r:id="rId6" imgW="1181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8700" y="4368129"/>
                        <a:ext cx="4565650" cy="83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643007"/>
              </p:ext>
            </p:extLst>
          </p:nvPr>
        </p:nvGraphicFramePr>
        <p:xfrm>
          <a:off x="1028700" y="5085009"/>
          <a:ext cx="4662487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43" name="Equation" r:id="rId8" imgW="1206500" imgH="215900" progId="Equation.3">
                  <p:embed/>
                </p:oleObj>
              </mc:Choice>
              <mc:Fallback>
                <p:oleObj name="Equation" r:id="rId8" imgW="1206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8700" y="5085009"/>
                        <a:ext cx="4662487" cy="83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564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/>
              <a:t>Haar</a:t>
            </a:r>
            <a:r>
              <a:rPr lang="en-US" sz="5400" dirty="0" smtClean="0"/>
              <a:t> Wavelet Transform (2D)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3715" y="2025008"/>
            <a:ext cx="839063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400" dirty="0" smtClean="0"/>
              <a:t>Apply </a:t>
            </a:r>
            <a:r>
              <a:rPr lang="en-US" sz="4400" dirty="0" err="1" smtClean="0"/>
              <a:t>haar_x</a:t>
            </a:r>
            <a:r>
              <a:rPr lang="en-US" sz="4400" dirty="0" smtClean="0"/>
              <a:t>(), then </a:t>
            </a:r>
            <a:r>
              <a:rPr lang="en-US" sz="4400" dirty="0" err="1" smtClean="0"/>
              <a:t>haar_y</a:t>
            </a:r>
            <a:r>
              <a:rPr lang="en-US" sz="4400" dirty="0" smtClean="0"/>
              <a:t>()</a:t>
            </a:r>
          </a:p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(separable – order does not matter)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8103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 err="1" smtClean="0"/>
              <a:t>Haar</a:t>
            </a:r>
            <a:r>
              <a:rPr lang="en-US" sz="5400" dirty="0" smtClean="0"/>
              <a:t> Wavelet Transform (2D)</a:t>
            </a:r>
            <a:endParaRPr lang="en-US" sz="5400" dirty="0"/>
          </a:p>
        </p:txBody>
      </p:sp>
      <p:pic>
        <p:nvPicPr>
          <p:cNvPr id="4" name="Picture 3" descr="Screen Shot 2013-09-24 at 12.5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4" y="1772408"/>
            <a:ext cx="8844752" cy="439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0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Question:</a:t>
            </a:r>
            <a:endParaRPr lang="en-US" sz="5400" dirty="0"/>
          </a:p>
        </p:txBody>
      </p:sp>
      <p:pic>
        <p:nvPicPr>
          <p:cNvPr id="4" name="Picture 3" descr="Screen Shot 2013-09-24 at 12.58.5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7"/>
          <a:stretch/>
        </p:blipFill>
        <p:spPr>
          <a:xfrm>
            <a:off x="4644270" y="1772408"/>
            <a:ext cx="4350105" cy="4398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388" y="2635140"/>
            <a:ext cx="41324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Why would we want to do this </a:t>
            </a:r>
            <a:r>
              <a:rPr lang="en-US" sz="4400" dirty="0" err="1" smtClean="0"/>
              <a:t>Haar</a:t>
            </a:r>
            <a:r>
              <a:rPr lang="en-US" sz="4400" dirty="0"/>
              <a:t> </a:t>
            </a:r>
            <a:r>
              <a:rPr lang="en-US" sz="4400" dirty="0" smtClean="0"/>
              <a:t>transform?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0378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23 at 11.4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60" y="1340799"/>
            <a:ext cx="4798681" cy="5517200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6400" dirty="0" err="1" smtClean="0"/>
              <a:t>Haar</a:t>
            </a:r>
            <a:r>
              <a:rPr lang="en-US" sz="6400" dirty="0" smtClean="0"/>
              <a:t> Image Compression</a:t>
            </a:r>
            <a:endParaRPr lang="en-US" sz="6400" dirty="0"/>
          </a:p>
        </p:txBody>
      </p:sp>
      <p:sp>
        <p:nvSpPr>
          <p:cNvPr id="6" name="Rectangle 5"/>
          <p:cNvSpPr/>
          <p:nvPr/>
        </p:nvSpPr>
        <p:spPr>
          <a:xfrm>
            <a:off x="6504711" y="6488668"/>
            <a:ext cx="2639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http://unix4lyfe.org/</a:t>
            </a:r>
            <a:r>
              <a:rPr lang="en-US" dirty="0" err="1">
                <a:hlinkClick r:id="rId3"/>
              </a:rPr>
              <a:t>haar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0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Discrete Cosine Transform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419" y="2164506"/>
            <a:ext cx="3979163" cy="3979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350" y="6130800"/>
            <a:ext cx="8797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Basis Functions (8x8) – JPEG compression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6148805" y="4996655"/>
            <a:ext cx="1986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From ordern-y-concierto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0" y="1279068"/>
            <a:ext cx="5816600" cy="63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65321" y="1279068"/>
            <a:ext cx="80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(1D)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165321" y="3895806"/>
            <a:ext cx="80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(2D)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6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Frequency Decompositions</a:t>
            </a:r>
            <a:endParaRPr lang="en-US" sz="4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0798" cy="498965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A6A6A6"/>
                </a:solidFill>
              </a:rPr>
              <a:t>Gaussian pyramid</a:t>
            </a:r>
            <a:endParaRPr lang="en-US" sz="4400" dirty="0">
              <a:solidFill>
                <a:srgbClr val="A6A6A6"/>
              </a:solidFill>
            </a:endParaRPr>
          </a:p>
          <a:p>
            <a:r>
              <a:rPr lang="en-US" sz="4400" dirty="0" err="1" smtClean="0">
                <a:solidFill>
                  <a:srgbClr val="A6A6A6"/>
                </a:solidFill>
              </a:rPr>
              <a:t>Laplacian</a:t>
            </a:r>
            <a:r>
              <a:rPr lang="en-US" sz="4400" dirty="0" smtClean="0">
                <a:solidFill>
                  <a:srgbClr val="A6A6A6"/>
                </a:solidFill>
              </a:rPr>
              <a:t> pyramid</a:t>
            </a:r>
          </a:p>
          <a:p>
            <a:r>
              <a:rPr lang="en-US" sz="4400" dirty="0" smtClean="0">
                <a:solidFill>
                  <a:srgbClr val="A6A6A6"/>
                </a:solidFill>
              </a:rPr>
              <a:t>Fourier transform</a:t>
            </a:r>
            <a:endParaRPr lang="en-US" sz="4400" dirty="0">
              <a:solidFill>
                <a:srgbClr val="A6A6A6"/>
              </a:solidFill>
            </a:endParaRPr>
          </a:p>
          <a:p>
            <a:r>
              <a:rPr lang="en-US" sz="4400" dirty="0" err="1" smtClean="0">
                <a:solidFill>
                  <a:schemeClr val="bg1">
                    <a:lumMod val="65000"/>
                  </a:schemeClr>
                </a:solidFill>
              </a:rPr>
              <a:t>Haar</a:t>
            </a:r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 wavelet</a:t>
            </a:r>
            <a:endParaRPr lang="en-US" sz="4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4400" dirty="0"/>
              <a:t>Steerable </a:t>
            </a:r>
            <a:r>
              <a:rPr lang="en-US" sz="4400" dirty="0" smtClean="0"/>
              <a:t>pyramid</a:t>
            </a:r>
          </a:p>
          <a:p>
            <a:r>
              <a:rPr lang="en-US" sz="4400" dirty="0" smtClean="0">
                <a:solidFill>
                  <a:srgbClr val="A6A6A6"/>
                </a:solidFill>
              </a:rPr>
              <a:t>Bilateral filter</a:t>
            </a:r>
            <a:endParaRPr lang="en-US" sz="4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3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– Gaussian Pyramid</a:t>
            </a:r>
            <a:endParaRPr lang="en-US" dirty="0"/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95250" y="1700213"/>
          <a:ext cx="8953500" cy="345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Image" r:id="rId3" imgW="11936508" imgH="4609524" progId="Photoshop.Image.6">
                  <p:embed/>
                </p:oleObj>
              </mc:Choice>
              <mc:Fallback>
                <p:oleObj name="Image" r:id="rId3" imgW="11936508" imgH="460952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1700213"/>
                        <a:ext cx="8953500" cy="345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092700" y="6553200"/>
          <a:ext cx="397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Image" r:id="rId5" imgW="3974603" imgH="228249" progId="Photoshop.Image.6">
                  <p:embed/>
                </p:oleObj>
              </mc:Choice>
              <mc:Fallback>
                <p:oleObj name="Image" r:id="rId5" imgW="3974603" imgH="22824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700" y="6553200"/>
                        <a:ext cx="3975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6546850"/>
            <a:ext cx="480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charset="0"/>
                <a:hlinkClick r:id="rId7"/>
              </a:rPr>
              <a:t>http://www-bcs.mit.edu/people/adelson/pub_pdfs/pyramid83.pdf</a:t>
            </a:r>
            <a:endParaRPr lang="en-US" sz="140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195703"/>
            <a:ext cx="669095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Repeatedly:</a:t>
            </a:r>
            <a:br>
              <a:rPr lang="en-US" sz="2400" dirty="0" smtClean="0"/>
            </a:br>
            <a:r>
              <a:rPr lang="en-US" sz="2400" dirty="0" smtClean="0"/>
              <a:t>1. Filter with Gaussian with sigma=1,</a:t>
            </a:r>
            <a:br>
              <a:rPr lang="en-US" sz="2400" dirty="0" smtClean="0"/>
            </a:br>
            <a:r>
              <a:rPr lang="en-US" sz="2400" dirty="0" smtClean="0"/>
              <a:t>2. Retain only even rows/columns (halve resolution)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653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960437"/>
          </a:xfrm>
        </p:spPr>
        <p:txBody>
          <a:bodyPr/>
          <a:lstStyle/>
          <a:p>
            <a:r>
              <a:rPr lang="en-US" sz="3200"/>
              <a:t>Steerable filters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244" name="Picture 4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066800"/>
            <a:ext cx="645795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304800" y="6477000"/>
            <a:ext cx="513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http://people.csail.mit.edu/billf/freemanThesis.pdf</a:t>
            </a:r>
          </a:p>
        </p:txBody>
      </p:sp>
    </p:spTree>
    <p:extLst>
      <p:ext uri="{BB962C8B-B14F-4D97-AF65-F5344CB8AC3E}">
        <p14:creationId xmlns:p14="http://schemas.microsoft.com/office/powerpoint/2010/main" val="226536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9268" name="Picture 4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214438"/>
            <a:ext cx="665797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04800" y="6338888"/>
            <a:ext cx="490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http://www.merl.com/reports/docs/TR95-15.pdf</a:t>
            </a:r>
          </a:p>
        </p:txBody>
      </p:sp>
    </p:spTree>
    <p:extLst>
      <p:ext uri="{BB962C8B-B14F-4D97-AF65-F5344CB8AC3E}">
        <p14:creationId xmlns:p14="http://schemas.microsoft.com/office/powerpoint/2010/main" val="218892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998538"/>
            <a:ext cx="6210300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609600" y="5638800"/>
            <a:ext cx="79359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Times" charset="0"/>
              </a:rPr>
              <a:t>Reprinted from </a:t>
            </a:r>
            <a:r>
              <a:rPr lang="ja-JP" altLang="en-US" sz="1600">
                <a:latin typeface="Arial"/>
              </a:rPr>
              <a:t>“</a:t>
            </a:r>
            <a:r>
              <a:rPr lang="en-US" sz="1600">
                <a:latin typeface="Times" charset="0"/>
              </a:rPr>
              <a:t>Shiftable MultiScale Transforms,</a:t>
            </a:r>
            <a:r>
              <a:rPr lang="ja-JP" altLang="en-US" sz="1600">
                <a:latin typeface="Arial"/>
              </a:rPr>
              <a:t>”</a:t>
            </a:r>
            <a:r>
              <a:rPr lang="en-US" sz="1600">
                <a:latin typeface="Times" charset="0"/>
              </a:rPr>
              <a:t> by Simoncelli et al., IEEE Transactions</a:t>
            </a:r>
          </a:p>
          <a:p>
            <a:pPr eaLnBrk="0" hangingPunct="0"/>
            <a:r>
              <a:rPr lang="en-US" sz="1600">
                <a:latin typeface="Times" charset="0"/>
              </a:rPr>
              <a:t>on Information Theory, 1992, copyright 1992, IEEE</a:t>
            </a:r>
          </a:p>
        </p:txBody>
      </p:sp>
    </p:spTree>
    <p:extLst>
      <p:ext uri="{BB962C8B-B14F-4D97-AF65-F5344CB8AC3E}">
        <p14:creationId xmlns:p14="http://schemas.microsoft.com/office/powerpoint/2010/main" val="329702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Non-oriented steerable pyramid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304800" y="6338888"/>
            <a:ext cx="490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http://www.merl.com/reports/docs/TR95-15.pdf</a:t>
            </a:r>
          </a:p>
        </p:txBody>
      </p:sp>
      <p:pic>
        <p:nvPicPr>
          <p:cNvPr id="140293" name="Picture 5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546600" cy="47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82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3-orientation steerable pyramid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304800" y="6338888"/>
            <a:ext cx="490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http://www.merl.com/reports/docs/TR95-15.pdf</a:t>
            </a:r>
          </a:p>
        </p:txBody>
      </p:sp>
      <p:pic>
        <p:nvPicPr>
          <p:cNvPr id="141317" name="Picture 5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17600"/>
            <a:ext cx="54864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49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Steerable pyramids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Good:</a:t>
            </a:r>
          </a:p>
          <a:p>
            <a:pPr lvl="1"/>
            <a:r>
              <a:rPr lang="en-US" sz="3600" dirty="0"/>
              <a:t>Oriented </a:t>
            </a:r>
            <a:r>
              <a:rPr lang="en-US" sz="3600" dirty="0" err="1"/>
              <a:t>subbands</a:t>
            </a:r>
            <a:endParaRPr lang="en-US" sz="3600" dirty="0"/>
          </a:p>
          <a:p>
            <a:pPr lvl="1"/>
            <a:r>
              <a:rPr lang="en-US" sz="3600" dirty="0"/>
              <a:t>Non-aliased </a:t>
            </a:r>
            <a:r>
              <a:rPr lang="en-US" sz="3600" dirty="0" err="1"/>
              <a:t>subbands</a:t>
            </a:r>
            <a:endParaRPr lang="en-US" sz="3600" dirty="0"/>
          </a:p>
          <a:p>
            <a:pPr lvl="1"/>
            <a:r>
              <a:rPr lang="en-US" sz="3600" dirty="0"/>
              <a:t>Steerable filters</a:t>
            </a:r>
          </a:p>
          <a:p>
            <a:r>
              <a:rPr lang="en-US" sz="4000" dirty="0"/>
              <a:t>Bad:</a:t>
            </a:r>
          </a:p>
          <a:p>
            <a:pPr lvl="1"/>
            <a:r>
              <a:rPr lang="en-US" sz="3600" dirty="0" err="1"/>
              <a:t>Overcomplete</a:t>
            </a:r>
            <a:endParaRPr lang="en-US" sz="36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360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Oriented pyramids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Laplacian pyramid is orientation independent</a:t>
            </a:r>
          </a:p>
          <a:p>
            <a:r>
              <a:rPr lang="en-US"/>
              <a:t>Apply an oriented filter to determine orientations at each layer</a:t>
            </a:r>
          </a:p>
          <a:p>
            <a:pPr lvl="1"/>
            <a:r>
              <a:rPr lang="en-US"/>
              <a:t>by clever filter design, we can simplify synthesis</a:t>
            </a:r>
          </a:p>
          <a:p>
            <a:pPr lvl="1"/>
            <a:r>
              <a:rPr lang="en-US"/>
              <a:t>this represents image information at a particular scale and orientation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05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/>
              <a:t>Image pyramids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2381704" y="2530475"/>
            <a:ext cx="6076950" cy="1631950"/>
            <a:chOff x="1248" y="1584"/>
            <a:chExt cx="3828" cy="1028"/>
          </a:xfrm>
        </p:grpSpPr>
        <p:sp>
          <p:nvSpPr>
            <p:cNvPr id="50180" name="Text Box 4"/>
            <p:cNvSpPr txBox="1">
              <a:spLocks noChangeArrowheads="1"/>
            </p:cNvSpPr>
            <p:nvPr/>
          </p:nvSpPr>
          <p:spPr bwMode="auto">
            <a:xfrm>
              <a:off x="2906" y="1584"/>
              <a:ext cx="2170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Times New Roman" charset="0"/>
                </a:rPr>
                <a:t>Shows the information added in Gaussian pyramid at each spatial scale.  Useful for noise reduction &amp; </a:t>
              </a:r>
              <a:r>
                <a:rPr lang="en-US" sz="2000" dirty="0" smtClean="0">
                  <a:solidFill>
                    <a:schemeClr val="accent2"/>
                  </a:solidFill>
                  <a:latin typeface="Times New Roman" charset="0"/>
                </a:rPr>
                <a:t>coding &amp; frequency manipulation.</a:t>
              </a:r>
              <a:endParaRPr lang="en-US" sz="2000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graphicFrame>
          <p:nvGraphicFramePr>
            <p:cNvPr id="50181" name="Object 5"/>
            <p:cNvGraphicFramePr>
              <a:graphicFrameLocks noChangeAspect="1"/>
            </p:cNvGraphicFramePr>
            <p:nvPr/>
          </p:nvGraphicFramePr>
          <p:xfrm>
            <a:off x="1248" y="1584"/>
            <a:ext cx="1536" cy="10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45" name="Image" r:id="rId3" imgW="9790476" imgH="6526984" progId="Photoshop.Image.6">
                    <p:embed/>
                  </p:oleObj>
                </mc:Choice>
                <mc:Fallback>
                  <p:oleObj name="Image" r:id="rId3" imgW="9790476" imgH="6526984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1584"/>
                          <a:ext cx="1536" cy="10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182" name="Group 6"/>
          <p:cNvGrpSpPr>
            <a:grpSpLocks/>
          </p:cNvGrpSpPr>
          <p:nvPr/>
        </p:nvGrpSpPr>
        <p:grpSpPr bwMode="auto">
          <a:xfrm>
            <a:off x="2381704" y="820738"/>
            <a:ext cx="6096000" cy="1633537"/>
            <a:chOff x="1248" y="507"/>
            <a:chExt cx="3840" cy="1029"/>
          </a:xfrm>
        </p:grpSpPr>
        <p:graphicFrame>
          <p:nvGraphicFramePr>
            <p:cNvPr id="50183" name="Object 7"/>
            <p:cNvGraphicFramePr>
              <a:graphicFrameLocks noChangeAspect="1"/>
            </p:cNvGraphicFramePr>
            <p:nvPr/>
          </p:nvGraphicFramePr>
          <p:xfrm>
            <a:off x="1248" y="517"/>
            <a:ext cx="1536" cy="1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46" name="Image" r:id="rId5" imgW="9841270" imgH="6526984" progId="Photoshop.Image.6">
                    <p:embed/>
                  </p:oleObj>
                </mc:Choice>
                <mc:Fallback>
                  <p:oleObj name="Image" r:id="rId5" imgW="9841270" imgH="6526984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517"/>
                          <a:ext cx="1536" cy="10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84" name="Text Box 8"/>
            <p:cNvSpPr txBox="1">
              <a:spLocks noChangeArrowheads="1"/>
            </p:cNvSpPr>
            <p:nvPr/>
          </p:nvSpPr>
          <p:spPr bwMode="auto">
            <a:xfrm>
              <a:off x="2918" y="507"/>
              <a:ext cx="2170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Times New Roman" charset="0"/>
                </a:rPr>
                <a:t>Progressively blurred and subsampled versions of the image.  Adds scale invariance to fixed-size algorithms.</a:t>
              </a:r>
            </a:p>
          </p:txBody>
        </p:sp>
      </p:grpSp>
      <p:grpSp>
        <p:nvGrpSpPr>
          <p:cNvPr id="50185" name="Group 9"/>
          <p:cNvGrpSpPr>
            <a:grpSpLocks/>
          </p:cNvGrpSpPr>
          <p:nvPr/>
        </p:nvGrpSpPr>
        <p:grpSpPr bwMode="auto">
          <a:xfrm>
            <a:off x="3135766" y="5181600"/>
            <a:ext cx="6264275" cy="1660525"/>
            <a:chOff x="1776" y="3254"/>
            <a:chExt cx="3946" cy="1046"/>
          </a:xfrm>
        </p:grpSpPr>
        <p:graphicFrame>
          <p:nvGraphicFramePr>
            <p:cNvPr id="50186" name="Object 10"/>
            <p:cNvGraphicFramePr>
              <a:graphicFrameLocks noChangeAspect="1"/>
            </p:cNvGraphicFramePr>
            <p:nvPr/>
          </p:nvGraphicFramePr>
          <p:xfrm>
            <a:off x="1776" y="3264"/>
            <a:ext cx="1920" cy="10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47" name="Image" r:id="rId7" imgW="7746032" imgH="4177778" progId="Photoshop.Image.6">
                    <p:embed/>
                  </p:oleObj>
                </mc:Choice>
                <mc:Fallback>
                  <p:oleObj name="Image" r:id="rId7" imgW="7746032" imgH="4177778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3264"/>
                          <a:ext cx="1920" cy="10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87" name="Text Box 11"/>
            <p:cNvSpPr txBox="1">
              <a:spLocks noChangeArrowheads="1"/>
            </p:cNvSpPr>
            <p:nvPr/>
          </p:nvSpPr>
          <p:spPr bwMode="auto">
            <a:xfrm>
              <a:off x="3696" y="3254"/>
              <a:ext cx="2026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Times New Roman" charset="0"/>
                </a:rPr>
                <a:t>Shows components at each scale and orientation separately.  Non-aliased </a:t>
              </a:r>
              <a:r>
                <a:rPr lang="en-US" sz="2000" dirty="0" err="1">
                  <a:solidFill>
                    <a:schemeClr val="accent2"/>
                  </a:solidFill>
                  <a:latin typeface="Times New Roman" charset="0"/>
                </a:rPr>
                <a:t>subbands</a:t>
              </a:r>
              <a:r>
                <a:rPr lang="en-US" sz="2000" dirty="0">
                  <a:solidFill>
                    <a:schemeClr val="accent2"/>
                  </a:solidFill>
                  <a:latin typeface="Times New Roman" charset="0"/>
                </a:rPr>
                <a:t>.  Good for texture and feature analysis.</a:t>
              </a:r>
            </a:p>
          </p:txBody>
        </p:sp>
      </p:grpSp>
      <p:grpSp>
        <p:nvGrpSpPr>
          <p:cNvPr id="50188" name="Group 12"/>
          <p:cNvGrpSpPr>
            <a:grpSpLocks/>
          </p:cNvGrpSpPr>
          <p:nvPr/>
        </p:nvGrpSpPr>
        <p:grpSpPr bwMode="auto">
          <a:xfrm>
            <a:off x="2915104" y="4206875"/>
            <a:ext cx="7010400" cy="1631950"/>
            <a:chOff x="1584" y="2640"/>
            <a:chExt cx="4416" cy="1028"/>
          </a:xfrm>
        </p:grpSpPr>
        <p:graphicFrame>
          <p:nvGraphicFramePr>
            <p:cNvPr id="50189" name="Object 13"/>
            <p:cNvGraphicFramePr>
              <a:graphicFrameLocks noChangeAspect="1"/>
            </p:cNvGraphicFramePr>
            <p:nvPr/>
          </p:nvGraphicFramePr>
          <p:xfrm>
            <a:off x="1584" y="2640"/>
            <a:ext cx="1020" cy="10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48" name="Image" r:id="rId9" imgW="3238095" imgH="3263492" progId="Photoshop.Image.6">
                    <p:embed/>
                  </p:oleObj>
                </mc:Choice>
                <mc:Fallback>
                  <p:oleObj name="Image" r:id="rId9" imgW="3238095" imgH="3263492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2640"/>
                          <a:ext cx="1020" cy="10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90" name="Text Box 14"/>
            <p:cNvSpPr txBox="1">
              <a:spLocks noChangeArrowheads="1"/>
            </p:cNvSpPr>
            <p:nvPr/>
          </p:nvSpPr>
          <p:spPr bwMode="auto">
            <a:xfrm>
              <a:off x="2640" y="2678"/>
              <a:ext cx="336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Times New Roman" charset="0"/>
                </a:rPr>
                <a:t>Simplest wavelet, can be used for simple</a:t>
              </a:r>
              <a:br>
                <a:rPr lang="en-US" sz="2000" dirty="0" smtClean="0">
                  <a:solidFill>
                    <a:schemeClr val="accent2"/>
                  </a:solidFill>
                  <a:latin typeface="Times New Roman" charset="0"/>
                </a:rPr>
              </a:br>
              <a:r>
                <a:rPr lang="en-US" sz="2000" dirty="0" smtClean="0">
                  <a:solidFill>
                    <a:schemeClr val="accent2"/>
                  </a:solidFill>
                  <a:latin typeface="Times New Roman" charset="0"/>
                </a:rPr>
                <a:t>image compression (JPEG uses DCT)</a:t>
              </a:r>
              <a:endParaRPr lang="en-US" sz="2000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</p:grpSp>
      <p:sp>
        <p:nvSpPr>
          <p:cNvPr id="50191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7772400" cy="52260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Gaussian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err="1"/>
              <a:t>Laplacian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err="1" smtClean="0"/>
              <a:t>Haar</a:t>
            </a:r>
            <a:r>
              <a:rPr lang="en-US" sz="2800" dirty="0" smtClean="0"/>
              <a:t> Wavelet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Steerable pyramid</a:t>
            </a:r>
          </a:p>
        </p:txBody>
      </p:sp>
    </p:spTree>
    <p:extLst>
      <p:ext uri="{BB962C8B-B14F-4D97-AF65-F5344CB8AC3E}">
        <p14:creationId xmlns:p14="http://schemas.microsoft.com/office/powerpoint/2010/main" val="293189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Schematic pictures of each matrix transform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00"/>
              <a:t>Shown for 1-d images</a:t>
            </a:r>
          </a:p>
          <a:p>
            <a:pPr>
              <a:buFontTx/>
              <a:buNone/>
            </a:pPr>
            <a:r>
              <a:rPr lang="en-US" sz="2400"/>
              <a:t>The matrices for 2-d images are the same idea, but more complicated, to account for vertical, as well as horizontal, neighbor relationships.</a:t>
            </a:r>
          </a:p>
        </p:txBody>
      </p:sp>
      <p:grpSp>
        <p:nvGrpSpPr>
          <p:cNvPr id="52235" name="Group 11"/>
          <p:cNvGrpSpPr>
            <a:grpSpLocks/>
          </p:cNvGrpSpPr>
          <p:nvPr/>
        </p:nvGrpSpPr>
        <p:grpSpPr bwMode="auto">
          <a:xfrm>
            <a:off x="1219200" y="3505200"/>
            <a:ext cx="6596063" cy="3048000"/>
            <a:chOff x="933" y="2304"/>
            <a:chExt cx="4155" cy="1920"/>
          </a:xfrm>
        </p:grpSpPr>
        <p:sp>
          <p:nvSpPr>
            <p:cNvPr id="52228" name="Text Box 4"/>
            <p:cNvSpPr txBox="1">
              <a:spLocks noChangeArrowheads="1"/>
            </p:cNvSpPr>
            <p:nvPr/>
          </p:nvSpPr>
          <p:spPr bwMode="auto">
            <a:xfrm>
              <a:off x="2559" y="3476"/>
              <a:ext cx="2310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Times New Roman" charset="0"/>
                </a:rPr>
                <a:t>    Fourier transform, or</a:t>
              </a:r>
            </a:p>
            <a:p>
              <a:r>
                <a:rPr lang="en-US" sz="2400">
                  <a:solidFill>
                    <a:schemeClr val="accent2"/>
                  </a:solidFill>
                  <a:latin typeface="Times New Roman" charset="0"/>
                </a:rPr>
                <a:t>  Wavelet transform, or</a:t>
              </a:r>
            </a:p>
            <a:p>
              <a:r>
                <a:rPr lang="en-US" sz="2400">
                  <a:solidFill>
                    <a:schemeClr val="accent2"/>
                  </a:solidFill>
                  <a:latin typeface="Times New Roman" charset="0"/>
                </a:rPr>
                <a:t>Steerable pyramid transform</a:t>
              </a:r>
            </a:p>
          </p:txBody>
        </p:sp>
        <p:graphicFrame>
          <p:nvGraphicFramePr>
            <p:cNvPr id="52229" name="Object 5"/>
            <p:cNvGraphicFramePr>
              <a:graphicFrameLocks noChangeAspect="1"/>
            </p:cNvGraphicFramePr>
            <p:nvPr/>
          </p:nvGraphicFramePr>
          <p:xfrm>
            <a:off x="1885" y="2496"/>
            <a:ext cx="1208" cy="6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81" name="Equation" r:id="rId3" imgW="482400" imgH="241200" progId="Equation.3">
                    <p:embed/>
                  </p:oleObj>
                </mc:Choice>
                <mc:Fallback>
                  <p:oleObj name="Equation" r:id="rId3" imgW="4824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5" y="2496"/>
                          <a:ext cx="1208" cy="6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30" name="Line 6"/>
            <p:cNvSpPr>
              <a:spLocks noChangeShapeType="1"/>
            </p:cNvSpPr>
            <p:nvPr/>
          </p:nvSpPr>
          <p:spPr bwMode="auto">
            <a:xfrm flipV="1">
              <a:off x="2709" y="2976"/>
              <a:ext cx="0" cy="6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1" name="Line 7"/>
            <p:cNvSpPr>
              <a:spLocks noChangeShapeType="1"/>
            </p:cNvSpPr>
            <p:nvPr/>
          </p:nvSpPr>
          <p:spPr bwMode="auto">
            <a:xfrm flipH="1" flipV="1">
              <a:off x="3093" y="2784"/>
              <a:ext cx="48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2" name="Text Box 8"/>
            <p:cNvSpPr txBox="1">
              <a:spLocks noChangeArrowheads="1"/>
            </p:cNvSpPr>
            <p:nvPr/>
          </p:nvSpPr>
          <p:spPr bwMode="auto">
            <a:xfrm>
              <a:off x="3615" y="2640"/>
              <a:ext cx="147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Times New Roman" charset="0"/>
                </a:rPr>
                <a:t>Vectorized image</a:t>
              </a:r>
            </a:p>
          </p:txBody>
        </p:sp>
        <p:sp>
          <p:nvSpPr>
            <p:cNvPr id="52233" name="Text Box 9"/>
            <p:cNvSpPr txBox="1">
              <a:spLocks noChangeArrowheads="1"/>
            </p:cNvSpPr>
            <p:nvPr/>
          </p:nvSpPr>
          <p:spPr bwMode="auto">
            <a:xfrm>
              <a:off x="933" y="2304"/>
              <a:ext cx="155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Times New Roman" charset="0"/>
                </a:rPr>
                <a:t>transformed image</a:t>
              </a:r>
            </a:p>
          </p:txBody>
        </p:sp>
        <p:sp>
          <p:nvSpPr>
            <p:cNvPr id="52234" name="Line 10"/>
            <p:cNvSpPr>
              <a:spLocks noChangeShapeType="1"/>
            </p:cNvSpPr>
            <p:nvPr/>
          </p:nvSpPr>
          <p:spPr bwMode="auto">
            <a:xfrm>
              <a:off x="1461" y="2544"/>
              <a:ext cx="432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093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/>
              <a:t>Fourier transform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7086600" y="1752600"/>
            <a:ext cx="76200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 rot="-5400000">
            <a:off x="3848100" y="1790700"/>
            <a:ext cx="228600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3886200" y="19050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886200" y="20574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3886200" y="22098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3886200" y="2362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3886200" y="25146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886200" y="26670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>
            <a:off x="3886200" y="28194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3886200" y="29718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886200" y="3124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>
            <a:off x="3886200" y="32766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>
            <a:off x="3886200" y="34290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3886200" y="35814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>
            <a:off x="3886200" y="37338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>
            <a:off x="3886200" y="3886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2590800" y="1752600"/>
            <a:ext cx="76200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3048000" y="2438400"/>
            <a:ext cx="52863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Times New Roman" charset="0"/>
              </a:rPr>
              <a:t>=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6292850" y="2528888"/>
            <a:ext cx="488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Times New Roman" charset="0"/>
              </a:rPr>
              <a:t>*</a:t>
            </a: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6392863" y="4267200"/>
            <a:ext cx="2065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pixel domain image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4038600" y="4267200"/>
            <a:ext cx="20653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Fourier bases are global:  each transform coefficient depends on all pixel locations.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1143000" y="4267200"/>
            <a:ext cx="1608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Fourier transform</a:t>
            </a:r>
          </a:p>
        </p:txBody>
      </p:sp>
      <p:graphicFrame>
        <p:nvGraphicFramePr>
          <p:cNvPr id="53273" name="Object 25"/>
          <p:cNvGraphicFramePr>
            <a:graphicFrameLocks noChangeAspect="1"/>
          </p:cNvGraphicFramePr>
          <p:nvPr/>
        </p:nvGraphicFramePr>
        <p:xfrm>
          <a:off x="0" y="0"/>
          <a:ext cx="16764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5" name="Image" r:id="rId3" imgW="5015873" imgH="4990476" progId="Photoshop.Image.6">
                  <p:embed/>
                </p:oleObj>
              </mc:Choice>
              <mc:Fallback>
                <p:oleObj name="Image" r:id="rId3" imgW="5015873" imgH="499047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7640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340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2400"/>
              <a:t>The computational advantage of pyramids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219200" y="762000"/>
          <a:ext cx="6553200" cy="535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Image" r:id="rId3" imgW="5142857" imgH="4203175" progId="Photoshop.Image.6">
                  <p:embed/>
                </p:oleObj>
              </mc:Choice>
              <mc:Fallback>
                <p:oleObj name="Image" r:id="rId3" imgW="5142857" imgH="420317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762000"/>
                        <a:ext cx="6553200" cy="535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6546850"/>
            <a:ext cx="480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charset="0"/>
                <a:hlinkClick r:id="rId5"/>
              </a:rPr>
              <a:t>http://www-bcs.mit.edu/people/adelson/pub_pdfs/pyramid83.pdf</a:t>
            </a:r>
            <a:endParaRPr lang="en-US" sz="1400">
              <a:latin typeface="Times New Roman" charset="0"/>
            </a:endParaRPr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5168900" y="6629400"/>
          <a:ext cx="397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Image" r:id="rId6" imgW="3974603" imgH="228249" progId="Photoshop.Image.6">
                  <p:embed/>
                </p:oleObj>
              </mc:Choice>
              <mc:Fallback>
                <p:oleObj name="Image" r:id="rId6" imgW="3974603" imgH="22824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900" y="6629400"/>
                        <a:ext cx="3975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365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762000"/>
          </a:xfrm>
        </p:spPr>
        <p:txBody>
          <a:bodyPr/>
          <a:lstStyle/>
          <a:p>
            <a:r>
              <a:rPr lang="en-US"/>
              <a:t>Gaussian pyramid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6934200" y="1295400"/>
            <a:ext cx="76200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 rot="-5400000">
            <a:off x="2628900" y="2400300"/>
            <a:ext cx="441960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3733800" y="1447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819400" y="2590800"/>
            <a:ext cx="52863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Times New Roman" charset="0"/>
              </a:rPr>
              <a:t>=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140450" y="2681288"/>
            <a:ext cx="488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Times New Roman" charset="0"/>
              </a:rPr>
              <a:t>*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6545263" y="3810000"/>
            <a:ext cx="206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pixel image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1143000" y="5867400"/>
            <a:ext cx="79373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Times New Roman" charset="0"/>
              </a:rPr>
              <a:t>Low</a:t>
            </a:r>
            <a:r>
              <a:rPr lang="en-US" sz="2400" dirty="0">
                <a:solidFill>
                  <a:schemeClr val="accent2"/>
                </a:solidFill>
                <a:latin typeface="Times New Roman" charset="0"/>
              </a:rPr>
              <a:t>-pass filters, sampled appropriately for their blur</a:t>
            </a:r>
            <a:r>
              <a:rPr lang="en-US" sz="2400" dirty="0" smtClean="0">
                <a:solidFill>
                  <a:schemeClr val="accent2"/>
                </a:solidFill>
                <a:latin typeface="Times New Roman" charset="0"/>
              </a:rPr>
              <a:t>.</a:t>
            </a:r>
          </a:p>
          <a:p>
            <a:r>
              <a:rPr lang="en-US" sz="2400" dirty="0" smtClean="0">
                <a:solidFill>
                  <a:schemeClr val="accent2"/>
                </a:solidFill>
                <a:latin typeface="Times New Roman" charset="0"/>
              </a:rPr>
              <a:t>Question: Is this complete or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charset="0"/>
              </a:rPr>
              <a:t>overcomplete</a:t>
            </a:r>
            <a:r>
              <a:rPr lang="en-US" sz="2400" dirty="0" smtClean="0">
                <a:solidFill>
                  <a:schemeClr val="accent2"/>
                </a:solidFill>
                <a:latin typeface="Times New Roman" charset="0"/>
              </a:rPr>
              <a:t>?</a:t>
            </a:r>
            <a:endParaRPr lang="en-US" sz="24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762000" y="3733800"/>
            <a:ext cx="1608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Gaussian pyramid</a:t>
            </a:r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>
            <a:off x="3733800" y="3581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>
            <a:off x="3886200" y="1600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>
            <a:off x="4038600" y="1752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Line 14"/>
          <p:cNvSpPr>
            <a:spLocks noChangeShapeType="1"/>
          </p:cNvSpPr>
          <p:nvPr/>
        </p:nvSpPr>
        <p:spPr bwMode="auto">
          <a:xfrm>
            <a:off x="4191000" y="1905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7" name="Line 15"/>
          <p:cNvSpPr>
            <a:spLocks noChangeShapeType="1"/>
          </p:cNvSpPr>
          <p:nvPr/>
        </p:nvSpPr>
        <p:spPr bwMode="auto">
          <a:xfrm>
            <a:off x="4343400" y="2057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>
            <a:off x="4495800" y="2209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>
            <a:off x="4648200" y="2362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>
            <a:off x="4800600" y="2514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1" name="Line 19"/>
          <p:cNvSpPr>
            <a:spLocks noChangeShapeType="1"/>
          </p:cNvSpPr>
          <p:nvPr/>
        </p:nvSpPr>
        <p:spPr bwMode="auto">
          <a:xfrm>
            <a:off x="4953000" y="2667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2" name="Line 20"/>
          <p:cNvSpPr>
            <a:spLocks noChangeShapeType="1"/>
          </p:cNvSpPr>
          <p:nvPr/>
        </p:nvSpPr>
        <p:spPr bwMode="auto">
          <a:xfrm>
            <a:off x="5105400" y="2819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3" name="Line 21"/>
          <p:cNvSpPr>
            <a:spLocks noChangeShapeType="1"/>
          </p:cNvSpPr>
          <p:nvPr/>
        </p:nvSpPr>
        <p:spPr bwMode="auto">
          <a:xfrm>
            <a:off x="5257800" y="2971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4" name="Line 22"/>
          <p:cNvSpPr>
            <a:spLocks noChangeShapeType="1"/>
          </p:cNvSpPr>
          <p:nvPr/>
        </p:nvSpPr>
        <p:spPr bwMode="auto">
          <a:xfrm>
            <a:off x="5410200" y="3124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>
            <a:off x="5562600" y="3276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6" name="Line 24"/>
          <p:cNvSpPr>
            <a:spLocks noChangeShapeType="1"/>
          </p:cNvSpPr>
          <p:nvPr/>
        </p:nvSpPr>
        <p:spPr bwMode="auto">
          <a:xfrm>
            <a:off x="5715000" y="3429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7" name="Line 25"/>
          <p:cNvSpPr>
            <a:spLocks noChangeShapeType="1"/>
          </p:cNvSpPr>
          <p:nvPr/>
        </p:nvSpPr>
        <p:spPr bwMode="auto">
          <a:xfrm>
            <a:off x="4038600" y="3733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8" name="Line 26"/>
          <p:cNvSpPr>
            <a:spLocks noChangeShapeType="1"/>
          </p:cNvSpPr>
          <p:nvPr/>
        </p:nvSpPr>
        <p:spPr bwMode="auto">
          <a:xfrm>
            <a:off x="4343400" y="3886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9" name="Line 27"/>
          <p:cNvSpPr>
            <a:spLocks noChangeShapeType="1"/>
          </p:cNvSpPr>
          <p:nvPr/>
        </p:nvSpPr>
        <p:spPr bwMode="auto">
          <a:xfrm>
            <a:off x="4648200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0" name="Line 28"/>
          <p:cNvSpPr>
            <a:spLocks noChangeShapeType="1"/>
          </p:cNvSpPr>
          <p:nvPr/>
        </p:nvSpPr>
        <p:spPr bwMode="auto">
          <a:xfrm>
            <a:off x="4953000" y="419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1" name="Line 29"/>
          <p:cNvSpPr>
            <a:spLocks noChangeShapeType="1"/>
          </p:cNvSpPr>
          <p:nvPr/>
        </p:nvSpPr>
        <p:spPr bwMode="auto">
          <a:xfrm>
            <a:off x="52578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2" name="Line 30"/>
          <p:cNvSpPr>
            <a:spLocks noChangeShapeType="1"/>
          </p:cNvSpPr>
          <p:nvPr/>
        </p:nvSpPr>
        <p:spPr bwMode="auto">
          <a:xfrm>
            <a:off x="5562600" y="4495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3" name="Line 31"/>
          <p:cNvSpPr>
            <a:spLocks noChangeShapeType="1"/>
          </p:cNvSpPr>
          <p:nvPr/>
        </p:nvSpPr>
        <p:spPr bwMode="auto">
          <a:xfrm>
            <a:off x="3733800" y="4648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4" name="Line 32"/>
          <p:cNvSpPr>
            <a:spLocks noChangeShapeType="1"/>
          </p:cNvSpPr>
          <p:nvPr/>
        </p:nvSpPr>
        <p:spPr bwMode="auto">
          <a:xfrm>
            <a:off x="4267200" y="4800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5" name="Line 33"/>
          <p:cNvSpPr>
            <a:spLocks noChangeShapeType="1"/>
          </p:cNvSpPr>
          <p:nvPr/>
        </p:nvSpPr>
        <p:spPr bwMode="auto">
          <a:xfrm>
            <a:off x="4800600" y="4953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6" name="Line 34"/>
          <p:cNvSpPr>
            <a:spLocks noChangeShapeType="1"/>
          </p:cNvSpPr>
          <p:nvPr/>
        </p:nvSpPr>
        <p:spPr bwMode="auto">
          <a:xfrm>
            <a:off x="5334000" y="5105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7" name="Line 35"/>
          <p:cNvSpPr>
            <a:spLocks noChangeShapeType="1"/>
          </p:cNvSpPr>
          <p:nvPr/>
        </p:nvSpPr>
        <p:spPr bwMode="auto">
          <a:xfrm>
            <a:off x="3733800" y="52578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8" name="Line 36"/>
          <p:cNvSpPr>
            <a:spLocks noChangeShapeType="1"/>
          </p:cNvSpPr>
          <p:nvPr/>
        </p:nvSpPr>
        <p:spPr bwMode="auto">
          <a:xfrm>
            <a:off x="4495800" y="5410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9" name="Line 37"/>
          <p:cNvSpPr>
            <a:spLocks noChangeShapeType="1"/>
          </p:cNvSpPr>
          <p:nvPr/>
        </p:nvSpPr>
        <p:spPr bwMode="auto">
          <a:xfrm>
            <a:off x="5257800" y="5562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4310" name="Object 38"/>
          <p:cNvGraphicFramePr>
            <a:graphicFrameLocks noChangeAspect="1"/>
          </p:cNvGraphicFramePr>
          <p:nvPr/>
        </p:nvGraphicFramePr>
        <p:xfrm>
          <a:off x="0" y="0"/>
          <a:ext cx="2438400" cy="161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9" name="Image" r:id="rId3" imgW="9841270" imgH="6526984" progId="Photoshop.Image.6">
                  <p:embed/>
                </p:oleObj>
              </mc:Choice>
              <mc:Fallback>
                <p:oleObj name="Image" r:id="rId3" imgW="9841270" imgH="652698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438400" cy="161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311" name="Rectangle 39"/>
          <p:cNvSpPr>
            <a:spLocks noChangeArrowheads="1"/>
          </p:cNvSpPr>
          <p:nvPr/>
        </p:nvSpPr>
        <p:spPr bwMode="auto">
          <a:xfrm flipH="1">
            <a:off x="2427288" y="1295400"/>
            <a:ext cx="87312" cy="441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5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762000"/>
          </a:xfrm>
        </p:spPr>
        <p:txBody>
          <a:bodyPr/>
          <a:lstStyle/>
          <a:p>
            <a:r>
              <a:rPr lang="en-US"/>
              <a:t>Laplacian pyramid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0" y="0"/>
          <a:ext cx="24384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3" name="Image" r:id="rId3" imgW="9790476" imgH="6526984" progId="Photoshop.Image.6">
                  <p:embed/>
                </p:oleObj>
              </mc:Choice>
              <mc:Fallback>
                <p:oleObj name="Image" r:id="rId3" imgW="9790476" imgH="652698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438400" cy="162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6781800" y="1219200"/>
            <a:ext cx="76200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 rot="-5400000">
            <a:off x="2476500" y="2324100"/>
            <a:ext cx="441960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3581400" y="137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 flipH="1">
            <a:off x="2274888" y="1219200"/>
            <a:ext cx="87312" cy="441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667000" y="2514600"/>
            <a:ext cx="52863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Times New Roman" charset="0"/>
              </a:rPr>
              <a:t>=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5988050" y="2605088"/>
            <a:ext cx="488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Times New Roman" charset="0"/>
              </a:rPr>
              <a:t>*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6392863" y="3733800"/>
            <a:ext cx="206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pixel image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3124200" y="5594350"/>
            <a:ext cx="4038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Overcomplete representation.  Transformed pixels represent bandpassed image information.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609600" y="3657600"/>
            <a:ext cx="1608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Laplacian pyramid</a:t>
            </a: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3581400" y="3505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>
            <a:off x="3886200" y="3657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1" name="Line 15"/>
          <p:cNvSpPr>
            <a:spLocks noChangeShapeType="1"/>
          </p:cNvSpPr>
          <p:nvPr/>
        </p:nvSpPr>
        <p:spPr bwMode="auto">
          <a:xfrm>
            <a:off x="4191000" y="3810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4495800" y="3962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>
            <a:off x="4800600" y="4114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4" name="Line 18"/>
          <p:cNvSpPr>
            <a:spLocks noChangeShapeType="1"/>
          </p:cNvSpPr>
          <p:nvPr/>
        </p:nvSpPr>
        <p:spPr bwMode="auto">
          <a:xfrm>
            <a:off x="5105400" y="4267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5" name="Line 19"/>
          <p:cNvSpPr>
            <a:spLocks noChangeShapeType="1"/>
          </p:cNvSpPr>
          <p:nvPr/>
        </p:nvSpPr>
        <p:spPr bwMode="auto">
          <a:xfrm>
            <a:off x="5410200" y="441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6" name="Line 20"/>
          <p:cNvSpPr>
            <a:spLocks noChangeShapeType="1"/>
          </p:cNvSpPr>
          <p:nvPr/>
        </p:nvSpPr>
        <p:spPr bwMode="auto">
          <a:xfrm>
            <a:off x="35814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7" name="Line 21"/>
          <p:cNvSpPr>
            <a:spLocks noChangeShapeType="1"/>
          </p:cNvSpPr>
          <p:nvPr/>
        </p:nvSpPr>
        <p:spPr bwMode="auto">
          <a:xfrm>
            <a:off x="4114800" y="4724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8" name="Line 22"/>
          <p:cNvSpPr>
            <a:spLocks noChangeShapeType="1"/>
          </p:cNvSpPr>
          <p:nvPr/>
        </p:nvSpPr>
        <p:spPr bwMode="auto">
          <a:xfrm>
            <a:off x="4648200" y="4876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9" name="Line 23"/>
          <p:cNvSpPr>
            <a:spLocks noChangeShapeType="1"/>
          </p:cNvSpPr>
          <p:nvPr/>
        </p:nvSpPr>
        <p:spPr bwMode="auto">
          <a:xfrm>
            <a:off x="5181600" y="5029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0" name="Line 24"/>
          <p:cNvSpPr>
            <a:spLocks noChangeShapeType="1"/>
          </p:cNvSpPr>
          <p:nvPr/>
        </p:nvSpPr>
        <p:spPr bwMode="auto">
          <a:xfrm>
            <a:off x="3581400" y="5181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1" name="Line 25"/>
          <p:cNvSpPr>
            <a:spLocks noChangeShapeType="1"/>
          </p:cNvSpPr>
          <p:nvPr/>
        </p:nvSpPr>
        <p:spPr bwMode="auto">
          <a:xfrm>
            <a:off x="4267200" y="5334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2" name="Line 26"/>
          <p:cNvSpPr>
            <a:spLocks noChangeShapeType="1"/>
          </p:cNvSpPr>
          <p:nvPr/>
        </p:nvSpPr>
        <p:spPr bwMode="auto">
          <a:xfrm>
            <a:off x="5029200" y="5486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3" name="Line 27"/>
          <p:cNvSpPr>
            <a:spLocks noChangeShapeType="1"/>
          </p:cNvSpPr>
          <p:nvPr/>
        </p:nvSpPr>
        <p:spPr bwMode="auto">
          <a:xfrm>
            <a:off x="3733800" y="152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4" name="Line 28"/>
          <p:cNvSpPr>
            <a:spLocks noChangeShapeType="1"/>
          </p:cNvSpPr>
          <p:nvPr/>
        </p:nvSpPr>
        <p:spPr bwMode="auto">
          <a:xfrm>
            <a:off x="3886200" y="167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5" name="Line 29"/>
          <p:cNvSpPr>
            <a:spLocks noChangeShapeType="1"/>
          </p:cNvSpPr>
          <p:nvPr/>
        </p:nvSpPr>
        <p:spPr bwMode="auto">
          <a:xfrm>
            <a:off x="4038600" y="1828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6" name="Line 30"/>
          <p:cNvSpPr>
            <a:spLocks noChangeShapeType="1"/>
          </p:cNvSpPr>
          <p:nvPr/>
        </p:nvSpPr>
        <p:spPr bwMode="auto">
          <a:xfrm>
            <a:off x="4191000" y="198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7" name="Line 31"/>
          <p:cNvSpPr>
            <a:spLocks noChangeShapeType="1"/>
          </p:cNvSpPr>
          <p:nvPr/>
        </p:nvSpPr>
        <p:spPr bwMode="auto">
          <a:xfrm>
            <a:off x="4343400" y="2133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8" name="Line 32"/>
          <p:cNvSpPr>
            <a:spLocks noChangeShapeType="1"/>
          </p:cNvSpPr>
          <p:nvPr/>
        </p:nvSpPr>
        <p:spPr bwMode="auto">
          <a:xfrm>
            <a:off x="4495800" y="2286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9" name="Line 33"/>
          <p:cNvSpPr>
            <a:spLocks noChangeShapeType="1"/>
          </p:cNvSpPr>
          <p:nvPr/>
        </p:nvSpPr>
        <p:spPr bwMode="auto">
          <a:xfrm>
            <a:off x="4648200" y="2438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0" name="Line 34"/>
          <p:cNvSpPr>
            <a:spLocks noChangeShapeType="1"/>
          </p:cNvSpPr>
          <p:nvPr/>
        </p:nvSpPr>
        <p:spPr bwMode="auto">
          <a:xfrm>
            <a:off x="48006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1" name="Line 35"/>
          <p:cNvSpPr>
            <a:spLocks noChangeShapeType="1"/>
          </p:cNvSpPr>
          <p:nvPr/>
        </p:nvSpPr>
        <p:spPr bwMode="auto">
          <a:xfrm>
            <a:off x="4953000" y="2743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2" name="Line 36"/>
          <p:cNvSpPr>
            <a:spLocks noChangeShapeType="1"/>
          </p:cNvSpPr>
          <p:nvPr/>
        </p:nvSpPr>
        <p:spPr bwMode="auto">
          <a:xfrm>
            <a:off x="51054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3" name="Line 37"/>
          <p:cNvSpPr>
            <a:spLocks noChangeShapeType="1"/>
          </p:cNvSpPr>
          <p:nvPr/>
        </p:nvSpPr>
        <p:spPr bwMode="auto">
          <a:xfrm>
            <a:off x="5257800" y="3048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4" name="Line 38"/>
          <p:cNvSpPr>
            <a:spLocks noChangeShapeType="1"/>
          </p:cNvSpPr>
          <p:nvPr/>
        </p:nvSpPr>
        <p:spPr bwMode="auto">
          <a:xfrm>
            <a:off x="5410200" y="3200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5" name="Line 39"/>
          <p:cNvSpPr>
            <a:spLocks noChangeShapeType="1"/>
          </p:cNvSpPr>
          <p:nvPr/>
        </p:nvSpPr>
        <p:spPr bwMode="auto">
          <a:xfrm>
            <a:off x="5562600" y="3352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6" name="Line 40"/>
          <p:cNvSpPr>
            <a:spLocks noChangeShapeType="1"/>
          </p:cNvSpPr>
          <p:nvPr/>
        </p:nvSpPr>
        <p:spPr bwMode="auto">
          <a:xfrm>
            <a:off x="38862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7" name="Line 41"/>
          <p:cNvSpPr>
            <a:spLocks noChangeShapeType="1"/>
          </p:cNvSpPr>
          <p:nvPr/>
        </p:nvSpPr>
        <p:spPr bwMode="auto">
          <a:xfrm>
            <a:off x="4191000" y="3810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8" name="Line 42"/>
          <p:cNvSpPr>
            <a:spLocks noChangeShapeType="1"/>
          </p:cNvSpPr>
          <p:nvPr/>
        </p:nvSpPr>
        <p:spPr bwMode="auto">
          <a:xfrm>
            <a:off x="44958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9" name="Line 43"/>
          <p:cNvSpPr>
            <a:spLocks noChangeShapeType="1"/>
          </p:cNvSpPr>
          <p:nvPr/>
        </p:nvSpPr>
        <p:spPr bwMode="auto">
          <a:xfrm>
            <a:off x="48006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0" name="Line 44"/>
          <p:cNvSpPr>
            <a:spLocks noChangeShapeType="1"/>
          </p:cNvSpPr>
          <p:nvPr/>
        </p:nvSpPr>
        <p:spPr bwMode="auto">
          <a:xfrm>
            <a:off x="5105400" y="4267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1" name="Line 45"/>
          <p:cNvSpPr>
            <a:spLocks noChangeShapeType="1"/>
          </p:cNvSpPr>
          <p:nvPr/>
        </p:nvSpPr>
        <p:spPr bwMode="auto">
          <a:xfrm>
            <a:off x="5410200" y="4419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2" name="Line 46"/>
          <p:cNvSpPr>
            <a:spLocks noChangeShapeType="1"/>
          </p:cNvSpPr>
          <p:nvPr/>
        </p:nvSpPr>
        <p:spPr bwMode="auto">
          <a:xfrm>
            <a:off x="4038600" y="4724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3" name="Line 47"/>
          <p:cNvSpPr>
            <a:spLocks noChangeShapeType="1"/>
          </p:cNvSpPr>
          <p:nvPr/>
        </p:nvSpPr>
        <p:spPr bwMode="auto">
          <a:xfrm>
            <a:off x="4495800" y="4876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4" name="Line 48"/>
          <p:cNvSpPr>
            <a:spLocks noChangeShapeType="1"/>
          </p:cNvSpPr>
          <p:nvPr/>
        </p:nvSpPr>
        <p:spPr bwMode="auto">
          <a:xfrm>
            <a:off x="4953000" y="5029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9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762000"/>
          </a:xfrm>
        </p:spPr>
        <p:txBody>
          <a:bodyPr/>
          <a:lstStyle/>
          <a:p>
            <a:r>
              <a:rPr lang="en-US" dirty="0" err="1" smtClean="0"/>
              <a:t>Haar</a:t>
            </a:r>
            <a:r>
              <a:rPr lang="en-US" dirty="0" smtClean="0"/>
              <a:t> Wavelet transform</a:t>
            </a:r>
            <a:endParaRPr lang="en-US" dirty="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6781800" y="1511300"/>
            <a:ext cx="76200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 rot="-5400000">
            <a:off x="3581400" y="1511300"/>
            <a:ext cx="220980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3581400" y="16637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667000" y="2806700"/>
            <a:ext cx="52863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Times New Roman" charset="0"/>
              </a:rPr>
              <a:t>=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5988050" y="2897188"/>
            <a:ext cx="488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Times New Roman" charset="0"/>
              </a:rPr>
              <a:t>*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6392863" y="4025900"/>
            <a:ext cx="206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pixel image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3276600" y="4025900"/>
            <a:ext cx="2819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Ortho-normal transform (like Fourier transform), but with localized basis functions.  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457200" y="2667000"/>
            <a:ext cx="1608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Wavelet pyramid</a:t>
            </a:r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>
            <a:off x="3886200" y="18161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>
            <a:off x="4191000" y="19685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>
            <a:off x="4495800" y="21209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>
            <a:off x="4800600" y="22733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>
            <a:off x="5105400" y="24257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>
            <a:off x="5410200" y="25781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>
            <a:off x="3581400" y="27305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4114800" y="2882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4648200" y="3035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5181600" y="3187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1" name="Line 21"/>
          <p:cNvSpPr>
            <a:spLocks noChangeShapeType="1"/>
          </p:cNvSpPr>
          <p:nvPr/>
        </p:nvSpPr>
        <p:spPr bwMode="auto">
          <a:xfrm>
            <a:off x="3581400" y="33401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2" name="Line 22"/>
          <p:cNvSpPr>
            <a:spLocks noChangeShapeType="1"/>
          </p:cNvSpPr>
          <p:nvPr/>
        </p:nvSpPr>
        <p:spPr bwMode="auto">
          <a:xfrm>
            <a:off x="4724400" y="34925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3" name="Line 23"/>
          <p:cNvSpPr>
            <a:spLocks noChangeShapeType="1"/>
          </p:cNvSpPr>
          <p:nvPr/>
        </p:nvSpPr>
        <p:spPr bwMode="auto">
          <a:xfrm>
            <a:off x="3581400" y="35687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Line 24"/>
          <p:cNvSpPr>
            <a:spLocks noChangeShapeType="1"/>
          </p:cNvSpPr>
          <p:nvPr/>
        </p:nvSpPr>
        <p:spPr bwMode="auto">
          <a:xfrm>
            <a:off x="4724400" y="36449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6345" name="Object 25"/>
          <p:cNvGraphicFramePr>
            <a:graphicFrameLocks noChangeAspect="1"/>
          </p:cNvGraphicFramePr>
          <p:nvPr/>
        </p:nvGraphicFramePr>
        <p:xfrm>
          <a:off x="0" y="0"/>
          <a:ext cx="1619250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8" name="Image" r:id="rId3" imgW="3238095" imgH="3263492" progId="Photoshop.Image.6">
                  <p:embed/>
                </p:oleObj>
              </mc:Choice>
              <mc:Fallback>
                <p:oleObj name="Image" r:id="rId3" imgW="3238095" imgH="3263492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0" cy="163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46" name="Rectangle 26"/>
          <p:cNvSpPr>
            <a:spLocks noChangeArrowheads="1"/>
          </p:cNvSpPr>
          <p:nvPr/>
        </p:nvSpPr>
        <p:spPr bwMode="auto">
          <a:xfrm>
            <a:off x="2133600" y="1447800"/>
            <a:ext cx="76200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8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7620000" y="1219200"/>
            <a:ext cx="76200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 rot="-5400000">
            <a:off x="2781300" y="2857500"/>
            <a:ext cx="548640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4419600" y="1295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2514600" y="2514600"/>
            <a:ext cx="52863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Times New Roman" charset="0"/>
              </a:rPr>
              <a:t>=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6826250" y="2605088"/>
            <a:ext cx="488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Times New Roman" charset="0"/>
              </a:rPr>
              <a:t>*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7231063" y="3733800"/>
            <a:ext cx="206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pixel image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705600" y="4953000"/>
            <a:ext cx="2362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Over-complete representation, but non-aliased subbands. 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457200" y="3657600"/>
            <a:ext cx="1608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Steerable pyramid</a:t>
            </a:r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>
            <a:off x="4648200" y="1371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4876800" y="1447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5105400" y="1524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>
            <a:off x="5334000" y="1600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5562600" y="1676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5791200" y="1752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>
            <a:off x="6019800" y="1828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1" name="Line 17"/>
          <p:cNvSpPr>
            <a:spLocks noChangeShapeType="1"/>
          </p:cNvSpPr>
          <p:nvPr/>
        </p:nvSpPr>
        <p:spPr bwMode="auto">
          <a:xfrm>
            <a:off x="6248400" y="1905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>
            <a:off x="6477000" y="1981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3" name="Line 19"/>
          <p:cNvSpPr>
            <a:spLocks noChangeShapeType="1"/>
          </p:cNvSpPr>
          <p:nvPr/>
        </p:nvSpPr>
        <p:spPr bwMode="auto">
          <a:xfrm>
            <a:off x="4419600" y="2057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4" name="Line 20"/>
          <p:cNvSpPr>
            <a:spLocks noChangeShapeType="1"/>
          </p:cNvSpPr>
          <p:nvPr/>
        </p:nvSpPr>
        <p:spPr bwMode="auto">
          <a:xfrm>
            <a:off x="4648200" y="2133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5" name="Line 21"/>
          <p:cNvSpPr>
            <a:spLocks noChangeShapeType="1"/>
          </p:cNvSpPr>
          <p:nvPr/>
        </p:nvSpPr>
        <p:spPr bwMode="auto">
          <a:xfrm>
            <a:off x="4876800" y="2209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6" name="Line 22"/>
          <p:cNvSpPr>
            <a:spLocks noChangeShapeType="1"/>
          </p:cNvSpPr>
          <p:nvPr/>
        </p:nvSpPr>
        <p:spPr bwMode="auto">
          <a:xfrm>
            <a:off x="5105400" y="2286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7" name="Line 23"/>
          <p:cNvSpPr>
            <a:spLocks noChangeShapeType="1"/>
          </p:cNvSpPr>
          <p:nvPr/>
        </p:nvSpPr>
        <p:spPr bwMode="auto">
          <a:xfrm>
            <a:off x="5334000" y="2362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8" name="Line 24"/>
          <p:cNvSpPr>
            <a:spLocks noChangeShapeType="1"/>
          </p:cNvSpPr>
          <p:nvPr/>
        </p:nvSpPr>
        <p:spPr bwMode="auto">
          <a:xfrm>
            <a:off x="5562600" y="2438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9" name="Line 25"/>
          <p:cNvSpPr>
            <a:spLocks noChangeShapeType="1"/>
          </p:cNvSpPr>
          <p:nvPr/>
        </p:nvSpPr>
        <p:spPr bwMode="auto">
          <a:xfrm>
            <a:off x="5791200" y="2514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0" name="Line 26"/>
          <p:cNvSpPr>
            <a:spLocks noChangeShapeType="1"/>
          </p:cNvSpPr>
          <p:nvPr/>
        </p:nvSpPr>
        <p:spPr bwMode="auto">
          <a:xfrm>
            <a:off x="6019800" y="2590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1" name="Line 27"/>
          <p:cNvSpPr>
            <a:spLocks noChangeShapeType="1"/>
          </p:cNvSpPr>
          <p:nvPr/>
        </p:nvSpPr>
        <p:spPr bwMode="auto">
          <a:xfrm>
            <a:off x="6248400" y="2667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2" name="Line 28"/>
          <p:cNvSpPr>
            <a:spLocks noChangeShapeType="1"/>
          </p:cNvSpPr>
          <p:nvPr/>
        </p:nvSpPr>
        <p:spPr bwMode="auto">
          <a:xfrm>
            <a:off x="6477000" y="2743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3" name="Line 29"/>
          <p:cNvSpPr>
            <a:spLocks noChangeShapeType="1"/>
          </p:cNvSpPr>
          <p:nvPr/>
        </p:nvSpPr>
        <p:spPr bwMode="auto">
          <a:xfrm>
            <a:off x="4419600" y="2819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4" name="Line 30"/>
          <p:cNvSpPr>
            <a:spLocks noChangeShapeType="1"/>
          </p:cNvSpPr>
          <p:nvPr/>
        </p:nvSpPr>
        <p:spPr bwMode="auto">
          <a:xfrm>
            <a:off x="4648200" y="2895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5" name="Line 31"/>
          <p:cNvSpPr>
            <a:spLocks noChangeShapeType="1"/>
          </p:cNvSpPr>
          <p:nvPr/>
        </p:nvSpPr>
        <p:spPr bwMode="auto">
          <a:xfrm>
            <a:off x="4876800" y="2971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6" name="Line 32"/>
          <p:cNvSpPr>
            <a:spLocks noChangeShapeType="1"/>
          </p:cNvSpPr>
          <p:nvPr/>
        </p:nvSpPr>
        <p:spPr bwMode="auto">
          <a:xfrm>
            <a:off x="5105400" y="3048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7" name="Line 33"/>
          <p:cNvSpPr>
            <a:spLocks noChangeShapeType="1"/>
          </p:cNvSpPr>
          <p:nvPr/>
        </p:nvSpPr>
        <p:spPr bwMode="auto">
          <a:xfrm>
            <a:off x="5334000" y="3124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8" name="Line 34"/>
          <p:cNvSpPr>
            <a:spLocks noChangeShapeType="1"/>
          </p:cNvSpPr>
          <p:nvPr/>
        </p:nvSpPr>
        <p:spPr bwMode="auto">
          <a:xfrm>
            <a:off x="5562600" y="3200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9" name="Line 35"/>
          <p:cNvSpPr>
            <a:spLocks noChangeShapeType="1"/>
          </p:cNvSpPr>
          <p:nvPr/>
        </p:nvSpPr>
        <p:spPr bwMode="auto">
          <a:xfrm>
            <a:off x="5791200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0" name="Line 36"/>
          <p:cNvSpPr>
            <a:spLocks noChangeShapeType="1"/>
          </p:cNvSpPr>
          <p:nvPr/>
        </p:nvSpPr>
        <p:spPr bwMode="auto">
          <a:xfrm>
            <a:off x="6019800" y="3352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1" name="Line 37"/>
          <p:cNvSpPr>
            <a:spLocks noChangeShapeType="1"/>
          </p:cNvSpPr>
          <p:nvPr/>
        </p:nvSpPr>
        <p:spPr bwMode="auto">
          <a:xfrm>
            <a:off x="6248400" y="3429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2" name="Line 38"/>
          <p:cNvSpPr>
            <a:spLocks noChangeShapeType="1"/>
          </p:cNvSpPr>
          <p:nvPr/>
        </p:nvSpPr>
        <p:spPr bwMode="auto">
          <a:xfrm>
            <a:off x="6477000" y="3505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3" name="Line 39"/>
          <p:cNvSpPr>
            <a:spLocks noChangeShapeType="1"/>
          </p:cNvSpPr>
          <p:nvPr/>
        </p:nvSpPr>
        <p:spPr bwMode="auto">
          <a:xfrm>
            <a:off x="4419600" y="3581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4" name="Line 40"/>
          <p:cNvSpPr>
            <a:spLocks noChangeShapeType="1"/>
          </p:cNvSpPr>
          <p:nvPr/>
        </p:nvSpPr>
        <p:spPr bwMode="auto">
          <a:xfrm>
            <a:off x="4648200" y="3657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5" name="Line 41"/>
          <p:cNvSpPr>
            <a:spLocks noChangeShapeType="1"/>
          </p:cNvSpPr>
          <p:nvPr/>
        </p:nvSpPr>
        <p:spPr bwMode="auto">
          <a:xfrm>
            <a:off x="4876800" y="3733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6" name="Line 42"/>
          <p:cNvSpPr>
            <a:spLocks noChangeShapeType="1"/>
          </p:cNvSpPr>
          <p:nvPr/>
        </p:nvSpPr>
        <p:spPr bwMode="auto">
          <a:xfrm>
            <a:off x="5105400" y="3810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7" name="Line 43"/>
          <p:cNvSpPr>
            <a:spLocks noChangeShapeType="1"/>
          </p:cNvSpPr>
          <p:nvPr/>
        </p:nvSpPr>
        <p:spPr bwMode="auto">
          <a:xfrm>
            <a:off x="5334000" y="3886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8" name="Line 44"/>
          <p:cNvSpPr>
            <a:spLocks noChangeShapeType="1"/>
          </p:cNvSpPr>
          <p:nvPr/>
        </p:nvSpPr>
        <p:spPr bwMode="auto">
          <a:xfrm>
            <a:off x="5562600" y="3962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9" name="Line 45"/>
          <p:cNvSpPr>
            <a:spLocks noChangeShapeType="1"/>
          </p:cNvSpPr>
          <p:nvPr/>
        </p:nvSpPr>
        <p:spPr bwMode="auto">
          <a:xfrm>
            <a:off x="5791200" y="4038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0" name="Line 46"/>
          <p:cNvSpPr>
            <a:spLocks noChangeShapeType="1"/>
          </p:cNvSpPr>
          <p:nvPr/>
        </p:nvSpPr>
        <p:spPr bwMode="auto">
          <a:xfrm>
            <a:off x="6019800" y="4114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1" name="Line 47"/>
          <p:cNvSpPr>
            <a:spLocks noChangeShapeType="1"/>
          </p:cNvSpPr>
          <p:nvPr/>
        </p:nvSpPr>
        <p:spPr bwMode="auto">
          <a:xfrm>
            <a:off x="6248400" y="4191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2" name="Line 48"/>
          <p:cNvSpPr>
            <a:spLocks noChangeShapeType="1"/>
          </p:cNvSpPr>
          <p:nvPr/>
        </p:nvSpPr>
        <p:spPr bwMode="auto">
          <a:xfrm>
            <a:off x="6477000" y="4267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3" name="Line 49"/>
          <p:cNvSpPr>
            <a:spLocks noChangeShapeType="1"/>
          </p:cNvSpPr>
          <p:nvPr/>
        </p:nvSpPr>
        <p:spPr bwMode="auto">
          <a:xfrm>
            <a:off x="4419600" y="4343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4" name="Line 50"/>
          <p:cNvSpPr>
            <a:spLocks noChangeShapeType="1"/>
          </p:cNvSpPr>
          <p:nvPr/>
        </p:nvSpPr>
        <p:spPr bwMode="auto">
          <a:xfrm>
            <a:off x="4876800" y="4419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5" name="Line 51"/>
          <p:cNvSpPr>
            <a:spLocks noChangeShapeType="1"/>
          </p:cNvSpPr>
          <p:nvPr/>
        </p:nvSpPr>
        <p:spPr bwMode="auto">
          <a:xfrm>
            <a:off x="5334000" y="4495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6" name="Line 52"/>
          <p:cNvSpPr>
            <a:spLocks noChangeShapeType="1"/>
          </p:cNvSpPr>
          <p:nvPr/>
        </p:nvSpPr>
        <p:spPr bwMode="auto">
          <a:xfrm>
            <a:off x="5791200" y="4572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7" name="Line 53"/>
          <p:cNvSpPr>
            <a:spLocks noChangeShapeType="1"/>
          </p:cNvSpPr>
          <p:nvPr/>
        </p:nvSpPr>
        <p:spPr bwMode="auto">
          <a:xfrm>
            <a:off x="6248400" y="4648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8" name="Line 54"/>
          <p:cNvSpPr>
            <a:spLocks noChangeShapeType="1"/>
          </p:cNvSpPr>
          <p:nvPr/>
        </p:nvSpPr>
        <p:spPr bwMode="auto">
          <a:xfrm>
            <a:off x="4419600" y="4648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9" name="Line 55"/>
          <p:cNvSpPr>
            <a:spLocks noChangeShapeType="1"/>
          </p:cNvSpPr>
          <p:nvPr/>
        </p:nvSpPr>
        <p:spPr bwMode="auto">
          <a:xfrm>
            <a:off x="4876800" y="4724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0" name="Line 56"/>
          <p:cNvSpPr>
            <a:spLocks noChangeShapeType="1"/>
          </p:cNvSpPr>
          <p:nvPr/>
        </p:nvSpPr>
        <p:spPr bwMode="auto">
          <a:xfrm>
            <a:off x="5334000" y="4800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1" name="Line 57"/>
          <p:cNvSpPr>
            <a:spLocks noChangeShapeType="1"/>
          </p:cNvSpPr>
          <p:nvPr/>
        </p:nvSpPr>
        <p:spPr bwMode="auto">
          <a:xfrm>
            <a:off x="5791200" y="4876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2" name="Line 58"/>
          <p:cNvSpPr>
            <a:spLocks noChangeShapeType="1"/>
          </p:cNvSpPr>
          <p:nvPr/>
        </p:nvSpPr>
        <p:spPr bwMode="auto">
          <a:xfrm>
            <a:off x="6248400" y="4953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3" name="Line 59"/>
          <p:cNvSpPr>
            <a:spLocks noChangeShapeType="1"/>
          </p:cNvSpPr>
          <p:nvPr/>
        </p:nvSpPr>
        <p:spPr bwMode="auto">
          <a:xfrm>
            <a:off x="4419600" y="4953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4" name="Line 60"/>
          <p:cNvSpPr>
            <a:spLocks noChangeShapeType="1"/>
          </p:cNvSpPr>
          <p:nvPr/>
        </p:nvSpPr>
        <p:spPr bwMode="auto">
          <a:xfrm>
            <a:off x="4876800" y="5029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5" name="Line 61"/>
          <p:cNvSpPr>
            <a:spLocks noChangeShapeType="1"/>
          </p:cNvSpPr>
          <p:nvPr/>
        </p:nvSpPr>
        <p:spPr bwMode="auto">
          <a:xfrm>
            <a:off x="5334000" y="5105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6" name="Line 62"/>
          <p:cNvSpPr>
            <a:spLocks noChangeShapeType="1"/>
          </p:cNvSpPr>
          <p:nvPr/>
        </p:nvSpPr>
        <p:spPr bwMode="auto">
          <a:xfrm>
            <a:off x="5791200" y="5181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7" name="Line 63"/>
          <p:cNvSpPr>
            <a:spLocks noChangeShapeType="1"/>
          </p:cNvSpPr>
          <p:nvPr/>
        </p:nvSpPr>
        <p:spPr bwMode="auto">
          <a:xfrm>
            <a:off x="6248400" y="5257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8" name="Line 64"/>
          <p:cNvSpPr>
            <a:spLocks noChangeShapeType="1"/>
          </p:cNvSpPr>
          <p:nvPr/>
        </p:nvSpPr>
        <p:spPr bwMode="auto">
          <a:xfrm>
            <a:off x="4419600" y="5257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9" name="Line 65"/>
          <p:cNvSpPr>
            <a:spLocks noChangeShapeType="1"/>
          </p:cNvSpPr>
          <p:nvPr/>
        </p:nvSpPr>
        <p:spPr bwMode="auto">
          <a:xfrm>
            <a:off x="4876800" y="5334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10" name="Line 66"/>
          <p:cNvSpPr>
            <a:spLocks noChangeShapeType="1"/>
          </p:cNvSpPr>
          <p:nvPr/>
        </p:nvSpPr>
        <p:spPr bwMode="auto">
          <a:xfrm>
            <a:off x="5334000" y="5410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11" name="Line 67"/>
          <p:cNvSpPr>
            <a:spLocks noChangeShapeType="1"/>
          </p:cNvSpPr>
          <p:nvPr/>
        </p:nvSpPr>
        <p:spPr bwMode="auto">
          <a:xfrm>
            <a:off x="5791200" y="5486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12" name="Line 68"/>
          <p:cNvSpPr>
            <a:spLocks noChangeShapeType="1"/>
          </p:cNvSpPr>
          <p:nvPr/>
        </p:nvSpPr>
        <p:spPr bwMode="auto">
          <a:xfrm>
            <a:off x="6248400" y="5562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13" name="Line 69"/>
          <p:cNvSpPr>
            <a:spLocks noChangeShapeType="1"/>
          </p:cNvSpPr>
          <p:nvPr/>
        </p:nvSpPr>
        <p:spPr bwMode="auto">
          <a:xfrm>
            <a:off x="4419600" y="5638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14" name="Line 70"/>
          <p:cNvSpPr>
            <a:spLocks noChangeShapeType="1"/>
          </p:cNvSpPr>
          <p:nvPr/>
        </p:nvSpPr>
        <p:spPr bwMode="auto">
          <a:xfrm>
            <a:off x="5181600" y="5715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15" name="Line 71"/>
          <p:cNvSpPr>
            <a:spLocks noChangeShapeType="1"/>
          </p:cNvSpPr>
          <p:nvPr/>
        </p:nvSpPr>
        <p:spPr bwMode="auto">
          <a:xfrm>
            <a:off x="5943600" y="5791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16" name="Line 72"/>
          <p:cNvSpPr>
            <a:spLocks noChangeShapeType="1"/>
          </p:cNvSpPr>
          <p:nvPr/>
        </p:nvSpPr>
        <p:spPr bwMode="auto">
          <a:xfrm>
            <a:off x="4419600" y="5867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17" name="Line 73"/>
          <p:cNvSpPr>
            <a:spLocks noChangeShapeType="1"/>
          </p:cNvSpPr>
          <p:nvPr/>
        </p:nvSpPr>
        <p:spPr bwMode="auto">
          <a:xfrm>
            <a:off x="5181600" y="5943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18" name="Line 74"/>
          <p:cNvSpPr>
            <a:spLocks noChangeShapeType="1"/>
          </p:cNvSpPr>
          <p:nvPr/>
        </p:nvSpPr>
        <p:spPr bwMode="auto">
          <a:xfrm>
            <a:off x="5943600" y="6019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19" name="Line 75"/>
          <p:cNvSpPr>
            <a:spLocks noChangeShapeType="1"/>
          </p:cNvSpPr>
          <p:nvPr/>
        </p:nvSpPr>
        <p:spPr bwMode="auto">
          <a:xfrm>
            <a:off x="4419600" y="6096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20" name="Line 76"/>
          <p:cNvSpPr>
            <a:spLocks noChangeShapeType="1"/>
          </p:cNvSpPr>
          <p:nvPr/>
        </p:nvSpPr>
        <p:spPr bwMode="auto">
          <a:xfrm>
            <a:off x="5181600" y="6172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21" name="Line 77"/>
          <p:cNvSpPr>
            <a:spLocks noChangeShapeType="1"/>
          </p:cNvSpPr>
          <p:nvPr/>
        </p:nvSpPr>
        <p:spPr bwMode="auto">
          <a:xfrm>
            <a:off x="5943600" y="6248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22" name="Line 78"/>
          <p:cNvSpPr>
            <a:spLocks noChangeShapeType="1"/>
          </p:cNvSpPr>
          <p:nvPr/>
        </p:nvSpPr>
        <p:spPr bwMode="auto">
          <a:xfrm>
            <a:off x="4419600" y="632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23" name="Line 79"/>
          <p:cNvSpPr>
            <a:spLocks noChangeShapeType="1"/>
          </p:cNvSpPr>
          <p:nvPr/>
        </p:nvSpPr>
        <p:spPr bwMode="auto">
          <a:xfrm>
            <a:off x="5181600" y="6400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24" name="Line 80"/>
          <p:cNvSpPr>
            <a:spLocks noChangeShapeType="1"/>
          </p:cNvSpPr>
          <p:nvPr/>
        </p:nvSpPr>
        <p:spPr bwMode="auto">
          <a:xfrm>
            <a:off x="5943600" y="6477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25" name="Line 81"/>
          <p:cNvSpPr>
            <a:spLocks noChangeShapeType="1"/>
          </p:cNvSpPr>
          <p:nvPr/>
        </p:nvSpPr>
        <p:spPr bwMode="auto">
          <a:xfrm>
            <a:off x="4419600" y="6553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26" name="Line 82"/>
          <p:cNvSpPr>
            <a:spLocks noChangeShapeType="1"/>
          </p:cNvSpPr>
          <p:nvPr/>
        </p:nvSpPr>
        <p:spPr bwMode="auto">
          <a:xfrm>
            <a:off x="5486400" y="6629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27" name="AutoShape 83"/>
          <p:cNvSpPr>
            <a:spLocks/>
          </p:cNvSpPr>
          <p:nvPr/>
        </p:nvSpPr>
        <p:spPr bwMode="auto">
          <a:xfrm>
            <a:off x="4038600" y="1295400"/>
            <a:ext cx="228600" cy="2895600"/>
          </a:xfrm>
          <a:prstGeom prst="leftBrace">
            <a:avLst>
              <a:gd name="adj1" fmla="val 105556"/>
              <a:gd name="adj2" fmla="val 50000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28" name="Text Box 84"/>
          <p:cNvSpPr txBox="1">
            <a:spLocks noChangeArrowheads="1"/>
          </p:cNvSpPr>
          <p:nvPr/>
        </p:nvSpPr>
        <p:spPr bwMode="auto">
          <a:xfrm>
            <a:off x="2514600" y="2209800"/>
            <a:ext cx="1600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>
                <a:solidFill>
                  <a:schemeClr val="accent2"/>
                </a:solidFill>
                <a:latin typeface="Times New Roman" charset="0"/>
              </a:rPr>
              <a:t>Multiple orientations at one scale  </a:t>
            </a:r>
          </a:p>
        </p:txBody>
      </p:sp>
      <p:sp>
        <p:nvSpPr>
          <p:cNvPr id="57429" name="AutoShape 85"/>
          <p:cNvSpPr>
            <a:spLocks/>
          </p:cNvSpPr>
          <p:nvPr/>
        </p:nvSpPr>
        <p:spPr bwMode="auto">
          <a:xfrm>
            <a:off x="4038600" y="4267200"/>
            <a:ext cx="228600" cy="1295400"/>
          </a:xfrm>
          <a:prstGeom prst="leftBrace">
            <a:avLst>
              <a:gd name="adj1" fmla="val 47222"/>
              <a:gd name="adj2" fmla="val 50000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30" name="Text Box 86"/>
          <p:cNvSpPr txBox="1">
            <a:spLocks noChangeArrowheads="1"/>
          </p:cNvSpPr>
          <p:nvPr/>
        </p:nvSpPr>
        <p:spPr bwMode="auto">
          <a:xfrm>
            <a:off x="2514600" y="4343400"/>
            <a:ext cx="1600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>
                <a:solidFill>
                  <a:schemeClr val="accent2"/>
                </a:solidFill>
                <a:latin typeface="Times New Roman" charset="0"/>
              </a:rPr>
              <a:t>Multiple orientations at the next scale  </a:t>
            </a:r>
          </a:p>
        </p:txBody>
      </p:sp>
      <p:sp>
        <p:nvSpPr>
          <p:cNvPr id="57431" name="Text Box 87"/>
          <p:cNvSpPr txBox="1">
            <a:spLocks noChangeArrowheads="1"/>
          </p:cNvSpPr>
          <p:nvPr/>
        </p:nvSpPr>
        <p:spPr bwMode="auto">
          <a:xfrm>
            <a:off x="2362200" y="580548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>
                <a:solidFill>
                  <a:schemeClr val="accent2"/>
                </a:solidFill>
                <a:latin typeface="Times New Roman" charset="0"/>
              </a:rPr>
              <a:t>the next scale…  </a:t>
            </a:r>
          </a:p>
        </p:txBody>
      </p:sp>
      <p:sp>
        <p:nvSpPr>
          <p:cNvPr id="57432" name="AutoShape 88"/>
          <p:cNvSpPr>
            <a:spLocks/>
          </p:cNvSpPr>
          <p:nvPr/>
        </p:nvSpPr>
        <p:spPr bwMode="auto">
          <a:xfrm>
            <a:off x="4038600" y="5562600"/>
            <a:ext cx="304800" cy="914400"/>
          </a:xfrm>
          <a:prstGeom prst="lef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7433" name="Object 89"/>
          <p:cNvGraphicFramePr>
            <a:graphicFrameLocks noChangeAspect="1"/>
          </p:cNvGraphicFramePr>
          <p:nvPr/>
        </p:nvGraphicFramePr>
        <p:xfrm>
          <a:off x="0" y="0"/>
          <a:ext cx="3048000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1" name="Image" r:id="rId3" imgW="7746032" imgH="4177778" progId="Photoshop.Image.6">
                  <p:embed/>
                </p:oleObj>
              </mc:Choice>
              <mc:Fallback>
                <p:oleObj name="Image" r:id="rId3" imgW="7746032" imgH="417777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48000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434" name="Rectangle 90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7772400" cy="762000"/>
          </a:xfrm>
        </p:spPr>
        <p:txBody>
          <a:bodyPr/>
          <a:lstStyle/>
          <a:p>
            <a:r>
              <a:rPr lang="en-US"/>
              <a:t>Steerable pyramid</a:t>
            </a:r>
          </a:p>
        </p:txBody>
      </p:sp>
      <p:sp>
        <p:nvSpPr>
          <p:cNvPr id="57435" name="Rectangle 91"/>
          <p:cNvSpPr>
            <a:spLocks noChangeArrowheads="1"/>
          </p:cNvSpPr>
          <p:nvPr/>
        </p:nvSpPr>
        <p:spPr bwMode="auto">
          <a:xfrm flipH="1">
            <a:off x="2122488" y="1219200"/>
            <a:ext cx="87312" cy="548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7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Frequency Decompositions</a:t>
            </a:r>
            <a:endParaRPr lang="en-US" sz="4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0798" cy="498965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A6A6A6"/>
                </a:solidFill>
              </a:rPr>
              <a:t>Gaussian pyramid</a:t>
            </a:r>
            <a:endParaRPr lang="en-US" sz="4400" dirty="0">
              <a:solidFill>
                <a:srgbClr val="A6A6A6"/>
              </a:solidFill>
            </a:endParaRPr>
          </a:p>
          <a:p>
            <a:r>
              <a:rPr lang="en-US" sz="4400" dirty="0" err="1" smtClean="0">
                <a:solidFill>
                  <a:srgbClr val="A6A6A6"/>
                </a:solidFill>
              </a:rPr>
              <a:t>Laplacian</a:t>
            </a:r>
            <a:r>
              <a:rPr lang="en-US" sz="4400" dirty="0" smtClean="0">
                <a:solidFill>
                  <a:srgbClr val="A6A6A6"/>
                </a:solidFill>
              </a:rPr>
              <a:t> pyramid</a:t>
            </a:r>
          </a:p>
          <a:p>
            <a:r>
              <a:rPr lang="en-US" sz="4400" dirty="0" smtClean="0">
                <a:solidFill>
                  <a:schemeClr val="bg1">
                    <a:lumMod val="75000"/>
                  </a:schemeClr>
                </a:solidFill>
              </a:rPr>
              <a:t>Fourier transform</a:t>
            </a:r>
            <a:endParaRPr lang="en-US" sz="4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4400" dirty="0" err="1" smtClean="0">
                <a:solidFill>
                  <a:srgbClr val="A6A6A6"/>
                </a:solidFill>
              </a:rPr>
              <a:t>Haar</a:t>
            </a:r>
            <a:r>
              <a:rPr lang="en-US" sz="4400" dirty="0" smtClean="0">
                <a:solidFill>
                  <a:srgbClr val="A6A6A6"/>
                </a:solidFill>
              </a:rPr>
              <a:t> wavelet</a:t>
            </a:r>
            <a:endParaRPr lang="en-US" sz="4400" dirty="0">
              <a:solidFill>
                <a:srgbClr val="A6A6A6"/>
              </a:solidFill>
            </a:endParaRPr>
          </a:p>
          <a:p>
            <a:r>
              <a:rPr lang="en-US" sz="4400" dirty="0">
                <a:solidFill>
                  <a:srgbClr val="A6A6A6"/>
                </a:solidFill>
              </a:rPr>
              <a:t>Steerable </a:t>
            </a:r>
            <a:r>
              <a:rPr lang="en-US" sz="4400" dirty="0" smtClean="0">
                <a:solidFill>
                  <a:srgbClr val="A6A6A6"/>
                </a:solidFill>
              </a:rPr>
              <a:t>pyramid</a:t>
            </a:r>
          </a:p>
          <a:p>
            <a:r>
              <a:rPr lang="en-US" sz="4400" dirty="0" smtClean="0"/>
              <a:t>Bilateral filter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29417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 flipV="1">
            <a:off x="152400" y="3124200"/>
            <a:ext cx="5867400" cy="3048000"/>
          </a:xfrm>
          <a:prstGeom prst="rect">
            <a:avLst/>
          </a:prstGeom>
          <a:gradFill rotWithShape="1">
            <a:gsLst>
              <a:gs pos="0">
                <a:schemeClr val="bg1">
                  <a:lumMod val="50000"/>
                </a:schemeClr>
              </a:gs>
              <a:gs pos="100000">
                <a:schemeClr val="accent1">
                  <a:gamma/>
                  <a:shade val="63529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090613" y="498316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input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3514725" y="4845050"/>
            <a:ext cx="2457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smoothed</a:t>
            </a:r>
            <a:b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structure, large scale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6337300" y="4845050"/>
            <a:ext cx="2806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residual</a:t>
            </a:r>
            <a:b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texture, small scale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76805" name="Picture 14" descr="low_p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2855913"/>
            <a:ext cx="239553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15" descr="high_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2855913"/>
            <a:ext cx="239553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6038850" y="3670300"/>
            <a:ext cx="381000" cy="381000"/>
          </a:xfrm>
          <a:prstGeom prst="plus">
            <a:avLst>
              <a:gd name="adj" fmla="val 3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>
            <a:off x="2838450" y="3632200"/>
            <a:ext cx="457200" cy="457200"/>
          </a:xfrm>
          <a:prstGeom prst="rightArrow">
            <a:avLst>
              <a:gd name="adj1" fmla="val 50000"/>
              <a:gd name="adj2" fmla="val 541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1133475" y="5653088"/>
            <a:ext cx="396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Gaussian Convolution</a:t>
            </a:r>
          </a:p>
        </p:txBody>
      </p:sp>
      <p:pic>
        <p:nvPicPr>
          <p:cNvPr id="8211" name="Picture 19" descr="inp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5913"/>
            <a:ext cx="2401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4189413" y="2362200"/>
            <a:ext cx="111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FF0000"/>
                </a:solidFill>
                <a:latin typeface="Arial Black" charset="0"/>
                <a:ea typeface="+mn-ea"/>
                <a:cs typeface="+mn-cs"/>
              </a:rPr>
              <a:t>BLUR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7040563" y="2362200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FF0000"/>
                </a:solidFill>
                <a:latin typeface="Arial Black" charset="0"/>
                <a:ea typeface="+mn-ea"/>
                <a:cs typeface="+mn-cs"/>
              </a:rPr>
              <a:t>HALOS</a:t>
            </a:r>
          </a:p>
        </p:txBody>
      </p:sp>
      <p:sp>
        <p:nvSpPr>
          <p:cNvPr id="76813" name="Rectangle 2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Naïve Approach: </a:t>
            </a:r>
            <a:r>
              <a:rPr lang="en-US" dirty="0" smtClean="0">
                <a:latin typeface="Calibri" charset="0"/>
              </a:rPr>
              <a:t>Gaussian Convolution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98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Impact of Blur and Halos</a:t>
            </a:r>
          </a:p>
        </p:txBody>
      </p:sp>
      <p:sp>
        <p:nvSpPr>
          <p:cNvPr id="77826" name="AutoShape 3"/>
          <p:cNvSpPr>
            <a:spLocks noGrp="1" noChangeAspec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If the decomposition introduces blur and halos, the final result is corrupted.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65450"/>
            <a:ext cx="44196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52400" y="4227513"/>
            <a:ext cx="3733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Sample manipulation:</a:t>
            </a:r>
            <a:br>
              <a:rPr lang="en-US" sz="240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2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increasing texture</a:t>
            </a:r>
            <a:br>
              <a:rPr lang="en-US" sz="240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2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(residual </a:t>
            </a:r>
            <a:r>
              <a:rPr lang="en-US" sz="2400">
                <a:solidFill>
                  <a:prstClr val="black"/>
                </a:solidFill>
                <a:latin typeface="Trebuchet MS" charset="0"/>
                <a:ea typeface="+mn-ea"/>
                <a:cs typeface="+mn-cs"/>
                <a:sym typeface="Symbol" charset="0"/>
              </a:rPr>
              <a:t></a:t>
            </a:r>
            <a:r>
              <a:rPr lang="en-US" sz="2400">
                <a:solidFill>
                  <a:prstClr val="black"/>
                </a:solidFill>
                <a:latin typeface="Trebuchet MS" charset="0"/>
                <a:ea typeface="+mn-ea"/>
                <a:cs typeface="+mn-cs"/>
              </a:rPr>
              <a:t> </a:t>
            </a:r>
            <a:r>
              <a:rPr lang="en-US" sz="2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425002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How can we get rid of the halos?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52619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52400" y="2819400"/>
            <a:ext cx="5867400" cy="3048000"/>
          </a:xfrm>
          <a:prstGeom prst="rect">
            <a:avLst/>
          </a:prstGeom>
          <a:gradFill rotWithShape="1">
            <a:gsLst>
              <a:gs pos="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340" name="Picture 4" descr="in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22550"/>
            <a:ext cx="2401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8851" name="Picture 5" descr="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622550"/>
            <a:ext cx="24003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 descr="detail"/>
          <p:cNvPicPr>
            <a:picLocks noChangeAspect="1" noChangeArrowheads="1"/>
          </p:cNvPicPr>
          <p:nvPr/>
        </p:nvPicPr>
        <p:blipFill>
          <a:blip r:embed="rId4">
            <a:lum bright="1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622550"/>
            <a:ext cx="24003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2838450" y="3402013"/>
            <a:ext cx="457200" cy="457200"/>
          </a:xfrm>
          <a:prstGeom prst="rightArrow">
            <a:avLst>
              <a:gd name="adj1" fmla="val 50000"/>
              <a:gd name="adj2" fmla="val 541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6038850" y="3440113"/>
            <a:ext cx="381000" cy="381000"/>
          </a:xfrm>
          <a:prstGeom prst="plus">
            <a:avLst>
              <a:gd name="adj" fmla="val 3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090613" y="475456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input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514725" y="4616450"/>
            <a:ext cx="2457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smoothed</a:t>
            </a:r>
            <a:b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structure, large scale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6337300" y="4616450"/>
            <a:ext cx="2806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residual</a:t>
            </a:r>
            <a:b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i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texture, small scale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312738" y="5326063"/>
            <a:ext cx="5546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edge-preserving: Bilateral Filter</a:t>
            </a:r>
          </a:p>
        </p:txBody>
      </p:sp>
      <p:sp>
        <p:nvSpPr>
          <p:cNvPr id="78859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Bilateral Filter: no Blur, no Halos</a:t>
            </a:r>
          </a:p>
        </p:txBody>
      </p:sp>
    </p:spTree>
    <p:extLst>
      <p:ext uri="{BB962C8B-B14F-4D97-AF65-F5344CB8AC3E}">
        <p14:creationId xmlns:p14="http://schemas.microsoft.com/office/powerpoint/2010/main" val="3835862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in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050"/>
            <a:ext cx="8229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531100" y="377825"/>
            <a:ext cx="927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b="1">
                <a:solidFill>
                  <a:srgbClr val="000000"/>
                </a:solidFill>
                <a:cs typeface="+mn-c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17713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988"/>
            <a:ext cx="7620000" cy="683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6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-19050"/>
            <a:ext cx="8223250" cy="690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402138" y="377825"/>
            <a:ext cx="4056062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b="1">
                <a:solidFill>
                  <a:srgbClr val="000000"/>
                </a:solidFill>
                <a:cs typeface="+mn-cs"/>
              </a:rPr>
              <a:t>increasing texture</a:t>
            </a:r>
            <a:br>
              <a:rPr lang="en-US" sz="2400" b="1">
                <a:solidFill>
                  <a:srgbClr val="000000"/>
                </a:solidFill>
                <a:cs typeface="+mn-cs"/>
              </a:rPr>
            </a:br>
            <a:r>
              <a:rPr lang="en-US" sz="2400" b="1">
                <a:solidFill>
                  <a:srgbClr val="000000"/>
                </a:solidFill>
                <a:cs typeface="+mn-cs"/>
              </a:rPr>
              <a:t>with Gaussian convolution</a:t>
            </a:r>
            <a:r>
              <a:rPr lang="en-US" sz="2400" b="1">
                <a:solidFill>
                  <a:srgbClr val="FFFF00"/>
                </a:solidFill>
                <a:cs typeface="+mn-cs"/>
              </a:rPr>
              <a:t/>
            </a:r>
            <a:br>
              <a:rPr lang="en-US" sz="2400" b="1">
                <a:solidFill>
                  <a:srgbClr val="FFFF00"/>
                </a:solidFill>
                <a:cs typeface="+mn-cs"/>
              </a:rPr>
            </a:br>
            <a:r>
              <a:rPr lang="en-US" sz="3200">
                <a:solidFill>
                  <a:srgbClr val="000000"/>
                </a:solidFill>
                <a:latin typeface="Arial Black" charset="0"/>
                <a:cs typeface="+mn-cs"/>
              </a:rPr>
              <a:t>H A L O S</a:t>
            </a:r>
          </a:p>
        </p:txBody>
      </p:sp>
    </p:spTree>
    <p:extLst>
      <p:ext uri="{BB962C8B-B14F-4D97-AF65-F5344CB8AC3E}">
        <p14:creationId xmlns:p14="http://schemas.microsoft.com/office/powerpoint/2010/main" val="308764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hi_t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-20638"/>
            <a:ext cx="8223250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960938" y="377825"/>
            <a:ext cx="3497262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b="1">
                <a:solidFill>
                  <a:srgbClr val="000000"/>
                </a:solidFill>
                <a:cs typeface="+mn-cs"/>
              </a:rPr>
              <a:t>increasing texture</a:t>
            </a:r>
            <a:br>
              <a:rPr lang="en-US" sz="2400" b="1">
                <a:solidFill>
                  <a:srgbClr val="000000"/>
                </a:solidFill>
                <a:cs typeface="+mn-cs"/>
              </a:rPr>
            </a:br>
            <a:r>
              <a:rPr lang="en-US" sz="2400" b="1">
                <a:solidFill>
                  <a:srgbClr val="000000"/>
                </a:solidFill>
                <a:cs typeface="+mn-cs"/>
              </a:rPr>
              <a:t>with bilateral filter</a:t>
            </a:r>
            <a:r>
              <a:rPr lang="en-US" sz="2400" b="1">
                <a:solidFill>
                  <a:srgbClr val="FFFF00"/>
                </a:solidFill>
                <a:cs typeface="+mn-cs"/>
              </a:rPr>
              <a:t/>
            </a:r>
            <a:br>
              <a:rPr lang="en-US" sz="2400" b="1">
                <a:solidFill>
                  <a:srgbClr val="FFFF00"/>
                </a:solidFill>
                <a:cs typeface="+mn-cs"/>
              </a:rPr>
            </a:br>
            <a:r>
              <a:rPr lang="en-US" sz="3200">
                <a:solidFill>
                  <a:srgbClr val="000000"/>
                </a:solidFill>
                <a:latin typeface="Arial Black" charset="0"/>
                <a:cs typeface="+mn-cs"/>
              </a:rPr>
              <a:t>N O   H A L O S</a:t>
            </a:r>
          </a:p>
        </p:txBody>
      </p:sp>
    </p:spTree>
    <p:extLst>
      <p:ext uri="{BB962C8B-B14F-4D97-AF65-F5344CB8AC3E}">
        <p14:creationId xmlns:p14="http://schemas.microsoft.com/office/powerpoint/2010/main" val="254402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Illustration a 1D Image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2362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1D image = line of pixels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400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Better visualized as a plot</a:t>
            </a:r>
          </a:p>
        </p:txBody>
      </p:sp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1752600" y="2057400"/>
            <a:ext cx="7116763" cy="379413"/>
            <a:chOff x="1094" y="1296"/>
            <a:chExt cx="4520" cy="238"/>
          </a:xfrm>
        </p:grpSpPr>
        <p:sp>
          <p:nvSpPr>
            <p:cNvPr id="9221" name="Rectangle 5"/>
            <p:cNvSpPr>
              <a:spLocks noChangeArrowheads="1"/>
            </p:cNvSpPr>
            <p:nvPr/>
          </p:nvSpPr>
          <p:spPr bwMode="auto">
            <a:xfrm>
              <a:off x="1094" y="1296"/>
              <a:ext cx="238" cy="238"/>
            </a:xfrm>
            <a:prstGeom prst="rect">
              <a:avLst/>
            </a:prstGeom>
            <a:solidFill>
              <a:srgbClr val="4D4D4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1332" y="1296"/>
              <a:ext cx="238" cy="238"/>
            </a:xfrm>
            <a:prstGeom prst="rect">
              <a:avLst/>
            </a:prstGeom>
            <a:solidFill>
              <a:srgbClr val="29292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23" name="Rectangle 7"/>
            <p:cNvSpPr>
              <a:spLocks noChangeArrowheads="1"/>
            </p:cNvSpPr>
            <p:nvPr/>
          </p:nvSpPr>
          <p:spPr bwMode="auto">
            <a:xfrm>
              <a:off x="1570" y="1296"/>
              <a:ext cx="238" cy="238"/>
            </a:xfrm>
            <a:prstGeom prst="rect">
              <a:avLst/>
            </a:prstGeom>
            <a:solidFill>
              <a:srgbClr val="1C1C1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24" name="Rectangle 8"/>
            <p:cNvSpPr>
              <a:spLocks noChangeArrowheads="1"/>
            </p:cNvSpPr>
            <p:nvPr/>
          </p:nvSpPr>
          <p:spPr bwMode="auto">
            <a:xfrm>
              <a:off x="1808" y="1296"/>
              <a:ext cx="237" cy="238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25" name="Rectangle 9"/>
            <p:cNvSpPr>
              <a:spLocks noChangeArrowheads="1"/>
            </p:cNvSpPr>
            <p:nvPr/>
          </p:nvSpPr>
          <p:spPr bwMode="auto">
            <a:xfrm>
              <a:off x="2045" y="1296"/>
              <a:ext cx="238" cy="238"/>
            </a:xfrm>
            <a:prstGeom prst="rect">
              <a:avLst/>
            </a:prstGeom>
            <a:solidFill>
              <a:srgbClr val="1C1C1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26" name="Rectangle 10"/>
            <p:cNvSpPr>
              <a:spLocks noChangeArrowheads="1"/>
            </p:cNvSpPr>
            <p:nvPr/>
          </p:nvSpPr>
          <p:spPr bwMode="auto">
            <a:xfrm>
              <a:off x="2283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27" name="Rectangle 11"/>
            <p:cNvSpPr>
              <a:spLocks noChangeArrowheads="1"/>
            </p:cNvSpPr>
            <p:nvPr/>
          </p:nvSpPr>
          <p:spPr bwMode="auto">
            <a:xfrm>
              <a:off x="2521" y="1296"/>
              <a:ext cx="238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28" name="Rectangle 12"/>
            <p:cNvSpPr>
              <a:spLocks noChangeArrowheads="1"/>
            </p:cNvSpPr>
            <p:nvPr/>
          </p:nvSpPr>
          <p:spPr bwMode="auto">
            <a:xfrm>
              <a:off x="2759" y="1296"/>
              <a:ext cx="238" cy="238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29" name="Rectangle 13"/>
            <p:cNvSpPr>
              <a:spLocks noChangeArrowheads="1"/>
            </p:cNvSpPr>
            <p:nvPr/>
          </p:nvSpPr>
          <p:spPr bwMode="auto">
            <a:xfrm>
              <a:off x="2997" y="1296"/>
              <a:ext cx="238" cy="238"/>
            </a:xfrm>
            <a:prstGeom prst="rect">
              <a:avLst/>
            </a:prstGeom>
            <a:solidFill>
              <a:srgbClr val="96969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30" name="Rectangle 14"/>
            <p:cNvSpPr>
              <a:spLocks noChangeArrowheads="1"/>
            </p:cNvSpPr>
            <p:nvPr/>
          </p:nvSpPr>
          <p:spPr bwMode="auto">
            <a:xfrm>
              <a:off x="3235" y="1296"/>
              <a:ext cx="239" cy="238"/>
            </a:xfrm>
            <a:prstGeom prst="rect">
              <a:avLst/>
            </a:prstGeom>
            <a:solidFill>
              <a:srgbClr val="96969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3473" y="1296"/>
              <a:ext cx="238" cy="238"/>
            </a:xfrm>
            <a:prstGeom prst="rect">
              <a:avLst/>
            </a:prstGeom>
            <a:solidFill>
              <a:srgbClr val="80808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32" name="Rectangle 16"/>
            <p:cNvSpPr>
              <a:spLocks noChangeArrowheads="1"/>
            </p:cNvSpPr>
            <p:nvPr/>
          </p:nvSpPr>
          <p:spPr bwMode="auto">
            <a:xfrm>
              <a:off x="3711" y="1296"/>
              <a:ext cx="238" cy="238"/>
            </a:xfrm>
            <a:prstGeom prst="rect">
              <a:avLst/>
            </a:prstGeom>
            <a:solidFill>
              <a:srgbClr val="5F5F5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3949" y="1296"/>
              <a:ext cx="238" cy="238"/>
            </a:xfrm>
            <a:prstGeom prst="rect">
              <a:avLst/>
            </a:prstGeom>
            <a:solidFill>
              <a:srgbClr val="4D4D4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4187" y="1296"/>
              <a:ext cx="238" cy="238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35" name="Rectangle 19"/>
            <p:cNvSpPr>
              <a:spLocks noChangeArrowheads="1"/>
            </p:cNvSpPr>
            <p:nvPr/>
          </p:nvSpPr>
          <p:spPr bwMode="auto">
            <a:xfrm>
              <a:off x="4425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36" name="Rectangle 20"/>
            <p:cNvSpPr>
              <a:spLocks noChangeArrowheads="1"/>
            </p:cNvSpPr>
            <p:nvPr/>
          </p:nvSpPr>
          <p:spPr bwMode="auto">
            <a:xfrm>
              <a:off x="4663" y="1296"/>
              <a:ext cx="237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37" name="Rectangle 21"/>
            <p:cNvSpPr>
              <a:spLocks noChangeArrowheads="1"/>
            </p:cNvSpPr>
            <p:nvPr/>
          </p:nvSpPr>
          <p:spPr bwMode="auto">
            <a:xfrm>
              <a:off x="4900" y="1296"/>
              <a:ext cx="238" cy="238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38" name="Rectangle 22"/>
            <p:cNvSpPr>
              <a:spLocks noChangeArrowheads="1"/>
            </p:cNvSpPr>
            <p:nvPr/>
          </p:nvSpPr>
          <p:spPr bwMode="auto">
            <a:xfrm>
              <a:off x="5138" y="1296"/>
              <a:ext cx="238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39" name="Rectangle 23"/>
            <p:cNvSpPr>
              <a:spLocks noChangeArrowheads="1"/>
            </p:cNvSpPr>
            <p:nvPr/>
          </p:nvSpPr>
          <p:spPr bwMode="auto">
            <a:xfrm>
              <a:off x="5376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240" name="Group 24"/>
          <p:cNvGrpSpPr>
            <a:grpSpLocks/>
          </p:cNvGrpSpPr>
          <p:nvPr/>
        </p:nvGrpSpPr>
        <p:grpSpPr bwMode="auto">
          <a:xfrm>
            <a:off x="68263" y="3576638"/>
            <a:ext cx="9075737" cy="2595562"/>
            <a:chOff x="43" y="2253"/>
            <a:chExt cx="5717" cy="1635"/>
          </a:xfrm>
        </p:grpSpPr>
        <p:pic>
          <p:nvPicPr>
            <p:cNvPr id="5125" name="Picture 25" descr="inpu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253"/>
              <a:ext cx="4896" cy="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2" name="Text Box 26"/>
            <p:cNvSpPr txBox="1">
              <a:spLocks noChangeArrowheads="1"/>
            </p:cNvSpPr>
            <p:nvPr/>
          </p:nvSpPr>
          <p:spPr bwMode="auto">
            <a:xfrm rot="21600000">
              <a:off x="43" y="2678"/>
              <a:ext cx="77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2000" b="1">
                  <a:cs typeface="+mn-cs"/>
                </a:rPr>
                <a:t>pixel</a:t>
              </a:r>
              <a:br>
                <a:rPr lang="en-US" sz="2000" b="1">
                  <a:cs typeface="+mn-cs"/>
                </a:rPr>
              </a:br>
              <a:r>
                <a:rPr lang="en-US" sz="2000" b="1">
                  <a:cs typeface="+mn-cs"/>
                </a:rPr>
                <a:t>intensity</a:t>
              </a:r>
            </a:p>
          </p:txBody>
        </p:sp>
        <p:sp>
          <p:nvSpPr>
            <p:cNvPr id="9243" name="Text Box 27"/>
            <p:cNvSpPr txBox="1">
              <a:spLocks noChangeArrowheads="1"/>
            </p:cNvSpPr>
            <p:nvPr/>
          </p:nvSpPr>
          <p:spPr bwMode="auto">
            <a:xfrm>
              <a:off x="2886" y="3638"/>
              <a:ext cx="114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cs typeface="+mn-cs"/>
                </a:rPr>
                <a:t>pixel position</a:t>
              </a:r>
            </a:p>
          </p:txBody>
        </p:sp>
        <p:sp>
          <p:nvSpPr>
            <p:cNvPr id="9244" name="Rectangle 28"/>
            <p:cNvSpPr>
              <a:spLocks noChangeArrowheads="1"/>
            </p:cNvSpPr>
            <p:nvPr/>
          </p:nvSpPr>
          <p:spPr bwMode="auto">
            <a:xfrm>
              <a:off x="816" y="2400"/>
              <a:ext cx="96" cy="112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4090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2354263"/>
            <a:ext cx="19812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6" name="Picture 3" descr="inp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556418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0" y="4475163"/>
            <a:ext cx="5562600" cy="1787525"/>
            <a:chOff x="288" y="2352"/>
            <a:chExt cx="2448" cy="787"/>
          </a:xfrm>
        </p:grpSpPr>
        <p:pic>
          <p:nvPicPr>
            <p:cNvPr id="6185" name="Picture 5" descr="w35"/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" y="2606"/>
              <a:ext cx="2289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6" name="Picture 6" descr="inpu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352"/>
              <a:ext cx="2448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7" name="Oval 7"/>
            <p:cNvSpPr>
              <a:spLocks noChangeArrowheads="1"/>
            </p:cNvSpPr>
            <p:nvPr/>
          </p:nvSpPr>
          <p:spPr bwMode="auto">
            <a:xfrm>
              <a:off x="1021" y="2552"/>
              <a:ext cx="46" cy="45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1665288" y="2284413"/>
            <a:ext cx="104775" cy="1016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286000" y="1600200"/>
            <a:ext cx="609600" cy="5257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2895600" y="1600200"/>
            <a:ext cx="26670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Definition</a:t>
            </a: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679950"/>
            <a:ext cx="57308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0253" name="Group 13"/>
          <p:cNvGrpSpPr>
            <a:grpSpLocks/>
          </p:cNvGrpSpPr>
          <p:nvPr/>
        </p:nvGrpSpPr>
        <p:grpSpPr bwMode="auto">
          <a:xfrm>
            <a:off x="5703888" y="4779963"/>
            <a:ext cx="1435100" cy="788987"/>
            <a:chOff x="3593" y="2450"/>
            <a:chExt cx="904" cy="497"/>
          </a:xfrm>
        </p:grpSpPr>
        <p:sp>
          <p:nvSpPr>
            <p:cNvPr id="10254" name="Rectangle 14"/>
            <p:cNvSpPr>
              <a:spLocks noChangeArrowheads="1"/>
            </p:cNvSpPr>
            <p:nvPr/>
          </p:nvSpPr>
          <p:spPr bwMode="auto">
            <a:xfrm>
              <a:off x="3593" y="2450"/>
              <a:ext cx="904" cy="245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55" name="Text Box 15"/>
            <p:cNvSpPr txBox="1">
              <a:spLocks noChangeArrowheads="1"/>
            </p:cNvSpPr>
            <p:nvPr/>
          </p:nvSpPr>
          <p:spPr bwMode="auto">
            <a:xfrm>
              <a:off x="3774" y="2697"/>
              <a:ext cx="5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rgbClr val="3366FF"/>
                  </a:solidFill>
                  <a:cs typeface="+mn-cs"/>
                </a:rPr>
                <a:t>space</a:t>
              </a:r>
            </a:p>
          </p:txBody>
        </p:sp>
      </p:grpSp>
      <p:grpSp>
        <p:nvGrpSpPr>
          <p:cNvPr id="10256" name="Group 16"/>
          <p:cNvGrpSpPr>
            <a:grpSpLocks/>
          </p:cNvGrpSpPr>
          <p:nvPr/>
        </p:nvGrpSpPr>
        <p:grpSpPr bwMode="auto">
          <a:xfrm>
            <a:off x="7181850" y="4779963"/>
            <a:ext cx="1546225" cy="788987"/>
            <a:chOff x="4524" y="2450"/>
            <a:chExt cx="974" cy="497"/>
          </a:xfrm>
        </p:grpSpPr>
        <p:sp>
          <p:nvSpPr>
            <p:cNvPr id="10257" name="Rectangle 17"/>
            <p:cNvSpPr>
              <a:spLocks noChangeArrowheads="1"/>
            </p:cNvSpPr>
            <p:nvPr/>
          </p:nvSpPr>
          <p:spPr bwMode="auto">
            <a:xfrm>
              <a:off x="4524" y="2450"/>
              <a:ext cx="974" cy="245"/>
            </a:xfrm>
            <a:prstGeom prst="rect">
              <a:avLst/>
            </a:prstGeom>
            <a:noFill/>
            <a:ln w="381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58" name="Text Box 18"/>
            <p:cNvSpPr txBox="1">
              <a:spLocks noChangeArrowheads="1"/>
            </p:cNvSpPr>
            <p:nvPr/>
          </p:nvSpPr>
          <p:spPr bwMode="auto">
            <a:xfrm>
              <a:off x="4748" y="2697"/>
              <a:ext cx="5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rgbClr val="99CC00"/>
                  </a:solidFill>
                  <a:cs typeface="+mn-cs"/>
                </a:rPr>
                <a:t>range</a:t>
              </a:r>
            </a:p>
          </p:txBody>
        </p:sp>
      </p:grpSp>
      <p:grpSp>
        <p:nvGrpSpPr>
          <p:cNvPr id="10259" name="Group 19"/>
          <p:cNvGrpSpPr>
            <a:grpSpLocks/>
          </p:cNvGrpSpPr>
          <p:nvPr/>
        </p:nvGrpSpPr>
        <p:grpSpPr bwMode="auto">
          <a:xfrm>
            <a:off x="4102100" y="4624388"/>
            <a:ext cx="1695450" cy="1222375"/>
            <a:chOff x="2584" y="2352"/>
            <a:chExt cx="1068" cy="770"/>
          </a:xfrm>
        </p:grpSpPr>
        <p:sp>
          <p:nvSpPr>
            <p:cNvPr id="10260" name="Rectangle 20"/>
            <p:cNvSpPr>
              <a:spLocks noChangeArrowheads="1"/>
            </p:cNvSpPr>
            <p:nvPr/>
          </p:nvSpPr>
          <p:spPr bwMode="auto">
            <a:xfrm>
              <a:off x="2928" y="2352"/>
              <a:ext cx="381" cy="485"/>
            </a:xfrm>
            <a:prstGeom prst="rect">
              <a:avLst/>
            </a:prstGeom>
            <a:noFill/>
            <a:ln w="38100">
              <a:solidFill>
                <a:srgbClr val="FF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61" name="Text Box 21"/>
            <p:cNvSpPr txBox="1">
              <a:spLocks noChangeArrowheads="1"/>
            </p:cNvSpPr>
            <p:nvPr/>
          </p:nvSpPr>
          <p:spPr bwMode="auto">
            <a:xfrm>
              <a:off x="2584" y="2872"/>
              <a:ext cx="10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rgbClr val="FF66CC"/>
                  </a:solidFill>
                  <a:cs typeface="+mn-cs"/>
                </a:rPr>
                <a:t>normalization</a:t>
              </a:r>
            </a:p>
          </p:txBody>
        </p:sp>
      </p:grpSp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 r="34570"/>
          <a:stretch>
            <a:fillRect/>
          </a:stretch>
        </p:blipFill>
        <p:spPr bwMode="auto">
          <a:xfrm>
            <a:off x="5181600" y="1905000"/>
            <a:ext cx="19812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157" name="Group 23"/>
          <p:cNvGrpSpPr>
            <a:grpSpLocks/>
          </p:cNvGrpSpPr>
          <p:nvPr/>
        </p:nvGrpSpPr>
        <p:grpSpPr bwMode="auto">
          <a:xfrm>
            <a:off x="5703888" y="2005013"/>
            <a:ext cx="1435100" cy="788987"/>
            <a:chOff x="3593" y="2450"/>
            <a:chExt cx="904" cy="497"/>
          </a:xfrm>
        </p:grpSpPr>
        <p:sp>
          <p:nvSpPr>
            <p:cNvPr id="10264" name="Rectangle 24"/>
            <p:cNvSpPr>
              <a:spLocks noChangeArrowheads="1"/>
            </p:cNvSpPr>
            <p:nvPr/>
          </p:nvSpPr>
          <p:spPr bwMode="auto">
            <a:xfrm>
              <a:off x="3593" y="2450"/>
              <a:ext cx="904" cy="245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65" name="Text Box 25"/>
            <p:cNvSpPr txBox="1">
              <a:spLocks noChangeArrowheads="1"/>
            </p:cNvSpPr>
            <p:nvPr/>
          </p:nvSpPr>
          <p:spPr bwMode="auto">
            <a:xfrm>
              <a:off x="3774" y="2697"/>
              <a:ext cx="5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rgbClr val="3366FF"/>
                  </a:solidFill>
                  <a:cs typeface="+mn-cs"/>
                </a:rPr>
                <a:t>space</a:t>
              </a:r>
            </a:p>
          </p:txBody>
        </p:sp>
      </p:grpSp>
      <p:pic>
        <p:nvPicPr>
          <p:cNvPr id="10266" name="Picture 2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4"/>
          <a:stretch>
            <a:fillRect/>
          </a:stretch>
        </p:blipFill>
        <p:spPr bwMode="auto">
          <a:xfrm>
            <a:off x="7162800" y="1905000"/>
            <a:ext cx="3968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67" name="Picture 2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44"/>
          <a:stretch>
            <a:fillRect/>
          </a:stretch>
        </p:blipFill>
        <p:spPr bwMode="auto">
          <a:xfrm>
            <a:off x="4179888" y="1905000"/>
            <a:ext cx="9144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3540125" y="1447800"/>
            <a:ext cx="2066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+mn-cs"/>
              </a:rPr>
              <a:t>Gaussian blur</a:t>
            </a:r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2820988" y="3733800"/>
            <a:ext cx="349885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+mn-cs"/>
              </a:rPr>
              <a:t>Bilateral filter</a:t>
            </a:r>
            <a:br>
              <a:rPr lang="en-US" sz="2400">
                <a:cs typeface="+mn-cs"/>
              </a:rPr>
            </a:br>
            <a:r>
              <a:rPr lang="en-US">
                <a:solidFill>
                  <a:srgbClr val="808080"/>
                </a:solidFill>
                <a:cs typeface="+mn-cs"/>
              </a:rPr>
              <a:t>[Aurich 95, Smith 97, Tomasi 98]</a:t>
            </a:r>
          </a:p>
        </p:txBody>
      </p:sp>
      <p:sp>
        <p:nvSpPr>
          <p:cNvPr id="10270" name="Rectangle 30"/>
          <p:cNvSpPr>
            <a:spLocks noChangeArrowheads="1"/>
          </p:cNvSpPr>
          <p:nvPr/>
        </p:nvSpPr>
        <p:spPr bwMode="auto">
          <a:xfrm>
            <a:off x="4454525" y="1925638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4191000" y="2946400"/>
            <a:ext cx="4619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000">
                <a:cs typeface="+mn-cs"/>
              </a:rPr>
              <a:t> only spatial distance, intensity ignored</a:t>
            </a:r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4191000" y="5999163"/>
            <a:ext cx="3433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000">
                <a:cs typeface="+mn-cs"/>
              </a:rPr>
              <a:t> spatial and range distances</a:t>
            </a:r>
          </a:p>
          <a:p>
            <a:pPr>
              <a:buFontTx/>
              <a:buChar char="•"/>
              <a:defRPr/>
            </a:pPr>
            <a:r>
              <a:rPr lang="en-US" sz="2000">
                <a:cs typeface="+mn-cs"/>
              </a:rPr>
              <a:t> weights sum to 1</a:t>
            </a:r>
          </a:p>
        </p:txBody>
      </p:sp>
      <p:sp>
        <p:nvSpPr>
          <p:cNvPr id="10273" name="Line 33"/>
          <p:cNvSpPr>
            <a:spLocks noChangeShapeType="1"/>
          </p:cNvSpPr>
          <p:nvPr/>
        </p:nvSpPr>
        <p:spPr bwMode="auto">
          <a:xfrm>
            <a:off x="1066800" y="3624263"/>
            <a:ext cx="12954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1317625" y="3441700"/>
            <a:ext cx="793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3366FF"/>
                </a:solidFill>
                <a:cs typeface="+mn-cs"/>
              </a:rPr>
              <a:t>space</a:t>
            </a:r>
          </a:p>
        </p:txBody>
      </p:sp>
      <p:sp>
        <p:nvSpPr>
          <p:cNvPr id="10275" name="Line 35"/>
          <p:cNvSpPr>
            <a:spLocks noChangeShapeType="1"/>
          </p:cNvSpPr>
          <p:nvPr/>
        </p:nvSpPr>
        <p:spPr bwMode="auto">
          <a:xfrm>
            <a:off x="1066800" y="6272213"/>
            <a:ext cx="12954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1317625" y="6089650"/>
            <a:ext cx="793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3366FF"/>
                </a:solidFill>
                <a:cs typeface="+mn-cs"/>
              </a:rPr>
              <a:t>space</a:t>
            </a:r>
          </a:p>
        </p:txBody>
      </p:sp>
      <p:sp>
        <p:nvSpPr>
          <p:cNvPr id="10277" name="Line 37"/>
          <p:cNvSpPr>
            <a:spLocks noChangeShapeType="1"/>
          </p:cNvSpPr>
          <p:nvPr/>
        </p:nvSpPr>
        <p:spPr bwMode="auto">
          <a:xfrm rot="5400000">
            <a:off x="2293144" y="5274469"/>
            <a:ext cx="1295400" cy="1588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 rot="5400000">
            <a:off x="2556669" y="5091907"/>
            <a:ext cx="768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99CC00"/>
                </a:solidFill>
                <a:cs typeface="+mn-cs"/>
              </a:rPr>
              <a:t>range</a:t>
            </a:r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1670050" y="19192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  <a:cs typeface="+mn-cs"/>
              </a:rPr>
              <a:t>p</a:t>
            </a:r>
          </a:p>
        </p:txBody>
      </p:sp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1676400" y="45862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  <a:cs typeface="+mn-cs"/>
              </a:rPr>
              <a:t>p</a:t>
            </a:r>
          </a:p>
        </p:txBody>
      </p:sp>
      <p:sp>
        <p:nvSpPr>
          <p:cNvPr id="10281" name="Text Box 41"/>
          <p:cNvSpPr txBox="1">
            <a:spLocks noChangeArrowheads="1"/>
          </p:cNvSpPr>
          <p:nvPr/>
        </p:nvSpPr>
        <p:spPr bwMode="auto">
          <a:xfrm>
            <a:off x="1143000" y="2590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  <a:cs typeface="+mn-cs"/>
              </a:rPr>
              <a:t>q</a:t>
            </a:r>
          </a:p>
        </p:txBody>
      </p:sp>
      <p:sp>
        <p:nvSpPr>
          <p:cNvPr id="10282" name="Oval 42"/>
          <p:cNvSpPr>
            <a:spLocks noChangeArrowheads="1"/>
          </p:cNvSpPr>
          <p:nvPr/>
        </p:nvSpPr>
        <p:spPr bwMode="auto">
          <a:xfrm>
            <a:off x="1352550" y="29527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83" name="Oval 43"/>
          <p:cNvSpPr>
            <a:spLocks noChangeArrowheads="1"/>
          </p:cNvSpPr>
          <p:nvPr/>
        </p:nvSpPr>
        <p:spPr bwMode="auto">
          <a:xfrm>
            <a:off x="1352550" y="56102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84" name="Text Box 44"/>
          <p:cNvSpPr txBox="1">
            <a:spLocks noChangeArrowheads="1"/>
          </p:cNvSpPr>
          <p:nvPr/>
        </p:nvSpPr>
        <p:spPr bwMode="auto">
          <a:xfrm>
            <a:off x="1143000" y="5257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  <a:cs typeface="+mn-cs"/>
              </a:rPr>
              <a:t>q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85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9" grpId="0"/>
      <p:bldP spid="10272" grpId="0"/>
      <p:bldP spid="10276" grpId="0" animBg="1"/>
      <p:bldP spid="10278" grpId="0" animBg="1"/>
      <p:bldP spid="10280" grpId="0"/>
      <p:bldP spid="10283" grpId="0" animBg="1"/>
      <p:bldP spid="1028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in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098550"/>
            <a:ext cx="82296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Bilateral Filter on 1D Signal</a:t>
            </a: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3810000" y="3581400"/>
            <a:ext cx="1524000" cy="457200"/>
          </a:xfrm>
          <a:prstGeom prst="downArrow">
            <a:avLst>
              <a:gd name="adj1" fmla="val 65620"/>
              <a:gd name="adj2" fmla="val 46875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cs typeface="+mn-cs"/>
              </a:rPr>
              <a:t>BF</a:t>
            </a:r>
          </a:p>
        </p:txBody>
      </p:sp>
      <p:pic>
        <p:nvPicPr>
          <p:cNvPr id="12292" name="Picture 5" descr="ex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8081963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661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Example on a Real Image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Kernels can have complex, spatially varying shapes.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2108200" cy="32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85800" y="2819400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cs typeface="+mn-cs"/>
              </a:rPr>
              <a:t>input</a:t>
            </a:r>
          </a:p>
        </p:txBody>
      </p:sp>
      <p:grpSp>
        <p:nvGrpSpPr>
          <p:cNvPr id="7173" name="Group 6"/>
          <p:cNvGrpSpPr>
            <a:grpSpLocks/>
          </p:cNvGrpSpPr>
          <p:nvPr/>
        </p:nvGrpSpPr>
        <p:grpSpPr bwMode="auto">
          <a:xfrm>
            <a:off x="6654800" y="2819400"/>
            <a:ext cx="2108200" cy="3595688"/>
            <a:chOff x="4192" y="1776"/>
            <a:chExt cx="1328" cy="2265"/>
          </a:xfrm>
        </p:grpSpPr>
        <p:pic>
          <p:nvPicPr>
            <p:cNvPr id="7192" name="Picture 7" descr="tes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" y="2016"/>
              <a:ext cx="1328" cy="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4" name="Text Box 8"/>
            <p:cNvSpPr txBox="1">
              <a:spLocks noChangeArrowheads="1"/>
            </p:cNvSpPr>
            <p:nvPr/>
          </p:nvSpPr>
          <p:spPr bwMode="auto">
            <a:xfrm>
              <a:off x="4192" y="1776"/>
              <a:ext cx="54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Trebuchet MS" charset="0"/>
                  <a:cs typeface="+mn-cs"/>
                </a:rPr>
                <a:t>output</a:t>
              </a:r>
            </a:p>
          </p:txBody>
        </p:sp>
      </p:grpSp>
      <p:grpSp>
        <p:nvGrpSpPr>
          <p:cNvPr id="7174" name="Group 9"/>
          <p:cNvGrpSpPr>
            <a:grpSpLocks/>
          </p:cNvGrpSpPr>
          <p:nvPr/>
        </p:nvGrpSpPr>
        <p:grpSpPr bwMode="auto">
          <a:xfrm>
            <a:off x="2209800" y="3200400"/>
            <a:ext cx="3505200" cy="838200"/>
            <a:chOff x="1392" y="2016"/>
            <a:chExt cx="2208" cy="528"/>
          </a:xfrm>
        </p:grpSpPr>
        <p:pic>
          <p:nvPicPr>
            <p:cNvPr id="7187" name="Picture 10" descr="BIG_kernel_sky_183x3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016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8" name="Picture 11" descr="BIG_sky_183x3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2016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8" name="Rectangle 12"/>
            <p:cNvSpPr>
              <a:spLocks noChangeArrowheads="1"/>
            </p:cNvSpPr>
            <p:nvPr/>
          </p:nvSpPr>
          <p:spPr bwMode="auto">
            <a:xfrm>
              <a:off x="1392" y="2160"/>
              <a:ext cx="96" cy="96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29" name="Line 13"/>
            <p:cNvSpPr>
              <a:spLocks noChangeShapeType="1"/>
            </p:cNvSpPr>
            <p:nvPr/>
          </p:nvSpPr>
          <p:spPr bwMode="auto">
            <a:xfrm>
              <a:off x="1488" y="2208"/>
              <a:ext cx="576" cy="48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30" name="Text Box 14"/>
            <p:cNvSpPr txBox="1">
              <a:spLocks noChangeArrowheads="1"/>
            </p:cNvSpPr>
            <p:nvPr/>
          </p:nvSpPr>
          <p:spPr bwMode="auto">
            <a:xfrm>
              <a:off x="2729" y="2054"/>
              <a:ext cx="36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00">
                  <a:latin typeface="Times New Roman" charset="0"/>
                  <a:cs typeface="+mn-cs"/>
                  <a:sym typeface="Symbol" charset="0"/>
                </a:rPr>
                <a:t></a:t>
              </a:r>
            </a:p>
          </p:txBody>
        </p:sp>
      </p:grpSp>
      <p:grpSp>
        <p:nvGrpSpPr>
          <p:cNvPr id="7175" name="Group 15"/>
          <p:cNvGrpSpPr>
            <a:grpSpLocks/>
          </p:cNvGrpSpPr>
          <p:nvPr/>
        </p:nvGrpSpPr>
        <p:grpSpPr bwMode="auto">
          <a:xfrm>
            <a:off x="1828800" y="3505200"/>
            <a:ext cx="3886200" cy="1752600"/>
            <a:chOff x="1152" y="2208"/>
            <a:chExt cx="2448" cy="1104"/>
          </a:xfrm>
        </p:grpSpPr>
        <p:pic>
          <p:nvPicPr>
            <p:cNvPr id="7182" name="Picture 16" descr="BIG_roof_165x30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2784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17" descr="BIG_kernel_roof_165x30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784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4" name="Rectangle 18"/>
            <p:cNvSpPr>
              <a:spLocks noChangeArrowheads="1"/>
            </p:cNvSpPr>
            <p:nvPr/>
          </p:nvSpPr>
          <p:spPr bwMode="auto">
            <a:xfrm>
              <a:off x="1152" y="2208"/>
              <a:ext cx="96" cy="96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48" y="2304"/>
              <a:ext cx="816" cy="72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2729" y="2822"/>
              <a:ext cx="36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00">
                  <a:latin typeface="Times New Roman" charset="0"/>
                  <a:cs typeface="+mn-cs"/>
                  <a:sym typeface="Symbol" charset="0"/>
                </a:rPr>
                <a:t></a:t>
              </a:r>
            </a:p>
          </p:txBody>
        </p:sp>
      </p:grpSp>
      <p:grpSp>
        <p:nvGrpSpPr>
          <p:cNvPr id="7176" name="Group 21"/>
          <p:cNvGrpSpPr>
            <a:grpSpLocks/>
          </p:cNvGrpSpPr>
          <p:nvPr/>
        </p:nvGrpSpPr>
        <p:grpSpPr bwMode="auto">
          <a:xfrm>
            <a:off x="1479550" y="4921250"/>
            <a:ext cx="4235450" cy="1479550"/>
            <a:chOff x="932" y="3100"/>
            <a:chExt cx="2668" cy="932"/>
          </a:xfrm>
        </p:grpSpPr>
        <p:pic>
          <p:nvPicPr>
            <p:cNvPr id="7177" name="Picture 22" descr="BIG_kernel_shadow_97x15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504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23" descr="BIG_shadow_97x1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504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40" name="Line 24"/>
            <p:cNvSpPr>
              <a:spLocks noChangeShapeType="1"/>
            </p:cNvSpPr>
            <p:nvPr/>
          </p:nvSpPr>
          <p:spPr bwMode="auto">
            <a:xfrm>
              <a:off x="1028" y="3184"/>
              <a:ext cx="1036" cy="608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2700000" algn="ctr" rotWithShape="0">
                      <a:srgbClr val="FF9933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41" name="Rectangle 25"/>
            <p:cNvSpPr>
              <a:spLocks noChangeArrowheads="1"/>
            </p:cNvSpPr>
            <p:nvPr/>
          </p:nvSpPr>
          <p:spPr bwMode="auto">
            <a:xfrm>
              <a:off x="932" y="3100"/>
              <a:ext cx="96" cy="96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2700000" algn="ctr" rotWithShape="0">
                      <a:srgbClr val="FF9933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42" name="Text Box 26"/>
            <p:cNvSpPr txBox="1">
              <a:spLocks noChangeArrowheads="1"/>
            </p:cNvSpPr>
            <p:nvPr/>
          </p:nvSpPr>
          <p:spPr bwMode="auto">
            <a:xfrm>
              <a:off x="2729" y="3542"/>
              <a:ext cx="36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00">
                  <a:latin typeface="Times New Roman" charset="0"/>
                  <a:cs typeface="+mn-cs"/>
                  <a:sym typeface="Symbol" charset="0"/>
                </a:rPr>
                <a:t>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307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5300"/>
            <a:ext cx="8458200" cy="685800"/>
          </a:xfrm>
        </p:spPr>
        <p:txBody>
          <a:bodyPr>
            <a:noAutofit/>
          </a:bodyPr>
          <a:lstStyle/>
          <a:p>
            <a:r>
              <a:rPr lang="en-US" sz="6000" dirty="0" smtClean="0"/>
              <a:t>Source Code</a:t>
            </a:r>
            <a:endParaRPr lang="en-US" sz="6000" dirty="0"/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1600200" y="3325220"/>
            <a:ext cx="5643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charset="0"/>
                <a:hlinkClick r:id="rId2"/>
              </a:rPr>
              <a:t>http://</a:t>
            </a:r>
            <a:r>
              <a:rPr lang="en-US" sz="2400" dirty="0" err="1">
                <a:latin typeface="Times New Roman" charset="0"/>
                <a:hlinkClick r:id="rId2"/>
              </a:rPr>
              <a:t>www.cns.nyu.edu</a:t>
            </a:r>
            <a:r>
              <a:rPr lang="en-US" sz="2400" dirty="0">
                <a:latin typeface="Times New Roman" charset="0"/>
                <a:hlinkClick r:id="rId2"/>
              </a:rPr>
              <a:t>/~</a:t>
            </a:r>
            <a:r>
              <a:rPr lang="en-US" sz="2400" dirty="0" err="1">
                <a:latin typeface="Times New Roman" charset="0"/>
                <a:hlinkClick r:id="rId2"/>
              </a:rPr>
              <a:t>eero</a:t>
            </a:r>
            <a:r>
              <a:rPr lang="en-US" sz="2400" dirty="0">
                <a:latin typeface="Times New Roman" charset="0"/>
                <a:hlinkClick r:id="rId2"/>
              </a:rPr>
              <a:t>/</a:t>
            </a:r>
            <a:r>
              <a:rPr lang="en-US" sz="2400" dirty="0" err="1">
                <a:latin typeface="Times New Roman" charset="0"/>
                <a:hlinkClick r:id="rId2"/>
              </a:rPr>
              <a:t>software.html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1676" y="1614828"/>
            <a:ext cx="62155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Laplacian</a:t>
            </a:r>
            <a:r>
              <a:rPr lang="en-US" sz="3200" dirty="0" smtClean="0"/>
              <a:t> Pyramid, Steerable Filters:</a:t>
            </a:r>
          </a:p>
          <a:p>
            <a:endParaRPr lang="en-US" sz="24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  </a:t>
            </a:r>
            <a:r>
              <a:rPr lang="en-US" sz="3200" dirty="0" err="1" smtClean="0"/>
              <a:t>Eero</a:t>
            </a:r>
            <a:r>
              <a:rPr lang="en-US" sz="3200" dirty="0" smtClean="0"/>
              <a:t> </a:t>
            </a:r>
            <a:r>
              <a:rPr lang="en-US" sz="3200" dirty="0" err="1" smtClean="0"/>
              <a:t>Simoncelli</a:t>
            </a:r>
            <a:r>
              <a:rPr lang="en-US" sz="3200" dirty="0" smtClean="0"/>
              <a:t>:</a:t>
            </a:r>
          </a:p>
          <a:p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600200" y="5758257"/>
            <a:ext cx="4532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err="1">
                <a:hlinkClick r:id="rId3"/>
              </a:rPr>
              <a:t>people.csail.mit.edu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sparis</a:t>
            </a:r>
            <a:r>
              <a:rPr lang="en-US" sz="2400" dirty="0">
                <a:hlinkClick r:id="rId3"/>
              </a:rPr>
              <a:t>/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41676" y="4160179"/>
            <a:ext cx="31770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Bilateral filter:</a:t>
            </a:r>
          </a:p>
          <a:p>
            <a:endParaRPr lang="en-US" sz="2000" dirty="0" smtClean="0"/>
          </a:p>
          <a:p>
            <a:r>
              <a:rPr lang="en-US" sz="3600" dirty="0" smtClean="0"/>
              <a:t>      </a:t>
            </a:r>
            <a:r>
              <a:rPr lang="en-US" dirty="0" smtClean="0"/>
              <a:t> </a:t>
            </a:r>
            <a:r>
              <a:rPr lang="en-US" sz="3200" dirty="0" smtClean="0"/>
              <a:t> Sylvain Paris: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140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use these representations?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060275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Handle real-world size variations with a constant-size vision algorithm.</a:t>
            </a:r>
          </a:p>
          <a:p>
            <a:r>
              <a:rPr lang="en-US" sz="3600" dirty="0"/>
              <a:t>Remove noise</a:t>
            </a:r>
          </a:p>
          <a:p>
            <a:r>
              <a:rPr lang="en-US" sz="3600" dirty="0"/>
              <a:t>Analyze texture</a:t>
            </a:r>
          </a:p>
          <a:p>
            <a:r>
              <a:rPr lang="en-US" sz="3600" dirty="0"/>
              <a:t>Recognize objects</a:t>
            </a:r>
          </a:p>
          <a:p>
            <a:r>
              <a:rPr lang="en-US" sz="3600" dirty="0"/>
              <a:t>Label image </a:t>
            </a:r>
            <a:r>
              <a:rPr lang="en-US" sz="3600" dirty="0" smtClean="0"/>
              <a:t>features</a:t>
            </a:r>
          </a:p>
          <a:p>
            <a:r>
              <a:rPr lang="en-US" sz="3600" dirty="0" smtClean="0"/>
              <a:t>Artistic filters</a:t>
            </a:r>
          </a:p>
          <a:p>
            <a:r>
              <a:rPr lang="en-US" sz="3600" dirty="0" smtClean="0"/>
              <a:t>High dynamic range imaging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4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4932" name="Picture 4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3437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381000" y="6338888"/>
            <a:ext cx="645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http://web.mit.edu/persci/people/adelson/pub_pdfs/RCA84.pdf</a:t>
            </a:r>
          </a:p>
        </p:txBody>
      </p:sp>
    </p:spTree>
    <p:extLst>
      <p:ext uri="{BB962C8B-B14F-4D97-AF65-F5344CB8AC3E}">
        <p14:creationId xmlns:p14="http://schemas.microsoft.com/office/powerpoint/2010/main" val="375784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6" name="Picture 4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500188"/>
            <a:ext cx="77533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381000" y="6338888"/>
            <a:ext cx="645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http://web.mit.edu/persci/people/adelson/pub_pdfs/RCA84.pdf</a:t>
            </a:r>
          </a:p>
        </p:txBody>
      </p:sp>
    </p:spTree>
    <p:extLst>
      <p:ext uri="{BB962C8B-B14F-4D97-AF65-F5344CB8AC3E}">
        <p14:creationId xmlns:p14="http://schemas.microsoft.com/office/powerpoint/2010/main" val="228313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403713"/>
              </p:ext>
            </p:extLst>
          </p:nvPr>
        </p:nvGraphicFramePr>
        <p:xfrm>
          <a:off x="217488" y="1417638"/>
          <a:ext cx="8710612" cy="48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Image" r:id="rId3" imgW="8711111" imgH="4838095" progId="Photoshop.Image.6">
                  <p:embed/>
                </p:oleObj>
              </mc:Choice>
              <mc:Fallback>
                <p:oleObj name="Image" r:id="rId3" imgW="8711111" imgH="483809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1417638"/>
                        <a:ext cx="8710612" cy="48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5680320"/>
            <a:ext cx="9144000" cy="117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5023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Gaussian Image Stack</a:t>
            </a: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68032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/>
              <a:t>Laplacian</a:t>
            </a:r>
            <a:r>
              <a:rPr lang="en-US" sz="6000" dirty="0" smtClean="0"/>
              <a:t> Image Stack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6039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980" name="Picture 4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381000"/>
            <a:ext cx="5343525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381000" y="6338888"/>
            <a:ext cx="645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http://web.mit.edu/persci/people/adelson/pub_pdfs/RCA84.pdf</a:t>
            </a:r>
          </a:p>
        </p:txBody>
      </p:sp>
    </p:spTree>
    <p:extLst>
      <p:ext uri="{BB962C8B-B14F-4D97-AF65-F5344CB8AC3E}">
        <p14:creationId xmlns:p14="http://schemas.microsoft.com/office/powerpoint/2010/main" val="347649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/>
              <a:t>Noise removal results</a:t>
            </a:r>
          </a:p>
        </p:txBody>
      </p:sp>
      <p:graphicFrame>
        <p:nvGraphicFramePr>
          <p:cNvPr id="74755" name="Object 3"/>
          <p:cNvGraphicFramePr>
            <a:graphicFrameLocks noChangeAspect="1"/>
          </p:cNvGraphicFramePr>
          <p:nvPr/>
        </p:nvGraphicFramePr>
        <p:xfrm>
          <a:off x="762000" y="609600"/>
          <a:ext cx="7391400" cy="597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9" name="Image" r:id="rId3" imgW="12025397" imgH="9726984" progId="Photoshop.Image.6">
                  <p:embed/>
                </p:oleObj>
              </mc:Choice>
              <mc:Fallback>
                <p:oleObj name="Image" r:id="rId3" imgW="12025397" imgH="972698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09600"/>
                        <a:ext cx="7391400" cy="597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6548438"/>
            <a:ext cx="4525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charset="0"/>
                <a:hlinkClick r:id="rId5"/>
              </a:rPr>
              <a:t>http://www-bcs.mit.edu/people/adelson/pub_pdfs/simoncelli_noise.pdf</a:t>
            </a:r>
            <a:endParaRPr lang="en-US" sz="1200">
              <a:latin typeface="Times New Roman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4419600" y="64008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latin typeface="Verdana" charset="0"/>
              </a:rPr>
              <a:t>Simoncelli and Adelson, Noise Removal via Bayesian Wavelet Coring</a:t>
            </a:r>
            <a:r>
              <a:rPr lang="en-US" sz="1000">
                <a:latin typeface="Times New Roman" charset="0"/>
              </a:rPr>
              <a:t> </a:t>
            </a:r>
            <a:endParaRPr lang="en-US" sz="28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5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texture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2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1143000"/>
          </a:xfrm>
        </p:spPr>
        <p:txBody>
          <a:bodyPr/>
          <a:lstStyle/>
          <a:p>
            <a:r>
              <a:rPr lang="en-US"/>
              <a:t>The Goal of Texture Synthesis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648200"/>
            <a:ext cx="8561388" cy="2057400"/>
          </a:xfrm>
        </p:spPr>
        <p:txBody>
          <a:bodyPr/>
          <a:lstStyle/>
          <a:p>
            <a:pPr>
              <a:spcBef>
                <a:spcPts val="513"/>
              </a:spcBef>
            </a:pPr>
            <a:r>
              <a:rPr lang="en-GB" sz="2900"/>
              <a:t>	Given a finite sample of some texture, the goal is to synthesize other samples from that same texture</a:t>
            </a:r>
          </a:p>
          <a:p>
            <a:pPr lvl="1">
              <a:spcBef>
                <a:spcPct val="0"/>
              </a:spcBef>
              <a:spcAft>
                <a:spcPts val="1125"/>
              </a:spcAft>
            </a:pPr>
            <a:r>
              <a:rPr lang="en-GB" sz="2400"/>
              <a:t>The sample needs to be "large enough“</a:t>
            </a:r>
          </a:p>
          <a:p>
            <a:pPr lvl="1">
              <a:spcBef>
                <a:spcPct val="0"/>
              </a:spcBef>
              <a:spcAft>
                <a:spcPts val="1125"/>
              </a:spcAft>
            </a:pPr>
            <a:endParaRPr lang="en-US" sz="2400"/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4948238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78853" name="Freeform 5"/>
          <p:cNvSpPr>
            <a:spLocks noChangeArrowheads="1"/>
          </p:cNvSpPr>
          <p:nvPr/>
        </p:nvSpPr>
        <p:spPr bwMode="auto">
          <a:xfrm>
            <a:off x="6096000" y="2514600"/>
            <a:ext cx="376238" cy="681038"/>
          </a:xfrm>
          <a:custGeom>
            <a:avLst/>
            <a:gdLst>
              <a:gd name="T0" fmla="*/ 787 w 1051"/>
              <a:gd name="T1" fmla="*/ 0 h 1897"/>
              <a:gd name="T2" fmla="*/ 263 w 1051"/>
              <a:gd name="T3" fmla="*/ 0 h 1897"/>
              <a:gd name="T4" fmla="*/ 263 w 1051"/>
              <a:gd name="T5" fmla="*/ 1421 h 1897"/>
              <a:gd name="T6" fmla="*/ 0 w 1051"/>
              <a:gd name="T7" fmla="*/ 1421 h 1897"/>
              <a:gd name="T8" fmla="*/ 525 w 1051"/>
              <a:gd name="T9" fmla="*/ 1896 h 1897"/>
              <a:gd name="T10" fmla="*/ 1050 w 1051"/>
              <a:gd name="T11" fmla="*/ 1421 h 1897"/>
              <a:gd name="T12" fmla="*/ 787 w 1051"/>
              <a:gd name="T13" fmla="*/ 1421 h 1897"/>
              <a:gd name="T14" fmla="*/ 787 w 1051"/>
              <a:gd name="T15" fmla="*/ 0 h 1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51" h="1897">
                <a:moveTo>
                  <a:pt x="787" y="0"/>
                </a:moveTo>
                <a:lnTo>
                  <a:pt x="263" y="0"/>
                </a:lnTo>
                <a:lnTo>
                  <a:pt x="263" y="1421"/>
                </a:lnTo>
                <a:lnTo>
                  <a:pt x="0" y="1421"/>
                </a:lnTo>
                <a:lnTo>
                  <a:pt x="525" y="1896"/>
                </a:lnTo>
                <a:lnTo>
                  <a:pt x="1050" y="1421"/>
                </a:lnTo>
                <a:lnTo>
                  <a:pt x="787" y="1421"/>
                </a:lnTo>
                <a:lnTo>
                  <a:pt x="787" y="0"/>
                </a:lnTo>
              </a:path>
            </a:pathLst>
          </a:custGeom>
          <a:solidFill>
            <a:srgbClr val="66FF33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1752600" y="4038600"/>
            <a:ext cx="3260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charset="0"/>
              </a:rPr>
              <a:t>True (infinite) texture</a:t>
            </a:r>
            <a:endParaRPr lang="en-US" sz="2800">
              <a:latin typeface="Times New Roman" charset="0"/>
            </a:endParaRP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5257800" y="2514600"/>
            <a:ext cx="2181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latin typeface="Times New Roman" charset="0"/>
              </a:rPr>
              <a:t>SYNTHESIS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5257800" y="4038600"/>
            <a:ext cx="2560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charset="0"/>
              </a:rPr>
              <a:t>generated image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5410200" y="990600"/>
            <a:ext cx="18716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charset="0"/>
              </a:rPr>
              <a:t>input image</a:t>
            </a:r>
          </a:p>
        </p:txBody>
      </p:sp>
    </p:spTree>
    <p:extLst>
      <p:ext uri="{BB962C8B-B14F-4D97-AF65-F5344CB8AC3E}">
        <p14:creationId xmlns:p14="http://schemas.microsoft.com/office/powerpoint/2010/main" val="361936204"/>
      </p:ext>
    </p:extLst>
  </p:cSld>
  <p:clrMapOvr>
    <a:masterClrMapping/>
  </p:clrMapOvr>
  <p:transition xmlns:p14="http://schemas.microsoft.com/office/powerpoint/2010/main" advTm="44544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1143000"/>
          </a:xfrm>
        </p:spPr>
        <p:txBody>
          <a:bodyPr/>
          <a:lstStyle/>
          <a:p>
            <a:r>
              <a:rPr lang="en-US"/>
              <a:t>The Goal of Texture Analysis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648200"/>
            <a:ext cx="8561388" cy="2057400"/>
          </a:xfrm>
        </p:spPr>
        <p:txBody>
          <a:bodyPr/>
          <a:lstStyle/>
          <a:p>
            <a:pPr>
              <a:spcBef>
                <a:spcPts val="513"/>
              </a:spcBef>
              <a:buFontTx/>
              <a:buNone/>
            </a:pPr>
            <a:r>
              <a:rPr lang="en-GB" sz="2900"/>
              <a:t>Compare textures and decide if they’re made of the same “stuff”.</a:t>
            </a:r>
            <a:endParaRPr lang="en-GB" sz="2800"/>
          </a:p>
          <a:p>
            <a:pPr lvl="1">
              <a:spcBef>
                <a:spcPct val="0"/>
              </a:spcBef>
              <a:spcAft>
                <a:spcPts val="1125"/>
              </a:spcAft>
            </a:pPr>
            <a:endParaRPr lang="en-US" sz="2400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4948238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79877" name="Freeform 5"/>
          <p:cNvSpPr>
            <a:spLocks noChangeArrowheads="1"/>
          </p:cNvSpPr>
          <p:nvPr/>
        </p:nvSpPr>
        <p:spPr bwMode="auto">
          <a:xfrm rot="-5400000">
            <a:off x="7091363" y="2514600"/>
            <a:ext cx="376238" cy="681037"/>
          </a:xfrm>
          <a:custGeom>
            <a:avLst/>
            <a:gdLst>
              <a:gd name="T0" fmla="*/ 787 w 1051"/>
              <a:gd name="T1" fmla="*/ 0 h 1897"/>
              <a:gd name="T2" fmla="*/ 263 w 1051"/>
              <a:gd name="T3" fmla="*/ 0 h 1897"/>
              <a:gd name="T4" fmla="*/ 263 w 1051"/>
              <a:gd name="T5" fmla="*/ 1421 h 1897"/>
              <a:gd name="T6" fmla="*/ 0 w 1051"/>
              <a:gd name="T7" fmla="*/ 1421 h 1897"/>
              <a:gd name="T8" fmla="*/ 525 w 1051"/>
              <a:gd name="T9" fmla="*/ 1896 h 1897"/>
              <a:gd name="T10" fmla="*/ 1050 w 1051"/>
              <a:gd name="T11" fmla="*/ 1421 h 1897"/>
              <a:gd name="T12" fmla="*/ 787 w 1051"/>
              <a:gd name="T13" fmla="*/ 1421 h 1897"/>
              <a:gd name="T14" fmla="*/ 787 w 1051"/>
              <a:gd name="T15" fmla="*/ 0 h 1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51" h="1897">
                <a:moveTo>
                  <a:pt x="787" y="0"/>
                </a:moveTo>
                <a:lnTo>
                  <a:pt x="263" y="0"/>
                </a:lnTo>
                <a:lnTo>
                  <a:pt x="263" y="1421"/>
                </a:lnTo>
                <a:lnTo>
                  <a:pt x="0" y="1421"/>
                </a:lnTo>
                <a:lnTo>
                  <a:pt x="525" y="1896"/>
                </a:lnTo>
                <a:lnTo>
                  <a:pt x="1050" y="1421"/>
                </a:lnTo>
                <a:lnTo>
                  <a:pt x="787" y="1421"/>
                </a:lnTo>
                <a:lnTo>
                  <a:pt x="787" y="0"/>
                </a:lnTo>
              </a:path>
            </a:pathLst>
          </a:custGeom>
          <a:solidFill>
            <a:srgbClr val="66FF33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1752600" y="4038600"/>
            <a:ext cx="3260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charset="0"/>
              </a:rPr>
              <a:t>True (infinite) texture</a:t>
            </a:r>
            <a:endParaRPr lang="en-US" sz="2800">
              <a:latin typeface="Times New Roman" charset="0"/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5257800" y="2514600"/>
            <a:ext cx="1984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latin typeface="Times New Roman" charset="0"/>
              </a:rPr>
              <a:t>ANALYSIS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5257800" y="4038600"/>
            <a:ext cx="2560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charset="0"/>
              </a:rPr>
              <a:t>generated image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5410200" y="990600"/>
            <a:ext cx="18716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charset="0"/>
              </a:rPr>
              <a:t>input image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7516021" y="2438400"/>
            <a:ext cx="16279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ja-JP" altLang="en-US" sz="2400" dirty="0">
                <a:latin typeface="Arial"/>
              </a:rPr>
              <a:t>“</a:t>
            </a:r>
            <a:r>
              <a:rPr lang="en-US" sz="2400" dirty="0">
                <a:latin typeface="Times New Roman" charset="0"/>
              </a:rPr>
              <a:t>Same</a:t>
            </a:r>
            <a:r>
              <a:rPr lang="ja-JP" altLang="en-US" sz="2400" dirty="0">
                <a:latin typeface="Arial"/>
              </a:rPr>
              <a:t>”</a:t>
            </a:r>
            <a:r>
              <a:rPr lang="en-US" sz="2400" dirty="0">
                <a:latin typeface="Times New Roman" charset="0"/>
              </a:rPr>
              <a:t> or </a:t>
            </a:r>
            <a:r>
              <a:rPr lang="ja-JP" altLang="en-US" sz="2400" dirty="0">
                <a:latin typeface="Arial"/>
              </a:rPr>
              <a:t>“</a:t>
            </a:r>
            <a:r>
              <a:rPr lang="en-US" sz="2400" dirty="0">
                <a:latin typeface="Times New Roman" charset="0"/>
              </a:rPr>
              <a:t>different</a:t>
            </a:r>
            <a:r>
              <a:rPr lang="ja-JP" altLang="en-US" sz="2400" dirty="0">
                <a:latin typeface="Arial"/>
              </a:rPr>
              <a:t>”</a:t>
            </a:r>
            <a:endParaRPr lang="en-US" sz="2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61579"/>
      </p:ext>
    </p:extLst>
  </p:cSld>
  <p:clrMapOvr>
    <a:masterClrMapping/>
  </p:clrMapOvr>
  <p:transition xmlns:p14="http://schemas.microsoft.com/office/powerpoint/2010/main" advTm="44544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/>
              <a:t>Malik and Perona</a:t>
            </a: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828800" y="5076825"/>
            <a:ext cx="5638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Times New Roman" charset="0"/>
              </a:rPr>
              <a:t>Malik J, Perona P. Preattentive texture discrimination with early vision mechanisms. J OPT SOC AM A 7: (5) 923-932 MAY 1990 </a:t>
            </a:r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>
            <a:off x="304800" y="3886200"/>
            <a:ext cx="5638800" cy="838200"/>
            <a:chOff x="1056" y="2448"/>
            <a:chExt cx="3648" cy="624"/>
          </a:xfrm>
        </p:grpSpPr>
        <p:grpSp>
          <p:nvGrpSpPr>
            <p:cNvPr id="90117" name="Group 5"/>
            <p:cNvGrpSpPr>
              <a:grpSpLocks/>
            </p:cNvGrpSpPr>
            <p:nvPr/>
          </p:nvGrpSpPr>
          <p:grpSpPr bwMode="auto">
            <a:xfrm>
              <a:off x="1056" y="2448"/>
              <a:ext cx="528" cy="624"/>
              <a:chOff x="1152" y="1392"/>
              <a:chExt cx="528" cy="624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240" cy="624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auto">
              <a:xfrm>
                <a:off x="1440" y="1392"/>
                <a:ext cx="240" cy="62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120" name="Group 8"/>
            <p:cNvGrpSpPr>
              <a:grpSpLocks/>
            </p:cNvGrpSpPr>
            <p:nvPr/>
          </p:nvGrpSpPr>
          <p:grpSpPr bwMode="auto">
            <a:xfrm rot="2135479">
              <a:off x="2064" y="2448"/>
              <a:ext cx="528" cy="624"/>
              <a:chOff x="1152" y="1392"/>
              <a:chExt cx="528" cy="624"/>
            </a:xfrm>
          </p:grpSpPr>
          <p:sp>
            <p:nvSpPr>
              <p:cNvPr id="90121" name="Oval 9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240" cy="624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auto">
              <a:xfrm>
                <a:off x="1440" y="1392"/>
                <a:ext cx="240" cy="62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123" name="Group 11"/>
            <p:cNvGrpSpPr>
              <a:grpSpLocks/>
            </p:cNvGrpSpPr>
            <p:nvPr/>
          </p:nvGrpSpPr>
          <p:grpSpPr bwMode="auto">
            <a:xfrm rot="-5400000">
              <a:off x="3120" y="2400"/>
              <a:ext cx="528" cy="624"/>
              <a:chOff x="1152" y="1392"/>
              <a:chExt cx="528" cy="624"/>
            </a:xfrm>
          </p:grpSpPr>
          <p:sp>
            <p:nvSpPr>
              <p:cNvPr id="90124" name="Oval 12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240" cy="624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25" name="Oval 13"/>
              <p:cNvSpPr>
                <a:spLocks noChangeArrowheads="1"/>
              </p:cNvSpPr>
              <p:nvPr/>
            </p:nvSpPr>
            <p:spPr bwMode="auto">
              <a:xfrm>
                <a:off x="1440" y="1392"/>
                <a:ext cx="240" cy="62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126" name="Group 14"/>
            <p:cNvGrpSpPr>
              <a:grpSpLocks/>
            </p:cNvGrpSpPr>
            <p:nvPr/>
          </p:nvGrpSpPr>
          <p:grpSpPr bwMode="auto">
            <a:xfrm rot="-3264521">
              <a:off x="4128" y="2400"/>
              <a:ext cx="528" cy="624"/>
              <a:chOff x="1152" y="1392"/>
              <a:chExt cx="528" cy="624"/>
            </a:xfrm>
          </p:grpSpPr>
          <p:sp>
            <p:nvSpPr>
              <p:cNvPr id="90127" name="Oval 15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240" cy="624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auto">
              <a:xfrm>
                <a:off x="1440" y="1392"/>
                <a:ext cx="240" cy="62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0129" name="Group 17"/>
          <p:cNvGrpSpPr>
            <a:grpSpLocks/>
          </p:cNvGrpSpPr>
          <p:nvPr/>
        </p:nvGrpSpPr>
        <p:grpSpPr bwMode="auto">
          <a:xfrm>
            <a:off x="152400" y="1447800"/>
            <a:ext cx="1257300" cy="1752600"/>
            <a:chOff x="1152" y="1392"/>
            <a:chExt cx="528" cy="624"/>
          </a:xfrm>
        </p:grpSpPr>
        <p:sp>
          <p:nvSpPr>
            <p:cNvPr id="90130" name="Oval 18"/>
            <p:cNvSpPr>
              <a:spLocks noChangeArrowheads="1"/>
            </p:cNvSpPr>
            <p:nvPr/>
          </p:nvSpPr>
          <p:spPr bwMode="auto">
            <a:xfrm>
              <a:off x="1152" y="1392"/>
              <a:ext cx="240" cy="624"/>
            </a:xfrm>
            <a:prstGeom prst="ellipse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Oval 19"/>
            <p:cNvSpPr>
              <a:spLocks noChangeArrowheads="1"/>
            </p:cNvSpPr>
            <p:nvPr/>
          </p:nvSpPr>
          <p:spPr bwMode="auto">
            <a:xfrm>
              <a:off x="1440" y="1392"/>
              <a:ext cx="240" cy="624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132" name="Group 20"/>
          <p:cNvGrpSpPr>
            <a:grpSpLocks/>
          </p:cNvGrpSpPr>
          <p:nvPr/>
        </p:nvGrpSpPr>
        <p:grpSpPr bwMode="auto">
          <a:xfrm rot="2135479">
            <a:off x="2552700" y="1447800"/>
            <a:ext cx="1257300" cy="1752600"/>
            <a:chOff x="1152" y="1392"/>
            <a:chExt cx="528" cy="624"/>
          </a:xfrm>
        </p:grpSpPr>
        <p:sp>
          <p:nvSpPr>
            <p:cNvPr id="90133" name="Oval 21"/>
            <p:cNvSpPr>
              <a:spLocks noChangeArrowheads="1"/>
            </p:cNvSpPr>
            <p:nvPr/>
          </p:nvSpPr>
          <p:spPr bwMode="auto">
            <a:xfrm>
              <a:off x="1152" y="1392"/>
              <a:ext cx="240" cy="624"/>
            </a:xfrm>
            <a:prstGeom prst="ellipse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4" name="Oval 22"/>
            <p:cNvSpPr>
              <a:spLocks noChangeArrowheads="1"/>
            </p:cNvSpPr>
            <p:nvPr/>
          </p:nvSpPr>
          <p:spPr bwMode="auto">
            <a:xfrm>
              <a:off x="1440" y="1392"/>
              <a:ext cx="240" cy="624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135" name="Group 23"/>
          <p:cNvGrpSpPr>
            <a:grpSpLocks/>
          </p:cNvGrpSpPr>
          <p:nvPr/>
        </p:nvGrpSpPr>
        <p:grpSpPr bwMode="auto">
          <a:xfrm rot="-5400000">
            <a:off x="4954587" y="1446213"/>
            <a:ext cx="1482725" cy="1485900"/>
            <a:chOff x="1152" y="1392"/>
            <a:chExt cx="528" cy="624"/>
          </a:xfrm>
        </p:grpSpPr>
        <p:sp>
          <p:nvSpPr>
            <p:cNvPr id="90136" name="Oval 24"/>
            <p:cNvSpPr>
              <a:spLocks noChangeArrowheads="1"/>
            </p:cNvSpPr>
            <p:nvPr/>
          </p:nvSpPr>
          <p:spPr bwMode="auto">
            <a:xfrm>
              <a:off x="1152" y="1392"/>
              <a:ext cx="240" cy="624"/>
            </a:xfrm>
            <a:prstGeom prst="ellipse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7" name="Oval 25"/>
            <p:cNvSpPr>
              <a:spLocks noChangeArrowheads="1"/>
            </p:cNvSpPr>
            <p:nvPr/>
          </p:nvSpPr>
          <p:spPr bwMode="auto">
            <a:xfrm>
              <a:off x="1440" y="1392"/>
              <a:ext cx="240" cy="624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138" name="Group 26"/>
          <p:cNvGrpSpPr>
            <a:grpSpLocks/>
          </p:cNvGrpSpPr>
          <p:nvPr/>
        </p:nvGrpSpPr>
        <p:grpSpPr bwMode="auto">
          <a:xfrm rot="-3264521">
            <a:off x="7354887" y="1446213"/>
            <a:ext cx="1482725" cy="1485900"/>
            <a:chOff x="1152" y="1392"/>
            <a:chExt cx="528" cy="624"/>
          </a:xfrm>
        </p:grpSpPr>
        <p:sp>
          <p:nvSpPr>
            <p:cNvPr id="90139" name="Oval 27"/>
            <p:cNvSpPr>
              <a:spLocks noChangeArrowheads="1"/>
            </p:cNvSpPr>
            <p:nvPr/>
          </p:nvSpPr>
          <p:spPr bwMode="auto">
            <a:xfrm>
              <a:off x="1152" y="1392"/>
              <a:ext cx="240" cy="624"/>
            </a:xfrm>
            <a:prstGeom prst="ellipse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0" name="Oval 28"/>
            <p:cNvSpPr>
              <a:spLocks noChangeArrowheads="1"/>
            </p:cNvSpPr>
            <p:nvPr/>
          </p:nvSpPr>
          <p:spPr bwMode="auto">
            <a:xfrm>
              <a:off x="1440" y="1392"/>
              <a:ext cx="240" cy="624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41" name="Text Box 29"/>
          <p:cNvSpPr txBox="1">
            <a:spLocks noChangeArrowheads="1"/>
          </p:cNvSpPr>
          <p:nvPr/>
        </p:nvSpPr>
        <p:spPr bwMode="auto">
          <a:xfrm>
            <a:off x="3810000" y="0"/>
            <a:ext cx="532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charset="0"/>
              </a:rPr>
              <a:t>Learn:  use lots of filters, multi-ori&amp;scale.</a:t>
            </a:r>
          </a:p>
        </p:txBody>
      </p:sp>
    </p:spTree>
    <p:extLst>
      <p:ext uri="{BB962C8B-B14F-4D97-AF65-F5344CB8AC3E}">
        <p14:creationId xmlns:p14="http://schemas.microsoft.com/office/powerpoint/2010/main" val="2516707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/>
              <a:t>Representing textures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3810000" cy="41148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/>
              <a:t>Textures are made up of quite stylised subelements, repeated in meaningful ways</a:t>
            </a:r>
          </a:p>
          <a:p>
            <a:pPr>
              <a:lnSpc>
                <a:spcPct val="90000"/>
              </a:lnSpc>
            </a:pPr>
            <a:r>
              <a:rPr lang="en-US" sz="2400"/>
              <a:t>Representation: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find the subelements, and represent their statistics</a:t>
            </a:r>
          </a:p>
          <a:p>
            <a:pPr>
              <a:lnSpc>
                <a:spcPct val="90000"/>
              </a:lnSpc>
            </a:pPr>
            <a:r>
              <a:rPr lang="en-US" sz="2400"/>
              <a:t>But what are the subelements, and how do we find them?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recall normalized correlation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find subelements by applying filters, looking at the magnitude of the response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8100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/>
              <a:t>What filters?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experience suggests spots and oriented bars at a variety of different scales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details probably don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t matter</a:t>
            </a:r>
          </a:p>
          <a:p>
            <a:pPr>
              <a:lnSpc>
                <a:spcPct val="90000"/>
              </a:lnSpc>
            </a:pPr>
            <a:r>
              <a:rPr lang="en-US" sz="2400"/>
              <a:t>What statistics?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within reason, the more the merrier.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At least, mean and standard deviation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better, various conditional histograms.</a:t>
            </a:r>
          </a:p>
        </p:txBody>
      </p:sp>
    </p:spTree>
    <p:extLst>
      <p:ext uri="{BB962C8B-B14F-4D97-AF65-F5344CB8AC3E}">
        <p14:creationId xmlns:p14="http://schemas.microsoft.com/office/powerpoint/2010/main" val="280187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28600"/>
            <a:ext cx="8864600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46125" y="57673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2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304800" y="2209800"/>
          <a:ext cx="19431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77" name="Image" r:id="rId3" imgW="1942857" imgH="2400000" progId="Photoshop.Image.6">
                  <p:embed/>
                </p:oleObj>
              </mc:Choice>
              <mc:Fallback>
                <p:oleObj name="Image" r:id="rId3" imgW="1942857" imgH="240000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09800"/>
                        <a:ext cx="19431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441325" y="4613275"/>
            <a:ext cx="927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image</a:t>
            </a:r>
          </a:p>
        </p:txBody>
      </p:sp>
      <p:grpSp>
        <p:nvGrpSpPr>
          <p:cNvPr id="94212" name="Group 4"/>
          <p:cNvGrpSpPr>
            <a:grpSpLocks/>
          </p:cNvGrpSpPr>
          <p:nvPr/>
        </p:nvGrpSpPr>
        <p:grpSpPr bwMode="auto">
          <a:xfrm>
            <a:off x="2362200" y="430213"/>
            <a:ext cx="2065338" cy="5360987"/>
            <a:chOff x="1488" y="271"/>
            <a:chExt cx="1301" cy="3377"/>
          </a:xfrm>
        </p:grpSpPr>
        <p:graphicFrame>
          <p:nvGraphicFramePr>
            <p:cNvPr id="94213" name="Object 5"/>
            <p:cNvGraphicFramePr>
              <a:graphicFrameLocks noChangeAspect="1"/>
            </p:cNvGraphicFramePr>
            <p:nvPr/>
          </p:nvGraphicFramePr>
          <p:xfrm>
            <a:off x="1536" y="496"/>
            <a:ext cx="1208" cy="1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478" name="Image" r:id="rId5" imgW="1917460" imgH="2412698" progId="Photoshop.Image.6">
                    <p:embed/>
                  </p:oleObj>
                </mc:Choice>
                <mc:Fallback>
                  <p:oleObj name="Image" r:id="rId5" imgW="1917460" imgH="2412698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496"/>
                          <a:ext cx="1208" cy="1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14" name="Object 6"/>
            <p:cNvGraphicFramePr>
              <a:graphicFrameLocks noChangeAspect="1"/>
            </p:cNvGraphicFramePr>
            <p:nvPr/>
          </p:nvGraphicFramePr>
          <p:xfrm>
            <a:off x="1536" y="2112"/>
            <a:ext cx="1224" cy="1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479" name="Image" r:id="rId7" imgW="1942857" imgH="2438095" progId="Photoshop.Image.6">
                    <p:embed/>
                  </p:oleObj>
                </mc:Choice>
                <mc:Fallback>
                  <p:oleObj name="Image" r:id="rId7" imgW="1942857" imgH="2438095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2112"/>
                          <a:ext cx="1224" cy="15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215" name="Text Box 7"/>
            <p:cNvSpPr txBox="1">
              <a:spLocks noChangeArrowheads="1"/>
            </p:cNvSpPr>
            <p:nvPr/>
          </p:nvSpPr>
          <p:spPr bwMode="auto">
            <a:xfrm>
              <a:off x="1488" y="271"/>
              <a:ext cx="13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charset="0"/>
                </a:rPr>
                <a:t>Squared responses</a:t>
              </a:r>
            </a:p>
          </p:txBody>
        </p:sp>
      </p:grp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4419600" y="441325"/>
            <a:ext cx="1981200" cy="5311775"/>
            <a:chOff x="2784" y="278"/>
            <a:chExt cx="1248" cy="3346"/>
          </a:xfrm>
        </p:grpSpPr>
        <p:graphicFrame>
          <p:nvGraphicFramePr>
            <p:cNvPr id="94217" name="Object 9"/>
            <p:cNvGraphicFramePr>
              <a:graphicFrameLocks noChangeAspect="1"/>
            </p:cNvGraphicFramePr>
            <p:nvPr/>
          </p:nvGraphicFramePr>
          <p:xfrm>
            <a:off x="2800" y="456"/>
            <a:ext cx="1232" cy="1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480" name="Image" r:id="rId9" imgW="1955556" imgH="2425397" progId="Photoshop.Image.6">
                    <p:embed/>
                  </p:oleObj>
                </mc:Choice>
                <mc:Fallback>
                  <p:oleObj name="Image" r:id="rId9" imgW="1955556" imgH="2425397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0" y="456"/>
                          <a:ext cx="1232" cy="1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18" name="Object 10"/>
            <p:cNvGraphicFramePr>
              <a:graphicFrameLocks noChangeAspect="1"/>
            </p:cNvGraphicFramePr>
            <p:nvPr/>
          </p:nvGraphicFramePr>
          <p:xfrm>
            <a:off x="2784" y="2112"/>
            <a:ext cx="1208" cy="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481" name="Image" r:id="rId11" imgW="1917460" imgH="2400000" progId="Photoshop.Image.6">
                    <p:embed/>
                  </p:oleObj>
                </mc:Choice>
                <mc:Fallback>
                  <p:oleObj name="Image" r:id="rId11" imgW="1917460" imgH="2400000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2112"/>
                          <a:ext cx="1208" cy="1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219" name="Text Box 11"/>
            <p:cNvSpPr txBox="1">
              <a:spLocks noChangeArrowheads="1"/>
            </p:cNvSpPr>
            <p:nvPr/>
          </p:nvSpPr>
          <p:spPr bwMode="auto">
            <a:xfrm>
              <a:off x="2832" y="278"/>
              <a:ext cx="11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charset="0"/>
                </a:rPr>
                <a:t>Spatially blurred</a:t>
              </a:r>
            </a:p>
          </p:txBody>
        </p:sp>
      </p:grpSp>
      <p:grpSp>
        <p:nvGrpSpPr>
          <p:cNvPr id="94220" name="Group 12"/>
          <p:cNvGrpSpPr>
            <a:grpSpLocks/>
          </p:cNvGrpSpPr>
          <p:nvPr/>
        </p:nvGrpSpPr>
        <p:grpSpPr bwMode="auto">
          <a:xfrm>
            <a:off x="6654800" y="2133600"/>
            <a:ext cx="2336800" cy="4038600"/>
            <a:chOff x="4192" y="1344"/>
            <a:chExt cx="1472" cy="2544"/>
          </a:xfrm>
        </p:grpSpPr>
        <p:graphicFrame>
          <p:nvGraphicFramePr>
            <p:cNvPr id="94221" name="Object 13"/>
            <p:cNvGraphicFramePr>
              <a:graphicFrameLocks noChangeAspect="1"/>
            </p:cNvGraphicFramePr>
            <p:nvPr/>
          </p:nvGraphicFramePr>
          <p:xfrm>
            <a:off x="4240" y="1344"/>
            <a:ext cx="1232" cy="1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482" name="Image" r:id="rId13" imgW="1955556" imgH="2425397" progId="Photoshop.Image.6">
                    <p:embed/>
                  </p:oleObj>
                </mc:Choice>
                <mc:Fallback>
                  <p:oleObj name="Image" r:id="rId13" imgW="1955556" imgH="2425397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0" y="1344"/>
                          <a:ext cx="1232" cy="1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222" name="Text Box 14"/>
            <p:cNvSpPr txBox="1">
              <a:spLocks noChangeArrowheads="1"/>
            </p:cNvSpPr>
            <p:nvPr/>
          </p:nvSpPr>
          <p:spPr bwMode="auto">
            <a:xfrm>
              <a:off x="4192" y="2870"/>
              <a:ext cx="1472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latin typeface="Times New Roman" charset="0"/>
                </a:rPr>
                <a:t>Threshold squared, blurred responses, then categorize texture based on those two bits</a:t>
              </a:r>
            </a:p>
          </p:txBody>
        </p:sp>
      </p:grpSp>
      <p:grpSp>
        <p:nvGrpSpPr>
          <p:cNvPr id="94223" name="Group 15"/>
          <p:cNvGrpSpPr>
            <a:grpSpLocks/>
          </p:cNvGrpSpPr>
          <p:nvPr/>
        </p:nvGrpSpPr>
        <p:grpSpPr bwMode="auto">
          <a:xfrm>
            <a:off x="762000" y="609600"/>
            <a:ext cx="1765300" cy="5486400"/>
            <a:chOff x="480" y="384"/>
            <a:chExt cx="1112" cy="3456"/>
          </a:xfrm>
        </p:grpSpPr>
        <p:grpSp>
          <p:nvGrpSpPr>
            <p:cNvPr id="94224" name="Group 16"/>
            <p:cNvGrpSpPr>
              <a:grpSpLocks/>
            </p:cNvGrpSpPr>
            <p:nvPr/>
          </p:nvGrpSpPr>
          <p:grpSpPr bwMode="auto">
            <a:xfrm>
              <a:off x="1104" y="384"/>
              <a:ext cx="276" cy="384"/>
              <a:chOff x="1152" y="1392"/>
              <a:chExt cx="528" cy="624"/>
            </a:xfrm>
          </p:grpSpPr>
          <p:sp>
            <p:nvSpPr>
              <p:cNvPr id="94225" name="Oval 17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240" cy="624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6" name="Oval 18"/>
              <p:cNvSpPr>
                <a:spLocks noChangeArrowheads="1"/>
              </p:cNvSpPr>
              <p:nvPr/>
            </p:nvSpPr>
            <p:spPr bwMode="auto">
              <a:xfrm>
                <a:off x="1440" y="1392"/>
                <a:ext cx="240" cy="62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4227" name="Group 19"/>
            <p:cNvGrpSpPr>
              <a:grpSpLocks/>
            </p:cNvGrpSpPr>
            <p:nvPr/>
          </p:nvGrpSpPr>
          <p:grpSpPr bwMode="auto">
            <a:xfrm rot="-5400000">
              <a:off x="1110" y="3222"/>
              <a:ext cx="276" cy="384"/>
              <a:chOff x="1152" y="1392"/>
              <a:chExt cx="528" cy="624"/>
            </a:xfrm>
          </p:grpSpPr>
          <p:sp>
            <p:nvSpPr>
              <p:cNvPr id="94228" name="Oval 20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240" cy="624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9" name="Oval 21"/>
              <p:cNvSpPr>
                <a:spLocks noChangeArrowheads="1"/>
              </p:cNvSpPr>
              <p:nvPr/>
            </p:nvSpPr>
            <p:spPr bwMode="auto">
              <a:xfrm>
                <a:off x="1440" y="1392"/>
                <a:ext cx="240" cy="62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30" name="Text Box 22"/>
            <p:cNvSpPr txBox="1">
              <a:spLocks noChangeArrowheads="1"/>
            </p:cNvSpPr>
            <p:nvPr/>
          </p:nvSpPr>
          <p:spPr bwMode="auto">
            <a:xfrm>
              <a:off x="509" y="758"/>
              <a:ext cx="94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charset="0"/>
                </a:rPr>
                <a:t>vertical filter</a:t>
              </a:r>
            </a:p>
          </p:txBody>
        </p:sp>
        <p:sp>
          <p:nvSpPr>
            <p:cNvPr id="94231" name="Text Box 23"/>
            <p:cNvSpPr txBox="1">
              <a:spLocks noChangeArrowheads="1"/>
            </p:cNvSpPr>
            <p:nvPr/>
          </p:nvSpPr>
          <p:spPr bwMode="auto">
            <a:xfrm>
              <a:off x="480" y="3590"/>
              <a:ext cx="11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charset="0"/>
                </a:rPr>
                <a:t>horizontal filter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00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306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3048000"/>
            <a:ext cx="762158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1905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36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199570"/>
              </p:ext>
            </p:extLst>
          </p:nvPr>
        </p:nvGraphicFramePr>
        <p:xfrm>
          <a:off x="217488" y="1417638"/>
          <a:ext cx="8710612" cy="48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5" name="Image" r:id="rId3" imgW="8711111" imgH="4838095" progId="Photoshop.Image.6">
                  <p:embed/>
                </p:oleObj>
              </mc:Choice>
              <mc:Fallback>
                <p:oleObj name="Image" r:id="rId3" imgW="8711111" imgH="483809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1417638"/>
                        <a:ext cx="8710612" cy="48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5680320"/>
            <a:ext cx="9144000" cy="117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5023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Gaussian Image Stack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217488" y="3165960"/>
            <a:ext cx="8710612" cy="2514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663600"/>
              </p:ext>
            </p:extLst>
          </p:nvPr>
        </p:nvGraphicFramePr>
        <p:xfrm>
          <a:off x="84138" y="4683125"/>
          <a:ext cx="58166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6" name="Equation" r:id="rId5" imgW="1371600" imgH="241300" progId="Equation.3">
                  <p:embed/>
                </p:oleObj>
              </mc:Choice>
              <mc:Fallback>
                <p:oleObj name="Equation" r:id="rId5" imgW="1371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138" y="4683125"/>
                        <a:ext cx="5816600" cy="102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647556"/>
              </p:ext>
            </p:extLst>
          </p:nvPr>
        </p:nvGraphicFramePr>
        <p:xfrm>
          <a:off x="6019800" y="4892920"/>
          <a:ext cx="31242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7" name="Equation" r:id="rId7" imgW="736600" imgH="177800" progId="Equation.3">
                  <p:embed/>
                </p:oleObj>
              </mc:Choice>
              <mc:Fallback>
                <p:oleObj name="Equation" r:id="rId7" imgW="7366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19800" y="4892920"/>
                        <a:ext cx="3124200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577913"/>
              </p:ext>
            </p:extLst>
          </p:nvPr>
        </p:nvGraphicFramePr>
        <p:xfrm>
          <a:off x="84138" y="3562350"/>
          <a:ext cx="1238251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8" name="Equation" r:id="rId9" imgW="292100" imgH="215900" progId="Equation.3">
                  <p:embed/>
                </p:oleObj>
              </mc:Choice>
              <mc:Fallback>
                <p:oleObj name="Equation" r:id="rId9" imgW="292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138" y="3562350"/>
                        <a:ext cx="1238251" cy="915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12922" y="3562350"/>
            <a:ext cx="4885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imes New Roman"/>
                <a:cs typeface="Times New Roman"/>
              </a:rPr>
              <a:t>Original input image</a:t>
            </a:r>
            <a:endParaRPr lang="en-US"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423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306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67000"/>
            <a:ext cx="3810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952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33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762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158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10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If matching the averaged squared filter values is a good way to match a given texture, then maybe matching the entire marginal distribution (eg, the histogram) of a filter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response would be even better.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 sz="2400"/>
              <a:t>Jim  Bergen proposed this…</a:t>
            </a:r>
          </a:p>
        </p:txBody>
      </p:sp>
    </p:spTree>
    <p:extLst>
      <p:ext uri="{BB962C8B-B14F-4D97-AF65-F5344CB8AC3E}">
        <p14:creationId xmlns:p14="http://schemas.microsoft.com/office/powerpoint/2010/main" val="331126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533400" y="1066800"/>
          <a:ext cx="4071938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57" name="Image" r:id="rId3" imgW="5806821" imgH="8258454" progId="Photoshop.Image.6">
                  <p:embed/>
                </p:oleObj>
              </mc:Choice>
              <mc:Fallback>
                <p:oleObj name="Image" r:id="rId3" imgW="5806821" imgH="825845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4071938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1524000" y="0"/>
          <a:ext cx="61214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58" name="Image" r:id="rId5" imgW="7669841" imgH="1447619" progId="Photoshop.Image.6">
                  <p:embed/>
                </p:oleObj>
              </mc:Choice>
              <mc:Fallback>
                <p:oleObj name="Image" r:id="rId5" imgW="7669841" imgH="144761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6121400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5908675" y="1752600"/>
            <a:ext cx="2397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charset="0"/>
              </a:rPr>
              <a:t>SIGGRAPH 1994</a:t>
            </a:r>
          </a:p>
        </p:txBody>
      </p:sp>
    </p:spTree>
    <p:extLst>
      <p:ext uri="{BB962C8B-B14F-4D97-AF65-F5344CB8AC3E}">
        <p14:creationId xmlns:p14="http://schemas.microsoft.com/office/powerpoint/2010/main" val="389041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Histogram matching algorithm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884" name="Picture 4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09775"/>
            <a:ext cx="80010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88925" y="5454650"/>
            <a:ext cx="858559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600" dirty="0">
                <a:latin typeface="Arial"/>
              </a:rPr>
              <a:t>“</a:t>
            </a:r>
            <a:r>
              <a:rPr lang="en-US" sz="2600" dirty="0"/>
              <a:t>At this im1 pixel value, 10% of the im1 values are lower.  What im2 pixel value has 10% of the im2 values below it?</a:t>
            </a:r>
            <a:r>
              <a:rPr lang="ja-JP" altLang="en-US" sz="2600" dirty="0">
                <a:latin typeface="Arial"/>
              </a:rPr>
              <a:t>”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4038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Heeger-Bergen texture synthesis algorithm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60" name="Picture 4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500188"/>
            <a:ext cx="79629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288925" y="5683250"/>
            <a:ext cx="7102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Alternate matching the histograms of all the subbands and matching the histograms of the reconstructed images.</a:t>
            </a:r>
          </a:p>
        </p:txBody>
      </p:sp>
    </p:spTree>
    <p:extLst>
      <p:ext uri="{BB962C8B-B14F-4D97-AF65-F5344CB8AC3E}">
        <p14:creationId xmlns:p14="http://schemas.microsoft.com/office/powerpoint/2010/main" val="330920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Bergen and Heeger</a:t>
            </a:r>
          </a:p>
        </p:txBody>
      </p:sp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76200" y="2590800"/>
          <a:ext cx="8915400" cy="339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01" name="Image" r:id="rId3" imgW="13548741" imgH="5161686" progId="Photoshop.Image.6">
                  <p:embed/>
                </p:oleObj>
              </mc:Choice>
              <mc:Fallback>
                <p:oleObj name="Image" r:id="rId3" imgW="13548741" imgH="516168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590800"/>
                        <a:ext cx="8915400" cy="339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4419600" y="41275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Times New Roman" charset="0"/>
              </a:rPr>
              <a:t>Learn:  use filter marginal statistics.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136525" y="6477000"/>
            <a:ext cx="334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Heeger/Bergen, Siggraph 1994</a:t>
            </a:r>
          </a:p>
        </p:txBody>
      </p:sp>
    </p:spTree>
    <p:extLst>
      <p:ext uri="{BB962C8B-B14F-4D97-AF65-F5344CB8AC3E}">
        <p14:creationId xmlns:p14="http://schemas.microsoft.com/office/powerpoint/2010/main" val="184918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/>
              <a:t>Bergen and Heeger results</a:t>
            </a:r>
          </a:p>
        </p:txBody>
      </p:sp>
      <p:graphicFrame>
        <p:nvGraphicFramePr>
          <p:cNvPr id="105475" name="Object 3"/>
          <p:cNvGraphicFramePr>
            <a:graphicFrameLocks noChangeAspect="1"/>
          </p:cNvGraphicFramePr>
          <p:nvPr/>
        </p:nvGraphicFramePr>
        <p:xfrm>
          <a:off x="1066800" y="1066800"/>
          <a:ext cx="6781800" cy="562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25" name="Image" r:id="rId3" imgW="8710041" imgH="7226198" progId="Photoshop.Image.6">
                  <p:embed/>
                </p:oleObj>
              </mc:Choice>
              <mc:Fallback>
                <p:oleObj name="Image" r:id="rId3" imgW="8710041" imgH="722619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66800"/>
                        <a:ext cx="6781800" cy="562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36525" y="6567488"/>
            <a:ext cx="334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Heeger/Bergen, Siggraph 1994</a:t>
            </a:r>
          </a:p>
        </p:txBody>
      </p:sp>
    </p:spTree>
    <p:extLst>
      <p:ext uri="{BB962C8B-B14F-4D97-AF65-F5344CB8AC3E}">
        <p14:creationId xmlns:p14="http://schemas.microsoft.com/office/powerpoint/2010/main" val="95103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Bergen and Heeger failures</a:t>
            </a:r>
          </a:p>
        </p:txBody>
      </p:sp>
      <p:graphicFrame>
        <p:nvGraphicFramePr>
          <p:cNvPr id="106499" name="Object 3"/>
          <p:cNvGraphicFramePr>
            <a:graphicFrameLocks noChangeAspect="1"/>
          </p:cNvGraphicFramePr>
          <p:nvPr/>
        </p:nvGraphicFramePr>
        <p:xfrm>
          <a:off x="152400" y="1371600"/>
          <a:ext cx="8839200" cy="523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49" name="Image" r:id="rId3" imgW="17419701" imgH="10322966" progId="Photoshop.Image.6">
                  <p:embed/>
                </p:oleObj>
              </mc:Choice>
              <mc:Fallback>
                <p:oleObj name="Image" r:id="rId3" imgW="17419701" imgH="1032296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371600"/>
                        <a:ext cx="8839200" cy="523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36525" y="6567488"/>
            <a:ext cx="334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Heeger/Bergen, Siggraph 1994</a:t>
            </a:r>
          </a:p>
        </p:txBody>
      </p:sp>
    </p:spTree>
    <p:extLst>
      <p:ext uri="{BB962C8B-B14F-4D97-AF65-F5344CB8AC3E}">
        <p14:creationId xmlns:p14="http://schemas.microsoft.com/office/powerpoint/2010/main" val="262597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08038"/>
          </a:xfrm>
        </p:spPr>
        <p:txBody>
          <a:bodyPr/>
          <a:lstStyle/>
          <a:p>
            <a:r>
              <a:rPr lang="en-US"/>
              <a:t>More examples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4" name="Picture 4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2000"/>
            <a:ext cx="73437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36525" y="6477000"/>
            <a:ext cx="334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Heeger/Bergen, Siggraph 1994</a:t>
            </a:r>
          </a:p>
        </p:txBody>
      </p:sp>
    </p:spTree>
    <p:extLst>
      <p:ext uri="{BB962C8B-B14F-4D97-AF65-F5344CB8AC3E}">
        <p14:creationId xmlns:p14="http://schemas.microsoft.com/office/powerpoint/2010/main" val="219202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214839"/>
              </p:ext>
            </p:extLst>
          </p:nvPr>
        </p:nvGraphicFramePr>
        <p:xfrm>
          <a:off x="217488" y="1417638"/>
          <a:ext cx="8710612" cy="48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8" name="Image" r:id="rId3" imgW="8711111" imgH="4838095" progId="Photoshop.Image.6">
                  <p:embed/>
                </p:oleObj>
              </mc:Choice>
              <mc:Fallback>
                <p:oleObj name="Image" r:id="rId3" imgW="8711111" imgH="483809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1417638"/>
                        <a:ext cx="8710612" cy="48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5680320"/>
            <a:ext cx="9144000" cy="117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5023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/>
              <a:t>Laplacian</a:t>
            </a:r>
            <a:r>
              <a:rPr lang="en-US" sz="6000" dirty="0" smtClean="0"/>
              <a:t> Image </a:t>
            </a:r>
            <a:r>
              <a:rPr lang="en-US" sz="6000" dirty="0" smtClean="0"/>
              <a:t>Stack</a:t>
            </a:r>
            <a:endParaRPr lang="en-US" sz="6000" dirty="0"/>
          </a:p>
        </p:txBody>
      </p:sp>
      <p:sp>
        <p:nvSpPr>
          <p:cNvPr id="7" name="Rectangle 6"/>
          <p:cNvSpPr/>
          <p:nvPr/>
        </p:nvSpPr>
        <p:spPr>
          <a:xfrm>
            <a:off x="217488" y="1417638"/>
            <a:ext cx="8710612" cy="2392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003350"/>
              </p:ext>
            </p:extLst>
          </p:nvPr>
        </p:nvGraphicFramePr>
        <p:xfrm>
          <a:off x="217488" y="1455737"/>
          <a:ext cx="3500437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9" name="Equation" r:id="rId5" imgW="825500" imgH="203200" progId="Equation.3">
                  <p:embed/>
                </p:oleObj>
              </mc:Choice>
              <mc:Fallback>
                <p:oleObj name="Equation" r:id="rId5" imgW="825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7488" y="1455737"/>
                        <a:ext cx="3500437" cy="86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74888"/>
              </p:ext>
            </p:extLst>
          </p:nvPr>
        </p:nvGraphicFramePr>
        <p:xfrm>
          <a:off x="4114800" y="1600200"/>
          <a:ext cx="4256087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0" name="Equation" r:id="rId7" imgW="1003300" imgH="177800" progId="Equation.3">
                  <p:embed/>
                </p:oleObj>
              </mc:Choice>
              <mc:Fallback>
                <p:oleObj name="Equation" r:id="rId7" imgW="1003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1600200"/>
                        <a:ext cx="4256087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595713"/>
              </p:ext>
            </p:extLst>
          </p:nvPr>
        </p:nvGraphicFramePr>
        <p:xfrm>
          <a:off x="217488" y="2654300"/>
          <a:ext cx="193833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1" name="Equation" r:id="rId9" imgW="457200" imgH="215900" progId="Equation.3">
                  <p:embed/>
                </p:oleObj>
              </mc:Choice>
              <mc:Fallback>
                <p:oleObj name="Equation" r:id="rId9" imgW="457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7488" y="2654300"/>
                        <a:ext cx="1938337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655513" y="2728407"/>
            <a:ext cx="2619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imes New Roman"/>
                <a:cs typeface="Times New Roman"/>
              </a:rPr>
              <a:t>"Residual"</a:t>
            </a:r>
            <a:endParaRPr lang="en-US"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98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8788" name="Picture 4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504950"/>
            <a:ext cx="768667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136525" y="6477000"/>
            <a:ext cx="334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Heeger/Bergen, Siggraph 1994</a:t>
            </a:r>
          </a:p>
        </p:txBody>
      </p:sp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457200" y="0"/>
            <a:ext cx="8229600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More examples</a:t>
            </a:r>
          </a:p>
        </p:txBody>
      </p:sp>
    </p:spTree>
    <p:extLst>
      <p:ext uri="{BB962C8B-B14F-4D97-AF65-F5344CB8AC3E}">
        <p14:creationId xmlns:p14="http://schemas.microsoft.com/office/powerpoint/2010/main" val="19756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/>
              <a:t>Synthetic surfaces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9814" name="Group 6"/>
          <p:cNvGrpSpPr>
            <a:grpSpLocks/>
          </p:cNvGrpSpPr>
          <p:nvPr/>
        </p:nvGrpSpPr>
        <p:grpSpPr bwMode="auto">
          <a:xfrm>
            <a:off x="419100" y="833438"/>
            <a:ext cx="8343900" cy="5191125"/>
            <a:chOff x="264" y="525"/>
            <a:chExt cx="5256" cy="3270"/>
          </a:xfrm>
        </p:grpSpPr>
        <p:pic>
          <p:nvPicPr>
            <p:cNvPr id="119812" name="Picture 4" descr="t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525"/>
              <a:ext cx="5232" cy="3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813" name="Rectangle 5"/>
            <p:cNvSpPr>
              <a:spLocks noChangeArrowheads="1"/>
            </p:cNvSpPr>
            <p:nvPr/>
          </p:nvSpPr>
          <p:spPr bwMode="auto">
            <a:xfrm>
              <a:off x="2880" y="528"/>
              <a:ext cx="2640" cy="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136525" y="6477000"/>
            <a:ext cx="334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Heeger/Bergen, Siggraph 1994</a:t>
            </a:r>
          </a:p>
        </p:txBody>
      </p:sp>
    </p:spTree>
    <p:extLst>
      <p:ext uri="{BB962C8B-B14F-4D97-AF65-F5344CB8AC3E}">
        <p14:creationId xmlns:p14="http://schemas.microsoft.com/office/powerpoint/2010/main" val="27454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6" name="Picture 4" descr="tm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41052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7" name="Picture 5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743200"/>
            <a:ext cx="88011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36525" y="6477000"/>
            <a:ext cx="334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Heeger/Bergen, Siggraph 1994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57200" y="76200"/>
            <a:ext cx="8229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Synthetic surfaces</a:t>
            </a:r>
          </a:p>
        </p:txBody>
      </p:sp>
    </p:spTree>
    <p:extLst>
      <p:ext uri="{BB962C8B-B14F-4D97-AF65-F5344CB8AC3E}">
        <p14:creationId xmlns:p14="http://schemas.microsoft.com/office/powerpoint/2010/main" val="233158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rock2_input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-1" y="381000"/>
            <a:ext cx="9144001" cy="487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FFFFFF"/>
                </a:solidFill>
                <a:cs typeface="+mn-cs"/>
              </a:rPr>
              <a:t>Bilateral </a:t>
            </a:r>
            <a:r>
              <a:rPr lang="en-US" sz="2800" b="1" dirty="0" smtClean="0">
                <a:solidFill>
                  <a:srgbClr val="FFFFFF"/>
                </a:solidFill>
              </a:rPr>
              <a:t>Filters – </a:t>
            </a:r>
            <a:r>
              <a:rPr lang="en-US" sz="2800" b="1" dirty="0" smtClean="0">
                <a:solidFill>
                  <a:srgbClr val="FFFFFF"/>
                </a:solidFill>
                <a:cs typeface="+mn-cs"/>
              </a:rPr>
              <a:t>Photographic </a:t>
            </a:r>
            <a:r>
              <a:rPr lang="en-US" sz="2800" b="1" dirty="0">
                <a:solidFill>
                  <a:srgbClr val="FFFFFF"/>
                </a:solidFill>
                <a:cs typeface="+mn-cs"/>
              </a:rPr>
              <a:t>Style Transfer</a:t>
            </a:r>
            <a:r>
              <a:rPr lang="en-US" sz="280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sz="2400" dirty="0">
                <a:solidFill>
                  <a:srgbClr val="92BFEB"/>
                </a:solidFill>
                <a:cs typeface="+mn-cs"/>
              </a:rPr>
              <a:t>[</a:t>
            </a:r>
            <a:r>
              <a:rPr lang="en-US" sz="2400" dirty="0" err="1">
                <a:solidFill>
                  <a:srgbClr val="92BFEB"/>
                </a:solidFill>
                <a:cs typeface="+mn-cs"/>
              </a:rPr>
              <a:t>Bae</a:t>
            </a:r>
            <a:r>
              <a:rPr lang="en-US" sz="2400" dirty="0">
                <a:solidFill>
                  <a:srgbClr val="92BFEB"/>
                </a:solidFill>
                <a:cs typeface="+mn-cs"/>
              </a:rPr>
              <a:t> 06]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464550" y="6491288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415945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rock2_newstorm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88938"/>
            <a:ext cx="91408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8324850" y="6491288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output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" y="381000"/>
            <a:ext cx="9144001" cy="487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FFFFFF"/>
                </a:solidFill>
                <a:cs typeface="+mn-cs"/>
              </a:rPr>
              <a:t>Bilateral </a:t>
            </a:r>
            <a:r>
              <a:rPr lang="en-US" sz="2800" b="1" dirty="0" smtClean="0">
                <a:solidFill>
                  <a:srgbClr val="FFFFFF"/>
                </a:solidFill>
              </a:rPr>
              <a:t>Filters – </a:t>
            </a:r>
            <a:r>
              <a:rPr lang="en-US" sz="2800" b="1" dirty="0" smtClean="0">
                <a:solidFill>
                  <a:srgbClr val="FFFFFF"/>
                </a:solidFill>
                <a:cs typeface="+mn-cs"/>
              </a:rPr>
              <a:t>Photographic </a:t>
            </a:r>
            <a:r>
              <a:rPr lang="en-US" sz="2800" b="1" dirty="0">
                <a:solidFill>
                  <a:srgbClr val="FFFFFF"/>
                </a:solidFill>
                <a:cs typeface="+mn-cs"/>
              </a:rPr>
              <a:t>Style Transfer</a:t>
            </a:r>
            <a:r>
              <a:rPr lang="en-US" sz="280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sz="2400" dirty="0">
                <a:solidFill>
                  <a:srgbClr val="92BFEB"/>
                </a:solidFill>
                <a:cs typeface="+mn-cs"/>
              </a:rPr>
              <a:t>[</a:t>
            </a:r>
            <a:r>
              <a:rPr lang="en-US" sz="2400" dirty="0" err="1">
                <a:solidFill>
                  <a:srgbClr val="92BFEB"/>
                </a:solidFill>
                <a:cs typeface="+mn-cs"/>
              </a:rPr>
              <a:t>Bae</a:t>
            </a:r>
            <a:r>
              <a:rPr lang="en-US" sz="2400" dirty="0">
                <a:solidFill>
                  <a:srgbClr val="92BFEB"/>
                </a:solidFill>
                <a:cs typeface="+mn-cs"/>
              </a:rPr>
              <a:t> 06]</a:t>
            </a:r>
          </a:p>
        </p:txBody>
      </p:sp>
    </p:spTree>
    <p:extLst>
      <p:ext uri="{BB962C8B-B14F-4D97-AF65-F5344CB8AC3E}">
        <p14:creationId xmlns:p14="http://schemas.microsoft.com/office/powerpoint/2010/main" val="22584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"/>
            <a:ext cx="91440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381000"/>
            <a:ext cx="7471722" cy="487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FFFFFF"/>
                </a:solidFill>
                <a:cs typeface="+mn-cs"/>
              </a:rPr>
              <a:t>Bilateral Filters – Tone Mapping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92BFEB"/>
                </a:solidFill>
                <a:cs typeface="+mn-cs"/>
              </a:rPr>
              <a:t>[</a:t>
            </a:r>
            <a:r>
              <a:rPr lang="en-US" sz="2400" dirty="0">
                <a:solidFill>
                  <a:srgbClr val="92BFEB"/>
                </a:solidFill>
                <a:cs typeface="+mn-cs"/>
              </a:rPr>
              <a:t>Durand 02]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7905750" y="6491288"/>
            <a:ext cx="123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HDR input</a:t>
            </a:r>
          </a:p>
        </p:txBody>
      </p:sp>
    </p:spTree>
    <p:extLst>
      <p:ext uri="{BB962C8B-B14F-4D97-AF65-F5344CB8AC3E}">
        <p14:creationId xmlns:p14="http://schemas.microsoft.com/office/powerpoint/2010/main" val="239195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313"/>
            <a:ext cx="9144000" cy="618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8324850" y="6491288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output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81000"/>
            <a:ext cx="7471722" cy="487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FFFFFF"/>
                </a:solidFill>
                <a:cs typeface="+mn-cs"/>
              </a:rPr>
              <a:t>Bilateral Filters – Tone Mapping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92BFEB"/>
                </a:solidFill>
                <a:cs typeface="+mn-cs"/>
              </a:rPr>
              <a:t>[</a:t>
            </a:r>
            <a:r>
              <a:rPr lang="en-US" sz="2400" dirty="0">
                <a:solidFill>
                  <a:srgbClr val="92BFEB"/>
                </a:solidFill>
                <a:cs typeface="+mn-cs"/>
              </a:rPr>
              <a:t>Durand 02]</a:t>
            </a:r>
          </a:p>
        </p:txBody>
      </p:sp>
    </p:spTree>
    <p:extLst>
      <p:ext uri="{BB962C8B-B14F-4D97-AF65-F5344CB8AC3E}">
        <p14:creationId xmlns:p14="http://schemas.microsoft.com/office/powerpoint/2010/main" val="128912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5980" r="1932" b="51677"/>
          <a:stretch>
            <a:fillRect/>
          </a:stretch>
        </p:blipFill>
        <p:spPr bwMode="auto">
          <a:xfrm>
            <a:off x="0" y="266700"/>
            <a:ext cx="9144000" cy="632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8464550" y="648176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FFFFFF"/>
                </a:solidFill>
                <a:cs typeface="+mn-cs"/>
              </a:rPr>
              <a:t>input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-1" y="261938"/>
            <a:ext cx="9144001" cy="487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FFFFFF"/>
                </a:solidFill>
                <a:cs typeface="+mn-cs"/>
              </a:rPr>
              <a:t>Bilateral Filters – Cartoon Rendition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92BFEB"/>
                </a:solidFill>
                <a:cs typeface="+mn-cs"/>
              </a:rPr>
              <a:t>[</a:t>
            </a:r>
            <a:r>
              <a:rPr lang="en-US" sz="2400" dirty="0" err="1">
                <a:solidFill>
                  <a:srgbClr val="92BFEB"/>
                </a:solidFill>
                <a:cs typeface="+mn-cs"/>
              </a:rPr>
              <a:t>Winnem</a:t>
            </a:r>
            <a:r>
              <a:rPr lang="en-US" sz="2400" dirty="0" err="1">
                <a:solidFill>
                  <a:srgbClr val="92BFEB"/>
                </a:solidFill>
                <a:cs typeface="Arial" charset="0"/>
              </a:rPr>
              <a:t>ö</a:t>
            </a:r>
            <a:r>
              <a:rPr lang="en-US" sz="2400" dirty="0" err="1">
                <a:solidFill>
                  <a:srgbClr val="92BFEB"/>
                </a:solidFill>
                <a:cs typeface="+mn-cs"/>
              </a:rPr>
              <a:t>ller</a:t>
            </a:r>
            <a:r>
              <a:rPr lang="en-US" sz="2400" dirty="0">
                <a:solidFill>
                  <a:srgbClr val="92BFEB"/>
                </a:solidFill>
                <a:cs typeface="+mn-cs"/>
              </a:rPr>
              <a:t> 06]</a:t>
            </a:r>
          </a:p>
        </p:txBody>
      </p:sp>
    </p:spTree>
    <p:extLst>
      <p:ext uri="{BB962C8B-B14F-4D97-AF65-F5344CB8AC3E}">
        <p14:creationId xmlns:p14="http://schemas.microsoft.com/office/powerpoint/2010/main" val="277074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t="55826" r="1567" b="1865"/>
          <a:stretch>
            <a:fillRect/>
          </a:stretch>
        </p:blipFill>
        <p:spPr bwMode="auto">
          <a:xfrm>
            <a:off x="-9525" y="288925"/>
            <a:ext cx="9186863" cy="633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0" y="261938"/>
            <a:ext cx="9144000" cy="487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</a:rPr>
              <a:t>Bilateral Filters – Cartoon </a:t>
            </a:r>
            <a:r>
              <a:rPr lang="en-US" sz="2800" b="1" dirty="0" smtClean="0">
                <a:solidFill>
                  <a:srgbClr val="FFFFFF"/>
                </a:solidFill>
              </a:rPr>
              <a:t>Rendition </a:t>
            </a:r>
            <a:r>
              <a:rPr lang="en-US" sz="2400" dirty="0">
                <a:solidFill>
                  <a:srgbClr val="92BFEB"/>
                </a:solidFill>
              </a:rPr>
              <a:t>[</a:t>
            </a:r>
            <a:r>
              <a:rPr lang="en-US" sz="2400" dirty="0" err="1">
                <a:solidFill>
                  <a:srgbClr val="92BFEB"/>
                </a:solidFill>
              </a:rPr>
              <a:t>Winnem</a:t>
            </a:r>
            <a:r>
              <a:rPr lang="en-US" sz="2400" dirty="0" err="1">
                <a:solidFill>
                  <a:srgbClr val="92BFEB"/>
                </a:solidFill>
                <a:cs typeface="Arial" charset="0"/>
              </a:rPr>
              <a:t>ö</a:t>
            </a:r>
            <a:r>
              <a:rPr lang="en-US" sz="2400" dirty="0" err="1">
                <a:solidFill>
                  <a:srgbClr val="92BFEB"/>
                </a:solidFill>
              </a:rPr>
              <a:t>ller</a:t>
            </a:r>
            <a:r>
              <a:rPr lang="en-US" sz="2400" dirty="0">
                <a:solidFill>
                  <a:srgbClr val="92BFEB"/>
                </a:solidFill>
              </a:rPr>
              <a:t> 06]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8324850" y="6491288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FFFFFF"/>
                </a:solidFill>
                <a:cs typeface="+mn-cs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17789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Conclusion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Frequency decompositions are important for many applications in vision, graphics, photographic adjustment.</a:t>
            </a:r>
          </a:p>
        </p:txBody>
      </p:sp>
    </p:spTree>
    <p:extLst>
      <p:ext uri="{BB962C8B-B14F-4D97-AF65-F5344CB8AC3E}">
        <p14:creationId xmlns:p14="http://schemas.microsoft.com/office/powerpoint/2010/main" val="3786672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/>
              <a:t>Laplacian</a:t>
            </a:r>
            <a:r>
              <a:rPr lang="en-US" sz="6600" dirty="0"/>
              <a:t> </a:t>
            </a:r>
            <a:r>
              <a:rPr lang="en-US" sz="6600" dirty="0" smtClean="0"/>
              <a:t>Pyramid</a:t>
            </a:r>
            <a:endParaRPr lang="en-US" sz="6600" dirty="0"/>
          </a:p>
        </p:txBody>
      </p:sp>
      <p:grpSp>
        <p:nvGrpSpPr>
          <p:cNvPr id="15381" name="Group 21"/>
          <p:cNvGrpSpPr>
            <a:grpSpLocks/>
          </p:cNvGrpSpPr>
          <p:nvPr/>
        </p:nvGrpSpPr>
        <p:grpSpPr bwMode="auto">
          <a:xfrm>
            <a:off x="762000" y="1981200"/>
            <a:ext cx="2981325" cy="4410075"/>
            <a:chOff x="624" y="894"/>
            <a:chExt cx="1878" cy="2778"/>
          </a:xfrm>
        </p:grpSpPr>
        <p:pic>
          <p:nvPicPr>
            <p:cNvPr id="15370" name="Picture 10" descr="t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894"/>
              <a:ext cx="816" cy="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1" name="Picture 11" descr="t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912"/>
              <a:ext cx="432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2" name="Picture 12" descr="t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872"/>
              <a:ext cx="822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3" name="Picture 13" descr="t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80"/>
              <a:ext cx="822" cy="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5" name="Oval 15"/>
            <p:cNvSpPr>
              <a:spLocks noChangeArrowheads="1"/>
            </p:cNvSpPr>
            <p:nvPr/>
          </p:nvSpPr>
          <p:spPr bwMode="auto">
            <a:xfrm>
              <a:off x="912" y="2112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5400"/>
                <a:t>-</a:t>
              </a:r>
            </a:p>
          </p:txBody>
        </p:sp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1056" y="168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2064" y="1344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 rot="-5400000">
              <a:off x="1656" y="936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Line 19"/>
            <p:cNvSpPr>
              <a:spLocks noChangeShapeType="1"/>
            </p:cNvSpPr>
            <p:nvPr/>
          </p:nvSpPr>
          <p:spPr bwMode="auto">
            <a:xfrm rot="5400000" flipH="1">
              <a:off x="1464" y="204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Line 20"/>
            <p:cNvSpPr>
              <a:spLocks noChangeShapeType="1"/>
            </p:cNvSpPr>
            <p:nvPr/>
          </p:nvSpPr>
          <p:spPr bwMode="auto">
            <a:xfrm>
              <a:off x="1056" y="240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82" name="Group 22"/>
          <p:cNvGrpSpPr>
            <a:grpSpLocks/>
          </p:cNvGrpSpPr>
          <p:nvPr/>
        </p:nvGrpSpPr>
        <p:grpSpPr bwMode="auto">
          <a:xfrm>
            <a:off x="4495800" y="2057400"/>
            <a:ext cx="1443038" cy="2133600"/>
            <a:chOff x="624" y="894"/>
            <a:chExt cx="1878" cy="2778"/>
          </a:xfrm>
        </p:grpSpPr>
        <p:pic>
          <p:nvPicPr>
            <p:cNvPr id="15383" name="Picture 23" descr="t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894"/>
              <a:ext cx="816" cy="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4" name="Picture 24" descr="t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912"/>
              <a:ext cx="432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5" name="Picture 25" descr="t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872"/>
              <a:ext cx="822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6" name="Picture 26" descr="t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80"/>
              <a:ext cx="822" cy="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7" name="Oval 27"/>
            <p:cNvSpPr>
              <a:spLocks noChangeArrowheads="1"/>
            </p:cNvSpPr>
            <p:nvPr/>
          </p:nvSpPr>
          <p:spPr bwMode="auto">
            <a:xfrm>
              <a:off x="912" y="2112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5400"/>
                <a:t>-</a:t>
              </a:r>
            </a:p>
          </p:txBody>
        </p:sp>
        <p:sp>
          <p:nvSpPr>
            <p:cNvPr id="1538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Line 29"/>
            <p:cNvSpPr>
              <a:spLocks noChangeShapeType="1"/>
            </p:cNvSpPr>
            <p:nvPr/>
          </p:nvSpPr>
          <p:spPr bwMode="auto">
            <a:xfrm>
              <a:off x="2064" y="1344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Line 30"/>
            <p:cNvSpPr>
              <a:spLocks noChangeShapeType="1"/>
            </p:cNvSpPr>
            <p:nvPr/>
          </p:nvSpPr>
          <p:spPr bwMode="auto">
            <a:xfrm rot="-5400000">
              <a:off x="1656" y="936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Line 31"/>
            <p:cNvSpPr>
              <a:spLocks noChangeShapeType="1"/>
            </p:cNvSpPr>
            <p:nvPr/>
          </p:nvSpPr>
          <p:spPr bwMode="auto">
            <a:xfrm rot="5400000" flipH="1">
              <a:off x="1464" y="204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Line 32"/>
            <p:cNvSpPr>
              <a:spLocks noChangeShapeType="1"/>
            </p:cNvSpPr>
            <p:nvPr/>
          </p:nvSpPr>
          <p:spPr bwMode="auto">
            <a:xfrm>
              <a:off x="1056" y="240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93" name="Line 33"/>
          <p:cNvSpPr>
            <a:spLocks noChangeShapeType="1"/>
          </p:cNvSpPr>
          <p:nvPr/>
        </p:nvSpPr>
        <p:spPr bwMode="auto">
          <a:xfrm>
            <a:off x="3505200" y="2286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394" name="Group 34"/>
          <p:cNvGrpSpPr>
            <a:grpSpLocks/>
          </p:cNvGrpSpPr>
          <p:nvPr/>
        </p:nvGrpSpPr>
        <p:grpSpPr bwMode="auto">
          <a:xfrm>
            <a:off x="6873875" y="2133600"/>
            <a:ext cx="669925" cy="990600"/>
            <a:chOff x="624" y="894"/>
            <a:chExt cx="1878" cy="2778"/>
          </a:xfrm>
        </p:grpSpPr>
        <p:pic>
          <p:nvPicPr>
            <p:cNvPr id="15395" name="Picture 35" descr="t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894"/>
              <a:ext cx="816" cy="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96" name="Picture 36" descr="t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912"/>
              <a:ext cx="432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97" name="Picture 37" descr="t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872"/>
              <a:ext cx="822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98" name="Picture 38" descr="t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80"/>
              <a:ext cx="822" cy="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99" name="Oval 39"/>
            <p:cNvSpPr>
              <a:spLocks noChangeArrowheads="1"/>
            </p:cNvSpPr>
            <p:nvPr/>
          </p:nvSpPr>
          <p:spPr bwMode="auto">
            <a:xfrm>
              <a:off x="912" y="2112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5400"/>
                <a:t>-</a:t>
              </a:r>
            </a:p>
          </p:txBody>
        </p:sp>
        <p:sp>
          <p:nvSpPr>
            <p:cNvPr id="15400" name="Line 40"/>
            <p:cNvSpPr>
              <a:spLocks noChangeShapeType="1"/>
            </p:cNvSpPr>
            <p:nvPr/>
          </p:nvSpPr>
          <p:spPr bwMode="auto">
            <a:xfrm>
              <a:off x="1056" y="168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1" name="Line 41"/>
            <p:cNvSpPr>
              <a:spLocks noChangeShapeType="1"/>
            </p:cNvSpPr>
            <p:nvPr/>
          </p:nvSpPr>
          <p:spPr bwMode="auto">
            <a:xfrm>
              <a:off x="2064" y="1344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Line 42"/>
            <p:cNvSpPr>
              <a:spLocks noChangeShapeType="1"/>
            </p:cNvSpPr>
            <p:nvPr/>
          </p:nvSpPr>
          <p:spPr bwMode="auto">
            <a:xfrm rot="-5400000">
              <a:off x="1656" y="936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Line 43"/>
            <p:cNvSpPr>
              <a:spLocks noChangeShapeType="1"/>
            </p:cNvSpPr>
            <p:nvPr/>
          </p:nvSpPr>
          <p:spPr bwMode="auto">
            <a:xfrm rot="5400000" flipH="1">
              <a:off x="1464" y="204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4" name="Line 44"/>
            <p:cNvSpPr>
              <a:spLocks noChangeShapeType="1"/>
            </p:cNvSpPr>
            <p:nvPr/>
          </p:nvSpPr>
          <p:spPr bwMode="auto">
            <a:xfrm>
              <a:off x="1056" y="240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405" name="Line 45"/>
          <p:cNvSpPr>
            <a:spLocks noChangeShapeType="1"/>
          </p:cNvSpPr>
          <p:nvPr/>
        </p:nvSpPr>
        <p:spPr bwMode="auto">
          <a:xfrm>
            <a:off x="5867400" y="2209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2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3" grpId="0" animBg="1"/>
      <p:bldP spid="1540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1962</Words>
  <Application>Microsoft Macintosh PowerPoint</Application>
  <PresentationFormat>On-screen Show (4:3)</PresentationFormat>
  <Paragraphs>369</Paragraphs>
  <Slides>89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Office Theme</vt:lpstr>
      <vt:lpstr>Image</vt:lpstr>
      <vt:lpstr>Equation</vt:lpstr>
      <vt:lpstr>Microsoft Equation</vt:lpstr>
      <vt:lpstr>Computational Photography  Wavelets / Frequency Decompositions</vt:lpstr>
      <vt:lpstr>Frequency Decompositions</vt:lpstr>
      <vt:lpstr>Review – Gaussian Pyramid</vt:lpstr>
      <vt:lpstr>The computational advantage of pyramids</vt:lpstr>
      <vt:lpstr>PowerPoint Presentation</vt:lpstr>
      <vt:lpstr>PowerPoint Presentation</vt:lpstr>
      <vt:lpstr>PowerPoint Presentation</vt:lpstr>
      <vt:lpstr>PowerPoint Presentation</vt:lpstr>
      <vt:lpstr>Laplacian Pyramid</vt:lpstr>
      <vt:lpstr>PowerPoint Presentation</vt:lpstr>
      <vt:lpstr>PowerPoint Presentation</vt:lpstr>
      <vt:lpstr>Frequency Decompositions</vt:lpstr>
      <vt:lpstr>Discrete Fourier Transform (2D)</vt:lpstr>
      <vt:lpstr>PowerPoint Presentation</vt:lpstr>
      <vt:lpstr>Discrete Fourier Transform (2D)</vt:lpstr>
      <vt:lpstr>Discrete Fourier Transform (2D)</vt:lpstr>
      <vt:lpstr>What is a good representation for image analysis?  (Goldilocks and the three representations)</vt:lpstr>
      <vt:lpstr>Frequency Decompositions</vt:lpstr>
      <vt:lpstr>Wavelet</vt:lpstr>
      <vt:lpstr>Haar Wavelet Transform</vt:lpstr>
      <vt:lpstr>Haar Wavelet Transform (1D)</vt:lpstr>
      <vt:lpstr>Haar Wavelet Transform (1D)</vt:lpstr>
      <vt:lpstr>Haar Wavelet Transform (1D)</vt:lpstr>
      <vt:lpstr>Haar Wavelet Transform (2D)</vt:lpstr>
      <vt:lpstr>Haar Wavelet Transform (2D)</vt:lpstr>
      <vt:lpstr>Question:</vt:lpstr>
      <vt:lpstr>Haar Image Compression</vt:lpstr>
      <vt:lpstr>Discrete Cosine Transform</vt:lpstr>
      <vt:lpstr>Frequency Decompositions</vt:lpstr>
      <vt:lpstr>Steerable filters</vt:lpstr>
      <vt:lpstr>PowerPoint Presentation</vt:lpstr>
      <vt:lpstr>PowerPoint Presentation</vt:lpstr>
      <vt:lpstr>Non-oriented steerable pyramid</vt:lpstr>
      <vt:lpstr>3-orientation steerable pyramid</vt:lpstr>
      <vt:lpstr>Steerable pyramids</vt:lpstr>
      <vt:lpstr>Oriented pyramids</vt:lpstr>
      <vt:lpstr>Image pyramids</vt:lpstr>
      <vt:lpstr>Schematic pictures of each matrix transform</vt:lpstr>
      <vt:lpstr>Fourier transform</vt:lpstr>
      <vt:lpstr>Gaussian pyramid</vt:lpstr>
      <vt:lpstr>Laplacian pyramid</vt:lpstr>
      <vt:lpstr>Haar Wavelet transform</vt:lpstr>
      <vt:lpstr>Steerable pyramid</vt:lpstr>
      <vt:lpstr>Frequency Decompositions</vt:lpstr>
      <vt:lpstr>Naïve Approach: Gaussian Convolution</vt:lpstr>
      <vt:lpstr>Impact of Blur and Halos</vt:lpstr>
      <vt:lpstr>Question</vt:lpstr>
      <vt:lpstr>Bilateral Filter: no Blur, no Halos</vt:lpstr>
      <vt:lpstr>PowerPoint Presentation</vt:lpstr>
      <vt:lpstr>PowerPoint Presentation</vt:lpstr>
      <vt:lpstr>PowerPoint Presentation</vt:lpstr>
      <vt:lpstr>Illustration a 1D Image</vt:lpstr>
      <vt:lpstr>Definition</vt:lpstr>
      <vt:lpstr>Bilateral Filter on 1D Signal</vt:lpstr>
      <vt:lpstr>Example on a Real Image</vt:lpstr>
      <vt:lpstr>Source Code</vt:lpstr>
      <vt:lpstr>Why use these representations?</vt:lpstr>
      <vt:lpstr>PowerPoint Presentation</vt:lpstr>
      <vt:lpstr>PowerPoint Presentation</vt:lpstr>
      <vt:lpstr>PowerPoint Presentation</vt:lpstr>
      <vt:lpstr>Noise removal results</vt:lpstr>
      <vt:lpstr>Image texture</vt:lpstr>
      <vt:lpstr>The Goal of Texture Synthesis</vt:lpstr>
      <vt:lpstr>The Goal of Texture Analysis</vt:lpstr>
      <vt:lpstr>Malik and Perona</vt:lpstr>
      <vt:lpstr>Representing textures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Histogram matching algorithm</vt:lpstr>
      <vt:lpstr>Heeger-Bergen texture synthesis algorithm</vt:lpstr>
      <vt:lpstr>Bergen and Heeger</vt:lpstr>
      <vt:lpstr>Bergen and Heeger results</vt:lpstr>
      <vt:lpstr>Bergen and Heeger failures</vt:lpstr>
      <vt:lpstr>More examples</vt:lpstr>
      <vt:lpstr>PowerPoint Presentation</vt:lpstr>
      <vt:lpstr>Synthetic surfaces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 Wavelets</dc:title>
  <dc:creator>connelly barnes</dc:creator>
  <cp:lastModifiedBy>connelly barnes</cp:lastModifiedBy>
  <cp:revision>31</cp:revision>
  <dcterms:created xsi:type="dcterms:W3CDTF">2013-09-24T02:27:01Z</dcterms:created>
  <dcterms:modified xsi:type="dcterms:W3CDTF">2014-09-23T16:29:22Z</dcterms:modified>
</cp:coreProperties>
</file>