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87" r:id="rId4"/>
    <p:sldId id="259" r:id="rId5"/>
    <p:sldId id="308" r:id="rId6"/>
    <p:sldId id="309" r:id="rId7"/>
    <p:sldId id="310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69" r:id="rId16"/>
    <p:sldId id="270" r:id="rId17"/>
    <p:sldId id="271" r:id="rId18"/>
    <p:sldId id="311" r:id="rId19"/>
    <p:sldId id="272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4" r:id="rId33"/>
    <p:sldId id="305" r:id="rId34"/>
    <p:sldId id="273" r:id="rId35"/>
    <p:sldId id="274" r:id="rId36"/>
    <p:sldId id="275" r:id="rId37"/>
    <p:sldId id="276" r:id="rId38"/>
    <p:sldId id="300" r:id="rId39"/>
    <p:sldId id="306" r:id="rId40"/>
    <p:sldId id="301" r:id="rId41"/>
    <p:sldId id="303" r:id="rId42"/>
    <p:sldId id="307" r:id="rId43"/>
    <p:sldId id="30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8" d="100"/>
          <a:sy n="68" d="100"/>
        </p:scale>
        <p:origin x="-1488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00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9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6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2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7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8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5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9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4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9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24211-99BA-684B-9E5C-51C877847F60}" type="datetimeFigureOut">
              <a:rPr lang="en-US" smtClean="0"/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0CCE2-72A6-614D-9A70-41135801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4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0.jpeg"/><Relationship Id="rId5" Type="http://schemas.openxmlformats.org/officeDocument/2006/relationships/oleObject" Target="../embeddings/oleObject5.bin"/><Relationship Id="rId6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0.jpe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thworks.com/help/matlab/ref/griddata.html" TargetMode="External"/><Relationship Id="rId3" Type="http://schemas.openxmlformats.org/officeDocument/2006/relationships/hyperlink" Target="http://docs.scipy.org/doc/scipy/reference/generated/scipy.interpolate.griddata.htm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thworks.com/help/matlab/ref/interp2.html" TargetMode="External"/><Relationship Id="rId3" Type="http://schemas.openxmlformats.org/officeDocument/2006/relationships/hyperlink" Target="http://docs.scipy.org/doc/scipy/reference/generated/scipy.interpolate.interp2d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vimeo.com/1456037" TargetMode="Externa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24.emf"/><Relationship Id="rId13" Type="http://schemas.openxmlformats.org/officeDocument/2006/relationships/oleObject" Target="../embeddings/oleObject15.bin"/><Relationship Id="rId14" Type="http://schemas.openxmlformats.org/officeDocument/2006/relationships/image" Target="../media/image2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0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22.e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26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2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cs.scipy.org/doc/scipy/reference/generated/scipy.interpolate.Rbf.html" TargetMode="External"/><Relationship Id="rId3" Type="http://schemas.openxmlformats.org/officeDocument/2006/relationships/hyperlink" Target="http://www.mathworks.com/matlabcentral/fileexchange/10056-scattered-data-interpolation-and-approximation-using-radial-base-function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28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29.png"/><Relationship Id="rId7" Type="http://schemas.openxmlformats.org/officeDocument/2006/relationships/oleObject" Target="../embeddings/oleObject21.bin"/><Relationship Id="rId8" Type="http://schemas.openxmlformats.org/officeDocument/2006/relationships/oleObject" Target="../embeddings/oleObject22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eajuMYNYtuY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31.png"/><Relationship Id="rId5" Type="http://schemas.openxmlformats.org/officeDocument/2006/relationships/oleObject" Target="../embeddings/oleObject24.bin"/><Relationship Id="rId6" Type="http://schemas.openxmlformats.org/officeDocument/2006/relationships/image" Target="../media/image32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25.bin"/><Relationship Id="rId5" Type="http://schemas.openxmlformats.org/officeDocument/2006/relationships/image" Target="../media/image34.emf"/><Relationship Id="rId6" Type="http://schemas.openxmlformats.org/officeDocument/2006/relationships/hyperlink" Target="http://www.cs.cmu.edu/~ph/texfund/texfund.pdf" TargetMode="External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hyperlink" Target="http://en.wikipedia.org/wiki/D'Arcy_Thompson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2AitTPI5U0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Image Warping </a:t>
            </a:r>
            <a:r>
              <a:rPr lang="en-US" dirty="0" smtClean="0">
                <a:latin typeface="Arial" charset="0"/>
              </a:rPr>
              <a:t>/ Morphing</a:t>
            </a:r>
            <a:endParaRPr lang="en-US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294843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Computational Photography</a:t>
            </a:r>
            <a:br>
              <a:rPr lang="en-US" sz="40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4000" dirty="0" smtClean="0"/>
              <a:t>Connelly Barnes</a:t>
            </a:r>
            <a:endParaRPr lang="en-US" sz="4000" dirty="0"/>
          </a:p>
        </p:txBody>
      </p:sp>
      <p:pic>
        <p:nvPicPr>
          <p:cNvPr id="3" name="Picture 2" descr="Screen Shot 2013-09-25 at 8.39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917"/>
            <a:ext cx="9144000" cy="1669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3028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[</a:t>
            </a:r>
            <a:r>
              <a:rPr lang="en-US" sz="1400" dirty="0" err="1" smtClean="0"/>
              <a:t>Wolberg</a:t>
            </a:r>
            <a:r>
              <a:rPr lang="en-US" sz="1400" dirty="0" smtClean="0"/>
              <a:t> 1996, Recent Advances in Image Morphing]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927976" y="6566556"/>
            <a:ext cx="5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Some slides from </a:t>
            </a:r>
            <a:r>
              <a:rPr lang="en-US" sz="1400" dirty="0" err="1" smtClean="0"/>
              <a:t>Fredo</a:t>
            </a:r>
            <a:r>
              <a:rPr lang="en-US" sz="1400" dirty="0" smtClean="0"/>
              <a:t> Durand, Bill Freeman,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578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Translation + Rotation?</a:t>
            </a:r>
            <a:endParaRPr lang="en-US" dirty="0"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latin typeface="Arial" charset="0"/>
              </a:rPr>
              <a:t>How many correspondences needed for translation+rotation?</a:t>
            </a:r>
          </a:p>
          <a:p>
            <a:r>
              <a:rPr lang="en-US">
                <a:latin typeface="Arial" charset="0"/>
              </a:rPr>
              <a:t>How many DOF?</a:t>
            </a:r>
          </a:p>
          <a:p>
            <a:endParaRPr lang="en-US">
              <a:latin typeface="Arial" charset="0"/>
            </a:endParaRPr>
          </a:p>
        </p:txBody>
      </p:sp>
      <p:pic>
        <p:nvPicPr>
          <p:cNvPr id="9220" name="Picture 4" descr="HHHIMG_1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5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9237" name="Line 6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7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2" name="Group 8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9235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9224" name="Text Box 12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9225" name="Text Box 13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T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</a:t>
            </a:r>
          </a:p>
        </p:txBody>
      </p:sp>
      <p:sp>
        <p:nvSpPr>
          <p:cNvPr id="9226" name="Text Box 1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endParaRPr lang="en-US"/>
          </a:p>
        </p:txBody>
      </p:sp>
      <p:sp>
        <p:nvSpPr>
          <p:cNvPr id="9227" name="Text Box 1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r>
              <a:rPr lang="ja-JP" altLang="en-US" i="1"/>
              <a:t>’</a:t>
            </a:r>
            <a:endParaRPr lang="en-US"/>
          </a:p>
        </p:txBody>
      </p:sp>
      <p:pic>
        <p:nvPicPr>
          <p:cNvPr id="9228" name="Picture 16" descr="HHHIMG_1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2266">
            <a:off x="5486400" y="13716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9825" name="Oval 17"/>
          <p:cNvSpPr>
            <a:spLocks noChangeAspect="1" noChangeArrowheads="1"/>
          </p:cNvSpPr>
          <p:nvPr/>
        </p:nvSpPr>
        <p:spPr bwMode="auto">
          <a:xfrm>
            <a:off x="5291138" y="2590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26" name="Oval 18"/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AutoShape 19"/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algn="ctr"/>
            <a:endParaRPr lang="ru-RU" i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232" name="Text Box 20"/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/>
              <a:t>?</a:t>
            </a:r>
          </a:p>
        </p:txBody>
      </p:sp>
      <p:sp>
        <p:nvSpPr>
          <p:cNvPr id="759830" name="Oval 22"/>
          <p:cNvSpPr>
            <a:spLocks noChangeAspect="1" noChangeArrowheads="1"/>
          </p:cNvSpPr>
          <p:nvPr/>
        </p:nvSpPr>
        <p:spPr bwMode="auto">
          <a:xfrm>
            <a:off x="5748338" y="1023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9831" name="Oval 23"/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5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25" grpId="0" animBg="1"/>
      <p:bldP spid="759826" grpId="0" animBg="1"/>
      <p:bldP spid="759830" grpId="0" animBg="1"/>
      <p:bldP spid="7598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3" descr="aff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888">
            <a:off x="5748338" y="1665288"/>
            <a:ext cx="17462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Affine: # correspondences?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</a:rPr>
              <a:t>How many correspondences needed for </a:t>
            </a:r>
            <a:r>
              <a:rPr lang="en-US" dirty="0" smtClean="0">
                <a:latin typeface="Arial" charset="0"/>
              </a:rPr>
              <a:t>affine transform?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How many DOF?</a:t>
            </a:r>
          </a:p>
          <a:p>
            <a:endParaRPr lang="en-US" dirty="0">
              <a:latin typeface="Arial" charset="0"/>
            </a:endParaRPr>
          </a:p>
        </p:txBody>
      </p:sp>
      <p:pic>
        <p:nvPicPr>
          <p:cNvPr id="10245" name="Picture 4" descr="HHHIMG_1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5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0263" name="Line 6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4" name="Line 7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47" name="Group 8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0261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T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</a:t>
            </a:r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endParaRPr lang="en-US"/>
          </a:p>
        </p:txBody>
      </p:sp>
      <p:sp>
        <p:nvSpPr>
          <p:cNvPr id="10252" name="Text Box 1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760849" name="Oval 17"/>
          <p:cNvSpPr>
            <a:spLocks noChangeAspect="1" noChangeArrowheads="1"/>
          </p:cNvSpPr>
          <p:nvPr/>
        </p:nvSpPr>
        <p:spPr bwMode="auto">
          <a:xfrm>
            <a:off x="5824538" y="30813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50" name="Oval 18"/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AutoShape 19"/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algn="ctr"/>
            <a:endParaRPr lang="ru-RU" i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/>
              <a:t>?</a:t>
            </a:r>
          </a:p>
        </p:txBody>
      </p:sp>
      <p:sp>
        <p:nvSpPr>
          <p:cNvPr id="760853" name="Oval 21"/>
          <p:cNvSpPr>
            <a:spLocks noChangeAspect="1" noChangeArrowheads="1"/>
          </p:cNvSpPr>
          <p:nvPr/>
        </p:nvSpPr>
        <p:spPr bwMode="auto">
          <a:xfrm>
            <a:off x="5791200" y="17526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54" name="Oval 22"/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57" name="Oval 25"/>
          <p:cNvSpPr>
            <a:spLocks noChangeAspect="1" noChangeArrowheads="1"/>
          </p:cNvSpPr>
          <p:nvPr/>
        </p:nvSpPr>
        <p:spPr bwMode="auto">
          <a:xfrm>
            <a:off x="7348538" y="2776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0858" name="Oval 26"/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223483"/>
              </p:ext>
            </p:extLst>
          </p:nvPr>
        </p:nvGraphicFramePr>
        <p:xfrm>
          <a:off x="3783346" y="5147026"/>
          <a:ext cx="5117237" cy="1315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1" name="Equation" r:id="rId5" imgW="2222500" imgH="571500" progId="Equation.3">
                  <p:embed/>
                </p:oleObj>
              </mc:Choice>
              <mc:Fallback>
                <p:oleObj name="Equation" r:id="rId5" imgW="22225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83346" y="5147026"/>
                        <a:ext cx="5117237" cy="1315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67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49" grpId="0" animBg="1"/>
      <p:bldP spid="760850" grpId="0" animBg="1"/>
      <p:bldP spid="760853" grpId="0" animBg="1"/>
      <p:bldP spid="760854" grpId="0" animBg="1"/>
      <p:bldP spid="760857" grpId="0" animBg="1"/>
      <p:bldP spid="7608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5" descr="perspect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Projective / </a:t>
            </a:r>
            <a:r>
              <a:rPr lang="en-US" dirty="0" err="1" smtClean="0">
                <a:latin typeface="Arial" charset="0"/>
              </a:rPr>
              <a:t>Homography</a:t>
            </a:r>
            <a:endParaRPr lang="en-US" dirty="0">
              <a:latin typeface="Arial" charset="0"/>
            </a:endParaRP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3733800"/>
            <a:ext cx="84582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How many correspondences needed for projective</a:t>
            </a:r>
            <a:r>
              <a:rPr lang="en-US" dirty="0" smtClean="0">
                <a:latin typeface="Arial" charset="0"/>
              </a:rPr>
              <a:t>? How </a:t>
            </a:r>
            <a:r>
              <a:rPr lang="en-US" dirty="0">
                <a:latin typeface="Arial" charset="0"/>
              </a:rPr>
              <a:t>many DOF?</a:t>
            </a:r>
          </a:p>
          <a:p>
            <a:endParaRPr lang="en-US" dirty="0">
              <a:latin typeface="Arial" charset="0"/>
            </a:endParaRPr>
          </a:p>
        </p:txBody>
      </p:sp>
      <p:pic>
        <p:nvPicPr>
          <p:cNvPr id="11269" name="Picture 5" descr="HHHIMG_1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128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1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128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2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11273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T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</a:t>
            </a: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endParaRPr lang="en-US"/>
          </a:p>
        </p:txBody>
      </p:sp>
      <p:sp>
        <p:nvSpPr>
          <p:cNvPr id="11276" name="Text Box 16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761873" name="Oval 17"/>
          <p:cNvSpPr>
            <a:spLocks noChangeAspect="1" noChangeArrowheads="1"/>
          </p:cNvSpPr>
          <p:nvPr/>
        </p:nvSpPr>
        <p:spPr bwMode="auto">
          <a:xfrm>
            <a:off x="5672138" y="28194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74" name="Oval 18"/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AutoShape 19"/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algn="ctr"/>
            <a:endParaRPr lang="ru-RU" i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280" name="Text Box 20"/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/>
              <a:t>?</a:t>
            </a:r>
          </a:p>
        </p:txBody>
      </p:sp>
      <p:sp>
        <p:nvSpPr>
          <p:cNvPr id="761877" name="Oval 21"/>
          <p:cNvSpPr>
            <a:spLocks noChangeAspect="1" noChangeArrowheads="1"/>
          </p:cNvSpPr>
          <p:nvPr/>
        </p:nvSpPr>
        <p:spPr bwMode="auto">
          <a:xfrm>
            <a:off x="5900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78" name="Oval 22"/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79" name="Oval 23"/>
          <p:cNvSpPr>
            <a:spLocks noChangeAspect="1" noChangeArrowheads="1"/>
          </p:cNvSpPr>
          <p:nvPr/>
        </p:nvSpPr>
        <p:spPr bwMode="auto">
          <a:xfrm>
            <a:off x="7239000" y="28194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80" name="Oval 24"/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82" name="Oval 26"/>
          <p:cNvSpPr>
            <a:spLocks noChangeAspect="1" noChangeArrowheads="1"/>
          </p:cNvSpPr>
          <p:nvPr/>
        </p:nvSpPr>
        <p:spPr bwMode="auto">
          <a:xfrm>
            <a:off x="7043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1883" name="Oval 27"/>
          <p:cNvSpPr>
            <a:spLocks noChangeAspect="1" noChangeArrowheads="1"/>
          </p:cNvSpPr>
          <p:nvPr/>
        </p:nvSpPr>
        <p:spPr bwMode="auto">
          <a:xfrm>
            <a:off x="40386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875756"/>
              </p:ext>
            </p:extLst>
          </p:nvPr>
        </p:nvGraphicFramePr>
        <p:xfrm>
          <a:off x="404283" y="4830409"/>
          <a:ext cx="5178425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2" name="Equation" r:id="rId5" imgW="2247900" imgH="838200" progId="Equation.3">
                  <p:embed/>
                </p:oleObj>
              </mc:Choice>
              <mc:Fallback>
                <p:oleObj name="Equation" r:id="rId5" imgW="22479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4283" y="4830409"/>
                        <a:ext cx="5178425" cy="1928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17250"/>
              </p:ext>
            </p:extLst>
          </p:nvPr>
        </p:nvGraphicFramePr>
        <p:xfrm>
          <a:off x="6019800" y="5561012"/>
          <a:ext cx="304323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3" name="Equation" r:id="rId7" imgW="1320800" imgH="203200" progId="Equation.3">
                  <p:embed/>
                </p:oleObj>
              </mc:Choice>
              <mc:Fallback>
                <p:oleObj name="Equation" r:id="rId7" imgW="1320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19800" y="5561012"/>
                        <a:ext cx="3043238" cy="46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332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73" grpId="0" animBg="1"/>
      <p:bldP spid="761874" grpId="0" animBg="1"/>
      <p:bldP spid="761877" grpId="0" animBg="1"/>
      <p:bldP spid="761878" grpId="0" animBg="1"/>
      <p:bldP spid="761879" grpId="0" animBg="1"/>
      <p:bldP spid="761880" grpId="0" animBg="1"/>
      <p:bldP spid="761882" grpId="0" animBg="1"/>
      <p:bldP spid="7618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Image </a:t>
            </a:r>
            <a:r>
              <a:rPr lang="en-US" dirty="0" smtClean="0">
                <a:latin typeface="Arial" charset="0"/>
              </a:rPr>
              <a:t>Warping</a:t>
            </a:r>
            <a:endParaRPr lang="en-US" dirty="0">
              <a:latin typeface="Arial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371600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latin typeface="Arial" charset="0"/>
              </a:rPr>
              <a:t>Given a coordinate transform </a:t>
            </a:r>
            <a:r>
              <a:rPr lang="en-US" i="1">
                <a:latin typeface="Arial" charset="0"/>
              </a:rPr>
              <a:t>(x</a:t>
            </a:r>
            <a:r>
              <a:rPr lang="ja-JP" altLang="en-US" i="1">
                <a:latin typeface="Arial" charset="0"/>
              </a:rPr>
              <a:t>’</a:t>
            </a:r>
            <a:r>
              <a:rPr lang="en-US" i="1">
                <a:latin typeface="Arial" charset="0"/>
              </a:rPr>
              <a:t>,y</a:t>
            </a:r>
            <a:r>
              <a:rPr lang="ja-JP" altLang="en-US" i="1">
                <a:latin typeface="Arial" charset="0"/>
              </a:rPr>
              <a:t>’</a:t>
            </a:r>
            <a:r>
              <a:rPr lang="en-US" i="1">
                <a:latin typeface="Arial" charset="0"/>
              </a:rPr>
              <a:t>)</a:t>
            </a:r>
            <a:r>
              <a:rPr lang="en-US" b="1" i="1">
                <a:latin typeface="Arial" charset="0"/>
              </a:rPr>
              <a:t> </a:t>
            </a:r>
            <a:r>
              <a:rPr lang="en-US">
                <a:latin typeface="Arial" charset="0"/>
              </a:rPr>
              <a:t>=</a:t>
            </a:r>
            <a:r>
              <a:rPr lang="en-US" b="1" i="1">
                <a:latin typeface="Arial" charset="0"/>
              </a:rPr>
              <a:t> </a:t>
            </a:r>
            <a:r>
              <a:rPr lang="en-US" i="1">
                <a:latin typeface="Arial" charset="0"/>
              </a:rPr>
              <a:t>T</a:t>
            </a:r>
            <a:r>
              <a:rPr lang="en-US">
                <a:latin typeface="Arial" charset="0"/>
              </a:rPr>
              <a:t>(</a:t>
            </a:r>
            <a:r>
              <a:rPr lang="en-US" i="1">
                <a:latin typeface="Arial" charset="0"/>
              </a:rPr>
              <a:t>x,y</a:t>
            </a:r>
            <a:r>
              <a:rPr lang="en-US">
                <a:latin typeface="Arial" charset="0"/>
              </a:rPr>
              <a:t>) and a source image </a:t>
            </a:r>
            <a:r>
              <a:rPr lang="en-US" i="1">
                <a:latin typeface="Arial" charset="0"/>
              </a:rPr>
              <a:t>f</a:t>
            </a:r>
            <a:r>
              <a:rPr lang="en-US">
                <a:latin typeface="Arial" charset="0"/>
              </a:rPr>
              <a:t>(</a:t>
            </a:r>
            <a:r>
              <a:rPr lang="en-US" i="1">
                <a:latin typeface="Arial" charset="0"/>
              </a:rPr>
              <a:t>x,y</a:t>
            </a:r>
            <a:r>
              <a:rPr lang="en-US">
                <a:latin typeface="Arial" charset="0"/>
              </a:rPr>
              <a:t>), how do we compute a transformed image </a:t>
            </a:r>
            <a:r>
              <a:rPr lang="en-US" i="1">
                <a:latin typeface="Arial" charset="0"/>
              </a:rPr>
              <a:t>g(x</a:t>
            </a:r>
            <a:r>
              <a:rPr lang="ja-JP" altLang="en-US" i="1">
                <a:latin typeface="Arial" charset="0"/>
              </a:rPr>
              <a:t>’</a:t>
            </a:r>
            <a:r>
              <a:rPr lang="en-US" i="1">
                <a:latin typeface="Arial" charset="0"/>
              </a:rPr>
              <a:t>,y</a:t>
            </a:r>
            <a:r>
              <a:rPr lang="ja-JP" altLang="en-US" i="1">
                <a:latin typeface="Arial" charset="0"/>
              </a:rPr>
              <a:t>’</a:t>
            </a:r>
            <a:r>
              <a:rPr lang="en-US" i="1">
                <a:latin typeface="Arial" charset="0"/>
              </a:rPr>
              <a:t>)</a:t>
            </a:r>
            <a:r>
              <a:rPr lang="en-US" b="1">
                <a:latin typeface="Arial" charset="0"/>
              </a:rPr>
              <a:t> </a:t>
            </a:r>
            <a:r>
              <a:rPr lang="en-US">
                <a:latin typeface="Arial" charset="0"/>
              </a:rPr>
              <a:t>=</a:t>
            </a:r>
            <a:r>
              <a:rPr lang="en-US" b="1">
                <a:latin typeface="Arial" charset="0"/>
              </a:rPr>
              <a:t> </a:t>
            </a:r>
            <a:r>
              <a:rPr lang="en-US" i="1">
                <a:latin typeface="Arial" charset="0"/>
              </a:rPr>
              <a:t>f</a:t>
            </a:r>
            <a:r>
              <a:rPr lang="en-US">
                <a:latin typeface="Arial" charset="0"/>
              </a:rPr>
              <a:t>(</a:t>
            </a:r>
            <a:r>
              <a:rPr lang="en-US" i="1">
                <a:latin typeface="Arial" charset="0"/>
              </a:rPr>
              <a:t>T</a:t>
            </a:r>
            <a:r>
              <a:rPr lang="en-US">
                <a:latin typeface="Arial" charset="0"/>
              </a:rPr>
              <a:t>(</a:t>
            </a:r>
            <a:r>
              <a:rPr lang="en-US" i="1">
                <a:latin typeface="Arial" charset="0"/>
              </a:rPr>
              <a:t>x,y</a:t>
            </a:r>
            <a:r>
              <a:rPr lang="en-US">
                <a:latin typeface="Arial" charset="0"/>
              </a:rPr>
              <a:t>))?</a:t>
            </a:r>
          </a:p>
        </p:txBody>
      </p:sp>
      <p:pic>
        <p:nvPicPr>
          <p:cNvPr id="12292" name="Picture 4" descr="HHHIMG_1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rot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2308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5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2306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1229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T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</a:t>
            </a:r>
          </a:p>
        </p:txBody>
      </p:sp>
      <p:sp>
        <p:nvSpPr>
          <p:cNvPr id="1230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f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</a:t>
            </a:r>
          </a:p>
        </p:txBody>
      </p:sp>
      <p:sp>
        <p:nvSpPr>
          <p:cNvPr id="1230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g</a:t>
            </a:r>
            <a:r>
              <a:rPr lang="en-US"/>
              <a:t>(</a:t>
            </a:r>
            <a:r>
              <a:rPr lang="en-US" i="1"/>
              <a:t>x</a:t>
            </a:r>
            <a:r>
              <a:rPr lang="ja-JP" altLang="en-US" i="1"/>
              <a:t>’</a:t>
            </a:r>
            <a:r>
              <a:rPr lang="en-US" i="1"/>
              <a:t>,y</a:t>
            </a:r>
            <a:r>
              <a:rPr lang="ja-JP" altLang="en-US" i="1"/>
              <a:t>’</a:t>
            </a:r>
            <a:r>
              <a:rPr lang="en-US"/>
              <a:t>)</a:t>
            </a:r>
          </a:p>
        </p:txBody>
      </p:sp>
      <p:sp>
        <p:nvSpPr>
          <p:cNvPr id="1230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endParaRPr lang="en-US"/>
          </a:p>
        </p:txBody>
      </p:sp>
      <p:sp>
        <p:nvSpPr>
          <p:cNvPr id="1230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r>
              <a:rPr lang="ja-JP" altLang="en-US" i="1"/>
              <a:t>’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4456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(</a:t>
            </a:r>
            <a:r>
              <a:rPr lang="en-US" i="1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(</a:t>
            </a:r>
            <a:r>
              <a:rPr lang="en-US" i="1" dirty="0"/>
              <a:t>x</a:t>
            </a:r>
            <a:r>
              <a:rPr lang="ja-JP" altLang="en-US" i="1" dirty="0"/>
              <a:t>’</a:t>
            </a:r>
            <a:r>
              <a:rPr lang="en-US" i="1" dirty="0"/>
              <a:t>,y</a:t>
            </a:r>
            <a:r>
              <a:rPr lang="ja-JP" altLang="en-US" i="1" dirty="0"/>
              <a:t>’</a:t>
            </a:r>
            <a:r>
              <a:rPr lang="en-US" dirty="0"/>
              <a:t>)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Forward warping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8348544" cy="19050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Send each pixel </a:t>
            </a:r>
            <a:r>
              <a:rPr lang="en-US" dirty="0" smtClean="0">
                <a:latin typeface="Arial" charset="0"/>
              </a:rPr>
              <a:t>(</a:t>
            </a:r>
            <a:r>
              <a:rPr lang="en-US" i="1" dirty="0" err="1">
                <a:latin typeface="Arial" charset="0"/>
              </a:rPr>
              <a:t>x,y</a:t>
            </a:r>
            <a:r>
              <a:rPr lang="en-US" dirty="0">
                <a:latin typeface="Arial" charset="0"/>
              </a:rPr>
              <a:t>) to its corresponding </a:t>
            </a:r>
            <a:r>
              <a:rPr lang="en-US" dirty="0" smtClean="0">
                <a:latin typeface="Arial" charset="0"/>
              </a:rPr>
              <a:t>location</a:t>
            </a:r>
            <a:endParaRPr lang="en-US" dirty="0">
              <a:latin typeface="Arial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charset="0"/>
              </a:rPr>
              <a:t>               </a:t>
            </a:r>
            <a:r>
              <a:rPr lang="en-US" dirty="0">
                <a:latin typeface="Arial" charset="0"/>
              </a:rPr>
              <a:t>(</a:t>
            </a:r>
            <a:r>
              <a:rPr lang="en-US" i="1" dirty="0">
                <a:latin typeface="Arial" charset="0"/>
              </a:rPr>
              <a:t>x</a:t>
            </a:r>
            <a:r>
              <a:rPr lang="ja-JP" altLang="en-US" i="1" dirty="0">
                <a:latin typeface="Arial" charset="0"/>
              </a:rPr>
              <a:t>’</a:t>
            </a:r>
            <a:r>
              <a:rPr lang="en-US" i="1" dirty="0">
                <a:latin typeface="Arial" charset="0"/>
              </a:rPr>
              <a:t>,y</a:t>
            </a:r>
            <a:r>
              <a:rPr lang="ja-JP" altLang="en-US" i="1" dirty="0">
                <a:latin typeface="Arial" charset="0"/>
              </a:rPr>
              <a:t>’</a:t>
            </a:r>
            <a:r>
              <a:rPr lang="en-US" i="1" dirty="0">
                <a:latin typeface="Arial" charset="0"/>
              </a:rPr>
              <a:t>)</a:t>
            </a:r>
            <a:r>
              <a:rPr lang="en-US" b="1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=</a:t>
            </a:r>
            <a:r>
              <a:rPr lang="en-US" b="1" dirty="0">
                <a:latin typeface="Arial" charset="0"/>
              </a:rPr>
              <a:t> </a:t>
            </a:r>
            <a:r>
              <a:rPr lang="en-US" i="1" dirty="0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(</a:t>
            </a:r>
            <a:r>
              <a:rPr lang="en-US" i="1" dirty="0" err="1">
                <a:latin typeface="Arial" charset="0"/>
              </a:rPr>
              <a:t>x,y</a:t>
            </a:r>
            <a:r>
              <a:rPr lang="en-US" dirty="0">
                <a:latin typeface="Arial" charset="0"/>
              </a:rPr>
              <a:t>) in the second image</a:t>
            </a:r>
          </a:p>
        </p:txBody>
      </p:sp>
      <p:pic>
        <p:nvPicPr>
          <p:cNvPr id="13318" name="Picture 6" descr="HHHIMG_1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rot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3333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21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3331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1332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791568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T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</a:t>
            </a:r>
          </a:p>
        </p:txBody>
      </p:sp>
      <p:sp>
        <p:nvSpPr>
          <p:cNvPr id="791570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1332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1572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endParaRPr lang="en-US"/>
          </a:p>
        </p:txBody>
      </p:sp>
      <p:sp>
        <p:nvSpPr>
          <p:cNvPr id="1333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r>
              <a:rPr lang="ja-JP" altLang="en-US" i="1"/>
              <a:t>’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8188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68" grpId="0" animBg="1"/>
      <p:bldP spid="791570" grpId="0" autoUpdateAnimBg="0"/>
      <p:bldP spid="7915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14364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f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g</a:t>
            </a:r>
            <a:r>
              <a:rPr lang="en-US"/>
              <a:t>(</a:t>
            </a:r>
            <a:r>
              <a:rPr lang="en-US" i="1"/>
              <a:t>x</a:t>
            </a:r>
            <a:r>
              <a:rPr lang="ja-JP" altLang="en-US" i="1"/>
              <a:t>’</a:t>
            </a:r>
            <a:r>
              <a:rPr lang="en-US" i="1"/>
              <a:t>,y</a:t>
            </a:r>
            <a:r>
              <a:rPr lang="ja-JP" altLang="en-US" i="1"/>
              <a:t>’</a:t>
            </a:r>
            <a:r>
              <a:rPr lang="en-US"/>
              <a:t>)</a:t>
            </a:r>
          </a:p>
        </p:txBody>
      </p:sp>
      <p:sp>
        <p:nvSpPr>
          <p:cNvPr id="1434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Forward warping</a:t>
            </a:r>
          </a:p>
        </p:txBody>
      </p:sp>
      <p:grpSp>
        <p:nvGrpSpPr>
          <p:cNvPr id="1434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436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4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4360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1434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1434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T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</a:t>
            </a:r>
          </a:p>
        </p:txBody>
      </p:sp>
      <p:sp>
        <p:nvSpPr>
          <p:cNvPr id="14349" name="Rectangle 21"/>
          <p:cNvSpPr>
            <a:spLocks noChangeArrowheads="1"/>
          </p:cNvSpPr>
          <p:nvPr/>
        </p:nvSpPr>
        <p:spPr bwMode="auto">
          <a:xfrm>
            <a:off x="685800" y="4236466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>
                <a:latin typeface="Arial" charset="0"/>
              </a:rPr>
              <a:t>Q:  what if pixel lands </a:t>
            </a:r>
            <a:r>
              <a:rPr lang="ja-JP" altLang="en-US" sz="2800" dirty="0">
                <a:latin typeface="Arial" charset="0"/>
              </a:rPr>
              <a:t>“</a:t>
            </a:r>
            <a:r>
              <a:rPr lang="en-US" sz="2800" dirty="0">
                <a:latin typeface="Arial" charset="0"/>
              </a:rPr>
              <a:t>between</a:t>
            </a:r>
            <a:r>
              <a:rPr lang="ja-JP" altLang="en-US" sz="2800" dirty="0">
                <a:latin typeface="Arial" charset="0"/>
              </a:rPr>
              <a:t>”</a:t>
            </a:r>
            <a:r>
              <a:rPr lang="en-US" sz="2800" dirty="0">
                <a:latin typeface="Arial" charset="0"/>
              </a:rPr>
              <a:t> two pixels?</a:t>
            </a:r>
          </a:p>
        </p:txBody>
      </p:sp>
      <p:sp>
        <p:nvSpPr>
          <p:cNvPr id="1435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endParaRPr lang="en-US"/>
          </a:p>
        </p:txBody>
      </p:sp>
      <p:sp>
        <p:nvSpPr>
          <p:cNvPr id="1435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r>
              <a:rPr lang="ja-JP" altLang="en-US" i="1"/>
              <a:t>’</a:t>
            </a:r>
            <a:endParaRPr lang="en-US"/>
          </a:p>
        </p:txBody>
      </p:sp>
      <p:grpSp>
        <p:nvGrpSpPr>
          <p:cNvPr id="14354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14356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607" name="Rectangle 31"/>
          <p:cNvSpPr>
            <a:spLocks noChangeArrowheads="1"/>
          </p:cNvSpPr>
          <p:nvPr/>
        </p:nvSpPr>
        <p:spPr bwMode="auto">
          <a:xfrm>
            <a:off x="685800" y="5007922"/>
            <a:ext cx="845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>
                <a:latin typeface="Arial" charset="0"/>
              </a:rPr>
              <a:t>A:  distribute color among neighboring pixels (x</a:t>
            </a:r>
            <a:r>
              <a:rPr lang="ja-JP" altLang="en-US" sz="2800" dirty="0">
                <a:latin typeface="Arial" charset="0"/>
              </a:rPr>
              <a:t>’</a:t>
            </a:r>
            <a:r>
              <a:rPr lang="en-US" sz="2800" dirty="0">
                <a:latin typeface="Arial" charset="0"/>
              </a:rPr>
              <a:t>,y</a:t>
            </a:r>
            <a:r>
              <a:rPr lang="ja-JP" altLang="en-US" sz="2800" dirty="0">
                <a:latin typeface="Arial" charset="0"/>
              </a:rPr>
              <a:t>’</a:t>
            </a:r>
            <a:r>
              <a:rPr lang="en-US" sz="2800" dirty="0">
                <a:latin typeface="Arial" charset="0"/>
              </a:rPr>
              <a:t>)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dirty="0">
                <a:latin typeface="Arial" charset="0"/>
              </a:rPr>
              <a:t>Known as </a:t>
            </a:r>
            <a:r>
              <a:rPr lang="ja-JP" altLang="en-US" sz="2400" dirty="0">
                <a:latin typeface="Arial" charset="0"/>
              </a:rPr>
              <a:t>“</a:t>
            </a:r>
            <a:r>
              <a:rPr lang="en-US" sz="2400" dirty="0">
                <a:latin typeface="Arial" charset="0"/>
              </a:rPr>
              <a:t>splatting</a:t>
            </a:r>
            <a:r>
              <a:rPr lang="ja-JP" altLang="en-US" sz="2400" dirty="0">
                <a:latin typeface="Arial" charset="0"/>
              </a:rPr>
              <a:t>”</a:t>
            </a:r>
            <a:endParaRPr lang="en-US" sz="2400" dirty="0"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400" dirty="0" smtClean="0">
                <a:latin typeface="Arial" charset="0"/>
              </a:rPr>
              <a:t>Can also interpolate points in target image:</a:t>
            </a:r>
            <a:br>
              <a:rPr lang="en-US" sz="2400" dirty="0" smtClean="0">
                <a:latin typeface="Arial" charset="0"/>
              </a:rPr>
            </a:br>
            <a:r>
              <a:rPr lang="en-US" sz="2000" dirty="0" err="1" smtClean="0">
                <a:latin typeface="Courier" charset="0"/>
                <a:hlinkClick r:id="rId2"/>
              </a:rPr>
              <a:t>griddata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400" dirty="0" smtClean="0">
                <a:latin typeface="Arial" charset="0"/>
              </a:rPr>
              <a:t>(</a:t>
            </a:r>
            <a:r>
              <a:rPr lang="en-US" sz="2400" dirty="0" err="1" smtClean="0">
                <a:latin typeface="Arial" charset="0"/>
              </a:rPr>
              <a:t>Matlab</a:t>
            </a:r>
            <a:r>
              <a:rPr lang="en-US" sz="2400" dirty="0" smtClean="0">
                <a:latin typeface="Arial" charset="0"/>
              </a:rPr>
              <a:t>), </a:t>
            </a:r>
            <a:r>
              <a:rPr lang="en-US" dirty="0" err="1" smtClean="0">
                <a:latin typeface="Courier"/>
                <a:cs typeface="Courier"/>
                <a:hlinkClick r:id="rId3"/>
              </a:rPr>
              <a:t>scipy.interpolate.griddata</a:t>
            </a:r>
            <a:r>
              <a:rPr lang="en-US" sz="2400" dirty="0" smtClean="0">
                <a:latin typeface="Arial" charset="0"/>
              </a:rPr>
              <a:t> (Python)</a:t>
            </a:r>
            <a:endParaRPr 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2123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607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(</a:t>
            </a:r>
            <a:r>
              <a:rPr lang="en-US" i="1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(</a:t>
            </a:r>
            <a:r>
              <a:rPr lang="en-US" i="1" dirty="0"/>
              <a:t>x</a:t>
            </a:r>
            <a:r>
              <a:rPr lang="ja-JP" altLang="en-US" i="1" dirty="0"/>
              <a:t>’</a:t>
            </a:r>
            <a:r>
              <a:rPr lang="en-US" i="1" dirty="0"/>
              <a:t>,y</a:t>
            </a:r>
            <a:r>
              <a:rPr lang="ja-JP" altLang="en-US" i="1" dirty="0"/>
              <a:t>’</a:t>
            </a:r>
            <a:r>
              <a:rPr lang="en-US" dirty="0"/>
              <a:t>)</a:t>
            </a: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5386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endParaRPr lang="en-US"/>
          </a:p>
        </p:txBody>
      </p:sp>
      <p:sp>
        <p:nvSpPr>
          <p:cNvPr id="1536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Inverse warping</a:t>
            </a:r>
          </a:p>
        </p:txBody>
      </p:sp>
      <p:sp>
        <p:nvSpPr>
          <p:cNvPr id="1536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15733"/>
            <a:ext cx="7772400" cy="19812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Get each pixel </a:t>
            </a:r>
            <a:r>
              <a:rPr lang="en-US" dirty="0" smtClean="0">
                <a:latin typeface="Arial" charset="0"/>
              </a:rPr>
              <a:t>color </a:t>
            </a:r>
            <a:r>
              <a:rPr lang="en-US" i="1" dirty="0">
                <a:latin typeface="Arial" charset="0"/>
              </a:rPr>
              <a:t>g</a:t>
            </a:r>
            <a:r>
              <a:rPr lang="en-US" dirty="0" smtClean="0">
                <a:latin typeface="Arial" charset="0"/>
              </a:rPr>
              <a:t>(</a:t>
            </a:r>
            <a:r>
              <a:rPr lang="en-US" i="1" dirty="0">
                <a:latin typeface="Arial" charset="0"/>
              </a:rPr>
              <a:t>x</a:t>
            </a:r>
            <a:r>
              <a:rPr lang="ja-JP" altLang="en-US" i="1" dirty="0">
                <a:latin typeface="Arial" charset="0"/>
              </a:rPr>
              <a:t>’</a:t>
            </a:r>
            <a:r>
              <a:rPr lang="en-US" i="1" dirty="0">
                <a:latin typeface="Arial" charset="0"/>
              </a:rPr>
              <a:t>,y</a:t>
            </a:r>
            <a:r>
              <a:rPr lang="ja-JP" altLang="en-US" i="1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) from its corresponding location </a:t>
            </a:r>
          </a:p>
          <a:p>
            <a:pPr marL="0" indent="0">
              <a:buNone/>
            </a:pPr>
            <a:r>
              <a:rPr lang="en-US" dirty="0" smtClean="0">
                <a:latin typeface="Arial" charset="0"/>
              </a:rPr>
              <a:t>          </a:t>
            </a:r>
            <a:r>
              <a:rPr lang="en-US" dirty="0">
                <a:latin typeface="Arial" charset="0"/>
              </a:rPr>
              <a:t>(</a:t>
            </a:r>
            <a:r>
              <a:rPr lang="en-US" i="1" dirty="0" err="1">
                <a:latin typeface="Arial" charset="0"/>
              </a:rPr>
              <a:t>x,y</a:t>
            </a:r>
            <a:r>
              <a:rPr lang="en-US" dirty="0">
                <a:latin typeface="Arial" charset="0"/>
              </a:rPr>
              <a:t>)</a:t>
            </a:r>
            <a:r>
              <a:rPr lang="en-US" b="1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=</a:t>
            </a:r>
            <a:r>
              <a:rPr lang="en-US" b="1" dirty="0">
                <a:latin typeface="Arial" charset="0"/>
              </a:rPr>
              <a:t> </a:t>
            </a:r>
            <a:r>
              <a:rPr lang="en-US" i="1" dirty="0">
                <a:latin typeface="Arial" charset="0"/>
              </a:rPr>
              <a:t>T</a:t>
            </a:r>
            <a:r>
              <a:rPr lang="en-US" i="1" baseline="30000" dirty="0">
                <a:latin typeface="Arial" charset="0"/>
              </a:rPr>
              <a:t>-1</a:t>
            </a:r>
            <a:r>
              <a:rPr lang="en-US" dirty="0">
                <a:latin typeface="Arial" charset="0"/>
              </a:rPr>
              <a:t>(</a:t>
            </a:r>
            <a:r>
              <a:rPr lang="en-US" i="1" dirty="0">
                <a:latin typeface="Arial" charset="0"/>
              </a:rPr>
              <a:t>x</a:t>
            </a:r>
            <a:r>
              <a:rPr lang="ja-JP" altLang="en-US" i="1" dirty="0">
                <a:latin typeface="Arial" charset="0"/>
              </a:rPr>
              <a:t>’</a:t>
            </a:r>
            <a:r>
              <a:rPr lang="en-US" i="1" dirty="0">
                <a:latin typeface="Arial" charset="0"/>
              </a:rPr>
              <a:t>,y</a:t>
            </a:r>
            <a:r>
              <a:rPr lang="ja-JP" altLang="en-US" i="1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) in the first image</a:t>
            </a:r>
          </a:p>
        </p:txBody>
      </p:sp>
      <p:pic>
        <p:nvPicPr>
          <p:cNvPr id="15369" name="Picture 11" descr="HHHIMG_1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2" descr="rot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1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5384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72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5382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7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79362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1537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r>
              <a:rPr lang="ja-JP" altLang="en-US" i="1"/>
              <a:t>’</a:t>
            </a:r>
            <a:endParaRPr lang="en-US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15380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i="1"/>
                <a:t>T</a:t>
              </a:r>
              <a:r>
                <a:rPr lang="en-US" i="1" baseline="30000"/>
                <a:t>-1</a:t>
              </a:r>
              <a:r>
                <a:rPr lang="en-US"/>
                <a:t>(</a:t>
              </a:r>
              <a:r>
                <a:rPr lang="en-US" i="1"/>
                <a:t>x,y</a:t>
              </a:r>
              <a:r>
                <a:rPr lang="en-US"/>
                <a:t>)</a:t>
              </a:r>
            </a:p>
          </p:txBody>
        </p:sp>
        <p:sp>
          <p:nvSpPr>
            <p:cNvPr id="15381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67 h 288"/>
                <a:gd name="T2" fmla="*/ 1077 w 2160"/>
                <a:gd name="T3" fmla="*/ 0 h 288"/>
                <a:gd name="T4" fmla="*/ 2019 w 2160"/>
                <a:gd name="T5" fmla="*/ 167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362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362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2901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21" grpId="0" autoUpdateAnimBg="0"/>
      <p:bldP spid="793626" grpId="0" animBg="1"/>
      <p:bldP spid="7936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16417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8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9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87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16413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6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f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</a:t>
            </a:r>
          </a:p>
        </p:txBody>
      </p:sp>
      <p:sp>
        <p:nvSpPr>
          <p:cNvPr id="1638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g</a:t>
            </a:r>
            <a:r>
              <a:rPr lang="en-US"/>
              <a:t>(</a:t>
            </a:r>
            <a:r>
              <a:rPr lang="en-US" i="1"/>
              <a:t>x</a:t>
            </a:r>
            <a:r>
              <a:rPr lang="ja-JP" altLang="en-US" i="1"/>
              <a:t>’</a:t>
            </a:r>
            <a:r>
              <a:rPr lang="en-US" i="1"/>
              <a:t>,y</a:t>
            </a:r>
            <a:r>
              <a:rPr lang="ja-JP" altLang="en-US" i="1"/>
              <a:t>’</a:t>
            </a:r>
            <a:r>
              <a:rPr lang="en-US"/>
              <a:t>)</a:t>
            </a:r>
          </a:p>
        </p:txBody>
      </p:sp>
      <p:grpSp>
        <p:nvGrpSpPr>
          <p:cNvPr id="16390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641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1639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endParaRPr lang="en-US"/>
          </a:p>
        </p:txBody>
      </p:sp>
      <p:sp>
        <p:nvSpPr>
          <p:cNvPr id="1639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Inverse warping</a:t>
            </a:r>
          </a:p>
        </p:txBody>
      </p:sp>
      <p:grpSp>
        <p:nvGrpSpPr>
          <p:cNvPr id="1639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6409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6407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1639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r>
              <a:rPr lang="ja-JP" altLang="en-US" i="1"/>
              <a:t>’</a:t>
            </a:r>
            <a:endParaRPr lang="en-US"/>
          </a:p>
        </p:txBody>
      </p:sp>
      <p:grpSp>
        <p:nvGrpSpPr>
          <p:cNvPr id="16399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16405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i="1"/>
                <a:t>T</a:t>
              </a:r>
              <a:r>
                <a:rPr lang="en-US" i="1" baseline="30000"/>
                <a:t>-1</a:t>
              </a:r>
              <a:r>
                <a:rPr lang="en-US"/>
                <a:t>(</a:t>
              </a:r>
              <a:r>
                <a:rPr lang="en-US" i="1"/>
                <a:t>x,y</a:t>
              </a:r>
              <a:r>
                <a:rPr lang="en-US"/>
                <a:t>)</a:t>
              </a:r>
            </a:p>
          </p:txBody>
        </p:sp>
        <p:sp>
          <p:nvSpPr>
            <p:cNvPr id="16406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67 h 288"/>
                <a:gd name="T2" fmla="*/ 1077 w 2160"/>
                <a:gd name="T3" fmla="*/ 0 h 288"/>
                <a:gd name="T4" fmla="*/ 2019 w 2160"/>
                <a:gd name="T5" fmla="*/ 167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00" name="Rectangle 32"/>
          <p:cNvSpPr>
            <a:spLocks noChangeArrowheads="1"/>
          </p:cNvSpPr>
          <p:nvPr/>
        </p:nvSpPr>
        <p:spPr bwMode="auto">
          <a:xfrm>
            <a:off x="685800" y="3932575"/>
            <a:ext cx="834854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>
                <a:latin typeface="Arial" charset="0"/>
              </a:rPr>
              <a:t>Q:  what if pixel comes from </a:t>
            </a:r>
            <a:r>
              <a:rPr lang="ja-JP" altLang="en-US" sz="2800" dirty="0">
                <a:latin typeface="Arial" charset="0"/>
              </a:rPr>
              <a:t>“</a:t>
            </a:r>
            <a:r>
              <a:rPr lang="en-US" sz="2800" dirty="0">
                <a:latin typeface="Arial" charset="0"/>
              </a:rPr>
              <a:t>between</a:t>
            </a:r>
            <a:r>
              <a:rPr lang="ja-JP" altLang="en-US" sz="2800" dirty="0">
                <a:latin typeface="Arial" charset="0"/>
              </a:rPr>
              <a:t>”</a:t>
            </a:r>
            <a:r>
              <a:rPr lang="en-US" sz="2800" dirty="0">
                <a:latin typeface="Arial" charset="0"/>
              </a:rPr>
              <a:t> two pixels?</a:t>
            </a:r>
          </a:p>
        </p:txBody>
      </p:sp>
      <p:sp>
        <p:nvSpPr>
          <p:cNvPr id="1640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1640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4660" name="Rectangle 36"/>
          <p:cNvSpPr>
            <a:spLocks noChangeArrowheads="1"/>
          </p:cNvSpPr>
          <p:nvPr/>
        </p:nvSpPr>
        <p:spPr bwMode="auto">
          <a:xfrm>
            <a:off x="685800" y="4655475"/>
            <a:ext cx="845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>
                <a:latin typeface="Arial" charset="0"/>
              </a:rPr>
              <a:t>A:  </a:t>
            </a:r>
            <a:r>
              <a:rPr lang="en-US" sz="2800" i="1" dirty="0">
                <a:latin typeface="Arial" charset="0"/>
              </a:rPr>
              <a:t>Interpolate</a:t>
            </a:r>
            <a:r>
              <a:rPr lang="en-US" sz="2800" dirty="0">
                <a:latin typeface="Arial" charset="0"/>
              </a:rPr>
              <a:t> color value from neighbors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800" dirty="0">
                <a:latin typeface="Arial" charset="0"/>
              </a:rPr>
              <a:t>nearest neighbor, bilinear, Gaussian, </a:t>
            </a:r>
            <a:r>
              <a:rPr lang="en-US" sz="2800" dirty="0" err="1">
                <a:latin typeface="Arial" charset="0"/>
              </a:rPr>
              <a:t>bicubic</a:t>
            </a:r>
            <a:endParaRPr lang="en-US" sz="2800" dirty="0"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latin typeface="Arial" charset="0"/>
              </a:rPr>
              <a:t>See </a:t>
            </a:r>
            <a:r>
              <a:rPr lang="en-US" sz="2800" dirty="0" smtClean="0">
                <a:latin typeface="Courier" charset="0"/>
                <a:hlinkClick r:id="rId2"/>
              </a:rPr>
              <a:t>interp2</a:t>
            </a:r>
            <a:r>
              <a:rPr lang="en-US" sz="2800" dirty="0" smtClean="0">
                <a:latin typeface="Arial" charset="0"/>
              </a:rPr>
              <a:t> (</a:t>
            </a:r>
            <a:r>
              <a:rPr lang="en-US" sz="2800" dirty="0" err="1" smtClean="0">
                <a:latin typeface="Arial" charset="0"/>
              </a:rPr>
              <a:t>Matlab</a:t>
            </a:r>
            <a:r>
              <a:rPr lang="en-US" sz="2800" dirty="0" smtClean="0">
                <a:latin typeface="Arial" charset="0"/>
              </a:rPr>
              <a:t>), </a:t>
            </a:r>
            <a:r>
              <a:rPr lang="en-US" sz="2800" dirty="0" smtClean="0">
                <a:latin typeface="Courier"/>
                <a:cs typeface="Courier"/>
                <a:hlinkClick r:id="rId3"/>
              </a:rPr>
              <a:t>scipy.interpolate.interp2d</a:t>
            </a:r>
            <a:r>
              <a:rPr lang="en-US" sz="2800" dirty="0" smtClean="0">
                <a:latin typeface="Arial" charset="0"/>
              </a:rPr>
              <a:t> (Python)</a:t>
            </a: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5935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6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Forward vs. inverse warping</a:t>
            </a:r>
          </a:p>
        </p:txBody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53336"/>
            <a:ext cx="8458200" cy="3618863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Q:  </a:t>
            </a:r>
            <a:r>
              <a:rPr lang="en-US" dirty="0" smtClean="0">
                <a:latin typeface="Arial" charset="0"/>
              </a:rPr>
              <a:t>Which </a:t>
            </a:r>
            <a:r>
              <a:rPr lang="en-US" dirty="0">
                <a:latin typeface="Arial" charset="0"/>
              </a:rPr>
              <a:t>is better?</a:t>
            </a:r>
          </a:p>
          <a:p>
            <a:endParaRPr lang="en-US" dirty="0">
              <a:latin typeface="Arial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67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69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Forward vs. inverse warping</a:t>
            </a:r>
          </a:p>
        </p:txBody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53336"/>
            <a:ext cx="8458200" cy="3618863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Q:  </a:t>
            </a:r>
            <a:r>
              <a:rPr lang="en-US" dirty="0" smtClean="0">
                <a:latin typeface="Arial" charset="0"/>
              </a:rPr>
              <a:t>Which </a:t>
            </a:r>
            <a:r>
              <a:rPr lang="en-US" dirty="0">
                <a:latin typeface="Arial" charset="0"/>
              </a:rPr>
              <a:t>is better?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A:  </a:t>
            </a:r>
            <a:r>
              <a:rPr lang="en-US" dirty="0" smtClean="0">
                <a:latin typeface="Arial" charset="0"/>
              </a:rPr>
              <a:t>Usually inverse – eliminates holes</a:t>
            </a:r>
            <a:br>
              <a:rPr lang="en-US" dirty="0" smtClean="0">
                <a:latin typeface="Arial" charset="0"/>
              </a:rPr>
            </a:br>
            <a:endParaRPr lang="en-US" dirty="0">
              <a:latin typeface="Arial" charset="0"/>
            </a:endParaRPr>
          </a:p>
          <a:p>
            <a:pPr lvl="1"/>
            <a:r>
              <a:rPr lang="en-US" dirty="0" smtClean="0">
                <a:latin typeface="Arial" charset="0"/>
              </a:rPr>
              <a:t>However</a:t>
            </a:r>
            <a:r>
              <a:rPr lang="en-US" dirty="0">
                <a:latin typeface="Arial" charset="0"/>
              </a:rPr>
              <a:t>, it requires an invertible warp </a:t>
            </a:r>
            <a:r>
              <a:rPr lang="en-US" dirty="0" smtClean="0">
                <a:latin typeface="Arial" charset="0"/>
              </a:rPr>
              <a:t>function</a:t>
            </a:r>
          </a:p>
          <a:p>
            <a:pPr lvl="1"/>
            <a:r>
              <a:rPr lang="en-US" dirty="0" smtClean="0">
                <a:latin typeface="Arial" charset="0"/>
              </a:rPr>
              <a:t>Not always possible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11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699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Morphing Video: Women in Art</a:t>
            </a:r>
            <a:endParaRPr lang="ru-RU" dirty="0">
              <a:latin typeface="Arial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0"/>
            <a:ext cx="7772400" cy="6858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hlinkClick r:id="rId2"/>
              </a:rPr>
              <a:t>http://www.vimeo.com/1456037</a:t>
            </a:r>
            <a:endParaRPr lang="ru-RU" dirty="0">
              <a:latin typeface="Arial" charset="0"/>
            </a:endParaRPr>
          </a:p>
        </p:txBody>
      </p:sp>
      <p:pic>
        <p:nvPicPr>
          <p:cNvPr id="2" name="Picture 1" descr="Screen Shot 2013-09-25 at 8.43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29057"/>
            <a:ext cx="8458200" cy="48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0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Obtain Warp Field?</a:t>
            </a:r>
            <a:endParaRPr lang="en-US" dirty="0"/>
          </a:p>
        </p:txBody>
      </p:sp>
      <p:sp>
        <p:nvSpPr>
          <p:cNvPr id="175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control points to specify a spline warp</a:t>
            </a:r>
          </a:p>
          <a:p>
            <a:r>
              <a:rPr lang="en-US" dirty="0"/>
              <a:t>Spline produces a smooth vector </a:t>
            </a:r>
            <a:r>
              <a:rPr lang="en-US" dirty="0" smtClean="0"/>
              <a:t>field </a:t>
            </a:r>
            <a:r>
              <a:rPr lang="en-US" i="1" dirty="0" smtClean="0"/>
              <a:t>T</a:t>
            </a:r>
            <a:r>
              <a:rPr lang="en-US" dirty="0" smtClean="0"/>
              <a:t>(</a:t>
            </a:r>
            <a:r>
              <a:rPr lang="en-US" i="1" dirty="0" smtClean="0"/>
              <a:t>x, y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753092" name="Picture 4" descr="CatWomanWa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03808"/>
            <a:ext cx="697388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3093" name="Text Box 5"/>
          <p:cNvSpPr txBox="1">
            <a:spLocks noChangeArrowheads="1"/>
          </p:cNvSpPr>
          <p:nvPr/>
        </p:nvSpPr>
        <p:spPr bwMode="auto">
          <a:xfrm>
            <a:off x="7010400" y="6477000"/>
            <a:ext cx="202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/>
              <a:t>Slide Alyosha Efros</a:t>
            </a:r>
          </a:p>
        </p:txBody>
      </p:sp>
    </p:spTree>
    <p:extLst>
      <p:ext uri="{BB962C8B-B14F-4D97-AF65-F5344CB8AC3E}">
        <p14:creationId xmlns:p14="http://schemas.microsoft.com/office/powerpoint/2010/main" val="387695283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Warp as </a:t>
            </a:r>
            <a:r>
              <a:rPr lang="en-US" dirty="0" smtClean="0"/>
              <a:t>Interpolation</a:t>
            </a:r>
            <a:endParaRPr lang="en-US" dirty="0"/>
          </a:p>
        </p:txBody>
      </p:sp>
      <p:sp>
        <p:nvSpPr>
          <p:cNvPr id="176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600200"/>
            <a:ext cx="8564051" cy="4525963"/>
          </a:xfrm>
        </p:spPr>
        <p:txBody>
          <a:bodyPr/>
          <a:lstStyle/>
          <a:p>
            <a:r>
              <a:rPr lang="en-US" b="1" dirty="0"/>
              <a:t>We are looking for a warping field</a:t>
            </a:r>
          </a:p>
          <a:p>
            <a:pPr lvl="1"/>
            <a:r>
              <a:rPr lang="en-US" dirty="0"/>
              <a:t>A function that given a 2D point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returns </a:t>
            </a:r>
            <a:r>
              <a:rPr lang="en-US" dirty="0"/>
              <a:t>a warped 2D point</a:t>
            </a:r>
          </a:p>
          <a:p>
            <a:r>
              <a:rPr lang="en-US" b="1" dirty="0"/>
              <a:t>We have a sparse number of correspondences</a:t>
            </a:r>
          </a:p>
          <a:p>
            <a:pPr lvl="1"/>
            <a:r>
              <a:rPr lang="en-US" dirty="0"/>
              <a:t>These specify values of the warping field</a:t>
            </a:r>
          </a:p>
          <a:p>
            <a:r>
              <a:rPr lang="en-US" b="1" dirty="0"/>
              <a:t>This is an interpolation problem</a:t>
            </a:r>
          </a:p>
          <a:p>
            <a:pPr lvl="1"/>
            <a:r>
              <a:rPr lang="en-US" dirty="0"/>
              <a:t>Given sparse data, find smooth function</a:t>
            </a:r>
          </a:p>
        </p:txBody>
      </p:sp>
    </p:spTree>
    <p:extLst>
      <p:ext uri="{BB962C8B-B14F-4D97-AF65-F5344CB8AC3E}">
        <p14:creationId xmlns:p14="http://schemas.microsoft.com/office/powerpoint/2010/main" val="412232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in 1D</a:t>
            </a:r>
          </a:p>
        </p:txBody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5237"/>
            <a:ext cx="8686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We are looking for a function </a:t>
            </a:r>
            <a:r>
              <a:rPr lang="en-US" sz="2800" i="1" dirty="0"/>
              <a:t>f</a:t>
            </a:r>
          </a:p>
          <a:p>
            <a:r>
              <a:rPr lang="en-US" sz="2800" dirty="0"/>
              <a:t>We have </a:t>
            </a:r>
            <a:r>
              <a:rPr lang="en-US" sz="2800" i="1" dirty="0"/>
              <a:t>N</a:t>
            </a:r>
            <a:r>
              <a:rPr lang="en-US" sz="2800" dirty="0"/>
              <a:t> data points: </a:t>
            </a:r>
            <a:r>
              <a:rPr lang="en-US" sz="2800" i="1" dirty="0"/>
              <a:t>x</a:t>
            </a:r>
            <a:r>
              <a:rPr lang="en-US" sz="2800" i="1" baseline="-25000" dirty="0"/>
              <a:t>i</a:t>
            </a:r>
            <a:r>
              <a:rPr lang="en-US" sz="2800" dirty="0"/>
              <a:t>, </a:t>
            </a:r>
            <a:r>
              <a:rPr lang="en-US" sz="2800" i="1" dirty="0" err="1"/>
              <a:t>y</a:t>
            </a:r>
            <a:r>
              <a:rPr lang="en-US" sz="2800" i="1" baseline="-25000" dirty="0" err="1"/>
              <a:t>i</a:t>
            </a:r>
            <a:endParaRPr lang="en-US" sz="2800" i="1" dirty="0"/>
          </a:p>
          <a:p>
            <a:pPr lvl="1"/>
            <a:r>
              <a:rPr lang="en-US" sz="2400" dirty="0"/>
              <a:t>Scattered: spacing between </a:t>
            </a:r>
            <a:r>
              <a:rPr lang="en-US" sz="2400" i="1" dirty="0"/>
              <a:t>x</a:t>
            </a:r>
            <a:r>
              <a:rPr lang="en-US" sz="2400" i="1" baseline="-25000" dirty="0"/>
              <a:t>i</a:t>
            </a:r>
            <a:r>
              <a:rPr lang="en-US" sz="2400" dirty="0"/>
              <a:t> is non-uniform</a:t>
            </a:r>
          </a:p>
          <a:p>
            <a:r>
              <a:rPr lang="en-US" sz="2800" dirty="0"/>
              <a:t>We want </a:t>
            </a:r>
            <a:r>
              <a:rPr lang="en-US" sz="2800" i="1" dirty="0"/>
              <a:t>f</a:t>
            </a:r>
            <a:r>
              <a:rPr lang="en-US" sz="2800" dirty="0"/>
              <a:t> so that</a:t>
            </a:r>
          </a:p>
          <a:p>
            <a:pPr lvl="1"/>
            <a:r>
              <a:rPr lang="en-US" sz="2400" dirty="0"/>
              <a:t>For each </a:t>
            </a:r>
            <a:r>
              <a:rPr lang="en-US" sz="2400" i="1" dirty="0" err="1"/>
              <a:t>i</a:t>
            </a:r>
            <a:r>
              <a:rPr lang="en-US" sz="2400" dirty="0"/>
              <a:t>, </a:t>
            </a:r>
            <a:r>
              <a:rPr lang="en-US" sz="2400" i="1" dirty="0"/>
              <a:t>f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b="1" i="1" baseline="-25000" dirty="0"/>
              <a:t>i</a:t>
            </a:r>
            <a:r>
              <a:rPr lang="en-US" sz="2400" dirty="0"/>
              <a:t>)=</a:t>
            </a:r>
            <a:r>
              <a:rPr lang="en-US" sz="2400" i="1" dirty="0" err="1"/>
              <a:t>y</a:t>
            </a:r>
            <a:r>
              <a:rPr lang="en-US" sz="2400" b="1" i="1" baseline="-25000" dirty="0" err="1"/>
              <a:t>i</a:t>
            </a:r>
            <a:endParaRPr lang="en-US" sz="2400" i="1" dirty="0"/>
          </a:p>
          <a:p>
            <a:pPr lvl="1"/>
            <a:r>
              <a:rPr lang="en-US" sz="2400" i="1" dirty="0"/>
              <a:t>f</a:t>
            </a:r>
            <a:r>
              <a:rPr lang="en-US" sz="2400" dirty="0"/>
              <a:t> is smooth</a:t>
            </a:r>
          </a:p>
          <a:p>
            <a:r>
              <a:rPr lang="en-US" sz="2800" dirty="0"/>
              <a:t>Depending on notion of smoothness, different </a:t>
            </a:r>
            <a:r>
              <a:rPr lang="en-US" sz="2800" i="1" dirty="0"/>
              <a:t>f</a:t>
            </a:r>
          </a:p>
          <a:p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828800" y="4872038"/>
            <a:ext cx="3962400" cy="1681162"/>
            <a:chOff x="1828800" y="4872038"/>
            <a:chExt cx="3962400" cy="1681162"/>
          </a:xfrm>
        </p:grpSpPr>
        <p:sp>
          <p:nvSpPr>
            <p:cNvPr id="1764356" name="Line 4"/>
            <p:cNvSpPr>
              <a:spLocks noChangeShapeType="1"/>
            </p:cNvSpPr>
            <p:nvPr/>
          </p:nvSpPr>
          <p:spPr bwMode="auto">
            <a:xfrm flipV="1">
              <a:off x="2057400" y="5105400"/>
              <a:ext cx="0" cy="1447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64357" name="Line 5"/>
            <p:cNvSpPr>
              <a:spLocks noChangeShapeType="1"/>
            </p:cNvSpPr>
            <p:nvPr/>
          </p:nvSpPr>
          <p:spPr bwMode="auto">
            <a:xfrm flipV="1">
              <a:off x="1828800" y="6400800"/>
              <a:ext cx="3962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64360" name="Freeform 8"/>
            <p:cNvSpPr>
              <a:spLocks/>
            </p:cNvSpPr>
            <p:nvPr/>
          </p:nvSpPr>
          <p:spPr bwMode="auto">
            <a:xfrm>
              <a:off x="2057400" y="4872038"/>
              <a:ext cx="3505200" cy="1376362"/>
            </a:xfrm>
            <a:custGeom>
              <a:avLst/>
              <a:gdLst>
                <a:gd name="T0" fmla="*/ 0 w 2208"/>
                <a:gd name="T1" fmla="*/ 723 h 867"/>
                <a:gd name="T2" fmla="*/ 240 w 2208"/>
                <a:gd name="T3" fmla="*/ 531 h 867"/>
                <a:gd name="T4" fmla="*/ 1008 w 2208"/>
                <a:gd name="T5" fmla="*/ 291 h 867"/>
                <a:gd name="T6" fmla="*/ 1188 w 2208"/>
                <a:gd name="T7" fmla="*/ 64 h 867"/>
                <a:gd name="T8" fmla="*/ 1448 w 2208"/>
                <a:gd name="T9" fmla="*/ 646 h 867"/>
                <a:gd name="T10" fmla="*/ 2208 w 2208"/>
                <a:gd name="T11" fmla="*/ 867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8" h="867">
                  <a:moveTo>
                    <a:pt x="0" y="723"/>
                  </a:moveTo>
                  <a:cubicBezTo>
                    <a:pt x="40" y="691"/>
                    <a:pt x="72" y="603"/>
                    <a:pt x="240" y="531"/>
                  </a:cubicBezTo>
                  <a:cubicBezTo>
                    <a:pt x="408" y="459"/>
                    <a:pt x="792" y="267"/>
                    <a:pt x="1008" y="291"/>
                  </a:cubicBezTo>
                  <a:cubicBezTo>
                    <a:pt x="1175" y="272"/>
                    <a:pt x="1100" y="0"/>
                    <a:pt x="1188" y="64"/>
                  </a:cubicBezTo>
                  <a:cubicBezTo>
                    <a:pt x="1261" y="123"/>
                    <a:pt x="1278" y="512"/>
                    <a:pt x="1448" y="646"/>
                  </a:cubicBezTo>
                  <a:cubicBezTo>
                    <a:pt x="1648" y="742"/>
                    <a:pt x="2050" y="821"/>
                    <a:pt x="2208" y="867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64361" name="Oval 9"/>
            <p:cNvSpPr>
              <a:spLocks noChangeArrowheads="1"/>
            </p:cNvSpPr>
            <p:nvPr/>
          </p:nvSpPr>
          <p:spPr bwMode="auto">
            <a:xfrm>
              <a:off x="2362200" y="5638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64362" name="Oval 10"/>
            <p:cNvSpPr>
              <a:spLocks noChangeArrowheads="1"/>
            </p:cNvSpPr>
            <p:nvPr/>
          </p:nvSpPr>
          <p:spPr bwMode="auto">
            <a:xfrm>
              <a:off x="35814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64363" name="Oval 11"/>
            <p:cNvSpPr>
              <a:spLocks noChangeArrowheads="1"/>
            </p:cNvSpPr>
            <p:nvPr/>
          </p:nvSpPr>
          <p:spPr bwMode="auto">
            <a:xfrm>
              <a:off x="1981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64364" name="Oval 12"/>
            <p:cNvSpPr>
              <a:spLocks noChangeArrowheads="1"/>
            </p:cNvSpPr>
            <p:nvPr/>
          </p:nvSpPr>
          <p:spPr bwMode="auto">
            <a:xfrm>
              <a:off x="42672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64365" name="Oval 13"/>
            <p:cNvSpPr>
              <a:spLocks noChangeArrowheads="1"/>
            </p:cNvSpPr>
            <p:nvPr/>
          </p:nvSpPr>
          <p:spPr bwMode="auto">
            <a:xfrm>
              <a:off x="5486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64366" name="Oval 14"/>
            <p:cNvSpPr>
              <a:spLocks noChangeArrowheads="1"/>
            </p:cNvSpPr>
            <p:nvPr/>
          </p:nvSpPr>
          <p:spPr bwMode="auto">
            <a:xfrm>
              <a:off x="3830638" y="48895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698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Radial Basis Functions (RBF)</a:t>
            </a:r>
          </a:p>
        </p:txBody>
      </p:sp>
      <p:sp>
        <p:nvSpPr>
          <p:cNvPr id="176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a smooth kernel </a:t>
            </a:r>
            <a:r>
              <a:rPr lang="en-US" i="1" dirty="0"/>
              <a:t>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centered on each data point 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66404" name="Line 4"/>
          <p:cNvSpPr>
            <a:spLocks noChangeShapeType="1"/>
          </p:cNvSpPr>
          <p:nvPr/>
        </p:nvSpPr>
        <p:spPr bwMode="auto">
          <a:xfrm flipV="1">
            <a:off x="2057400" y="5105400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6405" name="Line 5"/>
          <p:cNvSpPr>
            <a:spLocks noChangeShapeType="1"/>
          </p:cNvSpPr>
          <p:nvPr/>
        </p:nvSpPr>
        <p:spPr bwMode="auto">
          <a:xfrm flipV="1">
            <a:off x="1828800" y="6400800"/>
            <a:ext cx="396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6406" name="Freeform 6"/>
          <p:cNvSpPr>
            <a:spLocks/>
          </p:cNvSpPr>
          <p:nvPr/>
        </p:nvSpPr>
        <p:spPr bwMode="auto">
          <a:xfrm>
            <a:off x="2057400" y="4872038"/>
            <a:ext cx="3505200" cy="1376362"/>
          </a:xfrm>
          <a:custGeom>
            <a:avLst/>
            <a:gdLst>
              <a:gd name="T0" fmla="*/ 0 w 2208"/>
              <a:gd name="T1" fmla="*/ 723 h 867"/>
              <a:gd name="T2" fmla="*/ 240 w 2208"/>
              <a:gd name="T3" fmla="*/ 531 h 867"/>
              <a:gd name="T4" fmla="*/ 1008 w 2208"/>
              <a:gd name="T5" fmla="*/ 291 h 867"/>
              <a:gd name="T6" fmla="*/ 1188 w 2208"/>
              <a:gd name="T7" fmla="*/ 64 h 867"/>
              <a:gd name="T8" fmla="*/ 1448 w 2208"/>
              <a:gd name="T9" fmla="*/ 646 h 867"/>
              <a:gd name="T10" fmla="*/ 2208 w 2208"/>
              <a:gd name="T11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8" h="867">
                <a:moveTo>
                  <a:pt x="0" y="723"/>
                </a:moveTo>
                <a:cubicBezTo>
                  <a:pt x="40" y="691"/>
                  <a:pt x="72" y="603"/>
                  <a:pt x="240" y="531"/>
                </a:cubicBezTo>
                <a:cubicBezTo>
                  <a:pt x="408" y="459"/>
                  <a:pt x="792" y="267"/>
                  <a:pt x="1008" y="291"/>
                </a:cubicBezTo>
                <a:cubicBezTo>
                  <a:pt x="1175" y="272"/>
                  <a:pt x="1100" y="0"/>
                  <a:pt x="1188" y="64"/>
                </a:cubicBezTo>
                <a:cubicBezTo>
                  <a:pt x="1261" y="123"/>
                  <a:pt x="1278" y="512"/>
                  <a:pt x="1448" y="646"/>
                </a:cubicBezTo>
                <a:cubicBezTo>
                  <a:pt x="1648" y="742"/>
                  <a:pt x="2050" y="821"/>
                  <a:pt x="2208" y="867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6407" name="Oval 7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6408" name="Oval 8"/>
          <p:cNvSpPr>
            <a:spLocks noChangeArrowheads="1"/>
          </p:cNvSpPr>
          <p:nvPr/>
        </p:nvSpPr>
        <p:spPr bwMode="auto">
          <a:xfrm>
            <a:off x="3581400" y="5257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6409" name="Oval 9"/>
          <p:cNvSpPr>
            <a:spLocks noChangeArrowheads="1"/>
          </p:cNvSpPr>
          <p:nvPr/>
        </p:nvSpPr>
        <p:spPr bwMode="auto">
          <a:xfrm>
            <a:off x="1981200" y="5943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6410" name="Oval 10"/>
          <p:cNvSpPr>
            <a:spLocks noChangeArrowheads="1"/>
          </p:cNvSpPr>
          <p:nvPr/>
        </p:nvSpPr>
        <p:spPr bwMode="auto">
          <a:xfrm>
            <a:off x="4267200" y="5791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6411" name="Oval 11"/>
          <p:cNvSpPr>
            <a:spLocks noChangeArrowheads="1"/>
          </p:cNvSpPr>
          <p:nvPr/>
        </p:nvSpPr>
        <p:spPr bwMode="auto">
          <a:xfrm>
            <a:off x="5486400" y="6172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6412" name="Oval 12"/>
          <p:cNvSpPr>
            <a:spLocks noChangeArrowheads="1"/>
          </p:cNvSpPr>
          <p:nvPr/>
        </p:nvSpPr>
        <p:spPr bwMode="auto">
          <a:xfrm>
            <a:off x="3830638" y="48895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6413" name="Freeform 13"/>
          <p:cNvSpPr>
            <a:spLocks/>
          </p:cNvSpPr>
          <p:nvPr/>
        </p:nvSpPr>
        <p:spPr bwMode="auto">
          <a:xfrm>
            <a:off x="5387975" y="1193800"/>
            <a:ext cx="2133600" cy="81280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6414" name="Freeform 14"/>
          <p:cNvSpPr>
            <a:spLocks/>
          </p:cNvSpPr>
          <p:nvPr/>
        </p:nvSpPr>
        <p:spPr bwMode="auto">
          <a:xfrm>
            <a:off x="533400" y="5029200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6415" name="Freeform 15"/>
          <p:cNvSpPr>
            <a:spLocks/>
          </p:cNvSpPr>
          <p:nvPr/>
        </p:nvSpPr>
        <p:spPr bwMode="auto">
          <a:xfrm>
            <a:off x="914400" y="5029200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6416" name="Freeform 16"/>
          <p:cNvSpPr>
            <a:spLocks/>
          </p:cNvSpPr>
          <p:nvPr/>
        </p:nvSpPr>
        <p:spPr bwMode="auto">
          <a:xfrm>
            <a:off x="2133600" y="5029200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6417" name="Freeform 17"/>
          <p:cNvSpPr>
            <a:spLocks/>
          </p:cNvSpPr>
          <p:nvPr/>
        </p:nvSpPr>
        <p:spPr bwMode="auto">
          <a:xfrm>
            <a:off x="2392363" y="5029200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6418" name="Freeform 18"/>
          <p:cNvSpPr>
            <a:spLocks/>
          </p:cNvSpPr>
          <p:nvPr/>
        </p:nvSpPr>
        <p:spPr bwMode="auto">
          <a:xfrm>
            <a:off x="2819400" y="5029200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6419" name="Freeform 19"/>
          <p:cNvSpPr>
            <a:spLocks/>
          </p:cNvSpPr>
          <p:nvPr/>
        </p:nvSpPr>
        <p:spPr bwMode="auto">
          <a:xfrm>
            <a:off x="4038600" y="5029200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652699"/>
              </p:ext>
            </p:extLst>
          </p:nvPr>
        </p:nvGraphicFramePr>
        <p:xfrm>
          <a:off x="878594" y="2652890"/>
          <a:ext cx="3405042" cy="69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" name="Equation" r:id="rId3" imgW="1371600" imgH="279400" progId="Equation.3">
                  <p:embed/>
                </p:oleObj>
              </mc:Choice>
              <mc:Fallback>
                <p:oleObj name="Equation" r:id="rId3" imgW="1371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8594" y="2652890"/>
                        <a:ext cx="3405042" cy="693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044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Radial Basis Functions (RBF)</a:t>
            </a:r>
          </a:p>
        </p:txBody>
      </p:sp>
      <p:sp>
        <p:nvSpPr>
          <p:cNvPr id="176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a smooth kernel </a:t>
            </a:r>
            <a:r>
              <a:rPr lang="en-US" i="1" dirty="0"/>
              <a:t>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centered on each data point 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endParaRPr lang="en-US" i="1" dirty="0"/>
          </a:p>
          <a:p>
            <a:endParaRPr lang="en-US" dirty="0" smtClean="0"/>
          </a:p>
          <a:p>
            <a:r>
              <a:rPr lang="en-US" dirty="0" smtClean="0"/>
              <a:t>Find </a:t>
            </a:r>
            <a:r>
              <a:rPr lang="en-US" dirty="0"/>
              <a:t>weights </a:t>
            </a:r>
            <a:r>
              <a:rPr lang="en-US" dirty="0">
                <a:latin typeface="Symbol" charset="0"/>
                <a:sym typeface="Symbol" charset="0"/>
              </a:rPr>
              <a:t></a:t>
            </a:r>
            <a:r>
              <a:rPr lang="en-US" baseline="-25000" dirty="0" err="1">
                <a:sym typeface="Symbol" charset="0"/>
              </a:rPr>
              <a:t>i</a:t>
            </a:r>
            <a:r>
              <a:rPr lang="en-US" dirty="0"/>
              <a:t> to make sure we interpolate the data</a:t>
            </a:r>
          </a:p>
          <a:p>
            <a:pPr lvl="1">
              <a:buFontTx/>
              <a:buNone/>
            </a:pPr>
            <a:r>
              <a:rPr lang="en-US" dirty="0"/>
              <a:t>for each 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)=</a:t>
            </a:r>
            <a:r>
              <a:rPr lang="en-US" i="1" dirty="0" err="1"/>
              <a:t>y</a:t>
            </a:r>
            <a:r>
              <a:rPr lang="en-US" i="1" baseline="-25000" dirty="0" err="1"/>
              <a:t>i</a:t>
            </a:r>
            <a:endParaRPr lang="en-US" i="1" baseline="-25000" dirty="0"/>
          </a:p>
        </p:txBody>
      </p:sp>
      <p:sp>
        <p:nvSpPr>
          <p:cNvPr id="1768452" name="Line 4"/>
          <p:cNvSpPr>
            <a:spLocks noChangeShapeType="1"/>
          </p:cNvSpPr>
          <p:nvPr/>
        </p:nvSpPr>
        <p:spPr bwMode="auto">
          <a:xfrm flipV="1">
            <a:off x="2057400" y="5105400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8453" name="Line 5"/>
          <p:cNvSpPr>
            <a:spLocks noChangeShapeType="1"/>
          </p:cNvSpPr>
          <p:nvPr/>
        </p:nvSpPr>
        <p:spPr bwMode="auto">
          <a:xfrm flipV="1">
            <a:off x="1828800" y="6400800"/>
            <a:ext cx="396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8454" name="Freeform 6"/>
          <p:cNvSpPr>
            <a:spLocks/>
          </p:cNvSpPr>
          <p:nvPr/>
        </p:nvSpPr>
        <p:spPr bwMode="auto">
          <a:xfrm>
            <a:off x="2057400" y="4872038"/>
            <a:ext cx="3505200" cy="1376362"/>
          </a:xfrm>
          <a:custGeom>
            <a:avLst/>
            <a:gdLst>
              <a:gd name="T0" fmla="*/ 0 w 2208"/>
              <a:gd name="T1" fmla="*/ 723 h 867"/>
              <a:gd name="T2" fmla="*/ 240 w 2208"/>
              <a:gd name="T3" fmla="*/ 531 h 867"/>
              <a:gd name="T4" fmla="*/ 1008 w 2208"/>
              <a:gd name="T5" fmla="*/ 291 h 867"/>
              <a:gd name="T6" fmla="*/ 1188 w 2208"/>
              <a:gd name="T7" fmla="*/ 64 h 867"/>
              <a:gd name="T8" fmla="*/ 1448 w 2208"/>
              <a:gd name="T9" fmla="*/ 646 h 867"/>
              <a:gd name="T10" fmla="*/ 2208 w 2208"/>
              <a:gd name="T11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8" h="867">
                <a:moveTo>
                  <a:pt x="0" y="723"/>
                </a:moveTo>
                <a:cubicBezTo>
                  <a:pt x="40" y="691"/>
                  <a:pt x="72" y="603"/>
                  <a:pt x="240" y="531"/>
                </a:cubicBezTo>
                <a:cubicBezTo>
                  <a:pt x="408" y="459"/>
                  <a:pt x="792" y="267"/>
                  <a:pt x="1008" y="291"/>
                </a:cubicBezTo>
                <a:cubicBezTo>
                  <a:pt x="1175" y="272"/>
                  <a:pt x="1100" y="0"/>
                  <a:pt x="1188" y="64"/>
                </a:cubicBezTo>
                <a:cubicBezTo>
                  <a:pt x="1261" y="123"/>
                  <a:pt x="1278" y="512"/>
                  <a:pt x="1448" y="646"/>
                </a:cubicBezTo>
                <a:cubicBezTo>
                  <a:pt x="1648" y="742"/>
                  <a:pt x="2050" y="821"/>
                  <a:pt x="2208" y="867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8455" name="Oval 7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8456" name="Oval 8"/>
          <p:cNvSpPr>
            <a:spLocks noChangeArrowheads="1"/>
          </p:cNvSpPr>
          <p:nvPr/>
        </p:nvSpPr>
        <p:spPr bwMode="auto">
          <a:xfrm>
            <a:off x="3581400" y="5257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8457" name="Oval 9"/>
          <p:cNvSpPr>
            <a:spLocks noChangeArrowheads="1"/>
          </p:cNvSpPr>
          <p:nvPr/>
        </p:nvSpPr>
        <p:spPr bwMode="auto">
          <a:xfrm>
            <a:off x="1981200" y="5943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8458" name="Oval 10"/>
          <p:cNvSpPr>
            <a:spLocks noChangeArrowheads="1"/>
          </p:cNvSpPr>
          <p:nvPr/>
        </p:nvSpPr>
        <p:spPr bwMode="auto">
          <a:xfrm>
            <a:off x="4267200" y="5791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8459" name="Oval 11"/>
          <p:cNvSpPr>
            <a:spLocks noChangeArrowheads="1"/>
          </p:cNvSpPr>
          <p:nvPr/>
        </p:nvSpPr>
        <p:spPr bwMode="auto">
          <a:xfrm>
            <a:off x="5486400" y="6172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8460" name="Oval 12"/>
          <p:cNvSpPr>
            <a:spLocks noChangeArrowheads="1"/>
          </p:cNvSpPr>
          <p:nvPr/>
        </p:nvSpPr>
        <p:spPr bwMode="auto">
          <a:xfrm>
            <a:off x="3830638" y="48895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8461" name="Freeform 13"/>
          <p:cNvSpPr>
            <a:spLocks/>
          </p:cNvSpPr>
          <p:nvPr/>
        </p:nvSpPr>
        <p:spPr bwMode="auto">
          <a:xfrm>
            <a:off x="5387975" y="1193800"/>
            <a:ext cx="2133600" cy="81280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8462" name="Freeform 14"/>
          <p:cNvSpPr>
            <a:spLocks/>
          </p:cNvSpPr>
          <p:nvPr/>
        </p:nvSpPr>
        <p:spPr bwMode="auto">
          <a:xfrm>
            <a:off x="533400" y="6172200"/>
            <a:ext cx="3482975" cy="184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8463" name="Freeform 15"/>
          <p:cNvSpPr>
            <a:spLocks/>
          </p:cNvSpPr>
          <p:nvPr/>
        </p:nvSpPr>
        <p:spPr bwMode="auto">
          <a:xfrm>
            <a:off x="914400" y="5867400"/>
            <a:ext cx="3482975" cy="488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8464" name="Freeform 16"/>
          <p:cNvSpPr>
            <a:spLocks/>
          </p:cNvSpPr>
          <p:nvPr/>
        </p:nvSpPr>
        <p:spPr bwMode="auto">
          <a:xfrm>
            <a:off x="2133600" y="5562600"/>
            <a:ext cx="3482975" cy="7937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8465" name="Freeform 17"/>
          <p:cNvSpPr>
            <a:spLocks/>
          </p:cNvSpPr>
          <p:nvPr/>
        </p:nvSpPr>
        <p:spPr bwMode="auto">
          <a:xfrm>
            <a:off x="2392363" y="5334000"/>
            <a:ext cx="3482975" cy="10223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8466" name="Freeform 18"/>
          <p:cNvSpPr>
            <a:spLocks/>
          </p:cNvSpPr>
          <p:nvPr/>
        </p:nvSpPr>
        <p:spPr bwMode="auto">
          <a:xfrm>
            <a:off x="2819400" y="6248400"/>
            <a:ext cx="3482975" cy="107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8467" name="Freeform 19"/>
          <p:cNvSpPr>
            <a:spLocks/>
          </p:cNvSpPr>
          <p:nvPr/>
        </p:nvSpPr>
        <p:spPr bwMode="auto">
          <a:xfrm>
            <a:off x="4038600" y="6248400"/>
            <a:ext cx="3482975" cy="107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316868"/>
              </p:ext>
            </p:extLst>
          </p:nvPr>
        </p:nvGraphicFramePr>
        <p:xfrm>
          <a:off x="878594" y="2652890"/>
          <a:ext cx="3405042" cy="69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0" name="Equation" r:id="rId3" imgW="1371600" imgH="279400" progId="Equation.3">
                  <p:embed/>
                </p:oleObj>
              </mc:Choice>
              <mc:Fallback>
                <p:oleObj name="Equation" r:id="rId3" imgW="1371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8594" y="2652890"/>
                        <a:ext cx="3405042" cy="693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042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Radial Basis </a:t>
            </a:r>
            <a:r>
              <a:rPr lang="en-US" dirty="0" smtClean="0"/>
              <a:t>Function Kernels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0511" y="1524000"/>
            <a:ext cx="358701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Linear</a:t>
            </a:r>
          </a:p>
          <a:p>
            <a:r>
              <a:rPr lang="en-US" sz="4400" dirty="0" smtClean="0"/>
              <a:t>Cubic</a:t>
            </a:r>
            <a:br>
              <a:rPr lang="en-US" sz="4400" dirty="0" smtClean="0"/>
            </a:br>
            <a:r>
              <a:rPr lang="en-US" sz="4400" dirty="0" err="1" smtClean="0"/>
              <a:t>Quintic</a:t>
            </a:r>
            <a:endParaRPr lang="en-US" sz="4400" dirty="0" smtClean="0"/>
          </a:p>
          <a:p>
            <a:r>
              <a:rPr lang="en-US" sz="4400" dirty="0" smtClean="0"/>
              <a:t>Thin plate</a:t>
            </a:r>
          </a:p>
          <a:p>
            <a:r>
              <a:rPr lang="en-US" sz="4400" dirty="0" smtClean="0"/>
              <a:t>Inverse</a:t>
            </a:r>
          </a:p>
          <a:p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4400" dirty="0" err="1" smtClean="0"/>
              <a:t>Multiquadratic</a:t>
            </a:r>
            <a:endParaRPr lang="en-US" sz="4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773966"/>
              </p:ext>
            </p:extLst>
          </p:nvPr>
        </p:nvGraphicFramePr>
        <p:xfrm>
          <a:off x="4092575" y="1591734"/>
          <a:ext cx="1996016" cy="778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3" name="Equation" r:id="rId3" imgW="520700" imgH="203200" progId="Equation.3">
                  <p:embed/>
                </p:oleObj>
              </mc:Choice>
              <mc:Fallback>
                <p:oleObj name="Equation" r:id="rId3" imgW="520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92575" y="1591734"/>
                        <a:ext cx="1996016" cy="778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894402"/>
              </p:ext>
            </p:extLst>
          </p:nvPr>
        </p:nvGraphicFramePr>
        <p:xfrm>
          <a:off x="4092575" y="2198159"/>
          <a:ext cx="219233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4" name="Equation" r:id="rId5" imgW="571500" imgH="228600" progId="Equation.3">
                  <p:embed/>
                </p:oleObj>
              </mc:Choice>
              <mc:Fallback>
                <p:oleObj name="Equation" r:id="rId5" imgW="571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92575" y="2198159"/>
                        <a:ext cx="2192338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540943"/>
              </p:ext>
            </p:extLst>
          </p:nvPr>
        </p:nvGraphicFramePr>
        <p:xfrm>
          <a:off x="4092575" y="2788709"/>
          <a:ext cx="219233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5" name="Equation" r:id="rId7" imgW="571500" imgH="228600" progId="Equation.3">
                  <p:embed/>
                </p:oleObj>
              </mc:Choice>
              <mc:Fallback>
                <p:oleObj name="Equation" r:id="rId7" imgW="571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92575" y="2788709"/>
                        <a:ext cx="2192338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63229"/>
              </p:ext>
            </p:extLst>
          </p:nvPr>
        </p:nvGraphicFramePr>
        <p:xfrm>
          <a:off x="4092575" y="3449815"/>
          <a:ext cx="3360737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6" name="Equation" r:id="rId9" imgW="876300" imgH="228600" progId="Equation.3">
                  <p:embed/>
                </p:oleObj>
              </mc:Choice>
              <mc:Fallback>
                <p:oleObj name="Equation" r:id="rId9" imgW="876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92575" y="3449815"/>
                        <a:ext cx="3360737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610172"/>
              </p:ext>
            </p:extLst>
          </p:nvPr>
        </p:nvGraphicFramePr>
        <p:xfrm>
          <a:off x="4092575" y="4041775"/>
          <a:ext cx="511333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7" name="Equation" r:id="rId11" imgW="1333500" imgH="279400" progId="Equation.3">
                  <p:embed/>
                </p:oleObj>
              </mc:Choice>
              <mc:Fallback>
                <p:oleObj name="Equation" r:id="rId11" imgW="1333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92575" y="4041775"/>
                        <a:ext cx="5113338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540412"/>
              </p:ext>
            </p:extLst>
          </p:nvPr>
        </p:nvGraphicFramePr>
        <p:xfrm>
          <a:off x="4092575" y="4870274"/>
          <a:ext cx="452913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8" name="Equation" r:id="rId13" imgW="1181100" imgH="279400" progId="Equation.3">
                  <p:embed/>
                </p:oleObj>
              </mc:Choice>
              <mc:Fallback>
                <p:oleObj name="Equation" r:id="rId13" imgW="1181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92575" y="4870274"/>
                        <a:ext cx="4529138" cy="106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173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Solve RBF Interpolation Problem</a:t>
            </a:r>
            <a:endParaRPr lang="en-US" dirty="0"/>
          </a:p>
        </p:txBody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lvl="1">
              <a:buFontTx/>
              <a:buNone/>
            </a:pP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dirty="0" smtClean="0"/>
              <a:t>For </a:t>
            </a:r>
            <a:r>
              <a:rPr lang="en-US" dirty="0"/>
              <a:t>each </a:t>
            </a:r>
            <a:r>
              <a:rPr lang="en-US" i="1" dirty="0"/>
              <a:t>j</a:t>
            </a:r>
            <a:r>
              <a:rPr lang="en-US" dirty="0"/>
              <a:t>, </a:t>
            </a:r>
            <a:endParaRPr lang="en-US" baseline="-25000" dirty="0" smtClean="0"/>
          </a:p>
          <a:p>
            <a:r>
              <a:rPr lang="en-US" dirty="0" smtClean="0"/>
              <a:t>In 1D: </a:t>
            </a:r>
            <a:r>
              <a:rPr lang="en-US" i="1" dirty="0" smtClean="0"/>
              <a:t>N</a:t>
            </a:r>
            <a:r>
              <a:rPr lang="en-US" dirty="0" smtClean="0"/>
              <a:t> equations, </a:t>
            </a:r>
            <a:r>
              <a:rPr lang="en-US" i="1" dirty="0" smtClean="0"/>
              <a:t>N</a:t>
            </a:r>
            <a:r>
              <a:rPr lang="en-US" dirty="0" smtClean="0"/>
              <a:t> unknowns, linear solver.</a:t>
            </a:r>
          </a:p>
          <a:p>
            <a:r>
              <a:rPr lang="en-US" dirty="0" smtClean="0"/>
              <a:t>In </a:t>
            </a:r>
            <a:r>
              <a:rPr lang="en-US" i="1" dirty="0" smtClean="0"/>
              <a:t>n-</a:t>
            </a:r>
            <a:r>
              <a:rPr lang="en-US" dirty="0" smtClean="0"/>
              <a:t>D: Denote </a:t>
            </a:r>
            <a:r>
              <a:rPr lang="en-US" b="1" dirty="0" err="1" smtClean="0">
                <a:latin typeface="Symbol" charset="2"/>
                <a:cs typeface="Symbol" charset="2"/>
              </a:rPr>
              <a:t>a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, </a:t>
            </a:r>
            <a:r>
              <a:rPr lang="en-US" b="1" dirty="0" smtClean="0">
                <a:latin typeface="Times New Roman"/>
                <a:cs typeface="Times New Roman"/>
              </a:rPr>
              <a:t>x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/>
              <a:t>, </a:t>
            </a:r>
            <a:r>
              <a:rPr lang="en-US" b="1" dirty="0" err="1" smtClean="0">
                <a:latin typeface="Times New Roman"/>
                <a:cs typeface="Times New Roman"/>
              </a:rPr>
              <a:t>y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Solve </a:t>
            </a:r>
            <a:r>
              <a:rPr lang="en-US" i="1" dirty="0" smtClean="0"/>
              <a:t>Nm </a:t>
            </a:r>
            <a:r>
              <a:rPr lang="en-US" dirty="0" smtClean="0"/>
              <a:t>equations in </a:t>
            </a:r>
            <a:r>
              <a:rPr lang="en-US" i="1" dirty="0" smtClean="0"/>
              <a:t>Nm</a:t>
            </a:r>
            <a:r>
              <a:rPr lang="en-US" dirty="0" smtClean="0"/>
              <a:t> unknowns </a:t>
            </a:r>
            <a:r>
              <a:rPr lang="en-US" b="1" dirty="0" err="1" smtClean="0">
                <a:latin typeface="Symbol" charset="2"/>
                <a:cs typeface="Symbol" charset="2"/>
              </a:rPr>
              <a:t>a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</a:t>
            </a:r>
            <a:r>
              <a:rPr lang="en-US" i="1" dirty="0" smtClean="0">
                <a:latin typeface="Times New Roman"/>
                <a:cs typeface="Times New Roman"/>
              </a:rPr>
              <a:t>.</a:t>
            </a:r>
            <a:endParaRPr lang="en-US" i="1" dirty="0" smtClean="0"/>
          </a:p>
        </p:txBody>
      </p:sp>
      <p:sp>
        <p:nvSpPr>
          <p:cNvPr id="1773572" name="Line 4"/>
          <p:cNvSpPr>
            <a:spLocks noChangeShapeType="1"/>
          </p:cNvSpPr>
          <p:nvPr/>
        </p:nvSpPr>
        <p:spPr bwMode="auto">
          <a:xfrm flipV="1">
            <a:off x="2057400" y="5105400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3573" name="Line 5"/>
          <p:cNvSpPr>
            <a:spLocks noChangeShapeType="1"/>
          </p:cNvSpPr>
          <p:nvPr/>
        </p:nvSpPr>
        <p:spPr bwMode="auto">
          <a:xfrm flipV="1">
            <a:off x="1828800" y="6400800"/>
            <a:ext cx="396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3574" name="Freeform 6"/>
          <p:cNvSpPr>
            <a:spLocks/>
          </p:cNvSpPr>
          <p:nvPr/>
        </p:nvSpPr>
        <p:spPr bwMode="auto">
          <a:xfrm>
            <a:off x="2057400" y="4872038"/>
            <a:ext cx="3505200" cy="1376362"/>
          </a:xfrm>
          <a:custGeom>
            <a:avLst/>
            <a:gdLst>
              <a:gd name="T0" fmla="*/ 0 w 2208"/>
              <a:gd name="T1" fmla="*/ 723 h 867"/>
              <a:gd name="T2" fmla="*/ 240 w 2208"/>
              <a:gd name="T3" fmla="*/ 531 h 867"/>
              <a:gd name="T4" fmla="*/ 1008 w 2208"/>
              <a:gd name="T5" fmla="*/ 291 h 867"/>
              <a:gd name="T6" fmla="*/ 1188 w 2208"/>
              <a:gd name="T7" fmla="*/ 64 h 867"/>
              <a:gd name="T8" fmla="*/ 1448 w 2208"/>
              <a:gd name="T9" fmla="*/ 646 h 867"/>
              <a:gd name="T10" fmla="*/ 2208 w 2208"/>
              <a:gd name="T11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8" h="867">
                <a:moveTo>
                  <a:pt x="0" y="723"/>
                </a:moveTo>
                <a:cubicBezTo>
                  <a:pt x="40" y="691"/>
                  <a:pt x="72" y="603"/>
                  <a:pt x="240" y="531"/>
                </a:cubicBezTo>
                <a:cubicBezTo>
                  <a:pt x="408" y="459"/>
                  <a:pt x="792" y="267"/>
                  <a:pt x="1008" y="291"/>
                </a:cubicBezTo>
                <a:cubicBezTo>
                  <a:pt x="1175" y="272"/>
                  <a:pt x="1100" y="0"/>
                  <a:pt x="1188" y="64"/>
                </a:cubicBezTo>
                <a:cubicBezTo>
                  <a:pt x="1261" y="123"/>
                  <a:pt x="1278" y="512"/>
                  <a:pt x="1448" y="646"/>
                </a:cubicBezTo>
                <a:cubicBezTo>
                  <a:pt x="1648" y="742"/>
                  <a:pt x="2050" y="821"/>
                  <a:pt x="2208" y="867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3575" name="Oval 7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3576" name="Oval 8"/>
          <p:cNvSpPr>
            <a:spLocks noChangeArrowheads="1"/>
          </p:cNvSpPr>
          <p:nvPr/>
        </p:nvSpPr>
        <p:spPr bwMode="auto">
          <a:xfrm>
            <a:off x="3581400" y="5257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3577" name="Oval 9"/>
          <p:cNvSpPr>
            <a:spLocks noChangeArrowheads="1"/>
          </p:cNvSpPr>
          <p:nvPr/>
        </p:nvSpPr>
        <p:spPr bwMode="auto">
          <a:xfrm>
            <a:off x="1981200" y="5943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3578" name="Oval 10"/>
          <p:cNvSpPr>
            <a:spLocks noChangeArrowheads="1"/>
          </p:cNvSpPr>
          <p:nvPr/>
        </p:nvSpPr>
        <p:spPr bwMode="auto">
          <a:xfrm>
            <a:off x="4267200" y="5791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3579" name="Oval 11"/>
          <p:cNvSpPr>
            <a:spLocks noChangeArrowheads="1"/>
          </p:cNvSpPr>
          <p:nvPr/>
        </p:nvSpPr>
        <p:spPr bwMode="auto">
          <a:xfrm>
            <a:off x="5486400" y="6172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3580" name="Oval 12"/>
          <p:cNvSpPr>
            <a:spLocks noChangeArrowheads="1"/>
          </p:cNvSpPr>
          <p:nvPr/>
        </p:nvSpPr>
        <p:spPr bwMode="auto">
          <a:xfrm>
            <a:off x="3830638" y="48895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73581" name="Freeform 13"/>
          <p:cNvSpPr>
            <a:spLocks/>
          </p:cNvSpPr>
          <p:nvPr/>
        </p:nvSpPr>
        <p:spPr bwMode="auto">
          <a:xfrm>
            <a:off x="533400" y="6172200"/>
            <a:ext cx="3482975" cy="184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3582" name="Freeform 14"/>
          <p:cNvSpPr>
            <a:spLocks/>
          </p:cNvSpPr>
          <p:nvPr/>
        </p:nvSpPr>
        <p:spPr bwMode="auto">
          <a:xfrm>
            <a:off x="914400" y="5867400"/>
            <a:ext cx="3482975" cy="488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3583" name="Freeform 15"/>
          <p:cNvSpPr>
            <a:spLocks/>
          </p:cNvSpPr>
          <p:nvPr/>
        </p:nvSpPr>
        <p:spPr bwMode="auto">
          <a:xfrm>
            <a:off x="2133600" y="5562600"/>
            <a:ext cx="3482975" cy="7937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3584" name="Freeform 16"/>
          <p:cNvSpPr>
            <a:spLocks/>
          </p:cNvSpPr>
          <p:nvPr/>
        </p:nvSpPr>
        <p:spPr bwMode="auto">
          <a:xfrm>
            <a:off x="2392363" y="5334000"/>
            <a:ext cx="3482975" cy="10223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3585" name="Freeform 17"/>
          <p:cNvSpPr>
            <a:spLocks/>
          </p:cNvSpPr>
          <p:nvPr/>
        </p:nvSpPr>
        <p:spPr bwMode="auto">
          <a:xfrm>
            <a:off x="2819400" y="6248400"/>
            <a:ext cx="3482975" cy="107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3586" name="Freeform 18"/>
          <p:cNvSpPr>
            <a:spLocks/>
          </p:cNvSpPr>
          <p:nvPr/>
        </p:nvSpPr>
        <p:spPr bwMode="auto">
          <a:xfrm>
            <a:off x="4038600" y="6248400"/>
            <a:ext cx="3482975" cy="107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869112"/>
              </p:ext>
            </p:extLst>
          </p:nvPr>
        </p:nvGraphicFramePr>
        <p:xfrm>
          <a:off x="914400" y="1600200"/>
          <a:ext cx="3405042" cy="69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5" name="Equation" r:id="rId3" imgW="1371600" imgH="279400" progId="Equation.3">
                  <p:embed/>
                </p:oleObj>
              </mc:Choice>
              <mc:Fallback>
                <p:oleObj name="Equation" r:id="rId3" imgW="1371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1600200"/>
                        <a:ext cx="3405042" cy="693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050646"/>
              </p:ext>
            </p:extLst>
          </p:nvPr>
        </p:nvGraphicFramePr>
        <p:xfrm>
          <a:off x="3117850" y="2191103"/>
          <a:ext cx="318452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6" name="Equation" r:id="rId5" imgW="1282700" imgH="292100" progId="Equation.3">
                  <p:embed/>
                </p:oleObj>
              </mc:Choice>
              <mc:Fallback>
                <p:oleObj name="Equation" r:id="rId5" imgW="12827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7850" y="2191103"/>
                        <a:ext cx="3184525" cy="725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677000"/>
              </p:ext>
            </p:extLst>
          </p:nvPr>
        </p:nvGraphicFramePr>
        <p:xfrm>
          <a:off x="4724400" y="3443111"/>
          <a:ext cx="9144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7" name="Equation" r:id="rId7" imgW="368300" imgH="190500" progId="Equation.3">
                  <p:embed/>
                </p:oleObj>
              </mc:Choice>
              <mc:Fallback>
                <p:oleObj name="Equation" r:id="rId7" imgW="3683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24400" y="3443111"/>
                        <a:ext cx="914400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857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RBF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Interpolates “scattered data”, or data defined only at a few sparse locations.</a:t>
            </a:r>
          </a:p>
          <a:p>
            <a:r>
              <a:rPr lang="en-US" dirty="0" smtClean="0"/>
              <a:t>Basis functions have infinite extent…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Python: </a:t>
            </a:r>
            <a:r>
              <a:rPr lang="en-US" dirty="0" smtClean="0">
                <a:hlinkClick r:id="rId2"/>
              </a:rPr>
              <a:t>scipy.interpolate.Rbf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MATLAB: Google </a:t>
            </a:r>
            <a:r>
              <a:rPr lang="en-US" dirty="0" smtClean="0">
                <a:hlinkClick r:id="rId3"/>
              </a:rPr>
              <a:t>“matlab rbf interpolation”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(3rd party code)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0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2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Applying a warp: </a:t>
            </a:r>
            <a:r>
              <a:rPr lang="en-US" sz="4000" dirty="0" smtClean="0"/>
              <a:t>use inverse</a:t>
            </a:r>
            <a:endParaRPr lang="en-US" sz="4000" dirty="0"/>
          </a:p>
        </p:txBody>
      </p:sp>
      <p:sp>
        <p:nvSpPr>
          <p:cNvPr id="178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4800600" cy="5791200"/>
          </a:xfrm>
        </p:spPr>
        <p:txBody>
          <a:bodyPr/>
          <a:lstStyle/>
          <a:p>
            <a:r>
              <a:rPr lang="en-US" dirty="0"/>
              <a:t>Forward warp: </a:t>
            </a:r>
          </a:p>
          <a:p>
            <a:pPr lvl="1"/>
            <a:r>
              <a:rPr lang="en-US" dirty="0"/>
              <a:t>For each pixel in </a:t>
            </a:r>
            <a:r>
              <a:rPr lang="en-US" b="1" dirty="0"/>
              <a:t>input</a:t>
            </a:r>
            <a:r>
              <a:rPr lang="en-US" dirty="0"/>
              <a:t> image</a:t>
            </a:r>
          </a:p>
          <a:p>
            <a:pPr lvl="2"/>
            <a:r>
              <a:rPr lang="en-US" dirty="0"/>
              <a:t>Paste color </a:t>
            </a:r>
            <a:r>
              <a:rPr lang="en-US" b="1" dirty="0"/>
              <a:t>to warped</a:t>
            </a:r>
            <a:r>
              <a:rPr lang="en-US" dirty="0"/>
              <a:t> location in output</a:t>
            </a:r>
          </a:p>
          <a:p>
            <a:pPr lvl="1"/>
            <a:r>
              <a:rPr lang="en-US" dirty="0"/>
              <a:t>Problem: gaps</a:t>
            </a:r>
          </a:p>
          <a:p>
            <a:r>
              <a:rPr lang="en-US" dirty="0"/>
              <a:t>Inverse warp</a:t>
            </a:r>
          </a:p>
          <a:p>
            <a:pPr lvl="1"/>
            <a:r>
              <a:rPr lang="en-US" dirty="0"/>
              <a:t>For each pixel in </a:t>
            </a:r>
            <a:r>
              <a:rPr lang="en-US" b="1" dirty="0"/>
              <a:t>output</a:t>
            </a:r>
            <a:r>
              <a:rPr lang="en-US" dirty="0"/>
              <a:t> image</a:t>
            </a:r>
          </a:p>
          <a:p>
            <a:pPr lvl="2"/>
            <a:r>
              <a:rPr lang="en-US" dirty="0"/>
              <a:t>Lookup color </a:t>
            </a:r>
            <a:r>
              <a:rPr lang="en-US" b="1" dirty="0"/>
              <a:t>from inverse-warped</a:t>
            </a:r>
            <a:r>
              <a:rPr lang="en-US" dirty="0"/>
              <a:t> location </a:t>
            </a:r>
          </a:p>
        </p:txBody>
      </p:sp>
      <p:graphicFrame>
        <p:nvGraphicFramePr>
          <p:cNvPr id="1783812" name="Object 4"/>
          <p:cNvGraphicFramePr>
            <a:graphicFrameLocks noChangeAspect="1"/>
          </p:cNvGraphicFramePr>
          <p:nvPr/>
        </p:nvGraphicFramePr>
        <p:xfrm>
          <a:off x="5257800" y="1085850"/>
          <a:ext cx="1671638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5" name="Image" r:id="rId3" imgW="1653508" imgH="2476453" progId="Photoshop.Image.8">
                  <p:embed/>
                </p:oleObj>
              </mc:Choice>
              <mc:Fallback>
                <p:oleObj name="Image" r:id="rId3" imgW="1653508" imgH="2476453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085850"/>
                        <a:ext cx="1671638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3813" name="Object 5"/>
          <p:cNvGraphicFramePr>
            <a:graphicFrameLocks noChangeAspect="1"/>
          </p:cNvGraphicFramePr>
          <p:nvPr/>
        </p:nvGraphicFramePr>
        <p:xfrm>
          <a:off x="7386638" y="1066800"/>
          <a:ext cx="1681162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6" name="Image" r:id="rId5" imgW="1653508" imgH="2476453" progId="Photoshop.Image.8">
                  <p:embed/>
                </p:oleObj>
              </mc:Choice>
              <mc:Fallback>
                <p:oleObj name="Image" r:id="rId5" imgW="1653508" imgH="2476453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638" y="1066800"/>
                        <a:ext cx="1681162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3814" name="Object 6"/>
          <p:cNvGraphicFramePr>
            <a:graphicFrameLocks noChangeAspect="1"/>
          </p:cNvGraphicFramePr>
          <p:nvPr/>
        </p:nvGraphicFramePr>
        <p:xfrm>
          <a:off x="5257800" y="4210050"/>
          <a:ext cx="1671638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7" name="Image" r:id="rId7" imgW="1653508" imgH="2476453" progId="Photoshop.Image.8">
                  <p:embed/>
                </p:oleObj>
              </mc:Choice>
              <mc:Fallback>
                <p:oleObj name="Image" r:id="rId7" imgW="1653508" imgH="2476453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210050"/>
                        <a:ext cx="1671638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3815" name="Object 7"/>
          <p:cNvGraphicFramePr>
            <a:graphicFrameLocks noChangeAspect="1"/>
          </p:cNvGraphicFramePr>
          <p:nvPr/>
        </p:nvGraphicFramePr>
        <p:xfrm>
          <a:off x="7386638" y="4191000"/>
          <a:ext cx="1681162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8" name="Image" r:id="rId8" imgW="1653508" imgH="2476453" progId="Photoshop.Image.8">
                  <p:embed/>
                </p:oleObj>
              </mc:Choice>
              <mc:Fallback>
                <p:oleObj name="Image" r:id="rId8" imgW="1653508" imgH="2476453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638" y="4191000"/>
                        <a:ext cx="1681162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3816" name="Freeform 8"/>
          <p:cNvSpPr>
            <a:spLocks/>
          </p:cNvSpPr>
          <p:nvPr/>
        </p:nvSpPr>
        <p:spPr bwMode="auto">
          <a:xfrm>
            <a:off x="5943600" y="1143000"/>
            <a:ext cx="1976438" cy="381000"/>
          </a:xfrm>
          <a:custGeom>
            <a:avLst/>
            <a:gdLst>
              <a:gd name="T0" fmla="*/ 0 w 1440"/>
              <a:gd name="T1" fmla="*/ 288 h 288"/>
              <a:gd name="T2" fmla="*/ 912 w 1440"/>
              <a:gd name="T3" fmla="*/ 0 h 288"/>
              <a:gd name="T4" fmla="*/ 1440 w 144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0" h="288">
                <a:moveTo>
                  <a:pt x="0" y="288"/>
                </a:moveTo>
                <a:cubicBezTo>
                  <a:pt x="152" y="240"/>
                  <a:pt x="672" y="0"/>
                  <a:pt x="912" y="0"/>
                </a:cubicBezTo>
                <a:cubicBezTo>
                  <a:pt x="1152" y="0"/>
                  <a:pt x="1330" y="228"/>
                  <a:pt x="1440" y="288"/>
                </a:cubicBezTo>
              </a:path>
            </a:pathLst>
          </a:cu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83817" name="Freeform 9"/>
          <p:cNvSpPr>
            <a:spLocks/>
          </p:cNvSpPr>
          <p:nvPr/>
        </p:nvSpPr>
        <p:spPr bwMode="auto">
          <a:xfrm flipH="1">
            <a:off x="5943600" y="4191000"/>
            <a:ext cx="1976438" cy="381000"/>
          </a:xfrm>
          <a:custGeom>
            <a:avLst/>
            <a:gdLst>
              <a:gd name="T0" fmla="*/ 0 w 1440"/>
              <a:gd name="T1" fmla="*/ 288 h 288"/>
              <a:gd name="T2" fmla="*/ 912 w 1440"/>
              <a:gd name="T3" fmla="*/ 0 h 288"/>
              <a:gd name="T4" fmla="*/ 1440 w 144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0" h="288">
                <a:moveTo>
                  <a:pt x="0" y="288"/>
                </a:moveTo>
                <a:cubicBezTo>
                  <a:pt x="152" y="240"/>
                  <a:pt x="672" y="0"/>
                  <a:pt x="912" y="0"/>
                </a:cubicBezTo>
                <a:cubicBezTo>
                  <a:pt x="1152" y="0"/>
                  <a:pt x="1330" y="228"/>
                  <a:pt x="1440" y="288"/>
                </a:cubicBezTo>
              </a:path>
            </a:pathLst>
          </a:cu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83818" name="Line 10"/>
          <p:cNvSpPr>
            <a:spLocks noChangeShapeType="1"/>
          </p:cNvSpPr>
          <p:nvPr/>
        </p:nvSpPr>
        <p:spPr bwMode="auto">
          <a:xfrm>
            <a:off x="4495800" y="1066800"/>
            <a:ext cx="4876800" cy="2514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83819" name="Line 11"/>
          <p:cNvSpPr>
            <a:spLocks noChangeShapeType="1"/>
          </p:cNvSpPr>
          <p:nvPr/>
        </p:nvSpPr>
        <p:spPr bwMode="auto">
          <a:xfrm flipV="1">
            <a:off x="3810000" y="1143000"/>
            <a:ext cx="5181600" cy="2667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1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944813"/>
            <a:ext cx="63627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37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Terminator 2 Morphing (1991)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3509"/>
            <a:ext cx="8229600" cy="62851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Terminator 2 Clip (YouTube)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1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Fold problems</a:t>
            </a:r>
          </a:p>
          <a:p>
            <a:pPr lvl="1"/>
            <a:r>
              <a:rPr lang="en-US"/>
              <a:t>Oh well…</a:t>
            </a:r>
          </a:p>
        </p:txBody>
      </p:sp>
      <p:pic>
        <p:nvPicPr>
          <p:cNvPr id="17786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944813"/>
            <a:ext cx="63627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22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1D equivalent of folds</a:t>
            </a:r>
          </a:p>
        </p:txBody>
      </p:sp>
      <p:sp>
        <p:nvSpPr>
          <p:cNvPr id="177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guarantee </a:t>
            </a:r>
            <a:r>
              <a:rPr lang="en-US" dirty="0"/>
              <a:t>that our 1D RBF is </a:t>
            </a:r>
            <a:r>
              <a:rPr lang="en-US" dirty="0" smtClean="0"/>
              <a:t>monotonic</a:t>
            </a:r>
            <a:endParaRPr lang="en-US" dirty="0"/>
          </a:p>
        </p:txBody>
      </p:sp>
      <p:sp>
        <p:nvSpPr>
          <p:cNvPr id="1779716" name="Line 4"/>
          <p:cNvSpPr>
            <a:spLocks noChangeShapeType="1"/>
          </p:cNvSpPr>
          <p:nvPr/>
        </p:nvSpPr>
        <p:spPr bwMode="auto">
          <a:xfrm>
            <a:off x="609600" y="6324600"/>
            <a:ext cx="396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9717" name="Line 5"/>
          <p:cNvSpPr>
            <a:spLocks noChangeShapeType="1"/>
          </p:cNvSpPr>
          <p:nvPr/>
        </p:nvSpPr>
        <p:spPr bwMode="auto">
          <a:xfrm flipV="1">
            <a:off x="838200" y="2514600"/>
            <a:ext cx="1588" cy="396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9718" name="Line 6"/>
          <p:cNvSpPr>
            <a:spLocks noChangeShapeType="1"/>
          </p:cNvSpPr>
          <p:nvPr/>
        </p:nvSpPr>
        <p:spPr bwMode="auto">
          <a:xfrm flipV="1">
            <a:off x="914400" y="5480050"/>
            <a:ext cx="609600" cy="5349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9719" name="Freeform 7"/>
          <p:cNvSpPr>
            <a:spLocks/>
          </p:cNvSpPr>
          <p:nvPr/>
        </p:nvSpPr>
        <p:spPr bwMode="auto">
          <a:xfrm>
            <a:off x="858838" y="3081338"/>
            <a:ext cx="3392487" cy="3190875"/>
          </a:xfrm>
          <a:custGeom>
            <a:avLst/>
            <a:gdLst>
              <a:gd name="T0" fmla="*/ 0 w 2137"/>
              <a:gd name="T1" fmla="*/ 2010 h 2010"/>
              <a:gd name="T2" fmla="*/ 455 w 2137"/>
              <a:gd name="T3" fmla="*/ 1359 h 2010"/>
              <a:gd name="T4" fmla="*/ 594 w 2137"/>
              <a:gd name="T5" fmla="*/ 1210 h 2010"/>
              <a:gd name="T6" fmla="*/ 732 w 2137"/>
              <a:gd name="T7" fmla="*/ 1354 h 2010"/>
              <a:gd name="T8" fmla="*/ 957 w 2137"/>
              <a:gd name="T9" fmla="*/ 876 h 2010"/>
              <a:gd name="T10" fmla="*/ 1440 w 2137"/>
              <a:gd name="T11" fmla="*/ 639 h 2010"/>
              <a:gd name="T12" fmla="*/ 2137 w 2137"/>
              <a:gd name="T13" fmla="*/ 0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37" h="2010">
                <a:moveTo>
                  <a:pt x="0" y="2010"/>
                </a:moveTo>
                <a:cubicBezTo>
                  <a:pt x="76" y="1901"/>
                  <a:pt x="356" y="1492"/>
                  <a:pt x="455" y="1359"/>
                </a:cubicBezTo>
                <a:cubicBezTo>
                  <a:pt x="554" y="1226"/>
                  <a:pt x="548" y="1211"/>
                  <a:pt x="594" y="1210"/>
                </a:cubicBezTo>
                <a:cubicBezTo>
                  <a:pt x="640" y="1209"/>
                  <a:pt x="672" y="1410"/>
                  <a:pt x="732" y="1354"/>
                </a:cubicBezTo>
                <a:cubicBezTo>
                  <a:pt x="792" y="1298"/>
                  <a:pt x="839" y="995"/>
                  <a:pt x="957" y="876"/>
                </a:cubicBezTo>
                <a:cubicBezTo>
                  <a:pt x="1075" y="757"/>
                  <a:pt x="1243" y="785"/>
                  <a:pt x="1440" y="639"/>
                </a:cubicBezTo>
                <a:cubicBezTo>
                  <a:pt x="1637" y="493"/>
                  <a:pt x="1992" y="133"/>
                  <a:pt x="2137" y="0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79720" name="Oval 8"/>
          <p:cNvSpPr>
            <a:spLocks noChangeArrowheads="1"/>
          </p:cNvSpPr>
          <p:nvPr/>
        </p:nvSpPr>
        <p:spPr bwMode="auto">
          <a:xfrm>
            <a:off x="914400" y="6010275"/>
            <a:ext cx="152400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9722" name="Oval 10"/>
          <p:cNvSpPr>
            <a:spLocks noChangeArrowheads="1"/>
          </p:cNvSpPr>
          <p:nvPr/>
        </p:nvSpPr>
        <p:spPr bwMode="auto">
          <a:xfrm>
            <a:off x="2590800" y="4267200"/>
            <a:ext cx="152400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9723" name="Oval 11"/>
          <p:cNvSpPr>
            <a:spLocks noChangeArrowheads="1"/>
          </p:cNvSpPr>
          <p:nvPr/>
        </p:nvSpPr>
        <p:spPr bwMode="auto">
          <a:xfrm>
            <a:off x="4191000" y="3048000"/>
            <a:ext cx="152400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9724" name="Oval 12"/>
          <p:cNvSpPr>
            <a:spLocks noChangeArrowheads="1"/>
          </p:cNvSpPr>
          <p:nvPr/>
        </p:nvSpPr>
        <p:spPr bwMode="auto">
          <a:xfrm>
            <a:off x="2971800" y="4114800"/>
            <a:ext cx="152400" cy="13493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1779730" name="Object 18"/>
          <p:cNvGraphicFramePr>
            <a:graphicFrameLocks noChangeAspect="1"/>
          </p:cNvGraphicFramePr>
          <p:nvPr/>
        </p:nvGraphicFramePr>
        <p:xfrm>
          <a:off x="838200" y="6381750"/>
          <a:ext cx="35052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5" name="Image" r:id="rId3" imgW="10158730" imgH="634697" progId="Photoshop.Image.8">
                  <p:embed/>
                </p:oleObj>
              </mc:Choice>
              <mc:Fallback>
                <p:oleObj name="Image" r:id="rId3" imgW="10158730" imgH="634697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6381750"/>
                        <a:ext cx="3505200" cy="21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79731" name="Object 19"/>
          <p:cNvGraphicFramePr>
            <a:graphicFrameLocks noChangeAspect="1"/>
          </p:cNvGraphicFramePr>
          <p:nvPr/>
        </p:nvGraphicFramePr>
        <p:xfrm>
          <a:off x="587375" y="3124200"/>
          <a:ext cx="196850" cy="316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6" name="Image" r:id="rId5" imgW="634697" imgH="10158730" progId="Photoshop.Image.8">
                  <p:embed/>
                </p:oleObj>
              </mc:Choice>
              <mc:Fallback>
                <p:oleObj name="Image" r:id="rId5" imgW="634697" imgH="10158730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3124200"/>
                        <a:ext cx="196850" cy="316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9732" name="Oval 20"/>
          <p:cNvSpPr>
            <a:spLocks noChangeArrowheads="1"/>
          </p:cNvSpPr>
          <p:nvPr/>
        </p:nvSpPr>
        <p:spPr bwMode="auto">
          <a:xfrm>
            <a:off x="1524000" y="5181600"/>
            <a:ext cx="152400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9733" name="Oval 21"/>
          <p:cNvSpPr>
            <a:spLocks noChangeArrowheads="1"/>
          </p:cNvSpPr>
          <p:nvPr/>
        </p:nvSpPr>
        <p:spPr bwMode="auto">
          <a:xfrm>
            <a:off x="2076450" y="4910138"/>
            <a:ext cx="152400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79734" name="Text Box 22"/>
          <p:cNvSpPr txBox="1">
            <a:spLocks noChangeArrowheads="1"/>
          </p:cNvSpPr>
          <p:nvPr/>
        </p:nvSpPr>
        <p:spPr bwMode="auto">
          <a:xfrm>
            <a:off x="4708525" y="6213475"/>
            <a:ext cx="4397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result (remember, inverse warp)</a:t>
            </a:r>
          </a:p>
        </p:txBody>
      </p:sp>
      <p:sp>
        <p:nvSpPr>
          <p:cNvPr id="1779748" name="Text Box 36"/>
          <p:cNvSpPr txBox="1">
            <a:spLocks noChangeArrowheads="1"/>
          </p:cNvSpPr>
          <p:nvPr/>
        </p:nvSpPr>
        <p:spPr bwMode="auto">
          <a:xfrm>
            <a:off x="0" y="2514600"/>
            <a:ext cx="87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13427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Aliasing Issues with Warping</a:t>
            </a:r>
            <a:endParaRPr lang="en-US" dirty="0"/>
          </a:p>
        </p:txBody>
      </p:sp>
      <p:sp>
        <p:nvSpPr>
          <p:cNvPr id="172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Aliasing </a:t>
            </a:r>
            <a:r>
              <a:rPr lang="en-US" dirty="0" smtClean="0"/>
              <a:t>can happen if warps are extreme.</a:t>
            </a:r>
            <a:br>
              <a:rPr lang="en-US" dirty="0" smtClean="0"/>
            </a:br>
            <a:r>
              <a:rPr lang="en-US" dirty="0" smtClean="0"/>
              <a:t>This is especially noticeable during animation.</a:t>
            </a:r>
            <a:endParaRPr lang="en-US" dirty="0"/>
          </a:p>
        </p:txBody>
      </p:sp>
      <p:sp>
        <p:nvSpPr>
          <p:cNvPr id="1725444" name="Text Box 4"/>
          <p:cNvSpPr txBox="1">
            <a:spLocks noChangeArrowheads="1"/>
          </p:cNvSpPr>
          <p:nvPr/>
        </p:nvSpPr>
        <p:spPr bwMode="auto">
          <a:xfrm>
            <a:off x="6316663" y="3381375"/>
            <a:ext cx="242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b="0">
                <a:solidFill>
                  <a:schemeClr val="bg1"/>
                </a:solidFill>
              </a:rPr>
              <a:t>point sampling</a:t>
            </a:r>
          </a:p>
        </p:txBody>
      </p:sp>
      <p:sp>
        <p:nvSpPr>
          <p:cNvPr id="1725445" name="Text Box 5"/>
          <p:cNvSpPr txBox="1">
            <a:spLocks noChangeArrowheads="1"/>
          </p:cNvSpPr>
          <p:nvPr/>
        </p:nvSpPr>
        <p:spPr bwMode="auto">
          <a:xfrm>
            <a:off x="5027613" y="5611813"/>
            <a:ext cx="3795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b="0">
                <a:solidFill>
                  <a:schemeClr val="bg1"/>
                </a:solidFill>
              </a:rPr>
              <a:t>mipmaps &amp; linear interpolation</a:t>
            </a:r>
          </a:p>
        </p:txBody>
      </p:sp>
      <p:pic>
        <p:nvPicPr>
          <p:cNvPr id="1725446" name="Picture 6" descr="checkerboard_alia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716213"/>
            <a:ext cx="818197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75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/>
          <a:stretch>
            <a:fillRect/>
          </a:stretch>
        </p:blipFill>
        <p:spPr bwMode="auto">
          <a:xfrm>
            <a:off x="6302198" y="990600"/>
            <a:ext cx="298291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Aliasing Solution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799" y="1315154"/>
            <a:ext cx="6637868" cy="5542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 smtClean="0"/>
              <a:t>Use an ellipsoidal Gaussian:</a:t>
            </a:r>
          </a:p>
          <a:p>
            <a:endParaRPr lang="en-US" sz="2900" dirty="0"/>
          </a:p>
          <a:p>
            <a:endParaRPr lang="en-US" sz="2900" dirty="0" smtClean="0"/>
          </a:p>
          <a:p>
            <a:r>
              <a:rPr lang="en-US" sz="2900" dirty="0" smtClean="0"/>
              <a:t>“Elliptical Weighted Average” (EWA)</a:t>
            </a:r>
          </a:p>
          <a:p>
            <a:r>
              <a:rPr lang="en-US" sz="2900" dirty="0" smtClean="0"/>
              <a:t>Filter is deformed based on warping.</a:t>
            </a:r>
          </a:p>
          <a:p>
            <a:r>
              <a:rPr lang="en-US" sz="2900" dirty="0" smtClean="0"/>
              <a:t>For inverse warping, each output (warped) pixel does a weighted average of nearby pixels against the filter.</a:t>
            </a:r>
          </a:p>
          <a:p>
            <a:r>
              <a:rPr lang="en-US" sz="2900" dirty="0" smtClean="0"/>
              <a:t>Can approximate with circular Gaussian.</a:t>
            </a:r>
          </a:p>
          <a:p>
            <a:pPr marL="0" indent="0">
              <a:buNone/>
            </a:pPr>
            <a:r>
              <a:rPr lang="en-US" sz="2900" dirty="0"/>
              <a:t> </a:t>
            </a:r>
            <a:r>
              <a:rPr lang="en-US" sz="2900" dirty="0" smtClean="0"/>
              <a:t>   </a:t>
            </a:r>
            <a:endParaRPr lang="en-US" sz="29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422824"/>
              </p:ext>
            </p:extLst>
          </p:nvPr>
        </p:nvGraphicFramePr>
        <p:xfrm>
          <a:off x="945443" y="2021992"/>
          <a:ext cx="4194135" cy="68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0" name="Equation" r:id="rId4" imgW="1397000" imgH="228600" progId="Equation.3">
                  <p:embed/>
                </p:oleObj>
              </mc:Choice>
              <mc:Fallback>
                <p:oleObj name="Equation" r:id="rId4" imgW="1397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5443" y="2021992"/>
                        <a:ext cx="4194135" cy="68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8938" y="6251222"/>
            <a:ext cx="4566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6"/>
              </a:rPr>
              <a:t>Paul </a:t>
            </a:r>
            <a:r>
              <a:rPr lang="en-US" sz="2800" dirty="0" err="1" smtClean="0">
                <a:hlinkClick r:id="rId6"/>
              </a:rPr>
              <a:t>Heckbert</a:t>
            </a:r>
            <a:r>
              <a:rPr lang="en-US" sz="2800" dirty="0" smtClean="0">
                <a:hlinkClick r:id="rId6"/>
              </a:rPr>
              <a:t> Master’s Thesis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817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Morphing = Object Averaging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8309264" cy="3276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5000"/>
              </a:lnSpc>
            </a:pPr>
            <a:r>
              <a:rPr lang="en-US" dirty="0">
                <a:latin typeface="Arial" charset="0"/>
              </a:rPr>
              <a:t>The aim is to find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an average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between two objects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latin typeface="Arial" charset="0"/>
              </a:rPr>
              <a:t>Not an average of two </a:t>
            </a:r>
            <a:r>
              <a:rPr lang="en-US" u="sng" dirty="0">
                <a:latin typeface="Arial" charset="0"/>
              </a:rPr>
              <a:t>images of objects</a:t>
            </a:r>
            <a:r>
              <a:rPr lang="en-US" dirty="0">
                <a:latin typeface="Arial" charset="0"/>
              </a:rPr>
              <a:t>…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latin typeface="Arial" charset="0"/>
              </a:rPr>
              <a:t>…but an image of the </a:t>
            </a:r>
            <a:r>
              <a:rPr lang="en-US" u="sng" dirty="0">
                <a:latin typeface="Arial" charset="0"/>
              </a:rPr>
              <a:t>average object</a:t>
            </a:r>
            <a:r>
              <a:rPr lang="en-US" dirty="0">
                <a:latin typeface="Arial" charset="0"/>
              </a:rPr>
              <a:t>!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latin typeface="Arial" charset="0"/>
              </a:rPr>
              <a:t>How can we make a smooth transition in time?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latin typeface="Arial" charset="0"/>
              </a:rPr>
              <a:t>Do a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weighted average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over time t</a:t>
            </a:r>
          </a:p>
          <a:p>
            <a:pPr>
              <a:lnSpc>
                <a:spcPct val="105000"/>
              </a:lnSpc>
            </a:pPr>
            <a:r>
              <a:rPr lang="en-US" dirty="0">
                <a:latin typeface="Arial" charset="0"/>
              </a:rPr>
              <a:t>How do we know what the average object looks like?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latin typeface="Arial" charset="0"/>
              </a:rPr>
              <a:t>We </a:t>
            </a:r>
            <a:r>
              <a:rPr lang="en-US" dirty="0" smtClean="0">
                <a:latin typeface="Arial" charset="0"/>
              </a:rPr>
              <a:t>haven’t </a:t>
            </a:r>
            <a:r>
              <a:rPr lang="en-US" dirty="0">
                <a:latin typeface="Arial" charset="0"/>
              </a:rPr>
              <a:t>a clue!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latin typeface="Arial" charset="0"/>
              </a:rPr>
              <a:t>But we can often fake something reasonable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latin typeface="Arial" charset="0"/>
              </a:rPr>
              <a:t>Usually required user/artist input</a:t>
            </a:r>
          </a:p>
        </p:txBody>
      </p:sp>
      <p:pic>
        <p:nvPicPr>
          <p:cNvPr id="18436" name="Picture 4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" r="71613" b="56638"/>
          <a:stretch>
            <a:fillRect/>
          </a:stretch>
        </p:blipFill>
        <p:spPr bwMode="auto">
          <a:xfrm>
            <a:off x="914400" y="1385888"/>
            <a:ext cx="21336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1" name="Picture 5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 t="1382" r="1747" b="57523"/>
          <a:stretch>
            <a:fillRect/>
          </a:stretch>
        </p:blipFill>
        <p:spPr bwMode="auto">
          <a:xfrm>
            <a:off x="3352800" y="1411288"/>
            <a:ext cx="206851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1" t="2655" r="36774" b="56250"/>
          <a:stretch>
            <a:fillRect/>
          </a:stretch>
        </p:blipFill>
        <p:spPr bwMode="auto">
          <a:xfrm>
            <a:off x="5638800" y="1389063"/>
            <a:ext cx="20574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3" name="Picture 7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 t="54037" r="2582" b="4037"/>
          <a:stretch>
            <a:fillRect/>
          </a:stretch>
        </p:blipFill>
        <p:spPr bwMode="auto">
          <a:xfrm>
            <a:off x="3387725" y="1397000"/>
            <a:ext cx="19462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4" name="Picture 8" descr="catwom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20813"/>
            <a:ext cx="1828800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0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4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val 3"/>
          <p:cNvSpPr>
            <a:spLocks noChangeArrowheads="1"/>
          </p:cNvSpPr>
          <p:nvPr/>
        </p:nvSpPr>
        <p:spPr bwMode="auto">
          <a:xfrm>
            <a:off x="4343400" y="26670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4419600" y="2743200"/>
            <a:ext cx="497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i="1" dirty="0">
                <a:latin typeface="Arial" charset="0"/>
              </a:rPr>
              <a:t>P</a:t>
            </a:r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6569075" y="1411288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6629400" y="1524000"/>
            <a:ext cx="500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latin typeface="Arial" charset="0"/>
              </a:rPr>
              <a:t>Q</a:t>
            </a:r>
          </a:p>
        </p:txBody>
      </p:sp>
      <p:sp>
        <p:nvSpPr>
          <p:cNvPr id="646151" name="Line 7"/>
          <p:cNvSpPr>
            <a:spLocks noChangeShapeType="1"/>
          </p:cNvSpPr>
          <p:nvPr/>
        </p:nvSpPr>
        <p:spPr bwMode="auto">
          <a:xfrm flipV="1">
            <a:off x="4419600" y="1447800"/>
            <a:ext cx="2209800" cy="1219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2" name="Text Box 8"/>
          <p:cNvSpPr txBox="1">
            <a:spLocks noChangeArrowheads="1"/>
          </p:cNvSpPr>
          <p:nvPr/>
        </p:nvSpPr>
        <p:spPr bwMode="auto">
          <a:xfrm>
            <a:off x="3733800" y="1671935"/>
            <a:ext cx="1473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Arial" charset="0"/>
              </a:rPr>
              <a:t>v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Arial" charset="0"/>
              </a:rPr>
              <a:t>= </a:t>
            </a:r>
            <a:r>
              <a:rPr lang="en-US" i="1" dirty="0">
                <a:solidFill>
                  <a:schemeClr val="accent2"/>
                </a:solidFill>
                <a:latin typeface="Arial" charset="0"/>
              </a:rPr>
              <a:t>Q - P</a:t>
            </a:r>
          </a:p>
        </p:txBody>
      </p:sp>
      <p:sp>
        <p:nvSpPr>
          <p:cNvPr id="646153" name="Oval 9"/>
          <p:cNvSpPr>
            <a:spLocks noChangeArrowheads="1"/>
          </p:cNvSpPr>
          <p:nvPr/>
        </p:nvSpPr>
        <p:spPr bwMode="auto">
          <a:xfrm>
            <a:off x="5562600" y="1981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6154" name="Line 10"/>
          <p:cNvSpPr>
            <a:spLocks noChangeShapeType="1"/>
          </p:cNvSpPr>
          <p:nvPr/>
        </p:nvSpPr>
        <p:spPr bwMode="auto">
          <a:xfrm flipH="1">
            <a:off x="4876800" y="2133600"/>
            <a:ext cx="7620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5" name="Text Box 11"/>
          <p:cNvSpPr txBox="1">
            <a:spLocks noChangeArrowheads="1"/>
          </p:cNvSpPr>
          <p:nvPr/>
        </p:nvSpPr>
        <p:spPr bwMode="auto">
          <a:xfrm>
            <a:off x="4038600" y="4343400"/>
            <a:ext cx="44859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latin typeface="Arial" charset="0"/>
              </a:rPr>
              <a:t>P</a:t>
            </a:r>
            <a:r>
              <a:rPr lang="en-US" dirty="0">
                <a:latin typeface="Arial" charset="0"/>
              </a:rPr>
              <a:t> + </a:t>
            </a:r>
            <a:r>
              <a:rPr lang="en-US" i="1" dirty="0" smtClean="0">
                <a:latin typeface="Arial" charset="0"/>
              </a:rPr>
              <a:t>t </a:t>
            </a:r>
            <a:r>
              <a:rPr lang="en-US" b="1" dirty="0" smtClean="0">
                <a:latin typeface="Arial" charset="0"/>
              </a:rPr>
              <a:t>v</a:t>
            </a:r>
            <a:endParaRPr lang="en-US" b="1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=  </a:t>
            </a:r>
            <a:r>
              <a:rPr lang="en-US" dirty="0" smtClean="0">
                <a:latin typeface="Arial" charset="0"/>
              </a:rPr>
              <a:t>(1-</a:t>
            </a:r>
            <a:r>
              <a:rPr lang="en-US" i="1" dirty="0" smtClean="0">
                <a:latin typeface="Arial" charset="0"/>
              </a:rPr>
              <a:t>t</a:t>
            </a:r>
            <a:r>
              <a:rPr lang="en-US" dirty="0" smtClean="0">
                <a:latin typeface="Arial" charset="0"/>
              </a:rPr>
              <a:t>)</a:t>
            </a:r>
            <a:r>
              <a:rPr lang="en-US" i="1" dirty="0" smtClean="0">
                <a:latin typeface="Arial" charset="0"/>
              </a:rPr>
              <a:t>P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+ </a:t>
            </a:r>
            <a:r>
              <a:rPr lang="en-US" i="1" dirty="0" err="1" smtClean="0">
                <a:latin typeface="Arial" charset="0"/>
              </a:rPr>
              <a:t>tQ</a:t>
            </a:r>
            <a:r>
              <a:rPr lang="en-US" dirty="0" smtClean="0">
                <a:latin typeface="Arial" charset="0"/>
              </a:rPr>
              <a:t>,          e.g.  t = 0.5</a:t>
            </a:r>
            <a:endParaRPr lang="en-US" dirty="0">
              <a:latin typeface="Arial" charset="0"/>
            </a:endParaRPr>
          </a:p>
        </p:txBody>
      </p:sp>
      <p:sp>
        <p:nvSpPr>
          <p:cNvPr id="19471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Linear Interpolation</a:t>
            </a:r>
            <a:endParaRPr lang="en-US" dirty="0">
              <a:latin typeface="Arial" charset="0"/>
            </a:endParaRPr>
          </a:p>
        </p:txBody>
      </p:sp>
      <p:sp>
        <p:nvSpPr>
          <p:cNvPr id="646165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3733800" y="5259388"/>
            <a:ext cx="5410200" cy="1598612"/>
          </a:xfrm>
        </p:spPr>
        <p:txBody>
          <a:bodyPr>
            <a:normAutofit fontScale="70000" lnSpcReduction="20000"/>
          </a:bodyPr>
          <a:lstStyle/>
          <a:p>
            <a:r>
              <a:rPr lang="en-US">
                <a:latin typeface="Arial" charset="0"/>
              </a:rPr>
              <a:t>P and Q can be anything:</a:t>
            </a:r>
          </a:p>
          <a:p>
            <a:pPr lvl="1"/>
            <a:r>
              <a:rPr lang="en-US">
                <a:latin typeface="Arial" charset="0"/>
              </a:rPr>
              <a:t>points on a plane (2D) or in space (3D)</a:t>
            </a:r>
          </a:p>
          <a:p>
            <a:pPr lvl="1"/>
            <a:r>
              <a:rPr lang="en-US">
                <a:latin typeface="Arial" charset="0"/>
              </a:rPr>
              <a:t>Colors in RGB or HSV (3D)</a:t>
            </a:r>
          </a:p>
          <a:p>
            <a:pPr lvl="1"/>
            <a:r>
              <a:rPr lang="en-US">
                <a:latin typeface="Arial" charset="0"/>
              </a:rPr>
              <a:t>Whole images (m-by-n D)… etc.</a:t>
            </a:r>
          </a:p>
        </p:txBody>
      </p:sp>
      <p:sp>
        <p:nvSpPr>
          <p:cNvPr id="19473" name="Text Box 18"/>
          <p:cNvSpPr txBox="1">
            <a:spLocks noChangeArrowheads="1"/>
          </p:cNvSpPr>
          <p:nvPr/>
        </p:nvSpPr>
        <p:spPr bwMode="auto">
          <a:xfrm>
            <a:off x="312049" y="1725204"/>
            <a:ext cx="2979301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Arial" charset="0"/>
              </a:rPr>
              <a:t>How can we linearly</a:t>
            </a:r>
          </a:p>
          <a:p>
            <a:r>
              <a:rPr lang="en-US" dirty="0" smtClean="0">
                <a:latin typeface="Arial" charset="0"/>
              </a:rPr>
              <a:t>transition between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point </a:t>
            </a:r>
            <a:r>
              <a:rPr lang="en-US" i="1" dirty="0" smtClean="0">
                <a:latin typeface="Arial" charset="0"/>
              </a:rPr>
              <a:t>P </a:t>
            </a:r>
            <a:r>
              <a:rPr lang="en-US" dirty="0" smtClean="0">
                <a:latin typeface="Arial" charset="0"/>
              </a:rPr>
              <a:t>and point </a:t>
            </a:r>
            <a:r>
              <a:rPr lang="en-US" i="1" dirty="0" smtClean="0">
                <a:latin typeface="Arial" charset="0"/>
              </a:rPr>
              <a:t>Q</a:t>
            </a:r>
            <a:r>
              <a:rPr lang="en-US" dirty="0" smtClean="0">
                <a:latin typeface="Arial" charset="0"/>
              </a:rPr>
              <a:t>?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48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51" grpId="0" animBg="1"/>
      <p:bldP spid="646152" grpId="0"/>
      <p:bldP spid="646153" grpId="0" animBg="1"/>
      <p:bldP spid="646154" grpId="0" animBg="1"/>
      <p:bldP spid="646155" grpId="0"/>
      <p:bldP spid="64616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Idea #1: Cross-Dissolve</a:t>
            </a:r>
          </a:p>
        </p:txBody>
      </p:sp>
      <p:sp>
        <p:nvSpPr>
          <p:cNvPr id="64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772400" cy="27432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</a:rPr>
              <a:t>Interpolate whole images:</a:t>
            </a:r>
          </a:p>
          <a:p>
            <a:r>
              <a:rPr lang="en-US" dirty="0" err="1" smtClean="0">
                <a:latin typeface="Arial" charset="0"/>
              </a:rPr>
              <a:t>Image</a:t>
            </a:r>
            <a:r>
              <a:rPr lang="en-US" baseline="-25000" dirty="0" err="1" smtClean="0">
                <a:latin typeface="Arial" charset="0"/>
              </a:rPr>
              <a:t>halfway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= (1-t)*Image</a:t>
            </a:r>
            <a:r>
              <a:rPr lang="en-US" baseline="-25000" dirty="0">
                <a:latin typeface="Arial" charset="0"/>
              </a:rPr>
              <a:t>1</a:t>
            </a:r>
            <a:r>
              <a:rPr lang="en-US" dirty="0">
                <a:latin typeface="Arial" charset="0"/>
              </a:rPr>
              <a:t> + t*image</a:t>
            </a:r>
            <a:r>
              <a:rPr lang="en-US" baseline="-25000" dirty="0">
                <a:latin typeface="Arial" charset="0"/>
              </a:rPr>
              <a:t>2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This is called </a:t>
            </a:r>
            <a:r>
              <a:rPr lang="en-US" b="1" dirty="0">
                <a:latin typeface="Arial" charset="0"/>
              </a:rPr>
              <a:t>cross-dissolve</a:t>
            </a:r>
            <a:r>
              <a:rPr lang="en-US" dirty="0">
                <a:latin typeface="Arial" charset="0"/>
              </a:rPr>
              <a:t> in film industry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But what if the images are not aligned?</a:t>
            </a:r>
          </a:p>
        </p:txBody>
      </p:sp>
      <p:pic>
        <p:nvPicPr>
          <p:cNvPr id="20484" name="Picture 5" descr="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1281289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fl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281289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1" name="Picture 11" descr="fl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281289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0" name="Picture 10" descr="b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281289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9" name="Picture 9" descr="b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281289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8" name="Picture 8" descr="b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281289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2" name="Picture 12" descr="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281289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28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Idea #2: Align, then cross-disolve</a:t>
            </a:r>
          </a:p>
        </p:txBody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50089"/>
            <a:ext cx="7772400" cy="990600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latin typeface="Arial" charset="0"/>
              </a:rPr>
              <a:t>Align first, then cross-dissolve</a:t>
            </a:r>
          </a:p>
          <a:p>
            <a:pPr lvl="1"/>
            <a:r>
              <a:rPr lang="en-US">
                <a:latin typeface="Arial" charset="0"/>
              </a:rPr>
              <a:t>Alignment using global warp – picture still valid</a:t>
            </a:r>
          </a:p>
        </p:txBody>
      </p:sp>
      <p:pic>
        <p:nvPicPr>
          <p:cNvPr id="649229" name="Picture 13" descr="IMG_8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0016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0" name="Picture 14" descr="Picture 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0016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2" name="Picture 16" descr="wi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571625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1" name="Picture 15" descr="blend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5811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5" name="Picture 19" descr="blend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5811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4" name="Picture 18" descr="blend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5811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3" name="Picture 17" descr="wim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1581150"/>
            <a:ext cx="525621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24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1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Morphing</a:t>
            </a:r>
            <a:endParaRPr lang="en-US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85800" y="3979332"/>
            <a:ext cx="8458200" cy="2652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</a:rPr>
              <a:t>What if there is no simple global function that aligns two images?</a:t>
            </a:r>
          </a:p>
          <a:p>
            <a:r>
              <a:rPr lang="en-US" dirty="0" smtClean="0">
                <a:latin typeface="Arial" charset="0"/>
              </a:rPr>
              <a:t>User specifies corresponding feature points</a:t>
            </a:r>
          </a:p>
          <a:p>
            <a:r>
              <a:rPr lang="en-US" dirty="0" smtClean="0">
                <a:latin typeface="Arial" charset="0"/>
              </a:rPr>
              <a:t>Construct warp animations A -&gt; B and B -&gt; A</a:t>
            </a:r>
          </a:p>
          <a:p>
            <a:r>
              <a:rPr lang="en-US" dirty="0" smtClean="0">
                <a:latin typeface="Arial" charset="0"/>
              </a:rPr>
              <a:t>Cross dissolve these</a:t>
            </a:r>
          </a:p>
          <a:p>
            <a:endParaRPr lang="en-US" dirty="0" smtClean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pic>
        <p:nvPicPr>
          <p:cNvPr id="8" name="Picture 4" descr="CatW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417638"/>
            <a:ext cx="6481762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8815" y="2245056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110441" y="2245056"/>
            <a:ext cx="435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4965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Morphing</a:t>
            </a:r>
            <a:endParaRPr lang="en-US" dirty="0"/>
          </a:p>
        </p:txBody>
      </p:sp>
      <p:pic>
        <p:nvPicPr>
          <p:cNvPr id="5" name="Picture 4" descr="Screen Shot 2013-09-25 at 10.1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9222"/>
            <a:ext cx="8297528" cy="485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4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24823"/>
            <a:ext cx="5343111" cy="209504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charset="0"/>
              </a:rPr>
              <a:t>D'Arcy Thompson 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endParaRPr lang="en-US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Importance </a:t>
            </a:r>
            <a:r>
              <a:rPr lang="en-US" dirty="0">
                <a:latin typeface="Arial" charset="0"/>
              </a:rPr>
              <a:t>of shape and structure in evolution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3816"/>
              </p:ext>
            </p:extLst>
          </p:nvPr>
        </p:nvGraphicFramePr>
        <p:xfrm>
          <a:off x="7351713" y="1229930"/>
          <a:ext cx="170021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Image" r:id="rId3" imgW="3390476" imgH="4101587" progId="Photoshop.Image.8">
                  <p:embed/>
                </p:oleObj>
              </mc:Choice>
              <mc:Fallback>
                <p:oleObj name="Image" r:id="rId3" imgW="3390476" imgH="4101587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1713" y="1229930"/>
                        <a:ext cx="1700212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5041900" y="3352800"/>
          <a:ext cx="4102100" cy="321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Image" r:id="rId5" imgW="5777778" imgH="4533333" progId="Photoshop.Image.8">
                  <p:embed/>
                </p:oleObj>
              </mc:Choice>
              <mc:Fallback>
                <p:oleObj name="Image" r:id="rId5" imgW="5777778" imgH="4533333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3352800"/>
                        <a:ext cx="4102100" cy="321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228600" y="4419600"/>
          <a:ext cx="47244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Image" r:id="rId7" imgW="6298413" imgH="2590476" progId="Photoshop.Image.8">
                  <p:embed/>
                </p:oleObj>
              </mc:Choice>
              <mc:Fallback>
                <p:oleObj name="Image" r:id="rId7" imgW="6298413" imgH="259047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419600"/>
                        <a:ext cx="47244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0" y="6553200"/>
            <a:ext cx="2892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" charset="0"/>
              </a:rPr>
              <a:t>Slide by Durand and Freeman</a:t>
            </a:r>
            <a:endParaRPr lang="ru-RU" sz="1600">
              <a:latin typeface="Arial" charset="0"/>
            </a:endParaRPr>
          </a:p>
        </p:txBody>
      </p:sp>
      <p:sp>
        <p:nvSpPr>
          <p:cNvPr id="103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Image Warping in Biology </a:t>
            </a:r>
            <a:endParaRPr lang="ru-RU" dirty="0">
              <a:latin typeface="Arial" charset="0"/>
            </a:endParaRPr>
          </a:p>
        </p:txBody>
      </p:sp>
      <p:pic>
        <p:nvPicPr>
          <p:cNvPr id="103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68118"/>
            <a:ext cx="833438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2714" y="2469503"/>
            <a:ext cx="4834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hlinkClick r:id="rId10"/>
              </a:rPr>
              <a:t>http://en.wikipedia.org/wiki/D'Arcy_Thompson</a:t>
            </a:r>
            <a:endParaRPr lang="en-US" dirty="0" smtClean="0"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78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Morphing</a:t>
            </a:r>
            <a:endParaRPr lang="en-US" dirty="0"/>
          </a:p>
        </p:txBody>
      </p:sp>
      <p:pic>
        <p:nvPicPr>
          <p:cNvPr id="5" name="Picture 4" descr="Screen Shot 2013-09-25 at 10.14.2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8023"/>
          <a:stretch/>
        </p:blipFill>
        <p:spPr>
          <a:xfrm>
            <a:off x="291243" y="1030109"/>
            <a:ext cx="1813481" cy="1696283"/>
          </a:xfrm>
          <a:prstGeom prst="rect">
            <a:avLst/>
          </a:prstGeom>
        </p:spPr>
      </p:pic>
      <p:pic>
        <p:nvPicPr>
          <p:cNvPr id="4" name="Picture 3" descr="Screen Shot 2013-09-25 at 10.14.2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2" t="68314"/>
          <a:stretch/>
        </p:blipFill>
        <p:spPr>
          <a:xfrm>
            <a:off x="6630468" y="1044221"/>
            <a:ext cx="1858317" cy="16821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257" y="555750"/>
            <a:ext cx="1659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Image A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829318" y="506916"/>
            <a:ext cx="1659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Image B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15056" y="2906888"/>
            <a:ext cx="9028944" cy="372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1. Find warping fields from user constraints (points or lines):</a:t>
            </a:r>
            <a:br>
              <a:rPr lang="en-US" sz="2800" dirty="0" smtClean="0"/>
            </a:br>
            <a:r>
              <a:rPr lang="en-US" sz="2800" dirty="0" smtClean="0"/>
              <a:t>	 Warp field </a:t>
            </a:r>
            <a:r>
              <a:rPr lang="en-US" sz="2800" i="1" dirty="0" smtClean="0"/>
              <a:t>T</a:t>
            </a:r>
            <a:r>
              <a:rPr lang="en-US" sz="2800" i="1" baseline="-25000" dirty="0" smtClean="0"/>
              <a:t>AB</a:t>
            </a:r>
            <a:r>
              <a:rPr lang="en-US" sz="2800" dirty="0" smtClean="0"/>
              <a:t>(x, y) that maps A pixel to B pixel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 Warp field </a:t>
            </a:r>
            <a:r>
              <a:rPr lang="en-US" sz="2800" i="1" dirty="0" smtClean="0"/>
              <a:t>T</a:t>
            </a:r>
            <a:r>
              <a:rPr lang="en-US" sz="2800" i="1" baseline="-25000" dirty="0" smtClean="0"/>
              <a:t>BA</a:t>
            </a:r>
            <a:r>
              <a:rPr lang="en-US" sz="2800" dirty="0" smtClean="0"/>
              <a:t>(x, </a:t>
            </a:r>
            <a:r>
              <a:rPr lang="en-US" sz="2800" dirty="0"/>
              <a:t>y) that maps </a:t>
            </a:r>
            <a:r>
              <a:rPr lang="en-US" sz="2800" dirty="0" smtClean="0"/>
              <a:t>B </a:t>
            </a:r>
            <a:r>
              <a:rPr lang="en-US" sz="2800" dirty="0"/>
              <a:t>pixel </a:t>
            </a:r>
            <a:r>
              <a:rPr lang="en-US" sz="2800" dirty="0" smtClean="0"/>
              <a:t>to A pixel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800" dirty="0" smtClean="0"/>
              <a:t>2. Make video </a:t>
            </a:r>
            <a:r>
              <a:rPr lang="en-US" sz="2800" i="1" dirty="0" smtClean="0"/>
              <a:t>A</a:t>
            </a:r>
            <a:r>
              <a:rPr lang="en-US" sz="2800" dirty="0" smtClean="0"/>
              <a:t>(</a:t>
            </a:r>
            <a:r>
              <a:rPr lang="en-US" sz="2800" i="1" dirty="0" smtClean="0"/>
              <a:t>t</a:t>
            </a:r>
            <a:r>
              <a:rPr lang="en-US" sz="2800" dirty="0" smtClean="0"/>
              <a:t>) that warps </a:t>
            </a:r>
            <a:r>
              <a:rPr lang="en-US" sz="2800" i="1" dirty="0" smtClean="0"/>
              <a:t>A</a:t>
            </a:r>
            <a:r>
              <a:rPr lang="en-US" sz="2800" dirty="0" smtClean="0"/>
              <a:t> over time to the shape of </a:t>
            </a:r>
            <a:r>
              <a:rPr lang="en-US" sz="2800" i="1" dirty="0" smtClean="0"/>
              <a:t>B</a:t>
            </a:r>
          </a:p>
          <a:p>
            <a:r>
              <a:rPr lang="en-US" sz="2800" i="1" dirty="0" smtClean="0"/>
              <a:t>     </a:t>
            </a:r>
            <a:r>
              <a:rPr lang="en-US" sz="2800" dirty="0" smtClean="0"/>
              <a:t>Start warp field at identity and linearly interpolate to </a:t>
            </a:r>
            <a:r>
              <a:rPr lang="en-US" sz="2800" i="1" dirty="0" smtClean="0"/>
              <a:t>T</a:t>
            </a:r>
            <a:r>
              <a:rPr lang="en-US" sz="2800" i="1" baseline="-25000" dirty="0" smtClean="0"/>
              <a:t>BA</a:t>
            </a:r>
          </a:p>
          <a:p>
            <a:r>
              <a:rPr lang="en-US" sz="2800" dirty="0" smtClean="0"/>
              <a:t>     Construct video </a:t>
            </a:r>
            <a:r>
              <a:rPr lang="en-US" sz="2800" i="1" dirty="0" smtClean="0"/>
              <a:t>B</a:t>
            </a:r>
            <a:r>
              <a:rPr lang="en-US" sz="2800" dirty="0" smtClean="0"/>
              <a:t>(</a:t>
            </a:r>
            <a:r>
              <a:rPr lang="en-US" sz="2800" i="1" dirty="0" smtClean="0"/>
              <a:t>t</a:t>
            </a:r>
            <a:r>
              <a:rPr lang="en-US" sz="2800" dirty="0" smtClean="0"/>
              <a:t>) that warps </a:t>
            </a:r>
            <a:r>
              <a:rPr lang="en-US" sz="2800" i="1" dirty="0" smtClean="0"/>
              <a:t>B</a:t>
            </a:r>
            <a:r>
              <a:rPr lang="en-US" sz="2800" dirty="0" smtClean="0"/>
              <a:t> over time to shape of </a:t>
            </a:r>
            <a:r>
              <a:rPr lang="en-US" sz="2800" i="1" dirty="0" smtClean="0"/>
              <a:t>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800" dirty="0" smtClean="0"/>
              <a:t>3. Cross dissolve these two videos.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84048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Morphing</a:t>
            </a:r>
            <a:endParaRPr lang="en-US" dirty="0"/>
          </a:p>
        </p:txBody>
      </p:sp>
      <p:pic>
        <p:nvPicPr>
          <p:cNvPr id="5" name="Picture 4" descr="Screen Shot 2013-09-25 at 10.1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9222"/>
            <a:ext cx="8297528" cy="4854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222" y="2193723"/>
            <a:ext cx="39243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A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9511" y="5535234"/>
            <a:ext cx="39243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7047" y="2193723"/>
            <a:ext cx="390990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Warped Image A: </a:t>
            </a:r>
            <a:r>
              <a:rPr lang="en-US" sz="2800" i="1" dirty="0" smtClean="0">
                <a:solidFill>
                  <a:srgbClr val="800000"/>
                </a:solidFill>
              </a:rPr>
              <a:t>A</a:t>
            </a:r>
            <a:r>
              <a:rPr lang="en-US" sz="2800" dirty="0" smtClean="0">
                <a:solidFill>
                  <a:srgbClr val="800000"/>
                </a:solidFill>
              </a:rPr>
              <a:t>(</a:t>
            </a:r>
            <a:r>
              <a:rPr lang="en-US" sz="2800" i="1" dirty="0" smtClean="0">
                <a:solidFill>
                  <a:srgbClr val="800000"/>
                </a:solidFill>
              </a:rPr>
              <a:t>t</a:t>
            </a:r>
            <a:r>
              <a:rPr lang="en-US" sz="2800" dirty="0" smtClean="0">
                <a:solidFill>
                  <a:srgbClr val="800000"/>
                </a:solidFill>
              </a:rPr>
              <a:t>)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7048" y="5535234"/>
            <a:ext cx="390990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558ED5"/>
                </a:solidFill>
              </a:rPr>
              <a:t>Warped Image B: </a:t>
            </a:r>
            <a:r>
              <a:rPr lang="en-US" sz="2800" i="1" dirty="0" smtClean="0">
                <a:solidFill>
                  <a:srgbClr val="558ED5"/>
                </a:solidFill>
              </a:rPr>
              <a:t>B</a:t>
            </a:r>
            <a:r>
              <a:rPr lang="en-US" sz="2800" dirty="0" smtClean="0">
                <a:solidFill>
                  <a:srgbClr val="558ED5"/>
                </a:solidFill>
              </a:rPr>
              <a:t>(</a:t>
            </a:r>
            <a:r>
              <a:rPr lang="en-US" sz="2800" i="1" dirty="0" smtClean="0">
                <a:solidFill>
                  <a:srgbClr val="558ED5"/>
                </a:solidFill>
              </a:rPr>
              <a:t>t</a:t>
            </a:r>
            <a:r>
              <a:rPr lang="en-US" sz="2800" dirty="0" smtClean="0">
                <a:solidFill>
                  <a:srgbClr val="558ED5"/>
                </a:solidFill>
              </a:rPr>
              <a:t>)</a:t>
            </a:r>
            <a:endParaRPr lang="en-US" sz="2800" dirty="0">
              <a:solidFill>
                <a:srgbClr val="558ED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7423" y="3841901"/>
            <a:ext cx="492915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Cross Dissolve: </a:t>
            </a:r>
            <a:r>
              <a:rPr lang="en-US" sz="2800" i="1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2800" i="1" dirty="0" smtClean="0">
                <a:solidFill>
                  <a:schemeClr val="accent3">
                    <a:lumMod val="75000"/>
                  </a:schemeClr>
                </a:solidFill>
              </a:rPr>
              <a:t>1-t)A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2800" i="1" dirty="0" smtClean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) +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</a:rPr>
              <a:t>tB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(t)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7937" y="1679222"/>
            <a:ext cx="8188862" cy="1521178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7937" y="3361765"/>
            <a:ext cx="8188862" cy="1459918"/>
          </a:xfrm>
          <a:prstGeom prst="rect">
            <a:avLst/>
          </a:prstGeom>
          <a:noFill/>
          <a:ln w="28575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7938" y="5004242"/>
            <a:ext cx="8188862" cy="1459918"/>
          </a:xfrm>
          <a:prstGeom prst="rect">
            <a:avLst/>
          </a:prstGeom>
          <a:noFill/>
          <a:ln w="285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6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Catman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Picture 4" descr="Screen Shot 2013-09-25 at 10.14.2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3" b="34187"/>
          <a:stretch/>
        </p:blipFill>
        <p:spPr>
          <a:xfrm>
            <a:off x="0" y="1819337"/>
            <a:ext cx="9144000" cy="1708054"/>
          </a:xfrm>
          <a:prstGeom prst="rect">
            <a:avLst/>
          </a:prstGeom>
        </p:spPr>
      </p:pic>
      <p:pic>
        <p:nvPicPr>
          <p:cNvPr id="13" name="Picture 12" descr="Screen Shot 2013-09-25 at 8.39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3744"/>
            <a:ext cx="9144000" cy="16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4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00" dirty="0" smtClean="0"/>
              <a:t>Illustrates general principle in graphics:</a:t>
            </a:r>
          </a:p>
          <a:p>
            <a:pPr lvl="1"/>
            <a:r>
              <a:rPr lang="en-US" sz="3400" dirty="0" smtClean="0"/>
              <a:t>First register, then blend</a:t>
            </a:r>
          </a:p>
          <a:p>
            <a:r>
              <a:rPr lang="en-US" sz="3800" dirty="0" smtClean="0"/>
              <a:t>Avoids ghosting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5364" y="4257610"/>
            <a:ext cx="56332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hlinkClick r:id="rId2"/>
              </a:rPr>
              <a:t>Michael Jackson - Black or White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495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Cambrian Explosion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68" y="1075226"/>
            <a:ext cx="8354465" cy="5195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5460" y="6372921"/>
            <a:ext cx="434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http://</a:t>
            </a:r>
            <a:r>
              <a:rPr lang="en-US" dirty="0" err="1"/>
              <a:t>www.earthlearningidea.com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858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181100"/>
            <a:ext cx="78105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98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8152" cy="60965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4795483" cy="1732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37228" y="152401"/>
            <a:ext cx="2222297" cy="1732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35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Recovering Transformations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22860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</a:rPr>
              <a:t>What if we know </a:t>
            </a:r>
            <a:r>
              <a:rPr lang="en-US" i="1" dirty="0">
                <a:latin typeface="Arial" charset="0"/>
              </a:rPr>
              <a:t>f</a:t>
            </a:r>
            <a:r>
              <a:rPr lang="en-US" dirty="0">
                <a:latin typeface="Arial" charset="0"/>
              </a:rPr>
              <a:t> and </a:t>
            </a:r>
            <a:r>
              <a:rPr lang="en-US" i="1" dirty="0">
                <a:latin typeface="Arial" charset="0"/>
              </a:rPr>
              <a:t>g</a:t>
            </a:r>
            <a:r>
              <a:rPr lang="en-US" dirty="0">
                <a:latin typeface="Arial" charset="0"/>
              </a:rPr>
              <a:t> and want to recover the transform T?</a:t>
            </a:r>
          </a:p>
          <a:p>
            <a:pPr lvl="1"/>
            <a:r>
              <a:rPr lang="en-US" dirty="0">
                <a:latin typeface="Arial" charset="0"/>
              </a:rPr>
              <a:t>e.g. better align </a:t>
            </a:r>
            <a:r>
              <a:rPr lang="en-US" dirty="0" smtClean="0">
                <a:latin typeface="Arial" charset="0"/>
              </a:rPr>
              <a:t>photographs you’ve taken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>
                <a:latin typeface="Arial" charset="0"/>
              </a:rPr>
              <a:t>willing to let user provide correspondences</a:t>
            </a:r>
          </a:p>
          <a:p>
            <a:pPr lvl="2"/>
            <a:r>
              <a:rPr lang="en-US" dirty="0">
                <a:latin typeface="Arial" charset="0"/>
              </a:rPr>
              <a:t>How many do we need?</a:t>
            </a:r>
          </a:p>
        </p:txBody>
      </p:sp>
      <p:pic>
        <p:nvPicPr>
          <p:cNvPr id="8196" name="Picture 6" descr="HHHIMG_1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rot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8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8211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9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8209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0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8201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8202" name="Text Box 17"/>
          <p:cNvSpPr txBox="1">
            <a:spLocks noChangeArrowheads="1"/>
          </p:cNvSpPr>
          <p:nvPr/>
        </p:nvSpPr>
        <p:spPr bwMode="auto">
          <a:xfrm>
            <a:off x="41148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i="1"/>
              <a:t>T</a:t>
            </a:r>
            <a:r>
              <a:rPr lang="en-US" b="1"/>
              <a:t>(</a:t>
            </a:r>
            <a:r>
              <a:rPr lang="en-US" b="1" i="1"/>
              <a:t>x,y</a:t>
            </a:r>
            <a:r>
              <a:rPr lang="en-US" b="1"/>
              <a:t>)</a:t>
            </a:r>
          </a:p>
        </p:txBody>
      </p:sp>
      <p:sp>
        <p:nvSpPr>
          <p:cNvPr id="8203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endParaRPr lang="en-US"/>
          </a:p>
        </p:txBody>
      </p:sp>
      <p:sp>
        <p:nvSpPr>
          <p:cNvPr id="8204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8205" name="AutoShape 23"/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algn="ctr"/>
            <a:endParaRPr lang="ru-RU" i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206" name="Text Box 24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f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</a:t>
            </a:r>
          </a:p>
        </p:txBody>
      </p:sp>
      <p:sp>
        <p:nvSpPr>
          <p:cNvPr id="8207" name="Text Box 25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g</a:t>
            </a:r>
            <a:r>
              <a:rPr lang="en-US"/>
              <a:t>(</a:t>
            </a:r>
            <a:r>
              <a:rPr lang="en-US" i="1"/>
              <a:t>x</a:t>
            </a:r>
            <a:r>
              <a:rPr lang="ja-JP" altLang="en-US" i="1"/>
              <a:t>’</a:t>
            </a:r>
            <a:r>
              <a:rPr lang="en-US" i="1"/>
              <a:t>,y</a:t>
            </a:r>
            <a:r>
              <a:rPr lang="ja-JP" altLang="en-US" i="1"/>
              <a:t>’</a:t>
            </a:r>
            <a:r>
              <a:rPr lang="en-US"/>
              <a:t>)</a:t>
            </a:r>
          </a:p>
        </p:txBody>
      </p:sp>
      <p:sp>
        <p:nvSpPr>
          <p:cNvPr id="8208" name="Text Box 26"/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081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Translation: # correspondences?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371600"/>
          </a:xfrm>
        </p:spPr>
        <p:txBody>
          <a:bodyPr>
            <a:normAutofit fontScale="70000" lnSpcReduction="20000"/>
          </a:bodyPr>
          <a:lstStyle/>
          <a:p>
            <a:r>
              <a:rPr lang="en-US">
                <a:latin typeface="Arial" charset="0"/>
              </a:rPr>
              <a:t>How many correspondences needed for translation?</a:t>
            </a:r>
          </a:p>
          <a:p>
            <a:r>
              <a:rPr lang="en-US">
                <a:latin typeface="Arial" charset="0"/>
              </a:rPr>
              <a:t>How many Degrees of Freedom?</a:t>
            </a:r>
          </a:p>
          <a:p>
            <a:r>
              <a:rPr lang="en-US">
                <a:latin typeface="Arial" charset="0"/>
              </a:rPr>
              <a:t>What is the transformation matrix?</a:t>
            </a:r>
          </a:p>
        </p:txBody>
      </p:sp>
      <p:pic>
        <p:nvPicPr>
          <p:cNvPr id="2053" name="Picture 4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068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5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066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endParaRPr lang="en-US"/>
          </a:p>
        </p:txBody>
      </p:sp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x</a:t>
            </a:r>
            <a:r>
              <a:rPr lang="ja-JP" altLang="en-US" i="1"/>
              <a:t>’</a:t>
            </a:r>
            <a:endParaRPr lang="en-US"/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T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</a:t>
            </a:r>
          </a:p>
        </p:txBody>
      </p:sp>
      <p:sp>
        <p:nvSpPr>
          <p:cNvPr id="2059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endParaRPr lang="en-US"/>
          </a:p>
        </p:txBody>
      </p:sp>
      <p:sp>
        <p:nvSpPr>
          <p:cNvPr id="2060" name="Text Box 19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y</a:t>
            </a:r>
            <a:r>
              <a:rPr lang="ja-JP" altLang="en-US" i="1"/>
              <a:t>’</a:t>
            </a:r>
            <a:endParaRPr lang="en-US"/>
          </a:p>
        </p:txBody>
      </p:sp>
      <p:pic>
        <p:nvPicPr>
          <p:cNvPr id="2061" name="Picture 20" descr="HHHIMG_1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6757" name="Oval 21"/>
          <p:cNvSpPr>
            <a:spLocks noChangeAspect="1" noChangeArrowheads="1"/>
          </p:cNvSpPr>
          <p:nvPr/>
        </p:nvSpPr>
        <p:spPr bwMode="auto">
          <a:xfrm>
            <a:off x="5562600" y="2852738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6758" name="Oval 22"/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4" name="AutoShape 23"/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pPr algn="ctr"/>
            <a:endParaRPr lang="ru-RU" i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65" name="Text Box 24"/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/>
              <a:t>?</a:t>
            </a:r>
          </a:p>
        </p:txBody>
      </p:sp>
      <p:graphicFrame>
        <p:nvGraphicFramePr>
          <p:cNvPr id="756763" name="Object 27"/>
          <p:cNvGraphicFramePr>
            <a:graphicFrameLocks noChangeAspect="1"/>
          </p:cNvGraphicFramePr>
          <p:nvPr/>
        </p:nvGraphicFramePr>
        <p:xfrm>
          <a:off x="5934075" y="5334000"/>
          <a:ext cx="2676525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Equation" r:id="rId4" imgW="1358640" imgH="698400" progId="Equation.3">
                  <p:embed/>
                </p:oleObj>
              </mc:Choice>
              <mc:Fallback>
                <p:oleObj name="Equation" r:id="rId4" imgW="135864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075" y="5334000"/>
                        <a:ext cx="2676525" cy="137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691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57" grpId="0" animBg="1"/>
      <p:bldP spid="7567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1280</Words>
  <Application>Microsoft Macintosh PowerPoint</Application>
  <PresentationFormat>On-screen Show (4:3)</PresentationFormat>
  <Paragraphs>260</Paragraphs>
  <Slides>43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Office Theme</vt:lpstr>
      <vt:lpstr>Image</vt:lpstr>
      <vt:lpstr>Equation</vt:lpstr>
      <vt:lpstr>Image Warping / Morphing</vt:lpstr>
      <vt:lpstr>Morphing Video: Women in Art</vt:lpstr>
      <vt:lpstr>Terminator 2 Morphing (1991)</vt:lpstr>
      <vt:lpstr>Image Warping in Biology </vt:lpstr>
      <vt:lpstr>Cambrian Explosion</vt:lpstr>
      <vt:lpstr>Skeletons</vt:lpstr>
      <vt:lpstr>Skeletons</vt:lpstr>
      <vt:lpstr>Recovering Transformations</vt:lpstr>
      <vt:lpstr>Translation: # correspondences?</vt:lpstr>
      <vt:lpstr>Translation + Rotation?</vt:lpstr>
      <vt:lpstr>Affine: # correspondences?</vt:lpstr>
      <vt:lpstr>Projective / Homography</vt:lpstr>
      <vt:lpstr>Image Warping</vt:lpstr>
      <vt:lpstr>Forward warping</vt:lpstr>
      <vt:lpstr>Forward warping</vt:lpstr>
      <vt:lpstr>Inverse warping</vt:lpstr>
      <vt:lpstr>Inverse warping</vt:lpstr>
      <vt:lpstr>Forward vs. inverse warping</vt:lpstr>
      <vt:lpstr>Forward vs. inverse warping</vt:lpstr>
      <vt:lpstr>How to Obtain Warp Field?</vt:lpstr>
      <vt:lpstr>Warp as Interpolation</vt:lpstr>
      <vt:lpstr>Interpolation in 1D</vt:lpstr>
      <vt:lpstr>Radial Basis Functions (RBF)</vt:lpstr>
      <vt:lpstr>Radial Basis Functions (RBF)</vt:lpstr>
      <vt:lpstr>Radial Basis Function Kernels</vt:lpstr>
      <vt:lpstr>Solve RBF Interpolation Problem</vt:lpstr>
      <vt:lpstr>RBF Summary</vt:lpstr>
      <vt:lpstr>Applying a warp: use inverse</vt:lpstr>
      <vt:lpstr>Example</vt:lpstr>
      <vt:lpstr>Example</vt:lpstr>
      <vt:lpstr>1D equivalent of folds</vt:lpstr>
      <vt:lpstr>Aliasing Issues with Warping</vt:lpstr>
      <vt:lpstr>Aliasing Solution</vt:lpstr>
      <vt:lpstr>Morphing = Object Averaging</vt:lpstr>
      <vt:lpstr>Linear Interpolation</vt:lpstr>
      <vt:lpstr>Idea #1: Cross-Dissolve</vt:lpstr>
      <vt:lpstr>Idea #2: Align, then cross-disolve</vt:lpstr>
      <vt:lpstr>Full Morphing</vt:lpstr>
      <vt:lpstr>Full Morphing</vt:lpstr>
      <vt:lpstr>Full Morphing</vt:lpstr>
      <vt:lpstr>Full Morphing</vt:lpstr>
      <vt:lpstr>Catman!</vt:lpstr>
      <vt:lpstr>Conclusion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Warping / Morphing</dc:title>
  <dc:creator>connelly barnes</dc:creator>
  <cp:lastModifiedBy>connelly barnes</cp:lastModifiedBy>
  <cp:revision>39</cp:revision>
  <dcterms:created xsi:type="dcterms:W3CDTF">2013-09-26T00:39:54Z</dcterms:created>
  <dcterms:modified xsi:type="dcterms:W3CDTF">2014-09-25T16:09:33Z</dcterms:modified>
</cp:coreProperties>
</file>