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3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84" r:id="rId3"/>
  </p:sldMasterIdLst>
  <p:notesMasterIdLst>
    <p:notesMasterId r:id="rId50"/>
  </p:notesMasterIdLst>
  <p:handoutMasterIdLst>
    <p:handoutMasterId r:id="rId51"/>
  </p:handoutMasterIdLst>
  <p:sldIdLst>
    <p:sldId id="509" r:id="rId4"/>
    <p:sldId id="506" r:id="rId5"/>
    <p:sldId id="507" r:id="rId6"/>
    <p:sldId id="500" r:id="rId7"/>
    <p:sldId id="513" r:id="rId8"/>
    <p:sldId id="512" r:id="rId9"/>
    <p:sldId id="426" r:id="rId10"/>
    <p:sldId id="427" r:id="rId11"/>
    <p:sldId id="430" r:id="rId12"/>
    <p:sldId id="388" r:id="rId13"/>
    <p:sldId id="387" r:id="rId14"/>
    <p:sldId id="504" r:id="rId15"/>
    <p:sldId id="389" r:id="rId16"/>
    <p:sldId id="392" r:id="rId17"/>
    <p:sldId id="510" r:id="rId18"/>
    <p:sldId id="408" r:id="rId19"/>
    <p:sldId id="391" r:id="rId20"/>
    <p:sldId id="386" r:id="rId21"/>
    <p:sldId id="409" r:id="rId22"/>
    <p:sldId id="410" r:id="rId23"/>
    <p:sldId id="411" r:id="rId24"/>
    <p:sldId id="395" r:id="rId25"/>
    <p:sldId id="508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511" r:id="rId34"/>
    <p:sldId id="404" r:id="rId35"/>
    <p:sldId id="501" r:id="rId36"/>
    <p:sldId id="415" r:id="rId37"/>
    <p:sldId id="416" r:id="rId38"/>
    <p:sldId id="417" r:id="rId39"/>
    <p:sldId id="431" r:id="rId40"/>
    <p:sldId id="432" r:id="rId41"/>
    <p:sldId id="405" r:id="rId42"/>
    <p:sldId id="436" r:id="rId43"/>
    <p:sldId id="437" r:id="rId44"/>
    <p:sldId id="438" r:id="rId45"/>
    <p:sldId id="433" r:id="rId46"/>
    <p:sldId id="439" r:id="rId47"/>
    <p:sldId id="503" r:id="rId48"/>
    <p:sldId id="502" r:id="rId49"/>
  </p:sldIdLst>
  <p:sldSz cx="9144000" cy="6858000" type="screen4x3"/>
  <p:notesSz cx="7315200" cy="96012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8C8C8"/>
    <a:srgbClr val="DDDDDD"/>
    <a:srgbClr val="FF0000"/>
    <a:srgbClr val="0033CC"/>
    <a:srgbClr val="3333CC"/>
    <a:srgbClr val="3333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85837" autoAdjust="0"/>
  </p:normalViewPr>
  <p:slideViewPr>
    <p:cSldViewPr snapToObjects="1">
      <p:cViewPr varScale="1">
        <p:scale>
          <a:sx n="80" d="100"/>
          <a:sy n="80" d="100"/>
        </p:scale>
        <p:origin x="-10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32"/>
    </p:cViewPr>
  </p:sorterViewPr>
  <p:notesViewPr>
    <p:cSldViewPr snapToObjects="1">
      <p:cViewPr varScale="1">
        <p:scale>
          <a:sx n="30" d="100"/>
          <a:sy n="30" d="100"/>
        </p:scale>
        <p:origin x="-1287" y="-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tags" Target="tags/tag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defTabSz="9540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7975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defTabSz="9540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7975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latin typeface="Times New Roman" pitchFamily="18" charset="0"/>
              </a:defRPr>
            </a:lvl1pPr>
          </a:lstStyle>
          <a:p>
            <a:fld id="{A7CC4FAC-0B22-4854-B1B6-31FCB7477A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5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defTabSz="9540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7975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2538" y="717550"/>
            <a:ext cx="4779962" cy="3584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540250"/>
            <a:ext cx="53848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defTabSz="9540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7975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latin typeface="Times New Roman" pitchFamily="18" charset="0"/>
              </a:defRPr>
            </a:lvl1pPr>
          </a:lstStyle>
          <a:p>
            <a:fld id="{79B40320-11C2-45CA-9386-A4CF794244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85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FA5FB-4813-4510-A861-0F83CCE37D91}" type="slidenum">
              <a:rPr lang="en-US"/>
              <a:pPr/>
              <a:t>4</a:t>
            </a:fld>
            <a:endParaRPr 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http://www.flickr.com/photos/artiephotography/3513060620/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CBA0-028E-4324-879B-A2737541717C}" type="slidenum">
              <a:rPr lang="en-US"/>
              <a:pPr/>
              <a:t>16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 lIns="96562" tIns="48281" rIns="96562" bIns="48281"/>
          <a:lstStyle/>
          <a:p>
            <a:r>
              <a:rPr lang="en-US" dirty="0" smtClean="0"/>
              <a:t>memorial church, Stanford.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2DC49-0DB7-4264-9BDD-860417B8D536}" type="slidenum">
              <a:rPr lang="en-US"/>
              <a:pPr/>
              <a:t>17</a:t>
            </a:fld>
            <a:endParaRPr lang="en-US"/>
          </a:p>
        </p:txBody>
      </p:sp>
      <p:sp>
        <p:nvSpPr>
          <p:cNvPr id="908290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4</a:t>
            </a:r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8293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8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08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09A8F-53B7-4010-8EAD-3BCB8FA43901}" type="slidenum">
              <a:rPr lang="en-US"/>
              <a:pPr/>
              <a:t>18</a:t>
            </a:fld>
            <a:endParaRPr lang="en-US"/>
          </a:p>
        </p:txBody>
      </p:sp>
      <p:sp>
        <p:nvSpPr>
          <p:cNvPr id="900098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1</a:t>
            </a:r>
          </a:p>
        </p:txBody>
      </p:sp>
      <p:sp>
        <p:nvSpPr>
          <p:cNvPr id="900100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0101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0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00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8E1A9-8F05-40FA-9A06-905A9626D5AF}" type="slidenum">
              <a:rPr lang="en-US"/>
              <a:pPr/>
              <a:t>19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397A7-1944-4620-B2AE-237339438304}" type="slidenum">
              <a:rPr lang="en-US"/>
              <a:pPr/>
              <a:t>20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18270-4F7C-4969-B4B3-10432B4FF723}" type="slidenum">
              <a:rPr lang="en-US"/>
              <a:pPr/>
              <a:t>21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2CBE1-07BB-4682-97F2-17C9B65C37DC}" type="slidenum">
              <a:rPr lang="en-US"/>
              <a:pPr/>
              <a:t>22</a:t>
            </a:fld>
            <a:endParaRPr lang="en-US"/>
          </a:p>
        </p:txBody>
      </p:sp>
      <p:sp>
        <p:nvSpPr>
          <p:cNvPr id="916482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6483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10</a:t>
            </a:r>
          </a:p>
        </p:txBody>
      </p:sp>
      <p:sp>
        <p:nvSpPr>
          <p:cNvPr id="916484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6485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64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16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2CBE1-07BB-4682-97F2-17C9B65C37DC}" type="slidenum">
              <a:rPr lang="en-US"/>
              <a:pPr/>
              <a:t>23</a:t>
            </a:fld>
            <a:endParaRPr lang="en-US"/>
          </a:p>
        </p:txBody>
      </p:sp>
      <p:sp>
        <p:nvSpPr>
          <p:cNvPr id="916482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6483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10</a:t>
            </a:r>
          </a:p>
        </p:txBody>
      </p:sp>
      <p:sp>
        <p:nvSpPr>
          <p:cNvPr id="916484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6485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64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16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0AEC5-361E-45D9-9855-59D4F0545CBE}" type="slidenum">
              <a:rPr lang="en-US"/>
              <a:pPr/>
              <a:t>24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F93A9-1E39-4DF6-919C-AB87F9F9455D}" type="slidenum">
              <a:rPr lang="en-US"/>
              <a:pPr/>
              <a:t>25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729A0-5AC8-4A0D-98D8-8559CA635853}" type="slidenum">
              <a:rPr lang="en-US"/>
              <a:pPr/>
              <a:t>7</a:t>
            </a:fld>
            <a:endParaRPr lang="en-US"/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B9C64-000E-4E9D-A385-D492B7D2BBFF}" type="slidenum">
              <a:rPr lang="en-US"/>
              <a:pPr/>
              <a:t>26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B339E-A00B-4A58-8859-890E65598D99}" type="slidenum">
              <a:rPr lang="en-US"/>
              <a:pPr/>
              <a:t>27</a:t>
            </a:fld>
            <a:endParaRPr lang="en-US"/>
          </a:p>
        </p:txBody>
      </p:sp>
      <p:sp>
        <p:nvSpPr>
          <p:cNvPr id="921602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03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13</a:t>
            </a:r>
          </a:p>
        </p:txBody>
      </p:sp>
      <p:sp>
        <p:nvSpPr>
          <p:cNvPr id="921604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05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21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5118B-7A07-4BA5-81F9-4294685BAB21}" type="slidenum">
              <a:rPr lang="en-US"/>
              <a:pPr/>
              <a:t>28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29D84-AE80-4D7F-9061-1EF826B5B082}" type="slidenum">
              <a:rPr lang="en-US"/>
              <a:pPr/>
              <a:t>29</a:t>
            </a:fld>
            <a:endParaRPr lang="en-US"/>
          </a:p>
        </p:txBody>
      </p:sp>
      <p:sp>
        <p:nvSpPr>
          <p:cNvPr id="924674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5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14</a:t>
            </a:r>
          </a:p>
        </p:txBody>
      </p:sp>
      <p:sp>
        <p:nvSpPr>
          <p:cNvPr id="924676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7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24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F8AB3-27C1-448D-AD1C-91CAA9A7B0AA}" type="slidenum">
              <a:rPr lang="en-US"/>
              <a:pPr/>
              <a:t>30</a:t>
            </a:fld>
            <a:endParaRPr lang="en-US"/>
          </a:p>
        </p:txBody>
      </p:sp>
      <p:sp>
        <p:nvSpPr>
          <p:cNvPr id="926722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23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15</a:t>
            </a:r>
          </a:p>
        </p:txBody>
      </p: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25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267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0B434-5998-41DD-A04B-599162B255E1}" type="slidenum">
              <a:rPr lang="en-US"/>
              <a:pPr/>
              <a:t>32</a:t>
            </a:fld>
            <a:endParaRPr lang="en-US"/>
          </a:p>
        </p:txBody>
      </p:sp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19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17</a:t>
            </a:r>
          </a:p>
        </p:txBody>
      </p:sp>
      <p:sp>
        <p:nvSpPr>
          <p:cNvPr id="930820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1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30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9F48F-BE30-4E2F-92A7-0A4876AF1F89}" type="slidenum">
              <a:rPr lang="en-US"/>
              <a:pPr/>
              <a:t>34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DE312-A172-4DC9-90C9-A7F200C072E3}" type="slidenum">
              <a:rPr lang="en-US"/>
              <a:pPr/>
              <a:t>35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CB22E-822E-4700-AAC4-52FEC478A4FC}" type="slidenum">
              <a:rPr lang="en-US"/>
              <a:pPr/>
              <a:t>36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49496-EEC9-417B-AF63-C75E42090E43}" type="slidenum">
              <a:rPr lang="en-US"/>
              <a:pPr/>
              <a:t>37</a:t>
            </a:fld>
            <a:endParaRPr lang="en-US"/>
          </a:p>
        </p:txBody>
      </p:sp>
      <p:sp>
        <p:nvSpPr>
          <p:cNvPr id="1336322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6323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17</a:t>
            </a:r>
          </a:p>
        </p:txBody>
      </p:sp>
      <p:sp>
        <p:nvSpPr>
          <p:cNvPr id="1336324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6325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133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EB123-3A28-422D-B6A1-BA17955A551C}" type="slidenum">
              <a:rPr lang="en-US"/>
              <a:pPr/>
              <a:t>8</a:t>
            </a:fld>
            <a:endParaRPr lang="en-US"/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2DAD6-F81B-4DBC-BAA0-7D6ED9A7D787}" type="slidenum">
              <a:rPr lang="en-US"/>
              <a:pPr/>
              <a:t>38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8923F-A600-443D-8FD9-974EEDD8A5E8}" type="slidenum">
              <a:rPr lang="en-US"/>
              <a:pPr/>
              <a:t>39</a:t>
            </a:fld>
            <a:endParaRPr lang="en-US"/>
          </a:p>
        </p:txBody>
      </p:sp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867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16</a:t>
            </a:r>
          </a:p>
        </p:txBody>
      </p:sp>
      <p:sp>
        <p:nvSpPr>
          <p:cNvPr id="932868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869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32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1F2A9-6C47-43D5-8DBC-D4A1517CFDBE}" type="slidenum">
              <a:rPr lang="en-US"/>
              <a:pPr/>
              <a:t>40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30E3F-6543-48D1-B96E-416C36C31DED}" type="slidenum">
              <a:rPr lang="en-US"/>
              <a:pPr/>
              <a:t>41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957E8-C0CF-4CE7-9B5B-29FE680220D3}" type="slidenum">
              <a:rPr lang="en-US"/>
              <a:pPr/>
              <a:t>42</a:t>
            </a:fld>
            <a:endParaRPr lang="en-US"/>
          </a:p>
        </p:txBody>
      </p:sp>
      <p:sp>
        <p:nvSpPr>
          <p:cNvPr id="148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B1427-FC51-4EB3-8A1F-2996B4958354}" type="slidenum">
              <a:rPr lang="en-US"/>
              <a:pPr/>
              <a:t>43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F99C3-B7AC-4257-B00F-70AA29269105}" type="slidenum">
              <a:rPr lang="en-US"/>
              <a:pPr/>
              <a:t>44</a:t>
            </a:fld>
            <a:endParaRPr lang="en-US"/>
          </a:p>
        </p:txBody>
      </p:sp>
      <p:sp>
        <p:nvSpPr>
          <p:cNvPr id="148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59B07-95CB-41CE-8A17-33444C8DD140}" type="slidenum">
              <a:rPr lang="en-US"/>
              <a:pPr/>
              <a:t>9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0921-4EF6-46C8-A8CA-F293E1642B9F}" type="slidenum">
              <a:rPr lang="en-US"/>
              <a:pPr/>
              <a:t>10</a:t>
            </a:fld>
            <a:endParaRPr lang="en-US"/>
          </a:p>
        </p:txBody>
      </p:sp>
      <p:sp>
        <p:nvSpPr>
          <p:cNvPr id="903170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3171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2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31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03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89887-A860-4011-90A2-CB69BE37092A}" type="slidenum">
              <a:rPr lang="en-US"/>
              <a:pPr/>
              <a:t>11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89887-A860-4011-90A2-CB69BE37092A}" type="slidenum">
              <a:rPr lang="en-US"/>
              <a:pPr/>
              <a:t>12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CBC8D-B338-4C00-A90D-CE362B36C972}" type="slidenum">
              <a:rPr lang="en-US"/>
              <a:pPr/>
              <a:t>13</a:t>
            </a:fld>
            <a:endParaRPr lang="en-US"/>
          </a:p>
        </p:txBody>
      </p:sp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5219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3</a:t>
            </a:r>
          </a:p>
        </p:txBody>
      </p:sp>
      <p:sp>
        <p:nvSpPr>
          <p:cNvPr id="905220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5221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52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05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A40B3-E586-4627-9648-F315B6E7D62D}" type="slidenum">
              <a:rPr lang="en-US"/>
              <a:pPr/>
              <a:t>14</a:t>
            </a:fld>
            <a:endParaRPr lang="en-US"/>
          </a:p>
        </p:txBody>
      </p:sp>
      <p:sp>
        <p:nvSpPr>
          <p:cNvPr id="910338" name="Rectangle 2"/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0339" name="Rectangle 3"/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55" tIns="46988" rIns="95655" bIns="46988" anchor="b"/>
          <a:lstStyle/>
          <a:p>
            <a:pPr algn="r" defTabSz="966788"/>
            <a:r>
              <a:rPr lang="en-US" sz="1300">
                <a:latin typeface="Times New Roman" pitchFamily="18" charset="0"/>
              </a:rPr>
              <a:t>1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0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/>
        </p:spPr>
      </p:sp>
      <p:sp>
        <p:nvSpPr>
          <p:cNvPr id="910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ln/>
        </p:spPr>
        <p:txBody>
          <a:bodyPr lIns="95655" tIns="46988" rIns="95655" bIns="46988"/>
          <a:lstStyle/>
          <a:p>
            <a:r>
              <a:rPr lang="en-US" dirty="0" smtClean="0"/>
              <a:t>is this curve</a:t>
            </a:r>
            <a:r>
              <a:rPr lang="en-US" baseline="0" dirty="0" smtClean="0"/>
              <a:t> sloped the wrong way? Isn’t more detail given to darker regions? No it’s correct because the x axis is log scale.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905000"/>
            <a:ext cx="41306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905000"/>
            <a:ext cx="41322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5506-4E4F-424F-8BE9-F6479627E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E235-6092-4561-BCC8-FEEB1AA654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36497-4D82-46CD-8969-F192DD225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41513-6A8F-49F9-86E4-68064244F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40645-77BF-499D-AFDA-0017753C6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4E474-4ABF-411E-8999-1E26FD430F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628F-9CD1-4848-88D4-BF96EDDED1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38927-5FB6-4470-B4D3-D04DC8554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BAA1-E804-468C-9C01-97FFEDCDA0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C458-DE5C-4CD8-9D99-58E066B53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4ED9-A6E8-4BD0-B5DE-F8869CD5CB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896004" name="Group 4"/>
          <p:cNvGrpSpPr>
            <a:grpSpLocks/>
          </p:cNvGrpSpPr>
          <p:nvPr/>
        </p:nvGrpSpPr>
        <p:grpSpPr bwMode="auto">
          <a:xfrm>
            <a:off x="33338" y="0"/>
            <a:ext cx="9077325" cy="6781800"/>
            <a:chOff x="24" y="0"/>
            <a:chExt cx="6432" cy="4272"/>
          </a:xfrm>
        </p:grpSpPr>
        <p:sp>
          <p:nvSpPr>
            <p:cNvPr id="896005" name="Rectangle 5"/>
            <p:cNvSpPr>
              <a:spLocks noChangeArrowheads="1"/>
            </p:cNvSpPr>
            <p:nvPr/>
          </p:nvSpPr>
          <p:spPr bwMode="auto">
            <a:xfrm>
              <a:off x="5976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976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24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24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rgbClr val="00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91FF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905000"/>
            <a:ext cx="841533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55460" name="Line 4"/>
          <p:cNvSpPr>
            <a:spLocks noChangeShapeType="1"/>
          </p:cNvSpPr>
          <p:nvPr userDrawn="1"/>
        </p:nvSpPr>
        <p:spPr bwMode="auto">
          <a:xfrm>
            <a:off x="381000" y="1600200"/>
            <a:ext cx="83820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31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6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A104AD9-2EDA-4DB4-B0BF-974F314207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1.cs.columbia.edu/CAVE/projects/rad_cal/rad_cal.php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openexr.net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28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Photography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Connelly </a:t>
            </a:r>
            <a:r>
              <a:rPr lang="en-US" dirty="0" smtClean="0"/>
              <a:t>Barnes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6322367"/>
            <a:ext cx="6185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Slides from James Hays, Alexei </a:t>
            </a:r>
            <a:r>
              <a:rPr lang="en-US" sz="2000" dirty="0" err="1" smtClean="0">
                <a:solidFill>
                  <a:srgbClr val="FFFFFF"/>
                </a:solidFill>
              </a:rPr>
              <a:t>Efros</a:t>
            </a:r>
            <a:r>
              <a:rPr lang="en-US" sz="2000" dirty="0" smtClean="0">
                <a:solidFill>
                  <a:srgbClr val="FFFFFF"/>
                </a:solidFill>
              </a:rPr>
              <a:t>, Paul </a:t>
            </a:r>
            <a:r>
              <a:rPr lang="en-US" sz="2000" dirty="0" err="1" smtClean="0">
                <a:solidFill>
                  <a:srgbClr val="FFFFFF"/>
                </a:solidFill>
              </a:rPr>
              <a:t>Debevec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76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:\Documents and Settings\James\Desktop\comp_photo\hays_slides\29\3513060620_8b788bdfc1.jpg"/>
          <p:cNvPicPr>
            <a:picLocks noChangeAspect="1" noChangeArrowheads="1"/>
          </p:cNvPicPr>
          <p:nvPr/>
        </p:nvPicPr>
        <p:blipFill>
          <a:blip r:embed="rId3" cstate="print"/>
          <a:srcRect t="10409" b="10481"/>
          <a:stretch>
            <a:fillRect/>
          </a:stretch>
        </p:blipFill>
        <p:spPr bwMode="auto">
          <a:xfrm>
            <a:off x="381000" y="2057400"/>
            <a:ext cx="4464844" cy="2895600"/>
          </a:xfrm>
          <a:prstGeom prst="rect">
            <a:avLst/>
          </a:prstGeom>
          <a:noFill/>
        </p:spPr>
      </p:pic>
      <p:sp>
        <p:nvSpPr>
          <p:cNvPr id="90214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02148" name="Rectangle 4"/>
          <p:cNvSpPr>
            <a:spLocks noChangeArrowheads="1"/>
          </p:cNvSpPr>
          <p:nvPr/>
        </p:nvSpPr>
        <p:spPr bwMode="auto">
          <a:xfrm>
            <a:off x="2854325" y="4116388"/>
            <a:ext cx="73025" cy="73025"/>
          </a:xfrm>
          <a:prstGeom prst="rect">
            <a:avLst/>
          </a:prstGeom>
          <a:solidFill>
            <a:srgbClr val="3F3F3F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2700" dir="2700000" sx="54000" sy="54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02149" name="Line 5"/>
          <p:cNvSpPr>
            <a:spLocks noChangeShapeType="1"/>
          </p:cNvSpPr>
          <p:nvPr/>
        </p:nvSpPr>
        <p:spPr bwMode="auto">
          <a:xfrm flipH="1">
            <a:off x="3014661" y="3086100"/>
            <a:ext cx="2014538" cy="952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02150" name="Rectangle 6"/>
          <p:cNvSpPr>
            <a:spLocks noChangeArrowheads="1"/>
          </p:cNvSpPr>
          <p:nvPr/>
        </p:nvSpPr>
        <p:spPr bwMode="auto">
          <a:xfrm>
            <a:off x="5060950" y="2743200"/>
            <a:ext cx="3625850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</a:rPr>
              <a:t>pixel (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</a:rPr>
              <a:t>312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</a:rPr>
              <a:t>,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</a:rPr>
              <a:t>284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</a:rPr>
              <a:t>) = </a:t>
            </a:r>
            <a:r>
              <a:rPr lang="en-US" sz="3200" b="1" dirty="0">
                <a:solidFill>
                  <a:srgbClr val="FAFD00"/>
                </a:solidFill>
                <a:latin typeface="Times New Roman" pitchFamily="18" charset="0"/>
              </a:rPr>
              <a:t>42</a:t>
            </a:r>
          </a:p>
        </p:txBody>
      </p:sp>
      <p:sp>
        <p:nvSpPr>
          <p:cNvPr id="902151" name="Rectangle 7"/>
          <p:cNvSpPr>
            <a:spLocks noChangeArrowheads="1"/>
          </p:cNvSpPr>
          <p:nvPr/>
        </p:nvSpPr>
        <p:spPr bwMode="auto">
          <a:xfrm>
            <a:off x="1046163" y="1138238"/>
            <a:ext cx="27178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Image</a:t>
            </a:r>
          </a:p>
        </p:txBody>
      </p:sp>
      <p:sp>
        <p:nvSpPr>
          <p:cNvPr id="902152" name="Rectangle 8"/>
          <p:cNvSpPr>
            <a:spLocks noChangeArrowheads="1"/>
          </p:cNvSpPr>
          <p:nvPr/>
        </p:nvSpPr>
        <p:spPr bwMode="auto">
          <a:xfrm>
            <a:off x="5905500" y="3881438"/>
            <a:ext cx="229069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AFD00"/>
                </a:solidFill>
                <a:latin typeface="Times New Roman" pitchFamily="18" charset="0"/>
              </a:rPr>
              <a:t>42 </a:t>
            </a:r>
            <a:r>
              <a:rPr lang="en-US" sz="3200" b="1" dirty="0" smtClean="0">
                <a:solidFill>
                  <a:srgbClr val="FAFD00"/>
                </a:solidFill>
                <a:latin typeface="Times New Roman" pitchFamily="18" charset="0"/>
              </a:rPr>
              <a:t>photons</a:t>
            </a:r>
            <a:r>
              <a:rPr lang="en-US" sz="3200" b="1" dirty="0">
                <a:solidFill>
                  <a:srgbClr val="FAFD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Camera Calibration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2133600"/>
            <a:ext cx="8220075" cy="41148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Geometric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coordinates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directions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in the world</a:t>
            </a: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>
                <a:solidFill>
                  <a:srgbClr val="00FFFF"/>
                </a:solidFill>
              </a:rPr>
              <a:t>Photometric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values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radiance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amounts in the world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Camera Calibration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2133600"/>
            <a:ext cx="8220075" cy="41148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Geometric</a:t>
            </a:r>
            <a:endParaRPr lang="en-US" dirty="0"/>
          </a:p>
          <a:p>
            <a:pPr lvl="1"/>
            <a:r>
              <a:rPr lang="en-US" dirty="0">
                <a:solidFill>
                  <a:srgbClr val="FFFFFF"/>
                </a:solidFill>
              </a:rPr>
              <a:t>How pixel</a:t>
            </a:r>
            <a:r>
              <a:rPr lang="en-US" b="1" dirty="0">
                <a:solidFill>
                  <a:srgbClr val="FAFD00"/>
                </a:solidFill>
              </a:rPr>
              <a:t> coordinates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relate to</a:t>
            </a:r>
            <a:r>
              <a:rPr lang="en-US" dirty="0"/>
              <a:t> </a:t>
            </a:r>
            <a:r>
              <a:rPr lang="en-US" b="1" dirty="0">
                <a:solidFill>
                  <a:srgbClr val="FAFD00"/>
                </a:solidFill>
              </a:rPr>
              <a:t>directions</a:t>
            </a:r>
            <a:r>
              <a:rPr lang="en-US" dirty="0"/>
              <a:t> </a:t>
            </a:r>
            <a:r>
              <a:rPr lang="en-US" strike="sngStrike" dirty="0">
                <a:solidFill>
                  <a:srgbClr val="FFFFFF"/>
                </a:solidFill>
              </a:rPr>
              <a:t>in the </a:t>
            </a:r>
            <a:r>
              <a:rPr lang="en-US" strike="sngStrike" dirty="0" smtClean="0">
                <a:solidFill>
                  <a:srgbClr val="FFFFFF"/>
                </a:solidFill>
              </a:rPr>
              <a:t>world</a:t>
            </a:r>
            <a:r>
              <a:rPr lang="en-US" dirty="0" smtClean="0">
                <a:solidFill>
                  <a:srgbClr val="FFFFFF"/>
                </a:solidFill>
              </a:rPr>
              <a:t> in other images.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00FFFF"/>
                </a:solidFill>
              </a:rPr>
              <a:t>Photometric</a:t>
            </a:r>
            <a:endParaRPr lang="en-US" dirty="0"/>
          </a:p>
          <a:p>
            <a:pPr lvl="1"/>
            <a:r>
              <a:rPr lang="en-US" dirty="0">
                <a:solidFill>
                  <a:srgbClr val="FFFFFF"/>
                </a:solidFill>
              </a:rPr>
              <a:t>How pixel</a:t>
            </a:r>
            <a:r>
              <a:rPr lang="en-US" b="1" dirty="0">
                <a:solidFill>
                  <a:srgbClr val="FAFD00"/>
                </a:solidFill>
              </a:rPr>
              <a:t> values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relate to</a:t>
            </a:r>
            <a:r>
              <a:rPr lang="en-US" dirty="0"/>
              <a:t> </a:t>
            </a:r>
            <a:r>
              <a:rPr lang="en-US" b="1" dirty="0">
                <a:solidFill>
                  <a:srgbClr val="FAFD00"/>
                </a:solidFill>
              </a:rPr>
              <a:t>radiance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amounts </a:t>
            </a:r>
            <a:r>
              <a:rPr lang="en-US" strike="sngStrike" dirty="0">
                <a:solidFill>
                  <a:srgbClr val="FFFFFF"/>
                </a:solidFill>
              </a:rPr>
              <a:t>in the </a:t>
            </a:r>
            <a:r>
              <a:rPr lang="en-US" strike="sngStrike" dirty="0" smtClean="0">
                <a:solidFill>
                  <a:srgbClr val="FFFFFF"/>
                </a:solidFill>
              </a:rPr>
              <a:t>world</a:t>
            </a:r>
            <a:r>
              <a:rPr lang="en-US" dirty="0" smtClean="0">
                <a:solidFill>
                  <a:srgbClr val="FFFFFF"/>
                </a:solidFill>
              </a:rPr>
              <a:t> in other images.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2644" y="457200"/>
            <a:ext cx="4938712" cy="1436687"/>
          </a:xfrm>
          <a:noFill/>
          <a:ln/>
        </p:spPr>
        <p:txBody>
          <a:bodyPr/>
          <a:lstStyle/>
          <a:p>
            <a:r>
              <a:rPr lang="en-US" dirty="0"/>
              <a:t>The Image</a:t>
            </a:r>
            <a:br>
              <a:rPr lang="en-US" dirty="0"/>
            </a:br>
            <a:r>
              <a:rPr lang="en-US" dirty="0"/>
              <a:t>Acquisition Pipeline</a:t>
            </a:r>
          </a:p>
        </p:txBody>
      </p:sp>
      <p:sp>
        <p:nvSpPr>
          <p:cNvPr id="904195" name="Rectangle 3"/>
          <p:cNvSpPr>
            <a:spLocks noChangeArrowheads="1"/>
          </p:cNvSpPr>
          <p:nvPr/>
        </p:nvSpPr>
        <p:spPr bwMode="auto">
          <a:xfrm>
            <a:off x="463550" y="2917825"/>
            <a:ext cx="1146175" cy="112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>
                <a:solidFill>
                  <a:srgbClr val="00FFFF"/>
                </a:solidFill>
              </a:rPr>
              <a:t>scene</a:t>
            </a:r>
          </a:p>
          <a:p>
            <a:pPr algn="ctr"/>
            <a:r>
              <a:rPr lang="en-US" sz="2000" dirty="0">
                <a:solidFill>
                  <a:srgbClr val="00FFFF"/>
                </a:solidFill>
              </a:rPr>
              <a:t>radiance</a:t>
            </a:r>
            <a:endParaRPr lang="en-US" sz="2000" dirty="0">
              <a:solidFill>
                <a:srgbClr val="FFFFFF"/>
              </a:solidFill>
            </a:endParaRPr>
          </a:p>
          <a:p>
            <a:pPr algn="ctr"/>
            <a:endParaRPr lang="en-US" sz="800" dirty="0">
              <a:solidFill>
                <a:srgbClr val="FFFFFF"/>
              </a:solidFill>
            </a:endParaRPr>
          </a:p>
          <a:p>
            <a:pPr algn="ctr"/>
            <a:r>
              <a:rPr lang="en-US" sz="2000" smtClean="0">
                <a:solidFill>
                  <a:srgbClr val="FFFFFF"/>
                </a:solidFill>
              </a:rPr>
              <a:t>(W/sr/m  )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904196" name="Group 4"/>
          <p:cNvGrpSpPr>
            <a:grpSpLocks/>
          </p:cNvGrpSpPr>
          <p:nvPr/>
        </p:nvGrpSpPr>
        <p:grpSpPr bwMode="auto">
          <a:xfrm>
            <a:off x="4064000" y="2816225"/>
            <a:ext cx="1050925" cy="914400"/>
            <a:chOff x="2880" y="1104"/>
            <a:chExt cx="745" cy="576"/>
          </a:xfrm>
        </p:grpSpPr>
        <p:sp>
          <p:nvSpPr>
            <p:cNvPr id="904197" name="Freeform 5"/>
            <p:cNvSpPr>
              <a:spLocks/>
            </p:cNvSpPr>
            <p:nvPr/>
          </p:nvSpPr>
          <p:spPr bwMode="auto">
            <a:xfrm>
              <a:off x="2880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04198" name="Rectangle 6"/>
            <p:cNvSpPr>
              <a:spLocks noChangeArrowheads="1"/>
            </p:cNvSpPr>
            <p:nvPr/>
          </p:nvSpPr>
          <p:spPr bwMode="auto">
            <a:xfrm>
              <a:off x="2952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199" name="Line 7"/>
            <p:cNvSpPr>
              <a:spLocks noChangeShapeType="1"/>
            </p:cNvSpPr>
            <p:nvPr/>
          </p:nvSpPr>
          <p:spPr bwMode="auto">
            <a:xfrm>
              <a:off x="295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00" name="Rectangle 8"/>
            <p:cNvSpPr>
              <a:spLocks noChangeArrowheads="1"/>
            </p:cNvSpPr>
            <p:nvPr/>
          </p:nvSpPr>
          <p:spPr bwMode="auto">
            <a:xfrm>
              <a:off x="3000" y="1152"/>
              <a:ext cx="480" cy="48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01" name="Line 9"/>
            <p:cNvSpPr>
              <a:spLocks noChangeShapeType="1"/>
            </p:cNvSpPr>
            <p:nvPr/>
          </p:nvSpPr>
          <p:spPr bwMode="auto">
            <a:xfrm>
              <a:off x="352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02" name="Line 10"/>
            <p:cNvSpPr>
              <a:spLocks noChangeShapeType="1"/>
            </p:cNvSpPr>
            <p:nvPr/>
          </p:nvSpPr>
          <p:spPr bwMode="auto">
            <a:xfrm>
              <a:off x="3000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03" name="Line 11"/>
            <p:cNvSpPr>
              <a:spLocks noChangeShapeType="1"/>
            </p:cNvSpPr>
            <p:nvPr/>
          </p:nvSpPr>
          <p:spPr bwMode="auto">
            <a:xfrm flipV="1">
              <a:off x="3000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04" name="Line 12"/>
            <p:cNvSpPr>
              <a:spLocks noChangeShapeType="1"/>
            </p:cNvSpPr>
            <p:nvPr/>
          </p:nvSpPr>
          <p:spPr bwMode="auto">
            <a:xfrm>
              <a:off x="3000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05" name="Line 13"/>
            <p:cNvSpPr>
              <a:spLocks noChangeShapeType="1"/>
            </p:cNvSpPr>
            <p:nvPr/>
          </p:nvSpPr>
          <p:spPr bwMode="auto">
            <a:xfrm>
              <a:off x="295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06" name="Line 14"/>
            <p:cNvSpPr>
              <a:spLocks noChangeShapeType="1"/>
            </p:cNvSpPr>
            <p:nvPr/>
          </p:nvSpPr>
          <p:spPr bwMode="auto">
            <a:xfrm>
              <a:off x="295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07" name="Freeform 15"/>
            <p:cNvSpPr>
              <a:spLocks/>
            </p:cNvSpPr>
            <p:nvPr/>
          </p:nvSpPr>
          <p:spPr bwMode="auto">
            <a:xfrm>
              <a:off x="3480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08" name="Line 16"/>
            <p:cNvSpPr>
              <a:spLocks noChangeShapeType="1"/>
            </p:cNvSpPr>
            <p:nvPr/>
          </p:nvSpPr>
          <p:spPr bwMode="auto">
            <a:xfrm>
              <a:off x="3480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09" name="Line 17"/>
            <p:cNvSpPr>
              <a:spLocks noChangeShapeType="1"/>
            </p:cNvSpPr>
            <p:nvPr/>
          </p:nvSpPr>
          <p:spPr bwMode="auto">
            <a:xfrm>
              <a:off x="352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10" name="Line 18"/>
            <p:cNvSpPr>
              <a:spLocks noChangeShapeType="1"/>
            </p:cNvSpPr>
            <p:nvPr/>
          </p:nvSpPr>
          <p:spPr bwMode="auto">
            <a:xfrm>
              <a:off x="295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11" name="Line 19"/>
            <p:cNvSpPr>
              <a:spLocks noChangeShapeType="1"/>
            </p:cNvSpPr>
            <p:nvPr/>
          </p:nvSpPr>
          <p:spPr bwMode="auto">
            <a:xfrm>
              <a:off x="288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12" name="Line 20"/>
            <p:cNvSpPr>
              <a:spLocks noChangeShapeType="1"/>
            </p:cNvSpPr>
            <p:nvPr/>
          </p:nvSpPr>
          <p:spPr bwMode="auto">
            <a:xfrm>
              <a:off x="288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13" name="Line 21"/>
            <p:cNvSpPr>
              <a:spLocks noChangeShapeType="1"/>
            </p:cNvSpPr>
            <p:nvPr/>
          </p:nvSpPr>
          <p:spPr bwMode="auto">
            <a:xfrm>
              <a:off x="288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14" name="Rectangle 22"/>
            <p:cNvSpPr>
              <a:spLocks noChangeArrowheads="1"/>
            </p:cNvSpPr>
            <p:nvPr/>
          </p:nvSpPr>
          <p:spPr bwMode="auto">
            <a:xfrm>
              <a:off x="2953" y="1185"/>
              <a:ext cx="57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ò</a:t>
              </a:r>
            </a:p>
          </p:txBody>
        </p:sp>
      </p:grpSp>
      <p:grpSp>
        <p:nvGrpSpPr>
          <p:cNvPr id="904215" name="Group 23"/>
          <p:cNvGrpSpPr>
            <a:grpSpLocks/>
          </p:cNvGrpSpPr>
          <p:nvPr/>
        </p:nvGrpSpPr>
        <p:grpSpPr bwMode="auto">
          <a:xfrm>
            <a:off x="1625600" y="2816225"/>
            <a:ext cx="1050925" cy="914400"/>
            <a:chOff x="1152" y="1104"/>
            <a:chExt cx="745" cy="576"/>
          </a:xfrm>
        </p:grpSpPr>
        <p:sp>
          <p:nvSpPr>
            <p:cNvPr id="904216" name="Freeform 24"/>
            <p:cNvSpPr>
              <a:spLocks/>
            </p:cNvSpPr>
            <p:nvPr/>
          </p:nvSpPr>
          <p:spPr bwMode="auto">
            <a:xfrm>
              <a:off x="1152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17" name="Rectangle 25"/>
            <p:cNvSpPr>
              <a:spLocks noChangeArrowheads="1"/>
            </p:cNvSpPr>
            <p:nvPr/>
          </p:nvSpPr>
          <p:spPr bwMode="auto">
            <a:xfrm>
              <a:off x="1224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18" name="Line 26"/>
            <p:cNvSpPr>
              <a:spLocks noChangeShapeType="1"/>
            </p:cNvSpPr>
            <p:nvPr/>
          </p:nvSpPr>
          <p:spPr bwMode="auto">
            <a:xfrm>
              <a:off x="1800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19" name="Line 27"/>
            <p:cNvSpPr>
              <a:spLocks noChangeShapeType="1"/>
            </p:cNvSpPr>
            <p:nvPr/>
          </p:nvSpPr>
          <p:spPr bwMode="auto">
            <a:xfrm>
              <a:off x="1224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20" name="Rectangle 28"/>
            <p:cNvSpPr>
              <a:spLocks noChangeArrowheads="1"/>
            </p:cNvSpPr>
            <p:nvPr/>
          </p:nvSpPr>
          <p:spPr bwMode="auto">
            <a:xfrm>
              <a:off x="1288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21" name="Line 29"/>
            <p:cNvSpPr>
              <a:spLocks noChangeShapeType="1"/>
            </p:cNvSpPr>
            <p:nvPr/>
          </p:nvSpPr>
          <p:spPr bwMode="auto">
            <a:xfrm>
              <a:off x="1272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22" name="Line 30"/>
            <p:cNvSpPr>
              <a:spLocks noChangeShapeType="1"/>
            </p:cNvSpPr>
            <p:nvPr/>
          </p:nvSpPr>
          <p:spPr bwMode="auto">
            <a:xfrm flipV="1">
              <a:off x="1272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23" name="Line 31"/>
            <p:cNvSpPr>
              <a:spLocks noChangeShapeType="1"/>
            </p:cNvSpPr>
            <p:nvPr/>
          </p:nvSpPr>
          <p:spPr bwMode="auto">
            <a:xfrm>
              <a:off x="1272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24" name="Line 32"/>
            <p:cNvSpPr>
              <a:spLocks noChangeShapeType="1"/>
            </p:cNvSpPr>
            <p:nvPr/>
          </p:nvSpPr>
          <p:spPr bwMode="auto">
            <a:xfrm>
              <a:off x="1224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25" name="Line 33"/>
            <p:cNvSpPr>
              <a:spLocks noChangeShapeType="1"/>
            </p:cNvSpPr>
            <p:nvPr/>
          </p:nvSpPr>
          <p:spPr bwMode="auto">
            <a:xfrm>
              <a:off x="1224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26" name="Freeform 34"/>
            <p:cNvSpPr>
              <a:spLocks/>
            </p:cNvSpPr>
            <p:nvPr/>
          </p:nvSpPr>
          <p:spPr bwMode="auto">
            <a:xfrm>
              <a:off x="1752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27" name="Line 35"/>
            <p:cNvSpPr>
              <a:spLocks noChangeShapeType="1"/>
            </p:cNvSpPr>
            <p:nvPr/>
          </p:nvSpPr>
          <p:spPr bwMode="auto">
            <a:xfrm>
              <a:off x="1752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28" name="Line 36"/>
            <p:cNvSpPr>
              <a:spLocks noChangeShapeType="1"/>
            </p:cNvSpPr>
            <p:nvPr/>
          </p:nvSpPr>
          <p:spPr bwMode="auto">
            <a:xfrm>
              <a:off x="1800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29" name="Line 37"/>
            <p:cNvSpPr>
              <a:spLocks noChangeShapeType="1"/>
            </p:cNvSpPr>
            <p:nvPr/>
          </p:nvSpPr>
          <p:spPr bwMode="auto">
            <a:xfrm>
              <a:off x="1224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30" name="Line 38"/>
            <p:cNvSpPr>
              <a:spLocks noChangeShapeType="1"/>
            </p:cNvSpPr>
            <p:nvPr/>
          </p:nvSpPr>
          <p:spPr bwMode="auto">
            <a:xfrm>
              <a:off x="1152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31" name="Line 39"/>
            <p:cNvSpPr>
              <a:spLocks noChangeShapeType="1"/>
            </p:cNvSpPr>
            <p:nvPr/>
          </p:nvSpPr>
          <p:spPr bwMode="auto">
            <a:xfrm>
              <a:off x="1152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232" name="Line 40"/>
            <p:cNvSpPr>
              <a:spLocks noChangeShapeType="1"/>
            </p:cNvSpPr>
            <p:nvPr/>
          </p:nvSpPr>
          <p:spPr bwMode="auto">
            <a:xfrm>
              <a:off x="1152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4233" name="Freeform 41"/>
          <p:cNvSpPr>
            <a:spLocks/>
          </p:cNvSpPr>
          <p:nvPr/>
        </p:nvSpPr>
        <p:spPr bwMode="auto">
          <a:xfrm>
            <a:off x="1862138" y="2968625"/>
            <a:ext cx="544512" cy="611188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40" y="144"/>
              </a:cxn>
              <a:cxn ang="0">
                <a:pos x="384" y="0"/>
              </a:cxn>
            </a:cxnLst>
            <a:rect l="0" t="0" r="r" b="b"/>
            <a:pathLst>
              <a:path w="385" h="385">
                <a:moveTo>
                  <a:pt x="0" y="384"/>
                </a:moveTo>
                <a:lnTo>
                  <a:pt x="240" y="144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4235" name="Rectangle 43"/>
          <p:cNvSpPr>
            <a:spLocks noChangeArrowheads="1"/>
          </p:cNvSpPr>
          <p:nvPr/>
        </p:nvSpPr>
        <p:spPr bwMode="auto">
          <a:xfrm>
            <a:off x="4973638" y="2917825"/>
            <a:ext cx="15668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>
                <a:solidFill>
                  <a:srgbClr val="00FFFF"/>
                </a:solidFill>
              </a:rPr>
              <a:t>sensor</a:t>
            </a:r>
          </a:p>
          <a:p>
            <a:pPr algn="ctr"/>
            <a:r>
              <a:rPr lang="en-US" sz="2000">
                <a:solidFill>
                  <a:srgbClr val="00FFFF"/>
                </a:solidFill>
              </a:rPr>
              <a:t>exposure</a:t>
            </a:r>
          </a:p>
        </p:txBody>
      </p:sp>
      <p:sp>
        <p:nvSpPr>
          <p:cNvPr id="904258" name="Rectangle 66"/>
          <p:cNvSpPr>
            <a:spLocks noChangeArrowheads="1"/>
          </p:cNvSpPr>
          <p:nvPr/>
        </p:nvSpPr>
        <p:spPr bwMode="auto">
          <a:xfrm>
            <a:off x="1722438" y="2278063"/>
            <a:ext cx="822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AFD00"/>
                </a:solidFill>
                <a:latin typeface="Times New Roman" pitchFamily="18" charset="0"/>
              </a:rPr>
              <a:t>Lens</a:t>
            </a:r>
          </a:p>
        </p:txBody>
      </p:sp>
      <p:sp>
        <p:nvSpPr>
          <p:cNvPr id="904259" name="Rectangle 67"/>
          <p:cNvSpPr>
            <a:spLocks noChangeArrowheads="1"/>
          </p:cNvSpPr>
          <p:nvPr/>
        </p:nvSpPr>
        <p:spPr bwMode="auto">
          <a:xfrm>
            <a:off x="4025900" y="2278063"/>
            <a:ext cx="1092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AFD00"/>
                </a:solidFill>
                <a:latin typeface="Times New Roman" pitchFamily="18" charset="0"/>
              </a:rPr>
              <a:t>Shutter</a:t>
            </a:r>
          </a:p>
        </p:txBody>
      </p:sp>
      <p:sp>
        <p:nvSpPr>
          <p:cNvPr id="904265" name="Rectangle 73"/>
          <p:cNvSpPr>
            <a:spLocks noChangeArrowheads="1"/>
          </p:cNvSpPr>
          <p:nvPr/>
        </p:nvSpPr>
        <p:spPr bwMode="auto">
          <a:xfrm>
            <a:off x="1288634" y="3600450"/>
            <a:ext cx="2365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04266" name="Rectangle 74"/>
          <p:cNvSpPr>
            <a:spLocks noChangeArrowheads="1"/>
          </p:cNvSpPr>
          <p:nvPr/>
        </p:nvSpPr>
        <p:spPr bwMode="auto">
          <a:xfrm>
            <a:off x="4129088" y="3736975"/>
            <a:ext cx="9159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grpSp>
        <p:nvGrpSpPr>
          <p:cNvPr id="75" name="Group 23"/>
          <p:cNvGrpSpPr>
            <a:grpSpLocks/>
          </p:cNvGrpSpPr>
          <p:nvPr/>
        </p:nvGrpSpPr>
        <p:grpSpPr bwMode="auto">
          <a:xfrm>
            <a:off x="2046288" y="4957762"/>
            <a:ext cx="1052512" cy="914400"/>
            <a:chOff x="1824" y="1104"/>
            <a:chExt cx="745" cy="576"/>
          </a:xfrm>
        </p:grpSpPr>
        <p:grpSp>
          <p:nvGrpSpPr>
            <p:cNvPr id="76" name="Group 24"/>
            <p:cNvGrpSpPr>
              <a:grpSpLocks/>
            </p:cNvGrpSpPr>
            <p:nvPr/>
          </p:nvGrpSpPr>
          <p:grpSpPr bwMode="auto">
            <a:xfrm>
              <a:off x="1824" y="1104"/>
              <a:ext cx="745" cy="576"/>
              <a:chOff x="1824" y="1104"/>
              <a:chExt cx="745" cy="576"/>
            </a:xfrm>
          </p:grpSpPr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1824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26"/>
              <p:cNvSpPr>
                <a:spLocks noChangeArrowheads="1"/>
              </p:cNvSpPr>
              <p:nvPr/>
            </p:nvSpPr>
            <p:spPr bwMode="auto">
              <a:xfrm>
                <a:off x="1896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27"/>
              <p:cNvSpPr>
                <a:spLocks noChangeShapeType="1"/>
              </p:cNvSpPr>
              <p:nvPr/>
            </p:nvSpPr>
            <p:spPr bwMode="auto">
              <a:xfrm>
                <a:off x="2472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8"/>
              <p:cNvSpPr>
                <a:spLocks noChangeShapeType="1"/>
              </p:cNvSpPr>
              <p:nvPr/>
            </p:nvSpPr>
            <p:spPr bwMode="auto">
              <a:xfrm>
                <a:off x="1896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29"/>
              <p:cNvSpPr>
                <a:spLocks noChangeArrowheads="1"/>
              </p:cNvSpPr>
              <p:nvPr/>
            </p:nvSpPr>
            <p:spPr bwMode="auto">
              <a:xfrm>
                <a:off x="1960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30"/>
              <p:cNvSpPr>
                <a:spLocks noChangeShapeType="1"/>
              </p:cNvSpPr>
              <p:nvPr/>
            </p:nvSpPr>
            <p:spPr bwMode="auto">
              <a:xfrm>
                <a:off x="194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31"/>
              <p:cNvSpPr>
                <a:spLocks noChangeShapeType="1"/>
              </p:cNvSpPr>
              <p:nvPr/>
            </p:nvSpPr>
            <p:spPr bwMode="auto">
              <a:xfrm flipV="1">
                <a:off x="194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32"/>
              <p:cNvSpPr>
                <a:spLocks noChangeShapeType="1"/>
              </p:cNvSpPr>
              <p:nvPr/>
            </p:nvSpPr>
            <p:spPr bwMode="auto">
              <a:xfrm>
                <a:off x="194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33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34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>
                <a:off x="2424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36"/>
              <p:cNvSpPr>
                <a:spLocks noChangeShapeType="1"/>
              </p:cNvSpPr>
              <p:nvPr/>
            </p:nvSpPr>
            <p:spPr bwMode="auto">
              <a:xfrm>
                <a:off x="242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37"/>
              <p:cNvSpPr>
                <a:spLocks noChangeShapeType="1"/>
              </p:cNvSpPr>
              <p:nvPr/>
            </p:nvSpPr>
            <p:spPr bwMode="auto">
              <a:xfrm>
                <a:off x="2472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38"/>
              <p:cNvSpPr>
                <a:spLocks noChangeShapeType="1"/>
              </p:cNvSpPr>
              <p:nvPr/>
            </p:nvSpPr>
            <p:spPr bwMode="auto">
              <a:xfrm>
                <a:off x="1896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39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40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41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Freeform 42"/>
            <p:cNvSpPr>
              <a:spLocks/>
            </p:cNvSpPr>
            <p:nvPr/>
          </p:nvSpPr>
          <p:spPr bwMode="auto">
            <a:xfrm>
              <a:off x="1992" y="1344"/>
              <a:ext cx="385" cy="24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40" y="0"/>
                </a:cxn>
                <a:cxn ang="0">
                  <a:pos x="384" y="0"/>
                </a:cxn>
              </a:cxnLst>
              <a:rect l="0" t="0" r="r" b="b"/>
              <a:pathLst>
                <a:path w="385" h="241">
                  <a:moveTo>
                    <a:pt x="0" y="240"/>
                  </a:moveTo>
                  <a:lnTo>
                    <a:pt x="24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43"/>
          <p:cNvGrpSpPr>
            <a:grpSpLocks/>
          </p:cNvGrpSpPr>
          <p:nvPr/>
        </p:nvGrpSpPr>
        <p:grpSpPr bwMode="auto">
          <a:xfrm>
            <a:off x="4281488" y="4957762"/>
            <a:ext cx="1052512" cy="914400"/>
            <a:chOff x="3408" y="1104"/>
            <a:chExt cx="745" cy="576"/>
          </a:xfrm>
        </p:grpSpPr>
        <p:grpSp>
          <p:nvGrpSpPr>
            <p:cNvPr id="96" name="Group 44"/>
            <p:cNvGrpSpPr>
              <a:grpSpLocks/>
            </p:cNvGrpSpPr>
            <p:nvPr/>
          </p:nvGrpSpPr>
          <p:grpSpPr bwMode="auto">
            <a:xfrm>
              <a:off x="3408" y="1104"/>
              <a:ext cx="745" cy="576"/>
              <a:chOff x="3408" y="1104"/>
              <a:chExt cx="745" cy="576"/>
            </a:xfrm>
          </p:grpSpPr>
          <p:sp>
            <p:nvSpPr>
              <p:cNvPr id="98" name="Freeform 45"/>
              <p:cNvSpPr>
                <a:spLocks/>
              </p:cNvSpPr>
              <p:nvPr/>
            </p:nvSpPr>
            <p:spPr bwMode="auto">
              <a:xfrm>
                <a:off x="340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46"/>
              <p:cNvSpPr>
                <a:spLocks noChangeArrowheads="1"/>
              </p:cNvSpPr>
              <p:nvPr/>
            </p:nvSpPr>
            <p:spPr bwMode="auto">
              <a:xfrm>
                <a:off x="348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>
                <a:off x="405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48"/>
              <p:cNvSpPr>
                <a:spLocks noChangeShapeType="1"/>
              </p:cNvSpPr>
              <p:nvPr/>
            </p:nvSpPr>
            <p:spPr bwMode="auto">
              <a:xfrm>
                <a:off x="348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Rectangle 49"/>
              <p:cNvSpPr>
                <a:spLocks noChangeArrowheads="1"/>
              </p:cNvSpPr>
              <p:nvPr/>
            </p:nvSpPr>
            <p:spPr bwMode="auto">
              <a:xfrm>
                <a:off x="354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50"/>
              <p:cNvSpPr>
                <a:spLocks noChangeShapeType="1"/>
              </p:cNvSpPr>
              <p:nvPr/>
            </p:nvSpPr>
            <p:spPr bwMode="auto">
              <a:xfrm>
                <a:off x="352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51"/>
              <p:cNvSpPr>
                <a:spLocks noChangeShapeType="1"/>
              </p:cNvSpPr>
              <p:nvPr/>
            </p:nvSpPr>
            <p:spPr bwMode="auto">
              <a:xfrm flipV="1">
                <a:off x="352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52"/>
              <p:cNvSpPr>
                <a:spLocks noChangeShapeType="1"/>
              </p:cNvSpPr>
              <p:nvPr/>
            </p:nvSpPr>
            <p:spPr bwMode="auto">
              <a:xfrm>
                <a:off x="352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53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54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55"/>
              <p:cNvSpPr>
                <a:spLocks/>
              </p:cNvSpPr>
              <p:nvPr/>
            </p:nvSpPr>
            <p:spPr bwMode="auto">
              <a:xfrm>
                <a:off x="400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56"/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57"/>
              <p:cNvSpPr>
                <a:spLocks noChangeShapeType="1"/>
              </p:cNvSpPr>
              <p:nvPr/>
            </p:nvSpPr>
            <p:spPr bwMode="auto">
              <a:xfrm>
                <a:off x="405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58"/>
              <p:cNvSpPr>
                <a:spLocks noChangeShapeType="1"/>
              </p:cNvSpPr>
              <p:nvPr/>
            </p:nvSpPr>
            <p:spPr bwMode="auto">
              <a:xfrm>
                <a:off x="348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59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60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61"/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Freeform 62"/>
            <p:cNvSpPr>
              <a:spLocks/>
            </p:cNvSpPr>
            <p:nvPr/>
          </p:nvSpPr>
          <p:spPr bwMode="auto">
            <a:xfrm>
              <a:off x="3576" y="1200"/>
              <a:ext cx="385" cy="385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48" y="384"/>
                </a:cxn>
                <a:cxn ang="0">
                  <a:pos x="48" y="336"/>
                </a:cxn>
                <a:cxn ang="0">
                  <a:pos x="96" y="336"/>
                </a:cxn>
                <a:cxn ang="0">
                  <a:pos x="96" y="288"/>
                </a:cxn>
                <a:cxn ang="0">
                  <a:pos x="144" y="288"/>
                </a:cxn>
                <a:cxn ang="0">
                  <a:pos x="144" y="240"/>
                </a:cxn>
                <a:cxn ang="0">
                  <a:pos x="192" y="240"/>
                </a:cxn>
                <a:cxn ang="0">
                  <a:pos x="192" y="192"/>
                </a:cxn>
                <a:cxn ang="0">
                  <a:pos x="240" y="192"/>
                </a:cxn>
                <a:cxn ang="0">
                  <a:pos x="240" y="144"/>
                </a:cxn>
                <a:cxn ang="0">
                  <a:pos x="288" y="144"/>
                </a:cxn>
                <a:cxn ang="0">
                  <a:pos x="288" y="96"/>
                </a:cxn>
                <a:cxn ang="0">
                  <a:pos x="336" y="96"/>
                </a:cxn>
                <a:cxn ang="0">
                  <a:pos x="336" y="48"/>
                </a:cxn>
                <a:cxn ang="0">
                  <a:pos x="384" y="48"/>
                </a:cxn>
                <a:cxn ang="0">
                  <a:pos x="384" y="0"/>
                </a:cxn>
              </a:cxnLst>
              <a:rect l="0" t="0" r="r" b="b"/>
              <a:pathLst>
                <a:path w="385" h="385">
                  <a:moveTo>
                    <a:pt x="0" y="384"/>
                  </a:moveTo>
                  <a:lnTo>
                    <a:pt x="48" y="384"/>
                  </a:lnTo>
                  <a:lnTo>
                    <a:pt x="48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288" y="144"/>
                  </a:lnTo>
                  <a:lnTo>
                    <a:pt x="288" y="96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384" y="48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" name="Group 63"/>
          <p:cNvGrpSpPr>
            <a:grpSpLocks/>
          </p:cNvGrpSpPr>
          <p:nvPr/>
        </p:nvGrpSpPr>
        <p:grpSpPr bwMode="auto">
          <a:xfrm>
            <a:off x="6313488" y="4957762"/>
            <a:ext cx="1052512" cy="914400"/>
            <a:chOff x="4848" y="1104"/>
            <a:chExt cx="745" cy="576"/>
          </a:xfrm>
        </p:grpSpPr>
        <p:grpSp>
          <p:nvGrpSpPr>
            <p:cNvPr id="116" name="Group 64"/>
            <p:cNvGrpSpPr>
              <a:grpSpLocks/>
            </p:cNvGrpSpPr>
            <p:nvPr/>
          </p:nvGrpSpPr>
          <p:grpSpPr bwMode="auto">
            <a:xfrm>
              <a:off x="4848" y="1104"/>
              <a:ext cx="745" cy="576"/>
              <a:chOff x="4848" y="1104"/>
              <a:chExt cx="745" cy="576"/>
            </a:xfrm>
          </p:grpSpPr>
          <p:sp>
            <p:nvSpPr>
              <p:cNvPr id="120" name="Freeform 65"/>
              <p:cNvSpPr>
                <a:spLocks/>
              </p:cNvSpPr>
              <p:nvPr/>
            </p:nvSpPr>
            <p:spPr bwMode="auto">
              <a:xfrm>
                <a:off x="484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66"/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67"/>
              <p:cNvSpPr>
                <a:spLocks noChangeShapeType="1"/>
              </p:cNvSpPr>
              <p:nvPr/>
            </p:nvSpPr>
            <p:spPr bwMode="auto">
              <a:xfrm>
                <a:off x="549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68"/>
              <p:cNvSpPr>
                <a:spLocks noChangeShapeType="1"/>
              </p:cNvSpPr>
              <p:nvPr/>
            </p:nvSpPr>
            <p:spPr bwMode="auto">
              <a:xfrm>
                <a:off x="492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Rectangle 69"/>
              <p:cNvSpPr>
                <a:spLocks noChangeArrowheads="1"/>
              </p:cNvSpPr>
              <p:nvPr/>
            </p:nvSpPr>
            <p:spPr bwMode="auto">
              <a:xfrm>
                <a:off x="498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70"/>
              <p:cNvSpPr>
                <a:spLocks noChangeShapeType="1"/>
              </p:cNvSpPr>
              <p:nvPr/>
            </p:nvSpPr>
            <p:spPr bwMode="auto">
              <a:xfrm>
                <a:off x="496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71"/>
              <p:cNvSpPr>
                <a:spLocks noChangeShapeType="1"/>
              </p:cNvSpPr>
              <p:nvPr/>
            </p:nvSpPr>
            <p:spPr bwMode="auto">
              <a:xfrm flipV="1">
                <a:off x="496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72"/>
              <p:cNvSpPr>
                <a:spLocks noChangeShapeType="1"/>
              </p:cNvSpPr>
              <p:nvPr/>
            </p:nvSpPr>
            <p:spPr bwMode="auto">
              <a:xfrm>
                <a:off x="496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73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74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75"/>
              <p:cNvSpPr>
                <a:spLocks/>
              </p:cNvSpPr>
              <p:nvPr/>
            </p:nvSpPr>
            <p:spPr bwMode="auto">
              <a:xfrm>
                <a:off x="544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76"/>
              <p:cNvSpPr>
                <a:spLocks noChangeShapeType="1"/>
              </p:cNvSpPr>
              <p:nvPr/>
            </p:nvSpPr>
            <p:spPr bwMode="auto">
              <a:xfrm>
                <a:off x="544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77"/>
              <p:cNvSpPr>
                <a:spLocks noChangeShapeType="1"/>
              </p:cNvSpPr>
              <p:nvPr/>
            </p:nvSpPr>
            <p:spPr bwMode="auto">
              <a:xfrm>
                <a:off x="549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78"/>
              <p:cNvSpPr>
                <a:spLocks noChangeShapeType="1"/>
              </p:cNvSpPr>
              <p:nvPr/>
            </p:nvSpPr>
            <p:spPr bwMode="auto">
              <a:xfrm>
                <a:off x="492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79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80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81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" name="Group 82"/>
            <p:cNvGrpSpPr>
              <a:grpSpLocks/>
            </p:cNvGrpSpPr>
            <p:nvPr/>
          </p:nvGrpSpPr>
          <p:grpSpPr bwMode="auto">
            <a:xfrm>
              <a:off x="5016" y="1236"/>
              <a:ext cx="385" cy="313"/>
              <a:chOff x="5016" y="1236"/>
              <a:chExt cx="385" cy="313"/>
            </a:xfrm>
          </p:grpSpPr>
          <p:sp>
            <p:nvSpPr>
              <p:cNvPr id="118" name="Freeform 83"/>
              <p:cNvSpPr>
                <a:spLocks/>
              </p:cNvSpPr>
              <p:nvPr/>
            </p:nvSpPr>
            <p:spPr bwMode="auto">
              <a:xfrm>
                <a:off x="5016" y="1332"/>
                <a:ext cx="241" cy="217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72" y="216"/>
                  </a:cxn>
                  <a:cxn ang="0">
                    <a:pos x="72" y="192"/>
                  </a:cxn>
                  <a:cxn ang="0">
                    <a:pos x="120" y="192"/>
                  </a:cxn>
                  <a:cxn ang="0">
                    <a:pos x="120" y="168"/>
                  </a:cxn>
                  <a:cxn ang="0">
                    <a:pos x="144" y="168"/>
                  </a:cxn>
                  <a:cxn ang="0">
                    <a:pos x="144" y="144"/>
                  </a:cxn>
                  <a:cxn ang="0">
                    <a:pos x="168" y="144"/>
                  </a:cxn>
                  <a:cxn ang="0">
                    <a:pos x="168" y="120"/>
                  </a:cxn>
                  <a:cxn ang="0">
                    <a:pos x="168" y="120"/>
                  </a:cxn>
                  <a:cxn ang="0">
                    <a:pos x="168" y="96"/>
                  </a:cxn>
                  <a:cxn ang="0">
                    <a:pos x="192" y="96"/>
                  </a:cxn>
                  <a:cxn ang="0">
                    <a:pos x="192" y="48"/>
                  </a:cxn>
                  <a:cxn ang="0">
                    <a:pos x="216" y="48"/>
                  </a:cxn>
                  <a:cxn ang="0">
                    <a:pos x="216" y="0"/>
                  </a:cxn>
                  <a:cxn ang="0">
                    <a:pos x="240" y="0"/>
                  </a:cxn>
                </a:cxnLst>
                <a:rect l="0" t="0" r="r" b="b"/>
                <a:pathLst>
                  <a:path w="241" h="217">
                    <a:moveTo>
                      <a:pt x="0" y="216"/>
                    </a:moveTo>
                    <a:lnTo>
                      <a:pt x="72" y="216"/>
                    </a:lnTo>
                    <a:lnTo>
                      <a:pt x="72" y="192"/>
                    </a:lnTo>
                    <a:lnTo>
                      <a:pt x="120" y="192"/>
                    </a:lnTo>
                    <a:lnTo>
                      <a:pt x="120" y="168"/>
                    </a:lnTo>
                    <a:lnTo>
                      <a:pt x="144" y="168"/>
                    </a:lnTo>
                    <a:lnTo>
                      <a:pt x="144" y="144"/>
                    </a:lnTo>
                    <a:lnTo>
                      <a:pt x="168" y="144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216" y="48"/>
                    </a:lnTo>
                    <a:lnTo>
                      <a:pt x="216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4"/>
              <p:cNvSpPr>
                <a:spLocks/>
              </p:cNvSpPr>
              <p:nvPr/>
            </p:nvSpPr>
            <p:spPr bwMode="auto">
              <a:xfrm>
                <a:off x="5256" y="1236"/>
                <a:ext cx="145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2"/>
                  </a:cxn>
                  <a:cxn ang="0">
                    <a:pos x="24" y="72"/>
                  </a:cxn>
                  <a:cxn ang="0">
                    <a:pos x="24" y="48"/>
                  </a:cxn>
                  <a:cxn ang="0">
                    <a:pos x="48" y="48"/>
                  </a:cxn>
                  <a:cxn ang="0">
                    <a:pos x="48" y="24"/>
                  </a:cxn>
                  <a:cxn ang="0">
                    <a:pos x="96" y="24"/>
                  </a:cxn>
                  <a:cxn ang="0">
                    <a:pos x="96" y="0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5" h="97">
                    <a:moveTo>
                      <a:pt x="0" y="96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4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7" name="Rectangle 86"/>
          <p:cNvSpPr>
            <a:spLocks noChangeArrowheads="1"/>
          </p:cNvSpPr>
          <p:nvPr/>
        </p:nvSpPr>
        <p:spPr bwMode="auto">
          <a:xfrm>
            <a:off x="2957513" y="5059362"/>
            <a:ext cx="14303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>
                <a:solidFill>
                  <a:srgbClr val="00FFFF"/>
                </a:solidFill>
              </a:rPr>
              <a:t>analog</a:t>
            </a:r>
          </a:p>
          <a:p>
            <a:pPr algn="ctr"/>
            <a:r>
              <a:rPr lang="en-US" sz="2000">
                <a:solidFill>
                  <a:srgbClr val="00FFFF"/>
                </a:solidFill>
              </a:rPr>
              <a:t>voltages</a:t>
            </a:r>
          </a:p>
        </p:txBody>
      </p:sp>
      <p:sp>
        <p:nvSpPr>
          <p:cNvPr id="138" name="Rectangle 87"/>
          <p:cNvSpPr>
            <a:spLocks noChangeArrowheads="1"/>
          </p:cNvSpPr>
          <p:nvPr/>
        </p:nvSpPr>
        <p:spPr bwMode="auto">
          <a:xfrm>
            <a:off x="5192713" y="5059362"/>
            <a:ext cx="122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 dirty="0">
                <a:solidFill>
                  <a:srgbClr val="00FFFF"/>
                </a:solidFill>
              </a:rPr>
              <a:t>digital</a:t>
            </a:r>
          </a:p>
          <a:p>
            <a:pPr algn="ctr"/>
            <a:r>
              <a:rPr lang="en-US" sz="2000" dirty="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39" name="Rectangle 88"/>
          <p:cNvSpPr>
            <a:spLocks noChangeArrowheads="1"/>
          </p:cNvSpPr>
          <p:nvPr/>
        </p:nvSpPr>
        <p:spPr bwMode="auto">
          <a:xfrm>
            <a:off x="7416800" y="5059362"/>
            <a:ext cx="812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>
                <a:solidFill>
                  <a:srgbClr val="00FFFF"/>
                </a:solidFill>
              </a:rPr>
              <a:t>pixel</a:t>
            </a:r>
          </a:p>
          <a:p>
            <a:pPr algn="ctr"/>
            <a:r>
              <a:rPr lang="en-US" sz="200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40" name="Rectangle 91"/>
          <p:cNvSpPr>
            <a:spLocks noChangeArrowheads="1"/>
          </p:cNvSpPr>
          <p:nvPr/>
        </p:nvSpPr>
        <p:spPr bwMode="auto">
          <a:xfrm>
            <a:off x="3973513" y="441960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AFD00"/>
                </a:solidFill>
                <a:latin typeface="Times New Roman" pitchFamily="18" charset="0"/>
              </a:rPr>
              <a:t>ADC</a:t>
            </a:r>
          </a:p>
        </p:txBody>
      </p:sp>
      <p:sp>
        <p:nvSpPr>
          <p:cNvPr id="141" name="Rectangle 92"/>
          <p:cNvSpPr>
            <a:spLocks noChangeArrowheads="1"/>
          </p:cNvSpPr>
          <p:nvPr/>
        </p:nvSpPr>
        <p:spPr bwMode="auto">
          <a:xfrm>
            <a:off x="6005513" y="441960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AFD00"/>
                </a:solidFill>
                <a:latin typeface="Times New Roman" pitchFamily="18" charset="0"/>
              </a:rPr>
              <a:t>Remapping</a:t>
            </a:r>
          </a:p>
        </p:txBody>
      </p:sp>
      <p:sp>
        <p:nvSpPr>
          <p:cNvPr id="142" name="Right Arrow 141"/>
          <p:cNvSpPr/>
          <p:nvPr/>
        </p:nvSpPr>
        <p:spPr bwMode="auto">
          <a:xfrm>
            <a:off x="7137400" y="2830512"/>
            <a:ext cx="1047750" cy="9032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ight Arrow 142"/>
          <p:cNvSpPr/>
          <p:nvPr/>
        </p:nvSpPr>
        <p:spPr bwMode="auto">
          <a:xfrm>
            <a:off x="669925" y="4968874"/>
            <a:ext cx="1047750" cy="9032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90"/>
          <p:cNvSpPr>
            <a:spLocks noChangeArrowheads="1"/>
          </p:cNvSpPr>
          <p:nvPr/>
        </p:nvSpPr>
        <p:spPr bwMode="auto">
          <a:xfrm>
            <a:off x="1752600" y="441960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AFD00"/>
                </a:solidFill>
                <a:latin typeface="Times New Roman" pitchFamily="18" charset="0"/>
              </a:rPr>
              <a:t>CCD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297488" y="6019800"/>
            <a:ext cx="125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Raw </a:t>
            </a:r>
            <a:b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Image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281055" y="6019800"/>
            <a:ext cx="125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JPEG</a:t>
            </a:r>
            <a:b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Image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7" name="Rectangle 3"/>
          <p:cNvSpPr>
            <a:spLocks noChangeArrowheads="1"/>
          </p:cNvSpPr>
          <p:nvPr/>
        </p:nvSpPr>
        <p:spPr bwMode="auto">
          <a:xfrm>
            <a:off x="2735357" y="2919664"/>
            <a:ext cx="1303243" cy="11362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sensor</a:t>
            </a:r>
            <a:endParaRPr lang="en-US" sz="2000" dirty="0">
              <a:solidFill>
                <a:srgbClr val="00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irradiance</a:t>
            </a:r>
            <a:endParaRPr lang="en-US" sz="2000" dirty="0">
              <a:solidFill>
                <a:srgbClr val="FFFFFF"/>
              </a:solidFill>
            </a:endParaRPr>
          </a:p>
          <a:p>
            <a:pPr algn="ctr"/>
            <a:endParaRPr lang="en-US" sz="800" dirty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(W/m  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8" name="Rectangle 73"/>
          <p:cNvSpPr>
            <a:spLocks noChangeArrowheads="1"/>
          </p:cNvSpPr>
          <p:nvPr/>
        </p:nvSpPr>
        <p:spPr bwMode="auto">
          <a:xfrm>
            <a:off x="3505200" y="3614737"/>
            <a:ext cx="2365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ChangeArrowheads="1"/>
          </p:cNvSpPr>
          <p:nvPr/>
        </p:nvSpPr>
        <p:spPr bwMode="auto">
          <a:xfrm>
            <a:off x="1322388" y="5721350"/>
            <a:ext cx="64992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Exposure =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(Radiance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*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909315" name="Rectangle 3"/>
          <p:cNvSpPr>
            <a:spLocks noChangeArrowheads="1"/>
          </p:cNvSpPr>
          <p:nvPr/>
        </p:nvSpPr>
        <p:spPr bwMode="auto">
          <a:xfrm>
            <a:off x="1320800" y="1295400"/>
            <a:ext cx="6502400" cy="42672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09316" name="Rectangle 4"/>
          <p:cNvSpPr>
            <a:spLocks noChangeArrowheads="1"/>
          </p:cNvSpPr>
          <p:nvPr/>
        </p:nvSpPr>
        <p:spPr bwMode="auto">
          <a:xfrm>
            <a:off x="1592263" y="1600200"/>
            <a:ext cx="5959475" cy="36576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17" name="Arc 5"/>
          <p:cNvSpPr>
            <a:spLocks/>
          </p:cNvSpPr>
          <p:nvPr/>
        </p:nvSpPr>
        <p:spPr bwMode="auto">
          <a:xfrm>
            <a:off x="3217863" y="1295400"/>
            <a:ext cx="1895475" cy="3352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931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09319" name="Rectangle 7"/>
          <p:cNvSpPr>
            <a:spLocks noChangeArrowheads="1"/>
          </p:cNvSpPr>
          <p:nvPr/>
        </p:nvSpPr>
        <p:spPr bwMode="auto">
          <a:xfrm>
            <a:off x="1322388" y="539750"/>
            <a:ext cx="64992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Imaging system response function</a:t>
            </a:r>
          </a:p>
        </p:txBody>
      </p:sp>
      <p:sp>
        <p:nvSpPr>
          <p:cNvPr id="909320" name="Rectangle 8"/>
          <p:cNvSpPr>
            <a:spLocks noChangeArrowheads="1"/>
          </p:cNvSpPr>
          <p:nvPr/>
        </p:nvSpPr>
        <p:spPr bwMode="auto">
          <a:xfrm>
            <a:off x="320675" y="2901950"/>
            <a:ext cx="9175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</a:t>
            </a:r>
          </a:p>
        </p:txBody>
      </p:sp>
      <p:sp>
        <p:nvSpPr>
          <p:cNvPr id="909321" name="Rectangle 9"/>
          <p:cNvSpPr>
            <a:spLocks noChangeArrowheads="1"/>
          </p:cNvSpPr>
          <p:nvPr/>
        </p:nvSpPr>
        <p:spPr bwMode="auto">
          <a:xfrm>
            <a:off x="3217863" y="1295400"/>
            <a:ext cx="2708275" cy="3048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9322" name="Group 10"/>
          <p:cNvGrpSpPr>
            <a:grpSpLocks/>
          </p:cNvGrpSpPr>
          <p:nvPr/>
        </p:nvGrpSpPr>
        <p:grpSpPr bwMode="auto">
          <a:xfrm>
            <a:off x="1320800" y="1295400"/>
            <a:ext cx="6502400" cy="4267200"/>
            <a:chOff x="936" y="816"/>
            <a:chExt cx="4608" cy="2688"/>
          </a:xfrm>
        </p:grpSpPr>
        <p:sp>
          <p:nvSpPr>
            <p:cNvPr id="909323" name="Line 11"/>
            <p:cNvSpPr>
              <a:spLocks noChangeShapeType="1"/>
            </p:cNvSpPr>
            <p:nvPr/>
          </p:nvSpPr>
          <p:spPr bwMode="auto">
            <a:xfrm>
              <a:off x="936" y="3504"/>
              <a:ext cx="4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9324" name="Line 12"/>
            <p:cNvSpPr>
              <a:spLocks noChangeShapeType="1"/>
            </p:cNvSpPr>
            <p:nvPr/>
          </p:nvSpPr>
          <p:spPr bwMode="auto">
            <a:xfrm>
              <a:off x="5544" y="816"/>
              <a:ext cx="0" cy="2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9325" name="Line 13"/>
            <p:cNvSpPr>
              <a:spLocks noChangeShapeType="1"/>
            </p:cNvSpPr>
            <p:nvPr/>
          </p:nvSpPr>
          <p:spPr bwMode="auto">
            <a:xfrm>
              <a:off x="936" y="816"/>
              <a:ext cx="460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9326" name="Line 14"/>
            <p:cNvSpPr>
              <a:spLocks noChangeShapeType="1"/>
            </p:cNvSpPr>
            <p:nvPr/>
          </p:nvSpPr>
          <p:spPr bwMode="auto">
            <a:xfrm>
              <a:off x="936" y="816"/>
              <a:ext cx="0" cy="26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9327" name="Rectangle 15"/>
          <p:cNvSpPr>
            <a:spLocks noChangeArrowheads="1"/>
          </p:cNvSpPr>
          <p:nvPr/>
        </p:nvSpPr>
        <p:spPr bwMode="auto">
          <a:xfrm>
            <a:off x="3217863" y="1600200"/>
            <a:ext cx="2573337" cy="4572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28" name="Line 16"/>
          <p:cNvSpPr>
            <a:spLocks noChangeShapeType="1"/>
          </p:cNvSpPr>
          <p:nvPr/>
        </p:nvSpPr>
        <p:spPr bwMode="auto">
          <a:xfrm>
            <a:off x="5046663" y="2057400"/>
            <a:ext cx="2235200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9329" name="Line 17"/>
          <p:cNvSpPr>
            <a:spLocks noChangeShapeType="1"/>
          </p:cNvSpPr>
          <p:nvPr/>
        </p:nvSpPr>
        <p:spPr bwMode="auto">
          <a:xfrm>
            <a:off x="1862138" y="4648200"/>
            <a:ext cx="1355725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09332" name="Group 20"/>
          <p:cNvGrpSpPr>
            <a:grpSpLocks/>
          </p:cNvGrpSpPr>
          <p:nvPr/>
        </p:nvGrpSpPr>
        <p:grpSpPr bwMode="auto">
          <a:xfrm>
            <a:off x="1592263" y="1600200"/>
            <a:ext cx="5959475" cy="3657600"/>
            <a:chOff x="1128" y="1008"/>
            <a:chExt cx="4224" cy="2304"/>
          </a:xfrm>
        </p:grpSpPr>
        <p:sp>
          <p:nvSpPr>
            <p:cNvPr id="909333" name="Line 21"/>
            <p:cNvSpPr>
              <a:spLocks noChangeShapeType="1"/>
            </p:cNvSpPr>
            <p:nvPr/>
          </p:nvSpPr>
          <p:spPr bwMode="auto">
            <a:xfrm>
              <a:off x="1128" y="3312"/>
              <a:ext cx="422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9334" name="Line 22"/>
            <p:cNvSpPr>
              <a:spLocks noChangeShapeType="1"/>
            </p:cNvSpPr>
            <p:nvPr/>
          </p:nvSpPr>
          <p:spPr bwMode="auto">
            <a:xfrm flipV="1">
              <a:off x="5352" y="1008"/>
              <a:ext cx="0" cy="230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9335" name="Line 23"/>
            <p:cNvSpPr>
              <a:spLocks noChangeShapeType="1"/>
            </p:cNvSpPr>
            <p:nvPr/>
          </p:nvSpPr>
          <p:spPr bwMode="auto">
            <a:xfrm flipH="1">
              <a:off x="1128" y="1008"/>
              <a:ext cx="4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9336" name="Line 24"/>
            <p:cNvSpPr>
              <a:spLocks noChangeShapeType="1"/>
            </p:cNvSpPr>
            <p:nvPr/>
          </p:nvSpPr>
          <p:spPr bwMode="auto">
            <a:xfrm>
              <a:off x="1128" y="1008"/>
              <a:ext cx="0" cy="2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9337" name="Line 25"/>
          <p:cNvSpPr>
            <a:spLocks noChangeShapeType="1"/>
          </p:cNvSpPr>
          <p:nvPr/>
        </p:nvSpPr>
        <p:spPr bwMode="auto">
          <a:xfrm>
            <a:off x="4572000" y="3581400"/>
            <a:ext cx="0" cy="167640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09338" name="Line 26"/>
          <p:cNvSpPr>
            <a:spLocks noChangeShapeType="1"/>
          </p:cNvSpPr>
          <p:nvPr/>
        </p:nvSpPr>
        <p:spPr bwMode="auto">
          <a:xfrm flipH="1">
            <a:off x="1592263" y="3581400"/>
            <a:ext cx="2979737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09342" name="Text Box 30"/>
          <p:cNvSpPr txBox="1">
            <a:spLocks noChangeArrowheads="1"/>
          </p:cNvSpPr>
          <p:nvPr/>
        </p:nvSpPr>
        <p:spPr bwMode="auto">
          <a:xfrm>
            <a:off x="88265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09343" name="Text Box 31"/>
          <p:cNvSpPr txBox="1">
            <a:spLocks noChangeArrowheads="1"/>
          </p:cNvSpPr>
          <p:nvPr/>
        </p:nvSpPr>
        <p:spPr bwMode="auto">
          <a:xfrm>
            <a:off x="685800" y="182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255</a:t>
            </a:r>
          </a:p>
        </p:txBody>
      </p:sp>
      <p:sp>
        <p:nvSpPr>
          <p:cNvPr id="909344" name="Text Box 32"/>
          <p:cNvSpPr txBox="1">
            <a:spLocks noChangeArrowheads="1"/>
          </p:cNvSpPr>
          <p:nvPr/>
        </p:nvSpPr>
        <p:spPr bwMode="auto">
          <a:xfrm>
            <a:off x="3200400" y="6248400"/>
            <a:ext cx="289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AEAEA"/>
                </a:solidFill>
              </a:rPr>
              <a:t>(CCD photon count)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Camera Response Functions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427" y="6291590"/>
            <a:ext cx="878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From Shree </a:t>
            </a:r>
            <a:r>
              <a:rPr lang="en-US" sz="1800" dirty="0" err="1" smtClean="0">
                <a:solidFill>
                  <a:srgbClr val="FFFFFF"/>
                </a:solidFill>
              </a:rPr>
              <a:t>Nayer</a:t>
            </a:r>
            <a:r>
              <a:rPr lang="en-US" sz="1800" dirty="0">
                <a:solidFill>
                  <a:srgbClr val="FFFFFF"/>
                </a:solidFill>
              </a:rPr>
              <a:t>: </a:t>
            </a:r>
            <a:r>
              <a:rPr lang="en-US" sz="1800" dirty="0">
                <a:solidFill>
                  <a:srgbClr val="FFFFFF"/>
                </a:solidFill>
                <a:hlinkClick r:id="rId3"/>
              </a:rPr>
              <a:t>http://www1.cs.columbia.edu/CAVE/projects/</a:t>
            </a:r>
            <a:r>
              <a:rPr lang="en-US" sz="1800" dirty="0" err="1">
                <a:solidFill>
                  <a:srgbClr val="FFFFFF"/>
                </a:solidFill>
                <a:hlinkClick r:id="rId3"/>
              </a:rPr>
              <a:t>rad_cal</a:t>
            </a:r>
            <a:r>
              <a:rPr lang="en-US" sz="1800" dirty="0">
                <a:solidFill>
                  <a:srgbClr val="FFFFFF"/>
                </a:solidFill>
                <a:hlinkClick r:id="rId3"/>
              </a:rPr>
              <a:t>/</a:t>
            </a:r>
            <a:r>
              <a:rPr lang="en-US" sz="1800" dirty="0" err="1">
                <a:solidFill>
                  <a:srgbClr val="FFFFFF"/>
                </a:solidFill>
                <a:hlinkClick r:id="rId3"/>
              </a:rPr>
              <a:t>rad_cal.php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41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15200" cy="1219200"/>
          </a:xfrm>
        </p:spPr>
        <p:txBody>
          <a:bodyPr/>
          <a:lstStyle/>
          <a:p>
            <a:r>
              <a:rPr lang="en-US"/>
              <a:t>Varying Exposure</a:t>
            </a:r>
          </a:p>
        </p:txBody>
      </p:sp>
      <p:pic>
        <p:nvPicPr>
          <p:cNvPr id="9523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Camera is not </a:t>
            </a:r>
            <a:r>
              <a:rPr lang="en-US" dirty="0" smtClean="0"/>
              <a:t>a </a:t>
            </a:r>
            <a:r>
              <a:rPr lang="en-US" dirty="0"/>
              <a:t>photometer!</a:t>
            </a:r>
          </a:p>
        </p:txBody>
      </p:sp>
      <p:sp>
        <p:nvSpPr>
          <p:cNvPr id="9072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Limited dynamic range</a:t>
            </a:r>
            <a:endParaRPr lang="en-US"/>
          </a:p>
          <a:p>
            <a:pPr lvl="1">
              <a:buFont typeface="Symbol" pitchFamily="18" charset="2"/>
              <a:buChar char="Þ"/>
            </a:pP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Perhaps use multiple exposures?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Unknown, nonlinear response</a:t>
            </a:r>
            <a:r>
              <a:rPr lang="en-US"/>
              <a:t> </a:t>
            </a:r>
          </a:p>
          <a:p>
            <a:pPr lvl="1">
              <a:buFont typeface="Symbol" pitchFamily="18" charset="2"/>
              <a:buChar char="Þ"/>
            </a:pPr>
            <a:r>
              <a:rPr lang="en-US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US">
                <a:solidFill>
                  <a:srgbClr val="FFFFFF"/>
                </a:solidFill>
              </a:rPr>
              <a:t>Not possible to convert pixel values to radiance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Solution: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Recover response curve from multiple exposures, then reconstruct the </a:t>
            </a:r>
            <a:r>
              <a:rPr lang="en-US" b="1" i="1">
                <a:solidFill>
                  <a:srgbClr val="FAFD00"/>
                </a:solidFill>
              </a:rPr>
              <a:t>radiance map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057400"/>
          </a:xfrm>
          <a:noFill/>
          <a:ln/>
        </p:spPr>
        <p:txBody>
          <a:bodyPr/>
          <a:lstStyle/>
          <a:p>
            <a:r>
              <a:rPr lang="en-US" sz="4000" dirty="0"/>
              <a:t>Recovering High Dynamic Range</a:t>
            </a:r>
            <a:br>
              <a:rPr lang="en-US" sz="4000" dirty="0"/>
            </a:br>
            <a:r>
              <a:rPr lang="en-US" sz="4000" dirty="0"/>
              <a:t>Radiance Maps from Photographs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2590800"/>
            <a:ext cx="6400800" cy="1066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Paul Debevec</a:t>
            </a:r>
          </a:p>
          <a:p>
            <a:pPr>
              <a:spcBef>
                <a:spcPct val="0"/>
              </a:spcBef>
            </a:pPr>
            <a:r>
              <a:rPr lang="en-US"/>
              <a:t>Jitendra Malik</a:t>
            </a:r>
          </a:p>
        </p:txBody>
      </p:sp>
      <p:pic>
        <p:nvPicPr>
          <p:cNvPr id="89907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27300"/>
            <a:ext cx="1150938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99078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2527300"/>
            <a:ext cx="1150938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99079" name="Rectangle 7"/>
          <p:cNvSpPr>
            <a:spLocks noChangeArrowheads="1"/>
          </p:cNvSpPr>
          <p:nvPr/>
        </p:nvSpPr>
        <p:spPr bwMode="auto">
          <a:xfrm>
            <a:off x="1371600" y="5029200"/>
            <a:ext cx="6400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algn="ctr"/>
            <a:r>
              <a:rPr lang="en-US">
                <a:solidFill>
                  <a:srgbClr val="FAFD00"/>
                </a:solidFill>
                <a:latin typeface="Times New Roman" pitchFamily="18" charset="0"/>
              </a:rPr>
              <a:t>August 1997</a:t>
            </a:r>
          </a:p>
        </p:txBody>
      </p:sp>
      <p:sp>
        <p:nvSpPr>
          <p:cNvPr id="899080" name="Rectangle 8"/>
          <p:cNvSpPr>
            <a:spLocks noChangeArrowheads="1"/>
          </p:cNvSpPr>
          <p:nvPr/>
        </p:nvSpPr>
        <p:spPr bwMode="auto">
          <a:xfrm>
            <a:off x="1371600" y="3962400"/>
            <a:ext cx="64008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algn="ctr"/>
            <a:r>
              <a:rPr lang="en-US">
                <a:solidFill>
                  <a:srgbClr val="00FFFB"/>
                </a:solidFill>
                <a:latin typeface="Times New Roman" pitchFamily="18" charset="0"/>
              </a:rPr>
              <a:t>Computer Science Division</a:t>
            </a:r>
          </a:p>
          <a:p>
            <a:pPr algn="ctr"/>
            <a:r>
              <a:rPr lang="en-US">
                <a:solidFill>
                  <a:srgbClr val="00FFFB"/>
                </a:solidFill>
                <a:latin typeface="Times New Roman" pitchFamily="18" charset="0"/>
              </a:rPr>
              <a:t>University of California at Berkeley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41388"/>
          </a:xfrm>
        </p:spPr>
        <p:txBody>
          <a:bodyPr/>
          <a:lstStyle/>
          <a:p>
            <a:r>
              <a:rPr lang="en-US"/>
              <a:t>Ways to vary exposure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876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>
                <a:solidFill>
                  <a:srgbClr val="EAEAEA"/>
                </a:solidFill>
              </a:rPr>
              <a:t>Shutter Speed (*)</a:t>
            </a:r>
            <a:br>
              <a:rPr lang="en-US">
                <a:solidFill>
                  <a:srgbClr val="EAEAEA"/>
                </a:solidFill>
              </a:rPr>
            </a:br>
            <a:endParaRPr lang="en-US">
              <a:solidFill>
                <a:srgbClr val="EAEAEA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>
                <a:solidFill>
                  <a:srgbClr val="EAEAEA"/>
                </a:solidFill>
              </a:rPr>
              <a:t>F/stop (aperture, iris)</a:t>
            </a:r>
            <a:br>
              <a:rPr lang="en-US">
                <a:solidFill>
                  <a:srgbClr val="EAEAEA"/>
                </a:solidFill>
              </a:rPr>
            </a:br>
            <a:endParaRPr lang="en-US">
              <a:solidFill>
                <a:srgbClr val="EAEAEA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>
                <a:solidFill>
                  <a:srgbClr val="EAEAEA"/>
                </a:solidFill>
              </a:rPr>
              <a:t>Neutral Density (ND) Filters</a:t>
            </a:r>
          </a:p>
        </p:txBody>
      </p:sp>
      <p:pic>
        <p:nvPicPr>
          <p:cNvPr id="954372" name="Picture 4" descr="aper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390775"/>
            <a:ext cx="1295400" cy="1190625"/>
          </a:xfrm>
          <a:prstGeom prst="rect">
            <a:avLst/>
          </a:prstGeom>
          <a:noFill/>
          <a:effectLst>
            <a:outerShdw dist="53882" dir="2700000" algn="ctr" rotWithShape="0">
              <a:schemeClr val="tx1"/>
            </a:outerShdw>
          </a:effectLst>
        </p:spPr>
      </p:pic>
      <p:pic>
        <p:nvPicPr>
          <p:cNvPr id="954373" name="Picture 5" descr="aper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390775"/>
            <a:ext cx="1295400" cy="1190625"/>
          </a:xfrm>
          <a:prstGeom prst="rect">
            <a:avLst/>
          </a:prstGeom>
          <a:noFill/>
          <a:effectLst>
            <a:outerShdw dist="53882" dir="2700000" algn="ctr" rotWithShape="0">
              <a:schemeClr val="tx1"/>
            </a:outerShdw>
          </a:effectLst>
        </p:spPr>
      </p:pic>
      <p:pic>
        <p:nvPicPr>
          <p:cNvPr id="954374" name="Picture 6" descr="nd_fil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648200"/>
            <a:ext cx="3429000" cy="174466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of Last Class</a:t>
            </a: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685800" y="9144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Matting foreground from background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	Using a known background – </a:t>
            </a:r>
            <a:r>
              <a:rPr lang="en-US" dirty="0" err="1" smtClean="0">
                <a:solidFill>
                  <a:srgbClr val="000000"/>
                </a:solidFill>
              </a:rPr>
              <a:t>ChromaKey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greenscreen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	Using two known backgrounds – Background subtraction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Intelligent scissors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    Poisson matting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	Using many backgrounds to capture reflection/refraction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010400" cy="990600"/>
          </a:xfrm>
        </p:spPr>
        <p:txBody>
          <a:bodyPr/>
          <a:lstStyle/>
          <a:p>
            <a:r>
              <a:rPr lang="en-US" sz="4000"/>
              <a:t>Shutter Speed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5029200"/>
          </a:xfrm>
        </p:spPr>
        <p:txBody>
          <a:bodyPr/>
          <a:lstStyle/>
          <a:p>
            <a:r>
              <a:rPr lang="en-US" sz="2800" b="1"/>
              <a:t>Ranges: 	Canon D30: 30 to 1/4,000 sec.</a:t>
            </a:r>
          </a:p>
          <a:p>
            <a:r>
              <a:rPr lang="en-US" sz="2800" b="1"/>
              <a:t>			Sony VX2000: ¼ to 1/10,000 sec.</a:t>
            </a:r>
          </a:p>
          <a:p>
            <a:r>
              <a:rPr lang="en-US" sz="2800" b="1">
                <a:solidFill>
                  <a:srgbClr val="00FF00"/>
                </a:solidFill>
              </a:rPr>
              <a:t>Pros:</a:t>
            </a:r>
          </a:p>
          <a:p>
            <a:r>
              <a:rPr lang="en-US" sz="2800" b="1"/>
              <a:t>	Directly varies the exposure</a:t>
            </a:r>
          </a:p>
          <a:p>
            <a:r>
              <a:rPr lang="en-US" sz="2800" b="1"/>
              <a:t>	Usually accurate and repeatable</a:t>
            </a:r>
          </a:p>
          <a:p>
            <a:r>
              <a:rPr lang="en-US" sz="2800" b="1">
                <a:solidFill>
                  <a:srgbClr val="FFFF00"/>
                </a:solidFill>
              </a:rPr>
              <a:t>Issues:</a:t>
            </a:r>
          </a:p>
          <a:p>
            <a:r>
              <a:rPr lang="en-US" sz="2800" b="1"/>
              <a:t>	Noise in long exposures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010400" cy="990600"/>
          </a:xfrm>
        </p:spPr>
        <p:txBody>
          <a:bodyPr/>
          <a:lstStyle/>
          <a:p>
            <a:r>
              <a:rPr lang="en-US"/>
              <a:t>Shutter Speed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Note: shutter times usually obey a power series – each “stop” is a factor of 2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¼, 1/8, 1/15, 1/30, 1/60, 1/125, 1/250, 1/500, 1/1000 sec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Usually really is: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¼, 1/8, 1/16, 1/32, 1/64, 1/128, 1/256, 1/512, 1/1024 sec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ChangeArrowheads="1"/>
          </p:cNvSpPr>
          <p:nvPr/>
        </p:nvSpPr>
        <p:spPr bwMode="auto">
          <a:xfrm>
            <a:off x="5570538" y="2124075"/>
            <a:ext cx="1179512" cy="1685925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50000">
                <a:srgbClr val="CECECE">
                  <a:gamma/>
                  <a:shade val="40000"/>
                  <a:invGamma/>
                </a:srgbClr>
              </a:gs>
              <a:gs pos="100000">
                <a:srgbClr val="CECECE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59" name="Rectangle 3"/>
          <p:cNvSpPr>
            <a:spLocks noChangeArrowheads="1"/>
          </p:cNvSpPr>
          <p:nvPr/>
        </p:nvSpPr>
        <p:spPr bwMode="auto">
          <a:xfrm>
            <a:off x="5653088" y="3205163"/>
            <a:ext cx="501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3</a:t>
            </a:r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5800725" y="2268538"/>
            <a:ext cx="5032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1</a:t>
            </a:r>
          </a:p>
        </p:txBody>
      </p:sp>
      <p:sp>
        <p:nvSpPr>
          <p:cNvPr id="915461" name="Rectangle 5"/>
          <p:cNvSpPr>
            <a:spLocks noChangeArrowheads="1"/>
          </p:cNvSpPr>
          <p:nvPr/>
        </p:nvSpPr>
        <p:spPr bwMode="auto">
          <a:xfrm>
            <a:off x="6173788" y="2698750"/>
            <a:ext cx="501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2</a:t>
            </a:r>
          </a:p>
        </p:txBody>
      </p:sp>
      <p:sp>
        <p:nvSpPr>
          <p:cNvPr id="915462" name="Rectangle 6"/>
          <p:cNvSpPr>
            <a:spLocks noChangeArrowheads="1"/>
          </p:cNvSpPr>
          <p:nvPr/>
        </p:nvSpPr>
        <p:spPr bwMode="auto">
          <a:xfrm>
            <a:off x="5549900" y="3798888"/>
            <a:ext cx="12557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 =</a:t>
            </a:r>
            <a:b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sec</a:t>
            </a:r>
          </a:p>
        </p:txBody>
      </p:sp>
      <p:sp>
        <p:nvSpPr>
          <p:cNvPr id="915463" name="Rectangle 7"/>
          <p:cNvSpPr>
            <a:spLocks noChangeArrowheads="1"/>
          </p:cNvSpPr>
          <p:nvPr/>
        </p:nvSpPr>
        <p:spPr bwMode="auto">
          <a:xfrm>
            <a:off x="2416175" y="2124075"/>
            <a:ext cx="1181100" cy="1685925"/>
          </a:xfrm>
          <a:prstGeom prst="rect">
            <a:avLst/>
          </a:prstGeom>
          <a:gradFill rotWithShape="0">
            <a:gsLst>
              <a:gs pos="0">
                <a:srgbClr val="676767"/>
              </a:gs>
              <a:gs pos="50000">
                <a:srgbClr val="676767">
                  <a:gamma/>
                  <a:shade val="20000"/>
                  <a:invGamma/>
                </a:srgbClr>
              </a:gs>
              <a:gs pos="100000">
                <a:srgbClr val="676767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4" name="Rectangle 8"/>
          <p:cNvSpPr>
            <a:spLocks noChangeArrowheads="1"/>
          </p:cNvSpPr>
          <p:nvPr/>
        </p:nvSpPr>
        <p:spPr bwMode="auto">
          <a:xfrm>
            <a:off x="2497138" y="3205163"/>
            <a:ext cx="5032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3</a:t>
            </a:r>
          </a:p>
        </p:txBody>
      </p:sp>
      <p:sp>
        <p:nvSpPr>
          <p:cNvPr id="915465" name="Rectangle 9"/>
          <p:cNvSpPr>
            <a:spLocks noChangeArrowheads="1"/>
          </p:cNvSpPr>
          <p:nvPr/>
        </p:nvSpPr>
        <p:spPr bwMode="auto">
          <a:xfrm>
            <a:off x="2647950" y="2268538"/>
            <a:ext cx="501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1</a:t>
            </a:r>
          </a:p>
        </p:txBody>
      </p:sp>
      <p:sp>
        <p:nvSpPr>
          <p:cNvPr id="915466" name="Rectangle 10"/>
          <p:cNvSpPr>
            <a:spLocks noChangeArrowheads="1"/>
          </p:cNvSpPr>
          <p:nvPr/>
        </p:nvSpPr>
        <p:spPr bwMode="auto">
          <a:xfrm>
            <a:off x="3016250" y="2698750"/>
            <a:ext cx="5032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2</a:t>
            </a:r>
          </a:p>
        </p:txBody>
      </p:sp>
      <p:sp>
        <p:nvSpPr>
          <p:cNvPr id="915467" name="Rectangle 11"/>
          <p:cNvSpPr>
            <a:spLocks noChangeArrowheads="1"/>
          </p:cNvSpPr>
          <p:nvPr/>
        </p:nvSpPr>
        <p:spPr bwMode="auto">
          <a:xfrm>
            <a:off x="2135188" y="3798888"/>
            <a:ext cx="16906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 =</a:t>
            </a:r>
            <a:b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1/16 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sec</a:t>
            </a:r>
          </a:p>
        </p:txBody>
      </p:sp>
      <p:sp>
        <p:nvSpPr>
          <p:cNvPr id="915468" name="Rectangle 12"/>
          <p:cNvSpPr>
            <a:spLocks noChangeArrowheads="1"/>
          </p:cNvSpPr>
          <p:nvPr/>
        </p:nvSpPr>
        <p:spPr bwMode="auto">
          <a:xfrm>
            <a:off x="7212013" y="2124075"/>
            <a:ext cx="1177925" cy="1685925"/>
          </a:xfrm>
          <a:prstGeom prst="rect">
            <a:avLst/>
          </a:prstGeom>
          <a:gradFill rotWithShape="0">
            <a:gsLst>
              <a:gs pos="0">
                <a:srgbClr val="DADADA"/>
              </a:gs>
              <a:gs pos="50000">
                <a:srgbClr val="DADADA">
                  <a:gamma/>
                  <a:shade val="60000"/>
                  <a:invGamma/>
                </a:srgbClr>
              </a:gs>
              <a:gs pos="100000">
                <a:srgbClr val="DADADA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9" name="Rectangle 13"/>
          <p:cNvSpPr>
            <a:spLocks noChangeArrowheads="1"/>
          </p:cNvSpPr>
          <p:nvPr/>
        </p:nvSpPr>
        <p:spPr bwMode="auto">
          <a:xfrm>
            <a:off x="7292975" y="3205163"/>
            <a:ext cx="501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3</a:t>
            </a:r>
          </a:p>
        </p:txBody>
      </p:sp>
      <p:sp>
        <p:nvSpPr>
          <p:cNvPr id="915470" name="Rectangle 14"/>
          <p:cNvSpPr>
            <a:spLocks noChangeArrowheads="1"/>
          </p:cNvSpPr>
          <p:nvPr/>
        </p:nvSpPr>
        <p:spPr bwMode="auto">
          <a:xfrm>
            <a:off x="7440613" y="2268538"/>
            <a:ext cx="996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1</a:t>
            </a:r>
          </a:p>
        </p:txBody>
      </p:sp>
      <p:sp>
        <p:nvSpPr>
          <p:cNvPr id="915471" name="Rectangle 15"/>
          <p:cNvSpPr>
            <a:spLocks noChangeArrowheads="1"/>
          </p:cNvSpPr>
          <p:nvPr/>
        </p:nvSpPr>
        <p:spPr bwMode="auto">
          <a:xfrm>
            <a:off x="7813675" y="2698750"/>
            <a:ext cx="758825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</a:t>
            </a:r>
            <a:r>
              <a:rPr lang="en-US" b="1" dirty="0" smtClean="0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n-US" b="1" dirty="0">
              <a:solidFill>
                <a:srgbClr val="00CAE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5472" name="Rectangle 16"/>
          <p:cNvSpPr>
            <a:spLocks noChangeArrowheads="1"/>
          </p:cNvSpPr>
          <p:nvPr/>
        </p:nvSpPr>
        <p:spPr bwMode="auto">
          <a:xfrm>
            <a:off x="7175500" y="3798888"/>
            <a:ext cx="12557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 =</a:t>
            </a:r>
            <a:b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sec</a:t>
            </a:r>
          </a:p>
        </p:txBody>
      </p:sp>
      <p:sp>
        <p:nvSpPr>
          <p:cNvPr id="915473" name="Rectangle 17"/>
          <p:cNvSpPr>
            <a:spLocks noChangeArrowheads="1"/>
          </p:cNvSpPr>
          <p:nvPr/>
        </p:nvSpPr>
        <p:spPr bwMode="auto">
          <a:xfrm>
            <a:off x="763588" y="2124075"/>
            <a:ext cx="1179512" cy="1685925"/>
          </a:xfrm>
          <a:prstGeom prst="rect">
            <a:avLst/>
          </a:prstGeom>
          <a:gradFill rotWithShape="0">
            <a:gsLst>
              <a:gs pos="0">
                <a:srgbClr val="474747"/>
              </a:gs>
              <a:gs pos="50000">
                <a:srgbClr val="474747">
                  <a:gamma/>
                  <a:shade val="0"/>
                  <a:invGamma/>
                </a:srgbClr>
              </a:gs>
              <a:gs pos="100000">
                <a:srgbClr val="474747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4" name="Rectangle 18"/>
          <p:cNvSpPr>
            <a:spLocks noChangeArrowheads="1"/>
          </p:cNvSpPr>
          <p:nvPr/>
        </p:nvSpPr>
        <p:spPr bwMode="auto">
          <a:xfrm>
            <a:off x="844550" y="3205163"/>
            <a:ext cx="5032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3</a:t>
            </a:r>
          </a:p>
        </p:txBody>
      </p:sp>
      <p:sp>
        <p:nvSpPr>
          <p:cNvPr id="915475" name="Rectangle 19"/>
          <p:cNvSpPr>
            <a:spLocks noChangeArrowheads="1"/>
          </p:cNvSpPr>
          <p:nvPr/>
        </p:nvSpPr>
        <p:spPr bwMode="auto">
          <a:xfrm>
            <a:off x="995363" y="2268538"/>
            <a:ext cx="5000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1</a:t>
            </a:r>
          </a:p>
        </p:txBody>
      </p:sp>
      <p:sp>
        <p:nvSpPr>
          <p:cNvPr id="915476" name="Rectangle 20"/>
          <p:cNvSpPr>
            <a:spLocks noChangeArrowheads="1"/>
          </p:cNvSpPr>
          <p:nvPr/>
        </p:nvSpPr>
        <p:spPr bwMode="auto">
          <a:xfrm>
            <a:off x="1363663" y="2698750"/>
            <a:ext cx="501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2</a:t>
            </a:r>
          </a:p>
        </p:txBody>
      </p:sp>
      <p:sp>
        <p:nvSpPr>
          <p:cNvPr id="915477" name="Rectangle 21"/>
          <p:cNvSpPr>
            <a:spLocks noChangeArrowheads="1"/>
          </p:cNvSpPr>
          <p:nvPr/>
        </p:nvSpPr>
        <p:spPr bwMode="auto">
          <a:xfrm>
            <a:off x="509588" y="3798888"/>
            <a:ext cx="16906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 =</a:t>
            </a:r>
            <a:b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1/64 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sec</a:t>
            </a:r>
          </a:p>
        </p:txBody>
      </p:sp>
      <p:sp>
        <p:nvSpPr>
          <p:cNvPr id="915478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13335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The Algorithm</a:t>
            </a:r>
          </a:p>
        </p:txBody>
      </p:sp>
      <p:sp>
        <p:nvSpPr>
          <p:cNvPr id="915479" name="Rectangle 23"/>
          <p:cNvSpPr>
            <a:spLocks noChangeArrowheads="1"/>
          </p:cNvSpPr>
          <p:nvPr/>
        </p:nvSpPr>
        <p:spPr bwMode="auto">
          <a:xfrm>
            <a:off x="3078163" y="1281113"/>
            <a:ext cx="29876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Image series</a:t>
            </a:r>
          </a:p>
        </p:txBody>
      </p:sp>
      <p:sp>
        <p:nvSpPr>
          <p:cNvPr id="915480" name="Rectangle 24"/>
          <p:cNvSpPr>
            <a:spLocks noChangeArrowheads="1"/>
          </p:cNvSpPr>
          <p:nvPr/>
        </p:nvSpPr>
        <p:spPr bwMode="auto">
          <a:xfrm>
            <a:off x="4000500" y="2124075"/>
            <a:ext cx="1181100" cy="1685925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50000">
                <a:srgbClr val="919191">
                  <a:gamma/>
                  <a:shade val="40000"/>
                  <a:invGamma/>
                </a:srgbClr>
              </a:gs>
              <a:gs pos="100000">
                <a:srgbClr val="919191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81" name="Rectangle 25"/>
          <p:cNvSpPr>
            <a:spLocks noChangeArrowheads="1"/>
          </p:cNvSpPr>
          <p:nvPr/>
        </p:nvSpPr>
        <p:spPr bwMode="auto">
          <a:xfrm>
            <a:off x="4083050" y="3205163"/>
            <a:ext cx="501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3</a:t>
            </a:r>
          </a:p>
        </p:txBody>
      </p:sp>
      <p:sp>
        <p:nvSpPr>
          <p:cNvPr id="915482" name="Rectangle 26"/>
          <p:cNvSpPr>
            <a:spLocks noChangeArrowheads="1"/>
          </p:cNvSpPr>
          <p:nvPr/>
        </p:nvSpPr>
        <p:spPr bwMode="auto">
          <a:xfrm>
            <a:off x="4232275" y="2268538"/>
            <a:ext cx="501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1</a:t>
            </a:r>
          </a:p>
        </p:txBody>
      </p:sp>
      <p:sp>
        <p:nvSpPr>
          <p:cNvPr id="915483" name="Rectangle 27"/>
          <p:cNvSpPr>
            <a:spLocks noChangeArrowheads="1"/>
          </p:cNvSpPr>
          <p:nvPr/>
        </p:nvSpPr>
        <p:spPr bwMode="auto">
          <a:xfrm>
            <a:off x="4602163" y="2698750"/>
            <a:ext cx="501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2</a:t>
            </a:r>
          </a:p>
        </p:txBody>
      </p:sp>
      <p:sp>
        <p:nvSpPr>
          <p:cNvPr id="915484" name="Rectangle 28"/>
          <p:cNvSpPr>
            <a:spLocks noChangeArrowheads="1"/>
          </p:cNvSpPr>
          <p:nvPr/>
        </p:nvSpPr>
        <p:spPr bwMode="auto">
          <a:xfrm>
            <a:off x="3895725" y="3798888"/>
            <a:ext cx="14874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 =</a:t>
            </a:r>
            <a:b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1/4 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sec</a:t>
            </a:r>
          </a:p>
        </p:txBody>
      </p:sp>
      <p:sp>
        <p:nvSpPr>
          <p:cNvPr id="915485" name="Rectangle 29"/>
          <p:cNvSpPr>
            <a:spLocks noChangeArrowheads="1"/>
          </p:cNvSpPr>
          <p:nvPr/>
        </p:nvSpPr>
        <p:spPr bwMode="auto">
          <a:xfrm>
            <a:off x="2146300" y="5283200"/>
            <a:ext cx="514667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 pitchFamily="18" charset="0"/>
              </a:rPr>
              <a:t>Exposure </a:t>
            </a:r>
            <a:r>
              <a:rPr lang="en-US" sz="3200" dirty="0">
                <a:solidFill>
                  <a:srgbClr val="7FFF00"/>
                </a:solidFill>
                <a:latin typeface="Times New Roman" pitchFamily="18" charset="0"/>
              </a:rPr>
              <a:t>=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</a:rPr>
              <a:t> Radiance </a:t>
            </a:r>
            <a:r>
              <a:rPr lang="en-US" sz="3200" dirty="0" smtClean="0">
                <a:solidFill>
                  <a:srgbClr val="7FFF00"/>
                </a:solidFill>
                <a:latin typeface="Symbol" pitchFamily="18" charset="2"/>
              </a:rPr>
              <a:t>*</a:t>
            </a:r>
            <a:r>
              <a:rPr lang="en-US" sz="32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</a:rPr>
              <a:t>t</a:t>
            </a:r>
            <a:endParaRPr lang="en-US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15486" name="Rectangle 30"/>
          <p:cNvSpPr>
            <a:spLocks noChangeArrowheads="1"/>
          </p:cNvSpPr>
          <p:nvPr/>
        </p:nvSpPr>
        <p:spPr bwMode="auto">
          <a:xfrm>
            <a:off x="1271588" y="5816600"/>
            <a:ext cx="66532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200">
                <a:solidFill>
                  <a:srgbClr val="FAFD00"/>
                </a:solidFill>
                <a:latin typeface="Times New Roman" pitchFamily="18" charset="0"/>
              </a:rPr>
              <a:t>log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</a:rPr>
              <a:t> Exposure </a:t>
            </a:r>
            <a:r>
              <a:rPr lang="en-US" sz="3200">
                <a:solidFill>
                  <a:srgbClr val="7FFF00"/>
                </a:solidFill>
                <a:latin typeface="Times New Roman" pitchFamily="18" charset="0"/>
              </a:rPr>
              <a:t>=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FAFD00"/>
                </a:solidFill>
                <a:latin typeface="Times New Roman" pitchFamily="18" charset="0"/>
              </a:rPr>
              <a:t>log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</a:rPr>
              <a:t> Radiance </a:t>
            </a:r>
            <a:r>
              <a:rPr lang="en-US" sz="3200">
                <a:solidFill>
                  <a:srgbClr val="7FFF00"/>
                </a:solidFill>
                <a:latin typeface="Symbol" pitchFamily="18" charset="2"/>
              </a:rPr>
              <a:t>+</a:t>
            </a:r>
            <a:r>
              <a:rPr lang="en-US" sz="3200">
                <a:solidFill>
                  <a:srgbClr val="FAFD00"/>
                </a:solidFill>
                <a:latin typeface="Times New Roman" pitchFamily="18" charset="0"/>
              </a:rPr>
              <a:t> log </a:t>
            </a:r>
            <a:r>
              <a:rPr lang="en-US" sz="3200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915487" name="Rectangle 31"/>
          <p:cNvSpPr>
            <a:spLocks noChangeArrowheads="1"/>
          </p:cNvSpPr>
          <p:nvPr/>
        </p:nvSpPr>
        <p:spPr bwMode="auto">
          <a:xfrm>
            <a:off x="1447800" y="4724400"/>
            <a:ext cx="57912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latin typeface="Times New Roman" pitchFamily="18" charset="0"/>
              </a:rPr>
              <a:t>Pixel Value Z </a:t>
            </a:r>
            <a:r>
              <a:rPr lang="en-US" sz="3200">
                <a:solidFill>
                  <a:srgbClr val="7FFF00"/>
                </a:solidFill>
                <a:latin typeface="Times New Roman" pitchFamily="18" charset="0"/>
              </a:rPr>
              <a:t>=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</a:rPr>
              <a:t> f(Exposure)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78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13335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The Algorithm</a:t>
            </a:r>
          </a:p>
        </p:txBody>
      </p:sp>
      <p:sp>
        <p:nvSpPr>
          <p:cNvPr id="915458" name="Rectangle 2"/>
          <p:cNvSpPr>
            <a:spLocks noChangeArrowheads="1"/>
          </p:cNvSpPr>
          <p:nvPr/>
        </p:nvSpPr>
        <p:spPr bwMode="auto">
          <a:xfrm>
            <a:off x="3222796" y="1641719"/>
            <a:ext cx="697831" cy="997439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50000">
                <a:srgbClr val="CECECE">
                  <a:gamma/>
                  <a:shade val="40000"/>
                  <a:invGamma/>
                </a:srgbClr>
              </a:gs>
              <a:gs pos="100000">
                <a:srgbClr val="CECECE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59" name="Rectangle 3"/>
          <p:cNvSpPr>
            <a:spLocks noChangeArrowheads="1"/>
          </p:cNvSpPr>
          <p:nvPr/>
        </p:nvSpPr>
        <p:spPr bwMode="auto">
          <a:xfrm>
            <a:off x="3271634" y="2281320"/>
            <a:ext cx="296790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3</a:t>
            </a:r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3358981" y="1727187"/>
            <a:ext cx="297729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1</a:t>
            </a:r>
          </a:p>
        </p:txBody>
      </p:sp>
      <p:sp>
        <p:nvSpPr>
          <p:cNvPr id="915461" name="Rectangle 5"/>
          <p:cNvSpPr>
            <a:spLocks noChangeArrowheads="1"/>
          </p:cNvSpPr>
          <p:nvPr/>
        </p:nvSpPr>
        <p:spPr bwMode="auto">
          <a:xfrm>
            <a:off x="3579695" y="1981713"/>
            <a:ext cx="296790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2</a:t>
            </a:r>
          </a:p>
        </p:txBody>
      </p:sp>
      <p:sp>
        <p:nvSpPr>
          <p:cNvPr id="915462" name="Rectangle 6"/>
          <p:cNvSpPr>
            <a:spLocks noChangeArrowheads="1"/>
          </p:cNvSpPr>
          <p:nvPr/>
        </p:nvSpPr>
        <p:spPr bwMode="auto">
          <a:xfrm>
            <a:off x="3210586" y="2986162"/>
            <a:ext cx="74291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sec</a:t>
            </a:r>
          </a:p>
        </p:txBody>
      </p:sp>
      <p:sp>
        <p:nvSpPr>
          <p:cNvPr id="915463" name="Rectangle 7"/>
          <p:cNvSpPr>
            <a:spLocks noChangeArrowheads="1"/>
          </p:cNvSpPr>
          <p:nvPr/>
        </p:nvSpPr>
        <p:spPr bwMode="auto">
          <a:xfrm>
            <a:off x="1356589" y="1641719"/>
            <a:ext cx="698771" cy="997439"/>
          </a:xfrm>
          <a:prstGeom prst="rect">
            <a:avLst/>
          </a:prstGeom>
          <a:gradFill rotWithShape="0">
            <a:gsLst>
              <a:gs pos="0">
                <a:srgbClr val="676767"/>
              </a:gs>
              <a:gs pos="50000">
                <a:srgbClr val="676767">
                  <a:gamma/>
                  <a:shade val="20000"/>
                  <a:invGamma/>
                </a:srgbClr>
              </a:gs>
              <a:gs pos="100000">
                <a:srgbClr val="676767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4" name="Rectangle 8"/>
          <p:cNvSpPr>
            <a:spLocks noChangeArrowheads="1"/>
          </p:cNvSpPr>
          <p:nvPr/>
        </p:nvSpPr>
        <p:spPr bwMode="auto">
          <a:xfrm>
            <a:off x="1404489" y="2281320"/>
            <a:ext cx="297729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3</a:t>
            </a:r>
          </a:p>
        </p:txBody>
      </p:sp>
      <p:sp>
        <p:nvSpPr>
          <p:cNvPr id="915465" name="Rectangle 9"/>
          <p:cNvSpPr>
            <a:spLocks noChangeArrowheads="1"/>
          </p:cNvSpPr>
          <p:nvPr/>
        </p:nvSpPr>
        <p:spPr bwMode="auto">
          <a:xfrm>
            <a:off x="1493713" y="1727187"/>
            <a:ext cx="296790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1</a:t>
            </a:r>
          </a:p>
        </p:txBody>
      </p:sp>
      <p:sp>
        <p:nvSpPr>
          <p:cNvPr id="915466" name="Rectangle 10"/>
          <p:cNvSpPr>
            <a:spLocks noChangeArrowheads="1"/>
          </p:cNvSpPr>
          <p:nvPr/>
        </p:nvSpPr>
        <p:spPr bwMode="auto">
          <a:xfrm>
            <a:off x="1711609" y="1981713"/>
            <a:ext cx="297729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2</a:t>
            </a:r>
          </a:p>
        </p:txBody>
      </p:sp>
      <p:sp>
        <p:nvSpPr>
          <p:cNvPr id="915467" name="Rectangle 11"/>
          <p:cNvSpPr>
            <a:spLocks noChangeArrowheads="1"/>
          </p:cNvSpPr>
          <p:nvPr/>
        </p:nvSpPr>
        <p:spPr bwMode="auto">
          <a:xfrm>
            <a:off x="1190349" y="2986162"/>
            <a:ext cx="100025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1/16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sec</a:t>
            </a:r>
          </a:p>
        </p:txBody>
      </p:sp>
      <p:sp>
        <p:nvSpPr>
          <p:cNvPr id="915468" name="Rectangle 12"/>
          <p:cNvSpPr>
            <a:spLocks noChangeArrowheads="1"/>
          </p:cNvSpPr>
          <p:nvPr/>
        </p:nvSpPr>
        <p:spPr bwMode="auto">
          <a:xfrm>
            <a:off x="4193937" y="1641719"/>
            <a:ext cx="696892" cy="997439"/>
          </a:xfrm>
          <a:prstGeom prst="rect">
            <a:avLst/>
          </a:prstGeom>
          <a:gradFill rotWithShape="0">
            <a:gsLst>
              <a:gs pos="0">
                <a:srgbClr val="DADADA"/>
              </a:gs>
              <a:gs pos="50000">
                <a:srgbClr val="DADADA">
                  <a:gamma/>
                  <a:shade val="60000"/>
                  <a:invGamma/>
                </a:srgbClr>
              </a:gs>
              <a:gs pos="100000">
                <a:srgbClr val="DADADA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9" name="Rectangle 13"/>
          <p:cNvSpPr>
            <a:spLocks noChangeArrowheads="1"/>
          </p:cNvSpPr>
          <p:nvPr/>
        </p:nvSpPr>
        <p:spPr bwMode="auto">
          <a:xfrm>
            <a:off x="4241836" y="2281320"/>
            <a:ext cx="296790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3</a:t>
            </a:r>
          </a:p>
        </p:txBody>
      </p:sp>
      <p:sp>
        <p:nvSpPr>
          <p:cNvPr id="915470" name="Rectangle 14"/>
          <p:cNvSpPr>
            <a:spLocks noChangeArrowheads="1"/>
          </p:cNvSpPr>
          <p:nvPr/>
        </p:nvSpPr>
        <p:spPr bwMode="auto">
          <a:xfrm>
            <a:off x="4329183" y="1727187"/>
            <a:ext cx="589823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1</a:t>
            </a:r>
          </a:p>
        </p:txBody>
      </p:sp>
      <p:sp>
        <p:nvSpPr>
          <p:cNvPr id="915471" name="Rectangle 15"/>
          <p:cNvSpPr>
            <a:spLocks noChangeArrowheads="1"/>
          </p:cNvSpPr>
          <p:nvPr/>
        </p:nvSpPr>
        <p:spPr bwMode="auto">
          <a:xfrm>
            <a:off x="4549896" y="1981713"/>
            <a:ext cx="448942" cy="490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</a:t>
            </a:r>
            <a:r>
              <a:rPr lang="en-US" b="1" dirty="0" smtClean="0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n-US" b="1" dirty="0">
              <a:solidFill>
                <a:srgbClr val="00CAE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5472" name="Rectangle 16"/>
          <p:cNvSpPr>
            <a:spLocks noChangeArrowheads="1"/>
          </p:cNvSpPr>
          <p:nvPr/>
        </p:nvSpPr>
        <p:spPr bwMode="auto">
          <a:xfrm>
            <a:off x="4172335" y="2986162"/>
            <a:ext cx="74291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sec</a:t>
            </a:r>
          </a:p>
        </p:txBody>
      </p:sp>
      <p:sp>
        <p:nvSpPr>
          <p:cNvPr id="915473" name="Rectangle 17"/>
          <p:cNvSpPr>
            <a:spLocks noChangeArrowheads="1"/>
          </p:cNvSpPr>
          <p:nvPr/>
        </p:nvSpPr>
        <p:spPr bwMode="auto">
          <a:xfrm>
            <a:off x="378873" y="1641719"/>
            <a:ext cx="697831" cy="997439"/>
          </a:xfrm>
          <a:prstGeom prst="rect">
            <a:avLst/>
          </a:prstGeom>
          <a:gradFill rotWithShape="0">
            <a:gsLst>
              <a:gs pos="0">
                <a:srgbClr val="474747"/>
              </a:gs>
              <a:gs pos="50000">
                <a:srgbClr val="474747">
                  <a:gamma/>
                  <a:shade val="0"/>
                  <a:invGamma/>
                </a:srgbClr>
              </a:gs>
              <a:gs pos="100000">
                <a:srgbClr val="474747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4" name="Rectangle 18"/>
          <p:cNvSpPr>
            <a:spLocks noChangeArrowheads="1"/>
          </p:cNvSpPr>
          <p:nvPr/>
        </p:nvSpPr>
        <p:spPr bwMode="auto">
          <a:xfrm>
            <a:off x="426773" y="2281320"/>
            <a:ext cx="297729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3</a:t>
            </a:r>
          </a:p>
        </p:txBody>
      </p:sp>
      <p:sp>
        <p:nvSpPr>
          <p:cNvPr id="915475" name="Rectangle 19"/>
          <p:cNvSpPr>
            <a:spLocks noChangeArrowheads="1"/>
          </p:cNvSpPr>
          <p:nvPr/>
        </p:nvSpPr>
        <p:spPr bwMode="auto">
          <a:xfrm>
            <a:off x="515998" y="1727187"/>
            <a:ext cx="295850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1</a:t>
            </a:r>
          </a:p>
        </p:txBody>
      </p:sp>
      <p:sp>
        <p:nvSpPr>
          <p:cNvPr id="915476" name="Rectangle 20"/>
          <p:cNvSpPr>
            <a:spLocks noChangeArrowheads="1"/>
          </p:cNvSpPr>
          <p:nvPr/>
        </p:nvSpPr>
        <p:spPr bwMode="auto">
          <a:xfrm>
            <a:off x="733894" y="1981713"/>
            <a:ext cx="296790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2</a:t>
            </a:r>
          </a:p>
        </p:txBody>
      </p:sp>
      <p:sp>
        <p:nvSpPr>
          <p:cNvPr id="915477" name="Rectangle 21"/>
          <p:cNvSpPr>
            <a:spLocks noChangeArrowheads="1"/>
          </p:cNvSpPr>
          <p:nvPr/>
        </p:nvSpPr>
        <p:spPr bwMode="auto">
          <a:xfrm>
            <a:off x="228600" y="2986162"/>
            <a:ext cx="100025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1/64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sec</a:t>
            </a:r>
          </a:p>
        </p:txBody>
      </p:sp>
      <p:sp>
        <p:nvSpPr>
          <p:cNvPr id="915479" name="Rectangle 23"/>
          <p:cNvSpPr>
            <a:spLocks noChangeArrowheads="1"/>
          </p:cNvSpPr>
          <p:nvPr/>
        </p:nvSpPr>
        <p:spPr bwMode="auto">
          <a:xfrm>
            <a:off x="1226303" y="1143000"/>
            <a:ext cx="278193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Image series</a:t>
            </a:r>
          </a:p>
        </p:txBody>
      </p:sp>
      <p:sp>
        <p:nvSpPr>
          <p:cNvPr id="915480" name="Rectangle 24"/>
          <p:cNvSpPr>
            <a:spLocks noChangeArrowheads="1"/>
          </p:cNvSpPr>
          <p:nvPr/>
        </p:nvSpPr>
        <p:spPr bwMode="auto">
          <a:xfrm>
            <a:off x="2293918" y="1641719"/>
            <a:ext cx="698771" cy="997439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50000">
                <a:srgbClr val="919191">
                  <a:gamma/>
                  <a:shade val="40000"/>
                  <a:invGamma/>
                </a:srgbClr>
              </a:gs>
              <a:gs pos="100000">
                <a:srgbClr val="919191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81" name="Rectangle 25"/>
          <p:cNvSpPr>
            <a:spLocks noChangeArrowheads="1"/>
          </p:cNvSpPr>
          <p:nvPr/>
        </p:nvSpPr>
        <p:spPr bwMode="auto">
          <a:xfrm>
            <a:off x="2342757" y="2281320"/>
            <a:ext cx="296790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3</a:t>
            </a:r>
          </a:p>
        </p:txBody>
      </p:sp>
      <p:sp>
        <p:nvSpPr>
          <p:cNvPr id="915482" name="Rectangle 26"/>
          <p:cNvSpPr>
            <a:spLocks noChangeArrowheads="1"/>
          </p:cNvSpPr>
          <p:nvPr/>
        </p:nvSpPr>
        <p:spPr bwMode="auto">
          <a:xfrm>
            <a:off x="2431043" y="1727187"/>
            <a:ext cx="296790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1</a:t>
            </a:r>
          </a:p>
        </p:txBody>
      </p:sp>
      <p:sp>
        <p:nvSpPr>
          <p:cNvPr id="915483" name="Rectangle 27"/>
          <p:cNvSpPr>
            <a:spLocks noChangeArrowheads="1"/>
          </p:cNvSpPr>
          <p:nvPr/>
        </p:nvSpPr>
        <p:spPr bwMode="auto">
          <a:xfrm>
            <a:off x="2649879" y="1981713"/>
            <a:ext cx="296790" cy="268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2</a:t>
            </a:r>
          </a:p>
        </p:txBody>
      </p:sp>
      <p:sp>
        <p:nvSpPr>
          <p:cNvPr id="915484" name="Rectangle 28"/>
          <p:cNvSpPr>
            <a:spLocks noChangeArrowheads="1"/>
          </p:cNvSpPr>
          <p:nvPr/>
        </p:nvSpPr>
        <p:spPr bwMode="auto">
          <a:xfrm>
            <a:off x="2231931" y="2986162"/>
            <a:ext cx="88003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1/4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sec</a:t>
            </a:r>
          </a:p>
        </p:txBody>
      </p:sp>
      <p:sp>
        <p:nvSpPr>
          <p:cNvPr id="915486" name="Rectangle 30"/>
          <p:cNvSpPr>
            <a:spLocks noChangeArrowheads="1"/>
          </p:cNvSpPr>
          <p:nvPr/>
        </p:nvSpPr>
        <p:spPr bwMode="auto">
          <a:xfrm>
            <a:off x="523483" y="4357633"/>
            <a:ext cx="393622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 dirty="0">
                <a:solidFill>
                  <a:srgbClr val="FAFD00"/>
                </a:solidFill>
                <a:latin typeface="Times New Roman" pitchFamily="18" charset="0"/>
              </a:rPr>
              <a:t>log</a:t>
            </a:r>
            <a:r>
              <a:rPr lang="en-US" sz="1800" dirty="0">
                <a:solidFill>
                  <a:srgbClr val="FFFFFF"/>
                </a:solidFill>
                <a:latin typeface="Times New Roman" pitchFamily="18" charset="0"/>
              </a:rPr>
              <a:t> Exposure </a:t>
            </a:r>
            <a:r>
              <a:rPr lang="en-US" sz="1800" dirty="0">
                <a:solidFill>
                  <a:srgbClr val="7FFF00"/>
                </a:solidFill>
                <a:latin typeface="Times New Roman" pitchFamily="18" charset="0"/>
              </a:rPr>
              <a:t>=</a:t>
            </a:r>
            <a:r>
              <a:rPr lang="en-US" sz="1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1800" dirty="0">
                <a:solidFill>
                  <a:srgbClr val="FAFD00"/>
                </a:solidFill>
                <a:latin typeface="Times New Roman" pitchFamily="18" charset="0"/>
              </a:rPr>
              <a:t>log</a:t>
            </a:r>
            <a:r>
              <a:rPr lang="en-US" sz="1800" dirty="0">
                <a:solidFill>
                  <a:srgbClr val="FFFFFF"/>
                </a:solidFill>
                <a:latin typeface="Times New Roman" pitchFamily="18" charset="0"/>
              </a:rPr>
              <a:t> Radiance </a:t>
            </a:r>
            <a:r>
              <a:rPr lang="en-US" sz="1800" dirty="0">
                <a:solidFill>
                  <a:srgbClr val="7FFF00"/>
                </a:solidFill>
                <a:latin typeface="Symbol" pitchFamily="18" charset="2"/>
              </a:rPr>
              <a:t>+</a:t>
            </a:r>
            <a:r>
              <a:rPr lang="en-US" sz="1800" dirty="0">
                <a:solidFill>
                  <a:srgbClr val="FAFD00"/>
                </a:solidFill>
                <a:latin typeface="Times New Roman" pitchFamily="18" charset="0"/>
              </a:rPr>
              <a:t> log </a:t>
            </a:r>
            <a:r>
              <a:rPr lang="en-US" sz="1800" dirty="0" err="1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en-US" sz="1800" dirty="0" err="1">
                <a:solidFill>
                  <a:srgbClr val="FFFFFF"/>
                </a:solidFill>
                <a:latin typeface="Times New Roman" pitchFamily="18" charset="0"/>
              </a:rPr>
              <a:t>t</a:t>
            </a:r>
            <a:endParaRPr lang="en-US" sz="1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368925" y="6022975"/>
            <a:ext cx="3394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FAFD00"/>
                </a:solidFill>
                <a:latin typeface="Times New Roman" pitchFamily="18" charset="0"/>
              </a:rPr>
              <a:t>ln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 Exposure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5118100" y="1447800"/>
            <a:ext cx="3797300" cy="150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marL="342900" indent="-342900" algn="ctr"/>
            <a:r>
              <a:rPr lang="en-US" sz="2800" dirty="0" smtClean="0">
                <a:solidFill>
                  <a:srgbClr val="FAFD00"/>
                </a:solidFill>
                <a:latin typeface="Times New Roman" pitchFamily="18" charset="0"/>
              </a:rPr>
              <a:t>Plot which incorrectly assumes </a:t>
            </a:r>
            <a:r>
              <a:rPr lang="en-US" sz="2800" dirty="0">
                <a:solidFill>
                  <a:srgbClr val="FAFD00"/>
                </a:solidFill>
                <a:latin typeface="Times New Roman" pitchFamily="18" charset="0"/>
              </a:rPr>
              <a:t>unit radiance</a:t>
            </a:r>
          </a:p>
          <a:p>
            <a:pPr marL="342900" indent="-342900" algn="ctr"/>
            <a:r>
              <a:rPr lang="en-US" sz="2800" dirty="0">
                <a:solidFill>
                  <a:srgbClr val="FAFD00"/>
                </a:solidFill>
                <a:latin typeface="Times New Roman" pitchFamily="18" charset="0"/>
              </a:rPr>
              <a:t>for each pixel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 rot="16200000">
            <a:off x="3600450" y="4338638"/>
            <a:ext cx="3059112" cy="404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Pixel value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372100" y="3025775"/>
            <a:ext cx="3387725" cy="30480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513387" y="3108325"/>
            <a:ext cx="3105150" cy="28829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065962" y="5921375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6321425" y="5921375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7878762" y="5921375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5051425" y="5235575"/>
            <a:ext cx="666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6650037" y="3617913"/>
            <a:ext cx="1017588" cy="928687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536" y="0"/>
              </a:cxn>
              <a:cxn ang="0">
                <a:pos x="360" y="11"/>
              </a:cxn>
              <a:cxn ang="0">
                <a:pos x="184" y="280"/>
              </a:cxn>
              <a:cxn ang="0">
                <a:pos x="0" y="584"/>
              </a:cxn>
              <a:cxn ang="0">
                <a:pos x="0" y="584"/>
              </a:cxn>
              <a:cxn ang="0">
                <a:pos x="0" y="584"/>
              </a:cxn>
            </a:cxnLst>
            <a:rect l="0" t="0" r="r" b="b"/>
            <a:pathLst>
              <a:path w="721" h="585">
                <a:moveTo>
                  <a:pt x="720" y="0"/>
                </a:moveTo>
                <a:lnTo>
                  <a:pt x="536" y="0"/>
                </a:lnTo>
                <a:lnTo>
                  <a:pt x="360" y="11"/>
                </a:lnTo>
                <a:lnTo>
                  <a:pt x="184" y="280"/>
                </a:lnTo>
                <a:lnTo>
                  <a:pt x="0" y="584"/>
                </a:lnTo>
                <a:lnTo>
                  <a:pt x="0" y="584"/>
                </a:lnTo>
                <a:lnTo>
                  <a:pt x="0" y="584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615112" y="3578225"/>
            <a:ext cx="1085850" cy="1003300"/>
            <a:chOff x="1336" y="1884"/>
            <a:chExt cx="770" cy="632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696" y="1896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1872" y="1886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058" y="1884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520" y="2164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336" y="2468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6650037" y="3935413"/>
            <a:ext cx="1028700" cy="1497012"/>
          </a:xfrm>
          <a:custGeom>
            <a:avLst/>
            <a:gdLst/>
            <a:ahLst/>
            <a:cxnLst>
              <a:cxn ang="0">
                <a:pos x="728" y="0"/>
              </a:cxn>
              <a:cxn ang="0">
                <a:pos x="544" y="312"/>
              </a:cxn>
              <a:cxn ang="0">
                <a:pos x="360" y="579"/>
              </a:cxn>
              <a:cxn ang="0">
                <a:pos x="176" y="776"/>
              </a:cxn>
              <a:cxn ang="0">
                <a:pos x="0" y="942"/>
              </a:cxn>
              <a:cxn ang="0">
                <a:pos x="0" y="942"/>
              </a:cxn>
              <a:cxn ang="0">
                <a:pos x="0" y="939"/>
              </a:cxn>
            </a:cxnLst>
            <a:rect l="0" t="0" r="r" b="b"/>
            <a:pathLst>
              <a:path w="729" h="943">
                <a:moveTo>
                  <a:pt x="728" y="0"/>
                </a:moveTo>
                <a:lnTo>
                  <a:pt x="544" y="312"/>
                </a:lnTo>
                <a:lnTo>
                  <a:pt x="360" y="579"/>
                </a:lnTo>
                <a:lnTo>
                  <a:pt x="176" y="776"/>
                </a:lnTo>
                <a:lnTo>
                  <a:pt x="0" y="942"/>
                </a:lnTo>
                <a:lnTo>
                  <a:pt x="0" y="942"/>
                </a:lnTo>
                <a:lnTo>
                  <a:pt x="0" y="939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6616700" y="3898900"/>
            <a:ext cx="1095375" cy="1565275"/>
            <a:chOff x="1338" y="2086"/>
            <a:chExt cx="776" cy="986"/>
          </a:xfrm>
        </p:grpSpPr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066" y="2086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882" y="2396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96" y="2664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512" y="2860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338" y="3024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Freeform 57"/>
          <p:cNvSpPr>
            <a:spLocks/>
          </p:cNvSpPr>
          <p:nvPr/>
        </p:nvSpPr>
        <p:spPr bwMode="auto">
          <a:xfrm>
            <a:off x="6645275" y="5024438"/>
            <a:ext cx="1022350" cy="690562"/>
          </a:xfrm>
          <a:custGeom>
            <a:avLst/>
            <a:gdLst/>
            <a:ahLst/>
            <a:cxnLst>
              <a:cxn ang="0">
                <a:pos x="723" y="0"/>
              </a:cxn>
              <a:cxn ang="0">
                <a:pos x="547" y="181"/>
              </a:cxn>
              <a:cxn ang="0">
                <a:pos x="363" y="298"/>
              </a:cxn>
              <a:cxn ang="0">
                <a:pos x="187" y="397"/>
              </a:cxn>
              <a:cxn ang="0">
                <a:pos x="0" y="434"/>
              </a:cxn>
            </a:cxnLst>
            <a:rect l="0" t="0" r="r" b="b"/>
            <a:pathLst>
              <a:path w="724" h="435">
                <a:moveTo>
                  <a:pt x="723" y="0"/>
                </a:moveTo>
                <a:lnTo>
                  <a:pt x="547" y="181"/>
                </a:lnTo>
                <a:lnTo>
                  <a:pt x="363" y="298"/>
                </a:lnTo>
                <a:lnTo>
                  <a:pt x="187" y="397"/>
                </a:lnTo>
                <a:lnTo>
                  <a:pt x="0" y="434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6616700" y="4981575"/>
            <a:ext cx="1081087" cy="768350"/>
            <a:chOff x="1338" y="2768"/>
            <a:chExt cx="766" cy="484"/>
          </a:xfrm>
        </p:grpSpPr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2056" y="2768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82" y="2948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96" y="3068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522" y="3168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38" y="3204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602412" y="3640138"/>
            <a:ext cx="5016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7550150" y="5164138"/>
            <a:ext cx="5016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550150" y="4173538"/>
            <a:ext cx="5016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-268704" y="4038600"/>
            <a:ext cx="51466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Times New Roman" pitchFamily="18" charset="0"/>
              </a:rPr>
              <a:t>Exposure </a:t>
            </a:r>
            <a:r>
              <a:rPr lang="en-US" sz="1800" dirty="0">
                <a:solidFill>
                  <a:srgbClr val="7FFF00"/>
                </a:solidFill>
                <a:latin typeface="Times New Roman" pitchFamily="18" charset="0"/>
              </a:rPr>
              <a:t>=</a:t>
            </a:r>
            <a:r>
              <a:rPr lang="en-US" sz="1800" dirty="0">
                <a:solidFill>
                  <a:srgbClr val="FFFFFF"/>
                </a:solidFill>
                <a:latin typeface="Times New Roman" pitchFamily="18" charset="0"/>
              </a:rPr>
              <a:t> Radiance </a:t>
            </a:r>
            <a:r>
              <a:rPr lang="en-US" sz="1800" dirty="0" smtClean="0">
                <a:solidFill>
                  <a:srgbClr val="7FFF00"/>
                </a:solidFill>
                <a:latin typeface="Symbol" pitchFamily="18" charset="2"/>
              </a:rPr>
              <a:t>*</a:t>
            </a:r>
            <a:r>
              <a:rPr lang="en-US" sz="18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en-US" sz="1800" dirty="0" err="1">
                <a:solidFill>
                  <a:srgbClr val="FFFFFF"/>
                </a:solidFill>
                <a:latin typeface="Times New Roman" pitchFamily="18" charset="0"/>
              </a:rPr>
              <a:t>t</a:t>
            </a:r>
            <a:endParaRPr lang="en-US" sz="1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-838200" y="3733800"/>
            <a:ext cx="57912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Times New Roman" pitchFamily="18" charset="0"/>
              </a:rPr>
              <a:t>Pixel Value Z </a:t>
            </a:r>
            <a:r>
              <a:rPr lang="en-US" sz="1800" dirty="0">
                <a:solidFill>
                  <a:srgbClr val="7FFF00"/>
                </a:solidFill>
                <a:latin typeface="Times New Roman" pitchFamily="18" charset="0"/>
              </a:rPr>
              <a:t>=</a:t>
            </a:r>
            <a:r>
              <a:rPr lang="en-US" sz="1800" dirty="0">
                <a:solidFill>
                  <a:srgbClr val="FFFFFF"/>
                </a:solidFill>
                <a:latin typeface="Times New Roman" pitchFamily="18" charset="0"/>
              </a:rPr>
              <a:t> f(Exposure)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89063" y="447675"/>
            <a:ext cx="6365875" cy="609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/>
            <a:r>
              <a:rPr lang="en-US" dirty="0"/>
              <a:t>Response Curve</a:t>
            </a:r>
          </a:p>
        </p:txBody>
      </p:sp>
      <p:sp>
        <p:nvSpPr>
          <p:cNvPr id="917507" name="Rectangle 3"/>
          <p:cNvSpPr>
            <a:spLocks noChangeArrowheads="1"/>
          </p:cNvSpPr>
          <p:nvPr/>
        </p:nvSpPr>
        <p:spPr bwMode="auto">
          <a:xfrm>
            <a:off x="639763" y="5435600"/>
            <a:ext cx="3394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FAFD00"/>
                </a:solidFill>
                <a:latin typeface="Times New Roman" pitchFamily="18" charset="0"/>
              </a:rPr>
              <a:t>ln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 Exposure</a:t>
            </a:r>
          </a:p>
        </p:txBody>
      </p:sp>
      <p:sp>
        <p:nvSpPr>
          <p:cNvPr id="917508" name="Rectangle 4"/>
          <p:cNvSpPr>
            <a:spLocks noChangeArrowheads="1"/>
          </p:cNvSpPr>
          <p:nvPr/>
        </p:nvSpPr>
        <p:spPr bwMode="auto">
          <a:xfrm>
            <a:off x="151154" y="1295400"/>
            <a:ext cx="4371291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marL="342900" indent="-342900"/>
            <a:r>
              <a:rPr lang="en-US" sz="2600" dirty="0">
                <a:solidFill>
                  <a:srgbClr val="FAFD00"/>
                </a:solidFill>
                <a:latin typeface="Times New Roman" pitchFamily="18" charset="0"/>
              </a:rPr>
              <a:t>Plot which incorrectly assumes unit </a:t>
            </a:r>
            <a:r>
              <a:rPr lang="en-US" sz="2600" dirty="0" smtClean="0">
                <a:solidFill>
                  <a:srgbClr val="FAFD00"/>
                </a:solidFill>
                <a:latin typeface="Times New Roman" pitchFamily="18" charset="0"/>
              </a:rPr>
              <a:t>radiance for </a:t>
            </a:r>
            <a:r>
              <a:rPr lang="en-US" sz="2600" dirty="0">
                <a:solidFill>
                  <a:srgbClr val="FAFD00"/>
                </a:solidFill>
                <a:latin typeface="Times New Roman" pitchFamily="18" charset="0"/>
              </a:rPr>
              <a:t>each pixel</a:t>
            </a:r>
            <a:endParaRPr lang="en-US" sz="2600" dirty="0">
              <a:solidFill>
                <a:srgbClr val="FAFD00"/>
              </a:solidFill>
              <a:latin typeface="Times New Roman" pitchFamily="18" charset="0"/>
            </a:endParaRPr>
          </a:p>
        </p:txBody>
      </p:sp>
      <p:sp>
        <p:nvSpPr>
          <p:cNvPr id="917509" name="Rectangle 5"/>
          <p:cNvSpPr>
            <a:spLocks noChangeArrowheads="1"/>
          </p:cNvSpPr>
          <p:nvPr/>
        </p:nvSpPr>
        <p:spPr bwMode="auto">
          <a:xfrm>
            <a:off x="4775200" y="1057275"/>
            <a:ext cx="4064000" cy="1228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FAFD00"/>
                </a:solidFill>
                <a:latin typeface="Times New Roman" pitchFamily="18" charset="0"/>
              </a:rPr>
              <a:t>Solve </a:t>
            </a:r>
            <a:r>
              <a:rPr lang="en-US" dirty="0" smtClean="0">
                <a:solidFill>
                  <a:srgbClr val="FAFD00"/>
                </a:solidFill>
                <a:latin typeface="Times New Roman" pitchFamily="18" charset="0"/>
              </a:rPr>
              <a:t>for unknown irradiance at each pixel to recover response function</a:t>
            </a:r>
            <a:endParaRPr lang="en-US" dirty="0">
              <a:solidFill>
                <a:srgbClr val="FAFD00"/>
              </a:solidFill>
              <a:latin typeface="Times New Roman" pitchFamily="18" charset="0"/>
            </a:endParaRPr>
          </a:p>
        </p:txBody>
      </p:sp>
      <p:sp>
        <p:nvSpPr>
          <p:cNvPr id="917510" name="Rectangle 6"/>
          <p:cNvSpPr>
            <a:spLocks noChangeArrowheads="1"/>
          </p:cNvSpPr>
          <p:nvPr/>
        </p:nvSpPr>
        <p:spPr bwMode="auto">
          <a:xfrm rot="16200000">
            <a:off x="-1128712" y="3751263"/>
            <a:ext cx="3059112" cy="404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Pixel value</a:t>
            </a:r>
          </a:p>
        </p:txBody>
      </p:sp>
      <p:grpSp>
        <p:nvGrpSpPr>
          <p:cNvPr id="917511" name="Group 7"/>
          <p:cNvGrpSpPr>
            <a:grpSpLocks/>
          </p:cNvGrpSpPr>
          <p:nvPr/>
        </p:nvGrpSpPr>
        <p:grpSpPr bwMode="auto">
          <a:xfrm>
            <a:off x="5113338" y="2438400"/>
            <a:ext cx="3387725" cy="3048000"/>
            <a:chOff x="3624" y="1536"/>
            <a:chExt cx="2400" cy="1920"/>
          </a:xfrm>
        </p:grpSpPr>
        <p:sp>
          <p:nvSpPr>
            <p:cNvPr id="917512" name="Rectangle 8"/>
            <p:cNvSpPr>
              <a:spLocks noChangeArrowheads="1"/>
            </p:cNvSpPr>
            <p:nvPr/>
          </p:nvSpPr>
          <p:spPr bwMode="auto">
            <a:xfrm>
              <a:off x="3624" y="1536"/>
              <a:ext cx="2400" cy="1920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13" name="Rectangle 9"/>
            <p:cNvSpPr>
              <a:spLocks noChangeArrowheads="1"/>
            </p:cNvSpPr>
            <p:nvPr/>
          </p:nvSpPr>
          <p:spPr bwMode="auto">
            <a:xfrm>
              <a:off x="3724" y="1588"/>
              <a:ext cx="2200" cy="1816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14" name="Line 10"/>
            <p:cNvSpPr>
              <a:spLocks noChangeShapeType="1"/>
            </p:cNvSpPr>
            <p:nvPr/>
          </p:nvSpPr>
          <p:spPr bwMode="auto">
            <a:xfrm>
              <a:off x="3720" y="2496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7515" name="Line 11"/>
            <p:cNvSpPr>
              <a:spLocks noChangeShapeType="1"/>
            </p:cNvSpPr>
            <p:nvPr/>
          </p:nvSpPr>
          <p:spPr bwMode="auto">
            <a:xfrm>
              <a:off x="4824" y="3360"/>
              <a:ext cx="0" cy="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7516" name="Line 12"/>
            <p:cNvSpPr>
              <a:spLocks noChangeShapeType="1"/>
            </p:cNvSpPr>
            <p:nvPr/>
          </p:nvSpPr>
          <p:spPr bwMode="auto">
            <a:xfrm>
              <a:off x="4296" y="3360"/>
              <a:ext cx="0" cy="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7517" name="Line 13"/>
            <p:cNvSpPr>
              <a:spLocks noChangeShapeType="1"/>
            </p:cNvSpPr>
            <p:nvPr/>
          </p:nvSpPr>
          <p:spPr bwMode="auto">
            <a:xfrm>
              <a:off x="5400" y="3360"/>
              <a:ext cx="0" cy="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7518" name="Line 14"/>
            <p:cNvSpPr>
              <a:spLocks noChangeShapeType="1"/>
            </p:cNvSpPr>
            <p:nvPr/>
          </p:nvSpPr>
          <p:spPr bwMode="auto">
            <a:xfrm>
              <a:off x="3720" y="2928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7519" name="Line 15"/>
            <p:cNvSpPr>
              <a:spLocks noChangeShapeType="1"/>
            </p:cNvSpPr>
            <p:nvPr/>
          </p:nvSpPr>
          <p:spPr bwMode="auto">
            <a:xfrm>
              <a:off x="3720" y="2016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7520" name="Freeform 16"/>
          <p:cNvSpPr>
            <a:spLocks/>
          </p:cNvSpPr>
          <p:nvPr/>
        </p:nvSpPr>
        <p:spPr bwMode="auto">
          <a:xfrm>
            <a:off x="5572125" y="2954338"/>
            <a:ext cx="2538413" cy="2097087"/>
          </a:xfrm>
          <a:custGeom>
            <a:avLst/>
            <a:gdLst/>
            <a:ahLst/>
            <a:cxnLst>
              <a:cxn ang="0">
                <a:pos x="1798" y="0"/>
              </a:cxn>
              <a:cxn ang="0">
                <a:pos x="1616" y="0"/>
              </a:cxn>
              <a:cxn ang="0">
                <a:pos x="1438" y="11"/>
              </a:cxn>
              <a:cxn ang="0">
                <a:pos x="1312" y="206"/>
              </a:cxn>
              <a:cxn ang="0">
                <a:pos x="1267" y="280"/>
              </a:cxn>
              <a:cxn ang="0">
                <a:pos x="1126" y="515"/>
              </a:cxn>
              <a:cxn ang="0">
                <a:pos x="1078" y="587"/>
              </a:cxn>
              <a:cxn ang="0">
                <a:pos x="942" y="782"/>
              </a:cxn>
              <a:cxn ang="0">
                <a:pos x="854" y="886"/>
              </a:cxn>
              <a:cxn ang="0">
                <a:pos x="760" y="979"/>
              </a:cxn>
              <a:cxn ang="0">
                <a:pos x="675" y="1059"/>
              </a:cxn>
              <a:cxn ang="0">
                <a:pos x="587" y="1134"/>
              </a:cxn>
              <a:cxn ang="0">
                <a:pos x="496" y="1190"/>
              </a:cxn>
              <a:cxn ang="0">
                <a:pos x="318" y="1283"/>
              </a:cxn>
              <a:cxn ang="0">
                <a:pos x="131" y="1320"/>
              </a:cxn>
              <a:cxn ang="0">
                <a:pos x="0" y="1320"/>
              </a:cxn>
            </a:cxnLst>
            <a:rect l="0" t="0" r="r" b="b"/>
            <a:pathLst>
              <a:path w="1799" h="1321">
                <a:moveTo>
                  <a:pt x="1798" y="0"/>
                </a:moveTo>
                <a:lnTo>
                  <a:pt x="1616" y="0"/>
                </a:lnTo>
                <a:lnTo>
                  <a:pt x="1438" y="11"/>
                </a:lnTo>
                <a:lnTo>
                  <a:pt x="1312" y="206"/>
                </a:lnTo>
                <a:lnTo>
                  <a:pt x="1267" y="280"/>
                </a:lnTo>
                <a:lnTo>
                  <a:pt x="1126" y="515"/>
                </a:lnTo>
                <a:lnTo>
                  <a:pt x="1078" y="587"/>
                </a:lnTo>
                <a:lnTo>
                  <a:pt x="942" y="782"/>
                </a:lnTo>
                <a:lnTo>
                  <a:pt x="854" y="886"/>
                </a:lnTo>
                <a:lnTo>
                  <a:pt x="760" y="979"/>
                </a:lnTo>
                <a:lnTo>
                  <a:pt x="675" y="1059"/>
                </a:lnTo>
                <a:lnTo>
                  <a:pt x="587" y="1134"/>
                </a:lnTo>
                <a:lnTo>
                  <a:pt x="496" y="1190"/>
                </a:lnTo>
                <a:lnTo>
                  <a:pt x="318" y="1283"/>
                </a:lnTo>
                <a:lnTo>
                  <a:pt x="131" y="1320"/>
                </a:lnTo>
                <a:lnTo>
                  <a:pt x="0" y="132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17521" name="Group 17"/>
          <p:cNvGrpSpPr>
            <a:grpSpLocks/>
          </p:cNvGrpSpPr>
          <p:nvPr/>
        </p:nvGrpSpPr>
        <p:grpSpPr bwMode="auto">
          <a:xfrm>
            <a:off x="7058025" y="2914650"/>
            <a:ext cx="1087438" cy="1003300"/>
            <a:chOff x="5002" y="1836"/>
            <a:chExt cx="770" cy="632"/>
          </a:xfrm>
        </p:grpSpPr>
        <p:sp>
          <p:nvSpPr>
            <p:cNvPr id="917522" name="Oval 18"/>
            <p:cNvSpPr>
              <a:spLocks noChangeArrowheads="1"/>
            </p:cNvSpPr>
            <p:nvPr/>
          </p:nvSpPr>
          <p:spPr bwMode="auto">
            <a:xfrm>
              <a:off x="5362" y="1848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23" name="Oval 19"/>
            <p:cNvSpPr>
              <a:spLocks noChangeArrowheads="1"/>
            </p:cNvSpPr>
            <p:nvPr/>
          </p:nvSpPr>
          <p:spPr bwMode="auto">
            <a:xfrm>
              <a:off x="5538" y="1838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24" name="Oval 20"/>
            <p:cNvSpPr>
              <a:spLocks noChangeArrowheads="1"/>
            </p:cNvSpPr>
            <p:nvPr/>
          </p:nvSpPr>
          <p:spPr bwMode="auto">
            <a:xfrm>
              <a:off x="5724" y="1836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25" name="Oval 21"/>
            <p:cNvSpPr>
              <a:spLocks noChangeArrowheads="1"/>
            </p:cNvSpPr>
            <p:nvPr/>
          </p:nvSpPr>
          <p:spPr bwMode="auto">
            <a:xfrm>
              <a:off x="5186" y="2116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26" name="Oval 22"/>
            <p:cNvSpPr>
              <a:spLocks noChangeArrowheads="1"/>
            </p:cNvSpPr>
            <p:nvPr/>
          </p:nvSpPr>
          <p:spPr bwMode="auto">
            <a:xfrm>
              <a:off x="5002" y="2420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7527" name="Group 23"/>
          <p:cNvGrpSpPr>
            <a:grpSpLocks/>
          </p:cNvGrpSpPr>
          <p:nvPr/>
        </p:nvGrpSpPr>
        <p:grpSpPr bwMode="auto">
          <a:xfrm>
            <a:off x="6357938" y="3235325"/>
            <a:ext cx="1095375" cy="1565275"/>
            <a:chOff x="4506" y="2038"/>
            <a:chExt cx="776" cy="986"/>
          </a:xfrm>
        </p:grpSpPr>
        <p:sp>
          <p:nvSpPr>
            <p:cNvPr id="917528" name="Oval 24"/>
            <p:cNvSpPr>
              <a:spLocks noChangeArrowheads="1"/>
            </p:cNvSpPr>
            <p:nvPr/>
          </p:nvSpPr>
          <p:spPr bwMode="auto">
            <a:xfrm>
              <a:off x="5234" y="2038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29" name="Oval 25"/>
            <p:cNvSpPr>
              <a:spLocks noChangeArrowheads="1"/>
            </p:cNvSpPr>
            <p:nvPr/>
          </p:nvSpPr>
          <p:spPr bwMode="auto">
            <a:xfrm>
              <a:off x="5050" y="2348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30" name="Oval 26"/>
            <p:cNvSpPr>
              <a:spLocks noChangeArrowheads="1"/>
            </p:cNvSpPr>
            <p:nvPr/>
          </p:nvSpPr>
          <p:spPr bwMode="auto">
            <a:xfrm>
              <a:off x="4864" y="2616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31" name="Oval 27"/>
            <p:cNvSpPr>
              <a:spLocks noChangeArrowheads="1"/>
            </p:cNvSpPr>
            <p:nvPr/>
          </p:nvSpPr>
          <p:spPr bwMode="auto">
            <a:xfrm>
              <a:off x="4680" y="2812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32" name="Oval 28"/>
            <p:cNvSpPr>
              <a:spLocks noChangeArrowheads="1"/>
            </p:cNvSpPr>
            <p:nvPr/>
          </p:nvSpPr>
          <p:spPr bwMode="auto">
            <a:xfrm>
              <a:off x="4506" y="2976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7533" name="Group 29"/>
          <p:cNvGrpSpPr>
            <a:grpSpLocks/>
          </p:cNvGrpSpPr>
          <p:nvPr/>
        </p:nvGrpSpPr>
        <p:grpSpPr bwMode="auto">
          <a:xfrm>
            <a:off x="5727700" y="4318000"/>
            <a:ext cx="1081088" cy="768350"/>
            <a:chOff x="4059" y="2720"/>
            <a:chExt cx="766" cy="484"/>
          </a:xfrm>
        </p:grpSpPr>
        <p:sp>
          <p:nvSpPr>
            <p:cNvPr id="917534" name="Oval 30"/>
            <p:cNvSpPr>
              <a:spLocks noChangeArrowheads="1"/>
            </p:cNvSpPr>
            <p:nvPr/>
          </p:nvSpPr>
          <p:spPr bwMode="auto">
            <a:xfrm>
              <a:off x="4777" y="2720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35" name="Oval 31"/>
            <p:cNvSpPr>
              <a:spLocks noChangeArrowheads="1"/>
            </p:cNvSpPr>
            <p:nvPr/>
          </p:nvSpPr>
          <p:spPr bwMode="auto">
            <a:xfrm>
              <a:off x="4603" y="2900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36" name="Oval 32"/>
            <p:cNvSpPr>
              <a:spLocks noChangeArrowheads="1"/>
            </p:cNvSpPr>
            <p:nvPr/>
          </p:nvSpPr>
          <p:spPr bwMode="auto">
            <a:xfrm>
              <a:off x="4417" y="3020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37" name="Oval 33"/>
            <p:cNvSpPr>
              <a:spLocks noChangeArrowheads="1"/>
            </p:cNvSpPr>
            <p:nvPr/>
          </p:nvSpPr>
          <p:spPr bwMode="auto">
            <a:xfrm>
              <a:off x="4243" y="3120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38" name="Oval 34"/>
            <p:cNvSpPr>
              <a:spLocks noChangeArrowheads="1"/>
            </p:cNvSpPr>
            <p:nvPr/>
          </p:nvSpPr>
          <p:spPr bwMode="auto">
            <a:xfrm>
              <a:off x="4059" y="3156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7539" name="Rectangle 35"/>
          <p:cNvSpPr>
            <a:spLocks noChangeArrowheads="1"/>
          </p:cNvSpPr>
          <p:nvPr/>
        </p:nvSpPr>
        <p:spPr bwMode="auto">
          <a:xfrm>
            <a:off x="642938" y="2438400"/>
            <a:ext cx="3387725" cy="30480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7540" name="Rectangle 36"/>
          <p:cNvSpPr>
            <a:spLocks noChangeArrowheads="1"/>
          </p:cNvSpPr>
          <p:nvPr/>
        </p:nvSpPr>
        <p:spPr bwMode="auto">
          <a:xfrm>
            <a:off x="784225" y="2520950"/>
            <a:ext cx="3105150" cy="28829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7541" name="Line 37"/>
          <p:cNvSpPr>
            <a:spLocks noChangeShapeType="1"/>
          </p:cNvSpPr>
          <p:nvPr/>
        </p:nvSpPr>
        <p:spPr bwMode="auto">
          <a:xfrm>
            <a:off x="779463" y="3962400"/>
            <a:ext cx="666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7542" name="Line 38"/>
          <p:cNvSpPr>
            <a:spLocks noChangeShapeType="1"/>
          </p:cNvSpPr>
          <p:nvPr/>
        </p:nvSpPr>
        <p:spPr bwMode="auto">
          <a:xfrm>
            <a:off x="2336800" y="5334000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7543" name="Line 39"/>
          <p:cNvSpPr>
            <a:spLocks noChangeShapeType="1"/>
          </p:cNvSpPr>
          <p:nvPr/>
        </p:nvSpPr>
        <p:spPr bwMode="auto">
          <a:xfrm>
            <a:off x="1592263" y="5334000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7544" name="Line 40"/>
          <p:cNvSpPr>
            <a:spLocks noChangeShapeType="1"/>
          </p:cNvSpPr>
          <p:nvPr/>
        </p:nvSpPr>
        <p:spPr bwMode="auto">
          <a:xfrm>
            <a:off x="3149600" y="5334000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7545" name="Line 41"/>
          <p:cNvSpPr>
            <a:spLocks noChangeShapeType="1"/>
          </p:cNvSpPr>
          <p:nvPr/>
        </p:nvSpPr>
        <p:spPr bwMode="auto">
          <a:xfrm>
            <a:off x="779463" y="4648200"/>
            <a:ext cx="666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7546" name="Line 42"/>
          <p:cNvSpPr>
            <a:spLocks noChangeShapeType="1"/>
          </p:cNvSpPr>
          <p:nvPr/>
        </p:nvSpPr>
        <p:spPr bwMode="auto">
          <a:xfrm>
            <a:off x="779463" y="3200400"/>
            <a:ext cx="666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7547" name="Freeform 43"/>
          <p:cNvSpPr>
            <a:spLocks/>
          </p:cNvSpPr>
          <p:nvPr/>
        </p:nvSpPr>
        <p:spPr bwMode="auto">
          <a:xfrm>
            <a:off x="1920875" y="3030538"/>
            <a:ext cx="1017588" cy="928687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536" y="0"/>
              </a:cxn>
              <a:cxn ang="0">
                <a:pos x="360" y="11"/>
              </a:cxn>
              <a:cxn ang="0">
                <a:pos x="184" y="280"/>
              </a:cxn>
              <a:cxn ang="0">
                <a:pos x="0" y="584"/>
              </a:cxn>
              <a:cxn ang="0">
                <a:pos x="0" y="584"/>
              </a:cxn>
              <a:cxn ang="0">
                <a:pos x="0" y="584"/>
              </a:cxn>
            </a:cxnLst>
            <a:rect l="0" t="0" r="r" b="b"/>
            <a:pathLst>
              <a:path w="721" h="585">
                <a:moveTo>
                  <a:pt x="720" y="0"/>
                </a:moveTo>
                <a:lnTo>
                  <a:pt x="536" y="0"/>
                </a:lnTo>
                <a:lnTo>
                  <a:pt x="360" y="11"/>
                </a:lnTo>
                <a:lnTo>
                  <a:pt x="184" y="280"/>
                </a:lnTo>
                <a:lnTo>
                  <a:pt x="0" y="584"/>
                </a:lnTo>
                <a:lnTo>
                  <a:pt x="0" y="584"/>
                </a:lnTo>
                <a:lnTo>
                  <a:pt x="0" y="584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17548" name="Group 44"/>
          <p:cNvGrpSpPr>
            <a:grpSpLocks/>
          </p:cNvGrpSpPr>
          <p:nvPr/>
        </p:nvGrpSpPr>
        <p:grpSpPr bwMode="auto">
          <a:xfrm>
            <a:off x="1885950" y="2990850"/>
            <a:ext cx="1085850" cy="1003300"/>
            <a:chOff x="1336" y="1884"/>
            <a:chExt cx="770" cy="632"/>
          </a:xfrm>
        </p:grpSpPr>
        <p:sp>
          <p:nvSpPr>
            <p:cNvPr id="917549" name="Oval 45"/>
            <p:cNvSpPr>
              <a:spLocks noChangeArrowheads="1"/>
            </p:cNvSpPr>
            <p:nvPr/>
          </p:nvSpPr>
          <p:spPr bwMode="auto">
            <a:xfrm>
              <a:off x="1696" y="1896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50" name="Oval 46"/>
            <p:cNvSpPr>
              <a:spLocks noChangeArrowheads="1"/>
            </p:cNvSpPr>
            <p:nvPr/>
          </p:nvSpPr>
          <p:spPr bwMode="auto">
            <a:xfrm>
              <a:off x="1872" y="1886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51" name="Oval 47"/>
            <p:cNvSpPr>
              <a:spLocks noChangeArrowheads="1"/>
            </p:cNvSpPr>
            <p:nvPr/>
          </p:nvSpPr>
          <p:spPr bwMode="auto">
            <a:xfrm>
              <a:off x="2058" y="1884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52" name="Oval 48"/>
            <p:cNvSpPr>
              <a:spLocks noChangeArrowheads="1"/>
            </p:cNvSpPr>
            <p:nvPr/>
          </p:nvSpPr>
          <p:spPr bwMode="auto">
            <a:xfrm>
              <a:off x="1520" y="2164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53" name="Oval 49"/>
            <p:cNvSpPr>
              <a:spLocks noChangeArrowheads="1"/>
            </p:cNvSpPr>
            <p:nvPr/>
          </p:nvSpPr>
          <p:spPr bwMode="auto">
            <a:xfrm>
              <a:off x="1336" y="2468"/>
              <a:ext cx="48" cy="48"/>
            </a:xfrm>
            <a:prstGeom prst="ellipse">
              <a:avLst/>
            </a:prstGeom>
            <a:solidFill>
              <a:srgbClr val="CFCA0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7554" name="Freeform 50"/>
          <p:cNvSpPr>
            <a:spLocks/>
          </p:cNvSpPr>
          <p:nvPr/>
        </p:nvSpPr>
        <p:spPr bwMode="auto">
          <a:xfrm>
            <a:off x="1920875" y="3348038"/>
            <a:ext cx="1028700" cy="1497012"/>
          </a:xfrm>
          <a:custGeom>
            <a:avLst/>
            <a:gdLst/>
            <a:ahLst/>
            <a:cxnLst>
              <a:cxn ang="0">
                <a:pos x="728" y="0"/>
              </a:cxn>
              <a:cxn ang="0">
                <a:pos x="544" y="312"/>
              </a:cxn>
              <a:cxn ang="0">
                <a:pos x="360" y="579"/>
              </a:cxn>
              <a:cxn ang="0">
                <a:pos x="176" y="776"/>
              </a:cxn>
              <a:cxn ang="0">
                <a:pos x="0" y="942"/>
              </a:cxn>
              <a:cxn ang="0">
                <a:pos x="0" y="942"/>
              </a:cxn>
              <a:cxn ang="0">
                <a:pos x="0" y="939"/>
              </a:cxn>
            </a:cxnLst>
            <a:rect l="0" t="0" r="r" b="b"/>
            <a:pathLst>
              <a:path w="729" h="943">
                <a:moveTo>
                  <a:pt x="728" y="0"/>
                </a:moveTo>
                <a:lnTo>
                  <a:pt x="544" y="312"/>
                </a:lnTo>
                <a:lnTo>
                  <a:pt x="360" y="579"/>
                </a:lnTo>
                <a:lnTo>
                  <a:pt x="176" y="776"/>
                </a:lnTo>
                <a:lnTo>
                  <a:pt x="0" y="942"/>
                </a:lnTo>
                <a:lnTo>
                  <a:pt x="0" y="942"/>
                </a:lnTo>
                <a:lnTo>
                  <a:pt x="0" y="939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17555" name="Group 51"/>
          <p:cNvGrpSpPr>
            <a:grpSpLocks/>
          </p:cNvGrpSpPr>
          <p:nvPr/>
        </p:nvGrpSpPr>
        <p:grpSpPr bwMode="auto">
          <a:xfrm>
            <a:off x="1887538" y="3311525"/>
            <a:ext cx="1095375" cy="1565275"/>
            <a:chOff x="1338" y="2086"/>
            <a:chExt cx="776" cy="986"/>
          </a:xfrm>
        </p:grpSpPr>
        <p:sp>
          <p:nvSpPr>
            <p:cNvPr id="917556" name="Oval 52"/>
            <p:cNvSpPr>
              <a:spLocks noChangeArrowheads="1"/>
            </p:cNvSpPr>
            <p:nvPr/>
          </p:nvSpPr>
          <p:spPr bwMode="auto">
            <a:xfrm>
              <a:off x="2066" y="2086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57" name="Oval 53"/>
            <p:cNvSpPr>
              <a:spLocks noChangeArrowheads="1"/>
            </p:cNvSpPr>
            <p:nvPr/>
          </p:nvSpPr>
          <p:spPr bwMode="auto">
            <a:xfrm>
              <a:off x="1882" y="2396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58" name="Oval 54"/>
            <p:cNvSpPr>
              <a:spLocks noChangeArrowheads="1"/>
            </p:cNvSpPr>
            <p:nvPr/>
          </p:nvSpPr>
          <p:spPr bwMode="auto">
            <a:xfrm>
              <a:off x="1696" y="2664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59" name="Oval 55"/>
            <p:cNvSpPr>
              <a:spLocks noChangeArrowheads="1"/>
            </p:cNvSpPr>
            <p:nvPr/>
          </p:nvSpPr>
          <p:spPr bwMode="auto">
            <a:xfrm>
              <a:off x="1512" y="2860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60" name="Oval 56"/>
            <p:cNvSpPr>
              <a:spLocks noChangeArrowheads="1"/>
            </p:cNvSpPr>
            <p:nvPr/>
          </p:nvSpPr>
          <p:spPr bwMode="auto">
            <a:xfrm>
              <a:off x="1338" y="3024"/>
              <a:ext cx="48" cy="48"/>
            </a:xfrm>
            <a:prstGeom prst="ellipse">
              <a:avLst/>
            </a:prstGeom>
            <a:solidFill>
              <a:srgbClr val="00CAE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7561" name="Freeform 57"/>
          <p:cNvSpPr>
            <a:spLocks/>
          </p:cNvSpPr>
          <p:nvPr/>
        </p:nvSpPr>
        <p:spPr bwMode="auto">
          <a:xfrm>
            <a:off x="1916113" y="4437063"/>
            <a:ext cx="1022350" cy="690562"/>
          </a:xfrm>
          <a:custGeom>
            <a:avLst/>
            <a:gdLst/>
            <a:ahLst/>
            <a:cxnLst>
              <a:cxn ang="0">
                <a:pos x="723" y="0"/>
              </a:cxn>
              <a:cxn ang="0">
                <a:pos x="547" y="181"/>
              </a:cxn>
              <a:cxn ang="0">
                <a:pos x="363" y="298"/>
              </a:cxn>
              <a:cxn ang="0">
                <a:pos x="187" y="397"/>
              </a:cxn>
              <a:cxn ang="0">
                <a:pos x="0" y="434"/>
              </a:cxn>
            </a:cxnLst>
            <a:rect l="0" t="0" r="r" b="b"/>
            <a:pathLst>
              <a:path w="724" h="435">
                <a:moveTo>
                  <a:pt x="723" y="0"/>
                </a:moveTo>
                <a:lnTo>
                  <a:pt x="547" y="181"/>
                </a:lnTo>
                <a:lnTo>
                  <a:pt x="363" y="298"/>
                </a:lnTo>
                <a:lnTo>
                  <a:pt x="187" y="397"/>
                </a:lnTo>
                <a:lnTo>
                  <a:pt x="0" y="434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17562" name="Group 58"/>
          <p:cNvGrpSpPr>
            <a:grpSpLocks/>
          </p:cNvGrpSpPr>
          <p:nvPr/>
        </p:nvGrpSpPr>
        <p:grpSpPr bwMode="auto">
          <a:xfrm>
            <a:off x="1887538" y="4394200"/>
            <a:ext cx="1081087" cy="768350"/>
            <a:chOff x="1338" y="2768"/>
            <a:chExt cx="766" cy="484"/>
          </a:xfrm>
        </p:grpSpPr>
        <p:sp>
          <p:nvSpPr>
            <p:cNvPr id="917563" name="Oval 59"/>
            <p:cNvSpPr>
              <a:spLocks noChangeArrowheads="1"/>
            </p:cNvSpPr>
            <p:nvPr/>
          </p:nvSpPr>
          <p:spPr bwMode="auto">
            <a:xfrm>
              <a:off x="2056" y="2768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64" name="Oval 60"/>
            <p:cNvSpPr>
              <a:spLocks noChangeArrowheads="1"/>
            </p:cNvSpPr>
            <p:nvPr/>
          </p:nvSpPr>
          <p:spPr bwMode="auto">
            <a:xfrm>
              <a:off x="1882" y="2948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65" name="Oval 61"/>
            <p:cNvSpPr>
              <a:spLocks noChangeArrowheads="1"/>
            </p:cNvSpPr>
            <p:nvPr/>
          </p:nvSpPr>
          <p:spPr bwMode="auto">
            <a:xfrm>
              <a:off x="1696" y="3068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66" name="Oval 62"/>
            <p:cNvSpPr>
              <a:spLocks noChangeArrowheads="1"/>
            </p:cNvSpPr>
            <p:nvPr/>
          </p:nvSpPr>
          <p:spPr bwMode="auto">
            <a:xfrm>
              <a:off x="1522" y="3168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67" name="Oval 63"/>
            <p:cNvSpPr>
              <a:spLocks noChangeArrowheads="1"/>
            </p:cNvSpPr>
            <p:nvPr/>
          </p:nvSpPr>
          <p:spPr bwMode="auto">
            <a:xfrm>
              <a:off x="1338" y="3204"/>
              <a:ext cx="48" cy="48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7568" name="AutoShape 64"/>
          <p:cNvSpPr>
            <a:spLocks noChangeArrowheads="1"/>
          </p:cNvSpPr>
          <p:nvPr/>
        </p:nvSpPr>
        <p:spPr bwMode="auto">
          <a:xfrm>
            <a:off x="2370138" y="3238500"/>
            <a:ext cx="238125" cy="2667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7569" name="AutoShape 65"/>
          <p:cNvSpPr>
            <a:spLocks noChangeArrowheads="1"/>
          </p:cNvSpPr>
          <p:nvPr/>
        </p:nvSpPr>
        <p:spPr bwMode="auto">
          <a:xfrm flipH="1">
            <a:off x="2303463" y="4533900"/>
            <a:ext cx="236537" cy="2667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7570" name="Rectangle 66"/>
          <p:cNvSpPr>
            <a:spLocks noChangeArrowheads="1"/>
          </p:cNvSpPr>
          <p:nvPr/>
        </p:nvSpPr>
        <p:spPr bwMode="auto">
          <a:xfrm>
            <a:off x="1873250" y="3052763"/>
            <a:ext cx="5016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FC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917571" name="Rectangle 67"/>
          <p:cNvSpPr>
            <a:spLocks noChangeArrowheads="1"/>
          </p:cNvSpPr>
          <p:nvPr/>
        </p:nvSpPr>
        <p:spPr bwMode="auto">
          <a:xfrm>
            <a:off x="2820988" y="4576763"/>
            <a:ext cx="5016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917572" name="Rectangle 68"/>
          <p:cNvSpPr>
            <a:spLocks noChangeArrowheads="1"/>
          </p:cNvSpPr>
          <p:nvPr/>
        </p:nvSpPr>
        <p:spPr bwMode="auto">
          <a:xfrm>
            <a:off x="2820988" y="3586163"/>
            <a:ext cx="5016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CA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917573" name="Rectangle 69"/>
          <p:cNvSpPr>
            <a:spLocks noChangeArrowheads="1"/>
          </p:cNvSpPr>
          <p:nvPr/>
        </p:nvSpPr>
        <p:spPr bwMode="auto">
          <a:xfrm>
            <a:off x="5110163" y="5435600"/>
            <a:ext cx="3394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FAFD00"/>
                </a:solidFill>
                <a:latin typeface="Times New Roman" pitchFamily="18" charset="0"/>
              </a:rPr>
              <a:t>ln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 Exposure</a:t>
            </a:r>
          </a:p>
        </p:txBody>
      </p:sp>
      <p:sp>
        <p:nvSpPr>
          <p:cNvPr id="917574" name="AutoShape 70"/>
          <p:cNvSpPr>
            <a:spLocks noChangeArrowheads="1"/>
          </p:cNvSpPr>
          <p:nvPr/>
        </p:nvSpPr>
        <p:spPr bwMode="auto">
          <a:xfrm>
            <a:off x="4165600" y="2590800"/>
            <a:ext cx="812800" cy="457200"/>
          </a:xfrm>
          <a:prstGeom prst="rightArrow">
            <a:avLst>
              <a:gd name="adj1" fmla="val 50000"/>
              <a:gd name="adj2" fmla="val 82560"/>
            </a:avLst>
          </a:prstGeom>
          <a:solidFill>
            <a:srgbClr val="FAFD00"/>
          </a:solidFill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75" name="Rectangle 71"/>
          <p:cNvSpPr>
            <a:spLocks noChangeArrowheads="1"/>
          </p:cNvSpPr>
          <p:nvPr/>
        </p:nvSpPr>
        <p:spPr bwMode="auto">
          <a:xfrm rot="16200000">
            <a:off x="3340894" y="3750469"/>
            <a:ext cx="3057525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Pixel value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9" grpId="0"/>
      <p:bldP spid="917520" grpId="0" animBg="1"/>
      <p:bldP spid="917568" grpId="0" animBg="1"/>
      <p:bldP spid="917569" grpId="0" animBg="1"/>
      <p:bldP spid="917573" grpId="0"/>
      <p:bldP spid="917574" grpId="0" animBg="1"/>
      <p:bldP spid="9175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The Math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114800"/>
          </a:xfrm>
          <a:noFill/>
          <a:ln/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dirty="0"/>
              <a:t>Let </a:t>
            </a:r>
            <a:r>
              <a:rPr lang="en-US" i="1" dirty="0">
                <a:solidFill>
                  <a:srgbClr val="FAFD00"/>
                </a:solidFill>
              </a:rPr>
              <a:t>g(z) </a:t>
            </a:r>
            <a:r>
              <a:rPr lang="en-US" dirty="0"/>
              <a:t>be the </a:t>
            </a:r>
            <a:r>
              <a:rPr lang="en-US" i="1" dirty="0"/>
              <a:t>discrete</a:t>
            </a:r>
            <a:r>
              <a:rPr lang="en-US" dirty="0"/>
              <a:t> inverse response function</a:t>
            </a:r>
          </a:p>
          <a:p>
            <a:r>
              <a:rPr lang="en-US" dirty="0"/>
              <a:t>For each pixel site </a:t>
            </a:r>
            <a:r>
              <a:rPr lang="en-US" i="1" dirty="0" err="1">
                <a:solidFill>
                  <a:srgbClr val="FAFD00"/>
                </a:solidFill>
              </a:rPr>
              <a:t>i</a:t>
            </a:r>
            <a:r>
              <a:rPr lang="en-US" dirty="0"/>
              <a:t> in each image </a:t>
            </a:r>
            <a:r>
              <a:rPr lang="en-US" i="1" dirty="0">
                <a:solidFill>
                  <a:srgbClr val="FAFD00"/>
                </a:solidFill>
              </a:rPr>
              <a:t>j</a:t>
            </a:r>
            <a:r>
              <a:rPr lang="en-US" dirty="0"/>
              <a:t>, want: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140000"/>
              </a:lnSpc>
            </a:pPr>
            <a:r>
              <a:rPr lang="en-US" sz="2800" dirty="0"/>
              <a:t>Solve the </a:t>
            </a:r>
            <a:r>
              <a:rPr lang="en-US" sz="2800" dirty="0" err="1"/>
              <a:t>overdetermined</a:t>
            </a:r>
            <a:r>
              <a:rPr lang="en-US" sz="2800" dirty="0"/>
              <a:t> linear </a:t>
            </a:r>
            <a:r>
              <a:rPr lang="en-US" sz="2800" dirty="0" smtClean="0"/>
              <a:t>system for </a:t>
            </a:r>
            <a:r>
              <a:rPr lang="en-US" sz="2800" i="1" dirty="0" smtClean="0"/>
              <a:t>g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Radiance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18532" name="Freeform 4"/>
          <p:cNvSpPr>
            <a:spLocks/>
          </p:cNvSpPr>
          <p:nvPr/>
        </p:nvSpPr>
        <p:spPr bwMode="auto">
          <a:xfrm>
            <a:off x="1973263" y="6048375"/>
            <a:ext cx="3506787" cy="306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35"/>
              </a:cxn>
              <a:cxn ang="0">
                <a:pos x="31" y="65"/>
              </a:cxn>
              <a:cxn ang="0">
                <a:pos x="61" y="86"/>
              </a:cxn>
              <a:cxn ang="0">
                <a:pos x="98" y="96"/>
              </a:cxn>
              <a:cxn ang="0">
                <a:pos x="1147" y="96"/>
              </a:cxn>
              <a:cxn ang="0">
                <a:pos x="1184" y="101"/>
              </a:cxn>
              <a:cxn ang="0">
                <a:pos x="1215" y="121"/>
              </a:cxn>
              <a:cxn ang="0">
                <a:pos x="1233" y="152"/>
              </a:cxn>
              <a:cxn ang="0">
                <a:pos x="1239" y="192"/>
              </a:cxn>
              <a:cxn ang="0">
                <a:pos x="1246" y="152"/>
              </a:cxn>
              <a:cxn ang="0">
                <a:pos x="1270" y="121"/>
              </a:cxn>
              <a:cxn ang="0">
                <a:pos x="1301" y="101"/>
              </a:cxn>
              <a:cxn ang="0">
                <a:pos x="1338" y="96"/>
              </a:cxn>
              <a:cxn ang="0">
                <a:pos x="2387" y="96"/>
              </a:cxn>
              <a:cxn ang="0">
                <a:pos x="2424" y="86"/>
              </a:cxn>
              <a:cxn ang="0">
                <a:pos x="2454" y="65"/>
              </a:cxn>
              <a:cxn ang="0">
                <a:pos x="2479" y="35"/>
              </a:cxn>
              <a:cxn ang="0">
                <a:pos x="2485" y="0"/>
              </a:cxn>
            </a:cxnLst>
            <a:rect l="0" t="0" r="r" b="b"/>
            <a:pathLst>
              <a:path w="2486" h="193">
                <a:moveTo>
                  <a:pt x="0" y="0"/>
                </a:moveTo>
                <a:lnTo>
                  <a:pt x="6" y="35"/>
                </a:lnTo>
                <a:lnTo>
                  <a:pt x="31" y="65"/>
                </a:lnTo>
                <a:lnTo>
                  <a:pt x="61" y="86"/>
                </a:lnTo>
                <a:lnTo>
                  <a:pt x="98" y="96"/>
                </a:lnTo>
                <a:lnTo>
                  <a:pt x="1147" y="96"/>
                </a:lnTo>
                <a:lnTo>
                  <a:pt x="1184" y="101"/>
                </a:lnTo>
                <a:lnTo>
                  <a:pt x="1215" y="121"/>
                </a:lnTo>
                <a:lnTo>
                  <a:pt x="1233" y="152"/>
                </a:lnTo>
                <a:lnTo>
                  <a:pt x="1239" y="192"/>
                </a:lnTo>
                <a:lnTo>
                  <a:pt x="1246" y="152"/>
                </a:lnTo>
                <a:lnTo>
                  <a:pt x="1270" y="121"/>
                </a:lnTo>
                <a:lnTo>
                  <a:pt x="1301" y="101"/>
                </a:lnTo>
                <a:lnTo>
                  <a:pt x="1338" y="96"/>
                </a:lnTo>
                <a:lnTo>
                  <a:pt x="2387" y="96"/>
                </a:lnTo>
                <a:lnTo>
                  <a:pt x="2424" y="86"/>
                </a:lnTo>
                <a:lnTo>
                  <a:pt x="2454" y="65"/>
                </a:lnTo>
                <a:lnTo>
                  <a:pt x="2479" y="35"/>
                </a:lnTo>
                <a:lnTo>
                  <a:pt x="2485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8533" name="Rectangle 5"/>
          <p:cNvSpPr>
            <a:spLocks noChangeArrowheads="1"/>
          </p:cNvSpPr>
          <p:nvPr/>
        </p:nvSpPr>
        <p:spPr bwMode="auto">
          <a:xfrm>
            <a:off x="3049588" y="6251575"/>
            <a:ext cx="15573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fitting term</a:t>
            </a:r>
          </a:p>
        </p:txBody>
      </p:sp>
      <p:sp>
        <p:nvSpPr>
          <p:cNvPr id="918534" name="Rectangle 6"/>
          <p:cNvSpPr>
            <a:spLocks noChangeArrowheads="1"/>
          </p:cNvSpPr>
          <p:nvPr/>
        </p:nvSpPr>
        <p:spPr bwMode="auto">
          <a:xfrm>
            <a:off x="6300788" y="6251575"/>
            <a:ext cx="22367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smoothness term</a:t>
            </a:r>
          </a:p>
        </p:txBody>
      </p:sp>
      <p:sp>
        <p:nvSpPr>
          <p:cNvPr id="918535" name="Freeform 7"/>
          <p:cNvSpPr>
            <a:spLocks/>
          </p:cNvSpPr>
          <p:nvPr/>
        </p:nvSpPr>
        <p:spPr bwMode="auto">
          <a:xfrm>
            <a:off x="6577013" y="6048375"/>
            <a:ext cx="1528762" cy="306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35"/>
              </a:cxn>
              <a:cxn ang="0">
                <a:pos x="26" y="65"/>
              </a:cxn>
              <a:cxn ang="0">
                <a:pos x="52" y="86"/>
              </a:cxn>
              <a:cxn ang="0">
                <a:pos x="87" y="96"/>
              </a:cxn>
              <a:cxn ang="0">
                <a:pos x="454" y="96"/>
              </a:cxn>
              <a:cxn ang="0">
                <a:pos x="488" y="101"/>
              </a:cxn>
              <a:cxn ang="0">
                <a:pos x="515" y="121"/>
              </a:cxn>
              <a:cxn ang="0">
                <a:pos x="532" y="152"/>
              </a:cxn>
              <a:cxn ang="0">
                <a:pos x="541" y="192"/>
              </a:cxn>
              <a:cxn ang="0">
                <a:pos x="550" y="152"/>
              </a:cxn>
              <a:cxn ang="0">
                <a:pos x="567" y="121"/>
              </a:cxn>
              <a:cxn ang="0">
                <a:pos x="593" y="101"/>
              </a:cxn>
              <a:cxn ang="0">
                <a:pos x="628" y="96"/>
              </a:cxn>
              <a:cxn ang="0">
                <a:pos x="995" y="96"/>
              </a:cxn>
              <a:cxn ang="0">
                <a:pos x="1030" y="86"/>
              </a:cxn>
              <a:cxn ang="0">
                <a:pos x="1056" y="65"/>
              </a:cxn>
              <a:cxn ang="0">
                <a:pos x="1073" y="35"/>
              </a:cxn>
              <a:cxn ang="0">
                <a:pos x="1082" y="0"/>
              </a:cxn>
            </a:cxnLst>
            <a:rect l="0" t="0" r="r" b="b"/>
            <a:pathLst>
              <a:path w="1083" h="193">
                <a:moveTo>
                  <a:pt x="0" y="0"/>
                </a:moveTo>
                <a:lnTo>
                  <a:pt x="8" y="35"/>
                </a:lnTo>
                <a:lnTo>
                  <a:pt x="26" y="65"/>
                </a:lnTo>
                <a:lnTo>
                  <a:pt x="52" y="86"/>
                </a:lnTo>
                <a:lnTo>
                  <a:pt x="87" y="96"/>
                </a:lnTo>
                <a:lnTo>
                  <a:pt x="454" y="96"/>
                </a:lnTo>
                <a:lnTo>
                  <a:pt x="488" y="101"/>
                </a:lnTo>
                <a:lnTo>
                  <a:pt x="515" y="121"/>
                </a:lnTo>
                <a:lnTo>
                  <a:pt x="532" y="152"/>
                </a:lnTo>
                <a:lnTo>
                  <a:pt x="541" y="192"/>
                </a:lnTo>
                <a:lnTo>
                  <a:pt x="550" y="152"/>
                </a:lnTo>
                <a:lnTo>
                  <a:pt x="567" y="121"/>
                </a:lnTo>
                <a:lnTo>
                  <a:pt x="593" y="101"/>
                </a:lnTo>
                <a:lnTo>
                  <a:pt x="628" y="96"/>
                </a:lnTo>
                <a:lnTo>
                  <a:pt x="995" y="96"/>
                </a:lnTo>
                <a:lnTo>
                  <a:pt x="1030" y="86"/>
                </a:lnTo>
                <a:lnTo>
                  <a:pt x="1056" y="65"/>
                </a:lnTo>
                <a:lnTo>
                  <a:pt x="1073" y="35"/>
                </a:lnTo>
                <a:lnTo>
                  <a:pt x="1082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18536" name="Group 8"/>
          <p:cNvGrpSpPr>
            <a:grpSpLocks/>
          </p:cNvGrpSpPr>
          <p:nvPr/>
        </p:nvGrpSpPr>
        <p:grpSpPr bwMode="auto">
          <a:xfrm>
            <a:off x="812800" y="4697413"/>
            <a:ext cx="7304088" cy="1193800"/>
            <a:chOff x="576" y="2744"/>
            <a:chExt cx="5176" cy="752"/>
          </a:xfrm>
        </p:grpSpPr>
        <p:sp>
          <p:nvSpPr>
            <p:cNvPr id="918537" name="Rectangle 9"/>
            <p:cNvSpPr>
              <a:spLocks noChangeArrowheads="1"/>
            </p:cNvSpPr>
            <p:nvPr/>
          </p:nvSpPr>
          <p:spPr bwMode="auto">
            <a:xfrm>
              <a:off x="576" y="2744"/>
              <a:ext cx="5176" cy="75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18538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16" y="2768"/>
            <a:ext cx="5077" cy="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8582" name="Equation" r:id="rId4" imgW="2361960" imgH="333360" progId="Equation.2">
                    <p:embed/>
                  </p:oleObj>
                </mc:Choice>
                <mc:Fallback>
                  <p:oleObj name="Equation" r:id="rId4" imgW="2361960" imgH="333360" progId="Equation.2">
                    <p:embed/>
                    <p:pic>
                      <p:nvPicPr>
                        <p:cNvPr id="0" name="Picture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" y="2768"/>
                          <a:ext cx="5077" cy="700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8539" name="Group 11"/>
          <p:cNvGrpSpPr>
            <a:grpSpLocks/>
          </p:cNvGrpSpPr>
          <p:nvPr/>
        </p:nvGrpSpPr>
        <p:grpSpPr bwMode="auto">
          <a:xfrm>
            <a:off x="2336800" y="2895600"/>
            <a:ext cx="4244975" cy="596900"/>
            <a:chOff x="1656" y="1720"/>
            <a:chExt cx="3008" cy="376"/>
          </a:xfrm>
        </p:grpSpPr>
        <p:sp>
          <p:nvSpPr>
            <p:cNvPr id="918540" name="Rectangle 12"/>
            <p:cNvSpPr>
              <a:spLocks noChangeArrowheads="1"/>
            </p:cNvSpPr>
            <p:nvPr/>
          </p:nvSpPr>
          <p:spPr bwMode="auto">
            <a:xfrm>
              <a:off x="1656" y="1720"/>
              <a:ext cx="3008" cy="3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18541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28" y="1776"/>
            <a:ext cx="2863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8583" name="Equation" r:id="rId6" imgW="1333440" imgH="152280" progId="Equation.2">
                    <p:embed/>
                  </p:oleObj>
                </mc:Choice>
                <mc:Fallback>
                  <p:oleObj name="Equation" r:id="rId6" imgW="1333440" imgH="152280" progId="Equation.2">
                    <p:embed/>
                    <p:pic>
                      <p:nvPicPr>
                        <p:cNvPr id="0" name="Picture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776"/>
                          <a:ext cx="2863" cy="316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" name="Straight Arrow Connector 2"/>
          <p:cNvCxnSpPr>
            <a:stCxn id="6" idx="1"/>
          </p:cNvCxnSpPr>
          <p:nvPr/>
        </p:nvCxnSpPr>
        <p:spPr bwMode="auto">
          <a:xfrm flipH="1">
            <a:off x="5556250" y="4371033"/>
            <a:ext cx="1673225" cy="708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229475" y="4140200"/>
            <a:ext cx="200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Z</a:t>
            </a:r>
            <a:r>
              <a:rPr lang="en-US" dirty="0" smtClean="0">
                <a:solidFill>
                  <a:srgbClr val="FFFFFF"/>
                </a:solidFill>
              </a:rPr>
              <a:t>=pixel value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281" y="685800"/>
            <a:ext cx="2098675" cy="1524000"/>
          </a:xfrm>
          <a:noFill/>
          <a:ln/>
        </p:spPr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Code</a:t>
            </a:r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2293256" y="685800"/>
            <a:ext cx="6885669" cy="54912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function [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g,lE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]=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gsolve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(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Z,B,l,w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)</a:t>
            </a:r>
          </a:p>
          <a:p>
            <a:endParaRPr lang="en-US" sz="1300" dirty="0">
              <a:solidFill>
                <a:srgbClr val="FFFFFF"/>
              </a:solidFill>
              <a:latin typeface="Courier New" pitchFamily="49" charset="0"/>
            </a:endParaRP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n = 256;</a:t>
            </a: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A = zeros(size(Z,1)*size(Z,2)+n+1,n+size(Z,1));</a:t>
            </a: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b = zeros(size(A,1),1);</a:t>
            </a:r>
          </a:p>
          <a:p>
            <a:endParaRPr lang="en-US" sz="1300" dirty="0">
              <a:solidFill>
                <a:srgbClr val="FFFFFF"/>
              </a:solidFill>
              <a:latin typeface="Courier New" pitchFamily="49" charset="0"/>
            </a:endParaRP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k = 1;                </a:t>
            </a:r>
            <a:r>
              <a:rPr lang="en-US" sz="1300" dirty="0">
                <a:solidFill>
                  <a:srgbClr val="FAFD00"/>
                </a:solidFill>
                <a:latin typeface="Courier New" pitchFamily="49" charset="0"/>
              </a:rPr>
              <a:t>%% Include the data-fitting equations</a:t>
            </a:r>
            <a:endParaRPr lang="en-US" sz="1300" dirty="0">
              <a:solidFill>
                <a:srgbClr val="FFFFFF"/>
              </a:solidFill>
              <a:latin typeface="Courier New" pitchFamily="49" charset="0"/>
            </a:endParaRP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for 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i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=1:size(Z,1)</a:t>
            </a: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  for j=1:size(Z,2)</a:t>
            </a: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    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wij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 = w(Z(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i,j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)+1);</a:t>
            </a: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    A(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k,Z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(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i,j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)+1) = 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wij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; A(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k,n+i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) = -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wij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; b(k,1) = 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wij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 * B(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i,j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);</a:t>
            </a: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    k=k+1;</a:t>
            </a: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  end</a:t>
            </a: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end</a:t>
            </a:r>
          </a:p>
          <a:p>
            <a:endParaRPr lang="en-US" sz="1300" dirty="0">
              <a:solidFill>
                <a:srgbClr val="FFFFFF"/>
              </a:solidFill>
              <a:latin typeface="Courier New" pitchFamily="49" charset="0"/>
            </a:endParaRP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A(k,129) = 1;     </a:t>
            </a:r>
            <a:r>
              <a:rPr lang="en-US" sz="1300" dirty="0" smtClean="0">
                <a:solidFill>
                  <a:srgbClr val="FAFD00"/>
                </a:solidFill>
                <a:latin typeface="Courier New" pitchFamily="49" charset="0"/>
              </a:rPr>
              <a:t>%% </a:t>
            </a:r>
            <a:r>
              <a:rPr lang="en-US" sz="1300" dirty="0">
                <a:solidFill>
                  <a:srgbClr val="FAFD00"/>
                </a:solidFill>
                <a:latin typeface="Courier New" pitchFamily="49" charset="0"/>
              </a:rPr>
              <a:t>Fix the curve by setting its middle value to 0</a:t>
            </a:r>
            <a:endParaRPr lang="en-US" sz="1300" dirty="0">
              <a:solidFill>
                <a:srgbClr val="FFFFFF"/>
              </a:solidFill>
              <a:latin typeface="Courier New" pitchFamily="49" charset="0"/>
            </a:endParaRP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k=k+1;</a:t>
            </a:r>
          </a:p>
          <a:p>
            <a:endParaRPr lang="en-US" sz="1300" dirty="0">
              <a:solidFill>
                <a:srgbClr val="FFFFFF"/>
              </a:solidFill>
              <a:latin typeface="Courier New" pitchFamily="49" charset="0"/>
            </a:endParaRP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for 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i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=1:n-2           </a:t>
            </a:r>
            <a:r>
              <a:rPr lang="en-US" sz="1300" dirty="0">
                <a:solidFill>
                  <a:srgbClr val="FAFD00"/>
                </a:solidFill>
                <a:latin typeface="Courier New" pitchFamily="49" charset="0"/>
              </a:rPr>
              <a:t>%% Include the smoothness equations</a:t>
            </a:r>
            <a:endParaRPr lang="en-US" sz="1300" dirty="0">
              <a:solidFill>
                <a:srgbClr val="FFFFFF"/>
              </a:solidFill>
              <a:latin typeface="Courier New" pitchFamily="49" charset="0"/>
            </a:endParaRP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  A(</a:t>
            </a:r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k,i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)=l*w(i+1); A(k,i+1)=-2*l*w(i+1); A(k,i+2)=l*w(i+1);</a:t>
            </a: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  k=k+1;</a:t>
            </a: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end</a:t>
            </a:r>
          </a:p>
          <a:p>
            <a:endParaRPr lang="en-US" sz="1300" dirty="0">
              <a:solidFill>
                <a:srgbClr val="FFFFFF"/>
              </a:solidFill>
              <a:latin typeface="Courier New" pitchFamily="49" charset="0"/>
            </a:endParaRP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x = A\b;              </a:t>
            </a:r>
            <a:r>
              <a:rPr lang="en-US" sz="1300" dirty="0">
                <a:solidFill>
                  <a:srgbClr val="FAFD00"/>
                </a:solidFill>
                <a:latin typeface="Courier New" pitchFamily="49" charset="0"/>
              </a:rPr>
              <a:t>%% Solve the system using SVD</a:t>
            </a:r>
            <a:endParaRPr lang="en-US" sz="1300" dirty="0">
              <a:solidFill>
                <a:srgbClr val="FFFFFF"/>
              </a:solidFill>
              <a:latin typeface="Courier New" pitchFamily="49" charset="0"/>
            </a:endParaRPr>
          </a:p>
          <a:p>
            <a:endParaRPr lang="en-US" sz="1300" dirty="0">
              <a:solidFill>
                <a:srgbClr val="FFFFFF"/>
              </a:solidFill>
              <a:latin typeface="Courier New" pitchFamily="49" charset="0"/>
            </a:endParaRPr>
          </a:p>
          <a:p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g = x(1:n);</a:t>
            </a:r>
          </a:p>
          <a:p>
            <a:r>
              <a:rPr lang="en-US" sz="1300" dirty="0" err="1">
                <a:solidFill>
                  <a:srgbClr val="FFFFFF"/>
                </a:solidFill>
                <a:latin typeface="Courier New" pitchFamily="49" charset="0"/>
              </a:rPr>
              <a:t>lE</a:t>
            </a:r>
            <a:r>
              <a:rPr lang="en-US" sz="1300" dirty="0">
                <a:solidFill>
                  <a:srgbClr val="FFFFFF"/>
                </a:solidFill>
                <a:latin typeface="Courier New" pitchFamily="49" charset="0"/>
              </a:rPr>
              <a:t> = x(n+1:size(x,1));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ChangeArrowheads="1"/>
          </p:cNvSpPr>
          <p:nvPr/>
        </p:nvSpPr>
        <p:spPr bwMode="auto">
          <a:xfrm>
            <a:off x="4706938" y="2438400"/>
            <a:ext cx="3860800" cy="35052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0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Results: Digital Camera</a:t>
            </a:r>
          </a:p>
        </p:txBody>
      </p:sp>
      <p:sp>
        <p:nvSpPr>
          <p:cNvPr id="920581" name="Rectangle 5"/>
          <p:cNvSpPr>
            <a:spLocks noChangeArrowheads="1"/>
          </p:cNvSpPr>
          <p:nvPr/>
        </p:nvSpPr>
        <p:spPr bwMode="auto">
          <a:xfrm>
            <a:off x="4845050" y="1665288"/>
            <a:ext cx="35861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Recovered response curve</a:t>
            </a:r>
          </a:p>
        </p:txBody>
      </p:sp>
      <p:sp>
        <p:nvSpPr>
          <p:cNvPr id="920582" name="Rectangle 6"/>
          <p:cNvSpPr>
            <a:spLocks noChangeArrowheads="1"/>
          </p:cNvSpPr>
          <p:nvPr/>
        </p:nvSpPr>
        <p:spPr bwMode="auto">
          <a:xfrm>
            <a:off x="4776788" y="5932488"/>
            <a:ext cx="372268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 Exposure</a:t>
            </a:r>
          </a:p>
        </p:txBody>
      </p:sp>
      <p:sp>
        <p:nvSpPr>
          <p:cNvPr id="920583" name="Rectangle 7"/>
          <p:cNvSpPr>
            <a:spLocks noChangeArrowheads="1"/>
          </p:cNvSpPr>
          <p:nvPr/>
        </p:nvSpPr>
        <p:spPr bwMode="auto">
          <a:xfrm rot="16200000">
            <a:off x="2821781" y="3979069"/>
            <a:ext cx="32861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Pixel value</a:t>
            </a:r>
          </a:p>
        </p:txBody>
      </p:sp>
      <p:pic>
        <p:nvPicPr>
          <p:cNvPr id="920584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2463800"/>
            <a:ext cx="3409950" cy="349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20585" name="Rectangle 9"/>
          <p:cNvSpPr>
            <a:spLocks noChangeArrowheads="1"/>
          </p:cNvSpPr>
          <p:nvPr/>
        </p:nvSpPr>
        <p:spPr bwMode="auto">
          <a:xfrm>
            <a:off x="577850" y="1449388"/>
            <a:ext cx="33829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Kodak DCS460</a:t>
            </a:r>
            <a:br>
              <a:rPr lang="en-US" sz="280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en-US" sz="2800">
                <a:solidFill>
                  <a:srgbClr val="FAFD00"/>
                </a:solidFill>
                <a:latin typeface="Times New Roman" pitchFamily="18" charset="0"/>
              </a:rPr>
              <a:t>1/30 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to </a:t>
            </a:r>
            <a:r>
              <a:rPr lang="en-US" sz="2800">
                <a:solidFill>
                  <a:srgbClr val="FAFD00"/>
                </a:solidFill>
                <a:latin typeface="Times New Roman" pitchFamily="18" charset="0"/>
              </a:rPr>
              <a:t>30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 sec</a:t>
            </a:r>
          </a:p>
        </p:txBody>
      </p:sp>
      <p:pic>
        <p:nvPicPr>
          <p:cNvPr id="920586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138" y="2590800"/>
            <a:ext cx="3563937" cy="316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20587" name="Rectangle 11"/>
          <p:cNvSpPr>
            <a:spLocks noChangeArrowheads="1"/>
          </p:cNvSpPr>
          <p:nvPr/>
        </p:nvSpPr>
        <p:spPr bwMode="auto">
          <a:xfrm>
            <a:off x="4848225" y="2597150"/>
            <a:ext cx="3646488" cy="31877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ChangeArrowheads="1"/>
          </p:cNvSpPr>
          <p:nvPr/>
        </p:nvSpPr>
        <p:spPr bwMode="auto">
          <a:xfrm>
            <a:off x="1022350" y="944563"/>
            <a:ext cx="7207250" cy="538003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26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75" y="863600"/>
            <a:ext cx="7167563" cy="537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22628" name="Rectangle 4"/>
          <p:cNvSpPr>
            <a:spLocks noChangeArrowheads="1"/>
          </p:cNvSpPr>
          <p:nvPr/>
        </p:nvSpPr>
        <p:spPr bwMode="auto">
          <a:xfrm>
            <a:off x="1012825" y="233363"/>
            <a:ext cx="7118350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Reconstructed radiance map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Results: Color Film</a:t>
            </a:r>
          </a:p>
        </p:txBody>
      </p:sp>
      <p:sp>
        <p:nvSpPr>
          <p:cNvPr id="923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  <a:noFill/>
          <a:ln/>
        </p:spPr>
        <p:txBody>
          <a:bodyPr/>
          <a:lstStyle/>
          <a:p>
            <a:r>
              <a:rPr lang="en-US"/>
              <a:t>Kodak Gold ASA 100, PhotoCD</a:t>
            </a:r>
          </a:p>
        </p:txBody>
      </p:sp>
      <p:pic>
        <p:nvPicPr>
          <p:cNvPr id="92365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2044700"/>
            <a:ext cx="5192713" cy="418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talk about HDR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458200" cy="52578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n-US" sz="3200" dirty="0" smtClean="0"/>
              <a:t> Recovering high dynamic range images</a:t>
            </a:r>
          </a:p>
          <a:p>
            <a:pPr marL="457200" indent="-457200">
              <a:buAutoNum type="arabicParenBoth"/>
            </a:pPr>
            <a:r>
              <a:rPr lang="en-US" sz="3200" dirty="0" smtClean="0"/>
              <a:t> Rendering high dynamic range back to </a:t>
            </a:r>
            <a:r>
              <a:rPr lang="en-US" sz="3200" dirty="0"/>
              <a:t>      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displayable low dynamic range (tone 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mapping)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6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1181100"/>
            <a:ext cx="574675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25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Recovered Response Curves</a:t>
            </a:r>
          </a:p>
        </p:txBody>
      </p:sp>
      <p:sp>
        <p:nvSpPr>
          <p:cNvPr id="925701" name="Rectangle 5"/>
          <p:cNvSpPr>
            <a:spLocks noChangeArrowheads="1"/>
          </p:cNvSpPr>
          <p:nvPr/>
        </p:nvSpPr>
        <p:spPr bwMode="auto">
          <a:xfrm>
            <a:off x="2324100" y="1920875"/>
            <a:ext cx="668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C0128"/>
                </a:solidFill>
                <a:latin typeface="Times New Roman" pitchFamily="18" charset="0"/>
              </a:rPr>
              <a:t>Red</a:t>
            </a:r>
          </a:p>
        </p:txBody>
      </p:sp>
      <p:sp>
        <p:nvSpPr>
          <p:cNvPr id="925702" name="Rectangle 6"/>
          <p:cNvSpPr>
            <a:spLocks noChangeArrowheads="1"/>
          </p:cNvSpPr>
          <p:nvPr/>
        </p:nvSpPr>
        <p:spPr bwMode="auto">
          <a:xfrm>
            <a:off x="5303838" y="1920875"/>
            <a:ext cx="9334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00FF00"/>
                </a:solidFill>
                <a:latin typeface="Times New Roman" pitchFamily="18" charset="0"/>
              </a:rPr>
              <a:t>Green</a:t>
            </a:r>
          </a:p>
        </p:txBody>
      </p:sp>
      <p:sp>
        <p:nvSpPr>
          <p:cNvPr id="925703" name="Rectangle 7"/>
          <p:cNvSpPr>
            <a:spLocks noChangeArrowheads="1"/>
          </p:cNvSpPr>
          <p:nvPr/>
        </p:nvSpPr>
        <p:spPr bwMode="auto">
          <a:xfrm>
            <a:off x="5303838" y="4359275"/>
            <a:ext cx="8112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RGB</a:t>
            </a:r>
          </a:p>
        </p:txBody>
      </p:sp>
      <p:sp>
        <p:nvSpPr>
          <p:cNvPr id="925704" name="Rectangle 8"/>
          <p:cNvSpPr>
            <a:spLocks noChangeArrowheads="1"/>
          </p:cNvSpPr>
          <p:nvPr/>
        </p:nvSpPr>
        <p:spPr bwMode="auto">
          <a:xfrm>
            <a:off x="2324100" y="4359275"/>
            <a:ext cx="7556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114FFB"/>
                </a:solidFill>
                <a:latin typeface="Times New Roman" pitchFamily="18" charset="0"/>
              </a:rPr>
              <a:t>Blue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Reconstruct HDR via Response Curve</a:t>
            </a:r>
            <a:endParaRPr lang="en-US" dirty="0"/>
          </a:p>
        </p:txBody>
      </p:sp>
      <p:pic>
        <p:nvPicPr>
          <p:cNvPr id="4" name="Picture 3" descr="Screen Shot 2013-10-17 at 11.31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7" y="4059829"/>
            <a:ext cx="8750907" cy="153680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514600" y="1917300"/>
            <a:ext cx="2988429" cy="1976968"/>
            <a:chOff x="335796" y="2378964"/>
            <a:chExt cx="2531229" cy="1674511"/>
          </a:xfrm>
        </p:grpSpPr>
        <p:sp>
          <p:nvSpPr>
            <p:cNvPr id="7" name="Rectangle 6"/>
            <p:cNvSpPr/>
            <p:nvPr/>
          </p:nvSpPr>
          <p:spPr bwMode="auto">
            <a:xfrm>
              <a:off x="1114425" y="2378964"/>
              <a:ext cx="1752600" cy="1219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796" y="2681531"/>
              <a:ext cx="778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</a:rPr>
                <a:t>w</a:t>
              </a:r>
              <a:r>
                <a:rPr lang="en-US" dirty="0" smtClean="0">
                  <a:solidFill>
                    <a:srgbClr val="FFFFFF"/>
                  </a:solidFill>
                </a:rPr>
                <a:t>(</a:t>
              </a:r>
              <a:r>
                <a:rPr lang="en-US" i="1" dirty="0" smtClean="0">
                  <a:solidFill>
                    <a:srgbClr val="FFFFFF"/>
                  </a:solidFill>
                </a:rPr>
                <a:t>z</a:t>
              </a:r>
              <a:r>
                <a:rPr lang="en-US" dirty="0" smtClean="0">
                  <a:solidFill>
                    <a:srgbClr val="FFFFFF"/>
                  </a:solidFill>
                </a:rPr>
                <a:t>)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4425" y="359181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FFFF"/>
                  </a:solidFill>
                </a:rPr>
                <a:t>z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1" name="Straight Connector 10"/>
            <p:cNvCxnSpPr>
              <a:endCxn id="7" idx="0"/>
            </p:cNvCxnSpPr>
            <p:nvPr/>
          </p:nvCxnSpPr>
          <p:spPr bwMode="auto">
            <a:xfrm flipV="1">
              <a:off x="1114425" y="2378964"/>
              <a:ext cx="876300" cy="1219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endCxn id="7" idx="0"/>
            </p:cNvCxnSpPr>
            <p:nvPr/>
          </p:nvCxnSpPr>
          <p:spPr bwMode="auto">
            <a:xfrm flipH="1" flipV="1">
              <a:off x="1990725" y="2378964"/>
              <a:ext cx="876300" cy="1219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12504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ChangeArrowheads="1"/>
          </p:cNvSpPr>
          <p:nvPr/>
        </p:nvSpPr>
        <p:spPr bwMode="auto">
          <a:xfrm>
            <a:off x="2873375" y="3352800"/>
            <a:ext cx="1157288" cy="29718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7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819400" cy="1981200"/>
          </a:xfrm>
          <a:noFill/>
          <a:ln/>
        </p:spPr>
        <p:txBody>
          <a:bodyPr/>
          <a:lstStyle/>
          <a:p>
            <a:r>
              <a:rPr lang="en-US"/>
              <a:t>The Radiance Map</a:t>
            </a:r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4768850" y="609600"/>
            <a:ext cx="3392488" cy="5715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9798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533400"/>
            <a:ext cx="3379788" cy="570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29799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1463" y="3314700"/>
            <a:ext cx="1150937" cy="293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store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Portable FloatMap (.pfm)</a:t>
            </a:r>
          </a:p>
        </p:txBody>
      </p:sp>
      <p:sp>
        <p:nvSpPr>
          <p:cNvPr id="1301507" name="Rectangle 3"/>
          <p:cNvSpPr>
            <a:spLocks noChangeArrowheads="1"/>
          </p:cNvSpPr>
          <p:nvPr/>
        </p:nvSpPr>
        <p:spPr bwMode="auto">
          <a:xfrm>
            <a:off x="533400" y="15240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12 bytes per pixel, 4 for each channel</a:t>
            </a:r>
          </a:p>
        </p:txBody>
      </p:sp>
      <p:sp>
        <p:nvSpPr>
          <p:cNvPr id="1301508" name="Rectangle 4"/>
          <p:cNvSpPr>
            <a:spLocks noChangeArrowheads="1"/>
          </p:cNvSpPr>
          <p:nvPr/>
        </p:nvSpPr>
        <p:spPr bwMode="auto">
          <a:xfrm>
            <a:off x="27432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/>
        </p:nvSpPr>
        <p:spPr bwMode="auto">
          <a:xfrm>
            <a:off x="29718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10" name="Rectangle 6"/>
          <p:cNvSpPr>
            <a:spLocks noChangeArrowheads="1"/>
          </p:cNvSpPr>
          <p:nvPr/>
        </p:nvSpPr>
        <p:spPr bwMode="auto">
          <a:xfrm>
            <a:off x="32004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11" name="Rectangle 7"/>
          <p:cNvSpPr>
            <a:spLocks noChangeArrowheads="1"/>
          </p:cNvSpPr>
          <p:nvPr/>
        </p:nvSpPr>
        <p:spPr bwMode="auto">
          <a:xfrm>
            <a:off x="34290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12" name="Rectangle 8"/>
          <p:cNvSpPr>
            <a:spLocks noChangeArrowheads="1"/>
          </p:cNvSpPr>
          <p:nvPr/>
        </p:nvSpPr>
        <p:spPr bwMode="auto">
          <a:xfrm>
            <a:off x="36576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13" name="Rectangle 9"/>
          <p:cNvSpPr>
            <a:spLocks noChangeArrowheads="1"/>
          </p:cNvSpPr>
          <p:nvPr/>
        </p:nvSpPr>
        <p:spPr bwMode="auto">
          <a:xfrm>
            <a:off x="38862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14" name="Rectangle 10"/>
          <p:cNvSpPr>
            <a:spLocks noChangeArrowheads="1"/>
          </p:cNvSpPr>
          <p:nvPr/>
        </p:nvSpPr>
        <p:spPr bwMode="auto">
          <a:xfrm>
            <a:off x="41148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15" name="Rectangle 11"/>
          <p:cNvSpPr>
            <a:spLocks noChangeArrowheads="1"/>
          </p:cNvSpPr>
          <p:nvPr/>
        </p:nvSpPr>
        <p:spPr bwMode="auto">
          <a:xfrm>
            <a:off x="43434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16" name="Rectangle 12"/>
          <p:cNvSpPr>
            <a:spLocks noChangeArrowheads="1"/>
          </p:cNvSpPr>
          <p:nvPr/>
        </p:nvSpPr>
        <p:spPr bwMode="auto">
          <a:xfrm>
            <a:off x="914400" y="2514600"/>
            <a:ext cx="2286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17" name="Rectangle 13"/>
          <p:cNvSpPr>
            <a:spLocks noChangeArrowheads="1"/>
          </p:cNvSpPr>
          <p:nvPr/>
        </p:nvSpPr>
        <p:spPr bwMode="auto">
          <a:xfrm>
            <a:off x="11430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18" name="Rectangle 14"/>
          <p:cNvSpPr>
            <a:spLocks noChangeArrowheads="1"/>
          </p:cNvSpPr>
          <p:nvPr/>
        </p:nvSpPr>
        <p:spPr bwMode="auto">
          <a:xfrm>
            <a:off x="13716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19" name="Rectangle 15"/>
          <p:cNvSpPr>
            <a:spLocks noChangeArrowheads="1"/>
          </p:cNvSpPr>
          <p:nvPr/>
        </p:nvSpPr>
        <p:spPr bwMode="auto">
          <a:xfrm>
            <a:off x="16002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0" name="Rectangle 16"/>
          <p:cNvSpPr>
            <a:spLocks noChangeArrowheads="1"/>
          </p:cNvSpPr>
          <p:nvPr/>
        </p:nvSpPr>
        <p:spPr bwMode="auto">
          <a:xfrm>
            <a:off x="18288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1" name="Rectangle 17"/>
          <p:cNvSpPr>
            <a:spLocks noChangeArrowheads="1"/>
          </p:cNvSpPr>
          <p:nvPr/>
        </p:nvSpPr>
        <p:spPr bwMode="auto">
          <a:xfrm>
            <a:off x="20574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2" name="Rectangle 18"/>
          <p:cNvSpPr>
            <a:spLocks noChangeArrowheads="1"/>
          </p:cNvSpPr>
          <p:nvPr/>
        </p:nvSpPr>
        <p:spPr bwMode="auto">
          <a:xfrm>
            <a:off x="22860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3" name="Rectangle 19"/>
          <p:cNvSpPr>
            <a:spLocks noChangeArrowheads="1"/>
          </p:cNvSpPr>
          <p:nvPr/>
        </p:nvSpPr>
        <p:spPr bwMode="auto">
          <a:xfrm>
            <a:off x="25146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4" name="Rectangle 20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5" name="Rectangle 21"/>
          <p:cNvSpPr>
            <a:spLocks noChangeArrowheads="1"/>
          </p:cNvSpPr>
          <p:nvPr/>
        </p:nvSpPr>
        <p:spPr bwMode="auto">
          <a:xfrm>
            <a:off x="48006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6" name="Rectangle 22"/>
          <p:cNvSpPr>
            <a:spLocks noChangeArrowheads="1"/>
          </p:cNvSpPr>
          <p:nvPr/>
        </p:nvSpPr>
        <p:spPr bwMode="auto">
          <a:xfrm>
            <a:off x="50292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7" name="Rectangle 23"/>
          <p:cNvSpPr>
            <a:spLocks noChangeArrowheads="1"/>
          </p:cNvSpPr>
          <p:nvPr/>
        </p:nvSpPr>
        <p:spPr bwMode="auto">
          <a:xfrm>
            <a:off x="52578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8" name="Rectangle 24"/>
          <p:cNvSpPr>
            <a:spLocks noChangeArrowheads="1"/>
          </p:cNvSpPr>
          <p:nvPr/>
        </p:nvSpPr>
        <p:spPr bwMode="auto">
          <a:xfrm>
            <a:off x="54864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9" name="Rectangle 25"/>
          <p:cNvSpPr>
            <a:spLocks noChangeArrowheads="1"/>
          </p:cNvSpPr>
          <p:nvPr/>
        </p:nvSpPr>
        <p:spPr bwMode="auto">
          <a:xfrm>
            <a:off x="57150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30" name="Rectangle 26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31" name="Rectangle 27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32" name="Rectangle 28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33" name="Rectangle 29"/>
          <p:cNvSpPr>
            <a:spLocks noChangeArrowheads="1"/>
          </p:cNvSpPr>
          <p:nvPr/>
        </p:nvSpPr>
        <p:spPr bwMode="auto">
          <a:xfrm>
            <a:off x="66294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34" name="Rectangle 30"/>
          <p:cNvSpPr>
            <a:spLocks noChangeArrowheads="1"/>
          </p:cNvSpPr>
          <p:nvPr/>
        </p:nvSpPr>
        <p:spPr bwMode="auto">
          <a:xfrm>
            <a:off x="68580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35" name="Rectangle 31"/>
          <p:cNvSpPr>
            <a:spLocks noChangeArrowheads="1"/>
          </p:cNvSpPr>
          <p:nvPr/>
        </p:nvSpPr>
        <p:spPr bwMode="auto">
          <a:xfrm>
            <a:off x="70866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36" name="Rectangle 32"/>
          <p:cNvSpPr>
            <a:spLocks noChangeArrowheads="1"/>
          </p:cNvSpPr>
          <p:nvPr/>
        </p:nvSpPr>
        <p:spPr bwMode="auto">
          <a:xfrm>
            <a:off x="73152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37" name="Rectangle 33"/>
          <p:cNvSpPr>
            <a:spLocks noChangeArrowheads="1"/>
          </p:cNvSpPr>
          <p:nvPr/>
        </p:nvSpPr>
        <p:spPr bwMode="auto">
          <a:xfrm>
            <a:off x="75438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38" name="Rectangle 34"/>
          <p:cNvSpPr>
            <a:spLocks noChangeArrowheads="1"/>
          </p:cNvSpPr>
          <p:nvPr/>
        </p:nvSpPr>
        <p:spPr bwMode="auto">
          <a:xfrm>
            <a:off x="77724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39" name="Rectangle 35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40" name="Rectangle 36"/>
          <p:cNvSpPr>
            <a:spLocks noChangeArrowheads="1"/>
          </p:cNvSpPr>
          <p:nvPr/>
        </p:nvSpPr>
        <p:spPr bwMode="auto">
          <a:xfrm>
            <a:off x="2743200" y="29718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41" name="Rectangle 37"/>
          <p:cNvSpPr>
            <a:spLocks noChangeArrowheads="1"/>
          </p:cNvSpPr>
          <p:nvPr/>
        </p:nvSpPr>
        <p:spPr bwMode="auto">
          <a:xfrm>
            <a:off x="29718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42" name="Rectangle 38"/>
          <p:cNvSpPr>
            <a:spLocks noChangeArrowheads="1"/>
          </p:cNvSpPr>
          <p:nvPr/>
        </p:nvSpPr>
        <p:spPr bwMode="auto">
          <a:xfrm>
            <a:off x="32004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43" name="Rectangle 39"/>
          <p:cNvSpPr>
            <a:spLocks noChangeArrowheads="1"/>
          </p:cNvSpPr>
          <p:nvPr/>
        </p:nvSpPr>
        <p:spPr bwMode="auto">
          <a:xfrm>
            <a:off x="34290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44" name="Rectangle 40"/>
          <p:cNvSpPr>
            <a:spLocks noChangeArrowheads="1"/>
          </p:cNvSpPr>
          <p:nvPr/>
        </p:nvSpPr>
        <p:spPr bwMode="auto">
          <a:xfrm>
            <a:off x="36576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45" name="Rectangle 41"/>
          <p:cNvSpPr>
            <a:spLocks noChangeArrowheads="1"/>
          </p:cNvSpPr>
          <p:nvPr/>
        </p:nvSpPr>
        <p:spPr bwMode="auto">
          <a:xfrm>
            <a:off x="38862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46" name="Rectangle 42"/>
          <p:cNvSpPr>
            <a:spLocks noChangeArrowheads="1"/>
          </p:cNvSpPr>
          <p:nvPr/>
        </p:nvSpPr>
        <p:spPr bwMode="auto">
          <a:xfrm>
            <a:off x="41148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47" name="Rectangle 43"/>
          <p:cNvSpPr>
            <a:spLocks noChangeArrowheads="1"/>
          </p:cNvSpPr>
          <p:nvPr/>
        </p:nvSpPr>
        <p:spPr bwMode="auto">
          <a:xfrm>
            <a:off x="43434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48" name="Rectangle 44"/>
          <p:cNvSpPr>
            <a:spLocks noChangeArrowheads="1"/>
          </p:cNvSpPr>
          <p:nvPr/>
        </p:nvSpPr>
        <p:spPr bwMode="auto">
          <a:xfrm>
            <a:off x="914400" y="2971800"/>
            <a:ext cx="2286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49" name="Rectangle 45"/>
          <p:cNvSpPr>
            <a:spLocks noChangeArrowheads="1"/>
          </p:cNvSpPr>
          <p:nvPr/>
        </p:nvSpPr>
        <p:spPr bwMode="auto">
          <a:xfrm>
            <a:off x="1143000" y="29718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50" name="Rectangle 46"/>
          <p:cNvSpPr>
            <a:spLocks noChangeArrowheads="1"/>
          </p:cNvSpPr>
          <p:nvPr/>
        </p:nvSpPr>
        <p:spPr bwMode="auto">
          <a:xfrm>
            <a:off x="1371600" y="29718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51" name="Rectangle 47"/>
          <p:cNvSpPr>
            <a:spLocks noChangeArrowheads="1"/>
          </p:cNvSpPr>
          <p:nvPr/>
        </p:nvSpPr>
        <p:spPr bwMode="auto">
          <a:xfrm>
            <a:off x="1600200" y="29718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52" name="Rectangle 48"/>
          <p:cNvSpPr>
            <a:spLocks noChangeArrowheads="1"/>
          </p:cNvSpPr>
          <p:nvPr/>
        </p:nvSpPr>
        <p:spPr bwMode="auto">
          <a:xfrm>
            <a:off x="1828800" y="29718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53" name="Rectangle 49"/>
          <p:cNvSpPr>
            <a:spLocks noChangeArrowheads="1"/>
          </p:cNvSpPr>
          <p:nvPr/>
        </p:nvSpPr>
        <p:spPr bwMode="auto">
          <a:xfrm>
            <a:off x="2057400" y="29718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54" name="Rectangle 50"/>
          <p:cNvSpPr>
            <a:spLocks noChangeArrowheads="1"/>
          </p:cNvSpPr>
          <p:nvPr/>
        </p:nvSpPr>
        <p:spPr bwMode="auto">
          <a:xfrm>
            <a:off x="2286000" y="29718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55" name="Rectangle 51"/>
          <p:cNvSpPr>
            <a:spLocks noChangeArrowheads="1"/>
          </p:cNvSpPr>
          <p:nvPr/>
        </p:nvSpPr>
        <p:spPr bwMode="auto">
          <a:xfrm>
            <a:off x="2514600" y="29718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56" name="Rectangle 52"/>
          <p:cNvSpPr>
            <a:spLocks noChangeArrowheads="1"/>
          </p:cNvSpPr>
          <p:nvPr/>
        </p:nvSpPr>
        <p:spPr bwMode="auto">
          <a:xfrm>
            <a:off x="45720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57" name="Rectangle 53"/>
          <p:cNvSpPr>
            <a:spLocks noChangeArrowheads="1"/>
          </p:cNvSpPr>
          <p:nvPr/>
        </p:nvSpPr>
        <p:spPr bwMode="auto">
          <a:xfrm>
            <a:off x="48006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58" name="Rectangle 54"/>
          <p:cNvSpPr>
            <a:spLocks noChangeArrowheads="1"/>
          </p:cNvSpPr>
          <p:nvPr/>
        </p:nvSpPr>
        <p:spPr bwMode="auto">
          <a:xfrm>
            <a:off x="50292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59" name="Rectangle 55"/>
          <p:cNvSpPr>
            <a:spLocks noChangeArrowheads="1"/>
          </p:cNvSpPr>
          <p:nvPr/>
        </p:nvSpPr>
        <p:spPr bwMode="auto">
          <a:xfrm>
            <a:off x="52578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60" name="Rectangle 56"/>
          <p:cNvSpPr>
            <a:spLocks noChangeArrowheads="1"/>
          </p:cNvSpPr>
          <p:nvPr/>
        </p:nvSpPr>
        <p:spPr bwMode="auto">
          <a:xfrm>
            <a:off x="54864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61" name="Rectangle 57"/>
          <p:cNvSpPr>
            <a:spLocks noChangeArrowheads="1"/>
          </p:cNvSpPr>
          <p:nvPr/>
        </p:nvSpPr>
        <p:spPr bwMode="auto">
          <a:xfrm>
            <a:off x="57150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62" name="Rectangle 58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63" name="Rectangle 59"/>
          <p:cNvSpPr>
            <a:spLocks noChangeArrowheads="1"/>
          </p:cNvSpPr>
          <p:nvPr/>
        </p:nvSpPr>
        <p:spPr bwMode="auto">
          <a:xfrm>
            <a:off x="61722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64" name="Rectangle 60"/>
          <p:cNvSpPr>
            <a:spLocks noChangeArrowheads="1"/>
          </p:cNvSpPr>
          <p:nvPr/>
        </p:nvSpPr>
        <p:spPr bwMode="auto">
          <a:xfrm>
            <a:off x="64008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65" name="Rectangle 61"/>
          <p:cNvSpPr>
            <a:spLocks noChangeArrowheads="1"/>
          </p:cNvSpPr>
          <p:nvPr/>
        </p:nvSpPr>
        <p:spPr bwMode="auto">
          <a:xfrm>
            <a:off x="66294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66" name="Rectangle 6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67" name="Rectangle 6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68" name="Rectangle 6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69" name="Rectangle 65"/>
          <p:cNvSpPr>
            <a:spLocks noChangeArrowheads="1"/>
          </p:cNvSpPr>
          <p:nvPr/>
        </p:nvSpPr>
        <p:spPr bwMode="auto">
          <a:xfrm>
            <a:off x="75438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70" name="Rectangle 66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71" name="Rectangle 67"/>
          <p:cNvSpPr>
            <a:spLocks noChangeArrowheads="1"/>
          </p:cNvSpPr>
          <p:nvPr/>
        </p:nvSpPr>
        <p:spPr bwMode="auto">
          <a:xfrm>
            <a:off x="8001000" y="29718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72" name="Rectangle 68"/>
          <p:cNvSpPr>
            <a:spLocks noChangeArrowheads="1"/>
          </p:cNvSpPr>
          <p:nvPr/>
        </p:nvSpPr>
        <p:spPr bwMode="auto">
          <a:xfrm>
            <a:off x="2743200" y="34290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73" name="Rectangle 69"/>
          <p:cNvSpPr>
            <a:spLocks noChangeArrowheads="1"/>
          </p:cNvSpPr>
          <p:nvPr/>
        </p:nvSpPr>
        <p:spPr bwMode="auto">
          <a:xfrm>
            <a:off x="29718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74" name="Rectangle 70"/>
          <p:cNvSpPr>
            <a:spLocks noChangeArrowheads="1"/>
          </p:cNvSpPr>
          <p:nvPr/>
        </p:nvSpPr>
        <p:spPr bwMode="auto">
          <a:xfrm>
            <a:off x="32004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75" name="Rectangle 71"/>
          <p:cNvSpPr>
            <a:spLocks noChangeArrowheads="1"/>
          </p:cNvSpPr>
          <p:nvPr/>
        </p:nvSpPr>
        <p:spPr bwMode="auto">
          <a:xfrm>
            <a:off x="34290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76" name="Rectangle 72"/>
          <p:cNvSpPr>
            <a:spLocks noChangeArrowheads="1"/>
          </p:cNvSpPr>
          <p:nvPr/>
        </p:nvSpPr>
        <p:spPr bwMode="auto">
          <a:xfrm>
            <a:off x="36576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77" name="Rectangle 73"/>
          <p:cNvSpPr>
            <a:spLocks noChangeArrowheads="1"/>
          </p:cNvSpPr>
          <p:nvPr/>
        </p:nvSpPr>
        <p:spPr bwMode="auto">
          <a:xfrm>
            <a:off x="38862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78" name="Rectangle 74"/>
          <p:cNvSpPr>
            <a:spLocks noChangeArrowheads="1"/>
          </p:cNvSpPr>
          <p:nvPr/>
        </p:nvSpPr>
        <p:spPr bwMode="auto">
          <a:xfrm>
            <a:off x="41148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79" name="Rectangle 75"/>
          <p:cNvSpPr>
            <a:spLocks noChangeArrowheads="1"/>
          </p:cNvSpPr>
          <p:nvPr/>
        </p:nvSpPr>
        <p:spPr bwMode="auto">
          <a:xfrm>
            <a:off x="43434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80" name="Rectangle 76"/>
          <p:cNvSpPr>
            <a:spLocks noChangeArrowheads="1"/>
          </p:cNvSpPr>
          <p:nvPr/>
        </p:nvSpPr>
        <p:spPr bwMode="auto">
          <a:xfrm>
            <a:off x="914400" y="3429000"/>
            <a:ext cx="2286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81" name="Rectangle 77"/>
          <p:cNvSpPr>
            <a:spLocks noChangeArrowheads="1"/>
          </p:cNvSpPr>
          <p:nvPr/>
        </p:nvSpPr>
        <p:spPr bwMode="auto">
          <a:xfrm>
            <a:off x="1143000" y="34290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82" name="Rectangle 78"/>
          <p:cNvSpPr>
            <a:spLocks noChangeArrowheads="1"/>
          </p:cNvSpPr>
          <p:nvPr/>
        </p:nvSpPr>
        <p:spPr bwMode="auto">
          <a:xfrm>
            <a:off x="1371600" y="34290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83" name="Rectangle 79"/>
          <p:cNvSpPr>
            <a:spLocks noChangeArrowheads="1"/>
          </p:cNvSpPr>
          <p:nvPr/>
        </p:nvSpPr>
        <p:spPr bwMode="auto">
          <a:xfrm>
            <a:off x="1600200" y="34290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84" name="Rectangle 80"/>
          <p:cNvSpPr>
            <a:spLocks noChangeArrowheads="1"/>
          </p:cNvSpPr>
          <p:nvPr/>
        </p:nvSpPr>
        <p:spPr bwMode="auto">
          <a:xfrm>
            <a:off x="1828800" y="34290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85" name="Rectangle 81"/>
          <p:cNvSpPr>
            <a:spLocks noChangeArrowheads="1"/>
          </p:cNvSpPr>
          <p:nvPr/>
        </p:nvSpPr>
        <p:spPr bwMode="auto">
          <a:xfrm>
            <a:off x="2057400" y="34290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86" name="Rectangle 82"/>
          <p:cNvSpPr>
            <a:spLocks noChangeArrowheads="1"/>
          </p:cNvSpPr>
          <p:nvPr/>
        </p:nvSpPr>
        <p:spPr bwMode="auto">
          <a:xfrm>
            <a:off x="2286000" y="34290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87" name="Rectangle 83"/>
          <p:cNvSpPr>
            <a:spLocks noChangeArrowheads="1"/>
          </p:cNvSpPr>
          <p:nvPr/>
        </p:nvSpPr>
        <p:spPr bwMode="auto">
          <a:xfrm>
            <a:off x="2514600" y="34290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88" name="Rectangle 84"/>
          <p:cNvSpPr>
            <a:spLocks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89" name="Rectangle 85"/>
          <p:cNvSpPr>
            <a:spLocks noChangeArrowheads="1"/>
          </p:cNvSpPr>
          <p:nvPr/>
        </p:nvSpPr>
        <p:spPr bwMode="auto">
          <a:xfrm>
            <a:off x="48006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90" name="Rectangle 86"/>
          <p:cNvSpPr>
            <a:spLocks noChangeArrowheads="1"/>
          </p:cNvSpPr>
          <p:nvPr/>
        </p:nvSpPr>
        <p:spPr bwMode="auto">
          <a:xfrm>
            <a:off x="50292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91" name="Rectangle 87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92" name="Rectangle 88"/>
          <p:cNvSpPr>
            <a:spLocks noChangeArrowheads="1"/>
          </p:cNvSpPr>
          <p:nvPr/>
        </p:nvSpPr>
        <p:spPr bwMode="auto">
          <a:xfrm>
            <a:off x="54864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93" name="Rectangle 89"/>
          <p:cNvSpPr>
            <a:spLocks noChangeArrowheads="1"/>
          </p:cNvSpPr>
          <p:nvPr/>
        </p:nvSpPr>
        <p:spPr bwMode="auto">
          <a:xfrm>
            <a:off x="57150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94" name="Rectangle 90"/>
          <p:cNvSpPr>
            <a:spLocks noChangeArrowheads="1"/>
          </p:cNvSpPr>
          <p:nvPr/>
        </p:nvSpPr>
        <p:spPr bwMode="auto">
          <a:xfrm>
            <a:off x="59436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95" name="Rectangle 91"/>
          <p:cNvSpPr>
            <a:spLocks noChangeArrowheads="1"/>
          </p:cNvSpPr>
          <p:nvPr/>
        </p:nvSpPr>
        <p:spPr bwMode="auto">
          <a:xfrm>
            <a:off x="61722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96" name="Rectangle 92"/>
          <p:cNvSpPr>
            <a:spLocks noChangeArrowheads="1"/>
          </p:cNvSpPr>
          <p:nvPr/>
        </p:nvSpPr>
        <p:spPr bwMode="auto">
          <a:xfrm>
            <a:off x="64008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97" name="Rectangle 93"/>
          <p:cNvSpPr>
            <a:spLocks noChangeArrowheads="1"/>
          </p:cNvSpPr>
          <p:nvPr/>
        </p:nvSpPr>
        <p:spPr bwMode="auto">
          <a:xfrm>
            <a:off x="66294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98" name="Rectangle 94"/>
          <p:cNvSpPr>
            <a:spLocks noChangeArrowheads="1"/>
          </p:cNvSpPr>
          <p:nvPr/>
        </p:nvSpPr>
        <p:spPr bwMode="auto">
          <a:xfrm>
            <a:off x="68580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99" name="Rectangle 95"/>
          <p:cNvSpPr>
            <a:spLocks noChangeArrowheads="1"/>
          </p:cNvSpPr>
          <p:nvPr/>
        </p:nvSpPr>
        <p:spPr bwMode="auto">
          <a:xfrm>
            <a:off x="70866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600" name="Rectangle 96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601" name="Rectangle 97"/>
          <p:cNvSpPr>
            <a:spLocks noChangeArrowheads="1"/>
          </p:cNvSpPr>
          <p:nvPr/>
        </p:nvSpPr>
        <p:spPr bwMode="auto">
          <a:xfrm>
            <a:off x="75438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602" name="Rectangle 98"/>
          <p:cNvSpPr>
            <a:spLocks noChangeArrowheads="1"/>
          </p:cNvSpPr>
          <p:nvPr/>
        </p:nvSpPr>
        <p:spPr bwMode="auto">
          <a:xfrm>
            <a:off x="77724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603" name="Rectangle 99"/>
          <p:cNvSpPr>
            <a:spLocks noChangeArrowheads="1"/>
          </p:cNvSpPr>
          <p:nvPr/>
        </p:nvSpPr>
        <p:spPr bwMode="auto">
          <a:xfrm>
            <a:off x="8001000" y="34290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604" name="Text Box 100"/>
          <p:cNvSpPr txBox="1">
            <a:spLocks noChangeArrowheads="1"/>
          </p:cNvSpPr>
          <p:nvPr/>
        </p:nvSpPr>
        <p:spPr bwMode="auto">
          <a:xfrm>
            <a:off x="457200" y="37338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sign</a:t>
            </a:r>
          </a:p>
        </p:txBody>
      </p:sp>
      <p:sp>
        <p:nvSpPr>
          <p:cNvPr id="1301605" name="Text Box 101"/>
          <p:cNvSpPr txBox="1">
            <a:spLocks noChangeArrowheads="1"/>
          </p:cNvSpPr>
          <p:nvPr/>
        </p:nvSpPr>
        <p:spPr bwMode="auto">
          <a:xfrm>
            <a:off x="1295400" y="37338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exponent</a:t>
            </a:r>
          </a:p>
        </p:txBody>
      </p:sp>
      <p:sp>
        <p:nvSpPr>
          <p:cNvPr id="1301606" name="Text Box 102"/>
          <p:cNvSpPr txBox="1">
            <a:spLocks noChangeArrowheads="1"/>
          </p:cNvSpPr>
          <p:nvPr/>
        </p:nvSpPr>
        <p:spPr bwMode="auto">
          <a:xfrm>
            <a:off x="2971800" y="3733800"/>
            <a:ext cx="533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mantissa</a:t>
            </a:r>
          </a:p>
        </p:txBody>
      </p:sp>
      <p:sp>
        <p:nvSpPr>
          <p:cNvPr id="1301607" name="Text Box 103"/>
          <p:cNvSpPr txBox="1">
            <a:spLocks noChangeArrowheads="1"/>
          </p:cNvSpPr>
          <p:nvPr/>
        </p:nvSpPr>
        <p:spPr bwMode="auto">
          <a:xfrm>
            <a:off x="5410200" y="5089525"/>
            <a:ext cx="2667000" cy="1082675"/>
          </a:xfrm>
          <a:prstGeom prst="rect">
            <a:avLst/>
          </a:prstGeom>
          <a:noFill/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PF</a:t>
            </a:r>
          </a:p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768 512</a:t>
            </a:r>
          </a:p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1</a:t>
            </a:r>
          </a:p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&lt;binary image data&gt;</a:t>
            </a:r>
          </a:p>
        </p:txBody>
      </p:sp>
      <p:sp>
        <p:nvSpPr>
          <p:cNvPr id="1301608" name="Rectangle 104"/>
          <p:cNvSpPr>
            <a:spLocks noChangeArrowheads="1"/>
          </p:cNvSpPr>
          <p:nvPr/>
        </p:nvSpPr>
        <p:spPr bwMode="auto">
          <a:xfrm>
            <a:off x="609600" y="6172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Symbol" pitchFamily="18" charset="2"/>
              <a:buNone/>
            </a:pPr>
            <a:r>
              <a:rPr lang="en-US" sz="2800">
                <a:solidFill>
                  <a:schemeClr val="hlink"/>
                </a:solidFill>
                <a:latin typeface="Trebuchet MS" pitchFamily="34" charset="0"/>
              </a:rPr>
              <a:t>Floating Point TIFF similar</a:t>
            </a:r>
          </a:p>
        </p:txBody>
      </p:sp>
      <p:sp>
        <p:nvSpPr>
          <p:cNvPr id="1301609" name="Rectangle 105"/>
          <p:cNvSpPr>
            <a:spLocks noChangeArrowheads="1"/>
          </p:cNvSpPr>
          <p:nvPr/>
        </p:nvSpPr>
        <p:spPr bwMode="auto">
          <a:xfrm>
            <a:off x="590550" y="4495800"/>
            <a:ext cx="73723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Font typeface="Symbol" pitchFamily="18" charset="2"/>
              <a:buNone/>
            </a:pPr>
            <a:r>
              <a:rPr lang="en-US" sz="2800">
                <a:solidFill>
                  <a:schemeClr val="hlink"/>
                </a:solidFill>
                <a:latin typeface="Trebuchet MS" pitchFamily="34" charset="0"/>
              </a:rPr>
              <a:t>Text header similar to Jeff Poskanzer’s .ppm</a:t>
            </a:r>
            <a:br>
              <a:rPr lang="en-US" sz="2800">
                <a:solidFill>
                  <a:schemeClr val="hlink"/>
                </a:solidFill>
                <a:latin typeface="Trebuchet MS" pitchFamily="34" charset="0"/>
              </a:rPr>
            </a:br>
            <a:r>
              <a:rPr lang="en-US" sz="2800">
                <a:solidFill>
                  <a:schemeClr val="hlink"/>
                </a:solidFill>
                <a:latin typeface="Trebuchet MS" pitchFamily="34" charset="0"/>
              </a:rPr>
              <a:t>image format: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530" name="Group 2"/>
          <p:cNvGrpSpPr>
            <a:grpSpLocks/>
          </p:cNvGrpSpPr>
          <p:nvPr/>
        </p:nvGrpSpPr>
        <p:grpSpPr bwMode="auto">
          <a:xfrm>
            <a:off x="914400" y="2667000"/>
            <a:ext cx="7315200" cy="228600"/>
            <a:chOff x="2112" y="4032"/>
            <a:chExt cx="4608" cy="144"/>
          </a:xfrm>
        </p:grpSpPr>
        <p:sp>
          <p:nvSpPr>
            <p:cNvPr id="1302531" name="Rectangle 3"/>
            <p:cNvSpPr>
              <a:spLocks noChangeArrowheads="1"/>
            </p:cNvSpPr>
            <p:nvPr/>
          </p:nvSpPr>
          <p:spPr bwMode="auto">
            <a:xfrm>
              <a:off x="3264" y="403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2" name="Rectangle 4"/>
            <p:cNvSpPr>
              <a:spLocks noChangeArrowheads="1"/>
            </p:cNvSpPr>
            <p:nvPr/>
          </p:nvSpPr>
          <p:spPr bwMode="auto">
            <a:xfrm>
              <a:off x="3408" y="403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3" name="Rectangle 5"/>
            <p:cNvSpPr>
              <a:spLocks noChangeArrowheads="1"/>
            </p:cNvSpPr>
            <p:nvPr/>
          </p:nvSpPr>
          <p:spPr bwMode="auto">
            <a:xfrm>
              <a:off x="3552" y="403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4" name="Rectangle 6"/>
            <p:cNvSpPr>
              <a:spLocks noChangeArrowheads="1"/>
            </p:cNvSpPr>
            <p:nvPr/>
          </p:nvSpPr>
          <p:spPr bwMode="auto">
            <a:xfrm>
              <a:off x="3696" y="403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5" name="Rectangle 7"/>
            <p:cNvSpPr>
              <a:spLocks noChangeArrowheads="1"/>
            </p:cNvSpPr>
            <p:nvPr/>
          </p:nvSpPr>
          <p:spPr bwMode="auto">
            <a:xfrm>
              <a:off x="3840" y="403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6" name="Rectangle 8"/>
            <p:cNvSpPr>
              <a:spLocks noChangeArrowheads="1"/>
            </p:cNvSpPr>
            <p:nvPr/>
          </p:nvSpPr>
          <p:spPr bwMode="auto">
            <a:xfrm>
              <a:off x="3984" y="403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7" name="Rectangle 9"/>
            <p:cNvSpPr>
              <a:spLocks noChangeArrowheads="1"/>
            </p:cNvSpPr>
            <p:nvPr/>
          </p:nvSpPr>
          <p:spPr bwMode="auto">
            <a:xfrm>
              <a:off x="4128" y="403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8" name="Rectangle 10"/>
            <p:cNvSpPr>
              <a:spLocks noChangeArrowheads="1"/>
            </p:cNvSpPr>
            <p:nvPr/>
          </p:nvSpPr>
          <p:spPr bwMode="auto">
            <a:xfrm>
              <a:off x="4272" y="403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9" name="Rectangle 11"/>
            <p:cNvSpPr>
              <a:spLocks noChangeArrowheads="1"/>
            </p:cNvSpPr>
            <p:nvPr/>
          </p:nvSpPr>
          <p:spPr bwMode="auto">
            <a:xfrm>
              <a:off x="2112" y="4032"/>
              <a:ext cx="144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0" name="Rectangle 12"/>
            <p:cNvSpPr>
              <a:spLocks noChangeArrowheads="1"/>
            </p:cNvSpPr>
            <p:nvPr/>
          </p:nvSpPr>
          <p:spPr bwMode="auto">
            <a:xfrm>
              <a:off x="2256" y="4032"/>
              <a:ext cx="144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1" name="Rectangle 13"/>
            <p:cNvSpPr>
              <a:spLocks noChangeArrowheads="1"/>
            </p:cNvSpPr>
            <p:nvPr/>
          </p:nvSpPr>
          <p:spPr bwMode="auto">
            <a:xfrm>
              <a:off x="2400" y="4032"/>
              <a:ext cx="144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2" name="Rectangle 14"/>
            <p:cNvSpPr>
              <a:spLocks noChangeArrowheads="1"/>
            </p:cNvSpPr>
            <p:nvPr/>
          </p:nvSpPr>
          <p:spPr bwMode="auto">
            <a:xfrm>
              <a:off x="2544" y="4032"/>
              <a:ext cx="144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3" name="Rectangle 15"/>
            <p:cNvSpPr>
              <a:spLocks noChangeArrowheads="1"/>
            </p:cNvSpPr>
            <p:nvPr/>
          </p:nvSpPr>
          <p:spPr bwMode="auto">
            <a:xfrm>
              <a:off x="2688" y="4032"/>
              <a:ext cx="144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4" name="Rectangle 16"/>
            <p:cNvSpPr>
              <a:spLocks noChangeArrowheads="1"/>
            </p:cNvSpPr>
            <p:nvPr/>
          </p:nvSpPr>
          <p:spPr bwMode="auto">
            <a:xfrm>
              <a:off x="2832" y="4032"/>
              <a:ext cx="144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5" name="Rectangle 17"/>
            <p:cNvSpPr>
              <a:spLocks noChangeArrowheads="1"/>
            </p:cNvSpPr>
            <p:nvPr/>
          </p:nvSpPr>
          <p:spPr bwMode="auto">
            <a:xfrm>
              <a:off x="2976" y="4032"/>
              <a:ext cx="144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6" name="Rectangle 18"/>
            <p:cNvSpPr>
              <a:spLocks noChangeArrowheads="1"/>
            </p:cNvSpPr>
            <p:nvPr/>
          </p:nvSpPr>
          <p:spPr bwMode="auto">
            <a:xfrm>
              <a:off x="3120" y="4032"/>
              <a:ext cx="144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7" name="Rectangle 19"/>
            <p:cNvSpPr>
              <a:spLocks noChangeArrowheads="1"/>
            </p:cNvSpPr>
            <p:nvPr/>
          </p:nvSpPr>
          <p:spPr bwMode="auto">
            <a:xfrm>
              <a:off x="4416" y="4032"/>
              <a:ext cx="144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8" name="Rectangle 20"/>
            <p:cNvSpPr>
              <a:spLocks noChangeArrowheads="1"/>
            </p:cNvSpPr>
            <p:nvPr/>
          </p:nvSpPr>
          <p:spPr bwMode="auto">
            <a:xfrm>
              <a:off x="4560" y="4032"/>
              <a:ext cx="144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9" name="Rectangle 21"/>
            <p:cNvSpPr>
              <a:spLocks noChangeArrowheads="1"/>
            </p:cNvSpPr>
            <p:nvPr/>
          </p:nvSpPr>
          <p:spPr bwMode="auto">
            <a:xfrm>
              <a:off x="4704" y="4032"/>
              <a:ext cx="144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50" name="Rectangle 22"/>
            <p:cNvSpPr>
              <a:spLocks noChangeArrowheads="1"/>
            </p:cNvSpPr>
            <p:nvPr/>
          </p:nvSpPr>
          <p:spPr bwMode="auto">
            <a:xfrm>
              <a:off x="4848" y="4032"/>
              <a:ext cx="144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51" name="Rectangle 23"/>
            <p:cNvSpPr>
              <a:spLocks noChangeArrowheads="1"/>
            </p:cNvSpPr>
            <p:nvPr/>
          </p:nvSpPr>
          <p:spPr bwMode="auto">
            <a:xfrm>
              <a:off x="4992" y="4032"/>
              <a:ext cx="144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52" name="Rectangle 24"/>
            <p:cNvSpPr>
              <a:spLocks noChangeArrowheads="1"/>
            </p:cNvSpPr>
            <p:nvPr/>
          </p:nvSpPr>
          <p:spPr bwMode="auto">
            <a:xfrm>
              <a:off x="5136" y="4032"/>
              <a:ext cx="144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53" name="Rectangle 25"/>
            <p:cNvSpPr>
              <a:spLocks noChangeArrowheads="1"/>
            </p:cNvSpPr>
            <p:nvPr/>
          </p:nvSpPr>
          <p:spPr bwMode="auto">
            <a:xfrm>
              <a:off x="5280" y="4032"/>
              <a:ext cx="144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54" name="Rectangle 26"/>
            <p:cNvSpPr>
              <a:spLocks noChangeArrowheads="1"/>
            </p:cNvSpPr>
            <p:nvPr/>
          </p:nvSpPr>
          <p:spPr bwMode="auto">
            <a:xfrm>
              <a:off x="5424" y="4032"/>
              <a:ext cx="144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55" name="Rectangle 27"/>
            <p:cNvSpPr>
              <a:spLocks noChangeArrowheads="1"/>
            </p:cNvSpPr>
            <p:nvPr/>
          </p:nvSpPr>
          <p:spPr bwMode="auto">
            <a:xfrm>
              <a:off x="5568" y="4032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56" name="Rectangle 28"/>
            <p:cNvSpPr>
              <a:spLocks noChangeArrowheads="1"/>
            </p:cNvSpPr>
            <p:nvPr/>
          </p:nvSpPr>
          <p:spPr bwMode="auto">
            <a:xfrm>
              <a:off x="5712" y="4032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57" name="Rectangle 29"/>
            <p:cNvSpPr>
              <a:spLocks noChangeArrowheads="1"/>
            </p:cNvSpPr>
            <p:nvPr/>
          </p:nvSpPr>
          <p:spPr bwMode="auto">
            <a:xfrm>
              <a:off x="5856" y="4032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58" name="Rectangle 30"/>
            <p:cNvSpPr>
              <a:spLocks noChangeArrowheads="1"/>
            </p:cNvSpPr>
            <p:nvPr/>
          </p:nvSpPr>
          <p:spPr bwMode="auto">
            <a:xfrm>
              <a:off x="6000" y="4032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59" name="Rectangle 31"/>
            <p:cNvSpPr>
              <a:spLocks noChangeArrowheads="1"/>
            </p:cNvSpPr>
            <p:nvPr/>
          </p:nvSpPr>
          <p:spPr bwMode="auto">
            <a:xfrm>
              <a:off x="6144" y="4032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60" name="Rectangle 32"/>
            <p:cNvSpPr>
              <a:spLocks noChangeArrowheads="1"/>
            </p:cNvSpPr>
            <p:nvPr/>
          </p:nvSpPr>
          <p:spPr bwMode="auto">
            <a:xfrm>
              <a:off x="6288" y="4032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61" name="Rectangle 33"/>
            <p:cNvSpPr>
              <a:spLocks noChangeArrowheads="1"/>
            </p:cNvSpPr>
            <p:nvPr/>
          </p:nvSpPr>
          <p:spPr bwMode="auto">
            <a:xfrm>
              <a:off x="6432" y="4032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62" name="Rectangle 34"/>
            <p:cNvSpPr>
              <a:spLocks noChangeArrowheads="1"/>
            </p:cNvSpPr>
            <p:nvPr/>
          </p:nvSpPr>
          <p:spPr bwMode="auto">
            <a:xfrm>
              <a:off x="6576" y="4032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2563" name="Text Box 35"/>
          <p:cNvSpPr txBox="1">
            <a:spLocks noChangeArrowheads="1"/>
          </p:cNvSpPr>
          <p:nvPr/>
        </p:nvSpPr>
        <p:spPr bwMode="auto">
          <a:xfrm>
            <a:off x="457200" y="4130675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EAEAEA"/>
                </a:solidFill>
                <a:latin typeface="Times New Roman" pitchFamily="18" charset="0"/>
              </a:rPr>
              <a:t>(145, 215, 87, 149)  =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EAEAEA"/>
                </a:solidFill>
                <a:latin typeface="Times New Roman" pitchFamily="18" charset="0"/>
              </a:rPr>
              <a:t>(145, 215, 87) * 2^(149-128)  =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1190000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>
                <a:solidFill>
                  <a:srgbClr val="00FF00"/>
                </a:solidFill>
                <a:latin typeface="Times New Roman" pitchFamily="18" charset="0"/>
              </a:rPr>
              <a:t>1760000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>
                <a:solidFill>
                  <a:srgbClr val="6699FF"/>
                </a:solidFill>
                <a:latin typeface="Times New Roman" pitchFamily="18" charset="0"/>
              </a:rPr>
              <a:t>713000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02564" name="Text Box 36"/>
          <p:cNvSpPr txBox="1">
            <a:spLocks noChangeArrowheads="1"/>
          </p:cNvSpPr>
          <p:nvPr/>
        </p:nvSpPr>
        <p:spPr bwMode="auto">
          <a:xfrm>
            <a:off x="1295400" y="28956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Red               Green               Blue             Exponent</a:t>
            </a:r>
          </a:p>
        </p:txBody>
      </p:sp>
      <p:sp>
        <p:nvSpPr>
          <p:cNvPr id="1302565" name="Text Box 37"/>
          <p:cNvSpPr txBox="1">
            <a:spLocks noChangeArrowheads="1"/>
          </p:cNvSpPr>
          <p:nvPr/>
        </p:nvSpPr>
        <p:spPr bwMode="auto">
          <a:xfrm>
            <a:off x="2514600" y="22860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</a:rPr>
              <a:t>32 bits / pixel</a:t>
            </a:r>
          </a:p>
        </p:txBody>
      </p:sp>
      <p:sp>
        <p:nvSpPr>
          <p:cNvPr id="1302566" name="Text Box 38"/>
          <p:cNvSpPr txBox="1">
            <a:spLocks noChangeArrowheads="1"/>
          </p:cNvSpPr>
          <p:nvPr/>
        </p:nvSpPr>
        <p:spPr bwMode="auto">
          <a:xfrm>
            <a:off x="4495800" y="4114800"/>
            <a:ext cx="434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EAEAEA"/>
                </a:solidFill>
                <a:latin typeface="Times New Roman" pitchFamily="18" charset="0"/>
              </a:rPr>
              <a:t>(145, 215, 87, 103)  =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EAEAEA"/>
                </a:solidFill>
                <a:latin typeface="Times New Roman" pitchFamily="18" charset="0"/>
              </a:rPr>
              <a:t>(145, 215, 87) * 2^(103-128)  =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0.00000432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>
                <a:solidFill>
                  <a:srgbClr val="00FF00"/>
                </a:solidFill>
                <a:latin typeface="Times New Roman" pitchFamily="18" charset="0"/>
              </a:rPr>
              <a:t>0.00000641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>
                <a:solidFill>
                  <a:srgbClr val="6699FF"/>
                </a:solidFill>
                <a:latin typeface="Times New Roman" pitchFamily="18" charset="0"/>
              </a:rPr>
              <a:t>0.00000259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)  </a:t>
            </a:r>
          </a:p>
        </p:txBody>
      </p:sp>
      <p:sp>
        <p:nvSpPr>
          <p:cNvPr id="1302567" name="Line 39"/>
          <p:cNvSpPr>
            <a:spLocks noChangeShapeType="1"/>
          </p:cNvSpPr>
          <p:nvPr/>
        </p:nvSpPr>
        <p:spPr bwMode="auto">
          <a:xfrm>
            <a:off x="4419600" y="3733800"/>
            <a:ext cx="0" cy="2209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2568" name="Rectangle 40"/>
          <p:cNvSpPr>
            <a:spLocks noChangeArrowheads="1"/>
          </p:cNvSpPr>
          <p:nvPr/>
        </p:nvSpPr>
        <p:spPr bwMode="auto">
          <a:xfrm>
            <a:off x="457200" y="6216650"/>
            <a:ext cx="8305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hlink"/>
                </a:solidFill>
                <a:latin typeface="Times New Roman" pitchFamily="18" charset="0"/>
              </a:rPr>
              <a:t>Ward, Greg. "Real Pixels," in Graphics Gems IV, edited by James Arvo, Academic Press, 1994</a:t>
            </a:r>
          </a:p>
        </p:txBody>
      </p:sp>
      <p:sp>
        <p:nvSpPr>
          <p:cNvPr id="1302569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Radiance</a:t>
            </a:r>
            <a:r>
              <a:rPr lang="en-US"/>
              <a:t> Format</a:t>
            </a:r>
            <a:br>
              <a:rPr lang="en-US"/>
            </a:br>
            <a:r>
              <a:rPr lang="en-US"/>
              <a:t>(.pic, .hdr)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ILM</a:t>
            </a:r>
            <a:r>
              <a:rPr lang="en-US"/>
              <a:t>’s OpenEXR (.exr)</a:t>
            </a:r>
          </a:p>
        </p:txBody>
      </p:sp>
      <p:sp>
        <p:nvSpPr>
          <p:cNvPr id="1303555" name="Rectangle 3"/>
          <p:cNvSpPr>
            <a:spLocks noChangeArrowheads="1"/>
          </p:cNvSpPr>
          <p:nvPr/>
        </p:nvSpPr>
        <p:spPr bwMode="auto">
          <a:xfrm>
            <a:off x="381000" y="15240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6 bytes per pixel, 2 for each channel, compressed</a:t>
            </a:r>
          </a:p>
        </p:txBody>
      </p:sp>
      <p:sp>
        <p:nvSpPr>
          <p:cNvPr id="1303556" name="Rectangle 4"/>
          <p:cNvSpPr>
            <a:spLocks noChangeArrowheads="1"/>
          </p:cNvSpPr>
          <p:nvPr/>
        </p:nvSpPr>
        <p:spPr bwMode="auto">
          <a:xfrm>
            <a:off x="4114800" y="23622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57" name="Rectangle 5"/>
          <p:cNvSpPr>
            <a:spLocks noChangeArrowheads="1"/>
          </p:cNvSpPr>
          <p:nvPr/>
        </p:nvSpPr>
        <p:spPr bwMode="auto">
          <a:xfrm>
            <a:off x="4343400" y="23622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58" name="Rectangle 6"/>
          <p:cNvSpPr>
            <a:spLocks noChangeArrowheads="1"/>
          </p:cNvSpPr>
          <p:nvPr/>
        </p:nvSpPr>
        <p:spPr bwMode="auto">
          <a:xfrm>
            <a:off x="4572000" y="23622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59" name="Rectangle 7"/>
          <p:cNvSpPr>
            <a:spLocks noChangeArrowheads="1"/>
          </p:cNvSpPr>
          <p:nvPr/>
        </p:nvSpPr>
        <p:spPr bwMode="auto">
          <a:xfrm>
            <a:off x="4800600" y="23622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60" name="Rectangle 8"/>
          <p:cNvSpPr>
            <a:spLocks noChangeArrowheads="1"/>
          </p:cNvSpPr>
          <p:nvPr/>
        </p:nvSpPr>
        <p:spPr bwMode="auto">
          <a:xfrm>
            <a:off x="5029200" y="23622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61" name="Rectangle 9"/>
          <p:cNvSpPr>
            <a:spLocks noChangeArrowheads="1"/>
          </p:cNvSpPr>
          <p:nvPr/>
        </p:nvSpPr>
        <p:spPr bwMode="auto">
          <a:xfrm>
            <a:off x="5257800" y="23622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62" name="Rectangle 10"/>
          <p:cNvSpPr>
            <a:spLocks noChangeArrowheads="1"/>
          </p:cNvSpPr>
          <p:nvPr/>
        </p:nvSpPr>
        <p:spPr bwMode="auto">
          <a:xfrm>
            <a:off x="5486400" y="23622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63" name="Rectangle 11"/>
          <p:cNvSpPr>
            <a:spLocks noChangeArrowheads="1"/>
          </p:cNvSpPr>
          <p:nvPr/>
        </p:nvSpPr>
        <p:spPr bwMode="auto">
          <a:xfrm>
            <a:off x="2743200" y="2362200"/>
            <a:ext cx="2286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64" name="Rectangle 12"/>
          <p:cNvSpPr>
            <a:spLocks noChangeArrowheads="1"/>
          </p:cNvSpPr>
          <p:nvPr/>
        </p:nvSpPr>
        <p:spPr bwMode="auto">
          <a:xfrm>
            <a:off x="29718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65" name="Rectangle 13"/>
          <p:cNvSpPr>
            <a:spLocks noChangeArrowheads="1"/>
          </p:cNvSpPr>
          <p:nvPr/>
        </p:nvSpPr>
        <p:spPr bwMode="auto">
          <a:xfrm>
            <a:off x="32004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66" name="Rectangle 14"/>
          <p:cNvSpPr>
            <a:spLocks noChangeArrowheads="1"/>
          </p:cNvSpPr>
          <p:nvPr/>
        </p:nvSpPr>
        <p:spPr bwMode="auto">
          <a:xfrm>
            <a:off x="34290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67" name="Rectangle 15"/>
          <p:cNvSpPr>
            <a:spLocks noChangeArrowheads="1"/>
          </p:cNvSpPr>
          <p:nvPr/>
        </p:nvSpPr>
        <p:spPr bwMode="auto">
          <a:xfrm>
            <a:off x="36576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68" name="Rectangle 16"/>
          <p:cNvSpPr>
            <a:spLocks noChangeArrowheads="1"/>
          </p:cNvSpPr>
          <p:nvPr/>
        </p:nvSpPr>
        <p:spPr bwMode="auto">
          <a:xfrm>
            <a:off x="38862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69" name="Rectangle 17"/>
          <p:cNvSpPr>
            <a:spLocks noChangeArrowheads="1"/>
          </p:cNvSpPr>
          <p:nvPr/>
        </p:nvSpPr>
        <p:spPr bwMode="auto">
          <a:xfrm>
            <a:off x="5715000" y="23622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70" name="Rectangle 18"/>
          <p:cNvSpPr>
            <a:spLocks noChangeArrowheads="1"/>
          </p:cNvSpPr>
          <p:nvPr/>
        </p:nvSpPr>
        <p:spPr bwMode="auto">
          <a:xfrm>
            <a:off x="5943600" y="23622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71" name="Rectangle 19"/>
          <p:cNvSpPr>
            <a:spLocks noChangeArrowheads="1"/>
          </p:cNvSpPr>
          <p:nvPr/>
        </p:nvSpPr>
        <p:spPr bwMode="auto">
          <a:xfrm>
            <a:off x="6172200" y="2362200"/>
            <a:ext cx="228600" cy="228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72" name="Rectangle 20"/>
          <p:cNvSpPr>
            <a:spLocks noChangeArrowheads="1"/>
          </p:cNvSpPr>
          <p:nvPr/>
        </p:nvSpPr>
        <p:spPr bwMode="auto">
          <a:xfrm>
            <a:off x="4114800" y="28194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73" name="Rectangle 21"/>
          <p:cNvSpPr>
            <a:spLocks noChangeArrowheads="1"/>
          </p:cNvSpPr>
          <p:nvPr/>
        </p:nvSpPr>
        <p:spPr bwMode="auto">
          <a:xfrm>
            <a:off x="4343400" y="28194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74" name="Rectangle 22"/>
          <p:cNvSpPr>
            <a:spLocks noChangeArrowheads="1"/>
          </p:cNvSpPr>
          <p:nvPr/>
        </p:nvSpPr>
        <p:spPr bwMode="auto">
          <a:xfrm>
            <a:off x="4572000" y="28194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75" name="Rectangle 23"/>
          <p:cNvSpPr>
            <a:spLocks noChangeArrowheads="1"/>
          </p:cNvSpPr>
          <p:nvPr/>
        </p:nvSpPr>
        <p:spPr bwMode="auto">
          <a:xfrm>
            <a:off x="4800600" y="28194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76" name="Rectangle 24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77" name="Rectangle 25"/>
          <p:cNvSpPr>
            <a:spLocks noChangeArrowheads="1"/>
          </p:cNvSpPr>
          <p:nvPr/>
        </p:nvSpPr>
        <p:spPr bwMode="auto">
          <a:xfrm>
            <a:off x="5257800" y="28194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78" name="Rectangle 26"/>
          <p:cNvSpPr>
            <a:spLocks noChangeArrowheads="1"/>
          </p:cNvSpPr>
          <p:nvPr/>
        </p:nvSpPr>
        <p:spPr bwMode="auto">
          <a:xfrm>
            <a:off x="5486400" y="28194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79" name="Rectangle 27"/>
          <p:cNvSpPr>
            <a:spLocks noChangeArrowheads="1"/>
          </p:cNvSpPr>
          <p:nvPr/>
        </p:nvSpPr>
        <p:spPr bwMode="auto">
          <a:xfrm>
            <a:off x="2743200" y="2819400"/>
            <a:ext cx="2286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80" name="Rectangle 28"/>
          <p:cNvSpPr>
            <a:spLocks noChangeArrowheads="1"/>
          </p:cNvSpPr>
          <p:nvPr/>
        </p:nvSpPr>
        <p:spPr bwMode="auto">
          <a:xfrm>
            <a:off x="2971800" y="28194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81" name="Rectangle 29"/>
          <p:cNvSpPr>
            <a:spLocks noChangeArrowheads="1"/>
          </p:cNvSpPr>
          <p:nvPr/>
        </p:nvSpPr>
        <p:spPr bwMode="auto">
          <a:xfrm>
            <a:off x="3200400" y="28194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82" name="Rectangle 30"/>
          <p:cNvSpPr>
            <a:spLocks noChangeArrowheads="1"/>
          </p:cNvSpPr>
          <p:nvPr/>
        </p:nvSpPr>
        <p:spPr bwMode="auto">
          <a:xfrm>
            <a:off x="3429000" y="28194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83" name="Rectangle 31"/>
          <p:cNvSpPr>
            <a:spLocks noChangeArrowheads="1"/>
          </p:cNvSpPr>
          <p:nvPr/>
        </p:nvSpPr>
        <p:spPr bwMode="auto">
          <a:xfrm>
            <a:off x="3657600" y="28194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84" name="Rectangle 32"/>
          <p:cNvSpPr>
            <a:spLocks noChangeArrowheads="1"/>
          </p:cNvSpPr>
          <p:nvPr/>
        </p:nvSpPr>
        <p:spPr bwMode="auto">
          <a:xfrm>
            <a:off x="3886200" y="28194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85" name="Rectangle 33"/>
          <p:cNvSpPr>
            <a:spLocks noChangeArrowheads="1"/>
          </p:cNvSpPr>
          <p:nvPr/>
        </p:nvSpPr>
        <p:spPr bwMode="auto">
          <a:xfrm>
            <a:off x="5715000" y="28194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86" name="Rectangle 34"/>
          <p:cNvSpPr>
            <a:spLocks noChangeArrowheads="1"/>
          </p:cNvSpPr>
          <p:nvPr/>
        </p:nvSpPr>
        <p:spPr bwMode="auto">
          <a:xfrm>
            <a:off x="5943600" y="28194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87" name="Rectangle 35"/>
          <p:cNvSpPr>
            <a:spLocks noChangeArrowheads="1"/>
          </p:cNvSpPr>
          <p:nvPr/>
        </p:nvSpPr>
        <p:spPr bwMode="auto">
          <a:xfrm>
            <a:off x="6172200" y="2819400"/>
            <a:ext cx="2286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88" name="Rectangle 36"/>
          <p:cNvSpPr>
            <a:spLocks noChangeArrowheads="1"/>
          </p:cNvSpPr>
          <p:nvPr/>
        </p:nvSpPr>
        <p:spPr bwMode="auto">
          <a:xfrm>
            <a:off x="4114800" y="32766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89" name="Rectangle 37"/>
          <p:cNvSpPr>
            <a:spLocks noChangeArrowheads="1"/>
          </p:cNvSpPr>
          <p:nvPr/>
        </p:nvSpPr>
        <p:spPr bwMode="auto">
          <a:xfrm>
            <a:off x="4343400" y="32766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90" name="Rectangle 38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91" name="Rectangle 39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92" name="Rectangle 40"/>
          <p:cNvSpPr>
            <a:spLocks noChangeArrowheads="1"/>
          </p:cNvSpPr>
          <p:nvPr/>
        </p:nvSpPr>
        <p:spPr bwMode="auto">
          <a:xfrm>
            <a:off x="5029200" y="32766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93" name="Rectangle 41"/>
          <p:cNvSpPr>
            <a:spLocks noChangeArrowheads="1"/>
          </p:cNvSpPr>
          <p:nvPr/>
        </p:nvSpPr>
        <p:spPr bwMode="auto">
          <a:xfrm>
            <a:off x="5257800" y="32766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94" name="Rectangle 42"/>
          <p:cNvSpPr>
            <a:spLocks noChangeArrowheads="1"/>
          </p:cNvSpPr>
          <p:nvPr/>
        </p:nvSpPr>
        <p:spPr bwMode="auto">
          <a:xfrm>
            <a:off x="5486400" y="32766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95" name="Rectangle 43"/>
          <p:cNvSpPr>
            <a:spLocks noChangeArrowheads="1"/>
          </p:cNvSpPr>
          <p:nvPr/>
        </p:nvSpPr>
        <p:spPr bwMode="auto">
          <a:xfrm>
            <a:off x="2743200" y="3276600"/>
            <a:ext cx="2286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96" name="Rectangle 44"/>
          <p:cNvSpPr>
            <a:spLocks noChangeArrowheads="1"/>
          </p:cNvSpPr>
          <p:nvPr/>
        </p:nvSpPr>
        <p:spPr bwMode="auto">
          <a:xfrm>
            <a:off x="2971800" y="32766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97" name="Rectangle 45"/>
          <p:cNvSpPr>
            <a:spLocks noChangeArrowheads="1"/>
          </p:cNvSpPr>
          <p:nvPr/>
        </p:nvSpPr>
        <p:spPr bwMode="auto">
          <a:xfrm>
            <a:off x="3200400" y="32766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98" name="Rectangle 46"/>
          <p:cNvSpPr>
            <a:spLocks noChangeArrowheads="1"/>
          </p:cNvSpPr>
          <p:nvPr/>
        </p:nvSpPr>
        <p:spPr bwMode="auto">
          <a:xfrm>
            <a:off x="3429000" y="32766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599" name="Rectangle 47"/>
          <p:cNvSpPr>
            <a:spLocks noChangeArrowheads="1"/>
          </p:cNvSpPr>
          <p:nvPr/>
        </p:nvSpPr>
        <p:spPr bwMode="auto">
          <a:xfrm>
            <a:off x="3657600" y="32766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600" name="Rectangle 48"/>
          <p:cNvSpPr>
            <a:spLocks noChangeArrowheads="1"/>
          </p:cNvSpPr>
          <p:nvPr/>
        </p:nvSpPr>
        <p:spPr bwMode="auto">
          <a:xfrm>
            <a:off x="3886200" y="32766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601" name="Rectangle 49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602" name="Rectangle 50"/>
          <p:cNvSpPr>
            <a:spLocks noChangeArrowheads="1"/>
          </p:cNvSpPr>
          <p:nvPr/>
        </p:nvSpPr>
        <p:spPr bwMode="auto">
          <a:xfrm>
            <a:off x="5943600" y="32766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603" name="Rectangle 51"/>
          <p:cNvSpPr>
            <a:spLocks noChangeArrowheads="1"/>
          </p:cNvSpPr>
          <p:nvPr/>
        </p:nvSpPr>
        <p:spPr bwMode="auto">
          <a:xfrm>
            <a:off x="6172200" y="3276600"/>
            <a:ext cx="228600" cy="2286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3604" name="Text Box 52"/>
          <p:cNvSpPr txBox="1">
            <a:spLocks noChangeArrowheads="1"/>
          </p:cNvSpPr>
          <p:nvPr/>
        </p:nvSpPr>
        <p:spPr bwMode="auto">
          <a:xfrm>
            <a:off x="2209800" y="37338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sign</a:t>
            </a:r>
          </a:p>
        </p:txBody>
      </p:sp>
      <p:sp>
        <p:nvSpPr>
          <p:cNvPr id="1303605" name="Text Box 53"/>
          <p:cNvSpPr txBox="1">
            <a:spLocks noChangeArrowheads="1"/>
          </p:cNvSpPr>
          <p:nvPr/>
        </p:nvSpPr>
        <p:spPr bwMode="auto">
          <a:xfrm>
            <a:off x="3048000" y="37338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exponent</a:t>
            </a:r>
          </a:p>
        </p:txBody>
      </p:sp>
      <p:sp>
        <p:nvSpPr>
          <p:cNvPr id="1303606" name="Text Box 54"/>
          <p:cNvSpPr txBox="1">
            <a:spLocks noChangeArrowheads="1"/>
          </p:cNvSpPr>
          <p:nvPr/>
        </p:nvSpPr>
        <p:spPr bwMode="auto">
          <a:xfrm>
            <a:off x="4114800" y="37338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mantissa</a:t>
            </a:r>
          </a:p>
        </p:txBody>
      </p:sp>
      <p:sp>
        <p:nvSpPr>
          <p:cNvPr id="1303607" name="Rectangle 55"/>
          <p:cNvSpPr>
            <a:spLocks noChangeArrowheads="1"/>
          </p:cNvSpPr>
          <p:nvPr/>
        </p:nvSpPr>
        <p:spPr bwMode="auto">
          <a:xfrm>
            <a:off x="482600" y="4330700"/>
            <a:ext cx="81280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chemeClr val="hlink"/>
                </a:solidFill>
                <a:latin typeface="Trebuchet MS" pitchFamily="34" charset="0"/>
              </a:rPr>
              <a:t> Several lossless compression options, 2:1 typical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hlink"/>
                </a:solidFill>
                <a:latin typeface="Trebuchet MS" pitchFamily="34" charset="0"/>
              </a:rPr>
              <a:t> Compatible with the “half” datatype in NVidia's Cg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hlink"/>
                </a:solidFill>
                <a:latin typeface="Trebuchet MS" pitchFamily="34" charset="0"/>
              </a:rPr>
              <a:t> Supported natively on GeForce FX and Quadro FX</a:t>
            </a:r>
            <a:br>
              <a:rPr lang="en-US">
                <a:solidFill>
                  <a:schemeClr val="hlink"/>
                </a:solidFill>
                <a:latin typeface="Trebuchet MS" pitchFamily="34" charset="0"/>
              </a:rPr>
            </a:br>
            <a:endParaRPr lang="en-US">
              <a:solidFill>
                <a:schemeClr val="hlink"/>
              </a:solidFill>
              <a:latin typeface="Trebuchet MS" pitchFamily="34" charset="0"/>
            </a:endParaRPr>
          </a:p>
          <a:p>
            <a:pPr>
              <a:buFontTx/>
              <a:buChar char="•"/>
            </a:pPr>
            <a:r>
              <a:rPr lang="en-US">
                <a:solidFill>
                  <a:schemeClr val="hlink"/>
                </a:solidFill>
                <a:latin typeface="Trebuchet MS" pitchFamily="34" charset="0"/>
              </a:rPr>
              <a:t> Available at</a:t>
            </a:r>
            <a:r>
              <a:rPr lang="en-US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>
                <a:solidFill>
                  <a:schemeClr val="bg1"/>
                </a:solidFill>
                <a:latin typeface="Trebuchet MS" pitchFamily="34" charset="0"/>
                <a:hlinkClick r:id="rId3"/>
              </a:rPr>
              <a:t>http://www.openexr.net/</a:t>
            </a:r>
            <a:endParaRPr lang="en-US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ChangeArrowheads="1"/>
          </p:cNvSpPr>
          <p:nvPr/>
        </p:nvSpPr>
        <p:spPr bwMode="auto">
          <a:xfrm>
            <a:off x="2873375" y="3352800"/>
            <a:ext cx="1157288" cy="29718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5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819400" cy="1981200"/>
          </a:xfrm>
          <a:noFill/>
          <a:ln/>
        </p:spPr>
        <p:txBody>
          <a:bodyPr/>
          <a:lstStyle/>
          <a:p>
            <a:r>
              <a:rPr lang="en-US"/>
              <a:t>Now What?</a:t>
            </a:r>
          </a:p>
        </p:txBody>
      </p:sp>
      <p:sp>
        <p:nvSpPr>
          <p:cNvPr id="1335301" name="Rectangle 5"/>
          <p:cNvSpPr>
            <a:spLocks noChangeArrowheads="1"/>
          </p:cNvSpPr>
          <p:nvPr/>
        </p:nvSpPr>
        <p:spPr bwMode="auto">
          <a:xfrm>
            <a:off x="4768850" y="609600"/>
            <a:ext cx="3392488" cy="5715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5302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533400"/>
            <a:ext cx="3379788" cy="570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35303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1463" y="3314700"/>
            <a:ext cx="1150937" cy="293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Tone Mapping</a:t>
            </a:r>
          </a:p>
        </p:txBody>
      </p:sp>
      <p:sp>
        <p:nvSpPr>
          <p:cNvPr id="1337347" name="Text Box 3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>
              <a:latin typeface="Times New Roman" pitchFamily="18" charset="0"/>
            </a:endParaRPr>
          </a:p>
        </p:txBody>
      </p:sp>
      <p:sp>
        <p:nvSpPr>
          <p:cNvPr id="1337348" name="Text Box 4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7349" name="Line 5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50" name="Line 6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51" name="Line 7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52" name="Line 8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53" name="Line 9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54" name="Line 10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55" name="Line 11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56" name="Line 12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57" name="Line 13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58" name="Line 14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59" name="Line 15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60" name="Line 16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61" name="Line 17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62" name="Text Box 18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7363" name="Line 19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64" name="Text Box 20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7365" name="Line 21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66" name="Line 22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67" name="Line 23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68" name="Line 24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69" name="Line 25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70" name="Line 26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71" name="Line 27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72" name="Line 28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73" name="Line 29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74" name="Line 30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75" name="Line 31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76" name="Line 32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77" name="Line 33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78" name="Text Box 34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7379" name="Line 35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80" name="Rectangle 36"/>
          <p:cNvSpPr>
            <a:spLocks noChangeArrowheads="1"/>
          </p:cNvSpPr>
          <p:nvPr/>
        </p:nvSpPr>
        <p:spPr bwMode="auto">
          <a:xfrm>
            <a:off x="76200" y="3527425"/>
            <a:ext cx="2008188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solidFill>
                  <a:srgbClr val="EAEAEA"/>
                </a:solidFill>
                <a:latin typeface="Times New Roman" pitchFamily="18" charset="0"/>
              </a:rPr>
              <a:t>Real World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solidFill>
                  <a:srgbClr val="EAEAEA"/>
                </a:solidFill>
                <a:latin typeface="Times New Roman" pitchFamily="18" charset="0"/>
              </a:rPr>
              <a:t>Ray Traced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solidFill>
                  <a:srgbClr val="EAEAEA"/>
                </a:solidFill>
                <a:latin typeface="Times New Roman" pitchFamily="18" charset="0"/>
              </a:rPr>
              <a:t>World (Radiance)</a:t>
            </a:r>
            <a:endParaRPr lang="fr-FR" sz="20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7381" name="Rectangle 37"/>
          <p:cNvSpPr>
            <a:spLocks noChangeArrowheads="1"/>
          </p:cNvSpPr>
          <p:nvPr/>
        </p:nvSpPr>
        <p:spPr bwMode="auto">
          <a:xfrm>
            <a:off x="312738" y="5613400"/>
            <a:ext cx="1042987" cy="66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fr-FR" sz="2000">
                <a:solidFill>
                  <a:srgbClr val="EAEAEA"/>
                </a:solidFill>
                <a:latin typeface="Times New Roman" pitchFamily="18" charset="0"/>
              </a:rPr>
              <a:t>Display/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fr-FR" sz="2000">
                <a:solidFill>
                  <a:srgbClr val="EAEAEA"/>
                </a:solidFill>
                <a:latin typeface="Times New Roman" pitchFamily="18" charset="0"/>
              </a:rPr>
              <a:t>Printer</a:t>
            </a:r>
          </a:p>
        </p:txBody>
      </p:sp>
      <p:sp>
        <p:nvSpPr>
          <p:cNvPr id="1337382" name="Text Box 38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aseline="3000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  <p:sp>
        <p:nvSpPr>
          <p:cNvPr id="1337383" name="Line 39"/>
          <p:cNvSpPr>
            <a:spLocks noChangeShapeType="1"/>
          </p:cNvSpPr>
          <p:nvPr/>
        </p:nvSpPr>
        <p:spPr bwMode="auto">
          <a:xfrm flipH="1">
            <a:off x="4367213" y="4419600"/>
            <a:ext cx="21097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84" name="Line 40"/>
          <p:cNvSpPr>
            <a:spLocks noChangeShapeType="1"/>
          </p:cNvSpPr>
          <p:nvPr/>
        </p:nvSpPr>
        <p:spPr bwMode="auto">
          <a:xfrm flipH="1">
            <a:off x="3505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7385" name="Rectangle 41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7386" name="Rectangle 42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7387" name="Text Box 43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738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1143000"/>
          </a:xfrm>
        </p:spPr>
        <p:txBody>
          <a:bodyPr/>
          <a:lstStyle/>
          <a:p>
            <a:r>
              <a:rPr lang="en-US"/>
              <a:t>How can we do this?</a:t>
            </a:r>
          </a:p>
          <a:p>
            <a:pPr lvl="1">
              <a:buFontTx/>
              <a:buNone/>
            </a:pPr>
            <a:r>
              <a:rPr lang="en-US" sz="2400">
                <a:solidFill>
                  <a:srgbClr val="EAEAEA"/>
                </a:solidFill>
              </a:rPr>
              <a:t>Linear scaling?, thresholding?  Suggestions?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ChangeArrowheads="1"/>
          </p:cNvSpPr>
          <p:nvPr/>
        </p:nvSpPr>
        <p:spPr bwMode="auto">
          <a:xfrm>
            <a:off x="4775200" y="609600"/>
            <a:ext cx="3454400" cy="57912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" y="533400"/>
            <a:ext cx="3048000" cy="1981200"/>
          </a:xfrm>
          <a:noFill/>
          <a:ln/>
        </p:spPr>
        <p:txBody>
          <a:bodyPr/>
          <a:lstStyle/>
          <a:p>
            <a:r>
              <a:rPr lang="en-US"/>
              <a:t>The</a:t>
            </a:r>
            <a:br>
              <a:rPr lang="en-US"/>
            </a:br>
            <a:r>
              <a:rPr lang="en-US"/>
              <a:t>Radiance</a:t>
            </a:r>
            <a:br>
              <a:rPr lang="en-US"/>
            </a:br>
            <a:r>
              <a:rPr lang="en-US"/>
              <a:t>Map</a:t>
            </a:r>
          </a:p>
        </p:txBody>
      </p:sp>
      <p:sp>
        <p:nvSpPr>
          <p:cNvPr id="931844" name="Rectangle 4"/>
          <p:cNvSpPr>
            <a:spLocks noChangeArrowheads="1"/>
          </p:cNvSpPr>
          <p:nvPr/>
        </p:nvSpPr>
        <p:spPr bwMode="auto">
          <a:xfrm>
            <a:off x="1765300" y="4999038"/>
            <a:ext cx="2420938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Linearly scaled to</a:t>
            </a:r>
          </a:p>
          <a:p>
            <a:pPr algn="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display device</a:t>
            </a:r>
          </a:p>
        </p:txBody>
      </p:sp>
      <p:sp>
        <p:nvSpPr>
          <p:cNvPr id="931845" name="Rectangle 5"/>
          <p:cNvSpPr>
            <a:spLocks noChangeArrowheads="1"/>
          </p:cNvSpPr>
          <p:nvPr/>
        </p:nvSpPr>
        <p:spPr bwMode="auto">
          <a:xfrm>
            <a:off x="2811463" y="2286000"/>
            <a:ext cx="2235200" cy="2286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3184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0" y="533400"/>
            <a:ext cx="3430588" cy="579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31847" name="Rectangle 7"/>
          <p:cNvSpPr>
            <a:spLocks noChangeArrowheads="1"/>
          </p:cNvSpPr>
          <p:nvPr/>
        </p:nvSpPr>
        <p:spPr bwMode="auto">
          <a:xfrm>
            <a:off x="6745288" y="3727450"/>
            <a:ext cx="1004887" cy="9906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31848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750" y="2171700"/>
            <a:ext cx="2252663" cy="2260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931849" name="Line 9"/>
          <p:cNvSpPr>
            <a:spLocks noChangeShapeType="1"/>
          </p:cNvSpPr>
          <p:nvPr/>
        </p:nvSpPr>
        <p:spPr bwMode="auto">
          <a:xfrm>
            <a:off x="5181600" y="3352800"/>
            <a:ext cx="1422400" cy="685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High Dynamic Range Images</a:t>
            </a:r>
          </a:p>
        </p:txBody>
      </p:sp>
      <p:sp>
        <p:nvSpPr>
          <p:cNvPr id="1526787" name="Text Box 3"/>
          <p:cNvSpPr txBox="1">
            <a:spLocks noChangeArrowheads="1"/>
          </p:cNvSpPr>
          <p:nvPr/>
        </p:nvSpPr>
        <p:spPr bwMode="auto">
          <a:xfrm>
            <a:off x="0" y="5888018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cs typeface="Arial" charset="0"/>
              </a:rPr>
              <a:t>Computational Photography</a:t>
            </a:r>
          </a:p>
          <a:p>
            <a:pPr algn="ctr"/>
            <a:endParaRPr lang="en-US" sz="28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26793" name="Picture 9" descr="C:\Documents and Settings\James\Desktop\comp_photo\hays_slides\29\3513060620_8b788bdf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578" y="1752600"/>
            <a:ext cx="4464844" cy="366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Global Operator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Compression curve needs to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Bring everything within range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Leave dark areas alone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other words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Asymptote at 255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Derivative of 1 at 0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Operator (Reinhart et al)</a:t>
            </a:r>
          </a:p>
        </p:txBody>
      </p:sp>
      <p:pic>
        <p:nvPicPr>
          <p:cNvPr id="1342467" name="Picture 3" descr="new_f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89338"/>
            <a:ext cx="7391400" cy="2659062"/>
          </a:xfrm>
          <a:prstGeom prst="rect">
            <a:avLst/>
          </a:prstGeom>
          <a:noFill/>
        </p:spPr>
      </p:pic>
      <p:graphicFrame>
        <p:nvGraphicFramePr>
          <p:cNvPr id="1342468" name="Object 4"/>
          <p:cNvGraphicFramePr>
            <a:graphicFrameLocks noChangeAspect="1"/>
          </p:cNvGraphicFramePr>
          <p:nvPr/>
        </p:nvGraphicFramePr>
        <p:xfrm>
          <a:off x="3048000" y="1905000"/>
          <a:ext cx="3276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90" name="Equation" r:id="rId5" imgW="1091880" imgH="431640" progId="Equation.3">
                  <p:embed/>
                </p:oleObj>
              </mc:Choice>
              <mc:Fallback>
                <p:oleObj name="Equation" r:id="rId5" imgW="10918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3276600" cy="1295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Operator Results</a:t>
            </a:r>
          </a:p>
        </p:txBody>
      </p:sp>
      <p:pic>
        <p:nvPicPr>
          <p:cNvPr id="1343491" name="Picture 3" descr="clockb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829050" cy="5105400"/>
          </a:xfrm>
          <a:prstGeom prst="rect">
            <a:avLst/>
          </a:prstGeom>
          <a:noFill/>
        </p:spPr>
      </p:pic>
      <p:pic>
        <p:nvPicPr>
          <p:cNvPr id="1343493" name="Picture 5" descr="tinter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0"/>
            <a:ext cx="382905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memorial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3722688" cy="5586413"/>
          </a:xfrm>
          <a:prstGeom prst="rect">
            <a:avLst/>
          </a:prstGeom>
          <a:noFill/>
        </p:spPr>
      </p:pic>
      <p:sp>
        <p:nvSpPr>
          <p:cNvPr id="1338374" name="Rectangle 6"/>
          <p:cNvSpPr>
            <a:spLocks noChangeArrowheads="1"/>
          </p:cNvSpPr>
          <p:nvPr/>
        </p:nvSpPr>
        <p:spPr bwMode="auto">
          <a:xfrm>
            <a:off x="5257800" y="5881688"/>
            <a:ext cx="30908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Darkest </a:t>
            </a:r>
            <a:r>
              <a: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0.1%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scaled</a:t>
            </a:r>
          </a:p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display device</a:t>
            </a:r>
          </a:p>
        </p:txBody>
      </p:sp>
      <p:pic>
        <p:nvPicPr>
          <p:cNvPr id="1338376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660775" cy="558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38377" name="Text Box 9"/>
          <p:cNvSpPr txBox="1">
            <a:spLocks noChangeArrowheads="1"/>
          </p:cNvSpPr>
          <p:nvPr/>
        </p:nvSpPr>
        <p:spPr bwMode="auto">
          <a:xfrm>
            <a:off x="1508125" y="5934075"/>
            <a:ext cx="275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Reinhart Operator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</a:t>
            </a:r>
            <a:r>
              <a:rPr lang="en-US" i="1"/>
              <a:t>we</a:t>
            </a:r>
            <a:r>
              <a:rPr lang="en-US"/>
              <a:t> see?</a:t>
            </a:r>
          </a:p>
        </p:txBody>
      </p:sp>
      <p:pic>
        <p:nvPicPr>
          <p:cNvPr id="1344517" name="Picture 5"/>
          <p:cNvPicPr>
            <a:picLocks noChangeArrowheads="1"/>
          </p:cNvPicPr>
          <p:nvPr/>
        </p:nvPicPr>
        <p:blipFill>
          <a:blip r:embed="rId3" cstate="print"/>
          <a:srcRect r="76521"/>
          <a:stretch>
            <a:fillRect/>
          </a:stretch>
        </p:blipFill>
        <p:spPr bwMode="auto">
          <a:xfrm>
            <a:off x="1066800" y="1905000"/>
            <a:ext cx="1219200" cy="418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44518" name="Picture 6" descr="memorial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09800"/>
            <a:ext cx="2506663" cy="3762375"/>
          </a:xfrm>
          <a:prstGeom prst="rect">
            <a:avLst/>
          </a:prstGeom>
          <a:noFill/>
        </p:spPr>
      </p:pic>
      <p:sp>
        <p:nvSpPr>
          <p:cNvPr id="1344519" name="Text Box 7"/>
          <p:cNvSpPr txBox="1">
            <a:spLocks noChangeArrowheads="1"/>
          </p:cNvSpPr>
          <p:nvPr/>
        </p:nvSpPr>
        <p:spPr bwMode="auto">
          <a:xfrm>
            <a:off x="3489325" y="3749675"/>
            <a:ext cx="74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EAEAEA"/>
                </a:solidFill>
              </a:rPr>
              <a:t>Vs</a:t>
            </a:r>
            <a:r>
              <a:rPr lang="en-US">
                <a:solidFill>
                  <a:srgbClr val="EAEAEA"/>
                </a:solidFill>
              </a:rPr>
              <a:t>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multi-exposure HDR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Scene and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camera need to be static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Char char="•"/>
              <a:tabLst/>
              <a:defRPr/>
            </a:pPr>
            <a:r>
              <a:rPr lang="en-US" sz="3200" kern="0" baseline="0" dirty="0" smtClean="0">
                <a:solidFill>
                  <a:srgbClr val="FFFFFF"/>
                </a:solidFill>
                <a:latin typeface="+mn-lt"/>
              </a:rPr>
              <a:t>Camera</a:t>
            </a:r>
            <a:r>
              <a:rPr lang="en-US" sz="3200" kern="0" dirty="0" smtClean="0">
                <a:solidFill>
                  <a:srgbClr val="FFFFFF"/>
                </a:solidFill>
                <a:latin typeface="+mn-lt"/>
              </a:rPr>
              <a:t> sensors are getting better and better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devices are fairly limited anyway (although getting better).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 tone mapping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Video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Limitations of Low Dynamic Range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897" b="2785"/>
          <a:stretch/>
        </p:blipFill>
        <p:spPr>
          <a:xfrm>
            <a:off x="2581159" y="990600"/>
            <a:ext cx="3981683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9178" y="6550223"/>
            <a:ext cx="4571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Cathedral of Saint </a:t>
            </a:r>
            <a:r>
              <a:rPr lang="en-US" sz="1400" dirty="0" err="1" smtClean="0">
                <a:solidFill>
                  <a:srgbClr val="FFFFFF"/>
                </a:solidFill>
              </a:rPr>
              <a:t>Vigilio</a:t>
            </a:r>
            <a:r>
              <a:rPr lang="en-US" sz="1400" dirty="0" smtClean="0">
                <a:solidFill>
                  <a:srgbClr val="FFFFFF"/>
                </a:solidFill>
              </a:rPr>
              <a:t> by Flickr </a:t>
            </a:r>
            <a:r>
              <a:rPr lang="en-US" sz="1400" dirty="0">
                <a:solidFill>
                  <a:srgbClr val="FFFFFF"/>
                </a:solidFill>
              </a:rPr>
              <a:t>user </a:t>
            </a:r>
            <a:r>
              <a:rPr lang="en-US" sz="1400" dirty="0" err="1">
                <a:solidFill>
                  <a:srgbClr val="FFFFFF"/>
                </a:solidFill>
              </a:rPr>
              <a:t>Przemek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Więch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96655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028"/>
            <a:ext cx="9144000" cy="6092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9760" y="6545818"/>
            <a:ext cx="3487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Cathedral Basilica by Flickr user </a:t>
            </a:r>
            <a:r>
              <a:rPr lang="en-US" sz="1400" dirty="0" err="1" smtClean="0">
                <a:solidFill>
                  <a:srgbClr val="FFFFFF"/>
                </a:solidFill>
              </a:rPr>
              <a:t>Zeitzeph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55463"/>
            <a:ext cx="914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High Dynamic Range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992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dvsti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Dynamic Range</a:t>
            </a:r>
          </a:p>
        </p:txBody>
      </p:sp>
      <p:sp>
        <p:nvSpPr>
          <p:cNvPr id="1325060" name="Text Box 4"/>
          <p:cNvSpPr txBox="1">
            <a:spLocks noChangeArrowheads="1"/>
          </p:cNvSpPr>
          <p:nvPr/>
        </p:nvSpPr>
        <p:spPr bwMode="auto">
          <a:xfrm>
            <a:off x="2971800" y="2971800"/>
            <a:ext cx="838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1500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2559050" y="21336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1418" tIns="45709" rIns="91418" bIns="4570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325062" name="Picture 6" descr="dvstil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895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3" name="Picture 7" descr="dvstill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4" name="Picture 8" descr="dvstill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724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5" name="Picture 9" descr="dvsti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257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66" name="Text Box 10"/>
          <p:cNvSpPr txBox="1">
            <a:spLocks noChangeArrowheads="1"/>
          </p:cNvSpPr>
          <p:nvPr/>
        </p:nvSpPr>
        <p:spPr bwMode="auto">
          <a:xfrm>
            <a:off x="3581400" y="3886200"/>
            <a:ext cx="114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25,000</a:t>
            </a:r>
          </a:p>
        </p:txBody>
      </p:sp>
      <p:sp>
        <p:nvSpPr>
          <p:cNvPr id="1325067" name="Text Box 11"/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400,000</a:t>
            </a:r>
          </a:p>
        </p:txBody>
      </p:sp>
      <p:sp>
        <p:nvSpPr>
          <p:cNvPr id="1325068" name="Text Box 12"/>
          <p:cNvSpPr txBox="1">
            <a:spLocks noChangeArrowheads="1"/>
          </p:cNvSpPr>
          <p:nvPr/>
        </p:nvSpPr>
        <p:spPr bwMode="auto">
          <a:xfrm>
            <a:off x="6096000" y="5562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2,000,000,000</a:t>
            </a:r>
          </a:p>
        </p:txBody>
      </p:sp>
      <p:sp>
        <p:nvSpPr>
          <p:cNvPr id="1325069" name="Text Box 13"/>
          <p:cNvSpPr txBox="1">
            <a:spLocks noChangeArrowheads="1"/>
          </p:cNvSpPr>
          <p:nvPr/>
        </p:nvSpPr>
        <p:spPr bwMode="auto">
          <a:xfrm>
            <a:off x="4495800" y="2301875"/>
            <a:ext cx="3581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EAEAEA"/>
                </a:solidFill>
                <a:latin typeface="Trebuchet MS" pitchFamily="34" charset="0"/>
              </a:rPr>
              <a:t>The real world is</a:t>
            </a:r>
            <a:br>
              <a:rPr lang="en-US" b="1">
                <a:solidFill>
                  <a:srgbClr val="EAEAEA"/>
                </a:solidFill>
                <a:latin typeface="Trebuchet MS" pitchFamily="34" charset="0"/>
              </a:rPr>
            </a:br>
            <a:r>
              <a:rPr lang="en-US" b="1">
                <a:solidFill>
                  <a:srgbClr val="EAEAEA"/>
                </a:solidFill>
                <a:latin typeface="Trebuchet MS" pitchFamily="34" charset="0"/>
              </a:rPr>
              <a:t>high dynamic range.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Exposure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3" name="Text Box 39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aseline="3000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367213" y="4419600"/>
            <a:ext cx="5095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505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7147" name="Rectangle 43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Exposure</a:t>
            </a:r>
          </a:p>
        </p:txBody>
      </p:sp>
      <p:sp>
        <p:nvSpPr>
          <p:cNvPr id="1334275" name="Text Box 3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>
              <a:latin typeface="Times New Roman" pitchFamily="18" charset="0"/>
            </a:endParaRPr>
          </a:p>
        </p:txBody>
      </p:sp>
      <p:sp>
        <p:nvSpPr>
          <p:cNvPr id="1334276" name="Text Box 4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77" name="Line 5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78" name="Line 6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79" name="Line 7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80" name="Line 8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81" name="Line 9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82" name="Line 10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83" name="Line 11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84" name="Line 12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85" name="Line 13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86" name="Line 14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87" name="Line 15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88" name="Line 16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89" name="Line 17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90" name="Text Box 18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291" name="Line 19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92" name="Text Box 20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93" name="Line 21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94" name="Line 22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95" name="Line 23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96" name="Line 24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97" name="Line 25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98" name="Line 26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99" name="Line 27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00" name="Line 28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01" name="Line 29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02" name="Line 30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03" name="Line 31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04" name="Line 32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05" name="Line 33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06" name="Text Box 34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10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307" name="Line 35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08" name="Rectangle 36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09" name="Rectangle 37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1" name="Line 39"/>
          <p:cNvSpPr>
            <a:spLocks noChangeShapeType="1"/>
          </p:cNvSpPr>
          <p:nvPr/>
        </p:nvSpPr>
        <p:spPr bwMode="auto">
          <a:xfrm flipH="1">
            <a:off x="4572000" y="4278313"/>
            <a:ext cx="2109788" cy="14366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12" name="Line 40"/>
          <p:cNvSpPr>
            <a:spLocks noChangeShapeType="1"/>
          </p:cNvSpPr>
          <p:nvPr/>
        </p:nvSpPr>
        <p:spPr bwMode="auto">
          <a:xfrm flipH="1">
            <a:off x="3505200" y="4302125"/>
            <a:ext cx="2133600" cy="14128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13" name="Rectangle 41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314" name="Rectangle 42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315" name="Text Box 43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6" name="Text Box 44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aseline="3000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11" grpId="0" animBg="1"/>
      <p:bldP spid="13343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27279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CC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FFFFFF"/>
      </a:dk2>
      <a:lt2>
        <a:srgbClr val="FFCC33"/>
      </a:lt2>
      <a:accent1>
        <a:srgbClr val="FF6633"/>
      </a:accent1>
      <a:accent2>
        <a:srgbClr val="B9D300"/>
      </a:accent2>
      <a:accent3>
        <a:srgbClr val="FFFFFF"/>
      </a:accent3>
      <a:accent4>
        <a:srgbClr val="000000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FFFFFF"/>
        </a:dk2>
        <a:lt2>
          <a:srgbClr val="FFCC33"/>
        </a:lt2>
        <a:accent1>
          <a:srgbClr val="FF6633"/>
        </a:accent1>
        <a:accent2>
          <a:srgbClr val="B9D300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21490</TotalTime>
  <Words>1403</Words>
  <Application>Microsoft Macintosh PowerPoint</Application>
  <PresentationFormat>On-screen Show (4:3)</PresentationFormat>
  <Paragraphs>371</Paragraphs>
  <Slides>46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1_Blank Presentation</vt:lpstr>
      <vt:lpstr>Custom Design</vt:lpstr>
      <vt:lpstr>mosaic</vt:lpstr>
      <vt:lpstr>Equation</vt:lpstr>
      <vt:lpstr>Computational Photography</vt:lpstr>
      <vt:lpstr>Review of Last Class</vt:lpstr>
      <vt:lpstr>Now talk about HDR</vt:lpstr>
      <vt:lpstr>High Dynamic Range Images</vt:lpstr>
      <vt:lpstr>Limitations of Low Dynamic Range</vt:lpstr>
      <vt:lpstr>PowerPoint Presentation</vt:lpstr>
      <vt:lpstr>Problem: Dynamic Range</vt:lpstr>
      <vt:lpstr>Long Exposure</vt:lpstr>
      <vt:lpstr>Short Exposure</vt:lpstr>
      <vt:lpstr>PowerPoint Presentation</vt:lpstr>
      <vt:lpstr>Camera Calibration</vt:lpstr>
      <vt:lpstr>Camera Calibration</vt:lpstr>
      <vt:lpstr>The Image Acquisition Pipeline</vt:lpstr>
      <vt:lpstr>PowerPoint Presentation</vt:lpstr>
      <vt:lpstr>Camera Response Functions</vt:lpstr>
      <vt:lpstr>Varying Exposure</vt:lpstr>
      <vt:lpstr>Camera is not a photometer!</vt:lpstr>
      <vt:lpstr>Recovering High Dynamic Range Radiance Maps from Photographs</vt:lpstr>
      <vt:lpstr>Ways to vary exposure</vt:lpstr>
      <vt:lpstr>Shutter Speed</vt:lpstr>
      <vt:lpstr>Shutter Speed</vt:lpstr>
      <vt:lpstr>The Algorithm</vt:lpstr>
      <vt:lpstr>The Algorithm</vt:lpstr>
      <vt:lpstr>PowerPoint Presentation</vt:lpstr>
      <vt:lpstr>The Math</vt:lpstr>
      <vt:lpstr>Matlab Code</vt:lpstr>
      <vt:lpstr>Results: Digital Camera</vt:lpstr>
      <vt:lpstr>PowerPoint Presentation</vt:lpstr>
      <vt:lpstr>Results: Color Film</vt:lpstr>
      <vt:lpstr>Recovered Response Curves</vt:lpstr>
      <vt:lpstr>Reconstruct HDR via Response Curve</vt:lpstr>
      <vt:lpstr>The Radiance Map</vt:lpstr>
      <vt:lpstr>How do we store this?</vt:lpstr>
      <vt:lpstr>Portable FloatMap (.pfm)</vt:lpstr>
      <vt:lpstr>Radiance Format (.pic, .hdr)</vt:lpstr>
      <vt:lpstr>ILM’s OpenEXR (.exr)</vt:lpstr>
      <vt:lpstr>Now What?</vt:lpstr>
      <vt:lpstr>Tone Mapping</vt:lpstr>
      <vt:lpstr>The Radiance Map</vt:lpstr>
      <vt:lpstr>Simple Global Operator</vt:lpstr>
      <vt:lpstr>Global Operator (Reinhart et al)</vt:lpstr>
      <vt:lpstr>Global Operator Results</vt:lpstr>
      <vt:lpstr>PowerPoint Presentation</vt:lpstr>
      <vt:lpstr>What do we see?</vt:lpstr>
      <vt:lpstr>Issues with multi-exposure HDR</vt:lpstr>
      <vt:lpstr>Next:  Local tone mapping  Video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Vision: Motion</dc:title>
  <dc:creator>Steve Seitz</dc:creator>
  <cp:lastModifiedBy>connelly barnes</cp:lastModifiedBy>
  <cp:revision>705</cp:revision>
  <cp:lastPrinted>1999-10-04T18:53:50Z</cp:lastPrinted>
  <dcterms:created xsi:type="dcterms:W3CDTF">1998-05-10T17:20:27Z</dcterms:created>
  <dcterms:modified xsi:type="dcterms:W3CDTF">2014-10-09T15:51:22Z</dcterms:modified>
</cp:coreProperties>
</file>