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340" r:id="rId2"/>
    <p:sldId id="342" r:id="rId3"/>
    <p:sldId id="343" r:id="rId4"/>
    <p:sldId id="341" r:id="rId5"/>
    <p:sldId id="310" r:id="rId6"/>
    <p:sldId id="311" r:id="rId7"/>
    <p:sldId id="312" r:id="rId8"/>
    <p:sldId id="313" r:id="rId9"/>
    <p:sldId id="314" r:id="rId10"/>
    <p:sldId id="315" r:id="rId11"/>
    <p:sldId id="316" r:id="rId12"/>
    <p:sldId id="317" r:id="rId13"/>
    <p:sldId id="318" r:id="rId14"/>
    <p:sldId id="319" r:id="rId15"/>
    <p:sldId id="320" r:id="rId16"/>
    <p:sldId id="321" r:id="rId17"/>
    <p:sldId id="322" r:id="rId18"/>
    <p:sldId id="323" r:id="rId19"/>
    <p:sldId id="324" r:id="rId20"/>
    <p:sldId id="325" r:id="rId21"/>
    <p:sldId id="289" r:id="rId22"/>
    <p:sldId id="290" r:id="rId23"/>
    <p:sldId id="327" r:id="rId24"/>
    <p:sldId id="328" r:id="rId25"/>
    <p:sldId id="329" r:id="rId26"/>
    <p:sldId id="330" r:id="rId27"/>
    <p:sldId id="331" r:id="rId28"/>
    <p:sldId id="332" r:id="rId29"/>
    <p:sldId id="333" r:id="rId30"/>
    <p:sldId id="334" r:id="rId31"/>
    <p:sldId id="335" r:id="rId32"/>
    <p:sldId id="336" r:id="rId33"/>
    <p:sldId id="300" r:id="rId34"/>
    <p:sldId id="301" r:id="rId35"/>
    <p:sldId id="302" r:id="rId36"/>
    <p:sldId id="303" r:id="rId37"/>
    <p:sldId id="285" r:id="rId38"/>
    <p:sldId id="258" r:id="rId39"/>
    <p:sldId id="259" r:id="rId40"/>
    <p:sldId id="260" r:id="rId41"/>
    <p:sldId id="264" r:id="rId42"/>
    <p:sldId id="308" r:id="rId43"/>
    <p:sldId id="266" r:id="rId44"/>
    <p:sldId id="263" r:id="rId45"/>
    <p:sldId id="337" r:id="rId46"/>
    <p:sldId id="338" r:id="rId47"/>
    <p:sldId id="339" r:id="rId48"/>
    <p:sldId id="344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0468" autoAdjust="0"/>
  </p:normalViewPr>
  <p:slideViewPr>
    <p:cSldViewPr>
      <p:cViewPr varScale="1">
        <p:scale>
          <a:sx n="79" d="100"/>
          <a:sy n="79" d="100"/>
        </p:scale>
        <p:origin x="-31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9F4911-8A9D-4C44-A8A6-26B9A0A0046C}" type="datetimeFigureOut">
              <a:rPr lang="en-US" smtClean="0"/>
              <a:pPr/>
              <a:t>11/26/13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5D084A-14DE-4D9F-9F4F-8611F6460D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645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US" dirty="0" smtClean="0"/>
              <a:t> If we want to view the images on a computer screen, we really</a:t>
            </a:r>
            <a:r>
              <a:rPr lang="en-US" baseline="0" dirty="0" smtClean="0"/>
              <a:t> need a special viewer for a number of reasons that Michael mentioned in the beginning of the talk</a:t>
            </a:r>
          </a:p>
          <a:p>
            <a:pPr lvl="1">
              <a:buFont typeface="Arial" charset="0"/>
              <a:buChar char="•"/>
            </a:pPr>
            <a:r>
              <a:rPr lang="en-US" baseline="0" dirty="0" smtClean="0"/>
              <a:t> The resolution of the images is much higher than the screen</a:t>
            </a:r>
          </a:p>
          <a:p>
            <a:pPr lvl="1">
              <a:buFont typeface="Arial" charset="0"/>
              <a:buChar char="•"/>
            </a:pPr>
            <a:r>
              <a:rPr lang="en-US" baseline="0" dirty="0" smtClean="0"/>
              <a:t> Also, t</a:t>
            </a:r>
            <a:r>
              <a:rPr lang="en-US" dirty="0" smtClean="0"/>
              <a:t>he dynamic</a:t>
            </a:r>
            <a:r>
              <a:rPr lang="en-US" baseline="0" dirty="0" smtClean="0"/>
              <a:t> range has double the bit depth</a:t>
            </a:r>
          </a:p>
          <a:p>
            <a:pPr lvl="1">
              <a:buFont typeface="Arial" charset="0"/>
              <a:buChar char="•"/>
            </a:pPr>
            <a:r>
              <a:rPr lang="en-US" dirty="0" smtClean="0"/>
              <a:t> Finally</a:t>
            </a:r>
            <a:r>
              <a:rPr lang="en-US" baseline="0" dirty="0" smtClean="0"/>
              <a:t>, t</a:t>
            </a:r>
            <a:r>
              <a:rPr lang="en-US" dirty="0" smtClean="0"/>
              <a:t>he FOV</a:t>
            </a:r>
            <a:r>
              <a:rPr lang="en-US" baseline="0" dirty="0" smtClean="0"/>
              <a:t> of the images is usually much wider than the FOV that your monitor subtends when you sit in front of it.</a:t>
            </a:r>
          </a:p>
          <a:p>
            <a:pPr lvl="0">
              <a:buFont typeface="Arial" charset="0"/>
              <a:buChar char="•"/>
            </a:pPr>
            <a:r>
              <a:rPr lang="en-US" baseline="0" dirty="0" smtClean="0"/>
              <a:t> As I will show, all these issues can be alleviated with an interactive viewer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D084A-14DE-4D9F-9F4F-8611F6460D63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D084A-14DE-4D9F-9F4F-8611F6460D63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US" baseline="0" dirty="0" smtClean="0"/>
              <a:t> In our viewer, we combine the best of both projections by smoothly transitioning between them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 For narrow FOVs we use perspective</a:t>
            </a:r>
            <a:r>
              <a:rPr lang="en-US" baseline="0" dirty="0" smtClean="0"/>
              <a:t> projection </a:t>
            </a:r>
            <a:r>
              <a:rPr lang="en-US" baseline="0" dirty="0" smtClean="0">
                <a:sym typeface="Wingdings" pitchFamily="2" charset="2"/>
              </a:rPr>
              <a:t> as angles widen, we bend the projection surface around the center of projection so that we end up in a cylindrical projection</a:t>
            </a:r>
          </a:p>
          <a:p>
            <a:pPr>
              <a:buFont typeface="Arial" charset="0"/>
              <a:buChar char="•"/>
            </a:pPr>
            <a:r>
              <a:rPr lang="en-US" baseline="0" dirty="0" smtClean="0">
                <a:sym typeface="Wingdings" pitchFamily="2" charset="2"/>
              </a:rPr>
              <a:t> Internally, we are always in a cylindrical projection, however, we change the radius of the cylinder.</a:t>
            </a:r>
          </a:p>
          <a:p>
            <a:pPr>
              <a:buFont typeface="Arial" charset="0"/>
              <a:buChar char="•"/>
            </a:pPr>
            <a:r>
              <a:rPr lang="en-US" baseline="0" dirty="0" smtClean="0">
                <a:sym typeface="Wingdings" pitchFamily="2" charset="2"/>
              </a:rPr>
              <a:t> Varying the radius of the cylinder controls the curvature of the projection surface.</a:t>
            </a:r>
          </a:p>
          <a:p>
            <a:pPr>
              <a:buFont typeface="Arial" charset="0"/>
              <a:buChar char="•"/>
            </a:pPr>
            <a:r>
              <a:rPr lang="en-US" baseline="0" dirty="0" smtClean="0">
                <a:sym typeface="Wingdings" pitchFamily="2" charset="2"/>
              </a:rPr>
              <a:t> In this animation, the center of the cylinder is located at the green point.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D084A-14DE-4D9F-9F4F-8611F6460D63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AA8340E-1EBD-437F-9A28-E0F33D8EC0D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3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hyperlink" Target="http://gc.cs.cmu.edu/gigapan/BMan2.html" TargetMode="External"/><Relationship Id="rId5" Type="http://schemas.openxmlformats.org/officeDocument/2006/relationships/image" Target="../media/image10.jpeg"/><Relationship Id="rId6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image" Target="../media/image12.png"/><Relationship Id="rId5" Type="http://schemas.openxmlformats.org/officeDocument/2006/relationships/image" Target="../media/image13.jpeg"/><Relationship Id="rId6" Type="http://schemas.openxmlformats.org/officeDocument/2006/relationships/image" Target="../media/image14.jpeg"/><Relationship Id="rId1" Type="http://schemas.microsoft.com/office/2007/relationships/media" Target="file:///D:\Papers\BIGpicture\Talk\Squamish.wmv" TargetMode="External"/><Relationship Id="rId2" Type="http://schemas.openxmlformats.org/officeDocument/2006/relationships/video" Target="file:///D:\Papers\BIGpicture\Talk\Squamish.wmv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gigapan.com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6" Type="http://schemas.openxmlformats.org/officeDocument/2006/relationships/image" Target="../media/image17.jpeg"/><Relationship Id="rId1" Type="http://schemas.microsoft.com/office/2007/relationships/media" Target="file:///D:\Papers\BIGpicture\Talk\Squamish.wmv" TargetMode="External"/><Relationship Id="rId2" Type="http://schemas.openxmlformats.org/officeDocument/2006/relationships/video" Target="file:///D:\Papers\BIGpicture\Talk\Squamish.wmv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Relationship Id="rId3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Relationship Id="rId3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scpv.csail.mit.edu/gigapxelmit2.pdf" TargetMode="External"/><Relationship Id="rId4" Type="http://schemas.openxmlformats.org/officeDocument/2006/relationships/hyperlink" Target="http://www.harlanerskine.com/blog/2008/07/ultra-large-format-ulf-color-photography-clifford-rosss-r1-vs-graham-flints-gigapxl-camera-vs-alastair-thains-9x9.html" TargetMode="External"/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cliffordross.com/zoom/index.php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jpeg"/><Relationship Id="rId3" Type="http://schemas.openxmlformats.org/officeDocument/2006/relationships/image" Target="../media/image35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jpeg"/><Relationship Id="rId3" Type="http://schemas.openxmlformats.org/officeDocument/2006/relationships/image" Target="../media/image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5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png"/><Relationship Id="rId5" Type="http://schemas.openxmlformats.org/officeDocument/2006/relationships/image" Target="../media/image46.jpeg"/><Relationship Id="rId6" Type="http://schemas.openxmlformats.org/officeDocument/2006/relationships/image" Target="../media/image47.jpeg"/><Relationship Id="rId7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7" Type="http://schemas.openxmlformats.org/officeDocument/2006/relationships/image" Target="../media/image59.png"/><Relationship Id="rId8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eg"/><Relationship Id="rId3" Type="http://schemas.openxmlformats.org/officeDocument/2006/relationships/image" Target="../media/image6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64.png"/><Relationship Id="rId6" Type="http://schemas.openxmlformats.org/officeDocument/2006/relationships/hyperlink" Target="file:///C:\t-jkopf\big_viewer_presentation\go.bat" TargetMode="External"/><Relationship Id="rId1" Type="http://schemas.microsoft.com/office/2007/relationships/media" Target="file://localhost/Users/connelly/Downloads/gigapixel_talk/proj_warp_ts.avi" TargetMode="External"/><Relationship Id="rId2" Type="http://schemas.openxmlformats.org/officeDocument/2006/relationships/video" Target="file://localhost/Users/connelly/Downloads/gigapixel_talk/proj_warp_ts.avi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4" Type="http://schemas.openxmlformats.org/officeDocument/2006/relationships/image" Target="../media/image67.jpeg"/><Relationship Id="rId5" Type="http://schemas.openxmlformats.org/officeDocument/2006/relationships/image" Target="../media/image68.jpeg"/><Relationship Id="rId6" Type="http://schemas.openxmlformats.org/officeDocument/2006/relationships/hyperlink" Target="file:///C:\t-jkopf\big_viewer_presentation\go.bat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DView%20Demos.htm" TargetMode="External"/><Relationship Id="rId4" Type="http://schemas.openxmlformats.org/officeDocument/2006/relationships/image" Target="../media/image69.jpeg"/><Relationship Id="rId5" Type="http://schemas.openxmlformats.org/officeDocument/2006/relationships/image" Target="../media/image70.jpeg"/><Relationship Id="rId6" Type="http://schemas.openxmlformats.org/officeDocument/2006/relationships/image" Target="../media/image71.jpeg"/><Relationship Id="rId7" Type="http://schemas.openxmlformats.org/officeDocument/2006/relationships/image" Target="../media/image72.jpeg"/><Relationship Id="rId8" Type="http://schemas.openxmlformats.org/officeDocument/2006/relationships/image" Target="../media/image73.jpeg"/><Relationship Id="rId9" Type="http://schemas.openxmlformats.org/officeDocument/2006/relationships/image" Target="../media/image74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%22C:/Program%20Files/Mozilla%20Firefox/firefox.exe%22%20http:/research.microsoft.com/ivm/hdview/hdgigapixel.htm" TargetMode="External"/><Relationship Id="rId4" Type="http://schemas.openxmlformats.org/officeDocument/2006/relationships/image" Target="../media/image69.jpeg"/><Relationship Id="rId5" Type="http://schemas.openxmlformats.org/officeDocument/2006/relationships/image" Target="../media/image76.jpeg"/><Relationship Id="rId6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s.columbia.edu/CAVE/projects/gigapixel/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37906" y="457200"/>
            <a:ext cx="60681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 smtClean="0"/>
              <a:t>Gigapixel</a:t>
            </a:r>
            <a:r>
              <a:rPr lang="en-US" sz="5400" dirty="0" smtClean="0"/>
              <a:t> Panoramas</a:t>
            </a:r>
            <a:endParaRPr lang="en-US" sz="5400" dirty="0"/>
          </a:p>
        </p:txBody>
      </p:sp>
      <p:sp>
        <p:nvSpPr>
          <p:cNvPr id="4" name="TextBox 3"/>
          <p:cNvSpPr txBox="1"/>
          <p:nvPr/>
        </p:nvSpPr>
        <p:spPr>
          <a:xfrm>
            <a:off x="952560" y="5499509"/>
            <a:ext cx="723888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/>
              <a:t>Computational </a:t>
            </a:r>
            <a:r>
              <a:rPr lang="en-US" sz="4000" dirty="0" smtClean="0"/>
              <a:t>Photography Class</a:t>
            </a:r>
            <a:endParaRPr lang="en-US" sz="4000" dirty="0" smtClean="0"/>
          </a:p>
          <a:p>
            <a:r>
              <a:rPr lang="en-US" sz="4000" dirty="0" smtClean="0"/>
              <a:t>Connelly Barnes</a:t>
            </a:r>
            <a:endParaRPr lang="en-US" sz="4000" dirty="0"/>
          </a:p>
        </p:txBody>
      </p:sp>
      <p:pic>
        <p:nvPicPr>
          <p:cNvPr id="6" name="Picture 5" descr="Screen Shot 2013-11-26 at 11.48.16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447800"/>
            <a:ext cx="8610600" cy="3559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5105400"/>
            <a:ext cx="868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Source: Johannes Kopf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78554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417888" y="3346450"/>
            <a:ext cx="3530600" cy="3275013"/>
            <a:chOff x="2153" y="2108"/>
            <a:chExt cx="2224" cy="2063"/>
          </a:xfrm>
        </p:grpSpPr>
        <p:sp>
          <p:nvSpPr>
            <p:cNvPr id="18435" name="Oval 3"/>
            <p:cNvSpPr>
              <a:spLocks noChangeArrowheads="1"/>
            </p:cNvSpPr>
            <p:nvPr/>
          </p:nvSpPr>
          <p:spPr bwMode="auto">
            <a:xfrm>
              <a:off x="2153" y="3077"/>
              <a:ext cx="126" cy="12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36" name="Line 4"/>
            <p:cNvSpPr>
              <a:spLocks noChangeShapeType="1"/>
            </p:cNvSpPr>
            <p:nvPr/>
          </p:nvSpPr>
          <p:spPr bwMode="auto">
            <a:xfrm flipH="1">
              <a:off x="2313" y="2160"/>
              <a:ext cx="394" cy="7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437" name="Line 5"/>
            <p:cNvSpPr>
              <a:spLocks noChangeShapeType="1"/>
            </p:cNvSpPr>
            <p:nvPr/>
          </p:nvSpPr>
          <p:spPr bwMode="auto">
            <a:xfrm flipH="1">
              <a:off x="2359" y="2108"/>
              <a:ext cx="704" cy="83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438" name="Line 6"/>
            <p:cNvSpPr>
              <a:spLocks noChangeShapeType="1"/>
            </p:cNvSpPr>
            <p:nvPr/>
          </p:nvSpPr>
          <p:spPr bwMode="auto">
            <a:xfrm flipH="1">
              <a:off x="2407" y="2166"/>
              <a:ext cx="1122" cy="8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439" name="Line 7"/>
            <p:cNvSpPr>
              <a:spLocks noChangeShapeType="1"/>
            </p:cNvSpPr>
            <p:nvPr/>
          </p:nvSpPr>
          <p:spPr bwMode="auto">
            <a:xfrm flipH="1">
              <a:off x="2443" y="2363"/>
              <a:ext cx="1566" cy="66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440" name="Line 8"/>
            <p:cNvSpPr>
              <a:spLocks noChangeShapeType="1"/>
            </p:cNvSpPr>
            <p:nvPr/>
          </p:nvSpPr>
          <p:spPr bwMode="auto">
            <a:xfrm flipH="1" flipV="1">
              <a:off x="2472" y="3135"/>
              <a:ext cx="1905" cy="5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441" name="Line 9"/>
            <p:cNvSpPr>
              <a:spLocks noChangeShapeType="1"/>
            </p:cNvSpPr>
            <p:nvPr/>
          </p:nvSpPr>
          <p:spPr bwMode="auto">
            <a:xfrm flipH="1" flipV="1">
              <a:off x="2437" y="3245"/>
              <a:ext cx="1592" cy="6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442" name="Line 10"/>
            <p:cNvSpPr>
              <a:spLocks noChangeShapeType="1"/>
            </p:cNvSpPr>
            <p:nvPr/>
          </p:nvSpPr>
          <p:spPr bwMode="auto">
            <a:xfrm flipH="1" flipV="1">
              <a:off x="2361" y="3356"/>
              <a:ext cx="621" cy="785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443" name="Line 11"/>
            <p:cNvSpPr>
              <a:spLocks noChangeShapeType="1"/>
            </p:cNvSpPr>
            <p:nvPr/>
          </p:nvSpPr>
          <p:spPr bwMode="auto">
            <a:xfrm flipH="1" flipV="1">
              <a:off x="2284" y="3381"/>
              <a:ext cx="158" cy="7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444" name="Line 12"/>
            <p:cNvSpPr>
              <a:spLocks noChangeShapeType="1"/>
            </p:cNvSpPr>
            <p:nvPr/>
          </p:nvSpPr>
          <p:spPr bwMode="auto">
            <a:xfrm flipH="1">
              <a:off x="2243" y="2181"/>
              <a:ext cx="189" cy="727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445" name="Line 13"/>
            <p:cNvSpPr>
              <a:spLocks noChangeShapeType="1"/>
            </p:cNvSpPr>
            <p:nvPr/>
          </p:nvSpPr>
          <p:spPr bwMode="auto">
            <a:xfrm flipH="1">
              <a:off x="2469" y="2733"/>
              <a:ext cx="1755" cy="3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446" name="Line 14"/>
            <p:cNvSpPr>
              <a:spLocks noChangeShapeType="1"/>
            </p:cNvSpPr>
            <p:nvPr/>
          </p:nvSpPr>
          <p:spPr bwMode="auto">
            <a:xfrm flipH="1" flipV="1">
              <a:off x="2459" y="3189"/>
              <a:ext cx="1718" cy="37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447" name="Line 15"/>
            <p:cNvSpPr>
              <a:spLocks noChangeShapeType="1"/>
            </p:cNvSpPr>
            <p:nvPr/>
          </p:nvSpPr>
          <p:spPr bwMode="auto">
            <a:xfrm flipH="1" flipV="1">
              <a:off x="2402" y="3298"/>
              <a:ext cx="1211" cy="82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448" name="Line 16"/>
            <p:cNvSpPr>
              <a:spLocks noChangeShapeType="1"/>
            </p:cNvSpPr>
            <p:nvPr/>
          </p:nvSpPr>
          <p:spPr bwMode="auto">
            <a:xfrm rot="315558" flipH="1">
              <a:off x="2370" y="2195"/>
              <a:ext cx="394" cy="766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449" name="Line 17"/>
            <p:cNvSpPr>
              <a:spLocks noChangeShapeType="1"/>
            </p:cNvSpPr>
            <p:nvPr/>
          </p:nvSpPr>
          <p:spPr bwMode="auto">
            <a:xfrm rot="315558" flipH="1">
              <a:off x="2417" y="2161"/>
              <a:ext cx="704" cy="83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450" name="Line 18"/>
            <p:cNvSpPr>
              <a:spLocks noChangeShapeType="1"/>
            </p:cNvSpPr>
            <p:nvPr/>
          </p:nvSpPr>
          <p:spPr bwMode="auto">
            <a:xfrm rot="315558" flipH="1">
              <a:off x="2459" y="2243"/>
              <a:ext cx="1122" cy="81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451" name="Line 19"/>
            <p:cNvSpPr>
              <a:spLocks noChangeShapeType="1"/>
            </p:cNvSpPr>
            <p:nvPr/>
          </p:nvSpPr>
          <p:spPr bwMode="auto">
            <a:xfrm rot="315558" flipH="1">
              <a:off x="2483" y="2463"/>
              <a:ext cx="1566" cy="66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452" name="Line 20"/>
            <p:cNvSpPr>
              <a:spLocks noChangeShapeType="1"/>
            </p:cNvSpPr>
            <p:nvPr/>
          </p:nvSpPr>
          <p:spPr bwMode="auto">
            <a:xfrm rot="315558" flipH="1" flipV="1">
              <a:off x="2469" y="3239"/>
              <a:ext cx="1655" cy="4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453" name="Line 21"/>
            <p:cNvSpPr>
              <a:spLocks noChangeShapeType="1"/>
            </p:cNvSpPr>
            <p:nvPr/>
          </p:nvSpPr>
          <p:spPr bwMode="auto">
            <a:xfrm rot="315558" flipH="1" flipV="1">
              <a:off x="2398" y="3342"/>
              <a:ext cx="1592" cy="62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454" name="Line 22"/>
            <p:cNvSpPr>
              <a:spLocks noChangeShapeType="1"/>
            </p:cNvSpPr>
            <p:nvPr/>
          </p:nvSpPr>
          <p:spPr bwMode="auto">
            <a:xfrm rot="315558" flipH="1" flipV="1">
              <a:off x="2293" y="3394"/>
              <a:ext cx="482" cy="77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455" name="Line 23"/>
            <p:cNvSpPr>
              <a:spLocks noChangeShapeType="1"/>
            </p:cNvSpPr>
            <p:nvPr/>
          </p:nvSpPr>
          <p:spPr bwMode="auto">
            <a:xfrm rot="315558" flipH="1" flipV="1">
              <a:off x="2210" y="3395"/>
              <a:ext cx="124" cy="7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456" name="Line 24"/>
            <p:cNvSpPr>
              <a:spLocks noChangeShapeType="1"/>
            </p:cNvSpPr>
            <p:nvPr/>
          </p:nvSpPr>
          <p:spPr bwMode="auto">
            <a:xfrm rot="315558" flipH="1">
              <a:off x="2315" y="2200"/>
              <a:ext cx="189" cy="72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457" name="Line 25"/>
            <p:cNvSpPr>
              <a:spLocks noChangeShapeType="1"/>
            </p:cNvSpPr>
            <p:nvPr/>
          </p:nvSpPr>
          <p:spPr bwMode="auto">
            <a:xfrm rot="315558" flipH="1">
              <a:off x="2487" y="2880"/>
              <a:ext cx="1669" cy="307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458" name="Line 26"/>
            <p:cNvSpPr>
              <a:spLocks noChangeShapeType="1"/>
            </p:cNvSpPr>
            <p:nvPr/>
          </p:nvSpPr>
          <p:spPr bwMode="auto">
            <a:xfrm rot="315558" flipH="1" flipV="1">
              <a:off x="2436" y="3294"/>
              <a:ext cx="1718" cy="37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459" name="Line 27"/>
            <p:cNvSpPr>
              <a:spLocks noChangeShapeType="1"/>
            </p:cNvSpPr>
            <p:nvPr/>
          </p:nvSpPr>
          <p:spPr bwMode="auto">
            <a:xfrm rot="315558" flipH="1" flipV="1">
              <a:off x="2356" y="3362"/>
              <a:ext cx="978" cy="7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460" name="Rectangle 28"/>
          <p:cNvSpPr>
            <a:spLocks noGrp="1" noChangeArrowheads="1"/>
          </p:cNvSpPr>
          <p:nvPr>
            <p:ph type="title"/>
          </p:nvPr>
        </p:nvSpPr>
        <p:spPr>
          <a:xfrm>
            <a:off x="457200" y="298450"/>
            <a:ext cx="8229600" cy="617538"/>
          </a:xfrm>
        </p:spPr>
        <p:txBody>
          <a:bodyPr>
            <a:normAutofit fontScale="90000"/>
          </a:bodyPr>
          <a:lstStyle/>
          <a:p>
            <a:r>
              <a:rPr lang="en-US" sz="3600" b="1"/>
              <a:t>Browser is a Camera</a:t>
            </a:r>
          </a:p>
        </p:txBody>
      </p:sp>
      <p:pic>
        <p:nvPicPr>
          <p:cNvPr id="18461" name="Picture 4" descr="teaser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88" y="862013"/>
            <a:ext cx="5113337" cy="104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62" name="Rectangle 30"/>
          <p:cNvSpPr>
            <a:spLocks noGrp="1" noChangeArrowheads="1"/>
          </p:cNvSpPr>
          <p:nvPr>
            <p:ph type="body" idx="1"/>
          </p:nvPr>
        </p:nvSpPr>
        <p:spPr>
          <a:xfrm>
            <a:off x="369888" y="2062163"/>
            <a:ext cx="8229600" cy="4551362"/>
          </a:xfrm>
          <a:noFill/>
          <a:ln/>
        </p:spPr>
        <p:txBody>
          <a:bodyPr/>
          <a:lstStyle/>
          <a:p>
            <a:r>
              <a:rPr lang="en-US" sz="3600"/>
              <a:t>Gigapixel Image == Slice of Lightfield</a:t>
            </a:r>
          </a:p>
          <a:p>
            <a:r>
              <a:rPr lang="en-US" sz="3600"/>
              <a:t>Viewer == Camera</a:t>
            </a:r>
          </a:p>
          <a:p>
            <a:pPr lvl="1"/>
            <a:r>
              <a:rPr lang="en-US" sz="3200"/>
              <a:t>Point It</a:t>
            </a:r>
          </a:p>
          <a:p>
            <a:pPr lvl="1"/>
            <a:r>
              <a:rPr lang="en-US" sz="3200"/>
              <a:t>Zoom out</a:t>
            </a:r>
          </a:p>
        </p:txBody>
      </p:sp>
      <p:sp>
        <p:nvSpPr>
          <p:cNvPr id="18463" name="Line 31"/>
          <p:cNvSpPr>
            <a:spLocks noChangeShapeType="1"/>
          </p:cNvSpPr>
          <p:nvPr/>
        </p:nvSpPr>
        <p:spPr bwMode="auto">
          <a:xfrm flipH="1">
            <a:off x="3671888" y="3429000"/>
            <a:ext cx="625475" cy="1216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464" name="Line 32"/>
          <p:cNvSpPr>
            <a:spLocks noChangeShapeType="1"/>
          </p:cNvSpPr>
          <p:nvPr/>
        </p:nvSpPr>
        <p:spPr bwMode="auto">
          <a:xfrm flipH="1">
            <a:off x="3744913" y="3346450"/>
            <a:ext cx="1117600" cy="13303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465" name="Line 33"/>
          <p:cNvSpPr>
            <a:spLocks noChangeShapeType="1"/>
          </p:cNvSpPr>
          <p:nvPr/>
        </p:nvSpPr>
        <p:spPr bwMode="auto">
          <a:xfrm flipH="1">
            <a:off x="3821113" y="3438525"/>
            <a:ext cx="1781175" cy="1300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466" name="Line 34"/>
          <p:cNvSpPr>
            <a:spLocks noChangeShapeType="1"/>
          </p:cNvSpPr>
          <p:nvPr/>
        </p:nvSpPr>
        <p:spPr bwMode="auto">
          <a:xfrm flipH="1">
            <a:off x="3878263" y="3751263"/>
            <a:ext cx="2486025" cy="1049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467" name="Line 35"/>
          <p:cNvSpPr>
            <a:spLocks noChangeShapeType="1"/>
          </p:cNvSpPr>
          <p:nvPr/>
        </p:nvSpPr>
        <p:spPr bwMode="auto">
          <a:xfrm flipH="1" flipV="1">
            <a:off x="3924300" y="4976813"/>
            <a:ext cx="3024188" cy="904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468" name="Line 36"/>
          <p:cNvSpPr>
            <a:spLocks noChangeShapeType="1"/>
          </p:cNvSpPr>
          <p:nvPr/>
        </p:nvSpPr>
        <p:spPr bwMode="auto">
          <a:xfrm flipH="1" flipV="1">
            <a:off x="3868738" y="5151438"/>
            <a:ext cx="2527300" cy="995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469" name="Line 37"/>
          <p:cNvSpPr>
            <a:spLocks noChangeShapeType="1"/>
          </p:cNvSpPr>
          <p:nvPr/>
        </p:nvSpPr>
        <p:spPr bwMode="auto">
          <a:xfrm flipH="1" flipV="1">
            <a:off x="3748088" y="5327650"/>
            <a:ext cx="985837" cy="124618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470" name="Line 38"/>
          <p:cNvSpPr>
            <a:spLocks noChangeShapeType="1"/>
          </p:cNvSpPr>
          <p:nvPr/>
        </p:nvSpPr>
        <p:spPr bwMode="auto">
          <a:xfrm flipH="1" flipV="1">
            <a:off x="3625850" y="5367338"/>
            <a:ext cx="250825" cy="1146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471" name="Line 39"/>
          <p:cNvSpPr>
            <a:spLocks noChangeShapeType="1"/>
          </p:cNvSpPr>
          <p:nvPr/>
        </p:nvSpPr>
        <p:spPr bwMode="auto">
          <a:xfrm flipH="1">
            <a:off x="3560763" y="3462338"/>
            <a:ext cx="300037" cy="115411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472" name="Line 40"/>
          <p:cNvSpPr>
            <a:spLocks noChangeShapeType="1"/>
          </p:cNvSpPr>
          <p:nvPr/>
        </p:nvSpPr>
        <p:spPr bwMode="auto">
          <a:xfrm flipH="1">
            <a:off x="3919538" y="4338638"/>
            <a:ext cx="2786062" cy="5540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473" name="Line 41"/>
          <p:cNvSpPr>
            <a:spLocks noChangeShapeType="1"/>
          </p:cNvSpPr>
          <p:nvPr/>
        </p:nvSpPr>
        <p:spPr bwMode="auto">
          <a:xfrm flipH="1" flipV="1">
            <a:off x="3903663" y="5062538"/>
            <a:ext cx="2727325" cy="5937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474" name="Line 42"/>
          <p:cNvSpPr>
            <a:spLocks noChangeShapeType="1"/>
          </p:cNvSpPr>
          <p:nvPr/>
        </p:nvSpPr>
        <p:spPr bwMode="auto">
          <a:xfrm flipH="1" flipV="1">
            <a:off x="3813175" y="5235575"/>
            <a:ext cx="1922463" cy="13112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475" name="Rectangle 43"/>
          <p:cNvSpPr>
            <a:spLocks noChangeArrowheads="1"/>
          </p:cNvSpPr>
          <p:nvPr/>
        </p:nvSpPr>
        <p:spPr bwMode="auto">
          <a:xfrm>
            <a:off x="1052513" y="3948113"/>
            <a:ext cx="5135562" cy="202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47"/>
          <p:cNvGrpSpPr>
            <a:grpSpLocks/>
          </p:cNvGrpSpPr>
          <p:nvPr/>
        </p:nvGrpSpPr>
        <p:grpSpPr bwMode="auto">
          <a:xfrm>
            <a:off x="3205163" y="2933700"/>
            <a:ext cx="2244725" cy="3633788"/>
            <a:chOff x="2019" y="1848"/>
            <a:chExt cx="1414" cy="2289"/>
          </a:xfrm>
        </p:grpSpPr>
        <p:sp>
          <p:nvSpPr>
            <p:cNvPr id="18476" name="Freeform 44"/>
            <p:cNvSpPr>
              <a:spLocks/>
            </p:cNvSpPr>
            <p:nvPr/>
          </p:nvSpPr>
          <p:spPr bwMode="auto">
            <a:xfrm>
              <a:off x="2210" y="1848"/>
              <a:ext cx="1223" cy="2289"/>
            </a:xfrm>
            <a:custGeom>
              <a:avLst/>
              <a:gdLst/>
              <a:ahLst/>
              <a:cxnLst>
                <a:cxn ang="0">
                  <a:pos x="0" y="757"/>
                </a:cxn>
                <a:cxn ang="0">
                  <a:pos x="1783" y="0"/>
                </a:cxn>
                <a:cxn ang="0">
                  <a:pos x="1783" y="1333"/>
                </a:cxn>
                <a:cxn ang="0">
                  <a:pos x="0" y="757"/>
                </a:cxn>
              </a:cxnLst>
              <a:rect l="0" t="0" r="r" b="b"/>
              <a:pathLst>
                <a:path w="1783" h="1333">
                  <a:moveTo>
                    <a:pt x="0" y="757"/>
                  </a:moveTo>
                  <a:lnTo>
                    <a:pt x="1783" y="0"/>
                  </a:lnTo>
                  <a:lnTo>
                    <a:pt x="1783" y="1333"/>
                  </a:lnTo>
                  <a:lnTo>
                    <a:pt x="0" y="757"/>
                  </a:lnTo>
                  <a:close/>
                </a:path>
              </a:pathLst>
            </a:custGeom>
            <a:solidFill>
              <a:schemeClr val="accent2">
                <a:alpha val="10001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477" name="Rectangle 45"/>
            <p:cNvSpPr>
              <a:spLocks noChangeArrowheads="1"/>
            </p:cNvSpPr>
            <p:nvPr/>
          </p:nvSpPr>
          <p:spPr bwMode="auto">
            <a:xfrm>
              <a:off x="2019" y="2886"/>
              <a:ext cx="229" cy="471"/>
            </a:xfrm>
            <a:prstGeom prst="rect">
              <a:avLst/>
            </a:prstGeom>
            <a:solidFill>
              <a:srgbClr val="9933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8478" name="Rectangle 46"/>
          <p:cNvSpPr>
            <a:spLocks noChangeArrowheads="1"/>
          </p:cNvSpPr>
          <p:nvPr/>
        </p:nvSpPr>
        <p:spPr bwMode="auto">
          <a:xfrm>
            <a:off x="3430588" y="4845050"/>
            <a:ext cx="209550" cy="260350"/>
          </a:xfrm>
          <a:prstGeom prst="rect">
            <a:avLst/>
          </a:prstGeom>
          <a:solidFill>
            <a:srgbClr val="9933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" name="Group 48"/>
          <p:cNvGrpSpPr>
            <a:grpSpLocks/>
          </p:cNvGrpSpPr>
          <p:nvPr/>
        </p:nvGrpSpPr>
        <p:grpSpPr bwMode="auto">
          <a:xfrm>
            <a:off x="1052513" y="3857625"/>
            <a:ext cx="5224462" cy="2116138"/>
            <a:chOff x="663" y="2430"/>
            <a:chExt cx="3291" cy="1333"/>
          </a:xfrm>
        </p:grpSpPr>
        <p:sp>
          <p:nvSpPr>
            <p:cNvPr id="18481" name="Rectangle 49"/>
            <p:cNvSpPr>
              <a:spLocks noChangeArrowheads="1"/>
            </p:cNvSpPr>
            <p:nvPr/>
          </p:nvSpPr>
          <p:spPr bwMode="auto">
            <a:xfrm>
              <a:off x="663" y="2487"/>
              <a:ext cx="3235" cy="1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" name="Group 50"/>
            <p:cNvGrpSpPr>
              <a:grpSpLocks/>
            </p:cNvGrpSpPr>
            <p:nvPr/>
          </p:nvGrpSpPr>
          <p:grpSpPr bwMode="auto">
            <a:xfrm>
              <a:off x="2019" y="2430"/>
              <a:ext cx="1935" cy="1264"/>
              <a:chOff x="2019" y="2399"/>
              <a:chExt cx="1935" cy="1333"/>
            </a:xfrm>
          </p:grpSpPr>
          <p:sp>
            <p:nvSpPr>
              <p:cNvPr id="18483" name="Freeform 51"/>
              <p:cNvSpPr>
                <a:spLocks/>
              </p:cNvSpPr>
              <p:nvPr/>
            </p:nvSpPr>
            <p:spPr bwMode="auto">
              <a:xfrm>
                <a:off x="2171" y="2399"/>
                <a:ext cx="1783" cy="1333"/>
              </a:xfrm>
              <a:custGeom>
                <a:avLst/>
                <a:gdLst/>
                <a:ahLst/>
                <a:cxnLst>
                  <a:cxn ang="0">
                    <a:pos x="0" y="757"/>
                  </a:cxn>
                  <a:cxn ang="0">
                    <a:pos x="1783" y="0"/>
                  </a:cxn>
                  <a:cxn ang="0">
                    <a:pos x="1783" y="1333"/>
                  </a:cxn>
                  <a:cxn ang="0">
                    <a:pos x="0" y="757"/>
                  </a:cxn>
                </a:cxnLst>
                <a:rect l="0" t="0" r="r" b="b"/>
                <a:pathLst>
                  <a:path w="1783" h="1333">
                    <a:moveTo>
                      <a:pt x="0" y="757"/>
                    </a:moveTo>
                    <a:lnTo>
                      <a:pt x="1783" y="0"/>
                    </a:lnTo>
                    <a:lnTo>
                      <a:pt x="1783" y="1333"/>
                    </a:lnTo>
                    <a:lnTo>
                      <a:pt x="0" y="757"/>
                    </a:lnTo>
                    <a:close/>
                  </a:path>
                </a:pathLst>
              </a:custGeom>
              <a:solidFill>
                <a:schemeClr val="accent2">
                  <a:alpha val="10001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6" name="Group 52"/>
              <p:cNvGrpSpPr>
                <a:grpSpLocks/>
              </p:cNvGrpSpPr>
              <p:nvPr/>
            </p:nvGrpSpPr>
            <p:grpSpPr bwMode="auto">
              <a:xfrm>
                <a:off x="2019" y="2880"/>
                <a:ext cx="355" cy="497"/>
                <a:chOff x="2019" y="2880"/>
                <a:chExt cx="355" cy="497"/>
              </a:xfrm>
            </p:grpSpPr>
            <p:sp>
              <p:nvSpPr>
                <p:cNvPr id="18485" name="Rectangle 53"/>
                <p:cNvSpPr>
                  <a:spLocks noChangeArrowheads="1"/>
                </p:cNvSpPr>
                <p:nvPr/>
              </p:nvSpPr>
              <p:spPr bwMode="auto">
                <a:xfrm>
                  <a:off x="2019" y="2880"/>
                  <a:ext cx="229" cy="497"/>
                </a:xfrm>
                <a:prstGeom prst="rect">
                  <a:avLst/>
                </a:prstGeom>
                <a:solidFill>
                  <a:srgbClr val="9933FF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86" name="Rectangle 54"/>
                <p:cNvSpPr>
                  <a:spLocks noChangeArrowheads="1"/>
                </p:cNvSpPr>
                <p:nvPr/>
              </p:nvSpPr>
              <p:spPr bwMode="auto">
                <a:xfrm>
                  <a:off x="2161" y="3055"/>
                  <a:ext cx="213" cy="173"/>
                </a:xfrm>
                <a:prstGeom prst="rect">
                  <a:avLst/>
                </a:prstGeom>
                <a:solidFill>
                  <a:srgbClr val="9933FF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rc 2"/>
          <p:cNvSpPr>
            <a:spLocks/>
          </p:cNvSpPr>
          <p:nvPr/>
        </p:nvSpPr>
        <p:spPr bwMode="auto">
          <a:xfrm rot="13625121">
            <a:off x="2941638" y="4692650"/>
            <a:ext cx="522287" cy="506413"/>
          </a:xfrm>
          <a:custGeom>
            <a:avLst/>
            <a:gdLst>
              <a:gd name="G0" fmla="+- 633 0 0"/>
              <a:gd name="G1" fmla="+- 21600 0 0"/>
              <a:gd name="G2" fmla="+- 21600 0 0"/>
              <a:gd name="T0" fmla="*/ 0 w 22233"/>
              <a:gd name="T1" fmla="*/ 9 h 21600"/>
              <a:gd name="T2" fmla="*/ 22233 w 22233"/>
              <a:gd name="T3" fmla="*/ 21600 h 21600"/>
              <a:gd name="T4" fmla="*/ 633 w 22233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233" h="21600" fill="none" extrusionOk="0">
                <a:moveTo>
                  <a:pt x="0" y="9"/>
                </a:moveTo>
                <a:cubicBezTo>
                  <a:pt x="210" y="3"/>
                  <a:pt x="421" y="-1"/>
                  <a:pt x="633" y="0"/>
                </a:cubicBezTo>
                <a:cubicBezTo>
                  <a:pt x="12562" y="0"/>
                  <a:pt x="22233" y="9670"/>
                  <a:pt x="22233" y="21600"/>
                </a:cubicBezTo>
              </a:path>
              <a:path w="22233" h="21600" stroke="0" extrusionOk="0">
                <a:moveTo>
                  <a:pt x="0" y="9"/>
                </a:moveTo>
                <a:cubicBezTo>
                  <a:pt x="210" y="3"/>
                  <a:pt x="421" y="-1"/>
                  <a:pt x="633" y="0"/>
                </a:cubicBezTo>
                <a:cubicBezTo>
                  <a:pt x="12562" y="0"/>
                  <a:pt x="22233" y="9670"/>
                  <a:pt x="22233" y="21600"/>
                </a:cubicBezTo>
                <a:lnTo>
                  <a:pt x="633" y="21600"/>
                </a:lnTo>
                <a:close/>
              </a:path>
            </a:pathLst>
          </a:custGeom>
          <a:solidFill>
            <a:srgbClr val="9933FF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417888" y="3346450"/>
            <a:ext cx="3530600" cy="3275013"/>
            <a:chOff x="2153" y="2108"/>
            <a:chExt cx="2224" cy="2063"/>
          </a:xfrm>
        </p:grpSpPr>
        <p:sp>
          <p:nvSpPr>
            <p:cNvPr id="19460" name="Oval 4"/>
            <p:cNvSpPr>
              <a:spLocks noChangeArrowheads="1"/>
            </p:cNvSpPr>
            <p:nvPr/>
          </p:nvSpPr>
          <p:spPr bwMode="auto">
            <a:xfrm>
              <a:off x="2153" y="3077"/>
              <a:ext cx="126" cy="12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61" name="Line 5"/>
            <p:cNvSpPr>
              <a:spLocks noChangeShapeType="1"/>
            </p:cNvSpPr>
            <p:nvPr/>
          </p:nvSpPr>
          <p:spPr bwMode="auto">
            <a:xfrm flipH="1">
              <a:off x="2313" y="2160"/>
              <a:ext cx="394" cy="7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462" name="Line 6"/>
            <p:cNvSpPr>
              <a:spLocks noChangeShapeType="1"/>
            </p:cNvSpPr>
            <p:nvPr/>
          </p:nvSpPr>
          <p:spPr bwMode="auto">
            <a:xfrm flipH="1">
              <a:off x="2359" y="2108"/>
              <a:ext cx="704" cy="83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463" name="Line 7"/>
            <p:cNvSpPr>
              <a:spLocks noChangeShapeType="1"/>
            </p:cNvSpPr>
            <p:nvPr/>
          </p:nvSpPr>
          <p:spPr bwMode="auto">
            <a:xfrm flipH="1">
              <a:off x="2407" y="2166"/>
              <a:ext cx="1122" cy="8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464" name="Line 8"/>
            <p:cNvSpPr>
              <a:spLocks noChangeShapeType="1"/>
            </p:cNvSpPr>
            <p:nvPr/>
          </p:nvSpPr>
          <p:spPr bwMode="auto">
            <a:xfrm flipH="1">
              <a:off x="2443" y="2363"/>
              <a:ext cx="1566" cy="66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465" name="Line 9"/>
            <p:cNvSpPr>
              <a:spLocks noChangeShapeType="1"/>
            </p:cNvSpPr>
            <p:nvPr/>
          </p:nvSpPr>
          <p:spPr bwMode="auto">
            <a:xfrm flipH="1" flipV="1">
              <a:off x="2472" y="3135"/>
              <a:ext cx="1905" cy="5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466" name="Line 10"/>
            <p:cNvSpPr>
              <a:spLocks noChangeShapeType="1"/>
            </p:cNvSpPr>
            <p:nvPr/>
          </p:nvSpPr>
          <p:spPr bwMode="auto">
            <a:xfrm flipH="1" flipV="1">
              <a:off x="2437" y="3245"/>
              <a:ext cx="1592" cy="6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467" name="Line 11"/>
            <p:cNvSpPr>
              <a:spLocks noChangeShapeType="1"/>
            </p:cNvSpPr>
            <p:nvPr/>
          </p:nvSpPr>
          <p:spPr bwMode="auto">
            <a:xfrm flipH="1" flipV="1">
              <a:off x="2361" y="3356"/>
              <a:ext cx="621" cy="785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468" name="Line 12"/>
            <p:cNvSpPr>
              <a:spLocks noChangeShapeType="1"/>
            </p:cNvSpPr>
            <p:nvPr/>
          </p:nvSpPr>
          <p:spPr bwMode="auto">
            <a:xfrm flipH="1" flipV="1">
              <a:off x="2284" y="3381"/>
              <a:ext cx="158" cy="7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469" name="Line 13"/>
            <p:cNvSpPr>
              <a:spLocks noChangeShapeType="1"/>
            </p:cNvSpPr>
            <p:nvPr/>
          </p:nvSpPr>
          <p:spPr bwMode="auto">
            <a:xfrm flipH="1">
              <a:off x="2243" y="2181"/>
              <a:ext cx="189" cy="727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470" name="Line 14"/>
            <p:cNvSpPr>
              <a:spLocks noChangeShapeType="1"/>
            </p:cNvSpPr>
            <p:nvPr/>
          </p:nvSpPr>
          <p:spPr bwMode="auto">
            <a:xfrm flipH="1">
              <a:off x="2469" y="2733"/>
              <a:ext cx="1755" cy="3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471" name="Line 15"/>
            <p:cNvSpPr>
              <a:spLocks noChangeShapeType="1"/>
            </p:cNvSpPr>
            <p:nvPr/>
          </p:nvSpPr>
          <p:spPr bwMode="auto">
            <a:xfrm flipH="1" flipV="1">
              <a:off x="2459" y="3189"/>
              <a:ext cx="1718" cy="37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472" name="Line 16"/>
            <p:cNvSpPr>
              <a:spLocks noChangeShapeType="1"/>
            </p:cNvSpPr>
            <p:nvPr/>
          </p:nvSpPr>
          <p:spPr bwMode="auto">
            <a:xfrm flipH="1" flipV="1">
              <a:off x="2402" y="3298"/>
              <a:ext cx="1211" cy="82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473" name="Line 17"/>
            <p:cNvSpPr>
              <a:spLocks noChangeShapeType="1"/>
            </p:cNvSpPr>
            <p:nvPr/>
          </p:nvSpPr>
          <p:spPr bwMode="auto">
            <a:xfrm rot="315558" flipH="1">
              <a:off x="2370" y="2195"/>
              <a:ext cx="394" cy="766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474" name="Line 18"/>
            <p:cNvSpPr>
              <a:spLocks noChangeShapeType="1"/>
            </p:cNvSpPr>
            <p:nvPr/>
          </p:nvSpPr>
          <p:spPr bwMode="auto">
            <a:xfrm rot="315558" flipH="1">
              <a:off x="2417" y="2161"/>
              <a:ext cx="704" cy="83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475" name="Line 19"/>
            <p:cNvSpPr>
              <a:spLocks noChangeShapeType="1"/>
            </p:cNvSpPr>
            <p:nvPr/>
          </p:nvSpPr>
          <p:spPr bwMode="auto">
            <a:xfrm rot="315558" flipH="1">
              <a:off x="2459" y="2243"/>
              <a:ext cx="1122" cy="81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476" name="Line 20"/>
            <p:cNvSpPr>
              <a:spLocks noChangeShapeType="1"/>
            </p:cNvSpPr>
            <p:nvPr/>
          </p:nvSpPr>
          <p:spPr bwMode="auto">
            <a:xfrm rot="315558" flipH="1">
              <a:off x="2483" y="2463"/>
              <a:ext cx="1566" cy="66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477" name="Line 21"/>
            <p:cNvSpPr>
              <a:spLocks noChangeShapeType="1"/>
            </p:cNvSpPr>
            <p:nvPr/>
          </p:nvSpPr>
          <p:spPr bwMode="auto">
            <a:xfrm rot="315558" flipH="1" flipV="1">
              <a:off x="2469" y="3239"/>
              <a:ext cx="1655" cy="4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478" name="Line 22"/>
            <p:cNvSpPr>
              <a:spLocks noChangeShapeType="1"/>
            </p:cNvSpPr>
            <p:nvPr/>
          </p:nvSpPr>
          <p:spPr bwMode="auto">
            <a:xfrm rot="315558" flipH="1" flipV="1">
              <a:off x="2398" y="3342"/>
              <a:ext cx="1592" cy="62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479" name="Line 23"/>
            <p:cNvSpPr>
              <a:spLocks noChangeShapeType="1"/>
            </p:cNvSpPr>
            <p:nvPr/>
          </p:nvSpPr>
          <p:spPr bwMode="auto">
            <a:xfrm rot="315558" flipH="1" flipV="1">
              <a:off x="2293" y="3394"/>
              <a:ext cx="482" cy="77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480" name="Line 24"/>
            <p:cNvSpPr>
              <a:spLocks noChangeShapeType="1"/>
            </p:cNvSpPr>
            <p:nvPr/>
          </p:nvSpPr>
          <p:spPr bwMode="auto">
            <a:xfrm rot="315558" flipH="1" flipV="1">
              <a:off x="2210" y="3395"/>
              <a:ext cx="124" cy="7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481" name="Line 25"/>
            <p:cNvSpPr>
              <a:spLocks noChangeShapeType="1"/>
            </p:cNvSpPr>
            <p:nvPr/>
          </p:nvSpPr>
          <p:spPr bwMode="auto">
            <a:xfrm rot="315558" flipH="1">
              <a:off x="2315" y="2200"/>
              <a:ext cx="189" cy="72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482" name="Line 26"/>
            <p:cNvSpPr>
              <a:spLocks noChangeShapeType="1"/>
            </p:cNvSpPr>
            <p:nvPr/>
          </p:nvSpPr>
          <p:spPr bwMode="auto">
            <a:xfrm rot="315558" flipH="1">
              <a:off x="2487" y="2880"/>
              <a:ext cx="1669" cy="307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483" name="Line 27"/>
            <p:cNvSpPr>
              <a:spLocks noChangeShapeType="1"/>
            </p:cNvSpPr>
            <p:nvPr/>
          </p:nvSpPr>
          <p:spPr bwMode="auto">
            <a:xfrm rot="315558" flipH="1" flipV="1">
              <a:off x="2436" y="3294"/>
              <a:ext cx="1718" cy="37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484" name="Line 28"/>
            <p:cNvSpPr>
              <a:spLocks noChangeShapeType="1"/>
            </p:cNvSpPr>
            <p:nvPr/>
          </p:nvSpPr>
          <p:spPr bwMode="auto">
            <a:xfrm rot="315558" flipH="1" flipV="1">
              <a:off x="2356" y="3362"/>
              <a:ext cx="978" cy="7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485" name="Rectangle 29"/>
          <p:cNvSpPr>
            <a:spLocks noGrp="1" noChangeArrowheads="1"/>
          </p:cNvSpPr>
          <p:nvPr>
            <p:ph type="title"/>
          </p:nvPr>
        </p:nvSpPr>
        <p:spPr>
          <a:xfrm>
            <a:off x="457200" y="298450"/>
            <a:ext cx="8229600" cy="617538"/>
          </a:xfrm>
        </p:spPr>
        <p:txBody>
          <a:bodyPr>
            <a:normAutofit fontScale="90000"/>
          </a:bodyPr>
          <a:lstStyle/>
          <a:p>
            <a:r>
              <a:rPr lang="en-US" sz="3600" b="1"/>
              <a:t>Browser is a Camera</a:t>
            </a:r>
          </a:p>
        </p:txBody>
      </p:sp>
      <p:pic>
        <p:nvPicPr>
          <p:cNvPr id="19486" name="Picture 4" descr="teaser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88" y="862013"/>
            <a:ext cx="5113337" cy="104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87" name="Rectangle 31"/>
          <p:cNvSpPr>
            <a:spLocks noGrp="1" noChangeArrowheads="1"/>
          </p:cNvSpPr>
          <p:nvPr>
            <p:ph type="body" idx="1"/>
          </p:nvPr>
        </p:nvSpPr>
        <p:spPr>
          <a:xfrm>
            <a:off x="369888" y="2062163"/>
            <a:ext cx="8229600" cy="4551362"/>
          </a:xfrm>
          <a:noFill/>
          <a:ln/>
        </p:spPr>
        <p:txBody>
          <a:bodyPr/>
          <a:lstStyle/>
          <a:p>
            <a:r>
              <a:rPr lang="en-US" sz="3600"/>
              <a:t>Gigapixel Image == Slice of Lightfield</a:t>
            </a:r>
          </a:p>
          <a:p>
            <a:r>
              <a:rPr lang="en-US" sz="3600"/>
              <a:t>Viewer == Camera</a:t>
            </a:r>
          </a:p>
          <a:p>
            <a:pPr lvl="1"/>
            <a:r>
              <a:rPr lang="en-US" sz="3200"/>
              <a:t>Point It</a:t>
            </a:r>
          </a:p>
          <a:p>
            <a:pPr lvl="1"/>
            <a:r>
              <a:rPr lang="en-US" sz="3200"/>
              <a:t>Zoom in/out</a:t>
            </a:r>
          </a:p>
          <a:p>
            <a:pPr lvl="1"/>
            <a:r>
              <a:rPr lang="en-US" sz="3200"/>
              <a:t>Warp Film</a:t>
            </a:r>
          </a:p>
          <a:p>
            <a:pPr lvl="1"/>
            <a:endParaRPr lang="en-US" sz="3200"/>
          </a:p>
        </p:txBody>
      </p:sp>
      <p:sp>
        <p:nvSpPr>
          <p:cNvPr id="19488" name="Line 32"/>
          <p:cNvSpPr>
            <a:spLocks noChangeShapeType="1"/>
          </p:cNvSpPr>
          <p:nvPr/>
        </p:nvSpPr>
        <p:spPr bwMode="auto">
          <a:xfrm flipH="1">
            <a:off x="3671888" y="3429000"/>
            <a:ext cx="625475" cy="1216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489" name="Line 33"/>
          <p:cNvSpPr>
            <a:spLocks noChangeShapeType="1"/>
          </p:cNvSpPr>
          <p:nvPr/>
        </p:nvSpPr>
        <p:spPr bwMode="auto">
          <a:xfrm flipH="1">
            <a:off x="3744913" y="3346450"/>
            <a:ext cx="1117600" cy="13303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490" name="Line 34"/>
          <p:cNvSpPr>
            <a:spLocks noChangeShapeType="1"/>
          </p:cNvSpPr>
          <p:nvPr/>
        </p:nvSpPr>
        <p:spPr bwMode="auto">
          <a:xfrm flipH="1">
            <a:off x="3821113" y="3438525"/>
            <a:ext cx="1781175" cy="1300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491" name="Line 35"/>
          <p:cNvSpPr>
            <a:spLocks noChangeShapeType="1"/>
          </p:cNvSpPr>
          <p:nvPr/>
        </p:nvSpPr>
        <p:spPr bwMode="auto">
          <a:xfrm flipH="1">
            <a:off x="3878263" y="3751263"/>
            <a:ext cx="2486025" cy="1049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492" name="Line 36"/>
          <p:cNvSpPr>
            <a:spLocks noChangeShapeType="1"/>
          </p:cNvSpPr>
          <p:nvPr/>
        </p:nvSpPr>
        <p:spPr bwMode="auto">
          <a:xfrm flipH="1" flipV="1">
            <a:off x="3924300" y="4976813"/>
            <a:ext cx="3024188" cy="904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493" name="Line 37"/>
          <p:cNvSpPr>
            <a:spLocks noChangeShapeType="1"/>
          </p:cNvSpPr>
          <p:nvPr/>
        </p:nvSpPr>
        <p:spPr bwMode="auto">
          <a:xfrm flipH="1" flipV="1">
            <a:off x="3868738" y="5151438"/>
            <a:ext cx="2527300" cy="995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494" name="Line 38"/>
          <p:cNvSpPr>
            <a:spLocks noChangeShapeType="1"/>
          </p:cNvSpPr>
          <p:nvPr/>
        </p:nvSpPr>
        <p:spPr bwMode="auto">
          <a:xfrm flipH="1" flipV="1">
            <a:off x="3748088" y="5327650"/>
            <a:ext cx="985837" cy="124618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495" name="Line 39"/>
          <p:cNvSpPr>
            <a:spLocks noChangeShapeType="1"/>
          </p:cNvSpPr>
          <p:nvPr/>
        </p:nvSpPr>
        <p:spPr bwMode="auto">
          <a:xfrm flipH="1" flipV="1">
            <a:off x="3625850" y="5367338"/>
            <a:ext cx="250825" cy="1146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496" name="Line 40"/>
          <p:cNvSpPr>
            <a:spLocks noChangeShapeType="1"/>
          </p:cNvSpPr>
          <p:nvPr/>
        </p:nvSpPr>
        <p:spPr bwMode="auto">
          <a:xfrm flipH="1">
            <a:off x="3560763" y="3462338"/>
            <a:ext cx="300037" cy="115411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497" name="Line 41"/>
          <p:cNvSpPr>
            <a:spLocks noChangeShapeType="1"/>
          </p:cNvSpPr>
          <p:nvPr/>
        </p:nvSpPr>
        <p:spPr bwMode="auto">
          <a:xfrm flipH="1">
            <a:off x="3919538" y="4338638"/>
            <a:ext cx="2786062" cy="5540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498" name="Line 42"/>
          <p:cNvSpPr>
            <a:spLocks noChangeShapeType="1"/>
          </p:cNvSpPr>
          <p:nvPr/>
        </p:nvSpPr>
        <p:spPr bwMode="auto">
          <a:xfrm flipH="1" flipV="1">
            <a:off x="3903663" y="5062538"/>
            <a:ext cx="2727325" cy="5937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499" name="Line 43"/>
          <p:cNvSpPr>
            <a:spLocks noChangeShapeType="1"/>
          </p:cNvSpPr>
          <p:nvPr/>
        </p:nvSpPr>
        <p:spPr bwMode="auto">
          <a:xfrm flipH="1" flipV="1">
            <a:off x="3813175" y="5235575"/>
            <a:ext cx="1922463" cy="13112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500" name="Rectangle 44"/>
          <p:cNvSpPr>
            <a:spLocks noChangeArrowheads="1"/>
          </p:cNvSpPr>
          <p:nvPr/>
        </p:nvSpPr>
        <p:spPr bwMode="auto">
          <a:xfrm>
            <a:off x="1052513" y="3948113"/>
            <a:ext cx="5135562" cy="202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501" name="Freeform 45"/>
          <p:cNvSpPr>
            <a:spLocks/>
          </p:cNvSpPr>
          <p:nvPr/>
        </p:nvSpPr>
        <p:spPr bwMode="auto">
          <a:xfrm>
            <a:off x="3508375" y="2933700"/>
            <a:ext cx="2592388" cy="3633788"/>
          </a:xfrm>
          <a:custGeom>
            <a:avLst/>
            <a:gdLst/>
            <a:ahLst/>
            <a:cxnLst>
              <a:cxn ang="0">
                <a:pos x="0" y="1300"/>
              </a:cxn>
              <a:cxn ang="0">
                <a:pos x="1223" y="0"/>
              </a:cxn>
              <a:cxn ang="0">
                <a:pos x="1396" y="235"/>
              </a:cxn>
              <a:cxn ang="0">
                <a:pos x="1514" y="503"/>
              </a:cxn>
              <a:cxn ang="0">
                <a:pos x="1601" y="764"/>
              </a:cxn>
              <a:cxn ang="0">
                <a:pos x="1633" y="1071"/>
              </a:cxn>
              <a:cxn ang="0">
                <a:pos x="1617" y="1387"/>
              </a:cxn>
              <a:cxn ang="0">
                <a:pos x="1570" y="1640"/>
              </a:cxn>
              <a:cxn ang="0">
                <a:pos x="1475" y="1876"/>
              </a:cxn>
              <a:cxn ang="0">
                <a:pos x="1364" y="2081"/>
              </a:cxn>
              <a:cxn ang="0">
                <a:pos x="1223" y="2289"/>
              </a:cxn>
              <a:cxn ang="0">
                <a:pos x="0" y="1300"/>
              </a:cxn>
            </a:cxnLst>
            <a:rect l="0" t="0" r="r" b="b"/>
            <a:pathLst>
              <a:path w="1633" h="2289">
                <a:moveTo>
                  <a:pt x="0" y="1300"/>
                </a:moveTo>
                <a:lnTo>
                  <a:pt x="1223" y="0"/>
                </a:lnTo>
                <a:lnTo>
                  <a:pt x="1396" y="235"/>
                </a:lnTo>
                <a:lnTo>
                  <a:pt x="1514" y="503"/>
                </a:lnTo>
                <a:lnTo>
                  <a:pt x="1601" y="764"/>
                </a:lnTo>
                <a:lnTo>
                  <a:pt x="1633" y="1071"/>
                </a:lnTo>
                <a:lnTo>
                  <a:pt x="1617" y="1387"/>
                </a:lnTo>
                <a:lnTo>
                  <a:pt x="1570" y="1640"/>
                </a:lnTo>
                <a:lnTo>
                  <a:pt x="1475" y="1876"/>
                </a:lnTo>
                <a:lnTo>
                  <a:pt x="1364" y="2081"/>
                </a:lnTo>
                <a:lnTo>
                  <a:pt x="1223" y="2289"/>
                </a:lnTo>
                <a:lnTo>
                  <a:pt x="0" y="1300"/>
                </a:lnTo>
                <a:close/>
              </a:path>
            </a:pathLst>
          </a:custGeom>
          <a:solidFill>
            <a:schemeClr val="accent2">
              <a:alpha val="10001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502" name="Rectangle 46"/>
          <p:cNvSpPr>
            <a:spLocks noChangeArrowheads="1"/>
          </p:cNvSpPr>
          <p:nvPr/>
        </p:nvSpPr>
        <p:spPr bwMode="auto">
          <a:xfrm>
            <a:off x="3205163" y="4581525"/>
            <a:ext cx="363537" cy="747713"/>
          </a:xfrm>
          <a:prstGeom prst="rect">
            <a:avLst/>
          </a:prstGeom>
          <a:solidFill>
            <a:srgbClr val="9933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503" name="Rectangle 47"/>
          <p:cNvSpPr>
            <a:spLocks noChangeArrowheads="1"/>
          </p:cNvSpPr>
          <p:nvPr/>
        </p:nvSpPr>
        <p:spPr bwMode="auto">
          <a:xfrm>
            <a:off x="3430588" y="4845050"/>
            <a:ext cx="209550" cy="260350"/>
          </a:xfrm>
          <a:prstGeom prst="rect">
            <a:avLst/>
          </a:prstGeom>
          <a:solidFill>
            <a:srgbClr val="9933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Arc 2"/>
          <p:cNvSpPr>
            <a:spLocks/>
          </p:cNvSpPr>
          <p:nvPr/>
        </p:nvSpPr>
        <p:spPr bwMode="auto">
          <a:xfrm rot="13625121">
            <a:off x="2941638" y="4692650"/>
            <a:ext cx="522287" cy="506413"/>
          </a:xfrm>
          <a:custGeom>
            <a:avLst/>
            <a:gdLst>
              <a:gd name="G0" fmla="+- 633 0 0"/>
              <a:gd name="G1" fmla="+- 21600 0 0"/>
              <a:gd name="G2" fmla="+- 21600 0 0"/>
              <a:gd name="T0" fmla="*/ 0 w 22233"/>
              <a:gd name="T1" fmla="*/ 9 h 21600"/>
              <a:gd name="T2" fmla="*/ 22233 w 22233"/>
              <a:gd name="T3" fmla="*/ 21600 h 21600"/>
              <a:gd name="T4" fmla="*/ 633 w 22233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233" h="21600" fill="none" extrusionOk="0">
                <a:moveTo>
                  <a:pt x="0" y="9"/>
                </a:moveTo>
                <a:cubicBezTo>
                  <a:pt x="210" y="3"/>
                  <a:pt x="421" y="-1"/>
                  <a:pt x="633" y="0"/>
                </a:cubicBezTo>
                <a:cubicBezTo>
                  <a:pt x="12562" y="0"/>
                  <a:pt x="22233" y="9670"/>
                  <a:pt x="22233" y="21600"/>
                </a:cubicBezTo>
              </a:path>
              <a:path w="22233" h="21600" stroke="0" extrusionOk="0">
                <a:moveTo>
                  <a:pt x="0" y="9"/>
                </a:moveTo>
                <a:cubicBezTo>
                  <a:pt x="210" y="3"/>
                  <a:pt x="421" y="-1"/>
                  <a:pt x="633" y="0"/>
                </a:cubicBezTo>
                <a:cubicBezTo>
                  <a:pt x="12562" y="0"/>
                  <a:pt x="22233" y="9670"/>
                  <a:pt x="22233" y="21600"/>
                </a:cubicBezTo>
                <a:lnTo>
                  <a:pt x="633" y="21600"/>
                </a:lnTo>
                <a:close/>
              </a:path>
            </a:pathLst>
          </a:custGeom>
          <a:solidFill>
            <a:srgbClr val="9933FF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417888" y="3346450"/>
            <a:ext cx="3530600" cy="3275013"/>
            <a:chOff x="2153" y="2108"/>
            <a:chExt cx="2224" cy="2063"/>
          </a:xfrm>
        </p:grpSpPr>
        <p:sp>
          <p:nvSpPr>
            <p:cNvPr id="20484" name="Oval 4"/>
            <p:cNvSpPr>
              <a:spLocks noChangeArrowheads="1"/>
            </p:cNvSpPr>
            <p:nvPr/>
          </p:nvSpPr>
          <p:spPr bwMode="auto">
            <a:xfrm>
              <a:off x="2153" y="3077"/>
              <a:ext cx="126" cy="12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85" name="Line 5"/>
            <p:cNvSpPr>
              <a:spLocks noChangeShapeType="1"/>
            </p:cNvSpPr>
            <p:nvPr/>
          </p:nvSpPr>
          <p:spPr bwMode="auto">
            <a:xfrm flipH="1">
              <a:off x="2313" y="2160"/>
              <a:ext cx="394" cy="7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0486" name="Line 6"/>
            <p:cNvSpPr>
              <a:spLocks noChangeShapeType="1"/>
            </p:cNvSpPr>
            <p:nvPr/>
          </p:nvSpPr>
          <p:spPr bwMode="auto">
            <a:xfrm flipH="1">
              <a:off x="2359" y="2108"/>
              <a:ext cx="704" cy="83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0487" name="Line 7"/>
            <p:cNvSpPr>
              <a:spLocks noChangeShapeType="1"/>
            </p:cNvSpPr>
            <p:nvPr/>
          </p:nvSpPr>
          <p:spPr bwMode="auto">
            <a:xfrm flipH="1">
              <a:off x="2407" y="2166"/>
              <a:ext cx="1122" cy="8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0488" name="Line 8"/>
            <p:cNvSpPr>
              <a:spLocks noChangeShapeType="1"/>
            </p:cNvSpPr>
            <p:nvPr/>
          </p:nvSpPr>
          <p:spPr bwMode="auto">
            <a:xfrm flipH="1">
              <a:off x="2443" y="2363"/>
              <a:ext cx="1566" cy="66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0489" name="Line 9"/>
            <p:cNvSpPr>
              <a:spLocks noChangeShapeType="1"/>
            </p:cNvSpPr>
            <p:nvPr/>
          </p:nvSpPr>
          <p:spPr bwMode="auto">
            <a:xfrm flipH="1" flipV="1">
              <a:off x="2472" y="3135"/>
              <a:ext cx="1905" cy="5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0490" name="Line 10"/>
            <p:cNvSpPr>
              <a:spLocks noChangeShapeType="1"/>
            </p:cNvSpPr>
            <p:nvPr/>
          </p:nvSpPr>
          <p:spPr bwMode="auto">
            <a:xfrm flipH="1" flipV="1">
              <a:off x="2437" y="3245"/>
              <a:ext cx="1592" cy="6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0491" name="Line 11"/>
            <p:cNvSpPr>
              <a:spLocks noChangeShapeType="1"/>
            </p:cNvSpPr>
            <p:nvPr/>
          </p:nvSpPr>
          <p:spPr bwMode="auto">
            <a:xfrm flipH="1" flipV="1">
              <a:off x="2361" y="3356"/>
              <a:ext cx="621" cy="785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0492" name="Line 12"/>
            <p:cNvSpPr>
              <a:spLocks noChangeShapeType="1"/>
            </p:cNvSpPr>
            <p:nvPr/>
          </p:nvSpPr>
          <p:spPr bwMode="auto">
            <a:xfrm flipH="1" flipV="1">
              <a:off x="2284" y="3381"/>
              <a:ext cx="158" cy="7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0493" name="Line 13"/>
            <p:cNvSpPr>
              <a:spLocks noChangeShapeType="1"/>
            </p:cNvSpPr>
            <p:nvPr/>
          </p:nvSpPr>
          <p:spPr bwMode="auto">
            <a:xfrm flipH="1">
              <a:off x="2243" y="2181"/>
              <a:ext cx="189" cy="727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0494" name="Line 14"/>
            <p:cNvSpPr>
              <a:spLocks noChangeShapeType="1"/>
            </p:cNvSpPr>
            <p:nvPr/>
          </p:nvSpPr>
          <p:spPr bwMode="auto">
            <a:xfrm flipH="1">
              <a:off x="2469" y="2733"/>
              <a:ext cx="1755" cy="3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0495" name="Line 15"/>
            <p:cNvSpPr>
              <a:spLocks noChangeShapeType="1"/>
            </p:cNvSpPr>
            <p:nvPr/>
          </p:nvSpPr>
          <p:spPr bwMode="auto">
            <a:xfrm flipH="1" flipV="1">
              <a:off x="2459" y="3189"/>
              <a:ext cx="1718" cy="37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0496" name="Line 16"/>
            <p:cNvSpPr>
              <a:spLocks noChangeShapeType="1"/>
            </p:cNvSpPr>
            <p:nvPr/>
          </p:nvSpPr>
          <p:spPr bwMode="auto">
            <a:xfrm flipH="1" flipV="1">
              <a:off x="2402" y="3298"/>
              <a:ext cx="1211" cy="82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0497" name="Line 17"/>
            <p:cNvSpPr>
              <a:spLocks noChangeShapeType="1"/>
            </p:cNvSpPr>
            <p:nvPr/>
          </p:nvSpPr>
          <p:spPr bwMode="auto">
            <a:xfrm rot="315558" flipH="1">
              <a:off x="2370" y="2195"/>
              <a:ext cx="394" cy="766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0498" name="Line 18"/>
            <p:cNvSpPr>
              <a:spLocks noChangeShapeType="1"/>
            </p:cNvSpPr>
            <p:nvPr/>
          </p:nvSpPr>
          <p:spPr bwMode="auto">
            <a:xfrm rot="315558" flipH="1">
              <a:off x="2417" y="2161"/>
              <a:ext cx="704" cy="83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0499" name="Line 19"/>
            <p:cNvSpPr>
              <a:spLocks noChangeShapeType="1"/>
            </p:cNvSpPr>
            <p:nvPr/>
          </p:nvSpPr>
          <p:spPr bwMode="auto">
            <a:xfrm rot="315558" flipH="1">
              <a:off x="2459" y="2243"/>
              <a:ext cx="1122" cy="81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0500" name="Line 20"/>
            <p:cNvSpPr>
              <a:spLocks noChangeShapeType="1"/>
            </p:cNvSpPr>
            <p:nvPr/>
          </p:nvSpPr>
          <p:spPr bwMode="auto">
            <a:xfrm rot="315558" flipH="1">
              <a:off x="2483" y="2463"/>
              <a:ext cx="1566" cy="66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0501" name="Line 21"/>
            <p:cNvSpPr>
              <a:spLocks noChangeShapeType="1"/>
            </p:cNvSpPr>
            <p:nvPr/>
          </p:nvSpPr>
          <p:spPr bwMode="auto">
            <a:xfrm rot="315558" flipH="1" flipV="1">
              <a:off x="2469" y="3239"/>
              <a:ext cx="1655" cy="4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0502" name="Line 22"/>
            <p:cNvSpPr>
              <a:spLocks noChangeShapeType="1"/>
            </p:cNvSpPr>
            <p:nvPr/>
          </p:nvSpPr>
          <p:spPr bwMode="auto">
            <a:xfrm rot="315558" flipH="1" flipV="1">
              <a:off x="2398" y="3342"/>
              <a:ext cx="1592" cy="62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0503" name="Line 23"/>
            <p:cNvSpPr>
              <a:spLocks noChangeShapeType="1"/>
            </p:cNvSpPr>
            <p:nvPr/>
          </p:nvSpPr>
          <p:spPr bwMode="auto">
            <a:xfrm rot="315558" flipH="1" flipV="1">
              <a:off x="2293" y="3394"/>
              <a:ext cx="482" cy="77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0504" name="Line 24"/>
            <p:cNvSpPr>
              <a:spLocks noChangeShapeType="1"/>
            </p:cNvSpPr>
            <p:nvPr/>
          </p:nvSpPr>
          <p:spPr bwMode="auto">
            <a:xfrm rot="315558" flipH="1" flipV="1">
              <a:off x="2210" y="3395"/>
              <a:ext cx="124" cy="7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0505" name="Line 25"/>
            <p:cNvSpPr>
              <a:spLocks noChangeShapeType="1"/>
            </p:cNvSpPr>
            <p:nvPr/>
          </p:nvSpPr>
          <p:spPr bwMode="auto">
            <a:xfrm rot="315558" flipH="1">
              <a:off x="2315" y="2200"/>
              <a:ext cx="189" cy="72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0506" name="Line 26"/>
            <p:cNvSpPr>
              <a:spLocks noChangeShapeType="1"/>
            </p:cNvSpPr>
            <p:nvPr/>
          </p:nvSpPr>
          <p:spPr bwMode="auto">
            <a:xfrm rot="315558" flipH="1">
              <a:off x="2487" y="2880"/>
              <a:ext cx="1669" cy="307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0507" name="Line 27"/>
            <p:cNvSpPr>
              <a:spLocks noChangeShapeType="1"/>
            </p:cNvSpPr>
            <p:nvPr/>
          </p:nvSpPr>
          <p:spPr bwMode="auto">
            <a:xfrm rot="315558" flipH="1" flipV="1">
              <a:off x="2436" y="3294"/>
              <a:ext cx="1718" cy="37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0508" name="Line 28"/>
            <p:cNvSpPr>
              <a:spLocks noChangeShapeType="1"/>
            </p:cNvSpPr>
            <p:nvPr/>
          </p:nvSpPr>
          <p:spPr bwMode="auto">
            <a:xfrm rot="315558" flipH="1" flipV="1">
              <a:off x="2356" y="3362"/>
              <a:ext cx="978" cy="7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509" name="Rectangle 29"/>
          <p:cNvSpPr>
            <a:spLocks noGrp="1" noChangeArrowheads="1"/>
          </p:cNvSpPr>
          <p:nvPr>
            <p:ph type="title"/>
          </p:nvPr>
        </p:nvSpPr>
        <p:spPr>
          <a:xfrm>
            <a:off x="457200" y="298450"/>
            <a:ext cx="8229600" cy="617538"/>
          </a:xfrm>
        </p:spPr>
        <p:txBody>
          <a:bodyPr>
            <a:normAutofit fontScale="90000"/>
          </a:bodyPr>
          <a:lstStyle/>
          <a:p>
            <a:r>
              <a:rPr lang="en-US" sz="3600" b="1"/>
              <a:t>Browser is a Camera</a:t>
            </a:r>
          </a:p>
        </p:txBody>
      </p:sp>
      <p:pic>
        <p:nvPicPr>
          <p:cNvPr id="20510" name="Picture 4" descr="teaser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88" y="862013"/>
            <a:ext cx="5113337" cy="104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1" name="Rectangle 31"/>
          <p:cNvSpPr>
            <a:spLocks noGrp="1" noChangeArrowheads="1"/>
          </p:cNvSpPr>
          <p:nvPr>
            <p:ph type="body" idx="1"/>
          </p:nvPr>
        </p:nvSpPr>
        <p:spPr>
          <a:xfrm>
            <a:off x="369888" y="2062163"/>
            <a:ext cx="8229600" cy="4551362"/>
          </a:xfrm>
          <a:noFill/>
          <a:ln/>
        </p:spPr>
        <p:txBody>
          <a:bodyPr/>
          <a:lstStyle/>
          <a:p>
            <a:r>
              <a:rPr lang="en-US" sz="3600"/>
              <a:t>Gigapixel Image == Slice of Lightfield</a:t>
            </a:r>
          </a:p>
          <a:p>
            <a:r>
              <a:rPr lang="en-US" sz="3600"/>
              <a:t>Viewer == Camera</a:t>
            </a:r>
          </a:p>
          <a:p>
            <a:pPr lvl="1"/>
            <a:r>
              <a:rPr lang="en-US" sz="3200"/>
              <a:t>Point It</a:t>
            </a:r>
          </a:p>
          <a:p>
            <a:pPr lvl="1"/>
            <a:r>
              <a:rPr lang="en-US" sz="3200"/>
              <a:t>Zoom in/out</a:t>
            </a:r>
          </a:p>
          <a:p>
            <a:pPr lvl="1"/>
            <a:r>
              <a:rPr lang="en-US" sz="3200"/>
              <a:t>Warp Film</a:t>
            </a:r>
          </a:p>
          <a:p>
            <a:pPr lvl="1"/>
            <a:r>
              <a:rPr lang="en-US" sz="3200"/>
              <a:t>Change </a:t>
            </a:r>
          </a:p>
          <a:p>
            <a:pPr lvl="1">
              <a:buFontTx/>
              <a:buNone/>
            </a:pPr>
            <a:r>
              <a:rPr lang="en-US" sz="3200"/>
              <a:t>  Exposure</a:t>
            </a:r>
          </a:p>
        </p:txBody>
      </p:sp>
      <p:sp>
        <p:nvSpPr>
          <p:cNvPr id="20512" name="Line 32"/>
          <p:cNvSpPr>
            <a:spLocks noChangeShapeType="1"/>
          </p:cNvSpPr>
          <p:nvPr/>
        </p:nvSpPr>
        <p:spPr bwMode="auto">
          <a:xfrm flipH="1">
            <a:off x="3671888" y="3429000"/>
            <a:ext cx="625475" cy="1216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513" name="Line 33"/>
          <p:cNvSpPr>
            <a:spLocks noChangeShapeType="1"/>
          </p:cNvSpPr>
          <p:nvPr/>
        </p:nvSpPr>
        <p:spPr bwMode="auto">
          <a:xfrm flipH="1">
            <a:off x="3744913" y="3346450"/>
            <a:ext cx="1117600" cy="13303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514" name="Line 34"/>
          <p:cNvSpPr>
            <a:spLocks noChangeShapeType="1"/>
          </p:cNvSpPr>
          <p:nvPr/>
        </p:nvSpPr>
        <p:spPr bwMode="auto">
          <a:xfrm flipH="1">
            <a:off x="3821113" y="3438525"/>
            <a:ext cx="1781175" cy="1300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515" name="Line 35"/>
          <p:cNvSpPr>
            <a:spLocks noChangeShapeType="1"/>
          </p:cNvSpPr>
          <p:nvPr/>
        </p:nvSpPr>
        <p:spPr bwMode="auto">
          <a:xfrm flipH="1">
            <a:off x="3878263" y="3751263"/>
            <a:ext cx="2486025" cy="1049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516" name="Line 36"/>
          <p:cNvSpPr>
            <a:spLocks noChangeShapeType="1"/>
          </p:cNvSpPr>
          <p:nvPr/>
        </p:nvSpPr>
        <p:spPr bwMode="auto">
          <a:xfrm flipH="1" flipV="1">
            <a:off x="3924300" y="4976813"/>
            <a:ext cx="3024188" cy="904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517" name="Line 37"/>
          <p:cNvSpPr>
            <a:spLocks noChangeShapeType="1"/>
          </p:cNvSpPr>
          <p:nvPr/>
        </p:nvSpPr>
        <p:spPr bwMode="auto">
          <a:xfrm flipH="1" flipV="1">
            <a:off x="3868738" y="5151438"/>
            <a:ext cx="2527300" cy="995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518" name="Line 38"/>
          <p:cNvSpPr>
            <a:spLocks noChangeShapeType="1"/>
          </p:cNvSpPr>
          <p:nvPr/>
        </p:nvSpPr>
        <p:spPr bwMode="auto">
          <a:xfrm flipH="1" flipV="1">
            <a:off x="3748088" y="5327650"/>
            <a:ext cx="985837" cy="124618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519" name="Line 39"/>
          <p:cNvSpPr>
            <a:spLocks noChangeShapeType="1"/>
          </p:cNvSpPr>
          <p:nvPr/>
        </p:nvSpPr>
        <p:spPr bwMode="auto">
          <a:xfrm flipH="1" flipV="1">
            <a:off x="3625850" y="5367338"/>
            <a:ext cx="250825" cy="1146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520" name="Line 40"/>
          <p:cNvSpPr>
            <a:spLocks noChangeShapeType="1"/>
          </p:cNvSpPr>
          <p:nvPr/>
        </p:nvSpPr>
        <p:spPr bwMode="auto">
          <a:xfrm flipH="1">
            <a:off x="3560763" y="3462338"/>
            <a:ext cx="300037" cy="115411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521" name="Line 41"/>
          <p:cNvSpPr>
            <a:spLocks noChangeShapeType="1"/>
          </p:cNvSpPr>
          <p:nvPr/>
        </p:nvSpPr>
        <p:spPr bwMode="auto">
          <a:xfrm flipH="1">
            <a:off x="3919538" y="4338638"/>
            <a:ext cx="2786062" cy="5540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522" name="Line 42"/>
          <p:cNvSpPr>
            <a:spLocks noChangeShapeType="1"/>
          </p:cNvSpPr>
          <p:nvPr/>
        </p:nvSpPr>
        <p:spPr bwMode="auto">
          <a:xfrm flipH="1" flipV="1">
            <a:off x="3903663" y="5062538"/>
            <a:ext cx="2727325" cy="5937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523" name="Line 43"/>
          <p:cNvSpPr>
            <a:spLocks noChangeShapeType="1"/>
          </p:cNvSpPr>
          <p:nvPr/>
        </p:nvSpPr>
        <p:spPr bwMode="auto">
          <a:xfrm flipH="1" flipV="1">
            <a:off x="3813175" y="5235575"/>
            <a:ext cx="1922463" cy="13112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524" name="Rectangle 44"/>
          <p:cNvSpPr>
            <a:spLocks noChangeArrowheads="1"/>
          </p:cNvSpPr>
          <p:nvPr/>
        </p:nvSpPr>
        <p:spPr bwMode="auto">
          <a:xfrm>
            <a:off x="1052513" y="3948113"/>
            <a:ext cx="5135562" cy="202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525" name="Freeform 45"/>
          <p:cNvSpPr>
            <a:spLocks/>
          </p:cNvSpPr>
          <p:nvPr/>
        </p:nvSpPr>
        <p:spPr bwMode="auto">
          <a:xfrm>
            <a:off x="3508375" y="2933700"/>
            <a:ext cx="2592388" cy="3633788"/>
          </a:xfrm>
          <a:custGeom>
            <a:avLst/>
            <a:gdLst/>
            <a:ahLst/>
            <a:cxnLst>
              <a:cxn ang="0">
                <a:pos x="0" y="1300"/>
              </a:cxn>
              <a:cxn ang="0">
                <a:pos x="1223" y="0"/>
              </a:cxn>
              <a:cxn ang="0">
                <a:pos x="1396" y="235"/>
              </a:cxn>
              <a:cxn ang="0">
                <a:pos x="1514" y="503"/>
              </a:cxn>
              <a:cxn ang="0">
                <a:pos x="1601" y="764"/>
              </a:cxn>
              <a:cxn ang="0">
                <a:pos x="1633" y="1071"/>
              </a:cxn>
              <a:cxn ang="0">
                <a:pos x="1617" y="1387"/>
              </a:cxn>
              <a:cxn ang="0">
                <a:pos x="1570" y="1640"/>
              </a:cxn>
              <a:cxn ang="0">
                <a:pos x="1475" y="1876"/>
              </a:cxn>
              <a:cxn ang="0">
                <a:pos x="1364" y="2081"/>
              </a:cxn>
              <a:cxn ang="0">
                <a:pos x="1223" y="2289"/>
              </a:cxn>
              <a:cxn ang="0">
                <a:pos x="0" y="1300"/>
              </a:cxn>
            </a:cxnLst>
            <a:rect l="0" t="0" r="r" b="b"/>
            <a:pathLst>
              <a:path w="1633" h="2289">
                <a:moveTo>
                  <a:pt x="0" y="1300"/>
                </a:moveTo>
                <a:lnTo>
                  <a:pt x="1223" y="0"/>
                </a:lnTo>
                <a:lnTo>
                  <a:pt x="1396" y="235"/>
                </a:lnTo>
                <a:lnTo>
                  <a:pt x="1514" y="503"/>
                </a:lnTo>
                <a:lnTo>
                  <a:pt x="1601" y="764"/>
                </a:lnTo>
                <a:lnTo>
                  <a:pt x="1633" y="1071"/>
                </a:lnTo>
                <a:lnTo>
                  <a:pt x="1617" y="1387"/>
                </a:lnTo>
                <a:lnTo>
                  <a:pt x="1570" y="1640"/>
                </a:lnTo>
                <a:lnTo>
                  <a:pt x="1475" y="1876"/>
                </a:lnTo>
                <a:lnTo>
                  <a:pt x="1364" y="2081"/>
                </a:lnTo>
                <a:lnTo>
                  <a:pt x="1223" y="2289"/>
                </a:lnTo>
                <a:lnTo>
                  <a:pt x="0" y="1300"/>
                </a:lnTo>
                <a:close/>
              </a:path>
            </a:pathLst>
          </a:custGeom>
          <a:gradFill rotWithShape="1">
            <a:gsLst>
              <a:gs pos="0">
                <a:schemeClr val="accent2">
                  <a:alpha val="59000"/>
                </a:schemeClr>
              </a:gs>
              <a:gs pos="100000">
                <a:schemeClr val="accent2">
                  <a:gamma/>
                  <a:shade val="46275"/>
                  <a:invGamma/>
                  <a:alpha val="59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526" name="Rectangle 46"/>
          <p:cNvSpPr>
            <a:spLocks noChangeArrowheads="1"/>
          </p:cNvSpPr>
          <p:nvPr/>
        </p:nvSpPr>
        <p:spPr bwMode="auto">
          <a:xfrm>
            <a:off x="3205163" y="4581525"/>
            <a:ext cx="363537" cy="747713"/>
          </a:xfrm>
          <a:prstGeom prst="rect">
            <a:avLst/>
          </a:prstGeom>
          <a:solidFill>
            <a:srgbClr val="9933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527" name="Rectangle 47"/>
          <p:cNvSpPr>
            <a:spLocks noChangeArrowheads="1"/>
          </p:cNvSpPr>
          <p:nvPr/>
        </p:nvSpPr>
        <p:spPr bwMode="auto">
          <a:xfrm>
            <a:off x="3430588" y="4845050"/>
            <a:ext cx="209550" cy="260350"/>
          </a:xfrm>
          <a:prstGeom prst="rect">
            <a:avLst/>
          </a:prstGeom>
          <a:solidFill>
            <a:srgbClr val="9933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82600" y="2657475"/>
            <a:ext cx="8229600" cy="39751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Gigapixel Image == Slice of Lightfield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Dense sampling in direction (i.e., high res)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Deep bit depth in radiance (i.e., HDR)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Single point in space and time (i.e., an image)</a:t>
            </a:r>
          </a:p>
          <a:p>
            <a:pPr>
              <a:lnSpc>
                <a:spcPct val="90000"/>
              </a:lnSpc>
            </a:pPr>
            <a:r>
              <a:rPr lang="en-US"/>
              <a:t>Viewer == Camera</a:t>
            </a:r>
            <a:endParaRPr lang="en-US" sz="2400"/>
          </a:p>
          <a:p>
            <a:pPr lvl="1">
              <a:lnSpc>
                <a:spcPct val="90000"/>
              </a:lnSpc>
            </a:pPr>
            <a:r>
              <a:rPr lang="en-US" sz="2400"/>
              <a:t>point it (i.e., panning)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zoom (i.e., change the focal length of your lens)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change exposure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can’t move it, focus it (yet)</a:t>
            </a:r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361950" y="4449763"/>
            <a:ext cx="8229600" cy="84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n-US" sz="3600">
              <a:solidFill>
                <a:schemeClr val="tx2"/>
              </a:solidFill>
            </a:endParaRPr>
          </a:p>
        </p:txBody>
      </p:sp>
      <p:pic>
        <p:nvPicPr>
          <p:cNvPr id="21508" name="Picture 4" descr="teaser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2725" y="1087438"/>
            <a:ext cx="6064250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Rectangle 2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000" b="1">
                <a:solidFill>
                  <a:schemeClr val="tx2"/>
                </a:solidFill>
              </a:rPr>
              <a:t>Browser is a Camera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BIG</a:t>
            </a:r>
          </a:p>
        </p:txBody>
      </p:sp>
      <p:pic>
        <p:nvPicPr>
          <p:cNvPr id="22531" name="Picture 6" descr="StJam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524000"/>
            <a:ext cx="8216900" cy="286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Text Box 7"/>
          <p:cNvSpPr txBox="1">
            <a:spLocks noChangeArrowheads="1"/>
          </p:cNvSpPr>
          <p:nvPr/>
        </p:nvSpPr>
        <p:spPr bwMode="auto">
          <a:xfrm>
            <a:off x="2362200" y="4724400"/>
            <a:ext cx="4451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/>
              <a:t>3,600,000,000 Pixels</a:t>
            </a:r>
          </a:p>
        </p:txBody>
      </p:sp>
      <p:sp>
        <p:nvSpPr>
          <p:cNvPr id="22533" name="Text Box 8"/>
          <p:cNvSpPr txBox="1">
            <a:spLocks noChangeArrowheads="1"/>
          </p:cNvSpPr>
          <p:nvPr/>
        </p:nvSpPr>
        <p:spPr bwMode="auto">
          <a:xfrm>
            <a:off x="2133600" y="5410200"/>
            <a:ext cx="4730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Created from about 800 8 MegaPixel Images</a:t>
            </a: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3317875" y="3849688"/>
            <a:ext cx="106363" cy="13811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2" name="Line 10"/>
          <p:cNvSpPr>
            <a:spLocks noChangeShapeType="1"/>
          </p:cNvSpPr>
          <p:nvPr/>
        </p:nvSpPr>
        <p:spPr bwMode="auto">
          <a:xfrm flipH="1" flipV="1">
            <a:off x="3429000" y="4017963"/>
            <a:ext cx="1841500" cy="146843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83" name="Line 11"/>
          <p:cNvSpPr>
            <a:spLocks noChangeShapeType="1"/>
          </p:cNvSpPr>
          <p:nvPr/>
        </p:nvSpPr>
        <p:spPr bwMode="auto">
          <a:xfrm>
            <a:off x="4727575" y="5489575"/>
            <a:ext cx="1239838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1" grpId="0" animBg="1"/>
      <p:bldP spid="3082" grpId="0" animBg="1"/>
      <p:bldP spid="308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BIG</a:t>
            </a:r>
          </a:p>
        </p:txBody>
      </p:sp>
      <p:pic>
        <p:nvPicPr>
          <p:cNvPr id="23555" name="Picture 5" descr="StJam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524000"/>
            <a:ext cx="8216900" cy="286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6" descr="Sea5"/>
          <p:cNvPicPr>
            <a:picLocks noChangeAspect="1" noChangeArrowheads="1"/>
          </p:cNvPicPr>
          <p:nvPr/>
        </p:nvPicPr>
        <p:blipFill>
          <a:blip r:embed="rId3">
            <a:lum bright="20000" contrast="40000"/>
          </a:blip>
          <a:srcRect/>
          <a:stretch>
            <a:fillRect/>
          </a:stretch>
        </p:blipFill>
        <p:spPr bwMode="auto">
          <a:xfrm>
            <a:off x="2609850" y="3117850"/>
            <a:ext cx="5692775" cy="3336925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3557" name="Line 7"/>
          <p:cNvSpPr>
            <a:spLocks noChangeShapeType="1"/>
          </p:cNvSpPr>
          <p:nvPr/>
        </p:nvSpPr>
        <p:spPr bwMode="auto">
          <a:xfrm flipH="1">
            <a:off x="2584450" y="2667000"/>
            <a:ext cx="1987550" cy="434975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58" name="Line 8"/>
          <p:cNvSpPr>
            <a:spLocks noChangeShapeType="1"/>
          </p:cNvSpPr>
          <p:nvPr/>
        </p:nvSpPr>
        <p:spPr bwMode="auto">
          <a:xfrm flipH="1" flipV="1">
            <a:off x="4786313" y="2670175"/>
            <a:ext cx="3511550" cy="4191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rc 8"/>
          <p:cNvSpPr>
            <a:spLocks/>
          </p:cNvSpPr>
          <p:nvPr/>
        </p:nvSpPr>
        <p:spPr bwMode="auto">
          <a:xfrm rot="12051122" flipV="1">
            <a:off x="4211638" y="5529263"/>
            <a:ext cx="830262" cy="487362"/>
          </a:xfrm>
          <a:custGeom>
            <a:avLst/>
            <a:gdLst>
              <a:gd name="T0" fmla="*/ 0 w 36857"/>
              <a:gd name="T1" fmla="*/ 3212370 h 21600"/>
              <a:gd name="T2" fmla="*/ 18702957 w 36857"/>
              <a:gd name="T3" fmla="*/ 10996375 h 21600"/>
              <a:gd name="T4" fmla="*/ 7742113 w 36857"/>
              <a:gd name="T5" fmla="*/ 10996375 h 21600"/>
              <a:gd name="T6" fmla="*/ 0 60000 65536"/>
              <a:gd name="T7" fmla="*/ 0 60000 65536"/>
              <a:gd name="T8" fmla="*/ 0 60000 65536"/>
              <a:gd name="T9" fmla="*/ 0 w 36857"/>
              <a:gd name="T10" fmla="*/ 0 h 21600"/>
              <a:gd name="T11" fmla="*/ 36857 w 36857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6857" h="21600" fill="none" extrusionOk="0">
                <a:moveTo>
                  <a:pt x="0" y="6310"/>
                </a:moveTo>
                <a:cubicBezTo>
                  <a:pt x="4049" y="2269"/>
                  <a:pt x="9536" y="-1"/>
                  <a:pt x="15257" y="0"/>
                </a:cubicBezTo>
                <a:cubicBezTo>
                  <a:pt x="27186" y="0"/>
                  <a:pt x="36857" y="9670"/>
                  <a:pt x="36857" y="21600"/>
                </a:cubicBezTo>
              </a:path>
              <a:path w="36857" h="21600" stroke="0" extrusionOk="0">
                <a:moveTo>
                  <a:pt x="0" y="6310"/>
                </a:moveTo>
                <a:cubicBezTo>
                  <a:pt x="4049" y="2269"/>
                  <a:pt x="9536" y="-1"/>
                  <a:pt x="15257" y="0"/>
                </a:cubicBezTo>
                <a:cubicBezTo>
                  <a:pt x="27186" y="0"/>
                  <a:pt x="36857" y="9670"/>
                  <a:pt x="36857" y="21600"/>
                </a:cubicBezTo>
                <a:lnTo>
                  <a:pt x="15257" y="21600"/>
                </a:ln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79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Wide</a:t>
            </a:r>
          </a:p>
        </p:txBody>
      </p:sp>
      <p:pic>
        <p:nvPicPr>
          <p:cNvPr id="24580" name="Picture 5" descr="StJam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524000"/>
            <a:ext cx="8216900" cy="286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Freeform 6"/>
          <p:cNvSpPr>
            <a:spLocks/>
          </p:cNvSpPr>
          <p:nvPr/>
        </p:nvSpPr>
        <p:spPr bwMode="auto">
          <a:xfrm>
            <a:off x="438150" y="4389438"/>
            <a:ext cx="8218488" cy="1630362"/>
          </a:xfrm>
          <a:custGeom>
            <a:avLst/>
            <a:gdLst>
              <a:gd name="T0" fmla="*/ 0 w 5177"/>
              <a:gd name="T1" fmla="*/ 0 h 1027"/>
              <a:gd name="T2" fmla="*/ 4133850 w 5177"/>
              <a:gd name="T3" fmla="*/ 1630362 h 1027"/>
              <a:gd name="T4" fmla="*/ 8218488 w 5177"/>
              <a:gd name="T5" fmla="*/ 0 h 1027"/>
              <a:gd name="T6" fmla="*/ 0 60000 65536"/>
              <a:gd name="T7" fmla="*/ 0 60000 65536"/>
              <a:gd name="T8" fmla="*/ 0 60000 65536"/>
              <a:gd name="T9" fmla="*/ 0 w 5177"/>
              <a:gd name="T10" fmla="*/ 0 h 1027"/>
              <a:gd name="T11" fmla="*/ 5177 w 5177"/>
              <a:gd name="T12" fmla="*/ 1027 h 102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177" h="1027">
                <a:moveTo>
                  <a:pt x="0" y="0"/>
                </a:moveTo>
                <a:lnTo>
                  <a:pt x="2604" y="1027"/>
                </a:lnTo>
                <a:lnTo>
                  <a:pt x="5177" y="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82" name="Text Box 7"/>
          <p:cNvSpPr txBox="1">
            <a:spLocks noChangeArrowheads="1"/>
          </p:cNvSpPr>
          <p:nvPr/>
        </p:nvSpPr>
        <p:spPr bwMode="auto">
          <a:xfrm>
            <a:off x="3849688" y="5102225"/>
            <a:ext cx="145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150 degrees</a:t>
            </a:r>
          </a:p>
        </p:txBody>
      </p:sp>
      <p:sp>
        <p:nvSpPr>
          <p:cNvPr id="24583" name="Text Box 9"/>
          <p:cNvSpPr txBox="1">
            <a:spLocks noChangeArrowheads="1"/>
          </p:cNvSpPr>
          <p:nvPr/>
        </p:nvSpPr>
        <p:spPr bwMode="auto">
          <a:xfrm>
            <a:off x="1196975" y="6024563"/>
            <a:ext cx="7034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“Normal” perspective projections cause distortions.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 descr="StJam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525588"/>
            <a:ext cx="8216900" cy="286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Deep</a:t>
            </a:r>
          </a:p>
        </p:txBody>
      </p:sp>
      <p:sp>
        <p:nvSpPr>
          <p:cNvPr id="25604" name="Line 9"/>
          <p:cNvSpPr>
            <a:spLocks noChangeShapeType="1"/>
          </p:cNvSpPr>
          <p:nvPr/>
        </p:nvSpPr>
        <p:spPr bwMode="auto">
          <a:xfrm flipH="1" flipV="1">
            <a:off x="1744663" y="2378075"/>
            <a:ext cx="1682750" cy="26812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05" name="Line 7"/>
          <p:cNvSpPr>
            <a:spLocks noChangeShapeType="1"/>
          </p:cNvSpPr>
          <p:nvPr/>
        </p:nvSpPr>
        <p:spPr bwMode="auto">
          <a:xfrm flipH="1" flipV="1">
            <a:off x="1719263" y="2378075"/>
            <a:ext cx="1682750" cy="2681288"/>
          </a:xfrm>
          <a:prstGeom prst="line">
            <a:avLst/>
          </a:prstGeom>
          <a:noFill/>
          <a:ln w="38100">
            <a:solidFill>
              <a:srgbClr val="D0B5E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06" name="Line 10"/>
          <p:cNvSpPr>
            <a:spLocks noChangeShapeType="1"/>
          </p:cNvSpPr>
          <p:nvPr/>
        </p:nvSpPr>
        <p:spPr bwMode="auto">
          <a:xfrm flipV="1">
            <a:off x="5583238" y="4181475"/>
            <a:ext cx="1160462" cy="890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07" name="Line 8"/>
          <p:cNvSpPr>
            <a:spLocks noChangeShapeType="1"/>
          </p:cNvSpPr>
          <p:nvPr/>
        </p:nvSpPr>
        <p:spPr bwMode="auto">
          <a:xfrm flipV="1">
            <a:off x="5557838" y="4181475"/>
            <a:ext cx="1160462" cy="890588"/>
          </a:xfrm>
          <a:prstGeom prst="line">
            <a:avLst/>
          </a:prstGeom>
          <a:noFill/>
          <a:ln w="38100">
            <a:solidFill>
              <a:srgbClr val="D0B5E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08" name="Text Box 13"/>
          <p:cNvSpPr txBox="1">
            <a:spLocks noChangeArrowheads="1"/>
          </p:cNvSpPr>
          <p:nvPr/>
        </p:nvSpPr>
        <p:spPr bwMode="auto">
          <a:xfrm>
            <a:off x="2493963" y="5813425"/>
            <a:ext cx="40195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/>
              <a:t>High Dynamic Range</a:t>
            </a:r>
          </a:p>
        </p:txBody>
      </p:sp>
      <p:sp>
        <p:nvSpPr>
          <p:cNvPr id="25609" name="Text Box 14"/>
          <p:cNvSpPr txBox="1">
            <a:spLocks noChangeArrowheads="1"/>
          </p:cNvSpPr>
          <p:nvPr/>
        </p:nvSpPr>
        <p:spPr bwMode="auto">
          <a:xfrm>
            <a:off x="3171825" y="5111750"/>
            <a:ext cx="2914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100X variation in Radiance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1022350"/>
            <a:ext cx="8229600" cy="4525963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US" sz="2800"/>
              <a:t>Lots! 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Panoramic Stitching, High Dynamic Range and Tone Mapping, Perspective and Curved Projections, etc.</a:t>
            </a:r>
          </a:p>
          <a:p>
            <a:pPr>
              <a:lnSpc>
                <a:spcPct val="80000"/>
              </a:lnSpc>
            </a:pPr>
            <a:r>
              <a:rPr lang="en-US" sz="2800"/>
              <a:t>Gigapixel Image Capture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Graham Flint (Gigapixl)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Gigapan (@cmu)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Max Lyons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Haltadefinizione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XRez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Bradford Bohonus</a:t>
            </a:r>
          </a:p>
          <a:p>
            <a:pPr>
              <a:lnSpc>
                <a:spcPct val="80000"/>
              </a:lnSpc>
            </a:pPr>
            <a:r>
              <a:rPr lang="en-US" sz="2800"/>
              <a:t>Viewing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Quicktime VR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Zoomify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Flash Based</a:t>
            </a:r>
          </a:p>
          <a:p>
            <a:pPr lvl="1">
              <a:lnSpc>
                <a:spcPct val="80000"/>
              </a:lnSpc>
            </a:pPr>
            <a:endParaRPr lang="en-US" sz="2400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Related Work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353175" y="2284413"/>
            <a:ext cx="2622550" cy="2465387"/>
            <a:chOff x="3750" y="1454"/>
            <a:chExt cx="1518" cy="1490"/>
          </a:xfrm>
        </p:grpSpPr>
        <p:pic>
          <p:nvPicPr>
            <p:cNvPr id="26629" name="Picture 5" descr="GrahamCatherine-new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750" y="1454"/>
              <a:ext cx="1518" cy="1490"/>
            </a:xfrm>
            <a:prstGeom prst="rect">
              <a:avLst/>
            </a:prstGeom>
            <a:noFill/>
          </p:spPr>
        </p:pic>
        <p:sp>
          <p:nvSpPr>
            <p:cNvPr id="26630" name="Text Box 6"/>
            <p:cNvSpPr txBox="1">
              <a:spLocks noChangeArrowheads="1"/>
            </p:cNvSpPr>
            <p:nvPr/>
          </p:nvSpPr>
          <p:spPr bwMode="auto">
            <a:xfrm>
              <a:off x="4045" y="2672"/>
              <a:ext cx="871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Graham Flint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3281363" y="3155950"/>
            <a:ext cx="3290887" cy="2014538"/>
            <a:chOff x="2205" y="2242"/>
            <a:chExt cx="2025" cy="1187"/>
          </a:xfrm>
        </p:grpSpPr>
        <p:pic>
          <p:nvPicPr>
            <p:cNvPr id="26632" name="Picture 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205" y="2242"/>
              <a:ext cx="2025" cy="1187"/>
            </a:xfrm>
            <a:prstGeom prst="rect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sp>
          <p:nvSpPr>
            <p:cNvPr id="26633" name="Text Box 9"/>
            <p:cNvSpPr txBox="1">
              <a:spLocks noChangeArrowheads="1"/>
            </p:cNvSpPr>
            <p:nvPr/>
          </p:nvSpPr>
          <p:spPr bwMode="auto">
            <a:xfrm>
              <a:off x="2222" y="3161"/>
              <a:ext cx="457" cy="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XRez</a:t>
              </a:r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4457700" y="5122863"/>
            <a:ext cx="4462463" cy="1560512"/>
            <a:chOff x="2122" y="3037"/>
            <a:chExt cx="3000" cy="1086"/>
          </a:xfrm>
        </p:grpSpPr>
        <p:pic>
          <p:nvPicPr>
            <p:cNvPr id="26635" name="Picture 11" descr="Waffle_preview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122" y="3037"/>
              <a:ext cx="3000" cy="1086"/>
            </a:xfrm>
            <a:prstGeom prst="rect">
              <a:avLst/>
            </a:prstGeom>
            <a:noFill/>
            <a:ln w="57150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26636" name="Text Box 12"/>
            <p:cNvSpPr txBox="1">
              <a:spLocks noChangeArrowheads="1"/>
            </p:cNvSpPr>
            <p:nvPr/>
          </p:nvSpPr>
          <p:spPr bwMode="auto">
            <a:xfrm>
              <a:off x="2153" y="3068"/>
              <a:ext cx="704" cy="2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Gigapan</a:t>
              </a:r>
            </a:p>
          </p:txBody>
        </p:sp>
      </p:grpSp>
      <p:pic>
        <p:nvPicPr>
          <p:cNvPr id="26637" name="Picture 13" descr="diabloLake">
            <a:hlinkClick r:id="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3213" y="5751513"/>
            <a:ext cx="4311650" cy="833437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6638" name="Text Box 14"/>
          <p:cNvSpPr txBox="1">
            <a:spLocks noChangeArrowheads="1"/>
          </p:cNvSpPr>
          <p:nvPr/>
        </p:nvSpPr>
        <p:spPr bwMode="auto">
          <a:xfrm>
            <a:off x="441325" y="6284913"/>
            <a:ext cx="1085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Bohonus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/>
              <a:t>Capturing and Viewing </a:t>
            </a:r>
            <a:br>
              <a:rPr lang="en-US" sz="4000" b="1"/>
            </a:br>
            <a:r>
              <a:rPr lang="en-US" sz="4000" b="1"/>
              <a:t>Gigapixel Images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185150" cy="4525963"/>
          </a:xfrm>
        </p:spPr>
        <p:txBody>
          <a:bodyPr/>
          <a:lstStyle/>
          <a:p>
            <a:r>
              <a:rPr lang="en-US" sz="2800" dirty="0"/>
              <a:t>Capture: Matt </a:t>
            </a:r>
            <a:r>
              <a:rPr lang="en-US" sz="2800" dirty="0" err="1"/>
              <a:t>Uyttendaele</a:t>
            </a:r>
            <a:endParaRPr lang="en-US" sz="2800" dirty="0"/>
          </a:p>
          <a:p>
            <a:pPr>
              <a:buFontTx/>
              <a:buNone/>
            </a:pPr>
            <a:endParaRPr lang="en-US" sz="2800" dirty="0"/>
          </a:p>
          <a:p>
            <a:pPr>
              <a:buFontTx/>
              <a:buNone/>
            </a:pPr>
            <a:endParaRPr lang="en-US" sz="2800" dirty="0"/>
          </a:p>
          <a:p>
            <a:r>
              <a:rPr lang="en-US" sz="2800" dirty="0"/>
              <a:t>Viewer: Johannes Kopf</a:t>
            </a:r>
          </a:p>
          <a:p>
            <a:pPr>
              <a:buFontTx/>
              <a:buNone/>
            </a:pPr>
            <a:endParaRPr lang="en-US" sz="2800" dirty="0"/>
          </a:p>
          <a:p>
            <a:pPr>
              <a:buFontTx/>
              <a:buNone/>
            </a:pPr>
            <a:endParaRPr lang="en-US" sz="2800" dirty="0"/>
          </a:p>
          <a:p>
            <a:r>
              <a:rPr lang="en-US" sz="2800" dirty="0"/>
              <a:t>HD View: Matt </a:t>
            </a:r>
            <a:r>
              <a:rPr lang="en-US" sz="2800" dirty="0" err="1"/>
              <a:t>Uyttendaele</a:t>
            </a:r>
            <a:endParaRPr lang="en-US" sz="2800" dirty="0"/>
          </a:p>
        </p:txBody>
      </p:sp>
      <p:pic>
        <p:nvPicPr>
          <p:cNvPr id="8" name="Squamish.wmv">
            <a:hlinkClick r:id="" action="ppaction://media"/>
          </p:cNvPr>
          <p:cNvPicPr>
            <a:picLocks noGrp="1" noRot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181600" y="1447800"/>
            <a:ext cx="2117855" cy="1589087"/>
          </a:xfrm>
          <a:ln>
            <a:solidFill>
              <a:schemeClr val="accent2"/>
            </a:solidFill>
          </a:ln>
        </p:spPr>
      </p:pic>
      <p:pic>
        <p:nvPicPr>
          <p:cNvPr id="27655" name="Picture 7" descr="splash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0" y="5105400"/>
            <a:ext cx="2121408" cy="1590228"/>
          </a:xfrm>
          <a:prstGeom prst="rect">
            <a:avLst/>
          </a:prstGeom>
          <a:noFill/>
        </p:spPr>
      </p:pic>
      <p:pic>
        <p:nvPicPr>
          <p:cNvPr id="9" name="Picture 8" descr="gigapixel_viewer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1600" y="3124200"/>
            <a:ext cx="2121408" cy="19149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3416" y="457200"/>
            <a:ext cx="54971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Web Example: </a:t>
            </a:r>
            <a:r>
              <a:rPr lang="en-US" sz="4400" dirty="0" err="1" smtClean="0"/>
              <a:t>GigaPan</a:t>
            </a:r>
            <a:endParaRPr lang="en-US"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3150803" y="3124200"/>
            <a:ext cx="28423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hlinkClick r:id="rId2"/>
              </a:rPr>
              <a:t>gigapan.com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583299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Capture</a:t>
            </a:r>
          </a:p>
        </p:txBody>
      </p:sp>
      <p:pic>
        <p:nvPicPr>
          <p:cNvPr id="8" name="Squamish.wmv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038600" y="3352800"/>
            <a:ext cx="4343400" cy="28956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10244" name="Picture 5" descr="\\mcohen\KerryPark\Pano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0600" y="1295400"/>
            <a:ext cx="7304088" cy="159702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10245" name="Picture 6" descr="\\mcohen\KerryPark\Rig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2000" y="2590800"/>
            <a:ext cx="2909888" cy="36576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Capturing Gigapixel Images</a:t>
            </a:r>
          </a:p>
        </p:txBody>
      </p:sp>
      <p:pic>
        <p:nvPicPr>
          <p:cNvPr id="11267" name="Picture 5" descr="Flo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4475" y="1565275"/>
            <a:ext cx="8561388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67600" y="685800"/>
            <a:ext cx="919163" cy="84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Text Box 16"/>
          <p:cNvSpPr txBox="1">
            <a:spLocks noChangeArrowheads="1"/>
          </p:cNvSpPr>
          <p:nvPr/>
        </p:nvSpPr>
        <p:spPr bwMode="auto">
          <a:xfrm>
            <a:off x="431800" y="1717675"/>
            <a:ext cx="9937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latin typeface="Calibri" pitchFamily="34" charset="0"/>
              </a:rPr>
              <a:t>RAW</a:t>
            </a:r>
          </a:p>
        </p:txBody>
      </p:sp>
      <p:pic>
        <p:nvPicPr>
          <p:cNvPr id="12292" name="Picture 10" descr="step0-ra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4413" y="231775"/>
            <a:ext cx="4321175" cy="639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2243138" y="255588"/>
            <a:ext cx="4344987" cy="6402387"/>
            <a:chOff x="1413" y="161"/>
            <a:chExt cx="2737" cy="4033"/>
          </a:xfrm>
        </p:grpSpPr>
        <p:sp>
          <p:nvSpPr>
            <p:cNvPr id="12294" name="Rectangle 17"/>
            <p:cNvSpPr>
              <a:spLocks noChangeArrowheads="1"/>
            </p:cNvSpPr>
            <p:nvPr/>
          </p:nvSpPr>
          <p:spPr bwMode="auto">
            <a:xfrm>
              <a:off x="1420" y="162"/>
              <a:ext cx="2728" cy="4032"/>
            </a:xfrm>
            <a:prstGeom prst="rect">
              <a:avLst/>
            </a:prstGeom>
            <a:noFill/>
            <a:ln w="76200">
              <a:solidFill>
                <a:srgbClr val="16164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2295" name="Line 18"/>
            <p:cNvSpPr>
              <a:spLocks noChangeShapeType="1"/>
            </p:cNvSpPr>
            <p:nvPr/>
          </p:nvSpPr>
          <p:spPr bwMode="auto">
            <a:xfrm>
              <a:off x="2335" y="161"/>
              <a:ext cx="0" cy="4017"/>
            </a:xfrm>
            <a:prstGeom prst="line">
              <a:avLst/>
            </a:prstGeom>
            <a:noFill/>
            <a:ln w="76200">
              <a:solidFill>
                <a:srgbClr val="16164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296" name="Line 19"/>
            <p:cNvSpPr>
              <a:spLocks noChangeShapeType="1"/>
            </p:cNvSpPr>
            <p:nvPr/>
          </p:nvSpPr>
          <p:spPr bwMode="auto">
            <a:xfrm>
              <a:off x="3245" y="165"/>
              <a:ext cx="0" cy="4017"/>
            </a:xfrm>
            <a:prstGeom prst="line">
              <a:avLst/>
            </a:prstGeom>
            <a:noFill/>
            <a:ln w="76200">
              <a:solidFill>
                <a:srgbClr val="16164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297" name="Line 20"/>
            <p:cNvSpPr>
              <a:spLocks noChangeShapeType="1"/>
            </p:cNvSpPr>
            <p:nvPr/>
          </p:nvSpPr>
          <p:spPr bwMode="auto">
            <a:xfrm>
              <a:off x="1413" y="1505"/>
              <a:ext cx="2734" cy="0"/>
            </a:xfrm>
            <a:prstGeom prst="line">
              <a:avLst/>
            </a:prstGeom>
            <a:noFill/>
            <a:ln w="76200">
              <a:solidFill>
                <a:srgbClr val="16164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298" name="Line 21"/>
            <p:cNvSpPr>
              <a:spLocks noChangeShapeType="1"/>
            </p:cNvSpPr>
            <p:nvPr/>
          </p:nvSpPr>
          <p:spPr bwMode="auto">
            <a:xfrm>
              <a:off x="1416" y="2846"/>
              <a:ext cx="2734" cy="0"/>
            </a:xfrm>
            <a:prstGeom prst="line">
              <a:avLst/>
            </a:prstGeom>
            <a:noFill/>
            <a:ln w="76200">
              <a:solidFill>
                <a:srgbClr val="16164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7" descr="step1-vi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4413" y="227013"/>
            <a:ext cx="4324350" cy="640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ext Box 10"/>
          <p:cNvSpPr txBox="1">
            <a:spLocks noChangeArrowheads="1"/>
          </p:cNvSpPr>
          <p:nvPr/>
        </p:nvSpPr>
        <p:spPr bwMode="auto">
          <a:xfrm>
            <a:off x="304800" y="1752600"/>
            <a:ext cx="18065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latin typeface="Calibri" pitchFamily="34" charset="0"/>
              </a:rPr>
              <a:t>DeVignette</a:t>
            </a:r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2243138" y="255588"/>
            <a:ext cx="4344987" cy="6402387"/>
            <a:chOff x="1413" y="161"/>
            <a:chExt cx="2737" cy="4033"/>
          </a:xfrm>
        </p:grpSpPr>
        <p:sp>
          <p:nvSpPr>
            <p:cNvPr id="13317" name="Rectangle 26"/>
            <p:cNvSpPr>
              <a:spLocks noChangeArrowheads="1"/>
            </p:cNvSpPr>
            <p:nvPr/>
          </p:nvSpPr>
          <p:spPr bwMode="auto">
            <a:xfrm>
              <a:off x="1420" y="162"/>
              <a:ext cx="2728" cy="4032"/>
            </a:xfrm>
            <a:prstGeom prst="rect">
              <a:avLst/>
            </a:prstGeom>
            <a:noFill/>
            <a:ln w="76200">
              <a:solidFill>
                <a:srgbClr val="16164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3318" name="Line 27"/>
            <p:cNvSpPr>
              <a:spLocks noChangeShapeType="1"/>
            </p:cNvSpPr>
            <p:nvPr/>
          </p:nvSpPr>
          <p:spPr bwMode="auto">
            <a:xfrm>
              <a:off x="2335" y="161"/>
              <a:ext cx="0" cy="4017"/>
            </a:xfrm>
            <a:prstGeom prst="line">
              <a:avLst/>
            </a:prstGeom>
            <a:noFill/>
            <a:ln w="76200">
              <a:solidFill>
                <a:srgbClr val="16164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9" name="Line 28"/>
            <p:cNvSpPr>
              <a:spLocks noChangeShapeType="1"/>
            </p:cNvSpPr>
            <p:nvPr/>
          </p:nvSpPr>
          <p:spPr bwMode="auto">
            <a:xfrm>
              <a:off x="3245" y="165"/>
              <a:ext cx="0" cy="4017"/>
            </a:xfrm>
            <a:prstGeom prst="line">
              <a:avLst/>
            </a:prstGeom>
            <a:noFill/>
            <a:ln w="76200">
              <a:solidFill>
                <a:srgbClr val="16164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0" name="Line 29"/>
            <p:cNvSpPr>
              <a:spLocks noChangeShapeType="1"/>
            </p:cNvSpPr>
            <p:nvPr/>
          </p:nvSpPr>
          <p:spPr bwMode="auto">
            <a:xfrm>
              <a:off x="1413" y="1505"/>
              <a:ext cx="2734" cy="0"/>
            </a:xfrm>
            <a:prstGeom prst="line">
              <a:avLst/>
            </a:prstGeom>
            <a:noFill/>
            <a:ln w="76200">
              <a:solidFill>
                <a:srgbClr val="16164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1" name="Line 30"/>
            <p:cNvSpPr>
              <a:spLocks noChangeShapeType="1"/>
            </p:cNvSpPr>
            <p:nvPr/>
          </p:nvSpPr>
          <p:spPr bwMode="auto">
            <a:xfrm>
              <a:off x="1416" y="2846"/>
              <a:ext cx="2734" cy="0"/>
            </a:xfrm>
            <a:prstGeom prst="line">
              <a:avLst/>
            </a:prstGeom>
            <a:noFill/>
            <a:ln w="76200">
              <a:solidFill>
                <a:srgbClr val="16164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" name="Picture 9" descr="IMG_6583.JPG"/>
          <p:cNvPicPr>
            <a:picLocks noChangeAspect="1"/>
          </p:cNvPicPr>
          <p:nvPr/>
        </p:nvPicPr>
        <p:blipFill>
          <a:blip r:embed="rId3" cstate="print"/>
          <a:srcRect l="16667" r="8333"/>
          <a:stretch>
            <a:fillRect/>
          </a:stretch>
        </p:blipFill>
        <p:spPr>
          <a:xfrm>
            <a:off x="7010400" y="1371600"/>
            <a:ext cx="1800225" cy="1600200"/>
          </a:xfrm>
          <a:prstGeom prst="rect">
            <a:avLst/>
          </a:prstGeom>
        </p:spPr>
      </p:pic>
      <p:pic>
        <p:nvPicPr>
          <p:cNvPr id="11" name="Picture 10" descr="map-F8-00-40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92900" y="3822700"/>
            <a:ext cx="2362200" cy="1574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step2-col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4413" y="227013"/>
            <a:ext cx="4324350" cy="640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 Box 8"/>
          <p:cNvSpPr txBox="1">
            <a:spLocks noChangeArrowheads="1"/>
          </p:cNvSpPr>
          <p:nvPr/>
        </p:nvSpPr>
        <p:spPr bwMode="auto">
          <a:xfrm>
            <a:off x="312738" y="1766888"/>
            <a:ext cx="132397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latin typeface="Calibri" pitchFamily="34" charset="0"/>
              </a:rPr>
              <a:t>White</a:t>
            </a:r>
          </a:p>
          <a:p>
            <a:r>
              <a:rPr lang="en-US" sz="2800">
                <a:latin typeface="Calibri" pitchFamily="34" charset="0"/>
              </a:rPr>
              <a:t>Balance</a:t>
            </a: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2243138" y="255588"/>
            <a:ext cx="4344987" cy="6402387"/>
            <a:chOff x="1413" y="161"/>
            <a:chExt cx="2737" cy="4033"/>
          </a:xfrm>
        </p:grpSpPr>
        <p:sp>
          <p:nvSpPr>
            <p:cNvPr id="14341" name="Rectangle 24"/>
            <p:cNvSpPr>
              <a:spLocks noChangeArrowheads="1"/>
            </p:cNvSpPr>
            <p:nvPr/>
          </p:nvSpPr>
          <p:spPr bwMode="auto">
            <a:xfrm>
              <a:off x="1420" y="162"/>
              <a:ext cx="2728" cy="4032"/>
            </a:xfrm>
            <a:prstGeom prst="rect">
              <a:avLst/>
            </a:prstGeom>
            <a:noFill/>
            <a:ln w="76200">
              <a:solidFill>
                <a:srgbClr val="16164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342" name="Line 25"/>
            <p:cNvSpPr>
              <a:spLocks noChangeShapeType="1"/>
            </p:cNvSpPr>
            <p:nvPr/>
          </p:nvSpPr>
          <p:spPr bwMode="auto">
            <a:xfrm>
              <a:off x="2335" y="161"/>
              <a:ext cx="0" cy="4017"/>
            </a:xfrm>
            <a:prstGeom prst="line">
              <a:avLst/>
            </a:prstGeom>
            <a:noFill/>
            <a:ln w="76200">
              <a:solidFill>
                <a:srgbClr val="16164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43" name="Line 26"/>
            <p:cNvSpPr>
              <a:spLocks noChangeShapeType="1"/>
            </p:cNvSpPr>
            <p:nvPr/>
          </p:nvSpPr>
          <p:spPr bwMode="auto">
            <a:xfrm>
              <a:off x="3245" y="165"/>
              <a:ext cx="0" cy="4017"/>
            </a:xfrm>
            <a:prstGeom prst="line">
              <a:avLst/>
            </a:prstGeom>
            <a:noFill/>
            <a:ln w="76200">
              <a:solidFill>
                <a:srgbClr val="16164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44" name="Line 27"/>
            <p:cNvSpPr>
              <a:spLocks noChangeShapeType="1"/>
            </p:cNvSpPr>
            <p:nvPr/>
          </p:nvSpPr>
          <p:spPr bwMode="auto">
            <a:xfrm>
              <a:off x="1413" y="1505"/>
              <a:ext cx="2734" cy="0"/>
            </a:xfrm>
            <a:prstGeom prst="line">
              <a:avLst/>
            </a:prstGeom>
            <a:noFill/>
            <a:ln w="76200">
              <a:solidFill>
                <a:srgbClr val="16164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45" name="Line 28"/>
            <p:cNvSpPr>
              <a:spLocks noChangeShapeType="1"/>
            </p:cNvSpPr>
            <p:nvPr/>
          </p:nvSpPr>
          <p:spPr bwMode="auto">
            <a:xfrm>
              <a:off x="1416" y="2846"/>
              <a:ext cx="2734" cy="0"/>
            </a:xfrm>
            <a:prstGeom prst="line">
              <a:avLst/>
            </a:prstGeom>
            <a:noFill/>
            <a:ln w="76200">
              <a:solidFill>
                <a:srgbClr val="16164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" name="Picture 9" descr="ichicro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200" y="4343400"/>
            <a:ext cx="1960721" cy="1752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3" descr="step3-nor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4413" y="227013"/>
            <a:ext cx="4324350" cy="640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 Box 19"/>
          <p:cNvSpPr txBox="1">
            <a:spLocks noChangeArrowheads="1"/>
          </p:cNvSpPr>
          <p:nvPr/>
        </p:nvSpPr>
        <p:spPr bwMode="auto">
          <a:xfrm>
            <a:off x="312738" y="1766888"/>
            <a:ext cx="152163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Exposure</a:t>
            </a:r>
          </a:p>
          <a:p>
            <a:r>
              <a:rPr lang="en-US" sz="2800" dirty="0" smtClean="0">
                <a:latin typeface="Calibri" pitchFamily="34" charset="0"/>
              </a:rPr>
              <a:t>Balance</a:t>
            </a:r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2243138" y="255588"/>
            <a:ext cx="4344987" cy="6402387"/>
            <a:chOff x="1413" y="161"/>
            <a:chExt cx="2737" cy="4033"/>
          </a:xfrm>
        </p:grpSpPr>
        <p:sp>
          <p:nvSpPr>
            <p:cNvPr id="15365" name="Rectangle 28"/>
            <p:cNvSpPr>
              <a:spLocks noChangeArrowheads="1"/>
            </p:cNvSpPr>
            <p:nvPr/>
          </p:nvSpPr>
          <p:spPr bwMode="auto">
            <a:xfrm>
              <a:off x="1420" y="162"/>
              <a:ext cx="2728" cy="4032"/>
            </a:xfrm>
            <a:prstGeom prst="rect">
              <a:avLst/>
            </a:prstGeom>
            <a:noFill/>
            <a:ln w="76200">
              <a:solidFill>
                <a:srgbClr val="16164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5366" name="Line 29"/>
            <p:cNvSpPr>
              <a:spLocks noChangeShapeType="1"/>
            </p:cNvSpPr>
            <p:nvPr/>
          </p:nvSpPr>
          <p:spPr bwMode="auto">
            <a:xfrm>
              <a:off x="2335" y="161"/>
              <a:ext cx="0" cy="4017"/>
            </a:xfrm>
            <a:prstGeom prst="line">
              <a:avLst/>
            </a:prstGeom>
            <a:noFill/>
            <a:ln w="76200">
              <a:solidFill>
                <a:srgbClr val="16164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67" name="Line 30"/>
            <p:cNvSpPr>
              <a:spLocks noChangeShapeType="1"/>
            </p:cNvSpPr>
            <p:nvPr/>
          </p:nvSpPr>
          <p:spPr bwMode="auto">
            <a:xfrm>
              <a:off x="3245" y="165"/>
              <a:ext cx="0" cy="4017"/>
            </a:xfrm>
            <a:prstGeom prst="line">
              <a:avLst/>
            </a:prstGeom>
            <a:noFill/>
            <a:ln w="76200">
              <a:solidFill>
                <a:srgbClr val="16164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68" name="Line 31"/>
            <p:cNvSpPr>
              <a:spLocks noChangeShapeType="1"/>
            </p:cNvSpPr>
            <p:nvPr/>
          </p:nvSpPr>
          <p:spPr bwMode="auto">
            <a:xfrm>
              <a:off x="1413" y="1505"/>
              <a:ext cx="2734" cy="0"/>
            </a:xfrm>
            <a:prstGeom prst="line">
              <a:avLst/>
            </a:prstGeom>
            <a:noFill/>
            <a:ln w="76200">
              <a:solidFill>
                <a:srgbClr val="16164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69" name="Line 32"/>
            <p:cNvSpPr>
              <a:spLocks noChangeShapeType="1"/>
            </p:cNvSpPr>
            <p:nvPr/>
          </p:nvSpPr>
          <p:spPr bwMode="auto">
            <a:xfrm>
              <a:off x="1416" y="2846"/>
              <a:ext cx="2734" cy="0"/>
            </a:xfrm>
            <a:prstGeom prst="line">
              <a:avLst/>
            </a:prstGeom>
            <a:noFill/>
            <a:ln w="76200">
              <a:solidFill>
                <a:srgbClr val="16164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 Box 19"/>
          <p:cNvSpPr txBox="1">
            <a:spLocks noChangeArrowheads="1"/>
          </p:cNvSpPr>
          <p:nvPr/>
        </p:nvSpPr>
        <p:spPr bwMode="auto">
          <a:xfrm>
            <a:off x="6934200" y="4419600"/>
            <a:ext cx="151355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Calibri" pitchFamily="34" charset="0"/>
              </a:rPr>
              <a:t>Radiance</a:t>
            </a:r>
          </a:p>
          <a:p>
            <a:r>
              <a:rPr lang="en-US" sz="2800" dirty="0" smtClean="0">
                <a:latin typeface="Calibri" pitchFamily="34" charset="0"/>
              </a:rPr>
              <a:t>Map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step4_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93938" y="227013"/>
            <a:ext cx="4324350" cy="640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 Box 10"/>
          <p:cNvSpPr txBox="1">
            <a:spLocks noChangeArrowheads="1"/>
          </p:cNvSpPr>
          <p:nvPr/>
        </p:nvSpPr>
        <p:spPr bwMode="auto">
          <a:xfrm>
            <a:off x="312738" y="1766888"/>
            <a:ext cx="129857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latin typeface="Calibri" pitchFamily="34" charset="0"/>
              </a:rPr>
              <a:t>Feature</a:t>
            </a:r>
          </a:p>
          <a:p>
            <a:r>
              <a:rPr lang="en-US" sz="2800">
                <a:latin typeface="Calibri" pitchFamily="34" charset="0"/>
              </a:rPr>
              <a:t>Points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243138" y="255588"/>
            <a:ext cx="4344987" cy="6402387"/>
            <a:chOff x="1413" y="161"/>
            <a:chExt cx="2737" cy="4033"/>
          </a:xfrm>
        </p:grpSpPr>
        <p:sp>
          <p:nvSpPr>
            <p:cNvPr id="16389" name="Rectangle 19"/>
            <p:cNvSpPr>
              <a:spLocks noChangeArrowheads="1"/>
            </p:cNvSpPr>
            <p:nvPr/>
          </p:nvSpPr>
          <p:spPr bwMode="auto">
            <a:xfrm>
              <a:off x="1420" y="162"/>
              <a:ext cx="2728" cy="4032"/>
            </a:xfrm>
            <a:prstGeom prst="rect">
              <a:avLst/>
            </a:prstGeom>
            <a:noFill/>
            <a:ln w="76200">
              <a:solidFill>
                <a:srgbClr val="16164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6390" name="Line 20"/>
            <p:cNvSpPr>
              <a:spLocks noChangeShapeType="1"/>
            </p:cNvSpPr>
            <p:nvPr/>
          </p:nvSpPr>
          <p:spPr bwMode="auto">
            <a:xfrm>
              <a:off x="2335" y="161"/>
              <a:ext cx="0" cy="4017"/>
            </a:xfrm>
            <a:prstGeom prst="line">
              <a:avLst/>
            </a:prstGeom>
            <a:noFill/>
            <a:ln w="76200">
              <a:solidFill>
                <a:srgbClr val="16164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391" name="Line 21"/>
            <p:cNvSpPr>
              <a:spLocks noChangeShapeType="1"/>
            </p:cNvSpPr>
            <p:nvPr/>
          </p:nvSpPr>
          <p:spPr bwMode="auto">
            <a:xfrm>
              <a:off x="3245" y="165"/>
              <a:ext cx="0" cy="4017"/>
            </a:xfrm>
            <a:prstGeom prst="line">
              <a:avLst/>
            </a:prstGeom>
            <a:noFill/>
            <a:ln w="76200">
              <a:solidFill>
                <a:srgbClr val="16164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392" name="Line 22"/>
            <p:cNvSpPr>
              <a:spLocks noChangeShapeType="1"/>
            </p:cNvSpPr>
            <p:nvPr/>
          </p:nvSpPr>
          <p:spPr bwMode="auto">
            <a:xfrm>
              <a:off x="1413" y="1505"/>
              <a:ext cx="2734" cy="0"/>
            </a:xfrm>
            <a:prstGeom prst="line">
              <a:avLst/>
            </a:prstGeom>
            <a:noFill/>
            <a:ln w="76200">
              <a:solidFill>
                <a:srgbClr val="16164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393" name="Line 23"/>
            <p:cNvSpPr>
              <a:spLocks noChangeShapeType="1"/>
            </p:cNvSpPr>
            <p:nvPr/>
          </p:nvSpPr>
          <p:spPr bwMode="auto">
            <a:xfrm>
              <a:off x="1416" y="2846"/>
              <a:ext cx="2734" cy="0"/>
            </a:xfrm>
            <a:prstGeom prst="line">
              <a:avLst/>
            </a:prstGeom>
            <a:noFill/>
            <a:ln w="76200">
              <a:solidFill>
                <a:srgbClr val="16164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step5_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93938" y="236538"/>
            <a:ext cx="4314825" cy="639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 Box 9"/>
          <p:cNvSpPr txBox="1">
            <a:spLocks noChangeArrowheads="1"/>
          </p:cNvSpPr>
          <p:nvPr/>
        </p:nvSpPr>
        <p:spPr bwMode="auto">
          <a:xfrm>
            <a:off x="312738" y="1766888"/>
            <a:ext cx="1436687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Feature</a:t>
            </a:r>
          </a:p>
          <a:p>
            <a:r>
              <a:rPr lang="en-US" sz="2800" dirty="0">
                <a:latin typeface="Calibri" pitchFamily="34" charset="0"/>
              </a:rPr>
              <a:t>Matches</a:t>
            </a:r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2243138" y="255588"/>
            <a:ext cx="4344987" cy="6402387"/>
            <a:chOff x="1413" y="161"/>
            <a:chExt cx="2737" cy="4033"/>
          </a:xfrm>
        </p:grpSpPr>
        <p:sp>
          <p:nvSpPr>
            <p:cNvPr id="17414" name="Rectangle 25"/>
            <p:cNvSpPr>
              <a:spLocks noChangeArrowheads="1"/>
            </p:cNvSpPr>
            <p:nvPr/>
          </p:nvSpPr>
          <p:spPr bwMode="auto">
            <a:xfrm>
              <a:off x="1420" y="162"/>
              <a:ext cx="2728" cy="4032"/>
            </a:xfrm>
            <a:prstGeom prst="rect">
              <a:avLst/>
            </a:prstGeom>
            <a:noFill/>
            <a:ln w="76200">
              <a:solidFill>
                <a:srgbClr val="16164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7415" name="Line 26"/>
            <p:cNvSpPr>
              <a:spLocks noChangeShapeType="1"/>
            </p:cNvSpPr>
            <p:nvPr/>
          </p:nvSpPr>
          <p:spPr bwMode="auto">
            <a:xfrm>
              <a:off x="2335" y="161"/>
              <a:ext cx="0" cy="4017"/>
            </a:xfrm>
            <a:prstGeom prst="line">
              <a:avLst/>
            </a:prstGeom>
            <a:noFill/>
            <a:ln w="76200">
              <a:solidFill>
                <a:srgbClr val="16164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16" name="Line 27"/>
            <p:cNvSpPr>
              <a:spLocks noChangeShapeType="1"/>
            </p:cNvSpPr>
            <p:nvPr/>
          </p:nvSpPr>
          <p:spPr bwMode="auto">
            <a:xfrm>
              <a:off x="3245" y="165"/>
              <a:ext cx="0" cy="4017"/>
            </a:xfrm>
            <a:prstGeom prst="line">
              <a:avLst/>
            </a:prstGeom>
            <a:noFill/>
            <a:ln w="76200">
              <a:solidFill>
                <a:srgbClr val="16164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17" name="Line 28"/>
            <p:cNvSpPr>
              <a:spLocks noChangeShapeType="1"/>
            </p:cNvSpPr>
            <p:nvPr/>
          </p:nvSpPr>
          <p:spPr bwMode="auto">
            <a:xfrm>
              <a:off x="1413" y="1505"/>
              <a:ext cx="2734" cy="0"/>
            </a:xfrm>
            <a:prstGeom prst="line">
              <a:avLst/>
            </a:prstGeom>
            <a:noFill/>
            <a:ln w="76200">
              <a:solidFill>
                <a:srgbClr val="16164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18" name="Line 29"/>
            <p:cNvSpPr>
              <a:spLocks noChangeShapeType="1"/>
            </p:cNvSpPr>
            <p:nvPr/>
          </p:nvSpPr>
          <p:spPr bwMode="auto">
            <a:xfrm>
              <a:off x="1416" y="2846"/>
              <a:ext cx="2734" cy="0"/>
            </a:xfrm>
            <a:prstGeom prst="line">
              <a:avLst/>
            </a:prstGeom>
            <a:noFill/>
            <a:ln w="76200">
              <a:solidFill>
                <a:srgbClr val="16164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7413" name="Picture 3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55925" y="1868488"/>
            <a:ext cx="3330575" cy="420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312738" y="1766888"/>
            <a:ext cx="914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latin typeface="Calibri" pitchFamily="34" charset="0"/>
              </a:rPr>
              <a:t>Align</a:t>
            </a:r>
          </a:p>
        </p:txBody>
      </p:sp>
      <p:pic>
        <p:nvPicPr>
          <p:cNvPr id="3074" name="Picture 2" descr="D:\public\docs\talks\BicPicture\KerryPark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938" y="1319213"/>
            <a:ext cx="8577262" cy="370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3"/>
          <p:cNvGrpSpPr/>
          <p:nvPr/>
        </p:nvGrpSpPr>
        <p:grpSpPr>
          <a:xfrm>
            <a:off x="312738" y="817563"/>
            <a:ext cx="5949949" cy="5387975"/>
            <a:chOff x="312738" y="817563"/>
            <a:chExt cx="5949949" cy="5387975"/>
          </a:xfrm>
        </p:grpSpPr>
        <p:grpSp>
          <p:nvGrpSpPr>
            <p:cNvPr id="3" name="Group 10"/>
            <p:cNvGrpSpPr/>
            <p:nvPr/>
          </p:nvGrpSpPr>
          <p:grpSpPr>
            <a:xfrm>
              <a:off x="2601912" y="817563"/>
              <a:ext cx="3660775" cy="5387975"/>
              <a:chOff x="2601912" y="817563"/>
              <a:chExt cx="3660775" cy="5387975"/>
            </a:xfrm>
          </p:grpSpPr>
          <p:pic>
            <p:nvPicPr>
              <p:cNvPr id="18440" name="Picture 7" descr="step6-hdr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619375" y="839788"/>
                <a:ext cx="3643312" cy="53292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441" name="Rectangle 9"/>
              <p:cNvSpPr>
                <a:spLocks noChangeArrowheads="1"/>
              </p:cNvSpPr>
              <p:nvPr/>
            </p:nvSpPr>
            <p:spPr bwMode="auto">
              <a:xfrm>
                <a:off x="2601912" y="817563"/>
                <a:ext cx="3646488" cy="5387975"/>
              </a:xfrm>
              <a:prstGeom prst="rect">
                <a:avLst/>
              </a:prstGeom>
              <a:noFill/>
              <a:ln w="76200">
                <a:solidFill>
                  <a:srgbClr val="16164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</p:grpSp>
        <p:sp>
          <p:nvSpPr>
            <p:cNvPr id="12" name="Text Box 9"/>
            <p:cNvSpPr txBox="1">
              <a:spLocks noChangeArrowheads="1"/>
            </p:cNvSpPr>
            <p:nvPr/>
          </p:nvSpPr>
          <p:spPr bwMode="auto">
            <a:xfrm>
              <a:off x="312738" y="1766888"/>
              <a:ext cx="128112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 smtClean="0">
                  <a:latin typeface="Calibri" pitchFamily="34" charset="0"/>
                </a:rPr>
                <a:t>Aligned</a:t>
              </a:r>
              <a:endParaRPr lang="en-US" sz="2800" dirty="0">
                <a:latin typeface="Calibri" pitchFamily="34" charset="0"/>
              </a:endParaRPr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3352800" y="5410200"/>
            <a:ext cx="219015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latin typeface="Calibri" pitchFamily="34" charset="0"/>
              </a:rPr>
              <a:t>Tone Mapped</a:t>
            </a:r>
            <a:endParaRPr lang="en-US" sz="2800" dirty="0">
              <a:latin typeface="Calibri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StJamesSr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263" y="1525588"/>
            <a:ext cx="8221662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Radiometric Alignment</a:t>
            </a:r>
          </a:p>
        </p:txBody>
      </p:sp>
      <p:sp>
        <p:nvSpPr>
          <p:cNvPr id="19460" name="Line 5"/>
          <p:cNvSpPr>
            <a:spLocks noChangeShapeType="1"/>
          </p:cNvSpPr>
          <p:nvPr/>
        </p:nvSpPr>
        <p:spPr bwMode="auto">
          <a:xfrm flipH="1" flipV="1">
            <a:off x="1744663" y="2378075"/>
            <a:ext cx="1682750" cy="26812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461" name="Line 6"/>
          <p:cNvSpPr>
            <a:spLocks noChangeShapeType="1"/>
          </p:cNvSpPr>
          <p:nvPr/>
        </p:nvSpPr>
        <p:spPr bwMode="auto">
          <a:xfrm flipH="1" flipV="1">
            <a:off x="1719263" y="2378075"/>
            <a:ext cx="1682750" cy="2681288"/>
          </a:xfrm>
          <a:prstGeom prst="line">
            <a:avLst/>
          </a:prstGeom>
          <a:noFill/>
          <a:ln w="38100">
            <a:solidFill>
              <a:srgbClr val="D0B5E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462" name="Line 7"/>
          <p:cNvSpPr>
            <a:spLocks noChangeShapeType="1"/>
          </p:cNvSpPr>
          <p:nvPr/>
        </p:nvSpPr>
        <p:spPr bwMode="auto">
          <a:xfrm flipV="1">
            <a:off x="5583238" y="4181475"/>
            <a:ext cx="1160462" cy="890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463" name="Line 8"/>
          <p:cNvSpPr>
            <a:spLocks noChangeShapeType="1"/>
          </p:cNvSpPr>
          <p:nvPr/>
        </p:nvSpPr>
        <p:spPr bwMode="auto">
          <a:xfrm flipV="1">
            <a:off x="5557838" y="4181475"/>
            <a:ext cx="1160462" cy="890588"/>
          </a:xfrm>
          <a:prstGeom prst="line">
            <a:avLst/>
          </a:prstGeom>
          <a:noFill/>
          <a:ln w="38100">
            <a:solidFill>
              <a:srgbClr val="D0B5E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464" name="Text Box 9"/>
          <p:cNvSpPr txBox="1">
            <a:spLocks noChangeArrowheads="1"/>
          </p:cNvSpPr>
          <p:nvPr/>
        </p:nvSpPr>
        <p:spPr bwMode="auto">
          <a:xfrm>
            <a:off x="2822575" y="5072063"/>
            <a:ext cx="1365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1 / 1000</a:t>
            </a:r>
            <a:r>
              <a:rPr lang="en-US" baseline="30000"/>
              <a:t>th</a:t>
            </a:r>
          </a:p>
          <a:p>
            <a:pPr algn="ctr"/>
            <a:r>
              <a:rPr lang="en-US"/>
              <a:t>of a second</a:t>
            </a:r>
          </a:p>
        </p:txBody>
      </p:sp>
      <p:sp>
        <p:nvSpPr>
          <p:cNvPr id="19465" name="Text Box 10"/>
          <p:cNvSpPr txBox="1">
            <a:spLocks noChangeArrowheads="1"/>
          </p:cNvSpPr>
          <p:nvPr/>
        </p:nvSpPr>
        <p:spPr bwMode="auto">
          <a:xfrm>
            <a:off x="4803775" y="5086350"/>
            <a:ext cx="1365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1 / 10</a:t>
            </a:r>
            <a:r>
              <a:rPr lang="en-US" baseline="30000"/>
              <a:t>th</a:t>
            </a:r>
          </a:p>
          <a:p>
            <a:pPr algn="ctr"/>
            <a:r>
              <a:rPr lang="en-US"/>
              <a:t>of a second</a:t>
            </a:r>
          </a:p>
        </p:txBody>
      </p:sp>
      <p:sp>
        <p:nvSpPr>
          <p:cNvPr id="19466" name="Text Box 11"/>
          <p:cNvSpPr txBox="1">
            <a:spLocks noChangeArrowheads="1"/>
          </p:cNvSpPr>
          <p:nvPr/>
        </p:nvSpPr>
        <p:spPr bwMode="auto">
          <a:xfrm>
            <a:off x="2493963" y="5813425"/>
            <a:ext cx="40195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/>
              <a:t>High Dynamic Range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983288" y="3349625"/>
            <a:ext cx="765175" cy="10541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36226" y="457200"/>
            <a:ext cx="32715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Film Cameras</a:t>
            </a:r>
            <a:endParaRPr lang="en-US"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1339159" y="2590800"/>
            <a:ext cx="646568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hlinkClick r:id="rId2"/>
              </a:rPr>
              <a:t>Clifford Ross’s </a:t>
            </a:r>
            <a:r>
              <a:rPr lang="en-US" sz="4000" dirty="0" smtClean="0">
                <a:hlinkClick r:id="rId2"/>
              </a:rPr>
              <a:t>R1</a:t>
            </a:r>
            <a:endParaRPr lang="en-US" sz="4000" dirty="0" smtClean="0"/>
          </a:p>
          <a:p>
            <a:pPr algn="ctr"/>
            <a:r>
              <a:rPr lang="en-US" sz="4000" dirty="0" smtClean="0">
                <a:hlinkClick r:id="rId3"/>
              </a:rPr>
              <a:t>Graham Flint’s Gigapxl Project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>
                <a:hlinkClick r:id="rId4"/>
              </a:rPr>
              <a:t>Discussion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797834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Radiometric Alignment</a:t>
            </a:r>
          </a:p>
        </p:txBody>
      </p:sp>
      <p:sp>
        <p:nvSpPr>
          <p:cNvPr id="20483" name="Text Box 11"/>
          <p:cNvSpPr txBox="1">
            <a:spLocks noChangeArrowheads="1"/>
          </p:cNvSpPr>
          <p:nvPr/>
        </p:nvSpPr>
        <p:spPr bwMode="auto">
          <a:xfrm>
            <a:off x="2951163" y="6021388"/>
            <a:ext cx="3100387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/>
              <a:t>Laplacian Blend</a:t>
            </a:r>
          </a:p>
        </p:txBody>
      </p:sp>
      <p:pic>
        <p:nvPicPr>
          <p:cNvPr id="20484" name="Picture 5" descr="laplacia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4600" y="1066800"/>
            <a:ext cx="4041775" cy="486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Radiometric Alignment</a:t>
            </a:r>
          </a:p>
        </p:txBody>
      </p:sp>
      <p:sp>
        <p:nvSpPr>
          <p:cNvPr id="21507" name="Text Box 11"/>
          <p:cNvSpPr txBox="1">
            <a:spLocks noChangeArrowheads="1"/>
          </p:cNvSpPr>
          <p:nvPr/>
        </p:nvSpPr>
        <p:spPr bwMode="auto">
          <a:xfrm>
            <a:off x="2951163" y="6021388"/>
            <a:ext cx="2805112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/>
              <a:t>Poisson Blend</a:t>
            </a:r>
          </a:p>
        </p:txBody>
      </p:sp>
      <p:pic>
        <p:nvPicPr>
          <p:cNvPr id="21508" name="Picture 4" descr="PtguiPanoBlen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74913" y="1093788"/>
            <a:ext cx="4057650" cy="485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4770438" y="5257800"/>
            <a:ext cx="368300" cy="3476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" name="Picture 5" descr="PoissonBle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9613" y="1072109"/>
            <a:ext cx="5257050" cy="48415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Radiometric Alignment</a:t>
            </a:r>
          </a:p>
        </p:txBody>
      </p:sp>
      <p:sp>
        <p:nvSpPr>
          <p:cNvPr id="20483" name="Text Box 11"/>
          <p:cNvSpPr txBox="1">
            <a:spLocks noChangeArrowheads="1"/>
          </p:cNvSpPr>
          <p:nvPr/>
        </p:nvSpPr>
        <p:spPr bwMode="auto">
          <a:xfrm>
            <a:off x="2951163" y="6021388"/>
            <a:ext cx="307212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 smtClean="0"/>
              <a:t>Pure Radiometric</a:t>
            </a:r>
            <a:endParaRPr lang="en-US" sz="3200" dirty="0"/>
          </a:p>
        </p:txBody>
      </p:sp>
      <p:pic>
        <p:nvPicPr>
          <p:cNvPr id="6" name="Picture 5" descr="radiometri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4865" y="954653"/>
            <a:ext cx="4234269" cy="49486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StJamesSr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263" y="1525588"/>
            <a:ext cx="8221662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Picture 3" descr="StJam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536700"/>
            <a:ext cx="8216900" cy="286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Radiometric Alignment</a:t>
            </a:r>
          </a:p>
        </p:txBody>
      </p:sp>
      <p:sp>
        <p:nvSpPr>
          <p:cNvPr id="22533" name="Text Box 11"/>
          <p:cNvSpPr txBox="1">
            <a:spLocks noChangeArrowheads="1"/>
          </p:cNvSpPr>
          <p:nvPr/>
        </p:nvSpPr>
        <p:spPr bwMode="auto">
          <a:xfrm>
            <a:off x="2493963" y="5813425"/>
            <a:ext cx="40195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/>
              <a:t>High Dynamic Range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Solution Upsampling</a:t>
            </a:r>
          </a:p>
        </p:txBody>
      </p:sp>
      <p:pic>
        <p:nvPicPr>
          <p:cNvPr id="52227" name="Picture 3" descr="itm_mapp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4267200"/>
            <a:ext cx="5638800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4" descr="itm_expm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2514600"/>
            <a:ext cx="165100" cy="73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3557" name="Picture 5" descr="itm_expma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0" y="1371600"/>
            <a:ext cx="5638800" cy="2481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685800" y="2743200"/>
            <a:ext cx="1441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/>
              <a:t>2815 x 1238</a:t>
            </a: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5181600" y="3886200"/>
            <a:ext cx="1695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/>
              <a:t>90080 x 39616</a:t>
            </a:r>
          </a:p>
        </p:txBody>
      </p:sp>
      <p:sp>
        <p:nvSpPr>
          <p:cNvPr id="52232" name="Freeform 8"/>
          <p:cNvSpPr>
            <a:spLocks noChangeAspect="1"/>
          </p:cNvSpPr>
          <p:nvPr/>
        </p:nvSpPr>
        <p:spPr bwMode="auto">
          <a:xfrm rot="7726450" flipH="1" flipV="1">
            <a:off x="1985962" y="2128838"/>
            <a:ext cx="752475" cy="914400"/>
          </a:xfrm>
          <a:custGeom>
            <a:avLst/>
            <a:gdLst/>
            <a:ahLst/>
            <a:cxnLst>
              <a:cxn ang="0">
                <a:pos x="145" y="0"/>
              </a:cxn>
              <a:cxn ang="0">
                <a:pos x="310" y="316"/>
              </a:cxn>
              <a:cxn ang="0">
                <a:pos x="406" y="220"/>
              </a:cxn>
              <a:cxn ang="0">
                <a:pos x="415" y="532"/>
              </a:cxn>
              <a:cxn ang="0">
                <a:pos x="148" y="402"/>
              </a:cxn>
              <a:cxn ang="0">
                <a:pos x="265" y="352"/>
              </a:cxn>
              <a:cxn ang="0">
                <a:pos x="0" y="103"/>
              </a:cxn>
              <a:cxn ang="0">
                <a:pos x="145" y="0"/>
              </a:cxn>
            </a:cxnLst>
            <a:rect l="0" t="0" r="r" b="b"/>
            <a:pathLst>
              <a:path w="439" h="532">
                <a:moveTo>
                  <a:pt x="145" y="0"/>
                </a:moveTo>
                <a:cubicBezTo>
                  <a:pt x="145" y="0"/>
                  <a:pt x="270" y="130"/>
                  <a:pt x="310" y="316"/>
                </a:cubicBezTo>
                <a:cubicBezTo>
                  <a:pt x="358" y="268"/>
                  <a:pt x="406" y="220"/>
                  <a:pt x="406" y="220"/>
                </a:cubicBezTo>
                <a:cubicBezTo>
                  <a:pt x="406" y="220"/>
                  <a:pt x="439" y="384"/>
                  <a:pt x="415" y="532"/>
                </a:cubicBezTo>
                <a:cubicBezTo>
                  <a:pt x="297" y="438"/>
                  <a:pt x="148" y="402"/>
                  <a:pt x="148" y="402"/>
                </a:cubicBezTo>
                <a:cubicBezTo>
                  <a:pt x="148" y="402"/>
                  <a:pt x="206" y="377"/>
                  <a:pt x="265" y="352"/>
                </a:cubicBezTo>
                <a:cubicBezTo>
                  <a:pt x="172" y="187"/>
                  <a:pt x="0" y="103"/>
                  <a:pt x="0" y="103"/>
                </a:cubicBezTo>
                <a:cubicBezTo>
                  <a:pt x="96" y="90"/>
                  <a:pt x="136" y="57"/>
                  <a:pt x="145" y="0"/>
                </a:cubicBezTo>
                <a:close/>
              </a:path>
            </a:pathLst>
          </a:custGeom>
          <a:solidFill>
            <a:srgbClr val="BDFF03"/>
          </a:solidFill>
          <a:ln w="9525">
            <a:solidFill>
              <a:srgbClr val="008000"/>
            </a:solidFill>
            <a:round/>
            <a:headEnd/>
            <a:tailEnd/>
          </a:ln>
          <a:effectLst>
            <a:outerShdw dist="35921" dir="2700000" algn="ctr" rotWithShape="0">
              <a:srgbClr val="003300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2233" name="Freeform 9"/>
          <p:cNvSpPr>
            <a:spLocks noChangeAspect="1"/>
          </p:cNvSpPr>
          <p:nvPr/>
        </p:nvSpPr>
        <p:spPr bwMode="auto">
          <a:xfrm rot="1894496" flipH="1" flipV="1">
            <a:off x="7239000" y="3581400"/>
            <a:ext cx="752475" cy="914400"/>
          </a:xfrm>
          <a:custGeom>
            <a:avLst/>
            <a:gdLst/>
            <a:ahLst/>
            <a:cxnLst>
              <a:cxn ang="0">
                <a:pos x="145" y="0"/>
              </a:cxn>
              <a:cxn ang="0">
                <a:pos x="310" y="316"/>
              </a:cxn>
              <a:cxn ang="0">
                <a:pos x="406" y="220"/>
              </a:cxn>
              <a:cxn ang="0">
                <a:pos x="415" y="532"/>
              </a:cxn>
              <a:cxn ang="0">
                <a:pos x="148" y="402"/>
              </a:cxn>
              <a:cxn ang="0">
                <a:pos x="265" y="352"/>
              </a:cxn>
              <a:cxn ang="0">
                <a:pos x="0" y="103"/>
              </a:cxn>
              <a:cxn ang="0">
                <a:pos x="145" y="0"/>
              </a:cxn>
            </a:cxnLst>
            <a:rect l="0" t="0" r="r" b="b"/>
            <a:pathLst>
              <a:path w="439" h="532">
                <a:moveTo>
                  <a:pt x="145" y="0"/>
                </a:moveTo>
                <a:cubicBezTo>
                  <a:pt x="145" y="0"/>
                  <a:pt x="270" y="130"/>
                  <a:pt x="310" y="316"/>
                </a:cubicBezTo>
                <a:cubicBezTo>
                  <a:pt x="358" y="268"/>
                  <a:pt x="406" y="220"/>
                  <a:pt x="406" y="220"/>
                </a:cubicBezTo>
                <a:cubicBezTo>
                  <a:pt x="406" y="220"/>
                  <a:pt x="439" y="384"/>
                  <a:pt x="415" y="532"/>
                </a:cubicBezTo>
                <a:cubicBezTo>
                  <a:pt x="297" y="438"/>
                  <a:pt x="148" y="402"/>
                  <a:pt x="148" y="402"/>
                </a:cubicBezTo>
                <a:cubicBezTo>
                  <a:pt x="148" y="402"/>
                  <a:pt x="206" y="377"/>
                  <a:pt x="265" y="352"/>
                </a:cubicBezTo>
                <a:cubicBezTo>
                  <a:pt x="172" y="187"/>
                  <a:pt x="0" y="103"/>
                  <a:pt x="0" y="103"/>
                </a:cubicBezTo>
                <a:cubicBezTo>
                  <a:pt x="96" y="90"/>
                  <a:pt x="136" y="57"/>
                  <a:pt x="145" y="0"/>
                </a:cubicBezTo>
                <a:close/>
              </a:path>
            </a:pathLst>
          </a:custGeom>
          <a:solidFill>
            <a:srgbClr val="BDFF03"/>
          </a:solidFill>
          <a:ln w="9525">
            <a:solidFill>
              <a:srgbClr val="008000"/>
            </a:solidFill>
            <a:round/>
            <a:headEnd/>
            <a:tailEnd/>
          </a:ln>
          <a:effectLst>
            <a:outerShdw dist="35921" dir="2700000" algn="ctr" rotWithShape="0">
              <a:srgbClr val="003300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2234" name="Freeform 10"/>
          <p:cNvSpPr>
            <a:spLocks noChangeAspect="1"/>
          </p:cNvSpPr>
          <p:nvPr/>
        </p:nvSpPr>
        <p:spPr bwMode="auto">
          <a:xfrm rot="1894496" flipH="1" flipV="1">
            <a:off x="4191000" y="3581400"/>
            <a:ext cx="752475" cy="914400"/>
          </a:xfrm>
          <a:custGeom>
            <a:avLst/>
            <a:gdLst/>
            <a:ahLst/>
            <a:cxnLst>
              <a:cxn ang="0">
                <a:pos x="145" y="0"/>
              </a:cxn>
              <a:cxn ang="0">
                <a:pos x="310" y="316"/>
              </a:cxn>
              <a:cxn ang="0">
                <a:pos x="406" y="220"/>
              </a:cxn>
              <a:cxn ang="0">
                <a:pos x="415" y="532"/>
              </a:cxn>
              <a:cxn ang="0">
                <a:pos x="148" y="402"/>
              </a:cxn>
              <a:cxn ang="0">
                <a:pos x="265" y="352"/>
              </a:cxn>
              <a:cxn ang="0">
                <a:pos x="0" y="103"/>
              </a:cxn>
              <a:cxn ang="0">
                <a:pos x="145" y="0"/>
              </a:cxn>
            </a:cxnLst>
            <a:rect l="0" t="0" r="r" b="b"/>
            <a:pathLst>
              <a:path w="439" h="532">
                <a:moveTo>
                  <a:pt x="145" y="0"/>
                </a:moveTo>
                <a:cubicBezTo>
                  <a:pt x="145" y="0"/>
                  <a:pt x="270" y="130"/>
                  <a:pt x="310" y="316"/>
                </a:cubicBezTo>
                <a:cubicBezTo>
                  <a:pt x="358" y="268"/>
                  <a:pt x="406" y="220"/>
                  <a:pt x="406" y="220"/>
                </a:cubicBezTo>
                <a:cubicBezTo>
                  <a:pt x="406" y="220"/>
                  <a:pt x="439" y="384"/>
                  <a:pt x="415" y="532"/>
                </a:cubicBezTo>
                <a:cubicBezTo>
                  <a:pt x="297" y="438"/>
                  <a:pt x="148" y="402"/>
                  <a:pt x="148" y="402"/>
                </a:cubicBezTo>
                <a:cubicBezTo>
                  <a:pt x="148" y="402"/>
                  <a:pt x="206" y="377"/>
                  <a:pt x="265" y="352"/>
                </a:cubicBezTo>
                <a:cubicBezTo>
                  <a:pt x="172" y="187"/>
                  <a:pt x="0" y="103"/>
                  <a:pt x="0" y="103"/>
                </a:cubicBezTo>
                <a:cubicBezTo>
                  <a:pt x="96" y="90"/>
                  <a:pt x="136" y="57"/>
                  <a:pt x="145" y="0"/>
                </a:cubicBezTo>
                <a:close/>
              </a:path>
            </a:pathLst>
          </a:custGeom>
          <a:solidFill>
            <a:srgbClr val="BDFF03"/>
          </a:solidFill>
          <a:ln w="9525">
            <a:solidFill>
              <a:srgbClr val="008000"/>
            </a:solidFill>
            <a:round/>
            <a:headEnd/>
            <a:tailEnd/>
          </a:ln>
          <a:effectLst>
            <a:outerShdw dist="35921" dir="2700000" algn="ctr" rotWithShape="0">
              <a:srgbClr val="003300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2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2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2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2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2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3" grpId="0" animBg="1"/>
      <p:bldP spid="5223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Capturing Gigapixel Images</a:t>
            </a:r>
          </a:p>
        </p:txBody>
      </p:sp>
      <p:pic>
        <p:nvPicPr>
          <p:cNvPr id="24579" name="Picture 5" descr="Flo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4475" y="1565275"/>
            <a:ext cx="8561388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Tile Pyramid</a:t>
            </a:r>
          </a:p>
        </p:txBody>
      </p:sp>
      <p:pic>
        <p:nvPicPr>
          <p:cNvPr id="25603" name="Picture 5" descr="great pyrami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66913" y="1533525"/>
            <a:ext cx="5210175" cy="379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Picture 6" descr="tile_7_120_7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83238" y="3910013"/>
            <a:ext cx="2438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4" name="Line 8"/>
          <p:cNvSpPr>
            <a:spLocks noChangeShapeType="1"/>
          </p:cNvSpPr>
          <p:nvPr/>
        </p:nvSpPr>
        <p:spPr bwMode="auto">
          <a:xfrm flipH="1" flipV="1">
            <a:off x="5233988" y="4860925"/>
            <a:ext cx="985837" cy="6492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0185" name="Picture 9" descr="tile_0_0_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7013" y="4030663"/>
            <a:ext cx="2438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6" name="Picture 10" descr="tile_0_1_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70175" y="4027488"/>
            <a:ext cx="2438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7" name="Line 11"/>
          <p:cNvSpPr>
            <a:spLocks noChangeShapeType="1"/>
          </p:cNvSpPr>
          <p:nvPr/>
        </p:nvSpPr>
        <p:spPr bwMode="auto">
          <a:xfrm flipV="1">
            <a:off x="1841500" y="2443163"/>
            <a:ext cx="2743200" cy="24288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0188" name="Line 12"/>
          <p:cNvSpPr>
            <a:spLocks noChangeShapeType="1"/>
          </p:cNvSpPr>
          <p:nvPr/>
        </p:nvSpPr>
        <p:spPr bwMode="auto">
          <a:xfrm flipV="1">
            <a:off x="3597275" y="2406650"/>
            <a:ext cx="1131888" cy="25019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0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4" grpId="0" animBg="1"/>
      <p:bldP spid="50187" grpId="0" animBg="1"/>
      <p:bldP spid="5018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Viewer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762000" y="1828800"/>
            <a:ext cx="7772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 smtClean="0"/>
              <a:t>Resolution </a:t>
            </a:r>
            <a:r>
              <a:rPr lang="en-US" sz="3200" b="1" dirty="0" smtClean="0"/>
              <a:t>&gt;&gt;</a:t>
            </a:r>
            <a:r>
              <a:rPr lang="en-US" sz="3200" dirty="0" smtClean="0"/>
              <a:t> Display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3200" dirty="0" smtClean="0"/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 smtClean="0"/>
              <a:t>Dynamic Range </a:t>
            </a:r>
            <a:r>
              <a:rPr lang="en-US" sz="3200" b="1" dirty="0" smtClean="0"/>
              <a:t>&gt;&gt;</a:t>
            </a:r>
            <a:r>
              <a:rPr lang="en-US" sz="3200" dirty="0" smtClean="0"/>
              <a:t> Display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3200" dirty="0" smtClean="0"/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 smtClean="0"/>
              <a:t>Field of view </a:t>
            </a:r>
            <a:r>
              <a:rPr lang="en-US" sz="3200" b="1" dirty="0" smtClean="0"/>
              <a:t>&gt;&gt;</a:t>
            </a:r>
            <a:r>
              <a:rPr lang="en-US" sz="3200" dirty="0" smtClean="0"/>
              <a:t> Display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5" descr="StJam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914400"/>
            <a:ext cx="2133600" cy="744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Sea5"/>
          <p:cNvPicPr>
            <a:picLocks noChangeAspect="1" noChangeArrowheads="1"/>
          </p:cNvPicPr>
          <p:nvPr/>
        </p:nvPicPr>
        <p:blipFill>
          <a:blip r:embed="rId4" cstate="print">
            <a:lum bright="20000" contrast="40000"/>
          </a:blip>
          <a:srcRect/>
          <a:stretch>
            <a:fillRect/>
          </a:stretch>
        </p:blipFill>
        <p:spPr bwMode="auto">
          <a:xfrm>
            <a:off x="6096000" y="1600200"/>
            <a:ext cx="1950720" cy="1143450"/>
          </a:xfrm>
          <a:prstGeom prst="rect">
            <a:avLst/>
          </a:prstGeom>
          <a:noFill/>
          <a:ln w="25400">
            <a:solidFill>
              <a:srgbClr val="C00000"/>
            </a:solidFill>
            <a:miter lim="800000"/>
            <a:headEnd/>
            <a:tailEnd/>
          </a:ln>
        </p:spPr>
      </p:pic>
      <p:grpSp>
        <p:nvGrpSpPr>
          <p:cNvPr id="13" name="Group 12"/>
          <p:cNvGrpSpPr/>
          <p:nvPr/>
        </p:nvGrpSpPr>
        <p:grpSpPr>
          <a:xfrm>
            <a:off x="6096000" y="4419600"/>
            <a:ext cx="1905000" cy="1856204"/>
            <a:chOff x="6096000" y="4419600"/>
            <a:chExt cx="1905000" cy="1856204"/>
          </a:xfrm>
        </p:grpSpPr>
        <p:sp>
          <p:nvSpPr>
            <p:cNvPr id="9" name="Arc 8"/>
            <p:cNvSpPr>
              <a:spLocks/>
            </p:cNvSpPr>
            <p:nvPr/>
          </p:nvSpPr>
          <p:spPr bwMode="auto">
            <a:xfrm rot="12062445" flipV="1">
              <a:off x="6818260" y="5522374"/>
              <a:ext cx="460826" cy="288680"/>
            </a:xfrm>
            <a:custGeom>
              <a:avLst/>
              <a:gdLst>
                <a:gd name="T0" fmla="*/ 0 w 36857"/>
                <a:gd name="T1" fmla="*/ 3212370 h 21600"/>
                <a:gd name="T2" fmla="*/ 18702957 w 36857"/>
                <a:gd name="T3" fmla="*/ 10996375 h 21600"/>
                <a:gd name="T4" fmla="*/ 7742113 w 36857"/>
                <a:gd name="T5" fmla="*/ 10996375 h 21600"/>
                <a:gd name="T6" fmla="*/ 0 60000 65536"/>
                <a:gd name="T7" fmla="*/ 0 60000 65536"/>
                <a:gd name="T8" fmla="*/ 0 60000 65536"/>
                <a:gd name="T9" fmla="*/ 0 w 36857"/>
                <a:gd name="T10" fmla="*/ 0 h 21600"/>
                <a:gd name="T11" fmla="*/ 36857 w 3685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857" h="21600" fill="none" extrusionOk="0">
                  <a:moveTo>
                    <a:pt x="0" y="6310"/>
                  </a:moveTo>
                  <a:cubicBezTo>
                    <a:pt x="4049" y="2269"/>
                    <a:pt x="9536" y="-1"/>
                    <a:pt x="15257" y="0"/>
                  </a:cubicBezTo>
                  <a:cubicBezTo>
                    <a:pt x="27186" y="0"/>
                    <a:pt x="36857" y="9670"/>
                    <a:pt x="36857" y="21600"/>
                  </a:cubicBezTo>
                </a:path>
                <a:path w="36857" h="21600" stroke="0" extrusionOk="0">
                  <a:moveTo>
                    <a:pt x="0" y="6310"/>
                  </a:moveTo>
                  <a:cubicBezTo>
                    <a:pt x="4049" y="2269"/>
                    <a:pt x="9536" y="-1"/>
                    <a:pt x="15257" y="0"/>
                  </a:cubicBezTo>
                  <a:cubicBezTo>
                    <a:pt x="27186" y="0"/>
                    <a:pt x="36857" y="9670"/>
                    <a:pt x="36857" y="21600"/>
                  </a:cubicBezTo>
                  <a:lnTo>
                    <a:pt x="15257" y="2160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6096000" y="5068271"/>
              <a:ext cx="1905000" cy="838201"/>
            </a:xfrm>
            <a:custGeom>
              <a:avLst/>
              <a:gdLst>
                <a:gd name="T0" fmla="*/ 0 w 5177"/>
                <a:gd name="T1" fmla="*/ 0 h 1027"/>
                <a:gd name="T2" fmla="*/ 4133850 w 5177"/>
                <a:gd name="T3" fmla="*/ 1630362 h 1027"/>
                <a:gd name="T4" fmla="*/ 8218488 w 5177"/>
                <a:gd name="T5" fmla="*/ 0 h 1027"/>
                <a:gd name="T6" fmla="*/ 0 60000 65536"/>
                <a:gd name="T7" fmla="*/ 0 60000 65536"/>
                <a:gd name="T8" fmla="*/ 0 60000 65536"/>
                <a:gd name="T9" fmla="*/ 0 w 5177"/>
                <a:gd name="T10" fmla="*/ 0 h 1027"/>
                <a:gd name="T11" fmla="*/ 5177 w 5177"/>
                <a:gd name="T12" fmla="*/ 1027 h 10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177" h="1027">
                  <a:moveTo>
                    <a:pt x="0" y="0"/>
                  </a:moveTo>
                  <a:lnTo>
                    <a:pt x="2604" y="1027"/>
                  </a:lnTo>
                  <a:lnTo>
                    <a:pt x="5177" y="0"/>
                  </a:ln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 Box 7"/>
            <p:cNvSpPr txBox="1">
              <a:spLocks noChangeArrowheads="1"/>
            </p:cNvSpPr>
            <p:nvPr/>
          </p:nvSpPr>
          <p:spPr bwMode="auto">
            <a:xfrm>
              <a:off x="6248400" y="5906472"/>
              <a:ext cx="17526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dirty="0"/>
                <a:t>150 degrees</a:t>
              </a:r>
            </a:p>
          </p:txBody>
        </p:sp>
        <p:pic>
          <p:nvPicPr>
            <p:cNvPr id="14" name="Picture 5" descr="StJames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096000" y="4419600"/>
              <a:ext cx="1905000" cy="664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7" name="Group 16"/>
          <p:cNvGrpSpPr/>
          <p:nvPr/>
        </p:nvGrpSpPr>
        <p:grpSpPr>
          <a:xfrm>
            <a:off x="6096000" y="2971800"/>
            <a:ext cx="1905716" cy="1223988"/>
            <a:chOff x="6096000" y="2971800"/>
            <a:chExt cx="1905716" cy="1223988"/>
          </a:xfrm>
        </p:grpSpPr>
        <p:pic>
          <p:nvPicPr>
            <p:cNvPr id="15" name="Picture 14" descr="dark_original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86600" y="2971800"/>
              <a:ext cx="915116" cy="1223988"/>
            </a:xfrm>
            <a:prstGeom prst="rect">
              <a:avLst/>
            </a:prstGeom>
            <a:ln w="25400">
              <a:solidFill>
                <a:srgbClr val="C00000"/>
              </a:solidFill>
            </a:ln>
          </p:spPr>
        </p:pic>
        <p:pic>
          <p:nvPicPr>
            <p:cNvPr id="16" name="Picture 15" descr="haze_original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96000" y="2971800"/>
              <a:ext cx="915116" cy="1223988"/>
            </a:xfrm>
            <a:prstGeom prst="rect">
              <a:avLst/>
            </a:prstGeom>
            <a:ln w="25400">
              <a:solidFill>
                <a:srgbClr val="C00000"/>
              </a:solidFill>
            </a:ln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1" dur="indefinite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4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9" dur="indefinite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2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zoom_pers_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41" y="2133600"/>
            <a:ext cx="5626825" cy="2819400"/>
          </a:xfrm>
          <a:prstGeom prst="rect">
            <a:avLst/>
          </a:prstGeom>
        </p:spPr>
      </p:pic>
      <p:pic>
        <p:nvPicPr>
          <p:cNvPr id="18" name="Picture 17" descr="zoom_pers_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741" y="2133600"/>
            <a:ext cx="5626825" cy="2819400"/>
          </a:xfrm>
          <a:prstGeom prst="rect">
            <a:avLst/>
          </a:prstGeom>
        </p:spPr>
      </p:pic>
      <p:pic>
        <p:nvPicPr>
          <p:cNvPr id="19" name="Picture 18" descr="zoom_pers_0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741" y="2133600"/>
            <a:ext cx="5626825" cy="2819400"/>
          </a:xfrm>
          <a:prstGeom prst="rect">
            <a:avLst/>
          </a:prstGeom>
        </p:spPr>
      </p:pic>
      <p:pic>
        <p:nvPicPr>
          <p:cNvPr id="10" name="Picture 9" descr="proj_pers_0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200" y="990600"/>
            <a:ext cx="2688336" cy="5376672"/>
          </a:xfrm>
          <a:prstGeom prst="rect">
            <a:avLst/>
          </a:prstGeom>
        </p:spPr>
      </p:pic>
      <p:pic>
        <p:nvPicPr>
          <p:cNvPr id="11" name="Picture 10" descr="proj_pers_02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2200" y="987552"/>
            <a:ext cx="2688336" cy="5376672"/>
          </a:xfrm>
          <a:prstGeom prst="rect">
            <a:avLst/>
          </a:prstGeom>
        </p:spPr>
      </p:pic>
      <p:pic>
        <p:nvPicPr>
          <p:cNvPr id="9" name="Picture 8" descr="proj_pers_03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2200" y="987552"/>
            <a:ext cx="2688336" cy="53766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Perspective Projection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Cylindrical Projection</a:t>
            </a:r>
            <a:endParaRPr lang="en-US" dirty="0"/>
          </a:p>
        </p:txBody>
      </p:sp>
      <p:pic>
        <p:nvPicPr>
          <p:cNvPr id="21" name="Picture 20" descr="zoom_cyl_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896" y="2130552"/>
            <a:ext cx="5620745" cy="2816352"/>
          </a:xfrm>
          <a:prstGeom prst="rect">
            <a:avLst/>
          </a:prstGeom>
        </p:spPr>
      </p:pic>
      <p:pic>
        <p:nvPicPr>
          <p:cNvPr id="22" name="Picture 21" descr="zoom_cyl_0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2130552"/>
            <a:ext cx="5620745" cy="2816352"/>
          </a:xfrm>
          <a:prstGeom prst="rect">
            <a:avLst/>
          </a:prstGeom>
        </p:spPr>
      </p:pic>
      <p:pic>
        <p:nvPicPr>
          <p:cNvPr id="23" name="Picture 22" descr="zoom_cyl_0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2130552"/>
            <a:ext cx="5620745" cy="2816352"/>
          </a:xfrm>
          <a:prstGeom prst="rect">
            <a:avLst/>
          </a:prstGeom>
        </p:spPr>
      </p:pic>
      <p:pic>
        <p:nvPicPr>
          <p:cNvPr id="10" name="Picture 9" descr="proj_cyl_0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2200" y="987552"/>
            <a:ext cx="2688336" cy="5376672"/>
          </a:xfrm>
          <a:prstGeom prst="rect">
            <a:avLst/>
          </a:prstGeom>
        </p:spPr>
      </p:pic>
      <p:pic>
        <p:nvPicPr>
          <p:cNvPr id="11" name="Picture 10" descr="proj_cyl_02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2200" y="987552"/>
            <a:ext cx="2688336" cy="5376672"/>
          </a:xfrm>
          <a:prstGeom prst="rect">
            <a:avLst/>
          </a:prstGeom>
        </p:spPr>
      </p:pic>
      <p:pic>
        <p:nvPicPr>
          <p:cNvPr id="9" name="Picture 8" descr="proj_cyl_03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2200" y="987552"/>
            <a:ext cx="2688336" cy="537667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b="1"/>
              <a:t>Capturing and Viewing </a:t>
            </a:r>
            <a:br>
              <a:rPr lang="en-US" b="1"/>
            </a:br>
            <a:r>
              <a:rPr lang="en-US" b="1"/>
              <a:t>Gigapixel Images</a:t>
            </a:r>
            <a:r>
              <a:rPr lang="en-US"/>
              <a:t> 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371600" y="3373438"/>
            <a:ext cx="6400800" cy="3030537"/>
          </a:xfrm>
        </p:spPr>
        <p:txBody>
          <a:bodyPr/>
          <a:lstStyle/>
          <a:p>
            <a:pPr marL="0" indent="0" algn="ctr">
              <a:lnSpc>
                <a:spcPct val="80000"/>
              </a:lnSpc>
              <a:buFontTx/>
              <a:buNone/>
            </a:pPr>
            <a:endParaRPr lang="en-US" sz="2000"/>
          </a:p>
          <a:p>
            <a:pPr marL="0" indent="0" algn="ctr">
              <a:lnSpc>
                <a:spcPct val="80000"/>
              </a:lnSpc>
              <a:buFontTx/>
              <a:buNone/>
            </a:pPr>
            <a:r>
              <a:rPr lang="en-US" sz="2000"/>
              <a:t>Johannes Kopf </a:t>
            </a:r>
            <a:r>
              <a:rPr lang="en-US" sz="2000" baseline="30000"/>
              <a:t>1,2</a:t>
            </a:r>
            <a:r>
              <a:rPr lang="en-US" sz="2000"/>
              <a:t> </a:t>
            </a:r>
          </a:p>
          <a:p>
            <a:pPr marL="0" indent="0" algn="ctr">
              <a:lnSpc>
                <a:spcPct val="80000"/>
              </a:lnSpc>
              <a:buFontTx/>
              <a:buNone/>
            </a:pPr>
            <a:r>
              <a:rPr lang="en-US" sz="2000"/>
              <a:t>Matt Uyttendaele </a:t>
            </a:r>
            <a:r>
              <a:rPr lang="en-US" sz="2000" baseline="30000"/>
              <a:t>1</a:t>
            </a:r>
          </a:p>
          <a:p>
            <a:pPr marL="0" indent="0" algn="ctr">
              <a:lnSpc>
                <a:spcPct val="80000"/>
              </a:lnSpc>
              <a:buFontTx/>
              <a:buNone/>
            </a:pPr>
            <a:r>
              <a:rPr lang="en-US" sz="2000"/>
              <a:t>Oliver Deussen </a:t>
            </a:r>
            <a:r>
              <a:rPr lang="en-US" sz="2000" baseline="30000"/>
              <a:t>2</a:t>
            </a:r>
          </a:p>
          <a:p>
            <a:pPr marL="0" indent="0" algn="ctr">
              <a:lnSpc>
                <a:spcPct val="80000"/>
              </a:lnSpc>
              <a:buFontTx/>
              <a:buNone/>
            </a:pPr>
            <a:r>
              <a:rPr lang="en-US" sz="2000"/>
              <a:t>Michael Cohen </a:t>
            </a:r>
            <a:r>
              <a:rPr lang="en-US" sz="2000" baseline="30000"/>
              <a:t>1</a:t>
            </a:r>
          </a:p>
          <a:p>
            <a:pPr marL="0" indent="0" algn="ctr">
              <a:lnSpc>
                <a:spcPct val="80000"/>
              </a:lnSpc>
              <a:buFontTx/>
              <a:buNone/>
            </a:pPr>
            <a:endParaRPr lang="en-US" sz="2000"/>
          </a:p>
          <a:p>
            <a:pPr marL="0" indent="0" algn="ctr">
              <a:lnSpc>
                <a:spcPct val="80000"/>
              </a:lnSpc>
              <a:buFontTx/>
              <a:buNone/>
            </a:pPr>
            <a:endParaRPr lang="en-US" sz="2000"/>
          </a:p>
          <a:p>
            <a:pPr marL="0" indent="0" algn="ctr">
              <a:lnSpc>
                <a:spcPct val="80000"/>
              </a:lnSpc>
              <a:buFontTx/>
              <a:buNone/>
            </a:pPr>
            <a:r>
              <a:rPr lang="en-US" sz="2000"/>
              <a:t>1 Microsoft Research</a:t>
            </a:r>
          </a:p>
          <a:p>
            <a:pPr marL="0" indent="0" algn="ctr">
              <a:lnSpc>
                <a:spcPct val="80000"/>
              </a:lnSpc>
              <a:buFontTx/>
              <a:buNone/>
            </a:pPr>
            <a:r>
              <a:rPr lang="en-US" sz="2000"/>
              <a:t>2 Universität Konstanz</a:t>
            </a:r>
          </a:p>
        </p:txBody>
      </p:sp>
      <p:pic>
        <p:nvPicPr>
          <p:cNvPr id="12292" name="Picture 4" descr="teaser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1775" y="304800"/>
            <a:ext cx="8631238" cy="176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21580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Spherical Projection</a:t>
            </a:r>
            <a:endParaRPr lang="en-US" dirty="0"/>
          </a:p>
        </p:txBody>
      </p:sp>
      <p:pic>
        <p:nvPicPr>
          <p:cNvPr id="7" name="Picture 6" descr="spheric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0"/>
            <a:ext cx="9144000" cy="4572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Perspective vs. Cylindrical/Spherical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52438" y="1660525"/>
          <a:ext cx="8261132" cy="34448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04139"/>
                <a:gridCol w="4056993"/>
              </a:tblGrid>
              <a:tr h="688975">
                <a:tc>
                  <a:txBody>
                    <a:bodyPr/>
                    <a:lstStyle/>
                    <a:p>
                      <a:pPr algn="ctr"/>
                      <a:r>
                        <a:rPr lang="en-US" sz="3200" baseline="0" dirty="0" smtClean="0">
                          <a:solidFill>
                            <a:srgbClr val="000000"/>
                          </a:solidFill>
                        </a:rPr>
                        <a:t>Perspective</a:t>
                      </a:r>
                      <a:endParaRPr lang="en-US" sz="3200" baseline="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000000"/>
                          </a:solidFill>
                        </a:rPr>
                        <a:t>Cylindrical / Spherical</a:t>
                      </a:r>
                      <a:endParaRPr lang="en-US" sz="32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688975">
                <a:tc>
                  <a:txBody>
                    <a:bodyPr/>
                    <a:lstStyle/>
                    <a:p>
                      <a:pPr algn="l">
                        <a:buFont typeface="Arial" pitchFamily="34" charset="0"/>
                        <a:buChar char="•"/>
                      </a:pPr>
                      <a:r>
                        <a:rPr lang="en-US" sz="2500" baseline="0" dirty="0" smtClean="0">
                          <a:solidFill>
                            <a:srgbClr val="339933"/>
                          </a:solidFill>
                        </a:rPr>
                        <a:t> Close to human perception</a:t>
                      </a:r>
                      <a:endParaRPr lang="en-US" sz="2500" dirty="0">
                        <a:solidFill>
                          <a:srgbClr val="33993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Font typeface="Arial" pitchFamily="34" charset="0"/>
                        <a:buChar char="•"/>
                      </a:pPr>
                      <a:r>
                        <a:rPr lang="en-US" sz="2500" dirty="0" smtClean="0">
                          <a:solidFill>
                            <a:srgbClr val="A50021"/>
                          </a:solidFill>
                        </a:rPr>
                        <a:t> Straight</a:t>
                      </a:r>
                      <a:r>
                        <a:rPr lang="en-US" sz="2500" baseline="0" dirty="0" smtClean="0">
                          <a:solidFill>
                            <a:srgbClr val="A50021"/>
                          </a:solidFill>
                        </a:rPr>
                        <a:t> lines </a:t>
                      </a:r>
                      <a:r>
                        <a:rPr lang="en-US" sz="2500" baseline="0" dirty="0" smtClean="0">
                          <a:solidFill>
                            <a:srgbClr val="A50021"/>
                          </a:solidFill>
                          <a:sym typeface="Wingdings" pitchFamily="2" charset="2"/>
                        </a:rPr>
                        <a:t> curved</a:t>
                      </a:r>
                      <a:endParaRPr lang="en-US" sz="2500" dirty="0">
                        <a:solidFill>
                          <a:srgbClr val="A50021"/>
                        </a:solidFill>
                      </a:endParaRPr>
                    </a:p>
                  </a:txBody>
                  <a:tcPr/>
                </a:tc>
              </a:tr>
              <a:tr h="688975">
                <a:tc>
                  <a:txBody>
                    <a:bodyPr/>
                    <a:lstStyle/>
                    <a:p>
                      <a:pPr algn="l">
                        <a:buFont typeface="Arial" pitchFamily="34" charset="0"/>
                        <a:buChar char="•"/>
                      </a:pPr>
                      <a:r>
                        <a:rPr lang="en-US" sz="2500" baseline="0" dirty="0" smtClean="0">
                          <a:solidFill>
                            <a:srgbClr val="339933"/>
                          </a:solidFill>
                        </a:rPr>
                        <a:t> </a:t>
                      </a:r>
                      <a:r>
                        <a:rPr lang="en-US" sz="2500" dirty="0" smtClean="0">
                          <a:solidFill>
                            <a:srgbClr val="339933"/>
                          </a:solidFill>
                        </a:rPr>
                        <a:t>Straight</a:t>
                      </a:r>
                      <a:r>
                        <a:rPr lang="en-US" sz="2500" baseline="0" dirty="0" smtClean="0">
                          <a:solidFill>
                            <a:srgbClr val="339933"/>
                          </a:solidFill>
                        </a:rPr>
                        <a:t> lines </a:t>
                      </a:r>
                      <a:r>
                        <a:rPr lang="en-US" sz="2500" baseline="0" dirty="0" smtClean="0">
                          <a:solidFill>
                            <a:srgbClr val="339933"/>
                          </a:solidFill>
                          <a:sym typeface="Wingdings" pitchFamily="2" charset="2"/>
                        </a:rPr>
                        <a:t> straight</a:t>
                      </a:r>
                      <a:endParaRPr lang="en-US" sz="2500" dirty="0">
                        <a:solidFill>
                          <a:srgbClr val="33993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Font typeface="Arial" pitchFamily="34" charset="0"/>
                        <a:buChar char="•"/>
                      </a:pPr>
                      <a:r>
                        <a:rPr lang="en-US" sz="2500" dirty="0" smtClean="0">
                          <a:solidFill>
                            <a:srgbClr val="A50021"/>
                          </a:solidFill>
                        </a:rPr>
                        <a:t> Feels</a:t>
                      </a:r>
                      <a:r>
                        <a:rPr lang="en-US" sz="2500" baseline="0" dirty="0" smtClean="0">
                          <a:solidFill>
                            <a:srgbClr val="A50021"/>
                          </a:solidFill>
                        </a:rPr>
                        <a:t> flat</a:t>
                      </a:r>
                      <a:endParaRPr lang="en-US" sz="2500" dirty="0">
                        <a:solidFill>
                          <a:srgbClr val="A50021"/>
                        </a:solidFill>
                      </a:endParaRPr>
                    </a:p>
                  </a:txBody>
                  <a:tcPr/>
                </a:tc>
              </a:tr>
              <a:tr h="688975">
                <a:tc>
                  <a:txBody>
                    <a:bodyPr/>
                    <a:lstStyle/>
                    <a:p>
                      <a:pPr algn="l">
                        <a:buFont typeface="Arial" pitchFamily="34" charset="0"/>
                        <a:buChar char="•"/>
                      </a:pPr>
                      <a:r>
                        <a:rPr lang="en-US" sz="2500" dirty="0" smtClean="0">
                          <a:solidFill>
                            <a:srgbClr val="A50021"/>
                          </a:solidFill>
                        </a:rPr>
                        <a:t> Wide</a:t>
                      </a:r>
                      <a:r>
                        <a:rPr lang="en-US" sz="2500" baseline="0" dirty="0" smtClean="0">
                          <a:solidFill>
                            <a:srgbClr val="A50021"/>
                          </a:solidFill>
                        </a:rPr>
                        <a:t> angle distorted</a:t>
                      </a:r>
                      <a:endParaRPr lang="en-US" sz="2500" dirty="0">
                        <a:solidFill>
                          <a:srgbClr val="A5002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Font typeface="Arial" pitchFamily="34" charset="0"/>
                        <a:buChar char="•"/>
                      </a:pPr>
                      <a:r>
                        <a:rPr lang="en-US" sz="2500" dirty="0" smtClean="0">
                          <a:solidFill>
                            <a:srgbClr val="339933"/>
                          </a:solidFill>
                        </a:rPr>
                        <a:t> Whole FOV possible</a:t>
                      </a:r>
                      <a:endParaRPr lang="en-US" sz="2500" dirty="0">
                        <a:solidFill>
                          <a:srgbClr val="339933"/>
                        </a:solidFill>
                      </a:endParaRPr>
                    </a:p>
                  </a:txBody>
                  <a:tcPr/>
                </a:tc>
              </a:tr>
              <a:tr h="688975">
                <a:tc>
                  <a:txBody>
                    <a:bodyPr/>
                    <a:lstStyle/>
                    <a:p>
                      <a:pPr algn="l"/>
                      <a:r>
                        <a:rPr lang="en-US" sz="2500" dirty="0" smtClean="0"/>
                        <a:t>= Best for narrow angles</a:t>
                      </a:r>
                      <a:endParaRPr lang="en-US" sz="2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500" dirty="0" smtClean="0"/>
                        <a:t>= Best for wide angles</a:t>
                      </a:r>
                      <a:endParaRPr lang="en-US" sz="25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3" descr="zoom_pers_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5181600"/>
            <a:ext cx="2895600" cy="1450881"/>
          </a:xfrm>
          <a:prstGeom prst="rect">
            <a:avLst/>
          </a:prstGeom>
        </p:spPr>
      </p:pic>
      <p:pic>
        <p:nvPicPr>
          <p:cNvPr id="8" name="Picture 7" descr="spherica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57800" y="5181600"/>
            <a:ext cx="2895600" cy="1447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Projection Transition</a:t>
            </a:r>
            <a:endParaRPr lang="en-US" dirty="0"/>
          </a:p>
        </p:txBody>
      </p:sp>
      <p:pic>
        <p:nvPicPr>
          <p:cNvPr id="5" name="proj_warp_ts.avi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295400"/>
            <a:ext cx="9144000" cy="4572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96200" y="6324600"/>
            <a:ext cx="1249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6" action="ppaction://program"/>
              </a:rPr>
              <a:t>Start Demo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Dynamic Tone Mapping</a:t>
            </a:r>
            <a:endParaRPr lang="en-US" sz="4000" dirty="0" smtClean="0"/>
          </a:p>
        </p:txBody>
      </p:sp>
      <p:pic>
        <p:nvPicPr>
          <p:cNvPr id="35843" name="Picture 7" descr="StJam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3550" y="2011363"/>
            <a:ext cx="8216900" cy="286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6781800" y="4343400"/>
            <a:ext cx="3048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53" name="Rectangle 9"/>
          <p:cNvSpPr>
            <a:spLocks noChangeArrowheads="1"/>
          </p:cNvSpPr>
          <p:nvPr/>
        </p:nvSpPr>
        <p:spPr bwMode="auto">
          <a:xfrm>
            <a:off x="1600200" y="3352800"/>
            <a:ext cx="3048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2" grpId="0" animBg="1"/>
      <p:bldP spid="3175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 Tone Mapping</a:t>
            </a:r>
            <a:endParaRPr lang="en-US" dirty="0"/>
          </a:p>
        </p:txBody>
      </p:sp>
      <p:pic>
        <p:nvPicPr>
          <p:cNvPr id="5" name="Picture 4" descr="dark_origin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95400"/>
            <a:ext cx="3931000" cy="5257800"/>
          </a:xfrm>
          <a:prstGeom prst="rect">
            <a:avLst/>
          </a:prstGeom>
        </p:spPr>
      </p:pic>
      <p:pic>
        <p:nvPicPr>
          <p:cNvPr id="6" name="Picture 5" descr="haze_origina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1295400"/>
            <a:ext cx="3931000" cy="5257800"/>
          </a:xfrm>
          <a:prstGeom prst="rect">
            <a:avLst/>
          </a:prstGeom>
        </p:spPr>
      </p:pic>
      <p:pic>
        <p:nvPicPr>
          <p:cNvPr id="7" name="Picture 6" descr="dark_mappe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298448"/>
            <a:ext cx="3931000" cy="5257800"/>
          </a:xfrm>
          <a:prstGeom prst="rect">
            <a:avLst/>
          </a:prstGeom>
        </p:spPr>
      </p:pic>
      <p:pic>
        <p:nvPicPr>
          <p:cNvPr id="8" name="Picture 7" descr="haze_mapped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7448" y="1298448"/>
            <a:ext cx="3931000" cy="5257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894555" y="6488668"/>
            <a:ext cx="1249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6" action="ppaction://program"/>
              </a:rPr>
              <a:t>Start Demo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roj_cyl_0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2590800"/>
            <a:ext cx="992124" cy="1984248"/>
          </a:xfrm>
          <a:prstGeom prst="rect">
            <a:avLst/>
          </a:prstGeom>
        </p:spPr>
      </p:pic>
      <p:sp>
        <p:nvSpPr>
          <p:cNvPr id="4403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798571"/>
            <a:ext cx="8229600" cy="4327591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Browser </a:t>
            </a:r>
            <a:r>
              <a:rPr lang="en-US" sz="2400" dirty="0" err="1" smtClean="0"/>
              <a:t>plugin</a:t>
            </a:r>
            <a:r>
              <a:rPr lang="en-US" sz="2400" dirty="0" smtClean="0"/>
              <a:t> – </a:t>
            </a:r>
          </a:p>
          <a:p>
            <a:pPr lvl="1"/>
            <a:r>
              <a:rPr lang="en-US" sz="2400" dirty="0" smtClean="0"/>
              <a:t>Internet Explorer or Firefox on Windows</a:t>
            </a:r>
          </a:p>
          <a:p>
            <a:r>
              <a:rPr lang="en-US" sz="2400" dirty="0" smtClean="0"/>
              <a:t>Features</a:t>
            </a:r>
          </a:p>
          <a:p>
            <a:pPr lvl="1"/>
            <a:r>
              <a:rPr lang="en-US" sz="2400" dirty="0" smtClean="0"/>
              <a:t>GPU acceleration</a:t>
            </a:r>
          </a:p>
          <a:p>
            <a:pPr lvl="1"/>
            <a:r>
              <a:rPr lang="en-US" sz="2400" dirty="0" smtClean="0"/>
              <a:t>Dynamic FOV adjustment</a:t>
            </a:r>
          </a:p>
          <a:p>
            <a:pPr lvl="1"/>
            <a:r>
              <a:rPr lang="en-US" sz="2400" dirty="0" smtClean="0"/>
              <a:t>Dynamic Tone adjustment</a:t>
            </a:r>
          </a:p>
          <a:p>
            <a:pPr lvl="1"/>
            <a:r>
              <a:rPr lang="en-US" sz="2400" dirty="0" smtClean="0"/>
              <a:t>HD Photo (soon to be JPEG XR)</a:t>
            </a:r>
          </a:p>
          <a:p>
            <a:r>
              <a:rPr lang="en-US" sz="2400" dirty="0" smtClean="0"/>
              <a:t>Content</a:t>
            </a:r>
          </a:p>
          <a:p>
            <a:pPr lvl="1"/>
            <a:r>
              <a:rPr lang="en-US" sz="2400" dirty="0" smtClean="0"/>
              <a:t>Lots of content already on the web</a:t>
            </a:r>
          </a:p>
          <a:p>
            <a:pPr lvl="1"/>
            <a:r>
              <a:rPr lang="en-US" sz="2400" dirty="0" smtClean="0"/>
              <a:t>Easy to create your own</a:t>
            </a:r>
          </a:p>
          <a:p>
            <a:pPr lvl="1">
              <a:buNone/>
            </a:pPr>
            <a:endParaRPr lang="en-US" dirty="0" smtClean="0"/>
          </a:p>
          <a:p>
            <a:endParaRPr lang="en-US" dirty="0" smtClean="0"/>
          </a:p>
        </p:txBody>
      </p:sp>
      <p:pic>
        <p:nvPicPr>
          <p:cNvPr id="4" name="Picture 3" descr="HDView_Logo_Proto_Med.jpg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7339" y="265637"/>
            <a:ext cx="3333750" cy="1323975"/>
          </a:xfrm>
          <a:prstGeom prst="rect">
            <a:avLst/>
          </a:prstGeom>
        </p:spPr>
      </p:pic>
      <p:pic>
        <p:nvPicPr>
          <p:cNvPr id="5" name="Picture 4" descr="ie7_xp_h2_rgb.jpg"/>
          <p:cNvPicPr>
            <a:picLocks noChangeAspect="1"/>
          </p:cNvPicPr>
          <p:nvPr/>
        </p:nvPicPr>
        <p:blipFill>
          <a:blip r:embed="rId5"/>
          <a:srcRect l="5015" t="7377" r="67021" b="4098"/>
          <a:stretch>
            <a:fillRect/>
          </a:stretch>
        </p:blipFill>
        <p:spPr>
          <a:xfrm>
            <a:off x="6400800" y="1981200"/>
            <a:ext cx="778933" cy="914400"/>
          </a:xfrm>
          <a:prstGeom prst="rect">
            <a:avLst/>
          </a:prstGeom>
        </p:spPr>
      </p:pic>
      <p:pic>
        <p:nvPicPr>
          <p:cNvPr id="6" name="Picture 5" descr="firefoxicon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7600" y="1981200"/>
            <a:ext cx="838200" cy="838200"/>
          </a:xfrm>
          <a:prstGeom prst="rect">
            <a:avLst/>
          </a:prstGeom>
        </p:spPr>
      </p:pic>
      <p:pic>
        <p:nvPicPr>
          <p:cNvPr id="10" name="Picture 9" descr="xRez_home_04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34150" y="4419600"/>
            <a:ext cx="2381250" cy="1109215"/>
          </a:xfrm>
          <a:prstGeom prst="rect">
            <a:avLst/>
          </a:prstGeom>
        </p:spPr>
      </p:pic>
      <p:pic>
        <p:nvPicPr>
          <p:cNvPr id="12" name="Picture 11" descr="gpcity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8200" y="5715000"/>
            <a:ext cx="4048125" cy="1047750"/>
          </a:xfrm>
          <a:prstGeom prst="rect">
            <a:avLst/>
          </a:prstGeom>
        </p:spPr>
      </p:pic>
      <p:pic>
        <p:nvPicPr>
          <p:cNvPr id="11" name="Picture 10" descr="corner_logo3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979524">
            <a:off x="5049453" y="4662158"/>
            <a:ext cx="2143125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Future Work</a:t>
            </a:r>
            <a:endParaRPr lang="en-US" i="1" smtClean="0"/>
          </a:p>
        </p:txBody>
      </p:sp>
      <p:sp>
        <p:nvSpPr>
          <p:cNvPr id="45059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Better scene sampling</a:t>
            </a:r>
          </a:p>
          <a:p>
            <a:pPr lvl="1"/>
            <a:r>
              <a:rPr lang="en-US" dirty="0" smtClean="0"/>
              <a:t>More pixels interesting areas, </a:t>
            </a:r>
            <a:r>
              <a:rPr lang="en-US" smtClean="0"/>
              <a:t>less in </a:t>
            </a:r>
            <a:r>
              <a:rPr lang="en-US" dirty="0" smtClean="0"/>
              <a:t>blank areas e.g. sky</a:t>
            </a:r>
          </a:p>
          <a:p>
            <a:pPr lvl="1"/>
            <a:r>
              <a:rPr lang="en-US" dirty="0" smtClean="0"/>
              <a:t>Depth of field control</a:t>
            </a:r>
          </a:p>
          <a:p>
            <a:pPr lvl="1"/>
            <a:r>
              <a:rPr lang="en-US" dirty="0" smtClean="0"/>
              <a:t>HDR</a:t>
            </a:r>
          </a:p>
          <a:p>
            <a:pPr lvl="1"/>
            <a:r>
              <a:rPr lang="en-US" dirty="0" smtClean="0"/>
              <a:t>Deal with atmospheric effects</a:t>
            </a:r>
          </a:p>
          <a:p>
            <a:pPr lvl="1"/>
            <a:r>
              <a:rPr lang="en-US" dirty="0" smtClean="0"/>
              <a:t>Capture moving objects</a:t>
            </a:r>
          </a:p>
          <a:p>
            <a:r>
              <a:rPr lang="en-US" dirty="0" smtClean="0"/>
              <a:t>Viewing</a:t>
            </a:r>
          </a:p>
          <a:p>
            <a:pPr lvl="1"/>
            <a:r>
              <a:rPr lang="en-US" dirty="0" smtClean="0"/>
              <a:t>Color temperature</a:t>
            </a:r>
          </a:p>
          <a:p>
            <a:pPr lvl="1"/>
            <a:r>
              <a:rPr lang="en-US" dirty="0" smtClean="0"/>
              <a:t>Better dynamic scene analysis</a:t>
            </a:r>
          </a:p>
          <a:p>
            <a:pPr lvl="1"/>
            <a:r>
              <a:rPr lang="en-US" dirty="0" smtClean="0"/>
              <a:t>Combine with </a:t>
            </a:r>
            <a:r>
              <a:rPr lang="en-US" dirty="0" err="1" smtClean="0"/>
              <a:t>Photosynth</a:t>
            </a:r>
            <a:endParaRPr lang="en-US" dirty="0" smtClean="0"/>
          </a:p>
          <a:p>
            <a:r>
              <a:rPr lang="en-US" dirty="0" smtClean="0"/>
              <a:t>High Dynamic Range Streaming</a:t>
            </a:r>
          </a:p>
          <a:p>
            <a:r>
              <a:rPr lang="en-US" dirty="0" smtClean="0"/>
              <a:t>Editing/Annotating </a:t>
            </a:r>
            <a:r>
              <a:rPr lang="en-US" dirty="0" err="1" smtClean="0"/>
              <a:t>Gigapixel</a:t>
            </a:r>
            <a:r>
              <a:rPr lang="en-US" dirty="0" smtClean="0"/>
              <a:t> Images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139" y="0"/>
            <a:ext cx="8229600" cy="114300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i="1" dirty="0" smtClean="0"/>
          </a:p>
        </p:txBody>
      </p:sp>
      <p:sp>
        <p:nvSpPr>
          <p:cNvPr id="4608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72191" y="1262922"/>
            <a:ext cx="8229600" cy="506167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Capturing </a:t>
            </a:r>
            <a:r>
              <a:rPr lang="en-US" dirty="0" err="1" smtClean="0"/>
              <a:t>Gigapixel</a:t>
            </a:r>
            <a:r>
              <a:rPr lang="en-US" dirty="0" smtClean="0"/>
              <a:t> Images</a:t>
            </a:r>
          </a:p>
          <a:p>
            <a:r>
              <a:rPr lang="en-US" dirty="0" smtClean="0"/>
              <a:t>Stitching panorama into a radiance map.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 novel viewer</a:t>
            </a:r>
          </a:p>
          <a:p>
            <a:pPr lvl="1"/>
            <a:r>
              <a:rPr lang="en-US" dirty="0" smtClean="0"/>
              <a:t>Dynamically adapts to field of view</a:t>
            </a:r>
          </a:p>
          <a:p>
            <a:pPr lvl="1"/>
            <a:r>
              <a:rPr lang="en-US" dirty="0" smtClean="0"/>
              <a:t>Dynamically adapts tonal adjustment</a:t>
            </a:r>
          </a:p>
          <a:p>
            <a:r>
              <a:rPr lang="en-US" dirty="0" smtClean="0"/>
              <a:t>New web content to browse</a:t>
            </a:r>
          </a:p>
          <a:p>
            <a:r>
              <a:rPr lang="en-US" dirty="0" smtClean="0"/>
              <a:t>Thank You</a:t>
            </a:r>
          </a:p>
          <a:p>
            <a:pPr>
              <a:buNone/>
            </a:pPr>
            <a:endParaRPr lang="en-US" dirty="0" smtClean="0"/>
          </a:p>
        </p:txBody>
      </p:sp>
      <p:pic>
        <p:nvPicPr>
          <p:cNvPr id="46084" name="Picture 6" descr="\\mcohen\KerryPark\Rig2.jpg"/>
          <p:cNvPicPr>
            <a:picLocks noChangeAspect="1" noChangeArrowheads="1"/>
          </p:cNvPicPr>
          <p:nvPr/>
        </p:nvPicPr>
        <p:blipFill>
          <a:blip r:embed="rId2" cstate="print"/>
          <a:srcRect t="15851" r="37379" b="-362"/>
          <a:stretch>
            <a:fillRect/>
          </a:stretch>
        </p:blipFill>
        <p:spPr bwMode="auto">
          <a:xfrm>
            <a:off x="7772400" y="914400"/>
            <a:ext cx="885200" cy="1502279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46085" name="Picture 4" descr="HDView_Logo_Proto_Med.jpg">
            <a:hlinkClick r:id="rId3" action="ppaction://program"/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8994" y="5298461"/>
            <a:ext cx="2846388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StJamesSr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0" y="2362200"/>
            <a:ext cx="3435960" cy="1210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proj_cyl_03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5200" y="3429000"/>
            <a:ext cx="992124" cy="19842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Second Slide Deck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Shree Nayar, Gigapixel Computational Imaging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704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splash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98450"/>
            <a:ext cx="8229600" cy="617538"/>
          </a:xfrm>
        </p:spPr>
        <p:txBody>
          <a:bodyPr>
            <a:normAutofit fontScale="90000"/>
          </a:bodyPr>
          <a:lstStyle/>
          <a:p>
            <a:r>
              <a:rPr lang="en-US" sz="3600" b="1"/>
              <a:t>Browser is a Camera</a:t>
            </a:r>
          </a:p>
        </p:txBody>
      </p:sp>
      <p:pic>
        <p:nvPicPr>
          <p:cNvPr id="14339" name="Picture 4" descr="teaser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88" y="862013"/>
            <a:ext cx="5113337" cy="104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69888" y="2062163"/>
            <a:ext cx="8229600" cy="2671762"/>
          </a:xfrm>
          <a:noFill/>
          <a:ln/>
        </p:spPr>
        <p:txBody>
          <a:bodyPr/>
          <a:lstStyle/>
          <a:p>
            <a:r>
              <a:rPr lang="en-US" sz="3600"/>
              <a:t>Gigapixel Image == Slice of Lightfield</a:t>
            </a:r>
          </a:p>
          <a:p>
            <a:pPr lvl="1"/>
            <a:r>
              <a:rPr lang="en-US" sz="3200"/>
              <a:t>Rays through Point</a:t>
            </a:r>
          </a:p>
          <a:p>
            <a:pPr lvl="1"/>
            <a:r>
              <a:rPr lang="en-US" sz="3200"/>
              <a:t>Dense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417888" y="3346450"/>
            <a:ext cx="3530600" cy="3227388"/>
            <a:chOff x="2153" y="2108"/>
            <a:chExt cx="2224" cy="2033"/>
          </a:xfrm>
        </p:grpSpPr>
        <p:sp>
          <p:nvSpPr>
            <p:cNvPr id="14342" name="Oval 6"/>
            <p:cNvSpPr>
              <a:spLocks noChangeArrowheads="1"/>
            </p:cNvSpPr>
            <p:nvPr/>
          </p:nvSpPr>
          <p:spPr bwMode="auto">
            <a:xfrm>
              <a:off x="2153" y="3077"/>
              <a:ext cx="126" cy="126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3" name="Line 7"/>
            <p:cNvSpPr>
              <a:spLocks noChangeShapeType="1"/>
            </p:cNvSpPr>
            <p:nvPr/>
          </p:nvSpPr>
          <p:spPr bwMode="auto">
            <a:xfrm flipH="1">
              <a:off x="2313" y="2160"/>
              <a:ext cx="394" cy="76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344" name="Line 8"/>
            <p:cNvSpPr>
              <a:spLocks noChangeShapeType="1"/>
            </p:cNvSpPr>
            <p:nvPr/>
          </p:nvSpPr>
          <p:spPr bwMode="auto">
            <a:xfrm flipH="1">
              <a:off x="2359" y="2108"/>
              <a:ext cx="704" cy="83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345" name="Line 9"/>
            <p:cNvSpPr>
              <a:spLocks noChangeShapeType="1"/>
            </p:cNvSpPr>
            <p:nvPr/>
          </p:nvSpPr>
          <p:spPr bwMode="auto">
            <a:xfrm flipH="1">
              <a:off x="2407" y="2166"/>
              <a:ext cx="1122" cy="81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346" name="Line 10"/>
            <p:cNvSpPr>
              <a:spLocks noChangeShapeType="1"/>
            </p:cNvSpPr>
            <p:nvPr/>
          </p:nvSpPr>
          <p:spPr bwMode="auto">
            <a:xfrm flipH="1">
              <a:off x="2443" y="2363"/>
              <a:ext cx="1566" cy="6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347" name="Line 11"/>
            <p:cNvSpPr>
              <a:spLocks noChangeShapeType="1"/>
            </p:cNvSpPr>
            <p:nvPr/>
          </p:nvSpPr>
          <p:spPr bwMode="auto">
            <a:xfrm flipH="1" flipV="1">
              <a:off x="2472" y="3135"/>
              <a:ext cx="1905" cy="5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348" name="Line 12"/>
            <p:cNvSpPr>
              <a:spLocks noChangeShapeType="1"/>
            </p:cNvSpPr>
            <p:nvPr/>
          </p:nvSpPr>
          <p:spPr bwMode="auto">
            <a:xfrm flipH="1" flipV="1">
              <a:off x="2437" y="3245"/>
              <a:ext cx="1592" cy="62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349" name="Line 13"/>
            <p:cNvSpPr>
              <a:spLocks noChangeShapeType="1"/>
            </p:cNvSpPr>
            <p:nvPr/>
          </p:nvSpPr>
          <p:spPr bwMode="auto">
            <a:xfrm flipH="1" flipV="1">
              <a:off x="2361" y="3356"/>
              <a:ext cx="621" cy="78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350" name="Line 14"/>
            <p:cNvSpPr>
              <a:spLocks noChangeShapeType="1"/>
            </p:cNvSpPr>
            <p:nvPr/>
          </p:nvSpPr>
          <p:spPr bwMode="auto">
            <a:xfrm flipH="1" flipV="1">
              <a:off x="2284" y="3381"/>
              <a:ext cx="158" cy="7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351" name="Line 15"/>
            <p:cNvSpPr>
              <a:spLocks noChangeShapeType="1"/>
            </p:cNvSpPr>
            <p:nvPr/>
          </p:nvSpPr>
          <p:spPr bwMode="auto">
            <a:xfrm flipH="1">
              <a:off x="2243" y="2181"/>
              <a:ext cx="189" cy="72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352" name="Line 16"/>
            <p:cNvSpPr>
              <a:spLocks noChangeShapeType="1"/>
            </p:cNvSpPr>
            <p:nvPr/>
          </p:nvSpPr>
          <p:spPr bwMode="auto">
            <a:xfrm flipH="1">
              <a:off x="2469" y="2733"/>
              <a:ext cx="1755" cy="34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353" name="Line 17"/>
            <p:cNvSpPr>
              <a:spLocks noChangeShapeType="1"/>
            </p:cNvSpPr>
            <p:nvPr/>
          </p:nvSpPr>
          <p:spPr bwMode="auto">
            <a:xfrm flipH="1" flipV="1">
              <a:off x="2459" y="3189"/>
              <a:ext cx="1718" cy="37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354" name="Line 18"/>
            <p:cNvSpPr>
              <a:spLocks noChangeShapeType="1"/>
            </p:cNvSpPr>
            <p:nvPr/>
          </p:nvSpPr>
          <p:spPr bwMode="auto">
            <a:xfrm flipH="1" flipV="1">
              <a:off x="2402" y="3298"/>
              <a:ext cx="1211" cy="82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3508375" y="3430588"/>
            <a:ext cx="3089275" cy="3190875"/>
            <a:chOff x="2210" y="2161"/>
            <a:chExt cx="1946" cy="2010"/>
          </a:xfrm>
        </p:grpSpPr>
        <p:sp>
          <p:nvSpPr>
            <p:cNvPr id="14356" name="Line 20"/>
            <p:cNvSpPr>
              <a:spLocks noChangeShapeType="1"/>
            </p:cNvSpPr>
            <p:nvPr/>
          </p:nvSpPr>
          <p:spPr bwMode="auto">
            <a:xfrm rot="315558" flipH="1">
              <a:off x="2370" y="2195"/>
              <a:ext cx="394" cy="76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357" name="Line 21"/>
            <p:cNvSpPr>
              <a:spLocks noChangeShapeType="1"/>
            </p:cNvSpPr>
            <p:nvPr/>
          </p:nvSpPr>
          <p:spPr bwMode="auto">
            <a:xfrm rot="315558" flipH="1">
              <a:off x="2417" y="2161"/>
              <a:ext cx="704" cy="83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358" name="Line 22"/>
            <p:cNvSpPr>
              <a:spLocks noChangeShapeType="1"/>
            </p:cNvSpPr>
            <p:nvPr/>
          </p:nvSpPr>
          <p:spPr bwMode="auto">
            <a:xfrm rot="315558" flipH="1">
              <a:off x="2459" y="2243"/>
              <a:ext cx="1122" cy="81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359" name="Line 23"/>
            <p:cNvSpPr>
              <a:spLocks noChangeShapeType="1"/>
            </p:cNvSpPr>
            <p:nvPr/>
          </p:nvSpPr>
          <p:spPr bwMode="auto">
            <a:xfrm rot="315558" flipH="1">
              <a:off x="2483" y="2463"/>
              <a:ext cx="1566" cy="6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360" name="Line 24"/>
            <p:cNvSpPr>
              <a:spLocks noChangeShapeType="1"/>
            </p:cNvSpPr>
            <p:nvPr/>
          </p:nvSpPr>
          <p:spPr bwMode="auto">
            <a:xfrm rot="315558" flipH="1" flipV="1">
              <a:off x="2469" y="3239"/>
              <a:ext cx="1655" cy="4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361" name="Line 25"/>
            <p:cNvSpPr>
              <a:spLocks noChangeShapeType="1"/>
            </p:cNvSpPr>
            <p:nvPr/>
          </p:nvSpPr>
          <p:spPr bwMode="auto">
            <a:xfrm rot="315558" flipH="1" flipV="1">
              <a:off x="2398" y="3342"/>
              <a:ext cx="1592" cy="62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362" name="Line 26"/>
            <p:cNvSpPr>
              <a:spLocks noChangeShapeType="1"/>
            </p:cNvSpPr>
            <p:nvPr/>
          </p:nvSpPr>
          <p:spPr bwMode="auto">
            <a:xfrm rot="315558" flipH="1" flipV="1">
              <a:off x="2293" y="3394"/>
              <a:ext cx="482" cy="77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363" name="Line 27"/>
            <p:cNvSpPr>
              <a:spLocks noChangeShapeType="1"/>
            </p:cNvSpPr>
            <p:nvPr/>
          </p:nvSpPr>
          <p:spPr bwMode="auto">
            <a:xfrm rot="315558" flipH="1" flipV="1">
              <a:off x="2210" y="3395"/>
              <a:ext cx="124" cy="7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364" name="Line 28"/>
            <p:cNvSpPr>
              <a:spLocks noChangeShapeType="1"/>
            </p:cNvSpPr>
            <p:nvPr/>
          </p:nvSpPr>
          <p:spPr bwMode="auto">
            <a:xfrm rot="315558" flipH="1">
              <a:off x="2315" y="2200"/>
              <a:ext cx="189" cy="72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365" name="Line 29"/>
            <p:cNvSpPr>
              <a:spLocks noChangeShapeType="1"/>
            </p:cNvSpPr>
            <p:nvPr/>
          </p:nvSpPr>
          <p:spPr bwMode="auto">
            <a:xfrm rot="315558" flipH="1">
              <a:off x="2487" y="2880"/>
              <a:ext cx="1669" cy="30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366" name="Line 30"/>
            <p:cNvSpPr>
              <a:spLocks noChangeShapeType="1"/>
            </p:cNvSpPr>
            <p:nvPr/>
          </p:nvSpPr>
          <p:spPr bwMode="auto">
            <a:xfrm rot="315558" flipH="1" flipV="1">
              <a:off x="2436" y="3294"/>
              <a:ext cx="1718" cy="37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367" name="Line 31"/>
            <p:cNvSpPr>
              <a:spLocks noChangeShapeType="1"/>
            </p:cNvSpPr>
            <p:nvPr/>
          </p:nvSpPr>
          <p:spPr bwMode="auto">
            <a:xfrm rot="315558" flipH="1" flipV="1">
              <a:off x="2356" y="3362"/>
              <a:ext cx="978" cy="7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34"/>
          <p:cNvGrpSpPr>
            <a:grpSpLocks/>
          </p:cNvGrpSpPr>
          <p:nvPr/>
        </p:nvGrpSpPr>
        <p:grpSpPr bwMode="auto">
          <a:xfrm>
            <a:off x="6553200" y="3352800"/>
            <a:ext cx="1746250" cy="915988"/>
            <a:chOff x="4128" y="2112"/>
            <a:chExt cx="1100" cy="577"/>
          </a:xfrm>
        </p:grpSpPr>
        <p:sp>
          <p:nvSpPr>
            <p:cNvPr id="14368" name="Text Box 32"/>
            <p:cNvSpPr txBox="1">
              <a:spLocks noChangeArrowheads="1"/>
            </p:cNvSpPr>
            <p:nvPr/>
          </p:nvSpPr>
          <p:spPr bwMode="auto">
            <a:xfrm>
              <a:off x="4128" y="2112"/>
              <a:ext cx="1100" cy="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Billions of Rays</a:t>
              </a:r>
            </a:p>
            <a:p>
              <a:endParaRPr lang="en-US"/>
            </a:p>
            <a:p>
              <a:r>
                <a:rPr lang="en-US"/>
                <a:t>Gigapixels</a:t>
              </a:r>
            </a:p>
          </p:txBody>
        </p:sp>
        <p:sp>
          <p:nvSpPr>
            <p:cNvPr id="14369" name="AutoShape 33"/>
            <p:cNvSpPr>
              <a:spLocks noChangeArrowheads="1"/>
            </p:cNvSpPr>
            <p:nvPr/>
          </p:nvSpPr>
          <p:spPr bwMode="auto">
            <a:xfrm>
              <a:off x="4464" y="2304"/>
              <a:ext cx="144" cy="192"/>
            </a:xfrm>
            <a:prstGeom prst="downArrow">
              <a:avLst>
                <a:gd name="adj1" fmla="val 50000"/>
                <a:gd name="adj2" fmla="val 33333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98450"/>
            <a:ext cx="8229600" cy="617538"/>
          </a:xfrm>
        </p:spPr>
        <p:txBody>
          <a:bodyPr>
            <a:normAutofit fontScale="90000"/>
          </a:bodyPr>
          <a:lstStyle/>
          <a:p>
            <a:r>
              <a:rPr lang="en-US" sz="3600" b="1"/>
              <a:t>Browser is a Camera</a:t>
            </a:r>
          </a:p>
        </p:txBody>
      </p:sp>
      <p:pic>
        <p:nvPicPr>
          <p:cNvPr id="15363" name="Picture 4" descr="teaser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88" y="862013"/>
            <a:ext cx="5113337" cy="104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417888" y="3346450"/>
            <a:ext cx="3530600" cy="3275013"/>
            <a:chOff x="2153" y="2108"/>
            <a:chExt cx="2224" cy="2063"/>
          </a:xfrm>
        </p:grpSpPr>
        <p:sp>
          <p:nvSpPr>
            <p:cNvPr id="15365" name="Oval 5"/>
            <p:cNvSpPr>
              <a:spLocks noChangeArrowheads="1"/>
            </p:cNvSpPr>
            <p:nvPr/>
          </p:nvSpPr>
          <p:spPr bwMode="auto">
            <a:xfrm>
              <a:off x="2153" y="3077"/>
              <a:ext cx="126" cy="12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66" name="Line 6"/>
            <p:cNvSpPr>
              <a:spLocks noChangeShapeType="1"/>
            </p:cNvSpPr>
            <p:nvPr/>
          </p:nvSpPr>
          <p:spPr bwMode="auto">
            <a:xfrm flipH="1">
              <a:off x="2313" y="2160"/>
              <a:ext cx="394" cy="7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367" name="Line 7"/>
            <p:cNvSpPr>
              <a:spLocks noChangeShapeType="1"/>
            </p:cNvSpPr>
            <p:nvPr/>
          </p:nvSpPr>
          <p:spPr bwMode="auto">
            <a:xfrm flipH="1">
              <a:off x="2359" y="2108"/>
              <a:ext cx="704" cy="83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368" name="Line 8"/>
            <p:cNvSpPr>
              <a:spLocks noChangeShapeType="1"/>
            </p:cNvSpPr>
            <p:nvPr/>
          </p:nvSpPr>
          <p:spPr bwMode="auto">
            <a:xfrm flipH="1">
              <a:off x="2407" y="2166"/>
              <a:ext cx="1122" cy="8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369" name="Line 9"/>
            <p:cNvSpPr>
              <a:spLocks noChangeShapeType="1"/>
            </p:cNvSpPr>
            <p:nvPr/>
          </p:nvSpPr>
          <p:spPr bwMode="auto">
            <a:xfrm flipH="1">
              <a:off x="2443" y="2363"/>
              <a:ext cx="1566" cy="66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370" name="Line 10"/>
            <p:cNvSpPr>
              <a:spLocks noChangeShapeType="1"/>
            </p:cNvSpPr>
            <p:nvPr/>
          </p:nvSpPr>
          <p:spPr bwMode="auto">
            <a:xfrm flipH="1" flipV="1">
              <a:off x="2472" y="3135"/>
              <a:ext cx="1905" cy="5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371" name="Line 11"/>
            <p:cNvSpPr>
              <a:spLocks noChangeShapeType="1"/>
            </p:cNvSpPr>
            <p:nvPr/>
          </p:nvSpPr>
          <p:spPr bwMode="auto">
            <a:xfrm flipH="1" flipV="1">
              <a:off x="2437" y="3245"/>
              <a:ext cx="1592" cy="6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372" name="Line 12"/>
            <p:cNvSpPr>
              <a:spLocks noChangeShapeType="1"/>
            </p:cNvSpPr>
            <p:nvPr/>
          </p:nvSpPr>
          <p:spPr bwMode="auto">
            <a:xfrm flipH="1" flipV="1">
              <a:off x="2361" y="3356"/>
              <a:ext cx="621" cy="785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373" name="Line 13"/>
            <p:cNvSpPr>
              <a:spLocks noChangeShapeType="1"/>
            </p:cNvSpPr>
            <p:nvPr/>
          </p:nvSpPr>
          <p:spPr bwMode="auto">
            <a:xfrm flipH="1" flipV="1">
              <a:off x="2284" y="3381"/>
              <a:ext cx="158" cy="7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374" name="Line 14"/>
            <p:cNvSpPr>
              <a:spLocks noChangeShapeType="1"/>
            </p:cNvSpPr>
            <p:nvPr/>
          </p:nvSpPr>
          <p:spPr bwMode="auto">
            <a:xfrm flipH="1">
              <a:off x="2243" y="2181"/>
              <a:ext cx="189" cy="727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375" name="Line 15"/>
            <p:cNvSpPr>
              <a:spLocks noChangeShapeType="1"/>
            </p:cNvSpPr>
            <p:nvPr/>
          </p:nvSpPr>
          <p:spPr bwMode="auto">
            <a:xfrm flipH="1">
              <a:off x="2469" y="2733"/>
              <a:ext cx="1755" cy="3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376" name="Line 16"/>
            <p:cNvSpPr>
              <a:spLocks noChangeShapeType="1"/>
            </p:cNvSpPr>
            <p:nvPr/>
          </p:nvSpPr>
          <p:spPr bwMode="auto">
            <a:xfrm flipH="1" flipV="1">
              <a:off x="2459" y="3189"/>
              <a:ext cx="1718" cy="37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377" name="Line 17"/>
            <p:cNvSpPr>
              <a:spLocks noChangeShapeType="1"/>
            </p:cNvSpPr>
            <p:nvPr/>
          </p:nvSpPr>
          <p:spPr bwMode="auto">
            <a:xfrm flipH="1" flipV="1">
              <a:off x="2402" y="3298"/>
              <a:ext cx="1211" cy="82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378" name="Line 18"/>
            <p:cNvSpPr>
              <a:spLocks noChangeShapeType="1"/>
            </p:cNvSpPr>
            <p:nvPr/>
          </p:nvSpPr>
          <p:spPr bwMode="auto">
            <a:xfrm rot="315558" flipH="1">
              <a:off x="2370" y="2195"/>
              <a:ext cx="394" cy="766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379" name="Line 19"/>
            <p:cNvSpPr>
              <a:spLocks noChangeShapeType="1"/>
            </p:cNvSpPr>
            <p:nvPr/>
          </p:nvSpPr>
          <p:spPr bwMode="auto">
            <a:xfrm rot="315558" flipH="1">
              <a:off x="2417" y="2161"/>
              <a:ext cx="704" cy="83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380" name="Line 20"/>
            <p:cNvSpPr>
              <a:spLocks noChangeShapeType="1"/>
            </p:cNvSpPr>
            <p:nvPr/>
          </p:nvSpPr>
          <p:spPr bwMode="auto">
            <a:xfrm rot="315558" flipH="1">
              <a:off x="2459" y="2243"/>
              <a:ext cx="1122" cy="81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381" name="Line 21"/>
            <p:cNvSpPr>
              <a:spLocks noChangeShapeType="1"/>
            </p:cNvSpPr>
            <p:nvPr/>
          </p:nvSpPr>
          <p:spPr bwMode="auto">
            <a:xfrm rot="315558" flipH="1">
              <a:off x="2483" y="2463"/>
              <a:ext cx="1566" cy="66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382" name="Line 22"/>
            <p:cNvSpPr>
              <a:spLocks noChangeShapeType="1"/>
            </p:cNvSpPr>
            <p:nvPr/>
          </p:nvSpPr>
          <p:spPr bwMode="auto">
            <a:xfrm rot="315558" flipH="1" flipV="1">
              <a:off x="2469" y="3239"/>
              <a:ext cx="1655" cy="4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383" name="Line 23"/>
            <p:cNvSpPr>
              <a:spLocks noChangeShapeType="1"/>
            </p:cNvSpPr>
            <p:nvPr/>
          </p:nvSpPr>
          <p:spPr bwMode="auto">
            <a:xfrm rot="315558" flipH="1" flipV="1">
              <a:off x="2398" y="3342"/>
              <a:ext cx="1592" cy="62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384" name="Line 24"/>
            <p:cNvSpPr>
              <a:spLocks noChangeShapeType="1"/>
            </p:cNvSpPr>
            <p:nvPr/>
          </p:nvSpPr>
          <p:spPr bwMode="auto">
            <a:xfrm rot="315558" flipH="1" flipV="1">
              <a:off x="2293" y="3394"/>
              <a:ext cx="482" cy="77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385" name="Line 25"/>
            <p:cNvSpPr>
              <a:spLocks noChangeShapeType="1"/>
            </p:cNvSpPr>
            <p:nvPr/>
          </p:nvSpPr>
          <p:spPr bwMode="auto">
            <a:xfrm rot="315558" flipH="1" flipV="1">
              <a:off x="2210" y="3395"/>
              <a:ext cx="124" cy="7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386" name="Line 26"/>
            <p:cNvSpPr>
              <a:spLocks noChangeShapeType="1"/>
            </p:cNvSpPr>
            <p:nvPr/>
          </p:nvSpPr>
          <p:spPr bwMode="auto">
            <a:xfrm rot="315558" flipH="1">
              <a:off x="2315" y="2200"/>
              <a:ext cx="189" cy="72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387" name="Line 27"/>
            <p:cNvSpPr>
              <a:spLocks noChangeShapeType="1"/>
            </p:cNvSpPr>
            <p:nvPr/>
          </p:nvSpPr>
          <p:spPr bwMode="auto">
            <a:xfrm rot="315558" flipH="1">
              <a:off x="2487" y="2880"/>
              <a:ext cx="1669" cy="307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388" name="Line 28"/>
            <p:cNvSpPr>
              <a:spLocks noChangeShapeType="1"/>
            </p:cNvSpPr>
            <p:nvPr/>
          </p:nvSpPr>
          <p:spPr bwMode="auto">
            <a:xfrm rot="315558" flipH="1" flipV="1">
              <a:off x="2436" y="3294"/>
              <a:ext cx="1718" cy="37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389" name="Line 29"/>
            <p:cNvSpPr>
              <a:spLocks noChangeShapeType="1"/>
            </p:cNvSpPr>
            <p:nvPr/>
          </p:nvSpPr>
          <p:spPr bwMode="auto">
            <a:xfrm rot="315558" flipH="1" flipV="1">
              <a:off x="2356" y="3362"/>
              <a:ext cx="978" cy="7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390" name="Rectangle 30"/>
          <p:cNvSpPr>
            <a:spLocks noGrp="1" noChangeArrowheads="1"/>
          </p:cNvSpPr>
          <p:nvPr>
            <p:ph type="body" idx="1"/>
          </p:nvPr>
        </p:nvSpPr>
        <p:spPr>
          <a:xfrm>
            <a:off x="369888" y="2062163"/>
            <a:ext cx="8229600" cy="3186112"/>
          </a:xfrm>
          <a:noFill/>
          <a:ln/>
        </p:spPr>
        <p:txBody>
          <a:bodyPr/>
          <a:lstStyle/>
          <a:p>
            <a:r>
              <a:rPr lang="en-US" sz="3600"/>
              <a:t>Gigapixel Image == Slice of Lightfield</a:t>
            </a:r>
          </a:p>
          <a:p>
            <a:pPr lvl="1"/>
            <a:r>
              <a:rPr lang="en-US" sz="3200"/>
              <a:t>Rays through Point</a:t>
            </a:r>
          </a:p>
          <a:p>
            <a:pPr lvl="1"/>
            <a:r>
              <a:rPr lang="en-US" sz="3200"/>
              <a:t>Dense</a:t>
            </a:r>
          </a:p>
          <a:p>
            <a:pPr lvl="1"/>
            <a:r>
              <a:rPr lang="en-US" sz="3200"/>
              <a:t>HDR</a:t>
            </a: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Line 2"/>
          <p:cNvSpPr>
            <a:spLocks noChangeShapeType="1"/>
          </p:cNvSpPr>
          <p:nvPr/>
        </p:nvSpPr>
        <p:spPr bwMode="auto">
          <a:xfrm flipH="1">
            <a:off x="3671888" y="3429000"/>
            <a:ext cx="625475" cy="1216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387" name="Line 3"/>
          <p:cNvSpPr>
            <a:spLocks noChangeShapeType="1"/>
          </p:cNvSpPr>
          <p:nvPr/>
        </p:nvSpPr>
        <p:spPr bwMode="auto">
          <a:xfrm flipH="1">
            <a:off x="3744913" y="3346450"/>
            <a:ext cx="1117600" cy="13303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388" name="Line 4"/>
          <p:cNvSpPr>
            <a:spLocks noChangeShapeType="1"/>
          </p:cNvSpPr>
          <p:nvPr/>
        </p:nvSpPr>
        <p:spPr bwMode="auto">
          <a:xfrm flipH="1">
            <a:off x="3821113" y="3438525"/>
            <a:ext cx="1781175" cy="1300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389" name="Line 5"/>
          <p:cNvSpPr>
            <a:spLocks noChangeShapeType="1"/>
          </p:cNvSpPr>
          <p:nvPr/>
        </p:nvSpPr>
        <p:spPr bwMode="auto">
          <a:xfrm flipH="1">
            <a:off x="3878263" y="3751263"/>
            <a:ext cx="2486025" cy="1049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390" name="Line 6"/>
          <p:cNvSpPr>
            <a:spLocks noChangeShapeType="1"/>
          </p:cNvSpPr>
          <p:nvPr/>
        </p:nvSpPr>
        <p:spPr bwMode="auto">
          <a:xfrm flipH="1" flipV="1">
            <a:off x="3924300" y="4976813"/>
            <a:ext cx="3024188" cy="904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391" name="Line 7"/>
          <p:cNvSpPr>
            <a:spLocks noChangeShapeType="1"/>
          </p:cNvSpPr>
          <p:nvPr/>
        </p:nvSpPr>
        <p:spPr bwMode="auto">
          <a:xfrm flipH="1" flipV="1">
            <a:off x="3868738" y="5151438"/>
            <a:ext cx="2527300" cy="995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392" name="Line 8"/>
          <p:cNvSpPr>
            <a:spLocks noChangeShapeType="1"/>
          </p:cNvSpPr>
          <p:nvPr/>
        </p:nvSpPr>
        <p:spPr bwMode="auto">
          <a:xfrm flipH="1" flipV="1">
            <a:off x="3748088" y="5327650"/>
            <a:ext cx="985837" cy="124618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393" name="Line 9"/>
          <p:cNvSpPr>
            <a:spLocks noChangeShapeType="1"/>
          </p:cNvSpPr>
          <p:nvPr/>
        </p:nvSpPr>
        <p:spPr bwMode="auto">
          <a:xfrm flipH="1" flipV="1">
            <a:off x="3625850" y="5367338"/>
            <a:ext cx="250825" cy="1146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394" name="Line 10"/>
          <p:cNvSpPr>
            <a:spLocks noChangeShapeType="1"/>
          </p:cNvSpPr>
          <p:nvPr/>
        </p:nvSpPr>
        <p:spPr bwMode="auto">
          <a:xfrm flipH="1">
            <a:off x="3560763" y="3462338"/>
            <a:ext cx="300037" cy="115411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395" name="Line 11"/>
          <p:cNvSpPr>
            <a:spLocks noChangeShapeType="1"/>
          </p:cNvSpPr>
          <p:nvPr/>
        </p:nvSpPr>
        <p:spPr bwMode="auto">
          <a:xfrm flipH="1">
            <a:off x="3919538" y="4338638"/>
            <a:ext cx="2786062" cy="5540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396" name="Line 12"/>
          <p:cNvSpPr>
            <a:spLocks noChangeShapeType="1"/>
          </p:cNvSpPr>
          <p:nvPr/>
        </p:nvSpPr>
        <p:spPr bwMode="auto">
          <a:xfrm flipH="1" flipV="1">
            <a:off x="3903663" y="5062538"/>
            <a:ext cx="2727325" cy="5937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397" name="Line 13"/>
          <p:cNvSpPr>
            <a:spLocks noChangeShapeType="1"/>
          </p:cNvSpPr>
          <p:nvPr/>
        </p:nvSpPr>
        <p:spPr bwMode="auto">
          <a:xfrm flipH="1" flipV="1">
            <a:off x="3813175" y="5235575"/>
            <a:ext cx="1922463" cy="13112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398" name="Line 14"/>
          <p:cNvSpPr>
            <a:spLocks noChangeShapeType="1"/>
          </p:cNvSpPr>
          <p:nvPr/>
        </p:nvSpPr>
        <p:spPr bwMode="auto">
          <a:xfrm rot="315558" flipH="1">
            <a:off x="3762375" y="3484563"/>
            <a:ext cx="625475" cy="12160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399" name="Line 15"/>
          <p:cNvSpPr>
            <a:spLocks noChangeShapeType="1"/>
          </p:cNvSpPr>
          <p:nvPr/>
        </p:nvSpPr>
        <p:spPr bwMode="auto">
          <a:xfrm rot="315558" flipH="1">
            <a:off x="3836988" y="3430588"/>
            <a:ext cx="1117600" cy="13303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400" name="Line 16"/>
          <p:cNvSpPr>
            <a:spLocks noChangeShapeType="1"/>
          </p:cNvSpPr>
          <p:nvPr/>
        </p:nvSpPr>
        <p:spPr bwMode="auto">
          <a:xfrm rot="315558" flipH="1">
            <a:off x="3903663" y="3560763"/>
            <a:ext cx="1781175" cy="13001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401" name="Line 17"/>
          <p:cNvSpPr>
            <a:spLocks noChangeShapeType="1"/>
          </p:cNvSpPr>
          <p:nvPr/>
        </p:nvSpPr>
        <p:spPr bwMode="auto">
          <a:xfrm rot="315558" flipH="1">
            <a:off x="3941763" y="3910013"/>
            <a:ext cx="2486025" cy="10493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402" name="Line 18"/>
          <p:cNvSpPr>
            <a:spLocks noChangeShapeType="1"/>
          </p:cNvSpPr>
          <p:nvPr/>
        </p:nvSpPr>
        <p:spPr bwMode="auto">
          <a:xfrm rot="315558" flipH="1" flipV="1">
            <a:off x="3919538" y="5141913"/>
            <a:ext cx="2627312" cy="714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403" name="Line 19"/>
          <p:cNvSpPr>
            <a:spLocks noChangeShapeType="1"/>
          </p:cNvSpPr>
          <p:nvPr/>
        </p:nvSpPr>
        <p:spPr bwMode="auto">
          <a:xfrm rot="315558" flipH="1" flipV="1">
            <a:off x="3806825" y="5305425"/>
            <a:ext cx="2527300" cy="9953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404" name="Line 20"/>
          <p:cNvSpPr>
            <a:spLocks noChangeShapeType="1"/>
          </p:cNvSpPr>
          <p:nvPr/>
        </p:nvSpPr>
        <p:spPr bwMode="auto">
          <a:xfrm rot="315558" flipH="1" flipV="1">
            <a:off x="3640138" y="5387975"/>
            <a:ext cx="765175" cy="12334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405" name="Line 21"/>
          <p:cNvSpPr>
            <a:spLocks noChangeShapeType="1"/>
          </p:cNvSpPr>
          <p:nvPr/>
        </p:nvSpPr>
        <p:spPr bwMode="auto">
          <a:xfrm rot="315558" flipH="1" flipV="1">
            <a:off x="3508375" y="5389563"/>
            <a:ext cx="196850" cy="11509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406" name="Line 22"/>
          <p:cNvSpPr>
            <a:spLocks noChangeShapeType="1"/>
          </p:cNvSpPr>
          <p:nvPr/>
        </p:nvSpPr>
        <p:spPr bwMode="auto">
          <a:xfrm rot="315558" flipH="1">
            <a:off x="3675063" y="3492500"/>
            <a:ext cx="300037" cy="11541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407" name="Line 23"/>
          <p:cNvSpPr>
            <a:spLocks noChangeShapeType="1"/>
          </p:cNvSpPr>
          <p:nvPr/>
        </p:nvSpPr>
        <p:spPr bwMode="auto">
          <a:xfrm rot="315558" flipH="1">
            <a:off x="3948113" y="4572000"/>
            <a:ext cx="2649537" cy="487363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408" name="Line 24"/>
          <p:cNvSpPr>
            <a:spLocks noChangeShapeType="1"/>
          </p:cNvSpPr>
          <p:nvPr/>
        </p:nvSpPr>
        <p:spPr bwMode="auto">
          <a:xfrm rot="315558" flipH="1" flipV="1">
            <a:off x="3867150" y="5229225"/>
            <a:ext cx="2727325" cy="5937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409" name="Line 25"/>
          <p:cNvSpPr>
            <a:spLocks noChangeShapeType="1"/>
          </p:cNvSpPr>
          <p:nvPr/>
        </p:nvSpPr>
        <p:spPr bwMode="auto">
          <a:xfrm rot="315558" flipH="1" flipV="1">
            <a:off x="3740150" y="5337175"/>
            <a:ext cx="1552575" cy="11144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410" name="Rectangle 26"/>
          <p:cNvSpPr>
            <a:spLocks noGrp="1" noChangeArrowheads="1"/>
          </p:cNvSpPr>
          <p:nvPr>
            <p:ph type="title"/>
          </p:nvPr>
        </p:nvSpPr>
        <p:spPr>
          <a:xfrm>
            <a:off x="457200" y="298450"/>
            <a:ext cx="8229600" cy="617538"/>
          </a:xfrm>
        </p:spPr>
        <p:txBody>
          <a:bodyPr>
            <a:normAutofit fontScale="90000"/>
          </a:bodyPr>
          <a:lstStyle/>
          <a:p>
            <a:r>
              <a:rPr lang="en-US" sz="3600" b="1"/>
              <a:t>Browser is a Camera</a:t>
            </a:r>
          </a:p>
        </p:txBody>
      </p:sp>
      <p:pic>
        <p:nvPicPr>
          <p:cNvPr id="16411" name="Picture 4" descr="teaser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88" y="862013"/>
            <a:ext cx="5113337" cy="104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412" name="Rectangle 28"/>
          <p:cNvSpPr>
            <a:spLocks noGrp="1" noChangeArrowheads="1"/>
          </p:cNvSpPr>
          <p:nvPr>
            <p:ph type="body" idx="1"/>
          </p:nvPr>
        </p:nvSpPr>
        <p:spPr>
          <a:xfrm>
            <a:off x="369888" y="2062163"/>
            <a:ext cx="8229600" cy="4587875"/>
          </a:xfrm>
          <a:noFill/>
          <a:ln/>
        </p:spPr>
        <p:txBody>
          <a:bodyPr/>
          <a:lstStyle/>
          <a:p>
            <a:r>
              <a:rPr lang="en-US" sz="3600"/>
              <a:t>Gigapixel Image == Slice of Lightfield</a:t>
            </a:r>
          </a:p>
          <a:p>
            <a:r>
              <a:rPr lang="en-US" sz="3600"/>
              <a:t>Viewer == Camera</a:t>
            </a:r>
          </a:p>
          <a:p>
            <a:pPr lvl="1"/>
            <a:r>
              <a:rPr lang="en-US" sz="3200"/>
              <a:t>Point It</a:t>
            </a:r>
          </a:p>
        </p:txBody>
      </p:sp>
      <p:sp>
        <p:nvSpPr>
          <p:cNvPr id="16413" name="Line 29"/>
          <p:cNvSpPr>
            <a:spLocks noChangeShapeType="1"/>
          </p:cNvSpPr>
          <p:nvPr/>
        </p:nvSpPr>
        <p:spPr bwMode="auto">
          <a:xfrm flipH="1">
            <a:off x="3671888" y="3429000"/>
            <a:ext cx="625475" cy="1216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414" name="Line 30"/>
          <p:cNvSpPr>
            <a:spLocks noChangeShapeType="1"/>
          </p:cNvSpPr>
          <p:nvPr/>
        </p:nvSpPr>
        <p:spPr bwMode="auto">
          <a:xfrm flipH="1">
            <a:off x="3744913" y="3346450"/>
            <a:ext cx="1117600" cy="13303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415" name="Line 31"/>
          <p:cNvSpPr>
            <a:spLocks noChangeShapeType="1"/>
          </p:cNvSpPr>
          <p:nvPr/>
        </p:nvSpPr>
        <p:spPr bwMode="auto">
          <a:xfrm flipH="1">
            <a:off x="3821113" y="3438525"/>
            <a:ext cx="1781175" cy="1300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416" name="Line 32"/>
          <p:cNvSpPr>
            <a:spLocks noChangeShapeType="1"/>
          </p:cNvSpPr>
          <p:nvPr/>
        </p:nvSpPr>
        <p:spPr bwMode="auto">
          <a:xfrm flipH="1">
            <a:off x="3878263" y="3751263"/>
            <a:ext cx="2486025" cy="1049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417" name="Line 33"/>
          <p:cNvSpPr>
            <a:spLocks noChangeShapeType="1"/>
          </p:cNvSpPr>
          <p:nvPr/>
        </p:nvSpPr>
        <p:spPr bwMode="auto">
          <a:xfrm flipH="1" flipV="1">
            <a:off x="3924300" y="4976813"/>
            <a:ext cx="3024188" cy="904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418" name="Line 34"/>
          <p:cNvSpPr>
            <a:spLocks noChangeShapeType="1"/>
          </p:cNvSpPr>
          <p:nvPr/>
        </p:nvSpPr>
        <p:spPr bwMode="auto">
          <a:xfrm flipH="1" flipV="1">
            <a:off x="3868738" y="5151438"/>
            <a:ext cx="2527300" cy="995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419" name="Line 35"/>
          <p:cNvSpPr>
            <a:spLocks noChangeShapeType="1"/>
          </p:cNvSpPr>
          <p:nvPr/>
        </p:nvSpPr>
        <p:spPr bwMode="auto">
          <a:xfrm flipH="1" flipV="1">
            <a:off x="3748088" y="5327650"/>
            <a:ext cx="985837" cy="124618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420" name="Line 36"/>
          <p:cNvSpPr>
            <a:spLocks noChangeShapeType="1"/>
          </p:cNvSpPr>
          <p:nvPr/>
        </p:nvSpPr>
        <p:spPr bwMode="auto">
          <a:xfrm flipH="1" flipV="1">
            <a:off x="3625850" y="5367338"/>
            <a:ext cx="250825" cy="1146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421" name="Line 37"/>
          <p:cNvSpPr>
            <a:spLocks noChangeShapeType="1"/>
          </p:cNvSpPr>
          <p:nvPr/>
        </p:nvSpPr>
        <p:spPr bwMode="auto">
          <a:xfrm flipH="1">
            <a:off x="3560763" y="3462338"/>
            <a:ext cx="300037" cy="115411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422" name="Line 38"/>
          <p:cNvSpPr>
            <a:spLocks noChangeShapeType="1"/>
          </p:cNvSpPr>
          <p:nvPr/>
        </p:nvSpPr>
        <p:spPr bwMode="auto">
          <a:xfrm flipH="1">
            <a:off x="3919538" y="4338638"/>
            <a:ext cx="2786062" cy="5540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423" name="Line 39"/>
          <p:cNvSpPr>
            <a:spLocks noChangeShapeType="1"/>
          </p:cNvSpPr>
          <p:nvPr/>
        </p:nvSpPr>
        <p:spPr bwMode="auto">
          <a:xfrm flipH="1" flipV="1">
            <a:off x="3903663" y="5062538"/>
            <a:ext cx="2727325" cy="5937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424" name="Line 40"/>
          <p:cNvSpPr>
            <a:spLocks noChangeShapeType="1"/>
          </p:cNvSpPr>
          <p:nvPr/>
        </p:nvSpPr>
        <p:spPr bwMode="auto">
          <a:xfrm flipH="1" flipV="1">
            <a:off x="3813175" y="5235575"/>
            <a:ext cx="1922463" cy="13112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2" name="Group 41"/>
          <p:cNvGrpSpPr>
            <a:grpSpLocks/>
          </p:cNvGrpSpPr>
          <p:nvPr/>
        </p:nvGrpSpPr>
        <p:grpSpPr bwMode="auto">
          <a:xfrm>
            <a:off x="1052513" y="3857625"/>
            <a:ext cx="5224462" cy="2116138"/>
            <a:chOff x="663" y="2430"/>
            <a:chExt cx="3291" cy="1333"/>
          </a:xfrm>
        </p:grpSpPr>
        <p:sp>
          <p:nvSpPr>
            <p:cNvPr id="16426" name="Rectangle 42"/>
            <p:cNvSpPr>
              <a:spLocks noChangeArrowheads="1"/>
            </p:cNvSpPr>
            <p:nvPr/>
          </p:nvSpPr>
          <p:spPr bwMode="auto">
            <a:xfrm>
              <a:off x="663" y="2487"/>
              <a:ext cx="3235" cy="1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" name="Group 43"/>
            <p:cNvGrpSpPr>
              <a:grpSpLocks/>
            </p:cNvGrpSpPr>
            <p:nvPr/>
          </p:nvGrpSpPr>
          <p:grpSpPr bwMode="auto">
            <a:xfrm>
              <a:off x="2019" y="2430"/>
              <a:ext cx="1935" cy="1264"/>
              <a:chOff x="2019" y="2399"/>
              <a:chExt cx="1935" cy="1333"/>
            </a:xfrm>
          </p:grpSpPr>
          <p:sp>
            <p:nvSpPr>
              <p:cNvPr id="16428" name="Freeform 44"/>
              <p:cNvSpPr>
                <a:spLocks/>
              </p:cNvSpPr>
              <p:nvPr/>
            </p:nvSpPr>
            <p:spPr bwMode="auto">
              <a:xfrm>
                <a:off x="2171" y="2399"/>
                <a:ext cx="1783" cy="1333"/>
              </a:xfrm>
              <a:custGeom>
                <a:avLst/>
                <a:gdLst/>
                <a:ahLst/>
                <a:cxnLst>
                  <a:cxn ang="0">
                    <a:pos x="0" y="757"/>
                  </a:cxn>
                  <a:cxn ang="0">
                    <a:pos x="1783" y="0"/>
                  </a:cxn>
                  <a:cxn ang="0">
                    <a:pos x="1783" y="1333"/>
                  </a:cxn>
                  <a:cxn ang="0">
                    <a:pos x="0" y="757"/>
                  </a:cxn>
                </a:cxnLst>
                <a:rect l="0" t="0" r="r" b="b"/>
                <a:pathLst>
                  <a:path w="1783" h="1333">
                    <a:moveTo>
                      <a:pt x="0" y="757"/>
                    </a:moveTo>
                    <a:lnTo>
                      <a:pt x="1783" y="0"/>
                    </a:lnTo>
                    <a:lnTo>
                      <a:pt x="1783" y="1333"/>
                    </a:lnTo>
                    <a:lnTo>
                      <a:pt x="0" y="757"/>
                    </a:lnTo>
                    <a:close/>
                  </a:path>
                </a:pathLst>
              </a:custGeom>
              <a:solidFill>
                <a:schemeClr val="accent2">
                  <a:alpha val="10001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4" name="Group 45"/>
              <p:cNvGrpSpPr>
                <a:grpSpLocks/>
              </p:cNvGrpSpPr>
              <p:nvPr/>
            </p:nvGrpSpPr>
            <p:grpSpPr bwMode="auto">
              <a:xfrm>
                <a:off x="2019" y="2880"/>
                <a:ext cx="355" cy="497"/>
                <a:chOff x="2019" y="2880"/>
                <a:chExt cx="355" cy="497"/>
              </a:xfrm>
            </p:grpSpPr>
            <p:sp>
              <p:nvSpPr>
                <p:cNvPr id="16430" name="Rectangle 46"/>
                <p:cNvSpPr>
                  <a:spLocks noChangeArrowheads="1"/>
                </p:cNvSpPr>
                <p:nvPr/>
              </p:nvSpPr>
              <p:spPr bwMode="auto">
                <a:xfrm>
                  <a:off x="2019" y="2880"/>
                  <a:ext cx="229" cy="497"/>
                </a:xfrm>
                <a:prstGeom prst="rect">
                  <a:avLst/>
                </a:prstGeom>
                <a:solidFill>
                  <a:srgbClr val="9933FF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431" name="Rectangle 47"/>
                <p:cNvSpPr>
                  <a:spLocks noChangeArrowheads="1"/>
                </p:cNvSpPr>
                <p:nvPr/>
              </p:nvSpPr>
              <p:spPr bwMode="auto">
                <a:xfrm>
                  <a:off x="2161" y="3055"/>
                  <a:ext cx="213" cy="173"/>
                </a:xfrm>
                <a:prstGeom prst="rect">
                  <a:avLst/>
                </a:prstGeom>
                <a:solidFill>
                  <a:srgbClr val="9933FF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300000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6600000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3300000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417888" y="3346450"/>
            <a:ext cx="3530600" cy="3275013"/>
            <a:chOff x="2153" y="2108"/>
            <a:chExt cx="2224" cy="2063"/>
          </a:xfrm>
        </p:grpSpPr>
        <p:sp>
          <p:nvSpPr>
            <p:cNvPr id="17411" name="Oval 3"/>
            <p:cNvSpPr>
              <a:spLocks noChangeArrowheads="1"/>
            </p:cNvSpPr>
            <p:nvPr/>
          </p:nvSpPr>
          <p:spPr bwMode="auto">
            <a:xfrm>
              <a:off x="2153" y="3077"/>
              <a:ext cx="126" cy="12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12" name="Line 4"/>
            <p:cNvSpPr>
              <a:spLocks noChangeShapeType="1"/>
            </p:cNvSpPr>
            <p:nvPr/>
          </p:nvSpPr>
          <p:spPr bwMode="auto">
            <a:xfrm flipH="1">
              <a:off x="2313" y="2160"/>
              <a:ext cx="394" cy="7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413" name="Line 5"/>
            <p:cNvSpPr>
              <a:spLocks noChangeShapeType="1"/>
            </p:cNvSpPr>
            <p:nvPr/>
          </p:nvSpPr>
          <p:spPr bwMode="auto">
            <a:xfrm flipH="1">
              <a:off x="2359" y="2108"/>
              <a:ext cx="704" cy="83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414" name="Line 6"/>
            <p:cNvSpPr>
              <a:spLocks noChangeShapeType="1"/>
            </p:cNvSpPr>
            <p:nvPr/>
          </p:nvSpPr>
          <p:spPr bwMode="auto">
            <a:xfrm flipH="1">
              <a:off x="2407" y="2166"/>
              <a:ext cx="1122" cy="8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415" name="Line 7"/>
            <p:cNvSpPr>
              <a:spLocks noChangeShapeType="1"/>
            </p:cNvSpPr>
            <p:nvPr/>
          </p:nvSpPr>
          <p:spPr bwMode="auto">
            <a:xfrm flipH="1">
              <a:off x="2443" y="2363"/>
              <a:ext cx="1566" cy="66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416" name="Line 8"/>
            <p:cNvSpPr>
              <a:spLocks noChangeShapeType="1"/>
            </p:cNvSpPr>
            <p:nvPr/>
          </p:nvSpPr>
          <p:spPr bwMode="auto">
            <a:xfrm flipH="1" flipV="1">
              <a:off x="2472" y="3135"/>
              <a:ext cx="1905" cy="5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417" name="Line 9"/>
            <p:cNvSpPr>
              <a:spLocks noChangeShapeType="1"/>
            </p:cNvSpPr>
            <p:nvPr/>
          </p:nvSpPr>
          <p:spPr bwMode="auto">
            <a:xfrm flipH="1" flipV="1">
              <a:off x="2437" y="3245"/>
              <a:ext cx="1592" cy="6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418" name="Line 10"/>
            <p:cNvSpPr>
              <a:spLocks noChangeShapeType="1"/>
            </p:cNvSpPr>
            <p:nvPr/>
          </p:nvSpPr>
          <p:spPr bwMode="auto">
            <a:xfrm flipH="1" flipV="1">
              <a:off x="2361" y="3356"/>
              <a:ext cx="621" cy="785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419" name="Line 11"/>
            <p:cNvSpPr>
              <a:spLocks noChangeShapeType="1"/>
            </p:cNvSpPr>
            <p:nvPr/>
          </p:nvSpPr>
          <p:spPr bwMode="auto">
            <a:xfrm flipH="1" flipV="1">
              <a:off x="2284" y="3381"/>
              <a:ext cx="158" cy="7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420" name="Line 12"/>
            <p:cNvSpPr>
              <a:spLocks noChangeShapeType="1"/>
            </p:cNvSpPr>
            <p:nvPr/>
          </p:nvSpPr>
          <p:spPr bwMode="auto">
            <a:xfrm flipH="1">
              <a:off x="2243" y="2181"/>
              <a:ext cx="189" cy="727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421" name="Line 13"/>
            <p:cNvSpPr>
              <a:spLocks noChangeShapeType="1"/>
            </p:cNvSpPr>
            <p:nvPr/>
          </p:nvSpPr>
          <p:spPr bwMode="auto">
            <a:xfrm flipH="1">
              <a:off x="2469" y="2733"/>
              <a:ext cx="1755" cy="3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422" name="Line 14"/>
            <p:cNvSpPr>
              <a:spLocks noChangeShapeType="1"/>
            </p:cNvSpPr>
            <p:nvPr/>
          </p:nvSpPr>
          <p:spPr bwMode="auto">
            <a:xfrm flipH="1" flipV="1">
              <a:off x="2459" y="3189"/>
              <a:ext cx="1718" cy="37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423" name="Line 15"/>
            <p:cNvSpPr>
              <a:spLocks noChangeShapeType="1"/>
            </p:cNvSpPr>
            <p:nvPr/>
          </p:nvSpPr>
          <p:spPr bwMode="auto">
            <a:xfrm flipH="1" flipV="1">
              <a:off x="2402" y="3298"/>
              <a:ext cx="1211" cy="82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424" name="Line 16"/>
            <p:cNvSpPr>
              <a:spLocks noChangeShapeType="1"/>
            </p:cNvSpPr>
            <p:nvPr/>
          </p:nvSpPr>
          <p:spPr bwMode="auto">
            <a:xfrm rot="315558" flipH="1">
              <a:off x="2370" y="2195"/>
              <a:ext cx="394" cy="766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425" name="Line 17"/>
            <p:cNvSpPr>
              <a:spLocks noChangeShapeType="1"/>
            </p:cNvSpPr>
            <p:nvPr/>
          </p:nvSpPr>
          <p:spPr bwMode="auto">
            <a:xfrm rot="315558" flipH="1">
              <a:off x="2417" y="2161"/>
              <a:ext cx="704" cy="83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426" name="Line 18"/>
            <p:cNvSpPr>
              <a:spLocks noChangeShapeType="1"/>
            </p:cNvSpPr>
            <p:nvPr/>
          </p:nvSpPr>
          <p:spPr bwMode="auto">
            <a:xfrm rot="315558" flipH="1">
              <a:off x="2459" y="2243"/>
              <a:ext cx="1122" cy="81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427" name="Line 19"/>
            <p:cNvSpPr>
              <a:spLocks noChangeShapeType="1"/>
            </p:cNvSpPr>
            <p:nvPr/>
          </p:nvSpPr>
          <p:spPr bwMode="auto">
            <a:xfrm rot="315558" flipH="1">
              <a:off x="2483" y="2463"/>
              <a:ext cx="1566" cy="66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428" name="Line 20"/>
            <p:cNvSpPr>
              <a:spLocks noChangeShapeType="1"/>
            </p:cNvSpPr>
            <p:nvPr/>
          </p:nvSpPr>
          <p:spPr bwMode="auto">
            <a:xfrm rot="315558" flipH="1" flipV="1">
              <a:off x="2469" y="3239"/>
              <a:ext cx="1655" cy="4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429" name="Line 21"/>
            <p:cNvSpPr>
              <a:spLocks noChangeShapeType="1"/>
            </p:cNvSpPr>
            <p:nvPr/>
          </p:nvSpPr>
          <p:spPr bwMode="auto">
            <a:xfrm rot="315558" flipH="1" flipV="1">
              <a:off x="2398" y="3342"/>
              <a:ext cx="1592" cy="62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430" name="Line 22"/>
            <p:cNvSpPr>
              <a:spLocks noChangeShapeType="1"/>
            </p:cNvSpPr>
            <p:nvPr/>
          </p:nvSpPr>
          <p:spPr bwMode="auto">
            <a:xfrm rot="315558" flipH="1" flipV="1">
              <a:off x="2293" y="3394"/>
              <a:ext cx="482" cy="77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431" name="Line 23"/>
            <p:cNvSpPr>
              <a:spLocks noChangeShapeType="1"/>
            </p:cNvSpPr>
            <p:nvPr/>
          </p:nvSpPr>
          <p:spPr bwMode="auto">
            <a:xfrm rot="315558" flipH="1" flipV="1">
              <a:off x="2210" y="3395"/>
              <a:ext cx="124" cy="7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432" name="Line 24"/>
            <p:cNvSpPr>
              <a:spLocks noChangeShapeType="1"/>
            </p:cNvSpPr>
            <p:nvPr/>
          </p:nvSpPr>
          <p:spPr bwMode="auto">
            <a:xfrm rot="315558" flipH="1">
              <a:off x="2315" y="2200"/>
              <a:ext cx="189" cy="72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433" name="Line 25"/>
            <p:cNvSpPr>
              <a:spLocks noChangeShapeType="1"/>
            </p:cNvSpPr>
            <p:nvPr/>
          </p:nvSpPr>
          <p:spPr bwMode="auto">
            <a:xfrm rot="315558" flipH="1">
              <a:off x="2487" y="2880"/>
              <a:ext cx="1669" cy="307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434" name="Line 26"/>
            <p:cNvSpPr>
              <a:spLocks noChangeShapeType="1"/>
            </p:cNvSpPr>
            <p:nvPr/>
          </p:nvSpPr>
          <p:spPr bwMode="auto">
            <a:xfrm rot="315558" flipH="1" flipV="1">
              <a:off x="2436" y="3294"/>
              <a:ext cx="1718" cy="37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435" name="Line 27"/>
            <p:cNvSpPr>
              <a:spLocks noChangeShapeType="1"/>
            </p:cNvSpPr>
            <p:nvPr/>
          </p:nvSpPr>
          <p:spPr bwMode="auto">
            <a:xfrm rot="315558" flipH="1" flipV="1">
              <a:off x="2356" y="3362"/>
              <a:ext cx="978" cy="7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436" name="Rectangle 28"/>
          <p:cNvSpPr>
            <a:spLocks noGrp="1" noChangeArrowheads="1"/>
          </p:cNvSpPr>
          <p:nvPr>
            <p:ph type="title"/>
          </p:nvPr>
        </p:nvSpPr>
        <p:spPr>
          <a:xfrm>
            <a:off x="457200" y="298450"/>
            <a:ext cx="8229600" cy="617538"/>
          </a:xfrm>
        </p:spPr>
        <p:txBody>
          <a:bodyPr>
            <a:normAutofit fontScale="90000"/>
          </a:bodyPr>
          <a:lstStyle/>
          <a:p>
            <a:r>
              <a:rPr lang="en-US" sz="3600" b="1"/>
              <a:t>Browser is a Camera</a:t>
            </a:r>
          </a:p>
        </p:txBody>
      </p:sp>
      <p:pic>
        <p:nvPicPr>
          <p:cNvPr id="17437" name="Picture 4" descr="teaser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88" y="862013"/>
            <a:ext cx="5113337" cy="104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38" name="Rectangle 30"/>
          <p:cNvSpPr>
            <a:spLocks noGrp="1" noChangeArrowheads="1"/>
          </p:cNvSpPr>
          <p:nvPr>
            <p:ph type="body" idx="1"/>
          </p:nvPr>
        </p:nvSpPr>
        <p:spPr>
          <a:xfrm>
            <a:off x="369888" y="2062163"/>
            <a:ext cx="8229600" cy="4538662"/>
          </a:xfrm>
          <a:noFill/>
          <a:ln/>
        </p:spPr>
        <p:txBody>
          <a:bodyPr/>
          <a:lstStyle/>
          <a:p>
            <a:r>
              <a:rPr lang="en-US" sz="3600"/>
              <a:t>Gigapixel Image == Slice of Lightfield</a:t>
            </a:r>
          </a:p>
          <a:p>
            <a:r>
              <a:rPr lang="en-US" sz="3600"/>
              <a:t>Viewer == Camera</a:t>
            </a:r>
          </a:p>
          <a:p>
            <a:pPr lvl="1"/>
            <a:r>
              <a:rPr lang="en-US" sz="3200"/>
              <a:t>Point It</a:t>
            </a:r>
          </a:p>
          <a:p>
            <a:pPr lvl="1"/>
            <a:r>
              <a:rPr lang="en-US" sz="3200"/>
              <a:t>Zoom in</a:t>
            </a:r>
          </a:p>
        </p:txBody>
      </p:sp>
      <p:sp>
        <p:nvSpPr>
          <p:cNvPr id="17439" name="Line 31"/>
          <p:cNvSpPr>
            <a:spLocks noChangeShapeType="1"/>
          </p:cNvSpPr>
          <p:nvPr/>
        </p:nvSpPr>
        <p:spPr bwMode="auto">
          <a:xfrm flipH="1">
            <a:off x="3671888" y="3429000"/>
            <a:ext cx="625475" cy="1216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440" name="Line 32"/>
          <p:cNvSpPr>
            <a:spLocks noChangeShapeType="1"/>
          </p:cNvSpPr>
          <p:nvPr/>
        </p:nvSpPr>
        <p:spPr bwMode="auto">
          <a:xfrm flipH="1">
            <a:off x="3744913" y="3346450"/>
            <a:ext cx="1117600" cy="13303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441" name="Line 33"/>
          <p:cNvSpPr>
            <a:spLocks noChangeShapeType="1"/>
          </p:cNvSpPr>
          <p:nvPr/>
        </p:nvSpPr>
        <p:spPr bwMode="auto">
          <a:xfrm flipH="1">
            <a:off x="3821113" y="3438525"/>
            <a:ext cx="1781175" cy="1300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442" name="Line 34"/>
          <p:cNvSpPr>
            <a:spLocks noChangeShapeType="1"/>
          </p:cNvSpPr>
          <p:nvPr/>
        </p:nvSpPr>
        <p:spPr bwMode="auto">
          <a:xfrm flipH="1">
            <a:off x="3878263" y="3751263"/>
            <a:ext cx="2486025" cy="1049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443" name="Line 35"/>
          <p:cNvSpPr>
            <a:spLocks noChangeShapeType="1"/>
          </p:cNvSpPr>
          <p:nvPr/>
        </p:nvSpPr>
        <p:spPr bwMode="auto">
          <a:xfrm flipH="1" flipV="1">
            <a:off x="3924300" y="4976813"/>
            <a:ext cx="3024188" cy="904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444" name="Line 36"/>
          <p:cNvSpPr>
            <a:spLocks noChangeShapeType="1"/>
          </p:cNvSpPr>
          <p:nvPr/>
        </p:nvSpPr>
        <p:spPr bwMode="auto">
          <a:xfrm flipH="1" flipV="1">
            <a:off x="3868738" y="5151438"/>
            <a:ext cx="2527300" cy="995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445" name="Line 37"/>
          <p:cNvSpPr>
            <a:spLocks noChangeShapeType="1"/>
          </p:cNvSpPr>
          <p:nvPr/>
        </p:nvSpPr>
        <p:spPr bwMode="auto">
          <a:xfrm flipH="1" flipV="1">
            <a:off x="3748088" y="5327650"/>
            <a:ext cx="985837" cy="124618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446" name="Line 38"/>
          <p:cNvSpPr>
            <a:spLocks noChangeShapeType="1"/>
          </p:cNvSpPr>
          <p:nvPr/>
        </p:nvSpPr>
        <p:spPr bwMode="auto">
          <a:xfrm flipH="1" flipV="1">
            <a:off x="3625850" y="5367338"/>
            <a:ext cx="250825" cy="1146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447" name="Line 39"/>
          <p:cNvSpPr>
            <a:spLocks noChangeShapeType="1"/>
          </p:cNvSpPr>
          <p:nvPr/>
        </p:nvSpPr>
        <p:spPr bwMode="auto">
          <a:xfrm flipH="1">
            <a:off x="3560763" y="3462338"/>
            <a:ext cx="300037" cy="115411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448" name="Line 40"/>
          <p:cNvSpPr>
            <a:spLocks noChangeShapeType="1"/>
          </p:cNvSpPr>
          <p:nvPr/>
        </p:nvSpPr>
        <p:spPr bwMode="auto">
          <a:xfrm flipH="1">
            <a:off x="3919538" y="4338638"/>
            <a:ext cx="2786062" cy="5540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449" name="Line 41"/>
          <p:cNvSpPr>
            <a:spLocks noChangeShapeType="1"/>
          </p:cNvSpPr>
          <p:nvPr/>
        </p:nvSpPr>
        <p:spPr bwMode="auto">
          <a:xfrm flipH="1" flipV="1">
            <a:off x="3903663" y="5062538"/>
            <a:ext cx="2727325" cy="5937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450" name="Line 42"/>
          <p:cNvSpPr>
            <a:spLocks noChangeShapeType="1"/>
          </p:cNvSpPr>
          <p:nvPr/>
        </p:nvSpPr>
        <p:spPr bwMode="auto">
          <a:xfrm flipH="1" flipV="1">
            <a:off x="3813175" y="5235575"/>
            <a:ext cx="1922463" cy="13112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451" name="Rectangle 43"/>
          <p:cNvSpPr>
            <a:spLocks noChangeArrowheads="1"/>
          </p:cNvSpPr>
          <p:nvPr/>
        </p:nvSpPr>
        <p:spPr bwMode="auto">
          <a:xfrm>
            <a:off x="1052513" y="3948113"/>
            <a:ext cx="5135562" cy="202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52" name="Freeform 44"/>
          <p:cNvSpPr>
            <a:spLocks/>
          </p:cNvSpPr>
          <p:nvPr/>
        </p:nvSpPr>
        <p:spPr bwMode="auto">
          <a:xfrm>
            <a:off x="3422650" y="4449763"/>
            <a:ext cx="3883025" cy="1011237"/>
          </a:xfrm>
          <a:custGeom>
            <a:avLst/>
            <a:gdLst/>
            <a:ahLst/>
            <a:cxnLst>
              <a:cxn ang="0">
                <a:pos x="0" y="345"/>
              </a:cxn>
              <a:cxn ang="0">
                <a:pos x="2446" y="0"/>
              </a:cxn>
              <a:cxn ang="0">
                <a:pos x="2444" y="637"/>
              </a:cxn>
              <a:cxn ang="0">
                <a:pos x="0" y="345"/>
              </a:cxn>
            </a:cxnLst>
            <a:rect l="0" t="0" r="r" b="b"/>
            <a:pathLst>
              <a:path w="2446" h="637">
                <a:moveTo>
                  <a:pt x="0" y="345"/>
                </a:moveTo>
                <a:lnTo>
                  <a:pt x="2446" y="0"/>
                </a:lnTo>
                <a:lnTo>
                  <a:pt x="2444" y="637"/>
                </a:lnTo>
                <a:lnTo>
                  <a:pt x="0" y="345"/>
                </a:lnTo>
                <a:close/>
              </a:path>
            </a:pathLst>
          </a:custGeom>
          <a:solidFill>
            <a:schemeClr val="accent2">
              <a:alpha val="10001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453" name="Rectangle 45"/>
          <p:cNvSpPr>
            <a:spLocks noChangeArrowheads="1"/>
          </p:cNvSpPr>
          <p:nvPr/>
        </p:nvSpPr>
        <p:spPr bwMode="auto">
          <a:xfrm>
            <a:off x="3205163" y="4581525"/>
            <a:ext cx="363537" cy="747713"/>
          </a:xfrm>
          <a:prstGeom prst="rect">
            <a:avLst/>
          </a:prstGeom>
          <a:solidFill>
            <a:srgbClr val="9933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54" name="Rectangle 46"/>
          <p:cNvSpPr>
            <a:spLocks noChangeArrowheads="1"/>
          </p:cNvSpPr>
          <p:nvPr/>
        </p:nvSpPr>
        <p:spPr bwMode="auto">
          <a:xfrm>
            <a:off x="3430588" y="4845050"/>
            <a:ext cx="914400" cy="260350"/>
          </a:xfrm>
          <a:prstGeom prst="rect">
            <a:avLst/>
          </a:prstGeom>
          <a:solidFill>
            <a:srgbClr val="9933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3958</TotalTime>
  <Words>845</Words>
  <Application>Microsoft Macintosh PowerPoint</Application>
  <PresentationFormat>On-screen Show (4:3)</PresentationFormat>
  <Paragraphs>215</Paragraphs>
  <Slides>48</Slides>
  <Notes>3</Notes>
  <HiddenSlides>1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Office Theme</vt:lpstr>
      <vt:lpstr>PowerPoint Presentation</vt:lpstr>
      <vt:lpstr>PowerPoint Presentation</vt:lpstr>
      <vt:lpstr>PowerPoint Presentation</vt:lpstr>
      <vt:lpstr>Capturing and Viewing  Gigapixel Images </vt:lpstr>
      <vt:lpstr>PowerPoint Presentation</vt:lpstr>
      <vt:lpstr>Browser is a Camera</vt:lpstr>
      <vt:lpstr>Browser is a Camera</vt:lpstr>
      <vt:lpstr>Browser is a Camera</vt:lpstr>
      <vt:lpstr>Browser is a Camera</vt:lpstr>
      <vt:lpstr>Browser is a Camera</vt:lpstr>
      <vt:lpstr>Browser is a Camera</vt:lpstr>
      <vt:lpstr>Browser is a Camera</vt:lpstr>
      <vt:lpstr>PowerPoint Presentation</vt:lpstr>
      <vt:lpstr>BIG</vt:lpstr>
      <vt:lpstr>BIG</vt:lpstr>
      <vt:lpstr>Wide</vt:lpstr>
      <vt:lpstr>Deep</vt:lpstr>
      <vt:lpstr>Related Work</vt:lpstr>
      <vt:lpstr>Capturing and Viewing  Gigapixel Images</vt:lpstr>
      <vt:lpstr>Capture</vt:lpstr>
      <vt:lpstr>Capturing Gigapixel Images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Radiometric Alignment</vt:lpstr>
      <vt:lpstr>Radiometric Alignment</vt:lpstr>
      <vt:lpstr>Radiometric Alignment</vt:lpstr>
      <vt:lpstr>Radiometric Alignment</vt:lpstr>
      <vt:lpstr>Radiometric Alignment</vt:lpstr>
      <vt:lpstr>Solution Upsampling</vt:lpstr>
      <vt:lpstr>Capturing Gigapixel Images</vt:lpstr>
      <vt:lpstr>Tile Pyramid</vt:lpstr>
      <vt:lpstr>Viewer</vt:lpstr>
      <vt:lpstr>Perspective Projection</vt:lpstr>
      <vt:lpstr>Cylindrical Projection</vt:lpstr>
      <vt:lpstr>Spherical Projection</vt:lpstr>
      <vt:lpstr>Perspective vs. Cylindrical/Spherical</vt:lpstr>
      <vt:lpstr>Projection Transition</vt:lpstr>
      <vt:lpstr>Dynamic Tone Mapping</vt:lpstr>
      <vt:lpstr>Dynamic Tone Mapping</vt:lpstr>
      <vt:lpstr>PowerPoint Presentation</vt:lpstr>
      <vt:lpstr>Future Work</vt:lpstr>
      <vt:lpstr>Summary</vt:lpstr>
      <vt:lpstr>Second Slide Deck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Viewer</dc:title>
  <dc:creator>Johannes Kopf</dc:creator>
  <cp:lastModifiedBy>connelly barnes</cp:lastModifiedBy>
  <cp:revision>108</cp:revision>
  <dcterms:created xsi:type="dcterms:W3CDTF">2006-08-16T00:00:00Z</dcterms:created>
  <dcterms:modified xsi:type="dcterms:W3CDTF">2013-11-26T18:49:23Z</dcterms:modified>
</cp:coreProperties>
</file>