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6"/>
  </p:notesMasterIdLst>
  <p:handoutMasterIdLst>
    <p:handoutMasterId r:id="rId87"/>
  </p:handoutMasterIdLst>
  <p:sldIdLst>
    <p:sldId id="256" r:id="rId2"/>
    <p:sldId id="303" r:id="rId3"/>
    <p:sldId id="304" r:id="rId4"/>
    <p:sldId id="305" r:id="rId5"/>
    <p:sldId id="306" r:id="rId6"/>
    <p:sldId id="307" r:id="rId7"/>
    <p:sldId id="324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78" r:id="rId20"/>
    <p:sldId id="374" r:id="rId21"/>
    <p:sldId id="375" r:id="rId22"/>
    <p:sldId id="376" r:id="rId23"/>
    <p:sldId id="377" r:id="rId24"/>
    <p:sldId id="325" r:id="rId25"/>
    <p:sldId id="257" r:id="rId26"/>
    <p:sldId id="326" r:id="rId27"/>
    <p:sldId id="327" r:id="rId28"/>
    <p:sldId id="328" r:id="rId29"/>
    <p:sldId id="259" r:id="rId30"/>
    <p:sldId id="260" r:id="rId31"/>
    <p:sldId id="261" r:id="rId32"/>
    <p:sldId id="262" r:id="rId33"/>
    <p:sldId id="263" r:id="rId34"/>
    <p:sldId id="264" r:id="rId35"/>
    <p:sldId id="265" r:id="rId36"/>
    <p:sldId id="266" r:id="rId37"/>
    <p:sldId id="267" r:id="rId38"/>
    <p:sldId id="268" r:id="rId39"/>
    <p:sldId id="329" r:id="rId40"/>
    <p:sldId id="343" r:id="rId41"/>
    <p:sldId id="344" r:id="rId42"/>
    <p:sldId id="370" r:id="rId43"/>
    <p:sldId id="371" r:id="rId44"/>
    <p:sldId id="373" r:id="rId45"/>
    <p:sldId id="330" r:id="rId46"/>
    <p:sldId id="270" r:id="rId47"/>
    <p:sldId id="271" r:id="rId48"/>
    <p:sldId id="272" r:id="rId49"/>
    <p:sldId id="273" r:id="rId50"/>
    <p:sldId id="332" r:id="rId51"/>
    <p:sldId id="333" r:id="rId52"/>
    <p:sldId id="334" r:id="rId53"/>
    <p:sldId id="337" r:id="rId54"/>
    <p:sldId id="275" r:id="rId55"/>
    <p:sldId id="335" r:id="rId56"/>
    <p:sldId id="276" r:id="rId57"/>
    <p:sldId id="277" r:id="rId58"/>
    <p:sldId id="278" r:id="rId59"/>
    <p:sldId id="345" r:id="rId60"/>
    <p:sldId id="346" r:id="rId61"/>
    <p:sldId id="347" r:id="rId62"/>
    <p:sldId id="348" r:id="rId63"/>
    <p:sldId id="349" r:id="rId64"/>
    <p:sldId id="350" r:id="rId65"/>
    <p:sldId id="351" r:id="rId66"/>
    <p:sldId id="352" r:id="rId67"/>
    <p:sldId id="353" r:id="rId68"/>
    <p:sldId id="354" r:id="rId69"/>
    <p:sldId id="355" r:id="rId70"/>
    <p:sldId id="356" r:id="rId71"/>
    <p:sldId id="358" r:id="rId72"/>
    <p:sldId id="359" r:id="rId73"/>
    <p:sldId id="360" r:id="rId74"/>
    <p:sldId id="361" r:id="rId75"/>
    <p:sldId id="362" r:id="rId76"/>
    <p:sldId id="363" r:id="rId77"/>
    <p:sldId id="379" r:id="rId78"/>
    <p:sldId id="364" r:id="rId79"/>
    <p:sldId id="365" r:id="rId80"/>
    <p:sldId id="366" r:id="rId81"/>
    <p:sldId id="367" r:id="rId82"/>
    <p:sldId id="368" r:id="rId83"/>
    <p:sldId id="369" r:id="rId84"/>
    <p:sldId id="336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6DE2369-9F19-3E48-91BA-58047B87632D}">
          <p14:sldIdLst>
            <p14:sldId id="256"/>
          </p14:sldIdLst>
        </p14:section>
        <p14:section name="Geometry Acquisition Pipeline" id="{A7624E52-B5D0-AD47-AC6C-4ABA28934C32}">
          <p14:sldIdLst>
            <p14:sldId id="303"/>
            <p14:sldId id="304"/>
            <p14:sldId id="305"/>
            <p14:sldId id="306"/>
            <p14:sldId id="307"/>
          </p14:sldIdLst>
        </p14:section>
        <p14:section name="Acquisition devices / methods" id="{4E00E7CE-DBFD-954D-99B7-F3A836D0D45A}">
          <p14:sldIdLst>
            <p14:sldId id="324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</p14:sldIdLst>
        </p14:section>
        <p14:section name="Meshes" id="{E5DCE21E-EED5-D14B-A9E1-05F817010D16}">
          <p14:sldIdLst>
            <p14:sldId id="378"/>
            <p14:sldId id="374"/>
            <p14:sldId id="375"/>
            <p14:sldId id="376"/>
            <p14:sldId id="377"/>
            <p14:sldId id="325"/>
            <p14:sldId id="257"/>
            <p14:sldId id="326"/>
            <p14:sldId id="327"/>
            <p14:sldId id="32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329"/>
            <p14:sldId id="343"/>
            <p14:sldId id="344"/>
            <p14:sldId id="370"/>
            <p14:sldId id="371"/>
            <p14:sldId id="373"/>
            <p14:sldId id="330"/>
            <p14:sldId id="270"/>
            <p14:sldId id="271"/>
            <p14:sldId id="272"/>
            <p14:sldId id="273"/>
            <p14:sldId id="332"/>
            <p14:sldId id="333"/>
            <p14:sldId id="334"/>
            <p14:sldId id="337"/>
            <p14:sldId id="275"/>
            <p14:sldId id="335"/>
            <p14:sldId id="276"/>
            <p14:sldId id="277"/>
            <p14:sldId id="278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8"/>
            <p14:sldId id="359"/>
            <p14:sldId id="360"/>
            <p14:sldId id="361"/>
            <p14:sldId id="362"/>
            <p14:sldId id="363"/>
            <p14:sldId id="379"/>
            <p14:sldId id="364"/>
            <p14:sldId id="365"/>
            <p14:sldId id="366"/>
            <p14:sldId id="367"/>
            <p14:sldId id="368"/>
            <p14:sldId id="369"/>
            <p14:sldId id="33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4A27"/>
    <a:srgbClr val="F6C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534" autoAdjust="0"/>
  </p:normalViewPr>
  <p:slideViewPr>
    <p:cSldViewPr snapToGrid="0" snapToObjects="1">
      <p:cViewPr>
        <p:scale>
          <a:sx n="76" d="100"/>
          <a:sy n="76" d="100"/>
        </p:scale>
        <p:origin x="-1976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notesMaster" Target="notesMasters/notesMaster1.xml"/><Relationship Id="rId87" Type="http://schemas.openxmlformats.org/officeDocument/2006/relationships/handoutMaster" Target="handoutMasters/handoutMaster1.xml"/><Relationship Id="rId88" Type="http://schemas.openxmlformats.org/officeDocument/2006/relationships/printerSettings" Target="printerSettings/printerSettings1.bin"/><Relationship Id="rId8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dirty="0" smtClean="0"/>
              <a:t>#faces</a:t>
            </a:r>
            <a:r>
              <a:rPr lang="en-US" sz="1400" baseline="0" dirty="0" smtClean="0"/>
              <a:t> vs. approximation error</a:t>
            </a:r>
            <a:endParaRPr lang="en-US" sz="1400" dirty="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Error</c:v>
                </c:pt>
              </c:strCache>
            </c:strRef>
          </c:tx>
          <c:xVal>
            <c:numRef>
              <c:f>Sheet1!$A$2:$A$5</c:f>
              <c:numCache>
                <c:formatCode>General</c:formatCode>
                <c:ptCount val="4"/>
                <c:pt idx="0">
                  <c:v>3.0</c:v>
                </c:pt>
                <c:pt idx="1">
                  <c:v>6.0</c:v>
                </c:pt>
                <c:pt idx="2">
                  <c:v>12.0</c:v>
                </c:pt>
                <c:pt idx="3">
                  <c:v>24.0</c:v>
                </c:pt>
              </c:numCache>
            </c:numRef>
          </c:xVal>
          <c:yVal>
            <c:numRef>
              <c:f>Sheet1!$B$2:$B$5</c:f>
              <c:numCache>
                <c:formatCode>General</c:formatCode>
                <c:ptCount val="4"/>
                <c:pt idx="0">
                  <c:v>25.0</c:v>
                </c:pt>
                <c:pt idx="1">
                  <c:v>6.5</c:v>
                </c:pt>
                <c:pt idx="2">
                  <c:v>1.7</c:v>
                </c:pt>
                <c:pt idx="3">
                  <c:v>0.4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27417688"/>
        <c:axId val="-2027283592"/>
      </c:scatterChart>
      <c:valAx>
        <c:axId val="-2027417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27283592"/>
        <c:crosses val="autoZero"/>
        <c:crossBetween val="midCat"/>
      </c:valAx>
      <c:valAx>
        <c:axId val="-2027283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27417688"/>
        <c:crosses val="autoZero"/>
        <c:crossBetween val="midCat"/>
      </c:valAx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effectLst>
      <a:outerShdw blurRad="50800" dist="38100" dir="2700000" algn="tl" rotWithShape="0">
        <a:prstClr val="black">
          <a:alpha val="40000"/>
        </a:prstClr>
      </a:outerShdw>
    </a:effectLst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935E7-E96C-F342-9B7C-A80241F1CFE2}" type="datetimeFigureOut">
              <a:rPr lang="en-US" smtClean="0"/>
              <a:t>1/23/14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D9A8C-CB0D-6E49-9495-7F8B85D7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01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C03F0-F91F-B24E-A8C6-55F31CC5FABC}" type="datetimeFigureOut">
              <a:rPr lang="en-US" smtClean="0"/>
              <a:t>1/23/14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83F22-99D4-564B-8E17-423CDB0BE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87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eaLnBrk="0" hangingPunct="0"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685817" indent="-263776" eaLnBrk="0" hangingPunct="0"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055103" indent="-211021" eaLnBrk="0" hangingPunct="0"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477145" indent="-211021" eaLnBrk="0" hangingPunct="0"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99186" indent="-211021" eaLnBrk="0" hangingPunct="0"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321227" indent="-211021" eaLnBrk="0" fontAlgn="base" hangingPunct="0">
              <a:lnSpc>
                <a:spcPct val="110000"/>
              </a:lnSpc>
              <a:spcBef>
                <a:spcPts val="1846"/>
              </a:spcBef>
              <a:spcAft>
                <a:spcPct val="0"/>
              </a:spcAft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69" indent="-211021" eaLnBrk="0" fontAlgn="base" hangingPunct="0">
              <a:lnSpc>
                <a:spcPct val="110000"/>
              </a:lnSpc>
              <a:spcBef>
                <a:spcPts val="1846"/>
              </a:spcBef>
              <a:spcAft>
                <a:spcPct val="0"/>
              </a:spcAft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165310" indent="-211021" eaLnBrk="0" fontAlgn="base" hangingPunct="0">
              <a:lnSpc>
                <a:spcPct val="110000"/>
              </a:lnSpc>
              <a:spcBef>
                <a:spcPts val="1846"/>
              </a:spcBef>
              <a:spcAft>
                <a:spcPct val="0"/>
              </a:spcAft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587351" indent="-211021" eaLnBrk="0" fontAlgn="base" hangingPunct="0">
              <a:lnSpc>
                <a:spcPct val="110000"/>
              </a:lnSpc>
              <a:spcBef>
                <a:spcPts val="1846"/>
              </a:spcBef>
              <a:spcAft>
                <a:spcPct val="0"/>
              </a:spcAft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30CE42F4-97FD-6342-9BD2-C48BC74705EE}" type="slidenum">
              <a:rPr lang="en-US"/>
              <a:pPr eaLnBrk="1" hangingPunct="1"/>
              <a:t>20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eaLnBrk="0" hangingPunct="0"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685817" indent="-263776" eaLnBrk="0" hangingPunct="0"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055103" indent="-211021" eaLnBrk="0" hangingPunct="0"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477145" indent="-211021" eaLnBrk="0" hangingPunct="0"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99186" indent="-211021" eaLnBrk="0" hangingPunct="0"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321227" indent="-211021" eaLnBrk="0" fontAlgn="base" hangingPunct="0">
              <a:lnSpc>
                <a:spcPct val="110000"/>
              </a:lnSpc>
              <a:spcBef>
                <a:spcPts val="1846"/>
              </a:spcBef>
              <a:spcAft>
                <a:spcPct val="0"/>
              </a:spcAft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69" indent="-211021" eaLnBrk="0" fontAlgn="base" hangingPunct="0">
              <a:lnSpc>
                <a:spcPct val="110000"/>
              </a:lnSpc>
              <a:spcBef>
                <a:spcPts val="1846"/>
              </a:spcBef>
              <a:spcAft>
                <a:spcPct val="0"/>
              </a:spcAft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165310" indent="-211021" eaLnBrk="0" fontAlgn="base" hangingPunct="0">
              <a:lnSpc>
                <a:spcPct val="110000"/>
              </a:lnSpc>
              <a:spcBef>
                <a:spcPts val="1846"/>
              </a:spcBef>
              <a:spcAft>
                <a:spcPct val="0"/>
              </a:spcAft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587351" indent="-211021" eaLnBrk="0" fontAlgn="base" hangingPunct="0">
              <a:lnSpc>
                <a:spcPct val="110000"/>
              </a:lnSpc>
              <a:spcBef>
                <a:spcPts val="1846"/>
              </a:spcBef>
              <a:spcAft>
                <a:spcPct val="0"/>
              </a:spcAft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30614EC5-BAC7-044A-A3E5-E421C1C51C6D}" type="slidenum">
              <a:rPr lang="en-US"/>
              <a:pPr eaLnBrk="1" hangingPunct="1"/>
              <a:t>21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eaLnBrk="0" hangingPunct="0"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685817" indent="-263776" eaLnBrk="0" hangingPunct="0"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055103" indent="-211021" eaLnBrk="0" hangingPunct="0"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477145" indent="-211021" eaLnBrk="0" hangingPunct="0"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99186" indent="-211021" eaLnBrk="0" hangingPunct="0"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321227" indent="-211021" eaLnBrk="0" fontAlgn="base" hangingPunct="0">
              <a:lnSpc>
                <a:spcPct val="110000"/>
              </a:lnSpc>
              <a:spcBef>
                <a:spcPts val="1846"/>
              </a:spcBef>
              <a:spcAft>
                <a:spcPct val="0"/>
              </a:spcAft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69" indent="-211021" eaLnBrk="0" fontAlgn="base" hangingPunct="0">
              <a:lnSpc>
                <a:spcPct val="110000"/>
              </a:lnSpc>
              <a:spcBef>
                <a:spcPts val="1846"/>
              </a:spcBef>
              <a:spcAft>
                <a:spcPct val="0"/>
              </a:spcAft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165310" indent="-211021" eaLnBrk="0" fontAlgn="base" hangingPunct="0">
              <a:lnSpc>
                <a:spcPct val="110000"/>
              </a:lnSpc>
              <a:spcBef>
                <a:spcPts val="1846"/>
              </a:spcBef>
              <a:spcAft>
                <a:spcPct val="0"/>
              </a:spcAft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587351" indent="-211021" eaLnBrk="0" fontAlgn="base" hangingPunct="0">
              <a:lnSpc>
                <a:spcPct val="110000"/>
              </a:lnSpc>
              <a:spcBef>
                <a:spcPts val="1846"/>
              </a:spcBef>
              <a:spcAft>
                <a:spcPct val="0"/>
              </a:spcAft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1F634FF2-81CD-D44C-AB35-2493EDCFD7AB}" type="slidenum">
              <a:rPr lang="en-US"/>
              <a:pPr eaLnBrk="1" hangingPunct="1"/>
              <a:t>22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eaLnBrk="0" hangingPunct="0"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685817" indent="-263776" eaLnBrk="0" hangingPunct="0"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055103" indent="-211021" eaLnBrk="0" hangingPunct="0"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477145" indent="-211021" eaLnBrk="0" hangingPunct="0"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99186" indent="-211021" eaLnBrk="0" hangingPunct="0"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321227" indent="-211021" eaLnBrk="0" fontAlgn="base" hangingPunct="0">
              <a:lnSpc>
                <a:spcPct val="110000"/>
              </a:lnSpc>
              <a:spcBef>
                <a:spcPts val="1846"/>
              </a:spcBef>
              <a:spcAft>
                <a:spcPct val="0"/>
              </a:spcAft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69" indent="-211021" eaLnBrk="0" fontAlgn="base" hangingPunct="0">
              <a:lnSpc>
                <a:spcPct val="110000"/>
              </a:lnSpc>
              <a:spcBef>
                <a:spcPts val="1846"/>
              </a:spcBef>
              <a:spcAft>
                <a:spcPct val="0"/>
              </a:spcAft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165310" indent="-211021" eaLnBrk="0" fontAlgn="base" hangingPunct="0">
              <a:lnSpc>
                <a:spcPct val="110000"/>
              </a:lnSpc>
              <a:spcBef>
                <a:spcPts val="1846"/>
              </a:spcBef>
              <a:spcAft>
                <a:spcPct val="0"/>
              </a:spcAft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587351" indent="-211021" eaLnBrk="0" fontAlgn="base" hangingPunct="0">
              <a:lnSpc>
                <a:spcPct val="110000"/>
              </a:lnSpc>
              <a:spcBef>
                <a:spcPts val="1846"/>
              </a:spcBef>
              <a:spcAft>
                <a:spcPct val="0"/>
              </a:spcAft>
              <a:defRPr sz="37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1F634FF2-81CD-D44C-AB35-2493EDCFD7AB}" type="slidenum">
              <a:rPr lang="en-US"/>
              <a:pPr eaLnBrk="1" hangingPunct="1"/>
              <a:t>23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2000">
                <a:latin typeface="Helvetica" charset="0"/>
                <a:cs typeface="Helvetica" charset="0"/>
                <a:sym typeface="Helvetica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2000">
                <a:latin typeface="Helvetica" charset="0"/>
                <a:cs typeface="Helvetica" charset="0"/>
                <a:sym typeface="Helvetica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 ONLY GOT TO HERE ON</a:t>
            </a:r>
            <a:r>
              <a:rPr lang="en-US" baseline="0" smtClean="0"/>
              <a:t> 27/2/2013 (SECOND WEEK OF THE SEMESTER).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3F22-99D4-564B-8E17-423CDB0BE0B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33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800">
                <a:latin typeface="Helvetica" charset="0"/>
                <a:cs typeface="Helvetica" charset="0"/>
                <a:sym typeface="Helvetica" charset="0"/>
              </a:rPr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1194793"/>
          </a:xfrm>
        </p:spPr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21771" y="3068964"/>
            <a:ext cx="9231873" cy="95088"/>
            <a:chOff x="-21771" y="3068964"/>
            <a:chExt cx="9231873" cy="95088"/>
          </a:xfrm>
        </p:grpSpPr>
        <p:sp>
          <p:nvSpPr>
            <p:cNvPr id="9" name="Freihandform 9"/>
            <p:cNvSpPr/>
            <p:nvPr/>
          </p:nvSpPr>
          <p:spPr>
            <a:xfrm>
              <a:off x="-7260" y="3092034"/>
              <a:ext cx="9217362" cy="583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Calibri"/>
              </a:endParaRPr>
            </a:p>
          </p:txBody>
        </p:sp>
        <p:sp>
          <p:nvSpPr>
            <p:cNvPr id="10" name="Freihandform 10"/>
            <p:cNvSpPr/>
            <p:nvPr/>
          </p:nvSpPr>
          <p:spPr>
            <a:xfrm>
              <a:off x="-7260" y="3068964"/>
              <a:ext cx="9151260" cy="950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ihandform 11"/>
            <p:cNvSpPr/>
            <p:nvPr/>
          </p:nvSpPr>
          <p:spPr>
            <a:xfrm>
              <a:off x="-21771" y="3105988"/>
              <a:ext cx="9165771" cy="580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1410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72001"/>
          </a:xfrm>
        </p:spPr>
        <p:txBody>
          <a:bodyPr/>
          <a:lstStyle>
            <a:lvl1pPr marL="342900" indent="-34290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Calibri" pitchFamily="34" charset="0"/>
              <a:buChar char="●"/>
              <a:defRPr>
                <a:latin typeface="Trebuchet MS"/>
                <a:cs typeface="Trebuchet MS"/>
              </a:defRPr>
            </a:lvl1pPr>
            <a:lvl2pPr marL="742950" indent="-285750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§"/>
              <a:defRPr>
                <a:latin typeface="Trebuchet MS"/>
                <a:cs typeface="Trebuchet MS"/>
              </a:defRPr>
            </a:lvl2pPr>
            <a:lvl3pPr>
              <a:buClr>
                <a:schemeClr val="tx2">
                  <a:lumMod val="60000"/>
                  <a:lumOff val="40000"/>
                </a:schemeClr>
              </a:buClr>
              <a:defRPr>
                <a:latin typeface="Trebuchet MS"/>
                <a:cs typeface="Trebuchet MS"/>
              </a:defRPr>
            </a:lvl3pPr>
            <a:lvl4pPr marL="1600200" indent="-228600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§"/>
              <a:defRPr>
                <a:latin typeface="Trebuchet MS"/>
                <a:cs typeface="Trebuchet MS"/>
              </a:defRPr>
            </a:lvl4pPr>
            <a:lvl5pPr marL="2057400" indent="-228600"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>
                <a:latin typeface="Trebuchet MS"/>
                <a:cs typeface="Trebuchet M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53944" y="6354707"/>
            <a:ext cx="59432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latin typeface="Trebuchet MS" pitchFamily="34" charset="0"/>
              </a:defRPr>
            </a:lvl1pPr>
          </a:lstStyle>
          <a:p>
            <a:fld id="{DBDDE170-04D0-3B41-973D-DB86D793E9E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-21771" y="971711"/>
            <a:ext cx="9231873" cy="95089"/>
            <a:chOff x="-21771" y="872995"/>
            <a:chExt cx="9231873" cy="95089"/>
          </a:xfrm>
        </p:grpSpPr>
        <p:sp>
          <p:nvSpPr>
            <p:cNvPr id="8" name="Freihandform 8"/>
            <p:cNvSpPr/>
            <p:nvPr/>
          </p:nvSpPr>
          <p:spPr>
            <a:xfrm>
              <a:off x="-7260" y="896075"/>
              <a:ext cx="9217362" cy="583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9" name="Freihandform 9"/>
            <p:cNvSpPr/>
            <p:nvPr/>
          </p:nvSpPr>
          <p:spPr>
            <a:xfrm>
              <a:off x="-7260" y="872995"/>
              <a:ext cx="9151260" cy="950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10" name="Freihandform 10"/>
            <p:cNvSpPr/>
            <p:nvPr/>
          </p:nvSpPr>
          <p:spPr>
            <a:xfrm>
              <a:off x="-21771" y="910029"/>
              <a:ext cx="9165771" cy="580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6511" y="6221885"/>
            <a:ext cx="9231873" cy="102715"/>
            <a:chOff x="-36511" y="6062590"/>
            <a:chExt cx="9231873" cy="102715"/>
          </a:xfrm>
        </p:grpSpPr>
        <p:sp>
          <p:nvSpPr>
            <p:cNvPr id="12" name="Freihandform 11"/>
            <p:cNvSpPr/>
            <p:nvPr/>
          </p:nvSpPr>
          <p:spPr>
            <a:xfrm>
              <a:off x="-22000" y="6065480"/>
              <a:ext cx="9217362" cy="530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-22000" y="6078858"/>
              <a:ext cx="9151260" cy="864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-36511" y="6062590"/>
              <a:ext cx="9165771" cy="527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354966" y="6399015"/>
            <a:ext cx="274434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ctr"/>
            <a:r>
              <a:rPr lang="en-US" sz="1200" dirty="0" smtClean="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rPr>
              <a:t>#</a:t>
            </a:r>
            <a:endParaRPr lang="en-US" sz="1200" dirty="0">
              <a:solidFill>
                <a:schemeClr val="tx1">
                  <a:tint val="75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3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267200"/>
            <a:ext cx="7772400" cy="1362075"/>
          </a:xfr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en-US">
                <a:latin typeface="Trebuchet MS" pitchFamily="34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670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4343400"/>
            <a:ext cx="9231873" cy="95088"/>
            <a:chOff x="-21771" y="3068964"/>
            <a:chExt cx="9231873" cy="95088"/>
          </a:xfrm>
        </p:grpSpPr>
        <p:sp>
          <p:nvSpPr>
            <p:cNvPr id="8" name="Freihandform 9"/>
            <p:cNvSpPr/>
            <p:nvPr/>
          </p:nvSpPr>
          <p:spPr>
            <a:xfrm>
              <a:off x="-7260" y="3092034"/>
              <a:ext cx="9217362" cy="583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558ED5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Calibri"/>
              </a:endParaRPr>
            </a:p>
          </p:txBody>
        </p:sp>
        <p:sp>
          <p:nvSpPr>
            <p:cNvPr id="9" name="Freihandform 10"/>
            <p:cNvSpPr/>
            <p:nvPr/>
          </p:nvSpPr>
          <p:spPr>
            <a:xfrm>
              <a:off x="-7260" y="3068964"/>
              <a:ext cx="9151260" cy="950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558ED5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Freihandform 11"/>
            <p:cNvSpPr/>
            <p:nvPr/>
          </p:nvSpPr>
          <p:spPr>
            <a:xfrm>
              <a:off x="-21771" y="3105988"/>
              <a:ext cx="9165771" cy="580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558ED5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8133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/>
                <a:cs typeface="Trebuchet MS"/>
              </a:defRPr>
            </a:lvl1pPr>
          </a:lstStyle>
          <a:p>
            <a:fld id="{DBDDE170-04D0-3B41-973D-DB86D793E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7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rebuchet MS"/>
          <a:ea typeface="+mn-ea"/>
          <a:cs typeface="Trebuchet M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rebuchet MS"/>
          <a:ea typeface="+mn-ea"/>
          <a:cs typeface="Trebuchet M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rebuchet MS"/>
          <a:ea typeface="+mn-ea"/>
          <a:cs typeface="Trebuchet M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/>
          <a:ea typeface="+mn-ea"/>
          <a:cs typeface="Trebuchet M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/>
          <a:ea typeface="+mn-ea"/>
          <a:cs typeface="Trebuchet M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png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microsoft.com/office/2007/relationships/hdphoto" Target="../media/hdphoto1.wdp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7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emf"/><Relationship Id="rId5" Type="http://schemas.openxmlformats.org/officeDocument/2006/relationships/image" Target="../media/image77.png"/><Relationship Id="rId6" Type="http://schemas.openxmlformats.org/officeDocument/2006/relationships/image" Target="../media/image78.emf"/><Relationship Id="rId7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2D/3D Shape Manipulation,</a:t>
            </a:r>
            <a:br>
              <a:rPr lang="en-US" dirty="0"/>
            </a:br>
            <a:r>
              <a:rPr lang="en-US" dirty="0"/>
              <a:t>3D Printing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Geometry Acquisition</a:t>
            </a:r>
            <a:br>
              <a:rPr lang="en-US" sz="3200" dirty="0" smtClean="0"/>
            </a:br>
            <a:r>
              <a:rPr lang="en-US" sz="3200" dirty="0" smtClean="0"/>
              <a:t>Meshes</a:t>
            </a:r>
            <a:endParaRPr lang="en-US" sz="3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3429000" y="6356350"/>
            <a:ext cx="2133600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23840" y="5515904"/>
            <a:ext cx="269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Slides from Olga </a:t>
            </a:r>
            <a:r>
              <a:rPr lang="en-US" dirty="0" err="1" smtClean="0"/>
              <a:t>Sorkine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70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/>
          <p:cNvCxnSpPr>
            <a:stCxn id="9" idx="3"/>
            <a:endCxn id="10" idx="48"/>
          </p:cNvCxnSpPr>
          <p:nvPr/>
        </p:nvCxnSpPr>
        <p:spPr>
          <a:xfrm flipV="1">
            <a:off x="2481943" y="5194107"/>
            <a:ext cx="1985555" cy="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464526" y="5141856"/>
            <a:ext cx="87085" cy="104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Optical scanning – active lighting</a:t>
            </a:r>
            <a:br>
              <a:rPr lang="en-US" dirty="0" smtClean="0"/>
            </a:br>
            <a:r>
              <a:rPr lang="en-US" sz="3600" dirty="0" smtClean="0"/>
              <a:t>Time of flight laser</a:t>
            </a:r>
            <a:endParaRPr lang="en-US" sz="5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type of laser </a:t>
            </a:r>
            <a:br>
              <a:rPr lang="en-US" sz="2800" dirty="0" smtClean="0"/>
            </a:br>
            <a:r>
              <a:rPr lang="en-US" sz="2800" dirty="0" smtClean="0"/>
              <a:t>rangefinder (LIDAR)</a:t>
            </a:r>
          </a:p>
          <a:p>
            <a:r>
              <a:rPr lang="en-US" sz="2800" dirty="0" smtClean="0"/>
              <a:t>Measures the time it takes</a:t>
            </a:r>
            <a:br>
              <a:rPr lang="en-US" sz="2800" dirty="0" smtClean="0"/>
            </a:br>
            <a:r>
              <a:rPr lang="en-US" sz="2800" dirty="0" smtClean="0"/>
              <a:t>the laser beam to hit the object</a:t>
            </a:r>
            <a:br>
              <a:rPr lang="en-US" sz="2800" dirty="0" smtClean="0"/>
            </a:br>
            <a:r>
              <a:rPr lang="en-US" sz="2800" dirty="0" smtClean="0"/>
              <a:t>and come back</a:t>
            </a: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9737" y="1502072"/>
            <a:ext cx="2285183" cy="304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680754" y="5054771"/>
            <a:ext cx="801189" cy="278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laser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4441372" y="4662884"/>
            <a:ext cx="1185615" cy="870857"/>
          </a:xfrm>
          <a:custGeom>
            <a:avLst/>
            <a:gdLst>
              <a:gd name="connsiteX0" fmla="*/ 226423 w 1185615"/>
              <a:gd name="connsiteY0" fmla="*/ 330926 h 870857"/>
              <a:gd name="connsiteX1" fmla="*/ 261257 w 1185615"/>
              <a:gd name="connsiteY1" fmla="*/ 322217 h 870857"/>
              <a:gd name="connsiteX2" fmla="*/ 304800 w 1185615"/>
              <a:gd name="connsiteY2" fmla="*/ 287383 h 870857"/>
              <a:gd name="connsiteX3" fmla="*/ 330926 w 1185615"/>
              <a:gd name="connsiteY3" fmla="*/ 269966 h 870857"/>
              <a:gd name="connsiteX4" fmla="*/ 348343 w 1185615"/>
              <a:gd name="connsiteY4" fmla="*/ 243840 h 870857"/>
              <a:gd name="connsiteX5" fmla="*/ 391886 w 1185615"/>
              <a:gd name="connsiteY5" fmla="*/ 191589 h 870857"/>
              <a:gd name="connsiteX6" fmla="*/ 409303 w 1185615"/>
              <a:gd name="connsiteY6" fmla="*/ 139337 h 870857"/>
              <a:gd name="connsiteX7" fmla="*/ 418011 w 1185615"/>
              <a:gd name="connsiteY7" fmla="*/ 113212 h 870857"/>
              <a:gd name="connsiteX8" fmla="*/ 435429 w 1185615"/>
              <a:gd name="connsiteY8" fmla="*/ 43543 h 870857"/>
              <a:gd name="connsiteX9" fmla="*/ 444137 w 1185615"/>
              <a:gd name="connsiteY9" fmla="*/ 17417 h 870857"/>
              <a:gd name="connsiteX10" fmla="*/ 470263 w 1185615"/>
              <a:gd name="connsiteY10" fmla="*/ 0 h 870857"/>
              <a:gd name="connsiteX11" fmla="*/ 740229 w 1185615"/>
              <a:gd name="connsiteY11" fmla="*/ 8709 h 870857"/>
              <a:gd name="connsiteX12" fmla="*/ 792480 w 1185615"/>
              <a:gd name="connsiteY12" fmla="*/ 34834 h 870857"/>
              <a:gd name="connsiteX13" fmla="*/ 818606 w 1185615"/>
              <a:gd name="connsiteY13" fmla="*/ 43543 h 870857"/>
              <a:gd name="connsiteX14" fmla="*/ 844731 w 1185615"/>
              <a:gd name="connsiteY14" fmla="*/ 69669 h 870857"/>
              <a:gd name="connsiteX15" fmla="*/ 853440 w 1185615"/>
              <a:gd name="connsiteY15" fmla="*/ 104503 h 870857"/>
              <a:gd name="connsiteX16" fmla="*/ 862149 w 1185615"/>
              <a:gd name="connsiteY16" fmla="*/ 278674 h 870857"/>
              <a:gd name="connsiteX17" fmla="*/ 914400 w 1185615"/>
              <a:gd name="connsiteY17" fmla="*/ 322217 h 870857"/>
              <a:gd name="connsiteX18" fmla="*/ 966651 w 1185615"/>
              <a:gd name="connsiteY18" fmla="*/ 339634 h 870857"/>
              <a:gd name="connsiteX19" fmla="*/ 992777 w 1185615"/>
              <a:gd name="connsiteY19" fmla="*/ 348343 h 870857"/>
              <a:gd name="connsiteX20" fmla="*/ 1018903 w 1185615"/>
              <a:gd name="connsiteY20" fmla="*/ 357052 h 870857"/>
              <a:gd name="connsiteX21" fmla="*/ 1071154 w 1185615"/>
              <a:gd name="connsiteY21" fmla="*/ 383177 h 870857"/>
              <a:gd name="connsiteX22" fmla="*/ 1105989 w 1185615"/>
              <a:gd name="connsiteY22" fmla="*/ 435429 h 870857"/>
              <a:gd name="connsiteX23" fmla="*/ 1140823 w 1185615"/>
              <a:gd name="connsiteY23" fmla="*/ 496389 h 870857"/>
              <a:gd name="connsiteX24" fmla="*/ 1149531 w 1185615"/>
              <a:gd name="connsiteY24" fmla="*/ 531223 h 870857"/>
              <a:gd name="connsiteX25" fmla="*/ 1175657 w 1185615"/>
              <a:gd name="connsiteY25" fmla="*/ 592183 h 870857"/>
              <a:gd name="connsiteX26" fmla="*/ 1158240 w 1185615"/>
              <a:gd name="connsiteY26" fmla="*/ 714103 h 870857"/>
              <a:gd name="connsiteX27" fmla="*/ 1114697 w 1185615"/>
              <a:gd name="connsiteY27" fmla="*/ 757646 h 870857"/>
              <a:gd name="connsiteX28" fmla="*/ 1027611 w 1185615"/>
              <a:gd name="connsiteY28" fmla="*/ 827314 h 870857"/>
              <a:gd name="connsiteX29" fmla="*/ 1001486 w 1185615"/>
              <a:gd name="connsiteY29" fmla="*/ 844732 h 870857"/>
              <a:gd name="connsiteX30" fmla="*/ 975360 w 1185615"/>
              <a:gd name="connsiteY30" fmla="*/ 853440 h 870857"/>
              <a:gd name="connsiteX31" fmla="*/ 870857 w 1185615"/>
              <a:gd name="connsiteY31" fmla="*/ 870857 h 870857"/>
              <a:gd name="connsiteX32" fmla="*/ 809897 w 1185615"/>
              <a:gd name="connsiteY32" fmla="*/ 862149 h 870857"/>
              <a:gd name="connsiteX33" fmla="*/ 757646 w 1185615"/>
              <a:gd name="connsiteY33" fmla="*/ 844732 h 870857"/>
              <a:gd name="connsiteX34" fmla="*/ 714103 w 1185615"/>
              <a:gd name="connsiteY34" fmla="*/ 818606 h 870857"/>
              <a:gd name="connsiteX35" fmla="*/ 687977 w 1185615"/>
              <a:gd name="connsiteY35" fmla="*/ 801189 h 870857"/>
              <a:gd name="connsiteX36" fmla="*/ 600891 w 1185615"/>
              <a:gd name="connsiteY36" fmla="*/ 792480 h 870857"/>
              <a:gd name="connsiteX37" fmla="*/ 505097 w 1185615"/>
              <a:gd name="connsiteY37" fmla="*/ 801189 h 870857"/>
              <a:gd name="connsiteX38" fmla="*/ 444137 w 1185615"/>
              <a:gd name="connsiteY38" fmla="*/ 827314 h 870857"/>
              <a:gd name="connsiteX39" fmla="*/ 391886 w 1185615"/>
              <a:gd name="connsiteY39" fmla="*/ 844732 h 870857"/>
              <a:gd name="connsiteX40" fmla="*/ 322217 w 1185615"/>
              <a:gd name="connsiteY40" fmla="*/ 870857 h 870857"/>
              <a:gd name="connsiteX41" fmla="*/ 139337 w 1185615"/>
              <a:gd name="connsiteY41" fmla="*/ 862149 h 870857"/>
              <a:gd name="connsiteX42" fmla="*/ 113211 w 1185615"/>
              <a:gd name="connsiteY42" fmla="*/ 853440 h 870857"/>
              <a:gd name="connsiteX43" fmla="*/ 52251 w 1185615"/>
              <a:gd name="connsiteY43" fmla="*/ 809897 h 870857"/>
              <a:gd name="connsiteX44" fmla="*/ 17417 w 1185615"/>
              <a:gd name="connsiteY44" fmla="*/ 757646 h 870857"/>
              <a:gd name="connsiteX45" fmla="*/ 8709 w 1185615"/>
              <a:gd name="connsiteY45" fmla="*/ 722812 h 870857"/>
              <a:gd name="connsiteX46" fmla="*/ 0 w 1185615"/>
              <a:gd name="connsiteY46" fmla="*/ 696686 h 870857"/>
              <a:gd name="connsiteX47" fmla="*/ 8709 w 1185615"/>
              <a:gd name="connsiteY47" fmla="*/ 583474 h 870857"/>
              <a:gd name="connsiteX48" fmla="*/ 26126 w 1185615"/>
              <a:gd name="connsiteY48" fmla="*/ 531223 h 870857"/>
              <a:gd name="connsiteX49" fmla="*/ 52251 w 1185615"/>
              <a:gd name="connsiteY49" fmla="*/ 444137 h 870857"/>
              <a:gd name="connsiteX50" fmla="*/ 69669 w 1185615"/>
              <a:gd name="connsiteY50" fmla="*/ 426720 h 870857"/>
              <a:gd name="connsiteX51" fmla="*/ 78377 w 1185615"/>
              <a:gd name="connsiteY51" fmla="*/ 400594 h 870857"/>
              <a:gd name="connsiteX52" fmla="*/ 139337 w 1185615"/>
              <a:gd name="connsiteY52" fmla="*/ 348343 h 870857"/>
              <a:gd name="connsiteX53" fmla="*/ 174171 w 1185615"/>
              <a:gd name="connsiteY53" fmla="*/ 330926 h 870857"/>
              <a:gd name="connsiteX54" fmla="*/ 217714 w 1185615"/>
              <a:gd name="connsiteY54" fmla="*/ 296092 h 870857"/>
              <a:gd name="connsiteX55" fmla="*/ 226423 w 1185615"/>
              <a:gd name="connsiteY55" fmla="*/ 330926 h 870857"/>
              <a:gd name="connsiteX0" fmla="*/ 226423 w 1185615"/>
              <a:gd name="connsiteY0" fmla="*/ 330926 h 870857"/>
              <a:gd name="connsiteX1" fmla="*/ 261257 w 1185615"/>
              <a:gd name="connsiteY1" fmla="*/ 322217 h 870857"/>
              <a:gd name="connsiteX2" fmla="*/ 304800 w 1185615"/>
              <a:gd name="connsiteY2" fmla="*/ 287383 h 870857"/>
              <a:gd name="connsiteX3" fmla="*/ 330926 w 1185615"/>
              <a:gd name="connsiteY3" fmla="*/ 269966 h 870857"/>
              <a:gd name="connsiteX4" fmla="*/ 348343 w 1185615"/>
              <a:gd name="connsiteY4" fmla="*/ 243840 h 870857"/>
              <a:gd name="connsiteX5" fmla="*/ 391886 w 1185615"/>
              <a:gd name="connsiteY5" fmla="*/ 191589 h 870857"/>
              <a:gd name="connsiteX6" fmla="*/ 409303 w 1185615"/>
              <a:gd name="connsiteY6" fmla="*/ 139337 h 870857"/>
              <a:gd name="connsiteX7" fmla="*/ 418011 w 1185615"/>
              <a:gd name="connsiteY7" fmla="*/ 113212 h 870857"/>
              <a:gd name="connsiteX8" fmla="*/ 435429 w 1185615"/>
              <a:gd name="connsiteY8" fmla="*/ 43543 h 870857"/>
              <a:gd name="connsiteX9" fmla="*/ 444137 w 1185615"/>
              <a:gd name="connsiteY9" fmla="*/ 17417 h 870857"/>
              <a:gd name="connsiteX10" fmla="*/ 470263 w 1185615"/>
              <a:gd name="connsiteY10" fmla="*/ 0 h 870857"/>
              <a:gd name="connsiteX11" fmla="*/ 740229 w 1185615"/>
              <a:gd name="connsiteY11" fmla="*/ 8709 h 870857"/>
              <a:gd name="connsiteX12" fmla="*/ 792480 w 1185615"/>
              <a:gd name="connsiteY12" fmla="*/ 34834 h 870857"/>
              <a:gd name="connsiteX13" fmla="*/ 818606 w 1185615"/>
              <a:gd name="connsiteY13" fmla="*/ 43543 h 870857"/>
              <a:gd name="connsiteX14" fmla="*/ 844731 w 1185615"/>
              <a:gd name="connsiteY14" fmla="*/ 69669 h 870857"/>
              <a:gd name="connsiteX15" fmla="*/ 853440 w 1185615"/>
              <a:gd name="connsiteY15" fmla="*/ 104503 h 870857"/>
              <a:gd name="connsiteX16" fmla="*/ 862149 w 1185615"/>
              <a:gd name="connsiteY16" fmla="*/ 278674 h 870857"/>
              <a:gd name="connsiteX17" fmla="*/ 914400 w 1185615"/>
              <a:gd name="connsiteY17" fmla="*/ 322217 h 870857"/>
              <a:gd name="connsiteX18" fmla="*/ 966651 w 1185615"/>
              <a:gd name="connsiteY18" fmla="*/ 339634 h 870857"/>
              <a:gd name="connsiteX19" fmla="*/ 992777 w 1185615"/>
              <a:gd name="connsiteY19" fmla="*/ 348343 h 870857"/>
              <a:gd name="connsiteX20" fmla="*/ 1018903 w 1185615"/>
              <a:gd name="connsiteY20" fmla="*/ 357052 h 870857"/>
              <a:gd name="connsiteX21" fmla="*/ 1071154 w 1185615"/>
              <a:gd name="connsiteY21" fmla="*/ 383177 h 870857"/>
              <a:gd name="connsiteX22" fmla="*/ 1105989 w 1185615"/>
              <a:gd name="connsiteY22" fmla="*/ 435429 h 870857"/>
              <a:gd name="connsiteX23" fmla="*/ 1140823 w 1185615"/>
              <a:gd name="connsiteY23" fmla="*/ 496389 h 870857"/>
              <a:gd name="connsiteX24" fmla="*/ 1149531 w 1185615"/>
              <a:gd name="connsiteY24" fmla="*/ 531223 h 870857"/>
              <a:gd name="connsiteX25" fmla="*/ 1175657 w 1185615"/>
              <a:gd name="connsiteY25" fmla="*/ 592183 h 870857"/>
              <a:gd name="connsiteX26" fmla="*/ 1158240 w 1185615"/>
              <a:gd name="connsiteY26" fmla="*/ 714103 h 870857"/>
              <a:gd name="connsiteX27" fmla="*/ 1114697 w 1185615"/>
              <a:gd name="connsiteY27" fmla="*/ 757646 h 870857"/>
              <a:gd name="connsiteX28" fmla="*/ 1027611 w 1185615"/>
              <a:gd name="connsiteY28" fmla="*/ 827314 h 870857"/>
              <a:gd name="connsiteX29" fmla="*/ 1001486 w 1185615"/>
              <a:gd name="connsiteY29" fmla="*/ 844732 h 870857"/>
              <a:gd name="connsiteX30" fmla="*/ 975360 w 1185615"/>
              <a:gd name="connsiteY30" fmla="*/ 853440 h 870857"/>
              <a:gd name="connsiteX31" fmla="*/ 870857 w 1185615"/>
              <a:gd name="connsiteY31" fmla="*/ 870857 h 870857"/>
              <a:gd name="connsiteX32" fmla="*/ 809897 w 1185615"/>
              <a:gd name="connsiteY32" fmla="*/ 862149 h 870857"/>
              <a:gd name="connsiteX33" fmla="*/ 757646 w 1185615"/>
              <a:gd name="connsiteY33" fmla="*/ 844732 h 870857"/>
              <a:gd name="connsiteX34" fmla="*/ 714103 w 1185615"/>
              <a:gd name="connsiteY34" fmla="*/ 818606 h 870857"/>
              <a:gd name="connsiteX35" fmla="*/ 687977 w 1185615"/>
              <a:gd name="connsiteY35" fmla="*/ 801189 h 870857"/>
              <a:gd name="connsiteX36" fmla="*/ 600891 w 1185615"/>
              <a:gd name="connsiteY36" fmla="*/ 792480 h 870857"/>
              <a:gd name="connsiteX37" fmla="*/ 505097 w 1185615"/>
              <a:gd name="connsiteY37" fmla="*/ 801189 h 870857"/>
              <a:gd name="connsiteX38" fmla="*/ 444137 w 1185615"/>
              <a:gd name="connsiteY38" fmla="*/ 827314 h 870857"/>
              <a:gd name="connsiteX39" fmla="*/ 391886 w 1185615"/>
              <a:gd name="connsiteY39" fmla="*/ 844732 h 870857"/>
              <a:gd name="connsiteX40" fmla="*/ 322217 w 1185615"/>
              <a:gd name="connsiteY40" fmla="*/ 870857 h 870857"/>
              <a:gd name="connsiteX41" fmla="*/ 139337 w 1185615"/>
              <a:gd name="connsiteY41" fmla="*/ 862149 h 870857"/>
              <a:gd name="connsiteX42" fmla="*/ 113211 w 1185615"/>
              <a:gd name="connsiteY42" fmla="*/ 853440 h 870857"/>
              <a:gd name="connsiteX43" fmla="*/ 52251 w 1185615"/>
              <a:gd name="connsiteY43" fmla="*/ 809897 h 870857"/>
              <a:gd name="connsiteX44" fmla="*/ 17417 w 1185615"/>
              <a:gd name="connsiteY44" fmla="*/ 757646 h 870857"/>
              <a:gd name="connsiteX45" fmla="*/ 8709 w 1185615"/>
              <a:gd name="connsiteY45" fmla="*/ 722812 h 870857"/>
              <a:gd name="connsiteX46" fmla="*/ 0 w 1185615"/>
              <a:gd name="connsiteY46" fmla="*/ 696686 h 870857"/>
              <a:gd name="connsiteX47" fmla="*/ 8709 w 1185615"/>
              <a:gd name="connsiteY47" fmla="*/ 583474 h 870857"/>
              <a:gd name="connsiteX48" fmla="*/ 26126 w 1185615"/>
              <a:gd name="connsiteY48" fmla="*/ 531223 h 870857"/>
              <a:gd name="connsiteX49" fmla="*/ 52251 w 1185615"/>
              <a:gd name="connsiteY49" fmla="*/ 444137 h 870857"/>
              <a:gd name="connsiteX50" fmla="*/ 69669 w 1185615"/>
              <a:gd name="connsiteY50" fmla="*/ 426720 h 870857"/>
              <a:gd name="connsiteX51" fmla="*/ 78377 w 1185615"/>
              <a:gd name="connsiteY51" fmla="*/ 400594 h 870857"/>
              <a:gd name="connsiteX52" fmla="*/ 139337 w 1185615"/>
              <a:gd name="connsiteY52" fmla="*/ 348343 h 870857"/>
              <a:gd name="connsiteX53" fmla="*/ 174171 w 1185615"/>
              <a:gd name="connsiteY53" fmla="*/ 330926 h 870857"/>
              <a:gd name="connsiteX54" fmla="*/ 226423 w 1185615"/>
              <a:gd name="connsiteY54" fmla="*/ 330926 h 87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85615" h="870857">
                <a:moveTo>
                  <a:pt x="226423" y="330926"/>
                </a:moveTo>
                <a:cubicBezTo>
                  <a:pt x="233680" y="335280"/>
                  <a:pt x="250794" y="328030"/>
                  <a:pt x="261257" y="322217"/>
                </a:cubicBezTo>
                <a:cubicBezTo>
                  <a:pt x="277505" y="313190"/>
                  <a:pt x="289930" y="298535"/>
                  <a:pt x="304800" y="287383"/>
                </a:cubicBezTo>
                <a:cubicBezTo>
                  <a:pt x="313173" y="281103"/>
                  <a:pt x="322217" y="275772"/>
                  <a:pt x="330926" y="269966"/>
                </a:cubicBezTo>
                <a:cubicBezTo>
                  <a:pt x="336732" y="261257"/>
                  <a:pt x="341643" y="251881"/>
                  <a:pt x="348343" y="243840"/>
                </a:cubicBezTo>
                <a:cubicBezTo>
                  <a:pt x="404225" y="176781"/>
                  <a:pt x="348640" y="256457"/>
                  <a:pt x="391886" y="191589"/>
                </a:cubicBezTo>
                <a:lnTo>
                  <a:pt x="409303" y="139337"/>
                </a:lnTo>
                <a:cubicBezTo>
                  <a:pt x="412206" y="130629"/>
                  <a:pt x="415785" y="122117"/>
                  <a:pt x="418011" y="113212"/>
                </a:cubicBezTo>
                <a:cubicBezTo>
                  <a:pt x="423817" y="89989"/>
                  <a:pt x="427860" y="66253"/>
                  <a:pt x="435429" y="43543"/>
                </a:cubicBezTo>
                <a:cubicBezTo>
                  <a:pt x="438332" y="34834"/>
                  <a:pt x="438403" y="24585"/>
                  <a:pt x="444137" y="17417"/>
                </a:cubicBezTo>
                <a:cubicBezTo>
                  <a:pt x="450675" y="9244"/>
                  <a:pt x="461554" y="5806"/>
                  <a:pt x="470263" y="0"/>
                </a:cubicBezTo>
                <a:cubicBezTo>
                  <a:pt x="560252" y="2903"/>
                  <a:pt x="650349" y="3422"/>
                  <a:pt x="740229" y="8709"/>
                </a:cubicBezTo>
                <a:cubicBezTo>
                  <a:pt x="765036" y="10168"/>
                  <a:pt x="771540" y="24364"/>
                  <a:pt x="792480" y="34834"/>
                </a:cubicBezTo>
                <a:cubicBezTo>
                  <a:pt x="800691" y="38939"/>
                  <a:pt x="809897" y="40640"/>
                  <a:pt x="818606" y="43543"/>
                </a:cubicBezTo>
                <a:cubicBezTo>
                  <a:pt x="827314" y="52252"/>
                  <a:pt x="838621" y="58976"/>
                  <a:pt x="844731" y="69669"/>
                </a:cubicBezTo>
                <a:cubicBezTo>
                  <a:pt x="850669" y="80061"/>
                  <a:pt x="852446" y="92576"/>
                  <a:pt x="853440" y="104503"/>
                </a:cubicBezTo>
                <a:cubicBezTo>
                  <a:pt x="858268" y="162432"/>
                  <a:pt x="854630" y="221033"/>
                  <a:pt x="862149" y="278674"/>
                </a:cubicBezTo>
                <a:cubicBezTo>
                  <a:pt x="865385" y="303486"/>
                  <a:pt x="896725" y="315147"/>
                  <a:pt x="914400" y="322217"/>
                </a:cubicBezTo>
                <a:cubicBezTo>
                  <a:pt x="931446" y="329035"/>
                  <a:pt x="949234" y="333828"/>
                  <a:pt x="966651" y="339634"/>
                </a:cubicBezTo>
                <a:lnTo>
                  <a:pt x="992777" y="348343"/>
                </a:lnTo>
                <a:cubicBezTo>
                  <a:pt x="1001486" y="351246"/>
                  <a:pt x="1011265" y="351960"/>
                  <a:pt x="1018903" y="357052"/>
                </a:cubicBezTo>
                <a:cubicBezTo>
                  <a:pt x="1052667" y="379561"/>
                  <a:pt x="1035100" y="371159"/>
                  <a:pt x="1071154" y="383177"/>
                </a:cubicBezTo>
                <a:cubicBezTo>
                  <a:pt x="1082766" y="400594"/>
                  <a:pt x="1096627" y="416706"/>
                  <a:pt x="1105989" y="435429"/>
                </a:cubicBezTo>
                <a:cubicBezTo>
                  <a:pt x="1128087" y="479624"/>
                  <a:pt x="1116205" y="459461"/>
                  <a:pt x="1140823" y="496389"/>
                </a:cubicBezTo>
                <a:cubicBezTo>
                  <a:pt x="1143726" y="508000"/>
                  <a:pt x="1144816" y="520222"/>
                  <a:pt x="1149531" y="531223"/>
                </a:cubicBezTo>
                <a:cubicBezTo>
                  <a:pt x="1185615" y="615419"/>
                  <a:pt x="1150657" y="492179"/>
                  <a:pt x="1175657" y="592183"/>
                </a:cubicBezTo>
                <a:cubicBezTo>
                  <a:pt x="1173431" y="616666"/>
                  <a:pt x="1174995" y="680594"/>
                  <a:pt x="1158240" y="714103"/>
                </a:cubicBezTo>
                <a:cubicBezTo>
                  <a:pt x="1139371" y="751842"/>
                  <a:pt x="1145178" y="731519"/>
                  <a:pt x="1114697" y="757646"/>
                </a:cubicBezTo>
                <a:cubicBezTo>
                  <a:pt x="1027824" y="832108"/>
                  <a:pt x="1140995" y="751723"/>
                  <a:pt x="1027611" y="827314"/>
                </a:cubicBezTo>
                <a:cubicBezTo>
                  <a:pt x="1018902" y="833120"/>
                  <a:pt x="1011415" y="841422"/>
                  <a:pt x="1001486" y="844732"/>
                </a:cubicBezTo>
                <a:cubicBezTo>
                  <a:pt x="992777" y="847635"/>
                  <a:pt x="984361" y="851640"/>
                  <a:pt x="975360" y="853440"/>
                </a:cubicBezTo>
                <a:cubicBezTo>
                  <a:pt x="940731" y="860366"/>
                  <a:pt x="870857" y="870857"/>
                  <a:pt x="870857" y="870857"/>
                </a:cubicBezTo>
                <a:cubicBezTo>
                  <a:pt x="850537" y="867954"/>
                  <a:pt x="829898" y="866764"/>
                  <a:pt x="809897" y="862149"/>
                </a:cubicBezTo>
                <a:cubicBezTo>
                  <a:pt x="792008" y="858021"/>
                  <a:pt x="757646" y="844732"/>
                  <a:pt x="757646" y="844732"/>
                </a:cubicBezTo>
                <a:cubicBezTo>
                  <a:pt x="723628" y="810712"/>
                  <a:pt x="759322" y="841215"/>
                  <a:pt x="714103" y="818606"/>
                </a:cubicBezTo>
                <a:cubicBezTo>
                  <a:pt x="704741" y="813925"/>
                  <a:pt x="698175" y="803542"/>
                  <a:pt x="687977" y="801189"/>
                </a:cubicBezTo>
                <a:cubicBezTo>
                  <a:pt x="659551" y="794629"/>
                  <a:pt x="629920" y="795383"/>
                  <a:pt x="600891" y="792480"/>
                </a:cubicBezTo>
                <a:cubicBezTo>
                  <a:pt x="568960" y="795383"/>
                  <a:pt x="536838" y="796655"/>
                  <a:pt x="505097" y="801189"/>
                </a:cubicBezTo>
                <a:cubicBezTo>
                  <a:pt x="483291" y="804304"/>
                  <a:pt x="463656" y="819506"/>
                  <a:pt x="444137" y="827314"/>
                </a:cubicBezTo>
                <a:cubicBezTo>
                  <a:pt x="427091" y="834133"/>
                  <a:pt x="408307" y="836522"/>
                  <a:pt x="391886" y="844732"/>
                </a:cubicBezTo>
                <a:cubicBezTo>
                  <a:pt x="346346" y="867501"/>
                  <a:pt x="369646" y="859001"/>
                  <a:pt x="322217" y="870857"/>
                </a:cubicBezTo>
                <a:cubicBezTo>
                  <a:pt x="261257" y="867954"/>
                  <a:pt x="200155" y="867217"/>
                  <a:pt x="139337" y="862149"/>
                </a:cubicBezTo>
                <a:cubicBezTo>
                  <a:pt x="130189" y="861387"/>
                  <a:pt x="121422" y="857545"/>
                  <a:pt x="113211" y="853440"/>
                </a:cubicBezTo>
                <a:cubicBezTo>
                  <a:pt x="103891" y="848780"/>
                  <a:pt x="55405" y="813446"/>
                  <a:pt x="52251" y="809897"/>
                </a:cubicBezTo>
                <a:cubicBezTo>
                  <a:pt x="38344" y="794252"/>
                  <a:pt x="17417" y="757646"/>
                  <a:pt x="17417" y="757646"/>
                </a:cubicBezTo>
                <a:cubicBezTo>
                  <a:pt x="14514" y="746035"/>
                  <a:pt x="11997" y="734320"/>
                  <a:pt x="8709" y="722812"/>
                </a:cubicBezTo>
                <a:cubicBezTo>
                  <a:pt x="6187" y="713985"/>
                  <a:pt x="0" y="705866"/>
                  <a:pt x="0" y="696686"/>
                </a:cubicBezTo>
                <a:cubicBezTo>
                  <a:pt x="0" y="658837"/>
                  <a:pt x="2806" y="620860"/>
                  <a:pt x="8709" y="583474"/>
                </a:cubicBezTo>
                <a:cubicBezTo>
                  <a:pt x="11572" y="565340"/>
                  <a:pt x="21673" y="549034"/>
                  <a:pt x="26126" y="531223"/>
                </a:cubicBezTo>
                <a:cubicBezTo>
                  <a:pt x="30073" y="515436"/>
                  <a:pt x="45183" y="451204"/>
                  <a:pt x="52251" y="444137"/>
                </a:cubicBezTo>
                <a:lnTo>
                  <a:pt x="69669" y="426720"/>
                </a:lnTo>
                <a:cubicBezTo>
                  <a:pt x="72572" y="418011"/>
                  <a:pt x="73285" y="408232"/>
                  <a:pt x="78377" y="400594"/>
                </a:cubicBezTo>
                <a:cubicBezTo>
                  <a:pt x="88554" y="385329"/>
                  <a:pt x="125543" y="356964"/>
                  <a:pt x="139337" y="348343"/>
                </a:cubicBezTo>
                <a:cubicBezTo>
                  <a:pt x="150346" y="341463"/>
                  <a:pt x="163369" y="338127"/>
                  <a:pt x="174171" y="330926"/>
                </a:cubicBezTo>
                <a:cubicBezTo>
                  <a:pt x="188685" y="328023"/>
                  <a:pt x="211909" y="332377"/>
                  <a:pt x="226423" y="330926"/>
                </a:cubicBez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664823" y="5272485"/>
            <a:ext cx="1780903" cy="4354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14409" y="4848359"/>
            <a:ext cx="31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19737" y="5127218"/>
            <a:ext cx="1372416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 = 0.5 t 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 </a:t>
            </a:r>
            <a:r>
              <a:rPr lang="en-US" dirty="0" smtClean="0">
                <a:solidFill>
                  <a:srgbClr val="C00000"/>
                </a:solidFill>
              </a:rPr>
              <a:t>c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6" name="Picture 15" descr="stopWatc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5050" y="5426502"/>
            <a:ext cx="533400" cy="71208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9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Optical scanning – active lighting</a:t>
            </a:r>
            <a:endParaRPr lang="en-US" sz="5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Accommodates large range – up to several miles (suitable for buildings, rocks) </a:t>
            </a:r>
          </a:p>
          <a:p>
            <a:r>
              <a:rPr lang="en-US" dirty="0" smtClean="0"/>
              <a:t>Lower accuracy</a:t>
            </a:r>
          </a:p>
          <a:p>
            <a:pPr lvl="1"/>
            <a:r>
              <a:rPr lang="en-US" dirty="0" smtClean="0"/>
              <a:t>objects move while scanning</a:t>
            </a:r>
            <a:endParaRPr lang="en-US" dirty="0"/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7110" y="3833155"/>
            <a:ext cx="3501728" cy="22235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4488" y="3833155"/>
            <a:ext cx="3669807" cy="2221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3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>
            <a:stCxn id="28" idx="2"/>
          </p:cNvCxnSpPr>
          <p:nvPr/>
        </p:nvCxnSpPr>
        <p:spPr>
          <a:xfrm>
            <a:off x="3247214" y="4765103"/>
            <a:ext cx="1558250" cy="1029775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Optical scanning – active lighting</a:t>
            </a:r>
            <a:br>
              <a:rPr lang="en-US" dirty="0" smtClean="0"/>
            </a:br>
            <a:r>
              <a:rPr lang="en-US" sz="3600" dirty="0" smtClean="0"/>
              <a:t>Triangulation laser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Laser beam and camera</a:t>
            </a:r>
          </a:p>
          <a:p>
            <a:r>
              <a:rPr lang="en-US" sz="2800" dirty="0" smtClean="0"/>
              <a:t>Laser dot is photographed</a:t>
            </a:r>
          </a:p>
          <a:p>
            <a:r>
              <a:rPr lang="en-US" sz="2800" dirty="0" smtClean="0"/>
              <a:t>The location of the dot in the</a:t>
            </a:r>
            <a:br>
              <a:rPr lang="en-US" sz="2800" dirty="0" smtClean="0"/>
            </a:br>
            <a:r>
              <a:rPr lang="en-US" sz="2800" dirty="0" smtClean="0"/>
              <a:t>image allows triangulation: </a:t>
            </a:r>
            <a:br>
              <a:rPr lang="en-US" sz="2800" dirty="0" smtClean="0"/>
            </a:br>
            <a:r>
              <a:rPr lang="en-US" sz="2800" dirty="0" smtClean="0"/>
              <a:t>we get the distance to the object</a:t>
            </a:r>
            <a:endParaRPr lang="en-US" sz="2800" dirty="0"/>
          </a:p>
        </p:txBody>
      </p:sp>
      <p:pic>
        <p:nvPicPr>
          <p:cNvPr id="8" name="Picture 14" descr="scanner-head-and-david-head-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5446" y="1520953"/>
            <a:ext cx="2819400" cy="1564112"/>
          </a:xfrm>
          <a:prstGeom prst="rect">
            <a:avLst/>
          </a:prstGeom>
          <a:noFill/>
          <a:ln w="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Arrow Connector 8"/>
          <p:cNvCxnSpPr>
            <a:stCxn id="11" idx="3"/>
            <a:endCxn id="12" idx="48"/>
          </p:cNvCxnSpPr>
          <p:nvPr/>
        </p:nvCxnSpPr>
        <p:spPr>
          <a:xfrm flipV="1">
            <a:off x="3201790" y="5800158"/>
            <a:ext cx="1654803" cy="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184373" y="5747907"/>
            <a:ext cx="87085" cy="104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00601" y="5660822"/>
            <a:ext cx="801189" cy="278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laser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4830467" y="5268935"/>
            <a:ext cx="1185615" cy="870857"/>
          </a:xfrm>
          <a:custGeom>
            <a:avLst/>
            <a:gdLst>
              <a:gd name="connsiteX0" fmla="*/ 226423 w 1185615"/>
              <a:gd name="connsiteY0" fmla="*/ 330926 h 870857"/>
              <a:gd name="connsiteX1" fmla="*/ 261257 w 1185615"/>
              <a:gd name="connsiteY1" fmla="*/ 322217 h 870857"/>
              <a:gd name="connsiteX2" fmla="*/ 304800 w 1185615"/>
              <a:gd name="connsiteY2" fmla="*/ 287383 h 870857"/>
              <a:gd name="connsiteX3" fmla="*/ 330926 w 1185615"/>
              <a:gd name="connsiteY3" fmla="*/ 269966 h 870857"/>
              <a:gd name="connsiteX4" fmla="*/ 348343 w 1185615"/>
              <a:gd name="connsiteY4" fmla="*/ 243840 h 870857"/>
              <a:gd name="connsiteX5" fmla="*/ 391886 w 1185615"/>
              <a:gd name="connsiteY5" fmla="*/ 191589 h 870857"/>
              <a:gd name="connsiteX6" fmla="*/ 409303 w 1185615"/>
              <a:gd name="connsiteY6" fmla="*/ 139337 h 870857"/>
              <a:gd name="connsiteX7" fmla="*/ 418011 w 1185615"/>
              <a:gd name="connsiteY7" fmla="*/ 113212 h 870857"/>
              <a:gd name="connsiteX8" fmla="*/ 435429 w 1185615"/>
              <a:gd name="connsiteY8" fmla="*/ 43543 h 870857"/>
              <a:gd name="connsiteX9" fmla="*/ 444137 w 1185615"/>
              <a:gd name="connsiteY9" fmla="*/ 17417 h 870857"/>
              <a:gd name="connsiteX10" fmla="*/ 470263 w 1185615"/>
              <a:gd name="connsiteY10" fmla="*/ 0 h 870857"/>
              <a:gd name="connsiteX11" fmla="*/ 740229 w 1185615"/>
              <a:gd name="connsiteY11" fmla="*/ 8709 h 870857"/>
              <a:gd name="connsiteX12" fmla="*/ 792480 w 1185615"/>
              <a:gd name="connsiteY12" fmla="*/ 34834 h 870857"/>
              <a:gd name="connsiteX13" fmla="*/ 818606 w 1185615"/>
              <a:gd name="connsiteY13" fmla="*/ 43543 h 870857"/>
              <a:gd name="connsiteX14" fmla="*/ 844731 w 1185615"/>
              <a:gd name="connsiteY14" fmla="*/ 69669 h 870857"/>
              <a:gd name="connsiteX15" fmla="*/ 853440 w 1185615"/>
              <a:gd name="connsiteY15" fmla="*/ 104503 h 870857"/>
              <a:gd name="connsiteX16" fmla="*/ 862149 w 1185615"/>
              <a:gd name="connsiteY16" fmla="*/ 278674 h 870857"/>
              <a:gd name="connsiteX17" fmla="*/ 914400 w 1185615"/>
              <a:gd name="connsiteY17" fmla="*/ 322217 h 870857"/>
              <a:gd name="connsiteX18" fmla="*/ 966651 w 1185615"/>
              <a:gd name="connsiteY18" fmla="*/ 339634 h 870857"/>
              <a:gd name="connsiteX19" fmla="*/ 992777 w 1185615"/>
              <a:gd name="connsiteY19" fmla="*/ 348343 h 870857"/>
              <a:gd name="connsiteX20" fmla="*/ 1018903 w 1185615"/>
              <a:gd name="connsiteY20" fmla="*/ 357052 h 870857"/>
              <a:gd name="connsiteX21" fmla="*/ 1071154 w 1185615"/>
              <a:gd name="connsiteY21" fmla="*/ 383177 h 870857"/>
              <a:gd name="connsiteX22" fmla="*/ 1105989 w 1185615"/>
              <a:gd name="connsiteY22" fmla="*/ 435429 h 870857"/>
              <a:gd name="connsiteX23" fmla="*/ 1140823 w 1185615"/>
              <a:gd name="connsiteY23" fmla="*/ 496389 h 870857"/>
              <a:gd name="connsiteX24" fmla="*/ 1149531 w 1185615"/>
              <a:gd name="connsiteY24" fmla="*/ 531223 h 870857"/>
              <a:gd name="connsiteX25" fmla="*/ 1175657 w 1185615"/>
              <a:gd name="connsiteY25" fmla="*/ 592183 h 870857"/>
              <a:gd name="connsiteX26" fmla="*/ 1158240 w 1185615"/>
              <a:gd name="connsiteY26" fmla="*/ 714103 h 870857"/>
              <a:gd name="connsiteX27" fmla="*/ 1114697 w 1185615"/>
              <a:gd name="connsiteY27" fmla="*/ 757646 h 870857"/>
              <a:gd name="connsiteX28" fmla="*/ 1027611 w 1185615"/>
              <a:gd name="connsiteY28" fmla="*/ 827314 h 870857"/>
              <a:gd name="connsiteX29" fmla="*/ 1001486 w 1185615"/>
              <a:gd name="connsiteY29" fmla="*/ 844732 h 870857"/>
              <a:gd name="connsiteX30" fmla="*/ 975360 w 1185615"/>
              <a:gd name="connsiteY30" fmla="*/ 853440 h 870857"/>
              <a:gd name="connsiteX31" fmla="*/ 870857 w 1185615"/>
              <a:gd name="connsiteY31" fmla="*/ 870857 h 870857"/>
              <a:gd name="connsiteX32" fmla="*/ 809897 w 1185615"/>
              <a:gd name="connsiteY32" fmla="*/ 862149 h 870857"/>
              <a:gd name="connsiteX33" fmla="*/ 757646 w 1185615"/>
              <a:gd name="connsiteY33" fmla="*/ 844732 h 870857"/>
              <a:gd name="connsiteX34" fmla="*/ 714103 w 1185615"/>
              <a:gd name="connsiteY34" fmla="*/ 818606 h 870857"/>
              <a:gd name="connsiteX35" fmla="*/ 687977 w 1185615"/>
              <a:gd name="connsiteY35" fmla="*/ 801189 h 870857"/>
              <a:gd name="connsiteX36" fmla="*/ 600891 w 1185615"/>
              <a:gd name="connsiteY36" fmla="*/ 792480 h 870857"/>
              <a:gd name="connsiteX37" fmla="*/ 505097 w 1185615"/>
              <a:gd name="connsiteY37" fmla="*/ 801189 h 870857"/>
              <a:gd name="connsiteX38" fmla="*/ 444137 w 1185615"/>
              <a:gd name="connsiteY38" fmla="*/ 827314 h 870857"/>
              <a:gd name="connsiteX39" fmla="*/ 391886 w 1185615"/>
              <a:gd name="connsiteY39" fmla="*/ 844732 h 870857"/>
              <a:gd name="connsiteX40" fmla="*/ 322217 w 1185615"/>
              <a:gd name="connsiteY40" fmla="*/ 870857 h 870857"/>
              <a:gd name="connsiteX41" fmla="*/ 139337 w 1185615"/>
              <a:gd name="connsiteY41" fmla="*/ 862149 h 870857"/>
              <a:gd name="connsiteX42" fmla="*/ 113211 w 1185615"/>
              <a:gd name="connsiteY42" fmla="*/ 853440 h 870857"/>
              <a:gd name="connsiteX43" fmla="*/ 52251 w 1185615"/>
              <a:gd name="connsiteY43" fmla="*/ 809897 h 870857"/>
              <a:gd name="connsiteX44" fmla="*/ 17417 w 1185615"/>
              <a:gd name="connsiteY44" fmla="*/ 757646 h 870857"/>
              <a:gd name="connsiteX45" fmla="*/ 8709 w 1185615"/>
              <a:gd name="connsiteY45" fmla="*/ 722812 h 870857"/>
              <a:gd name="connsiteX46" fmla="*/ 0 w 1185615"/>
              <a:gd name="connsiteY46" fmla="*/ 696686 h 870857"/>
              <a:gd name="connsiteX47" fmla="*/ 8709 w 1185615"/>
              <a:gd name="connsiteY47" fmla="*/ 583474 h 870857"/>
              <a:gd name="connsiteX48" fmla="*/ 26126 w 1185615"/>
              <a:gd name="connsiteY48" fmla="*/ 531223 h 870857"/>
              <a:gd name="connsiteX49" fmla="*/ 52251 w 1185615"/>
              <a:gd name="connsiteY49" fmla="*/ 444137 h 870857"/>
              <a:gd name="connsiteX50" fmla="*/ 69669 w 1185615"/>
              <a:gd name="connsiteY50" fmla="*/ 426720 h 870857"/>
              <a:gd name="connsiteX51" fmla="*/ 78377 w 1185615"/>
              <a:gd name="connsiteY51" fmla="*/ 400594 h 870857"/>
              <a:gd name="connsiteX52" fmla="*/ 139337 w 1185615"/>
              <a:gd name="connsiteY52" fmla="*/ 348343 h 870857"/>
              <a:gd name="connsiteX53" fmla="*/ 174171 w 1185615"/>
              <a:gd name="connsiteY53" fmla="*/ 330926 h 870857"/>
              <a:gd name="connsiteX54" fmla="*/ 217714 w 1185615"/>
              <a:gd name="connsiteY54" fmla="*/ 296092 h 870857"/>
              <a:gd name="connsiteX55" fmla="*/ 226423 w 1185615"/>
              <a:gd name="connsiteY55" fmla="*/ 330926 h 870857"/>
              <a:gd name="connsiteX0" fmla="*/ 226423 w 1185615"/>
              <a:gd name="connsiteY0" fmla="*/ 330926 h 870857"/>
              <a:gd name="connsiteX1" fmla="*/ 261257 w 1185615"/>
              <a:gd name="connsiteY1" fmla="*/ 322217 h 870857"/>
              <a:gd name="connsiteX2" fmla="*/ 304800 w 1185615"/>
              <a:gd name="connsiteY2" fmla="*/ 287383 h 870857"/>
              <a:gd name="connsiteX3" fmla="*/ 330926 w 1185615"/>
              <a:gd name="connsiteY3" fmla="*/ 269966 h 870857"/>
              <a:gd name="connsiteX4" fmla="*/ 348343 w 1185615"/>
              <a:gd name="connsiteY4" fmla="*/ 243840 h 870857"/>
              <a:gd name="connsiteX5" fmla="*/ 391886 w 1185615"/>
              <a:gd name="connsiteY5" fmla="*/ 191589 h 870857"/>
              <a:gd name="connsiteX6" fmla="*/ 409303 w 1185615"/>
              <a:gd name="connsiteY6" fmla="*/ 139337 h 870857"/>
              <a:gd name="connsiteX7" fmla="*/ 418011 w 1185615"/>
              <a:gd name="connsiteY7" fmla="*/ 113212 h 870857"/>
              <a:gd name="connsiteX8" fmla="*/ 435429 w 1185615"/>
              <a:gd name="connsiteY8" fmla="*/ 43543 h 870857"/>
              <a:gd name="connsiteX9" fmla="*/ 444137 w 1185615"/>
              <a:gd name="connsiteY9" fmla="*/ 17417 h 870857"/>
              <a:gd name="connsiteX10" fmla="*/ 470263 w 1185615"/>
              <a:gd name="connsiteY10" fmla="*/ 0 h 870857"/>
              <a:gd name="connsiteX11" fmla="*/ 740229 w 1185615"/>
              <a:gd name="connsiteY11" fmla="*/ 8709 h 870857"/>
              <a:gd name="connsiteX12" fmla="*/ 792480 w 1185615"/>
              <a:gd name="connsiteY12" fmla="*/ 34834 h 870857"/>
              <a:gd name="connsiteX13" fmla="*/ 818606 w 1185615"/>
              <a:gd name="connsiteY13" fmla="*/ 43543 h 870857"/>
              <a:gd name="connsiteX14" fmla="*/ 844731 w 1185615"/>
              <a:gd name="connsiteY14" fmla="*/ 69669 h 870857"/>
              <a:gd name="connsiteX15" fmla="*/ 853440 w 1185615"/>
              <a:gd name="connsiteY15" fmla="*/ 104503 h 870857"/>
              <a:gd name="connsiteX16" fmla="*/ 862149 w 1185615"/>
              <a:gd name="connsiteY16" fmla="*/ 278674 h 870857"/>
              <a:gd name="connsiteX17" fmla="*/ 914400 w 1185615"/>
              <a:gd name="connsiteY17" fmla="*/ 322217 h 870857"/>
              <a:gd name="connsiteX18" fmla="*/ 966651 w 1185615"/>
              <a:gd name="connsiteY18" fmla="*/ 339634 h 870857"/>
              <a:gd name="connsiteX19" fmla="*/ 992777 w 1185615"/>
              <a:gd name="connsiteY19" fmla="*/ 348343 h 870857"/>
              <a:gd name="connsiteX20" fmla="*/ 1018903 w 1185615"/>
              <a:gd name="connsiteY20" fmla="*/ 357052 h 870857"/>
              <a:gd name="connsiteX21" fmla="*/ 1071154 w 1185615"/>
              <a:gd name="connsiteY21" fmla="*/ 383177 h 870857"/>
              <a:gd name="connsiteX22" fmla="*/ 1105989 w 1185615"/>
              <a:gd name="connsiteY22" fmla="*/ 435429 h 870857"/>
              <a:gd name="connsiteX23" fmla="*/ 1140823 w 1185615"/>
              <a:gd name="connsiteY23" fmla="*/ 496389 h 870857"/>
              <a:gd name="connsiteX24" fmla="*/ 1149531 w 1185615"/>
              <a:gd name="connsiteY24" fmla="*/ 531223 h 870857"/>
              <a:gd name="connsiteX25" fmla="*/ 1175657 w 1185615"/>
              <a:gd name="connsiteY25" fmla="*/ 592183 h 870857"/>
              <a:gd name="connsiteX26" fmla="*/ 1158240 w 1185615"/>
              <a:gd name="connsiteY26" fmla="*/ 714103 h 870857"/>
              <a:gd name="connsiteX27" fmla="*/ 1114697 w 1185615"/>
              <a:gd name="connsiteY27" fmla="*/ 757646 h 870857"/>
              <a:gd name="connsiteX28" fmla="*/ 1027611 w 1185615"/>
              <a:gd name="connsiteY28" fmla="*/ 827314 h 870857"/>
              <a:gd name="connsiteX29" fmla="*/ 1001486 w 1185615"/>
              <a:gd name="connsiteY29" fmla="*/ 844732 h 870857"/>
              <a:gd name="connsiteX30" fmla="*/ 975360 w 1185615"/>
              <a:gd name="connsiteY30" fmla="*/ 853440 h 870857"/>
              <a:gd name="connsiteX31" fmla="*/ 870857 w 1185615"/>
              <a:gd name="connsiteY31" fmla="*/ 870857 h 870857"/>
              <a:gd name="connsiteX32" fmla="*/ 809897 w 1185615"/>
              <a:gd name="connsiteY32" fmla="*/ 862149 h 870857"/>
              <a:gd name="connsiteX33" fmla="*/ 757646 w 1185615"/>
              <a:gd name="connsiteY33" fmla="*/ 844732 h 870857"/>
              <a:gd name="connsiteX34" fmla="*/ 714103 w 1185615"/>
              <a:gd name="connsiteY34" fmla="*/ 818606 h 870857"/>
              <a:gd name="connsiteX35" fmla="*/ 687977 w 1185615"/>
              <a:gd name="connsiteY35" fmla="*/ 801189 h 870857"/>
              <a:gd name="connsiteX36" fmla="*/ 600891 w 1185615"/>
              <a:gd name="connsiteY36" fmla="*/ 792480 h 870857"/>
              <a:gd name="connsiteX37" fmla="*/ 505097 w 1185615"/>
              <a:gd name="connsiteY37" fmla="*/ 801189 h 870857"/>
              <a:gd name="connsiteX38" fmla="*/ 444137 w 1185615"/>
              <a:gd name="connsiteY38" fmla="*/ 827314 h 870857"/>
              <a:gd name="connsiteX39" fmla="*/ 391886 w 1185615"/>
              <a:gd name="connsiteY39" fmla="*/ 844732 h 870857"/>
              <a:gd name="connsiteX40" fmla="*/ 322217 w 1185615"/>
              <a:gd name="connsiteY40" fmla="*/ 870857 h 870857"/>
              <a:gd name="connsiteX41" fmla="*/ 139337 w 1185615"/>
              <a:gd name="connsiteY41" fmla="*/ 862149 h 870857"/>
              <a:gd name="connsiteX42" fmla="*/ 113211 w 1185615"/>
              <a:gd name="connsiteY42" fmla="*/ 853440 h 870857"/>
              <a:gd name="connsiteX43" fmla="*/ 52251 w 1185615"/>
              <a:gd name="connsiteY43" fmla="*/ 809897 h 870857"/>
              <a:gd name="connsiteX44" fmla="*/ 17417 w 1185615"/>
              <a:gd name="connsiteY44" fmla="*/ 757646 h 870857"/>
              <a:gd name="connsiteX45" fmla="*/ 8709 w 1185615"/>
              <a:gd name="connsiteY45" fmla="*/ 722812 h 870857"/>
              <a:gd name="connsiteX46" fmla="*/ 0 w 1185615"/>
              <a:gd name="connsiteY46" fmla="*/ 696686 h 870857"/>
              <a:gd name="connsiteX47" fmla="*/ 8709 w 1185615"/>
              <a:gd name="connsiteY47" fmla="*/ 583474 h 870857"/>
              <a:gd name="connsiteX48" fmla="*/ 26126 w 1185615"/>
              <a:gd name="connsiteY48" fmla="*/ 531223 h 870857"/>
              <a:gd name="connsiteX49" fmla="*/ 52251 w 1185615"/>
              <a:gd name="connsiteY49" fmla="*/ 444137 h 870857"/>
              <a:gd name="connsiteX50" fmla="*/ 69669 w 1185615"/>
              <a:gd name="connsiteY50" fmla="*/ 426720 h 870857"/>
              <a:gd name="connsiteX51" fmla="*/ 78377 w 1185615"/>
              <a:gd name="connsiteY51" fmla="*/ 400594 h 870857"/>
              <a:gd name="connsiteX52" fmla="*/ 139337 w 1185615"/>
              <a:gd name="connsiteY52" fmla="*/ 348343 h 870857"/>
              <a:gd name="connsiteX53" fmla="*/ 174171 w 1185615"/>
              <a:gd name="connsiteY53" fmla="*/ 330926 h 870857"/>
              <a:gd name="connsiteX54" fmla="*/ 226423 w 1185615"/>
              <a:gd name="connsiteY54" fmla="*/ 330926 h 87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85615" h="870857">
                <a:moveTo>
                  <a:pt x="226423" y="330926"/>
                </a:moveTo>
                <a:cubicBezTo>
                  <a:pt x="233680" y="335280"/>
                  <a:pt x="250794" y="328030"/>
                  <a:pt x="261257" y="322217"/>
                </a:cubicBezTo>
                <a:cubicBezTo>
                  <a:pt x="277505" y="313190"/>
                  <a:pt x="289930" y="298535"/>
                  <a:pt x="304800" y="287383"/>
                </a:cubicBezTo>
                <a:cubicBezTo>
                  <a:pt x="313173" y="281103"/>
                  <a:pt x="322217" y="275772"/>
                  <a:pt x="330926" y="269966"/>
                </a:cubicBezTo>
                <a:cubicBezTo>
                  <a:pt x="336732" y="261257"/>
                  <a:pt x="341643" y="251881"/>
                  <a:pt x="348343" y="243840"/>
                </a:cubicBezTo>
                <a:cubicBezTo>
                  <a:pt x="404225" y="176781"/>
                  <a:pt x="348640" y="256457"/>
                  <a:pt x="391886" y="191589"/>
                </a:cubicBezTo>
                <a:lnTo>
                  <a:pt x="409303" y="139337"/>
                </a:lnTo>
                <a:cubicBezTo>
                  <a:pt x="412206" y="130629"/>
                  <a:pt x="415785" y="122117"/>
                  <a:pt x="418011" y="113212"/>
                </a:cubicBezTo>
                <a:cubicBezTo>
                  <a:pt x="423817" y="89989"/>
                  <a:pt x="427860" y="66253"/>
                  <a:pt x="435429" y="43543"/>
                </a:cubicBezTo>
                <a:cubicBezTo>
                  <a:pt x="438332" y="34834"/>
                  <a:pt x="438403" y="24585"/>
                  <a:pt x="444137" y="17417"/>
                </a:cubicBezTo>
                <a:cubicBezTo>
                  <a:pt x="450675" y="9244"/>
                  <a:pt x="461554" y="5806"/>
                  <a:pt x="470263" y="0"/>
                </a:cubicBezTo>
                <a:cubicBezTo>
                  <a:pt x="560252" y="2903"/>
                  <a:pt x="650349" y="3422"/>
                  <a:pt x="740229" y="8709"/>
                </a:cubicBezTo>
                <a:cubicBezTo>
                  <a:pt x="765036" y="10168"/>
                  <a:pt x="771540" y="24364"/>
                  <a:pt x="792480" y="34834"/>
                </a:cubicBezTo>
                <a:cubicBezTo>
                  <a:pt x="800691" y="38939"/>
                  <a:pt x="809897" y="40640"/>
                  <a:pt x="818606" y="43543"/>
                </a:cubicBezTo>
                <a:cubicBezTo>
                  <a:pt x="827314" y="52252"/>
                  <a:pt x="838621" y="58976"/>
                  <a:pt x="844731" y="69669"/>
                </a:cubicBezTo>
                <a:cubicBezTo>
                  <a:pt x="850669" y="80061"/>
                  <a:pt x="852446" y="92576"/>
                  <a:pt x="853440" y="104503"/>
                </a:cubicBezTo>
                <a:cubicBezTo>
                  <a:pt x="858268" y="162432"/>
                  <a:pt x="854630" y="221033"/>
                  <a:pt x="862149" y="278674"/>
                </a:cubicBezTo>
                <a:cubicBezTo>
                  <a:pt x="865385" y="303486"/>
                  <a:pt x="896725" y="315147"/>
                  <a:pt x="914400" y="322217"/>
                </a:cubicBezTo>
                <a:cubicBezTo>
                  <a:pt x="931446" y="329035"/>
                  <a:pt x="949234" y="333828"/>
                  <a:pt x="966651" y="339634"/>
                </a:cubicBezTo>
                <a:lnTo>
                  <a:pt x="992777" y="348343"/>
                </a:lnTo>
                <a:cubicBezTo>
                  <a:pt x="1001486" y="351246"/>
                  <a:pt x="1011265" y="351960"/>
                  <a:pt x="1018903" y="357052"/>
                </a:cubicBezTo>
                <a:cubicBezTo>
                  <a:pt x="1052667" y="379561"/>
                  <a:pt x="1035100" y="371159"/>
                  <a:pt x="1071154" y="383177"/>
                </a:cubicBezTo>
                <a:cubicBezTo>
                  <a:pt x="1082766" y="400594"/>
                  <a:pt x="1096627" y="416706"/>
                  <a:pt x="1105989" y="435429"/>
                </a:cubicBezTo>
                <a:cubicBezTo>
                  <a:pt x="1128087" y="479624"/>
                  <a:pt x="1116205" y="459461"/>
                  <a:pt x="1140823" y="496389"/>
                </a:cubicBezTo>
                <a:cubicBezTo>
                  <a:pt x="1143726" y="508000"/>
                  <a:pt x="1144816" y="520222"/>
                  <a:pt x="1149531" y="531223"/>
                </a:cubicBezTo>
                <a:cubicBezTo>
                  <a:pt x="1185615" y="615419"/>
                  <a:pt x="1150657" y="492179"/>
                  <a:pt x="1175657" y="592183"/>
                </a:cubicBezTo>
                <a:cubicBezTo>
                  <a:pt x="1173431" y="616666"/>
                  <a:pt x="1174995" y="680594"/>
                  <a:pt x="1158240" y="714103"/>
                </a:cubicBezTo>
                <a:cubicBezTo>
                  <a:pt x="1139371" y="751842"/>
                  <a:pt x="1145178" y="731519"/>
                  <a:pt x="1114697" y="757646"/>
                </a:cubicBezTo>
                <a:cubicBezTo>
                  <a:pt x="1027824" y="832108"/>
                  <a:pt x="1140995" y="751723"/>
                  <a:pt x="1027611" y="827314"/>
                </a:cubicBezTo>
                <a:cubicBezTo>
                  <a:pt x="1018902" y="833120"/>
                  <a:pt x="1011415" y="841422"/>
                  <a:pt x="1001486" y="844732"/>
                </a:cubicBezTo>
                <a:cubicBezTo>
                  <a:pt x="992777" y="847635"/>
                  <a:pt x="984361" y="851640"/>
                  <a:pt x="975360" y="853440"/>
                </a:cubicBezTo>
                <a:cubicBezTo>
                  <a:pt x="940731" y="860366"/>
                  <a:pt x="870857" y="870857"/>
                  <a:pt x="870857" y="870857"/>
                </a:cubicBezTo>
                <a:cubicBezTo>
                  <a:pt x="850537" y="867954"/>
                  <a:pt x="829898" y="866764"/>
                  <a:pt x="809897" y="862149"/>
                </a:cubicBezTo>
                <a:cubicBezTo>
                  <a:pt x="792008" y="858021"/>
                  <a:pt x="757646" y="844732"/>
                  <a:pt x="757646" y="844732"/>
                </a:cubicBezTo>
                <a:cubicBezTo>
                  <a:pt x="723628" y="810712"/>
                  <a:pt x="759322" y="841215"/>
                  <a:pt x="714103" y="818606"/>
                </a:cubicBezTo>
                <a:cubicBezTo>
                  <a:pt x="704741" y="813925"/>
                  <a:pt x="698175" y="803542"/>
                  <a:pt x="687977" y="801189"/>
                </a:cubicBezTo>
                <a:cubicBezTo>
                  <a:pt x="659551" y="794629"/>
                  <a:pt x="629920" y="795383"/>
                  <a:pt x="600891" y="792480"/>
                </a:cubicBezTo>
                <a:cubicBezTo>
                  <a:pt x="568960" y="795383"/>
                  <a:pt x="536838" y="796655"/>
                  <a:pt x="505097" y="801189"/>
                </a:cubicBezTo>
                <a:cubicBezTo>
                  <a:pt x="483291" y="804304"/>
                  <a:pt x="463656" y="819506"/>
                  <a:pt x="444137" y="827314"/>
                </a:cubicBezTo>
                <a:cubicBezTo>
                  <a:pt x="427091" y="834133"/>
                  <a:pt x="408307" y="836522"/>
                  <a:pt x="391886" y="844732"/>
                </a:cubicBezTo>
                <a:cubicBezTo>
                  <a:pt x="346346" y="867501"/>
                  <a:pt x="369646" y="859001"/>
                  <a:pt x="322217" y="870857"/>
                </a:cubicBezTo>
                <a:cubicBezTo>
                  <a:pt x="261257" y="867954"/>
                  <a:pt x="200155" y="867217"/>
                  <a:pt x="139337" y="862149"/>
                </a:cubicBezTo>
                <a:cubicBezTo>
                  <a:pt x="130189" y="861387"/>
                  <a:pt x="121422" y="857545"/>
                  <a:pt x="113211" y="853440"/>
                </a:cubicBezTo>
                <a:cubicBezTo>
                  <a:pt x="103891" y="848780"/>
                  <a:pt x="55405" y="813446"/>
                  <a:pt x="52251" y="809897"/>
                </a:cubicBezTo>
                <a:cubicBezTo>
                  <a:pt x="38344" y="794252"/>
                  <a:pt x="17417" y="757646"/>
                  <a:pt x="17417" y="757646"/>
                </a:cubicBezTo>
                <a:cubicBezTo>
                  <a:pt x="14514" y="746035"/>
                  <a:pt x="11997" y="734320"/>
                  <a:pt x="8709" y="722812"/>
                </a:cubicBezTo>
                <a:cubicBezTo>
                  <a:pt x="6187" y="713985"/>
                  <a:pt x="0" y="705866"/>
                  <a:pt x="0" y="696686"/>
                </a:cubicBezTo>
                <a:cubicBezTo>
                  <a:pt x="0" y="658837"/>
                  <a:pt x="2806" y="620860"/>
                  <a:pt x="8709" y="583474"/>
                </a:cubicBezTo>
                <a:cubicBezTo>
                  <a:pt x="11572" y="565340"/>
                  <a:pt x="21673" y="549034"/>
                  <a:pt x="26126" y="531223"/>
                </a:cubicBezTo>
                <a:cubicBezTo>
                  <a:pt x="30073" y="515436"/>
                  <a:pt x="45183" y="451204"/>
                  <a:pt x="52251" y="444137"/>
                </a:cubicBezTo>
                <a:lnTo>
                  <a:pt x="69669" y="426720"/>
                </a:lnTo>
                <a:cubicBezTo>
                  <a:pt x="72572" y="418011"/>
                  <a:pt x="73285" y="408232"/>
                  <a:pt x="78377" y="400594"/>
                </a:cubicBezTo>
                <a:cubicBezTo>
                  <a:pt x="88554" y="385329"/>
                  <a:pt x="125543" y="356964"/>
                  <a:pt x="139337" y="348343"/>
                </a:cubicBezTo>
                <a:cubicBezTo>
                  <a:pt x="150346" y="341463"/>
                  <a:pt x="163369" y="338127"/>
                  <a:pt x="174171" y="330926"/>
                </a:cubicBezTo>
                <a:cubicBezTo>
                  <a:pt x="188685" y="328023"/>
                  <a:pt x="211909" y="332377"/>
                  <a:pt x="226423" y="330926"/>
                </a:cubicBez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00785" y="5765688"/>
            <a:ext cx="31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rot="18771568">
            <a:off x="2607014" y="4741048"/>
            <a:ext cx="1079770" cy="10700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8771568">
            <a:off x="2867322" y="4943794"/>
            <a:ext cx="182880" cy="10700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8771568">
            <a:off x="2990836" y="4810690"/>
            <a:ext cx="182880" cy="10700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8771568">
            <a:off x="3116555" y="4675208"/>
            <a:ext cx="182880" cy="10700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8771568">
            <a:off x="3242273" y="4539727"/>
            <a:ext cx="182880" cy="10700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 rot="16853899">
            <a:off x="3722452" y="5081517"/>
            <a:ext cx="450715" cy="285344"/>
          </a:xfrm>
          <a:custGeom>
            <a:avLst/>
            <a:gdLst>
              <a:gd name="connsiteX0" fmla="*/ 22698 w 1000328"/>
              <a:gd name="connsiteY0" fmla="*/ 32425 h 607978"/>
              <a:gd name="connsiteX1" fmla="*/ 314527 w 1000328"/>
              <a:gd name="connsiteY1" fmla="*/ 61608 h 607978"/>
              <a:gd name="connsiteX2" fmla="*/ 606357 w 1000328"/>
              <a:gd name="connsiteY2" fmla="*/ 168612 h 607978"/>
              <a:gd name="connsiteX3" fmla="*/ 820366 w 1000328"/>
              <a:gd name="connsiteY3" fmla="*/ 353437 h 607978"/>
              <a:gd name="connsiteX4" fmla="*/ 966281 w 1000328"/>
              <a:gd name="connsiteY4" fmla="*/ 577174 h 607978"/>
              <a:gd name="connsiteX5" fmla="*/ 616085 w 1000328"/>
              <a:gd name="connsiteY5" fmla="*/ 538263 h 607978"/>
              <a:gd name="connsiteX6" fmla="*/ 402076 w 1000328"/>
              <a:gd name="connsiteY6" fmla="*/ 450714 h 607978"/>
              <a:gd name="connsiteX7" fmla="*/ 178340 w 1000328"/>
              <a:gd name="connsiteY7" fmla="*/ 256161 h 607978"/>
              <a:gd name="connsiteX8" fmla="*/ 22698 w 1000328"/>
              <a:gd name="connsiteY8" fmla="*/ 32425 h 60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328" h="607978">
                <a:moveTo>
                  <a:pt x="22698" y="32425"/>
                </a:moveTo>
                <a:cubicBezTo>
                  <a:pt x="45396" y="0"/>
                  <a:pt x="217251" y="38910"/>
                  <a:pt x="314527" y="61608"/>
                </a:cubicBezTo>
                <a:cubicBezTo>
                  <a:pt x="411803" y="84306"/>
                  <a:pt x="522051" y="119974"/>
                  <a:pt x="606357" y="168612"/>
                </a:cubicBezTo>
                <a:cubicBezTo>
                  <a:pt x="690663" y="217250"/>
                  <a:pt x="760379" y="285343"/>
                  <a:pt x="820366" y="353437"/>
                </a:cubicBezTo>
                <a:cubicBezTo>
                  <a:pt x="880353" y="421531"/>
                  <a:pt x="1000328" y="546370"/>
                  <a:pt x="966281" y="577174"/>
                </a:cubicBezTo>
                <a:cubicBezTo>
                  <a:pt x="932234" y="607978"/>
                  <a:pt x="710119" y="559340"/>
                  <a:pt x="616085" y="538263"/>
                </a:cubicBezTo>
                <a:cubicBezTo>
                  <a:pt x="522051" y="517186"/>
                  <a:pt x="475033" y="497731"/>
                  <a:pt x="402076" y="450714"/>
                </a:cubicBezTo>
                <a:cubicBezTo>
                  <a:pt x="329119" y="403697"/>
                  <a:pt x="241570" y="324255"/>
                  <a:pt x="178340" y="256161"/>
                </a:cubicBezTo>
                <a:cubicBezTo>
                  <a:pt x="115110" y="188067"/>
                  <a:pt x="0" y="64850"/>
                  <a:pt x="22698" y="32425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  <a:alpha val="49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104168" y="4374640"/>
            <a:ext cx="94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camera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(CCD)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32094" y="4692414"/>
            <a:ext cx="598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2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3190672" y="4880478"/>
            <a:ext cx="1996673" cy="91968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Optical scanning – active lighting</a:t>
            </a:r>
            <a:br>
              <a:rPr lang="en-US" dirty="0" smtClean="0"/>
            </a:br>
            <a:r>
              <a:rPr lang="en-US" sz="3600" dirty="0" smtClean="0"/>
              <a:t>Triangulation laser</a:t>
            </a:r>
            <a:endParaRPr lang="en-US" sz="5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</a:rPr>
              <a:t>Laser beam and camera</a:t>
            </a: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Laser dot is photographed</a:t>
            </a: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The location of the dot in the</a:t>
            </a:r>
            <a:br>
              <a:rPr lang="en-US" sz="2800" dirty="0">
                <a:solidFill>
                  <a:prstClr val="black"/>
                </a:solidFill>
              </a:rPr>
            </a:br>
            <a:r>
              <a:rPr lang="en-US" sz="2800" dirty="0">
                <a:solidFill>
                  <a:prstClr val="black"/>
                </a:solidFill>
              </a:rPr>
              <a:t>image allows triangulation: </a:t>
            </a:r>
            <a:br>
              <a:rPr lang="en-US" sz="2800" dirty="0">
                <a:solidFill>
                  <a:prstClr val="black"/>
                </a:solidFill>
              </a:rPr>
            </a:br>
            <a:r>
              <a:rPr lang="en-US" sz="2800" dirty="0">
                <a:solidFill>
                  <a:prstClr val="black"/>
                </a:solidFill>
              </a:rPr>
              <a:t>we get the distance to the object</a:t>
            </a:r>
          </a:p>
        </p:txBody>
      </p:sp>
      <p:cxnSp>
        <p:nvCxnSpPr>
          <p:cNvPr id="9" name="Straight Arrow Connector 8"/>
          <p:cNvCxnSpPr>
            <a:stCxn id="11" idx="3"/>
            <a:endCxn id="12" idx="48"/>
          </p:cNvCxnSpPr>
          <p:nvPr/>
        </p:nvCxnSpPr>
        <p:spPr>
          <a:xfrm flipV="1">
            <a:off x="3201790" y="5800158"/>
            <a:ext cx="1985555" cy="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184373" y="5747907"/>
            <a:ext cx="87085" cy="104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00601" y="5660822"/>
            <a:ext cx="801189" cy="278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laser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5161219" y="5268935"/>
            <a:ext cx="1185615" cy="870857"/>
          </a:xfrm>
          <a:custGeom>
            <a:avLst/>
            <a:gdLst>
              <a:gd name="connsiteX0" fmla="*/ 226423 w 1185615"/>
              <a:gd name="connsiteY0" fmla="*/ 330926 h 870857"/>
              <a:gd name="connsiteX1" fmla="*/ 261257 w 1185615"/>
              <a:gd name="connsiteY1" fmla="*/ 322217 h 870857"/>
              <a:gd name="connsiteX2" fmla="*/ 304800 w 1185615"/>
              <a:gd name="connsiteY2" fmla="*/ 287383 h 870857"/>
              <a:gd name="connsiteX3" fmla="*/ 330926 w 1185615"/>
              <a:gd name="connsiteY3" fmla="*/ 269966 h 870857"/>
              <a:gd name="connsiteX4" fmla="*/ 348343 w 1185615"/>
              <a:gd name="connsiteY4" fmla="*/ 243840 h 870857"/>
              <a:gd name="connsiteX5" fmla="*/ 391886 w 1185615"/>
              <a:gd name="connsiteY5" fmla="*/ 191589 h 870857"/>
              <a:gd name="connsiteX6" fmla="*/ 409303 w 1185615"/>
              <a:gd name="connsiteY6" fmla="*/ 139337 h 870857"/>
              <a:gd name="connsiteX7" fmla="*/ 418011 w 1185615"/>
              <a:gd name="connsiteY7" fmla="*/ 113212 h 870857"/>
              <a:gd name="connsiteX8" fmla="*/ 435429 w 1185615"/>
              <a:gd name="connsiteY8" fmla="*/ 43543 h 870857"/>
              <a:gd name="connsiteX9" fmla="*/ 444137 w 1185615"/>
              <a:gd name="connsiteY9" fmla="*/ 17417 h 870857"/>
              <a:gd name="connsiteX10" fmla="*/ 470263 w 1185615"/>
              <a:gd name="connsiteY10" fmla="*/ 0 h 870857"/>
              <a:gd name="connsiteX11" fmla="*/ 740229 w 1185615"/>
              <a:gd name="connsiteY11" fmla="*/ 8709 h 870857"/>
              <a:gd name="connsiteX12" fmla="*/ 792480 w 1185615"/>
              <a:gd name="connsiteY12" fmla="*/ 34834 h 870857"/>
              <a:gd name="connsiteX13" fmla="*/ 818606 w 1185615"/>
              <a:gd name="connsiteY13" fmla="*/ 43543 h 870857"/>
              <a:gd name="connsiteX14" fmla="*/ 844731 w 1185615"/>
              <a:gd name="connsiteY14" fmla="*/ 69669 h 870857"/>
              <a:gd name="connsiteX15" fmla="*/ 853440 w 1185615"/>
              <a:gd name="connsiteY15" fmla="*/ 104503 h 870857"/>
              <a:gd name="connsiteX16" fmla="*/ 862149 w 1185615"/>
              <a:gd name="connsiteY16" fmla="*/ 278674 h 870857"/>
              <a:gd name="connsiteX17" fmla="*/ 914400 w 1185615"/>
              <a:gd name="connsiteY17" fmla="*/ 322217 h 870857"/>
              <a:gd name="connsiteX18" fmla="*/ 966651 w 1185615"/>
              <a:gd name="connsiteY18" fmla="*/ 339634 h 870857"/>
              <a:gd name="connsiteX19" fmla="*/ 992777 w 1185615"/>
              <a:gd name="connsiteY19" fmla="*/ 348343 h 870857"/>
              <a:gd name="connsiteX20" fmla="*/ 1018903 w 1185615"/>
              <a:gd name="connsiteY20" fmla="*/ 357052 h 870857"/>
              <a:gd name="connsiteX21" fmla="*/ 1071154 w 1185615"/>
              <a:gd name="connsiteY21" fmla="*/ 383177 h 870857"/>
              <a:gd name="connsiteX22" fmla="*/ 1105989 w 1185615"/>
              <a:gd name="connsiteY22" fmla="*/ 435429 h 870857"/>
              <a:gd name="connsiteX23" fmla="*/ 1140823 w 1185615"/>
              <a:gd name="connsiteY23" fmla="*/ 496389 h 870857"/>
              <a:gd name="connsiteX24" fmla="*/ 1149531 w 1185615"/>
              <a:gd name="connsiteY24" fmla="*/ 531223 h 870857"/>
              <a:gd name="connsiteX25" fmla="*/ 1175657 w 1185615"/>
              <a:gd name="connsiteY25" fmla="*/ 592183 h 870857"/>
              <a:gd name="connsiteX26" fmla="*/ 1158240 w 1185615"/>
              <a:gd name="connsiteY26" fmla="*/ 714103 h 870857"/>
              <a:gd name="connsiteX27" fmla="*/ 1114697 w 1185615"/>
              <a:gd name="connsiteY27" fmla="*/ 757646 h 870857"/>
              <a:gd name="connsiteX28" fmla="*/ 1027611 w 1185615"/>
              <a:gd name="connsiteY28" fmla="*/ 827314 h 870857"/>
              <a:gd name="connsiteX29" fmla="*/ 1001486 w 1185615"/>
              <a:gd name="connsiteY29" fmla="*/ 844732 h 870857"/>
              <a:gd name="connsiteX30" fmla="*/ 975360 w 1185615"/>
              <a:gd name="connsiteY30" fmla="*/ 853440 h 870857"/>
              <a:gd name="connsiteX31" fmla="*/ 870857 w 1185615"/>
              <a:gd name="connsiteY31" fmla="*/ 870857 h 870857"/>
              <a:gd name="connsiteX32" fmla="*/ 809897 w 1185615"/>
              <a:gd name="connsiteY32" fmla="*/ 862149 h 870857"/>
              <a:gd name="connsiteX33" fmla="*/ 757646 w 1185615"/>
              <a:gd name="connsiteY33" fmla="*/ 844732 h 870857"/>
              <a:gd name="connsiteX34" fmla="*/ 714103 w 1185615"/>
              <a:gd name="connsiteY34" fmla="*/ 818606 h 870857"/>
              <a:gd name="connsiteX35" fmla="*/ 687977 w 1185615"/>
              <a:gd name="connsiteY35" fmla="*/ 801189 h 870857"/>
              <a:gd name="connsiteX36" fmla="*/ 600891 w 1185615"/>
              <a:gd name="connsiteY36" fmla="*/ 792480 h 870857"/>
              <a:gd name="connsiteX37" fmla="*/ 505097 w 1185615"/>
              <a:gd name="connsiteY37" fmla="*/ 801189 h 870857"/>
              <a:gd name="connsiteX38" fmla="*/ 444137 w 1185615"/>
              <a:gd name="connsiteY38" fmla="*/ 827314 h 870857"/>
              <a:gd name="connsiteX39" fmla="*/ 391886 w 1185615"/>
              <a:gd name="connsiteY39" fmla="*/ 844732 h 870857"/>
              <a:gd name="connsiteX40" fmla="*/ 322217 w 1185615"/>
              <a:gd name="connsiteY40" fmla="*/ 870857 h 870857"/>
              <a:gd name="connsiteX41" fmla="*/ 139337 w 1185615"/>
              <a:gd name="connsiteY41" fmla="*/ 862149 h 870857"/>
              <a:gd name="connsiteX42" fmla="*/ 113211 w 1185615"/>
              <a:gd name="connsiteY42" fmla="*/ 853440 h 870857"/>
              <a:gd name="connsiteX43" fmla="*/ 52251 w 1185615"/>
              <a:gd name="connsiteY43" fmla="*/ 809897 h 870857"/>
              <a:gd name="connsiteX44" fmla="*/ 17417 w 1185615"/>
              <a:gd name="connsiteY44" fmla="*/ 757646 h 870857"/>
              <a:gd name="connsiteX45" fmla="*/ 8709 w 1185615"/>
              <a:gd name="connsiteY45" fmla="*/ 722812 h 870857"/>
              <a:gd name="connsiteX46" fmla="*/ 0 w 1185615"/>
              <a:gd name="connsiteY46" fmla="*/ 696686 h 870857"/>
              <a:gd name="connsiteX47" fmla="*/ 8709 w 1185615"/>
              <a:gd name="connsiteY47" fmla="*/ 583474 h 870857"/>
              <a:gd name="connsiteX48" fmla="*/ 26126 w 1185615"/>
              <a:gd name="connsiteY48" fmla="*/ 531223 h 870857"/>
              <a:gd name="connsiteX49" fmla="*/ 52251 w 1185615"/>
              <a:gd name="connsiteY49" fmla="*/ 444137 h 870857"/>
              <a:gd name="connsiteX50" fmla="*/ 69669 w 1185615"/>
              <a:gd name="connsiteY50" fmla="*/ 426720 h 870857"/>
              <a:gd name="connsiteX51" fmla="*/ 78377 w 1185615"/>
              <a:gd name="connsiteY51" fmla="*/ 400594 h 870857"/>
              <a:gd name="connsiteX52" fmla="*/ 139337 w 1185615"/>
              <a:gd name="connsiteY52" fmla="*/ 348343 h 870857"/>
              <a:gd name="connsiteX53" fmla="*/ 174171 w 1185615"/>
              <a:gd name="connsiteY53" fmla="*/ 330926 h 870857"/>
              <a:gd name="connsiteX54" fmla="*/ 217714 w 1185615"/>
              <a:gd name="connsiteY54" fmla="*/ 296092 h 870857"/>
              <a:gd name="connsiteX55" fmla="*/ 226423 w 1185615"/>
              <a:gd name="connsiteY55" fmla="*/ 330926 h 870857"/>
              <a:gd name="connsiteX0" fmla="*/ 226423 w 1185615"/>
              <a:gd name="connsiteY0" fmla="*/ 330926 h 870857"/>
              <a:gd name="connsiteX1" fmla="*/ 261257 w 1185615"/>
              <a:gd name="connsiteY1" fmla="*/ 322217 h 870857"/>
              <a:gd name="connsiteX2" fmla="*/ 304800 w 1185615"/>
              <a:gd name="connsiteY2" fmla="*/ 287383 h 870857"/>
              <a:gd name="connsiteX3" fmla="*/ 330926 w 1185615"/>
              <a:gd name="connsiteY3" fmla="*/ 269966 h 870857"/>
              <a:gd name="connsiteX4" fmla="*/ 348343 w 1185615"/>
              <a:gd name="connsiteY4" fmla="*/ 243840 h 870857"/>
              <a:gd name="connsiteX5" fmla="*/ 391886 w 1185615"/>
              <a:gd name="connsiteY5" fmla="*/ 191589 h 870857"/>
              <a:gd name="connsiteX6" fmla="*/ 409303 w 1185615"/>
              <a:gd name="connsiteY6" fmla="*/ 139337 h 870857"/>
              <a:gd name="connsiteX7" fmla="*/ 418011 w 1185615"/>
              <a:gd name="connsiteY7" fmla="*/ 113212 h 870857"/>
              <a:gd name="connsiteX8" fmla="*/ 435429 w 1185615"/>
              <a:gd name="connsiteY8" fmla="*/ 43543 h 870857"/>
              <a:gd name="connsiteX9" fmla="*/ 444137 w 1185615"/>
              <a:gd name="connsiteY9" fmla="*/ 17417 h 870857"/>
              <a:gd name="connsiteX10" fmla="*/ 470263 w 1185615"/>
              <a:gd name="connsiteY10" fmla="*/ 0 h 870857"/>
              <a:gd name="connsiteX11" fmla="*/ 740229 w 1185615"/>
              <a:gd name="connsiteY11" fmla="*/ 8709 h 870857"/>
              <a:gd name="connsiteX12" fmla="*/ 792480 w 1185615"/>
              <a:gd name="connsiteY12" fmla="*/ 34834 h 870857"/>
              <a:gd name="connsiteX13" fmla="*/ 818606 w 1185615"/>
              <a:gd name="connsiteY13" fmla="*/ 43543 h 870857"/>
              <a:gd name="connsiteX14" fmla="*/ 844731 w 1185615"/>
              <a:gd name="connsiteY14" fmla="*/ 69669 h 870857"/>
              <a:gd name="connsiteX15" fmla="*/ 853440 w 1185615"/>
              <a:gd name="connsiteY15" fmla="*/ 104503 h 870857"/>
              <a:gd name="connsiteX16" fmla="*/ 862149 w 1185615"/>
              <a:gd name="connsiteY16" fmla="*/ 278674 h 870857"/>
              <a:gd name="connsiteX17" fmla="*/ 914400 w 1185615"/>
              <a:gd name="connsiteY17" fmla="*/ 322217 h 870857"/>
              <a:gd name="connsiteX18" fmla="*/ 966651 w 1185615"/>
              <a:gd name="connsiteY18" fmla="*/ 339634 h 870857"/>
              <a:gd name="connsiteX19" fmla="*/ 992777 w 1185615"/>
              <a:gd name="connsiteY19" fmla="*/ 348343 h 870857"/>
              <a:gd name="connsiteX20" fmla="*/ 1018903 w 1185615"/>
              <a:gd name="connsiteY20" fmla="*/ 357052 h 870857"/>
              <a:gd name="connsiteX21" fmla="*/ 1071154 w 1185615"/>
              <a:gd name="connsiteY21" fmla="*/ 383177 h 870857"/>
              <a:gd name="connsiteX22" fmla="*/ 1105989 w 1185615"/>
              <a:gd name="connsiteY22" fmla="*/ 435429 h 870857"/>
              <a:gd name="connsiteX23" fmla="*/ 1140823 w 1185615"/>
              <a:gd name="connsiteY23" fmla="*/ 496389 h 870857"/>
              <a:gd name="connsiteX24" fmla="*/ 1149531 w 1185615"/>
              <a:gd name="connsiteY24" fmla="*/ 531223 h 870857"/>
              <a:gd name="connsiteX25" fmla="*/ 1175657 w 1185615"/>
              <a:gd name="connsiteY25" fmla="*/ 592183 h 870857"/>
              <a:gd name="connsiteX26" fmla="*/ 1158240 w 1185615"/>
              <a:gd name="connsiteY26" fmla="*/ 714103 h 870857"/>
              <a:gd name="connsiteX27" fmla="*/ 1114697 w 1185615"/>
              <a:gd name="connsiteY27" fmla="*/ 757646 h 870857"/>
              <a:gd name="connsiteX28" fmla="*/ 1027611 w 1185615"/>
              <a:gd name="connsiteY28" fmla="*/ 827314 h 870857"/>
              <a:gd name="connsiteX29" fmla="*/ 1001486 w 1185615"/>
              <a:gd name="connsiteY29" fmla="*/ 844732 h 870857"/>
              <a:gd name="connsiteX30" fmla="*/ 975360 w 1185615"/>
              <a:gd name="connsiteY30" fmla="*/ 853440 h 870857"/>
              <a:gd name="connsiteX31" fmla="*/ 870857 w 1185615"/>
              <a:gd name="connsiteY31" fmla="*/ 870857 h 870857"/>
              <a:gd name="connsiteX32" fmla="*/ 809897 w 1185615"/>
              <a:gd name="connsiteY32" fmla="*/ 862149 h 870857"/>
              <a:gd name="connsiteX33" fmla="*/ 757646 w 1185615"/>
              <a:gd name="connsiteY33" fmla="*/ 844732 h 870857"/>
              <a:gd name="connsiteX34" fmla="*/ 714103 w 1185615"/>
              <a:gd name="connsiteY34" fmla="*/ 818606 h 870857"/>
              <a:gd name="connsiteX35" fmla="*/ 687977 w 1185615"/>
              <a:gd name="connsiteY35" fmla="*/ 801189 h 870857"/>
              <a:gd name="connsiteX36" fmla="*/ 600891 w 1185615"/>
              <a:gd name="connsiteY36" fmla="*/ 792480 h 870857"/>
              <a:gd name="connsiteX37" fmla="*/ 505097 w 1185615"/>
              <a:gd name="connsiteY37" fmla="*/ 801189 h 870857"/>
              <a:gd name="connsiteX38" fmla="*/ 444137 w 1185615"/>
              <a:gd name="connsiteY38" fmla="*/ 827314 h 870857"/>
              <a:gd name="connsiteX39" fmla="*/ 391886 w 1185615"/>
              <a:gd name="connsiteY39" fmla="*/ 844732 h 870857"/>
              <a:gd name="connsiteX40" fmla="*/ 322217 w 1185615"/>
              <a:gd name="connsiteY40" fmla="*/ 870857 h 870857"/>
              <a:gd name="connsiteX41" fmla="*/ 139337 w 1185615"/>
              <a:gd name="connsiteY41" fmla="*/ 862149 h 870857"/>
              <a:gd name="connsiteX42" fmla="*/ 113211 w 1185615"/>
              <a:gd name="connsiteY42" fmla="*/ 853440 h 870857"/>
              <a:gd name="connsiteX43" fmla="*/ 52251 w 1185615"/>
              <a:gd name="connsiteY43" fmla="*/ 809897 h 870857"/>
              <a:gd name="connsiteX44" fmla="*/ 17417 w 1185615"/>
              <a:gd name="connsiteY44" fmla="*/ 757646 h 870857"/>
              <a:gd name="connsiteX45" fmla="*/ 8709 w 1185615"/>
              <a:gd name="connsiteY45" fmla="*/ 722812 h 870857"/>
              <a:gd name="connsiteX46" fmla="*/ 0 w 1185615"/>
              <a:gd name="connsiteY46" fmla="*/ 696686 h 870857"/>
              <a:gd name="connsiteX47" fmla="*/ 8709 w 1185615"/>
              <a:gd name="connsiteY47" fmla="*/ 583474 h 870857"/>
              <a:gd name="connsiteX48" fmla="*/ 26126 w 1185615"/>
              <a:gd name="connsiteY48" fmla="*/ 531223 h 870857"/>
              <a:gd name="connsiteX49" fmla="*/ 52251 w 1185615"/>
              <a:gd name="connsiteY49" fmla="*/ 444137 h 870857"/>
              <a:gd name="connsiteX50" fmla="*/ 69669 w 1185615"/>
              <a:gd name="connsiteY50" fmla="*/ 426720 h 870857"/>
              <a:gd name="connsiteX51" fmla="*/ 78377 w 1185615"/>
              <a:gd name="connsiteY51" fmla="*/ 400594 h 870857"/>
              <a:gd name="connsiteX52" fmla="*/ 139337 w 1185615"/>
              <a:gd name="connsiteY52" fmla="*/ 348343 h 870857"/>
              <a:gd name="connsiteX53" fmla="*/ 174171 w 1185615"/>
              <a:gd name="connsiteY53" fmla="*/ 330926 h 870857"/>
              <a:gd name="connsiteX54" fmla="*/ 226423 w 1185615"/>
              <a:gd name="connsiteY54" fmla="*/ 330926 h 87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85615" h="870857">
                <a:moveTo>
                  <a:pt x="226423" y="330926"/>
                </a:moveTo>
                <a:cubicBezTo>
                  <a:pt x="233680" y="335280"/>
                  <a:pt x="250794" y="328030"/>
                  <a:pt x="261257" y="322217"/>
                </a:cubicBezTo>
                <a:cubicBezTo>
                  <a:pt x="277505" y="313190"/>
                  <a:pt x="289930" y="298535"/>
                  <a:pt x="304800" y="287383"/>
                </a:cubicBezTo>
                <a:cubicBezTo>
                  <a:pt x="313173" y="281103"/>
                  <a:pt x="322217" y="275772"/>
                  <a:pt x="330926" y="269966"/>
                </a:cubicBezTo>
                <a:cubicBezTo>
                  <a:pt x="336732" y="261257"/>
                  <a:pt x="341643" y="251881"/>
                  <a:pt x="348343" y="243840"/>
                </a:cubicBezTo>
                <a:cubicBezTo>
                  <a:pt x="404225" y="176781"/>
                  <a:pt x="348640" y="256457"/>
                  <a:pt x="391886" y="191589"/>
                </a:cubicBezTo>
                <a:lnTo>
                  <a:pt x="409303" y="139337"/>
                </a:lnTo>
                <a:cubicBezTo>
                  <a:pt x="412206" y="130629"/>
                  <a:pt x="415785" y="122117"/>
                  <a:pt x="418011" y="113212"/>
                </a:cubicBezTo>
                <a:cubicBezTo>
                  <a:pt x="423817" y="89989"/>
                  <a:pt x="427860" y="66253"/>
                  <a:pt x="435429" y="43543"/>
                </a:cubicBezTo>
                <a:cubicBezTo>
                  <a:pt x="438332" y="34834"/>
                  <a:pt x="438403" y="24585"/>
                  <a:pt x="444137" y="17417"/>
                </a:cubicBezTo>
                <a:cubicBezTo>
                  <a:pt x="450675" y="9244"/>
                  <a:pt x="461554" y="5806"/>
                  <a:pt x="470263" y="0"/>
                </a:cubicBezTo>
                <a:cubicBezTo>
                  <a:pt x="560252" y="2903"/>
                  <a:pt x="650349" y="3422"/>
                  <a:pt x="740229" y="8709"/>
                </a:cubicBezTo>
                <a:cubicBezTo>
                  <a:pt x="765036" y="10168"/>
                  <a:pt x="771540" y="24364"/>
                  <a:pt x="792480" y="34834"/>
                </a:cubicBezTo>
                <a:cubicBezTo>
                  <a:pt x="800691" y="38939"/>
                  <a:pt x="809897" y="40640"/>
                  <a:pt x="818606" y="43543"/>
                </a:cubicBezTo>
                <a:cubicBezTo>
                  <a:pt x="827314" y="52252"/>
                  <a:pt x="838621" y="58976"/>
                  <a:pt x="844731" y="69669"/>
                </a:cubicBezTo>
                <a:cubicBezTo>
                  <a:pt x="850669" y="80061"/>
                  <a:pt x="852446" y="92576"/>
                  <a:pt x="853440" y="104503"/>
                </a:cubicBezTo>
                <a:cubicBezTo>
                  <a:pt x="858268" y="162432"/>
                  <a:pt x="854630" y="221033"/>
                  <a:pt x="862149" y="278674"/>
                </a:cubicBezTo>
                <a:cubicBezTo>
                  <a:pt x="865385" y="303486"/>
                  <a:pt x="896725" y="315147"/>
                  <a:pt x="914400" y="322217"/>
                </a:cubicBezTo>
                <a:cubicBezTo>
                  <a:pt x="931446" y="329035"/>
                  <a:pt x="949234" y="333828"/>
                  <a:pt x="966651" y="339634"/>
                </a:cubicBezTo>
                <a:lnTo>
                  <a:pt x="992777" y="348343"/>
                </a:lnTo>
                <a:cubicBezTo>
                  <a:pt x="1001486" y="351246"/>
                  <a:pt x="1011265" y="351960"/>
                  <a:pt x="1018903" y="357052"/>
                </a:cubicBezTo>
                <a:cubicBezTo>
                  <a:pt x="1052667" y="379561"/>
                  <a:pt x="1035100" y="371159"/>
                  <a:pt x="1071154" y="383177"/>
                </a:cubicBezTo>
                <a:cubicBezTo>
                  <a:pt x="1082766" y="400594"/>
                  <a:pt x="1096627" y="416706"/>
                  <a:pt x="1105989" y="435429"/>
                </a:cubicBezTo>
                <a:cubicBezTo>
                  <a:pt x="1128087" y="479624"/>
                  <a:pt x="1116205" y="459461"/>
                  <a:pt x="1140823" y="496389"/>
                </a:cubicBezTo>
                <a:cubicBezTo>
                  <a:pt x="1143726" y="508000"/>
                  <a:pt x="1144816" y="520222"/>
                  <a:pt x="1149531" y="531223"/>
                </a:cubicBezTo>
                <a:cubicBezTo>
                  <a:pt x="1185615" y="615419"/>
                  <a:pt x="1150657" y="492179"/>
                  <a:pt x="1175657" y="592183"/>
                </a:cubicBezTo>
                <a:cubicBezTo>
                  <a:pt x="1173431" y="616666"/>
                  <a:pt x="1174995" y="680594"/>
                  <a:pt x="1158240" y="714103"/>
                </a:cubicBezTo>
                <a:cubicBezTo>
                  <a:pt x="1139371" y="751842"/>
                  <a:pt x="1145178" y="731519"/>
                  <a:pt x="1114697" y="757646"/>
                </a:cubicBezTo>
                <a:cubicBezTo>
                  <a:pt x="1027824" y="832108"/>
                  <a:pt x="1140995" y="751723"/>
                  <a:pt x="1027611" y="827314"/>
                </a:cubicBezTo>
                <a:cubicBezTo>
                  <a:pt x="1018902" y="833120"/>
                  <a:pt x="1011415" y="841422"/>
                  <a:pt x="1001486" y="844732"/>
                </a:cubicBezTo>
                <a:cubicBezTo>
                  <a:pt x="992777" y="847635"/>
                  <a:pt x="984361" y="851640"/>
                  <a:pt x="975360" y="853440"/>
                </a:cubicBezTo>
                <a:cubicBezTo>
                  <a:pt x="940731" y="860366"/>
                  <a:pt x="870857" y="870857"/>
                  <a:pt x="870857" y="870857"/>
                </a:cubicBezTo>
                <a:cubicBezTo>
                  <a:pt x="850537" y="867954"/>
                  <a:pt x="829898" y="866764"/>
                  <a:pt x="809897" y="862149"/>
                </a:cubicBezTo>
                <a:cubicBezTo>
                  <a:pt x="792008" y="858021"/>
                  <a:pt x="757646" y="844732"/>
                  <a:pt x="757646" y="844732"/>
                </a:cubicBezTo>
                <a:cubicBezTo>
                  <a:pt x="723628" y="810712"/>
                  <a:pt x="759322" y="841215"/>
                  <a:pt x="714103" y="818606"/>
                </a:cubicBezTo>
                <a:cubicBezTo>
                  <a:pt x="704741" y="813925"/>
                  <a:pt x="698175" y="803542"/>
                  <a:pt x="687977" y="801189"/>
                </a:cubicBezTo>
                <a:cubicBezTo>
                  <a:pt x="659551" y="794629"/>
                  <a:pt x="629920" y="795383"/>
                  <a:pt x="600891" y="792480"/>
                </a:cubicBezTo>
                <a:cubicBezTo>
                  <a:pt x="568960" y="795383"/>
                  <a:pt x="536838" y="796655"/>
                  <a:pt x="505097" y="801189"/>
                </a:cubicBezTo>
                <a:cubicBezTo>
                  <a:pt x="483291" y="804304"/>
                  <a:pt x="463656" y="819506"/>
                  <a:pt x="444137" y="827314"/>
                </a:cubicBezTo>
                <a:cubicBezTo>
                  <a:pt x="427091" y="834133"/>
                  <a:pt x="408307" y="836522"/>
                  <a:pt x="391886" y="844732"/>
                </a:cubicBezTo>
                <a:cubicBezTo>
                  <a:pt x="346346" y="867501"/>
                  <a:pt x="369646" y="859001"/>
                  <a:pt x="322217" y="870857"/>
                </a:cubicBezTo>
                <a:cubicBezTo>
                  <a:pt x="261257" y="867954"/>
                  <a:pt x="200155" y="867217"/>
                  <a:pt x="139337" y="862149"/>
                </a:cubicBezTo>
                <a:cubicBezTo>
                  <a:pt x="130189" y="861387"/>
                  <a:pt x="121422" y="857545"/>
                  <a:pt x="113211" y="853440"/>
                </a:cubicBezTo>
                <a:cubicBezTo>
                  <a:pt x="103891" y="848780"/>
                  <a:pt x="55405" y="813446"/>
                  <a:pt x="52251" y="809897"/>
                </a:cubicBezTo>
                <a:cubicBezTo>
                  <a:pt x="38344" y="794252"/>
                  <a:pt x="17417" y="757646"/>
                  <a:pt x="17417" y="757646"/>
                </a:cubicBezTo>
                <a:cubicBezTo>
                  <a:pt x="14514" y="746035"/>
                  <a:pt x="11997" y="734320"/>
                  <a:pt x="8709" y="722812"/>
                </a:cubicBezTo>
                <a:cubicBezTo>
                  <a:pt x="6187" y="713985"/>
                  <a:pt x="0" y="705866"/>
                  <a:pt x="0" y="696686"/>
                </a:cubicBezTo>
                <a:cubicBezTo>
                  <a:pt x="0" y="658837"/>
                  <a:pt x="2806" y="620860"/>
                  <a:pt x="8709" y="583474"/>
                </a:cubicBezTo>
                <a:cubicBezTo>
                  <a:pt x="11572" y="565340"/>
                  <a:pt x="21673" y="549034"/>
                  <a:pt x="26126" y="531223"/>
                </a:cubicBezTo>
                <a:cubicBezTo>
                  <a:pt x="30073" y="515436"/>
                  <a:pt x="45183" y="451204"/>
                  <a:pt x="52251" y="444137"/>
                </a:cubicBezTo>
                <a:lnTo>
                  <a:pt x="69669" y="426720"/>
                </a:lnTo>
                <a:cubicBezTo>
                  <a:pt x="72572" y="418011"/>
                  <a:pt x="73285" y="408232"/>
                  <a:pt x="78377" y="400594"/>
                </a:cubicBezTo>
                <a:cubicBezTo>
                  <a:pt x="88554" y="385329"/>
                  <a:pt x="125543" y="356964"/>
                  <a:pt x="139337" y="348343"/>
                </a:cubicBezTo>
                <a:cubicBezTo>
                  <a:pt x="150346" y="341463"/>
                  <a:pt x="163369" y="338127"/>
                  <a:pt x="174171" y="330926"/>
                </a:cubicBezTo>
                <a:cubicBezTo>
                  <a:pt x="188685" y="328023"/>
                  <a:pt x="211909" y="332377"/>
                  <a:pt x="226423" y="330926"/>
                </a:cubicBez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14801" y="5765688"/>
            <a:ext cx="31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rot="18771568">
            <a:off x="2607014" y="4741048"/>
            <a:ext cx="1079770" cy="10700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8771568">
            <a:off x="2867322" y="4943794"/>
            <a:ext cx="182880" cy="10700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8771568">
            <a:off x="2990836" y="4810690"/>
            <a:ext cx="182880" cy="10700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8771568">
            <a:off x="3116555" y="4675208"/>
            <a:ext cx="182880" cy="10700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8771568">
            <a:off x="3242273" y="4539727"/>
            <a:ext cx="182880" cy="10700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 rot="16853899">
            <a:off x="3722452" y="5081517"/>
            <a:ext cx="450715" cy="285344"/>
          </a:xfrm>
          <a:custGeom>
            <a:avLst/>
            <a:gdLst>
              <a:gd name="connsiteX0" fmla="*/ 22698 w 1000328"/>
              <a:gd name="connsiteY0" fmla="*/ 32425 h 607978"/>
              <a:gd name="connsiteX1" fmla="*/ 314527 w 1000328"/>
              <a:gd name="connsiteY1" fmla="*/ 61608 h 607978"/>
              <a:gd name="connsiteX2" fmla="*/ 606357 w 1000328"/>
              <a:gd name="connsiteY2" fmla="*/ 168612 h 607978"/>
              <a:gd name="connsiteX3" fmla="*/ 820366 w 1000328"/>
              <a:gd name="connsiteY3" fmla="*/ 353437 h 607978"/>
              <a:gd name="connsiteX4" fmla="*/ 966281 w 1000328"/>
              <a:gd name="connsiteY4" fmla="*/ 577174 h 607978"/>
              <a:gd name="connsiteX5" fmla="*/ 616085 w 1000328"/>
              <a:gd name="connsiteY5" fmla="*/ 538263 h 607978"/>
              <a:gd name="connsiteX6" fmla="*/ 402076 w 1000328"/>
              <a:gd name="connsiteY6" fmla="*/ 450714 h 607978"/>
              <a:gd name="connsiteX7" fmla="*/ 178340 w 1000328"/>
              <a:gd name="connsiteY7" fmla="*/ 256161 h 607978"/>
              <a:gd name="connsiteX8" fmla="*/ 22698 w 1000328"/>
              <a:gd name="connsiteY8" fmla="*/ 32425 h 60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328" h="607978">
                <a:moveTo>
                  <a:pt x="22698" y="32425"/>
                </a:moveTo>
                <a:cubicBezTo>
                  <a:pt x="45396" y="0"/>
                  <a:pt x="217251" y="38910"/>
                  <a:pt x="314527" y="61608"/>
                </a:cubicBezTo>
                <a:cubicBezTo>
                  <a:pt x="411803" y="84306"/>
                  <a:pt x="522051" y="119974"/>
                  <a:pt x="606357" y="168612"/>
                </a:cubicBezTo>
                <a:cubicBezTo>
                  <a:pt x="690663" y="217250"/>
                  <a:pt x="760379" y="285343"/>
                  <a:pt x="820366" y="353437"/>
                </a:cubicBezTo>
                <a:cubicBezTo>
                  <a:pt x="880353" y="421531"/>
                  <a:pt x="1000328" y="546370"/>
                  <a:pt x="966281" y="577174"/>
                </a:cubicBezTo>
                <a:cubicBezTo>
                  <a:pt x="932234" y="607978"/>
                  <a:pt x="710119" y="559340"/>
                  <a:pt x="616085" y="538263"/>
                </a:cubicBezTo>
                <a:cubicBezTo>
                  <a:pt x="522051" y="517186"/>
                  <a:pt x="475033" y="497731"/>
                  <a:pt x="402076" y="450714"/>
                </a:cubicBezTo>
                <a:cubicBezTo>
                  <a:pt x="329119" y="403697"/>
                  <a:pt x="241570" y="324255"/>
                  <a:pt x="178340" y="256161"/>
                </a:cubicBezTo>
                <a:cubicBezTo>
                  <a:pt x="115110" y="188067"/>
                  <a:pt x="0" y="64850"/>
                  <a:pt x="22698" y="32425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  <a:alpha val="49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104168" y="4374640"/>
            <a:ext cx="94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camera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(CCD)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32094" y="4692414"/>
            <a:ext cx="598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2" name="Picture 14" descr="scanner-head-and-david-head-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5446" y="1520953"/>
            <a:ext cx="2819400" cy="1564112"/>
          </a:xfrm>
          <a:prstGeom prst="rect">
            <a:avLst/>
          </a:prstGeom>
          <a:noFill/>
          <a:ln w="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Optical scanning – active lighting</a:t>
            </a:r>
            <a:br>
              <a:rPr lang="en-US" dirty="0" smtClean="0"/>
            </a:br>
            <a:r>
              <a:rPr lang="en-US" sz="3600" dirty="0" smtClean="0"/>
              <a:t>Triangulation laser</a:t>
            </a:r>
            <a:endParaRPr lang="en-US" sz="5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</a:rPr>
              <a:t>Laser beam and camera</a:t>
            </a: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Laser dot is photographed</a:t>
            </a: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The location of the dot in the</a:t>
            </a:r>
            <a:br>
              <a:rPr lang="en-US" sz="2800" dirty="0">
                <a:solidFill>
                  <a:prstClr val="black"/>
                </a:solidFill>
              </a:rPr>
            </a:br>
            <a:r>
              <a:rPr lang="en-US" sz="2800" dirty="0">
                <a:solidFill>
                  <a:prstClr val="black"/>
                </a:solidFill>
              </a:rPr>
              <a:t>image allows triangulation: </a:t>
            </a:r>
            <a:br>
              <a:rPr lang="en-US" sz="2800" dirty="0">
                <a:solidFill>
                  <a:prstClr val="black"/>
                </a:solidFill>
              </a:rPr>
            </a:br>
            <a:r>
              <a:rPr lang="en-US" sz="2800" dirty="0">
                <a:solidFill>
                  <a:prstClr val="black"/>
                </a:solidFill>
              </a:rPr>
              <a:t>we get the distance to the object</a:t>
            </a:r>
          </a:p>
        </p:txBody>
      </p:sp>
      <p:cxnSp>
        <p:nvCxnSpPr>
          <p:cNvPr id="32" name="Straight Connector 31"/>
          <p:cNvCxnSpPr>
            <a:stCxn id="39" idx="2"/>
          </p:cNvCxnSpPr>
          <p:nvPr/>
        </p:nvCxnSpPr>
        <p:spPr>
          <a:xfrm>
            <a:off x="2997981" y="5033689"/>
            <a:ext cx="3665466" cy="858466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5" idx="3"/>
          </p:cNvCxnSpPr>
          <p:nvPr/>
        </p:nvCxnSpPr>
        <p:spPr>
          <a:xfrm flipV="1">
            <a:off x="3201789" y="5800158"/>
            <a:ext cx="3108960" cy="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184373" y="5747907"/>
            <a:ext cx="87085" cy="104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5" name="Rectangle 34"/>
          <p:cNvSpPr/>
          <p:nvPr/>
        </p:nvSpPr>
        <p:spPr>
          <a:xfrm>
            <a:off x="2400601" y="5660822"/>
            <a:ext cx="801189" cy="278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laser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562289" y="5765688"/>
            <a:ext cx="31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rot="18771568">
            <a:off x="2607014" y="4741048"/>
            <a:ext cx="1079770" cy="10700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9" name="Rectangle 38"/>
          <p:cNvSpPr/>
          <p:nvPr/>
        </p:nvSpPr>
        <p:spPr>
          <a:xfrm rot="18771568">
            <a:off x="2867322" y="4943794"/>
            <a:ext cx="182880" cy="10700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0" name="Rectangle 39"/>
          <p:cNvSpPr/>
          <p:nvPr/>
        </p:nvSpPr>
        <p:spPr>
          <a:xfrm rot="18771568">
            <a:off x="2990836" y="4810690"/>
            <a:ext cx="182880" cy="10700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1" name="Rectangle 40"/>
          <p:cNvSpPr/>
          <p:nvPr/>
        </p:nvSpPr>
        <p:spPr>
          <a:xfrm rot="18771568">
            <a:off x="3116555" y="4675208"/>
            <a:ext cx="182880" cy="10700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2" name="Rectangle 41"/>
          <p:cNvSpPr/>
          <p:nvPr/>
        </p:nvSpPr>
        <p:spPr>
          <a:xfrm rot="18771568">
            <a:off x="3242273" y="4539727"/>
            <a:ext cx="182880" cy="10700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4" name="Freeform 43"/>
          <p:cNvSpPr/>
          <p:nvPr/>
        </p:nvSpPr>
        <p:spPr>
          <a:xfrm>
            <a:off x="6276702" y="5265692"/>
            <a:ext cx="1185615" cy="870857"/>
          </a:xfrm>
          <a:custGeom>
            <a:avLst/>
            <a:gdLst>
              <a:gd name="connsiteX0" fmla="*/ 226423 w 1185615"/>
              <a:gd name="connsiteY0" fmla="*/ 330926 h 870857"/>
              <a:gd name="connsiteX1" fmla="*/ 261257 w 1185615"/>
              <a:gd name="connsiteY1" fmla="*/ 322217 h 870857"/>
              <a:gd name="connsiteX2" fmla="*/ 304800 w 1185615"/>
              <a:gd name="connsiteY2" fmla="*/ 287383 h 870857"/>
              <a:gd name="connsiteX3" fmla="*/ 330926 w 1185615"/>
              <a:gd name="connsiteY3" fmla="*/ 269966 h 870857"/>
              <a:gd name="connsiteX4" fmla="*/ 348343 w 1185615"/>
              <a:gd name="connsiteY4" fmla="*/ 243840 h 870857"/>
              <a:gd name="connsiteX5" fmla="*/ 391886 w 1185615"/>
              <a:gd name="connsiteY5" fmla="*/ 191589 h 870857"/>
              <a:gd name="connsiteX6" fmla="*/ 409303 w 1185615"/>
              <a:gd name="connsiteY6" fmla="*/ 139337 h 870857"/>
              <a:gd name="connsiteX7" fmla="*/ 418011 w 1185615"/>
              <a:gd name="connsiteY7" fmla="*/ 113212 h 870857"/>
              <a:gd name="connsiteX8" fmla="*/ 435429 w 1185615"/>
              <a:gd name="connsiteY8" fmla="*/ 43543 h 870857"/>
              <a:gd name="connsiteX9" fmla="*/ 444137 w 1185615"/>
              <a:gd name="connsiteY9" fmla="*/ 17417 h 870857"/>
              <a:gd name="connsiteX10" fmla="*/ 470263 w 1185615"/>
              <a:gd name="connsiteY10" fmla="*/ 0 h 870857"/>
              <a:gd name="connsiteX11" fmla="*/ 740229 w 1185615"/>
              <a:gd name="connsiteY11" fmla="*/ 8709 h 870857"/>
              <a:gd name="connsiteX12" fmla="*/ 792480 w 1185615"/>
              <a:gd name="connsiteY12" fmla="*/ 34834 h 870857"/>
              <a:gd name="connsiteX13" fmla="*/ 818606 w 1185615"/>
              <a:gd name="connsiteY13" fmla="*/ 43543 h 870857"/>
              <a:gd name="connsiteX14" fmla="*/ 844731 w 1185615"/>
              <a:gd name="connsiteY14" fmla="*/ 69669 h 870857"/>
              <a:gd name="connsiteX15" fmla="*/ 853440 w 1185615"/>
              <a:gd name="connsiteY15" fmla="*/ 104503 h 870857"/>
              <a:gd name="connsiteX16" fmla="*/ 862149 w 1185615"/>
              <a:gd name="connsiteY16" fmla="*/ 278674 h 870857"/>
              <a:gd name="connsiteX17" fmla="*/ 914400 w 1185615"/>
              <a:gd name="connsiteY17" fmla="*/ 322217 h 870857"/>
              <a:gd name="connsiteX18" fmla="*/ 966651 w 1185615"/>
              <a:gd name="connsiteY18" fmla="*/ 339634 h 870857"/>
              <a:gd name="connsiteX19" fmla="*/ 992777 w 1185615"/>
              <a:gd name="connsiteY19" fmla="*/ 348343 h 870857"/>
              <a:gd name="connsiteX20" fmla="*/ 1018903 w 1185615"/>
              <a:gd name="connsiteY20" fmla="*/ 357052 h 870857"/>
              <a:gd name="connsiteX21" fmla="*/ 1071154 w 1185615"/>
              <a:gd name="connsiteY21" fmla="*/ 383177 h 870857"/>
              <a:gd name="connsiteX22" fmla="*/ 1105989 w 1185615"/>
              <a:gd name="connsiteY22" fmla="*/ 435429 h 870857"/>
              <a:gd name="connsiteX23" fmla="*/ 1140823 w 1185615"/>
              <a:gd name="connsiteY23" fmla="*/ 496389 h 870857"/>
              <a:gd name="connsiteX24" fmla="*/ 1149531 w 1185615"/>
              <a:gd name="connsiteY24" fmla="*/ 531223 h 870857"/>
              <a:gd name="connsiteX25" fmla="*/ 1175657 w 1185615"/>
              <a:gd name="connsiteY25" fmla="*/ 592183 h 870857"/>
              <a:gd name="connsiteX26" fmla="*/ 1158240 w 1185615"/>
              <a:gd name="connsiteY26" fmla="*/ 714103 h 870857"/>
              <a:gd name="connsiteX27" fmla="*/ 1114697 w 1185615"/>
              <a:gd name="connsiteY27" fmla="*/ 757646 h 870857"/>
              <a:gd name="connsiteX28" fmla="*/ 1027611 w 1185615"/>
              <a:gd name="connsiteY28" fmla="*/ 827314 h 870857"/>
              <a:gd name="connsiteX29" fmla="*/ 1001486 w 1185615"/>
              <a:gd name="connsiteY29" fmla="*/ 844732 h 870857"/>
              <a:gd name="connsiteX30" fmla="*/ 975360 w 1185615"/>
              <a:gd name="connsiteY30" fmla="*/ 853440 h 870857"/>
              <a:gd name="connsiteX31" fmla="*/ 870857 w 1185615"/>
              <a:gd name="connsiteY31" fmla="*/ 870857 h 870857"/>
              <a:gd name="connsiteX32" fmla="*/ 809897 w 1185615"/>
              <a:gd name="connsiteY32" fmla="*/ 862149 h 870857"/>
              <a:gd name="connsiteX33" fmla="*/ 757646 w 1185615"/>
              <a:gd name="connsiteY33" fmla="*/ 844732 h 870857"/>
              <a:gd name="connsiteX34" fmla="*/ 714103 w 1185615"/>
              <a:gd name="connsiteY34" fmla="*/ 818606 h 870857"/>
              <a:gd name="connsiteX35" fmla="*/ 687977 w 1185615"/>
              <a:gd name="connsiteY35" fmla="*/ 801189 h 870857"/>
              <a:gd name="connsiteX36" fmla="*/ 600891 w 1185615"/>
              <a:gd name="connsiteY36" fmla="*/ 792480 h 870857"/>
              <a:gd name="connsiteX37" fmla="*/ 505097 w 1185615"/>
              <a:gd name="connsiteY37" fmla="*/ 801189 h 870857"/>
              <a:gd name="connsiteX38" fmla="*/ 444137 w 1185615"/>
              <a:gd name="connsiteY38" fmla="*/ 827314 h 870857"/>
              <a:gd name="connsiteX39" fmla="*/ 391886 w 1185615"/>
              <a:gd name="connsiteY39" fmla="*/ 844732 h 870857"/>
              <a:gd name="connsiteX40" fmla="*/ 322217 w 1185615"/>
              <a:gd name="connsiteY40" fmla="*/ 870857 h 870857"/>
              <a:gd name="connsiteX41" fmla="*/ 139337 w 1185615"/>
              <a:gd name="connsiteY41" fmla="*/ 862149 h 870857"/>
              <a:gd name="connsiteX42" fmla="*/ 113211 w 1185615"/>
              <a:gd name="connsiteY42" fmla="*/ 853440 h 870857"/>
              <a:gd name="connsiteX43" fmla="*/ 52251 w 1185615"/>
              <a:gd name="connsiteY43" fmla="*/ 809897 h 870857"/>
              <a:gd name="connsiteX44" fmla="*/ 17417 w 1185615"/>
              <a:gd name="connsiteY44" fmla="*/ 757646 h 870857"/>
              <a:gd name="connsiteX45" fmla="*/ 8709 w 1185615"/>
              <a:gd name="connsiteY45" fmla="*/ 722812 h 870857"/>
              <a:gd name="connsiteX46" fmla="*/ 0 w 1185615"/>
              <a:gd name="connsiteY46" fmla="*/ 696686 h 870857"/>
              <a:gd name="connsiteX47" fmla="*/ 8709 w 1185615"/>
              <a:gd name="connsiteY47" fmla="*/ 583474 h 870857"/>
              <a:gd name="connsiteX48" fmla="*/ 26126 w 1185615"/>
              <a:gd name="connsiteY48" fmla="*/ 531223 h 870857"/>
              <a:gd name="connsiteX49" fmla="*/ 52251 w 1185615"/>
              <a:gd name="connsiteY49" fmla="*/ 444137 h 870857"/>
              <a:gd name="connsiteX50" fmla="*/ 69669 w 1185615"/>
              <a:gd name="connsiteY50" fmla="*/ 426720 h 870857"/>
              <a:gd name="connsiteX51" fmla="*/ 78377 w 1185615"/>
              <a:gd name="connsiteY51" fmla="*/ 400594 h 870857"/>
              <a:gd name="connsiteX52" fmla="*/ 139337 w 1185615"/>
              <a:gd name="connsiteY52" fmla="*/ 348343 h 870857"/>
              <a:gd name="connsiteX53" fmla="*/ 174171 w 1185615"/>
              <a:gd name="connsiteY53" fmla="*/ 330926 h 870857"/>
              <a:gd name="connsiteX54" fmla="*/ 217714 w 1185615"/>
              <a:gd name="connsiteY54" fmla="*/ 296092 h 870857"/>
              <a:gd name="connsiteX55" fmla="*/ 226423 w 1185615"/>
              <a:gd name="connsiteY55" fmla="*/ 330926 h 870857"/>
              <a:gd name="connsiteX0" fmla="*/ 226423 w 1185615"/>
              <a:gd name="connsiteY0" fmla="*/ 330926 h 870857"/>
              <a:gd name="connsiteX1" fmla="*/ 261257 w 1185615"/>
              <a:gd name="connsiteY1" fmla="*/ 322217 h 870857"/>
              <a:gd name="connsiteX2" fmla="*/ 304800 w 1185615"/>
              <a:gd name="connsiteY2" fmla="*/ 287383 h 870857"/>
              <a:gd name="connsiteX3" fmla="*/ 330926 w 1185615"/>
              <a:gd name="connsiteY3" fmla="*/ 269966 h 870857"/>
              <a:gd name="connsiteX4" fmla="*/ 348343 w 1185615"/>
              <a:gd name="connsiteY4" fmla="*/ 243840 h 870857"/>
              <a:gd name="connsiteX5" fmla="*/ 391886 w 1185615"/>
              <a:gd name="connsiteY5" fmla="*/ 191589 h 870857"/>
              <a:gd name="connsiteX6" fmla="*/ 409303 w 1185615"/>
              <a:gd name="connsiteY6" fmla="*/ 139337 h 870857"/>
              <a:gd name="connsiteX7" fmla="*/ 418011 w 1185615"/>
              <a:gd name="connsiteY7" fmla="*/ 113212 h 870857"/>
              <a:gd name="connsiteX8" fmla="*/ 435429 w 1185615"/>
              <a:gd name="connsiteY8" fmla="*/ 43543 h 870857"/>
              <a:gd name="connsiteX9" fmla="*/ 444137 w 1185615"/>
              <a:gd name="connsiteY9" fmla="*/ 17417 h 870857"/>
              <a:gd name="connsiteX10" fmla="*/ 470263 w 1185615"/>
              <a:gd name="connsiteY10" fmla="*/ 0 h 870857"/>
              <a:gd name="connsiteX11" fmla="*/ 740229 w 1185615"/>
              <a:gd name="connsiteY11" fmla="*/ 8709 h 870857"/>
              <a:gd name="connsiteX12" fmla="*/ 792480 w 1185615"/>
              <a:gd name="connsiteY12" fmla="*/ 34834 h 870857"/>
              <a:gd name="connsiteX13" fmla="*/ 818606 w 1185615"/>
              <a:gd name="connsiteY13" fmla="*/ 43543 h 870857"/>
              <a:gd name="connsiteX14" fmla="*/ 844731 w 1185615"/>
              <a:gd name="connsiteY14" fmla="*/ 69669 h 870857"/>
              <a:gd name="connsiteX15" fmla="*/ 853440 w 1185615"/>
              <a:gd name="connsiteY15" fmla="*/ 104503 h 870857"/>
              <a:gd name="connsiteX16" fmla="*/ 862149 w 1185615"/>
              <a:gd name="connsiteY16" fmla="*/ 278674 h 870857"/>
              <a:gd name="connsiteX17" fmla="*/ 914400 w 1185615"/>
              <a:gd name="connsiteY17" fmla="*/ 322217 h 870857"/>
              <a:gd name="connsiteX18" fmla="*/ 966651 w 1185615"/>
              <a:gd name="connsiteY18" fmla="*/ 339634 h 870857"/>
              <a:gd name="connsiteX19" fmla="*/ 992777 w 1185615"/>
              <a:gd name="connsiteY19" fmla="*/ 348343 h 870857"/>
              <a:gd name="connsiteX20" fmla="*/ 1018903 w 1185615"/>
              <a:gd name="connsiteY20" fmla="*/ 357052 h 870857"/>
              <a:gd name="connsiteX21" fmla="*/ 1071154 w 1185615"/>
              <a:gd name="connsiteY21" fmla="*/ 383177 h 870857"/>
              <a:gd name="connsiteX22" fmla="*/ 1105989 w 1185615"/>
              <a:gd name="connsiteY22" fmla="*/ 435429 h 870857"/>
              <a:gd name="connsiteX23" fmla="*/ 1140823 w 1185615"/>
              <a:gd name="connsiteY23" fmla="*/ 496389 h 870857"/>
              <a:gd name="connsiteX24" fmla="*/ 1149531 w 1185615"/>
              <a:gd name="connsiteY24" fmla="*/ 531223 h 870857"/>
              <a:gd name="connsiteX25" fmla="*/ 1175657 w 1185615"/>
              <a:gd name="connsiteY25" fmla="*/ 592183 h 870857"/>
              <a:gd name="connsiteX26" fmla="*/ 1158240 w 1185615"/>
              <a:gd name="connsiteY26" fmla="*/ 714103 h 870857"/>
              <a:gd name="connsiteX27" fmla="*/ 1114697 w 1185615"/>
              <a:gd name="connsiteY27" fmla="*/ 757646 h 870857"/>
              <a:gd name="connsiteX28" fmla="*/ 1027611 w 1185615"/>
              <a:gd name="connsiteY28" fmla="*/ 827314 h 870857"/>
              <a:gd name="connsiteX29" fmla="*/ 1001486 w 1185615"/>
              <a:gd name="connsiteY29" fmla="*/ 844732 h 870857"/>
              <a:gd name="connsiteX30" fmla="*/ 975360 w 1185615"/>
              <a:gd name="connsiteY30" fmla="*/ 853440 h 870857"/>
              <a:gd name="connsiteX31" fmla="*/ 870857 w 1185615"/>
              <a:gd name="connsiteY31" fmla="*/ 870857 h 870857"/>
              <a:gd name="connsiteX32" fmla="*/ 809897 w 1185615"/>
              <a:gd name="connsiteY32" fmla="*/ 862149 h 870857"/>
              <a:gd name="connsiteX33" fmla="*/ 757646 w 1185615"/>
              <a:gd name="connsiteY33" fmla="*/ 844732 h 870857"/>
              <a:gd name="connsiteX34" fmla="*/ 714103 w 1185615"/>
              <a:gd name="connsiteY34" fmla="*/ 818606 h 870857"/>
              <a:gd name="connsiteX35" fmla="*/ 687977 w 1185615"/>
              <a:gd name="connsiteY35" fmla="*/ 801189 h 870857"/>
              <a:gd name="connsiteX36" fmla="*/ 600891 w 1185615"/>
              <a:gd name="connsiteY36" fmla="*/ 792480 h 870857"/>
              <a:gd name="connsiteX37" fmla="*/ 505097 w 1185615"/>
              <a:gd name="connsiteY37" fmla="*/ 801189 h 870857"/>
              <a:gd name="connsiteX38" fmla="*/ 444137 w 1185615"/>
              <a:gd name="connsiteY38" fmla="*/ 827314 h 870857"/>
              <a:gd name="connsiteX39" fmla="*/ 391886 w 1185615"/>
              <a:gd name="connsiteY39" fmla="*/ 844732 h 870857"/>
              <a:gd name="connsiteX40" fmla="*/ 322217 w 1185615"/>
              <a:gd name="connsiteY40" fmla="*/ 870857 h 870857"/>
              <a:gd name="connsiteX41" fmla="*/ 139337 w 1185615"/>
              <a:gd name="connsiteY41" fmla="*/ 862149 h 870857"/>
              <a:gd name="connsiteX42" fmla="*/ 113211 w 1185615"/>
              <a:gd name="connsiteY42" fmla="*/ 853440 h 870857"/>
              <a:gd name="connsiteX43" fmla="*/ 52251 w 1185615"/>
              <a:gd name="connsiteY43" fmla="*/ 809897 h 870857"/>
              <a:gd name="connsiteX44" fmla="*/ 17417 w 1185615"/>
              <a:gd name="connsiteY44" fmla="*/ 757646 h 870857"/>
              <a:gd name="connsiteX45" fmla="*/ 8709 w 1185615"/>
              <a:gd name="connsiteY45" fmla="*/ 722812 h 870857"/>
              <a:gd name="connsiteX46" fmla="*/ 0 w 1185615"/>
              <a:gd name="connsiteY46" fmla="*/ 696686 h 870857"/>
              <a:gd name="connsiteX47" fmla="*/ 8709 w 1185615"/>
              <a:gd name="connsiteY47" fmla="*/ 583474 h 870857"/>
              <a:gd name="connsiteX48" fmla="*/ 26126 w 1185615"/>
              <a:gd name="connsiteY48" fmla="*/ 531223 h 870857"/>
              <a:gd name="connsiteX49" fmla="*/ 52251 w 1185615"/>
              <a:gd name="connsiteY49" fmla="*/ 444137 h 870857"/>
              <a:gd name="connsiteX50" fmla="*/ 69669 w 1185615"/>
              <a:gd name="connsiteY50" fmla="*/ 426720 h 870857"/>
              <a:gd name="connsiteX51" fmla="*/ 78377 w 1185615"/>
              <a:gd name="connsiteY51" fmla="*/ 400594 h 870857"/>
              <a:gd name="connsiteX52" fmla="*/ 139337 w 1185615"/>
              <a:gd name="connsiteY52" fmla="*/ 348343 h 870857"/>
              <a:gd name="connsiteX53" fmla="*/ 174171 w 1185615"/>
              <a:gd name="connsiteY53" fmla="*/ 330926 h 870857"/>
              <a:gd name="connsiteX54" fmla="*/ 226423 w 1185615"/>
              <a:gd name="connsiteY54" fmla="*/ 330926 h 87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85615" h="870857">
                <a:moveTo>
                  <a:pt x="226423" y="330926"/>
                </a:moveTo>
                <a:cubicBezTo>
                  <a:pt x="233680" y="335280"/>
                  <a:pt x="250794" y="328030"/>
                  <a:pt x="261257" y="322217"/>
                </a:cubicBezTo>
                <a:cubicBezTo>
                  <a:pt x="277505" y="313190"/>
                  <a:pt x="289930" y="298535"/>
                  <a:pt x="304800" y="287383"/>
                </a:cubicBezTo>
                <a:cubicBezTo>
                  <a:pt x="313173" y="281103"/>
                  <a:pt x="322217" y="275772"/>
                  <a:pt x="330926" y="269966"/>
                </a:cubicBezTo>
                <a:cubicBezTo>
                  <a:pt x="336732" y="261257"/>
                  <a:pt x="341643" y="251881"/>
                  <a:pt x="348343" y="243840"/>
                </a:cubicBezTo>
                <a:cubicBezTo>
                  <a:pt x="404225" y="176781"/>
                  <a:pt x="348640" y="256457"/>
                  <a:pt x="391886" y="191589"/>
                </a:cubicBezTo>
                <a:lnTo>
                  <a:pt x="409303" y="139337"/>
                </a:lnTo>
                <a:cubicBezTo>
                  <a:pt x="412206" y="130629"/>
                  <a:pt x="415785" y="122117"/>
                  <a:pt x="418011" y="113212"/>
                </a:cubicBezTo>
                <a:cubicBezTo>
                  <a:pt x="423817" y="89989"/>
                  <a:pt x="427860" y="66253"/>
                  <a:pt x="435429" y="43543"/>
                </a:cubicBezTo>
                <a:cubicBezTo>
                  <a:pt x="438332" y="34834"/>
                  <a:pt x="438403" y="24585"/>
                  <a:pt x="444137" y="17417"/>
                </a:cubicBezTo>
                <a:cubicBezTo>
                  <a:pt x="450675" y="9244"/>
                  <a:pt x="461554" y="5806"/>
                  <a:pt x="470263" y="0"/>
                </a:cubicBezTo>
                <a:cubicBezTo>
                  <a:pt x="560252" y="2903"/>
                  <a:pt x="650349" y="3422"/>
                  <a:pt x="740229" y="8709"/>
                </a:cubicBezTo>
                <a:cubicBezTo>
                  <a:pt x="765036" y="10168"/>
                  <a:pt x="771540" y="24364"/>
                  <a:pt x="792480" y="34834"/>
                </a:cubicBezTo>
                <a:cubicBezTo>
                  <a:pt x="800691" y="38939"/>
                  <a:pt x="809897" y="40640"/>
                  <a:pt x="818606" y="43543"/>
                </a:cubicBezTo>
                <a:cubicBezTo>
                  <a:pt x="827314" y="52252"/>
                  <a:pt x="838621" y="58976"/>
                  <a:pt x="844731" y="69669"/>
                </a:cubicBezTo>
                <a:cubicBezTo>
                  <a:pt x="850669" y="80061"/>
                  <a:pt x="852446" y="92576"/>
                  <a:pt x="853440" y="104503"/>
                </a:cubicBezTo>
                <a:cubicBezTo>
                  <a:pt x="858268" y="162432"/>
                  <a:pt x="854630" y="221033"/>
                  <a:pt x="862149" y="278674"/>
                </a:cubicBezTo>
                <a:cubicBezTo>
                  <a:pt x="865385" y="303486"/>
                  <a:pt x="896725" y="315147"/>
                  <a:pt x="914400" y="322217"/>
                </a:cubicBezTo>
                <a:cubicBezTo>
                  <a:pt x="931446" y="329035"/>
                  <a:pt x="949234" y="333828"/>
                  <a:pt x="966651" y="339634"/>
                </a:cubicBezTo>
                <a:lnTo>
                  <a:pt x="992777" y="348343"/>
                </a:lnTo>
                <a:cubicBezTo>
                  <a:pt x="1001486" y="351246"/>
                  <a:pt x="1011265" y="351960"/>
                  <a:pt x="1018903" y="357052"/>
                </a:cubicBezTo>
                <a:cubicBezTo>
                  <a:pt x="1052667" y="379561"/>
                  <a:pt x="1035100" y="371159"/>
                  <a:pt x="1071154" y="383177"/>
                </a:cubicBezTo>
                <a:cubicBezTo>
                  <a:pt x="1082766" y="400594"/>
                  <a:pt x="1096627" y="416706"/>
                  <a:pt x="1105989" y="435429"/>
                </a:cubicBezTo>
                <a:cubicBezTo>
                  <a:pt x="1128087" y="479624"/>
                  <a:pt x="1116205" y="459461"/>
                  <a:pt x="1140823" y="496389"/>
                </a:cubicBezTo>
                <a:cubicBezTo>
                  <a:pt x="1143726" y="508000"/>
                  <a:pt x="1144816" y="520222"/>
                  <a:pt x="1149531" y="531223"/>
                </a:cubicBezTo>
                <a:cubicBezTo>
                  <a:pt x="1185615" y="615419"/>
                  <a:pt x="1150657" y="492179"/>
                  <a:pt x="1175657" y="592183"/>
                </a:cubicBezTo>
                <a:cubicBezTo>
                  <a:pt x="1173431" y="616666"/>
                  <a:pt x="1174995" y="680594"/>
                  <a:pt x="1158240" y="714103"/>
                </a:cubicBezTo>
                <a:cubicBezTo>
                  <a:pt x="1139371" y="751842"/>
                  <a:pt x="1145178" y="731519"/>
                  <a:pt x="1114697" y="757646"/>
                </a:cubicBezTo>
                <a:cubicBezTo>
                  <a:pt x="1027824" y="832108"/>
                  <a:pt x="1140995" y="751723"/>
                  <a:pt x="1027611" y="827314"/>
                </a:cubicBezTo>
                <a:cubicBezTo>
                  <a:pt x="1018902" y="833120"/>
                  <a:pt x="1011415" y="841422"/>
                  <a:pt x="1001486" y="844732"/>
                </a:cubicBezTo>
                <a:cubicBezTo>
                  <a:pt x="992777" y="847635"/>
                  <a:pt x="984361" y="851640"/>
                  <a:pt x="975360" y="853440"/>
                </a:cubicBezTo>
                <a:cubicBezTo>
                  <a:pt x="940731" y="860366"/>
                  <a:pt x="870857" y="870857"/>
                  <a:pt x="870857" y="870857"/>
                </a:cubicBezTo>
                <a:cubicBezTo>
                  <a:pt x="850537" y="867954"/>
                  <a:pt x="829898" y="866764"/>
                  <a:pt x="809897" y="862149"/>
                </a:cubicBezTo>
                <a:cubicBezTo>
                  <a:pt x="792008" y="858021"/>
                  <a:pt x="757646" y="844732"/>
                  <a:pt x="757646" y="844732"/>
                </a:cubicBezTo>
                <a:cubicBezTo>
                  <a:pt x="723628" y="810712"/>
                  <a:pt x="759322" y="841215"/>
                  <a:pt x="714103" y="818606"/>
                </a:cubicBezTo>
                <a:cubicBezTo>
                  <a:pt x="704741" y="813925"/>
                  <a:pt x="698175" y="803542"/>
                  <a:pt x="687977" y="801189"/>
                </a:cubicBezTo>
                <a:cubicBezTo>
                  <a:pt x="659551" y="794629"/>
                  <a:pt x="629920" y="795383"/>
                  <a:pt x="600891" y="792480"/>
                </a:cubicBezTo>
                <a:cubicBezTo>
                  <a:pt x="568960" y="795383"/>
                  <a:pt x="536838" y="796655"/>
                  <a:pt x="505097" y="801189"/>
                </a:cubicBezTo>
                <a:cubicBezTo>
                  <a:pt x="483291" y="804304"/>
                  <a:pt x="463656" y="819506"/>
                  <a:pt x="444137" y="827314"/>
                </a:cubicBezTo>
                <a:cubicBezTo>
                  <a:pt x="427091" y="834133"/>
                  <a:pt x="408307" y="836522"/>
                  <a:pt x="391886" y="844732"/>
                </a:cubicBezTo>
                <a:cubicBezTo>
                  <a:pt x="346346" y="867501"/>
                  <a:pt x="369646" y="859001"/>
                  <a:pt x="322217" y="870857"/>
                </a:cubicBezTo>
                <a:cubicBezTo>
                  <a:pt x="261257" y="867954"/>
                  <a:pt x="200155" y="867217"/>
                  <a:pt x="139337" y="862149"/>
                </a:cubicBezTo>
                <a:cubicBezTo>
                  <a:pt x="130189" y="861387"/>
                  <a:pt x="121422" y="857545"/>
                  <a:pt x="113211" y="853440"/>
                </a:cubicBezTo>
                <a:cubicBezTo>
                  <a:pt x="103891" y="848780"/>
                  <a:pt x="55405" y="813446"/>
                  <a:pt x="52251" y="809897"/>
                </a:cubicBezTo>
                <a:cubicBezTo>
                  <a:pt x="38344" y="794252"/>
                  <a:pt x="17417" y="757646"/>
                  <a:pt x="17417" y="757646"/>
                </a:cubicBezTo>
                <a:cubicBezTo>
                  <a:pt x="14514" y="746035"/>
                  <a:pt x="11997" y="734320"/>
                  <a:pt x="8709" y="722812"/>
                </a:cubicBezTo>
                <a:cubicBezTo>
                  <a:pt x="6187" y="713985"/>
                  <a:pt x="0" y="705866"/>
                  <a:pt x="0" y="696686"/>
                </a:cubicBezTo>
                <a:cubicBezTo>
                  <a:pt x="0" y="658837"/>
                  <a:pt x="2806" y="620860"/>
                  <a:pt x="8709" y="583474"/>
                </a:cubicBezTo>
                <a:cubicBezTo>
                  <a:pt x="11572" y="565340"/>
                  <a:pt x="21673" y="549034"/>
                  <a:pt x="26126" y="531223"/>
                </a:cubicBezTo>
                <a:cubicBezTo>
                  <a:pt x="30073" y="515436"/>
                  <a:pt x="45183" y="451204"/>
                  <a:pt x="52251" y="444137"/>
                </a:cubicBezTo>
                <a:lnTo>
                  <a:pt x="69669" y="426720"/>
                </a:lnTo>
                <a:cubicBezTo>
                  <a:pt x="72572" y="418011"/>
                  <a:pt x="73285" y="408232"/>
                  <a:pt x="78377" y="400594"/>
                </a:cubicBezTo>
                <a:cubicBezTo>
                  <a:pt x="88554" y="385329"/>
                  <a:pt x="125543" y="356964"/>
                  <a:pt x="139337" y="348343"/>
                </a:cubicBezTo>
                <a:cubicBezTo>
                  <a:pt x="150346" y="341463"/>
                  <a:pt x="163369" y="338127"/>
                  <a:pt x="174171" y="330926"/>
                </a:cubicBezTo>
                <a:cubicBezTo>
                  <a:pt x="188685" y="328023"/>
                  <a:pt x="211909" y="332377"/>
                  <a:pt x="226423" y="330926"/>
                </a:cubicBez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0" name="Freeform 49"/>
          <p:cNvSpPr/>
          <p:nvPr/>
        </p:nvSpPr>
        <p:spPr>
          <a:xfrm rot="16853899">
            <a:off x="3722452" y="5081517"/>
            <a:ext cx="450715" cy="285344"/>
          </a:xfrm>
          <a:custGeom>
            <a:avLst/>
            <a:gdLst>
              <a:gd name="connsiteX0" fmla="*/ 22698 w 1000328"/>
              <a:gd name="connsiteY0" fmla="*/ 32425 h 607978"/>
              <a:gd name="connsiteX1" fmla="*/ 314527 w 1000328"/>
              <a:gd name="connsiteY1" fmla="*/ 61608 h 607978"/>
              <a:gd name="connsiteX2" fmla="*/ 606357 w 1000328"/>
              <a:gd name="connsiteY2" fmla="*/ 168612 h 607978"/>
              <a:gd name="connsiteX3" fmla="*/ 820366 w 1000328"/>
              <a:gd name="connsiteY3" fmla="*/ 353437 h 607978"/>
              <a:gd name="connsiteX4" fmla="*/ 966281 w 1000328"/>
              <a:gd name="connsiteY4" fmla="*/ 577174 h 607978"/>
              <a:gd name="connsiteX5" fmla="*/ 616085 w 1000328"/>
              <a:gd name="connsiteY5" fmla="*/ 538263 h 607978"/>
              <a:gd name="connsiteX6" fmla="*/ 402076 w 1000328"/>
              <a:gd name="connsiteY6" fmla="*/ 450714 h 607978"/>
              <a:gd name="connsiteX7" fmla="*/ 178340 w 1000328"/>
              <a:gd name="connsiteY7" fmla="*/ 256161 h 607978"/>
              <a:gd name="connsiteX8" fmla="*/ 22698 w 1000328"/>
              <a:gd name="connsiteY8" fmla="*/ 32425 h 60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328" h="607978">
                <a:moveTo>
                  <a:pt x="22698" y="32425"/>
                </a:moveTo>
                <a:cubicBezTo>
                  <a:pt x="45396" y="0"/>
                  <a:pt x="217251" y="38910"/>
                  <a:pt x="314527" y="61608"/>
                </a:cubicBezTo>
                <a:cubicBezTo>
                  <a:pt x="411803" y="84306"/>
                  <a:pt x="522051" y="119974"/>
                  <a:pt x="606357" y="168612"/>
                </a:cubicBezTo>
                <a:cubicBezTo>
                  <a:pt x="690663" y="217250"/>
                  <a:pt x="760379" y="285343"/>
                  <a:pt x="820366" y="353437"/>
                </a:cubicBezTo>
                <a:cubicBezTo>
                  <a:pt x="880353" y="421531"/>
                  <a:pt x="1000328" y="546370"/>
                  <a:pt x="966281" y="577174"/>
                </a:cubicBezTo>
                <a:cubicBezTo>
                  <a:pt x="932234" y="607978"/>
                  <a:pt x="710119" y="559340"/>
                  <a:pt x="616085" y="538263"/>
                </a:cubicBezTo>
                <a:cubicBezTo>
                  <a:pt x="522051" y="517186"/>
                  <a:pt x="475033" y="497731"/>
                  <a:pt x="402076" y="450714"/>
                </a:cubicBezTo>
                <a:cubicBezTo>
                  <a:pt x="329119" y="403697"/>
                  <a:pt x="241570" y="324255"/>
                  <a:pt x="178340" y="256161"/>
                </a:cubicBezTo>
                <a:cubicBezTo>
                  <a:pt x="115110" y="188067"/>
                  <a:pt x="0" y="64850"/>
                  <a:pt x="22698" y="32425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  <a:alpha val="49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5" name="TextBox 54"/>
          <p:cNvSpPr txBox="1"/>
          <p:nvPr/>
        </p:nvSpPr>
        <p:spPr>
          <a:xfrm>
            <a:off x="2104168" y="4374640"/>
            <a:ext cx="94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camera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(CCD)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32094" y="4692414"/>
            <a:ext cx="598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2" name="Picture 14" descr="scanner-head-and-david-head-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5446" y="1520953"/>
            <a:ext cx="2819400" cy="1564112"/>
          </a:xfrm>
          <a:prstGeom prst="rect">
            <a:avLst/>
          </a:prstGeom>
          <a:noFill/>
          <a:ln w="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Optical scanning – active lighting</a:t>
            </a:r>
            <a:br>
              <a:rPr lang="en-US" dirty="0" smtClean="0"/>
            </a:br>
            <a:r>
              <a:rPr lang="en-US" sz="3600" dirty="0" smtClean="0"/>
              <a:t>Triangulation laser</a:t>
            </a:r>
            <a:endParaRPr lang="en-US" sz="5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Very precise (tens of microns)</a:t>
            </a:r>
          </a:p>
          <a:p>
            <a:r>
              <a:rPr lang="en-US" dirty="0" smtClean="0"/>
              <a:t>Small distances (meters)</a:t>
            </a:r>
            <a:endParaRPr lang="en-US" dirty="0"/>
          </a:p>
        </p:txBody>
      </p:sp>
      <p:pic>
        <p:nvPicPr>
          <p:cNvPr id="9" name="Picture 4" descr="gantry-and-david4-s"/>
          <p:cNvPicPr>
            <a:picLocks noChangeAspect="1" noChangeArrowheads="1"/>
          </p:cNvPicPr>
          <p:nvPr/>
        </p:nvPicPr>
        <p:blipFill>
          <a:blip r:embed="rId2" cstate="screen">
            <a:lum bright="6000"/>
          </a:blip>
          <a:srcRect/>
          <a:stretch>
            <a:fillRect/>
          </a:stretch>
        </p:blipFill>
        <p:spPr bwMode="auto">
          <a:xfrm>
            <a:off x="5618312" y="2654849"/>
            <a:ext cx="2704653" cy="338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5" descr="3d_sc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4303" y="4029065"/>
            <a:ext cx="1504950" cy="2006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1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Optical scanning – active lighting</a:t>
            </a:r>
            <a:br>
              <a:rPr lang="en-US" dirty="0" smtClean="0"/>
            </a:br>
            <a:r>
              <a:rPr lang="en-US" sz="3600" dirty="0" smtClean="0"/>
              <a:t>Structured light</a:t>
            </a:r>
            <a:endParaRPr lang="en-US" sz="5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Pattern of visible or </a:t>
            </a:r>
            <a:r>
              <a:rPr lang="en-US" sz="2400" b="1" dirty="0" smtClean="0"/>
              <a:t>infrared</a:t>
            </a:r>
            <a:r>
              <a:rPr lang="en-US" sz="2400" dirty="0" smtClean="0"/>
              <a:t> light is projected onto the object</a:t>
            </a:r>
          </a:p>
          <a:p>
            <a:r>
              <a:rPr lang="en-US" sz="2400" dirty="0" smtClean="0"/>
              <a:t>The distortion of the pattern, recorded by the camera, provides geometric information</a:t>
            </a:r>
          </a:p>
          <a:p>
            <a:r>
              <a:rPr lang="en-US" sz="2400" dirty="0" smtClean="0"/>
              <a:t>Very fast – 2D pattern at once</a:t>
            </a:r>
          </a:p>
          <a:p>
            <a:pPr lvl="1"/>
            <a:r>
              <a:rPr lang="en-US" sz="2000" dirty="0" smtClean="0"/>
              <a:t>Even in real time, like </a:t>
            </a:r>
            <a:r>
              <a:rPr lang="en-US" sz="2000" dirty="0" err="1" smtClean="0"/>
              <a:t>Kinect</a:t>
            </a:r>
            <a:endParaRPr lang="en-US" sz="2000" dirty="0" smtClean="0"/>
          </a:p>
          <a:p>
            <a:r>
              <a:rPr lang="en-US" sz="2400" dirty="0" smtClean="0"/>
              <a:t>Complex distance calculation, prone to noise</a:t>
            </a:r>
            <a:endParaRPr lang="en-US" sz="2400" dirty="0"/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9639" y="4465261"/>
            <a:ext cx="3481306" cy="1465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352" y="4495878"/>
            <a:ext cx="3938717" cy="143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0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Optical scanning – passive</a:t>
            </a:r>
            <a:br>
              <a:rPr lang="en-US" dirty="0" smtClean="0"/>
            </a:br>
            <a:r>
              <a:rPr lang="en-US" sz="3600" dirty="0" smtClean="0"/>
              <a:t>Stereo</a:t>
            </a:r>
            <a:endParaRPr lang="en-US" sz="5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 need for special lighting/radiation</a:t>
            </a:r>
          </a:p>
          <a:p>
            <a:r>
              <a:rPr lang="en-US" sz="2800" dirty="0" smtClean="0"/>
              <a:t>Two (or more) cameras</a:t>
            </a:r>
          </a:p>
          <a:p>
            <a:r>
              <a:rPr lang="en-US" sz="2800" dirty="0" smtClean="0"/>
              <a:t>Feature matching and triangulation</a:t>
            </a:r>
          </a:p>
        </p:txBody>
      </p:sp>
      <p:sp>
        <p:nvSpPr>
          <p:cNvPr id="10" name="Freeform 9"/>
          <p:cNvSpPr/>
          <p:nvPr/>
        </p:nvSpPr>
        <p:spPr>
          <a:xfrm>
            <a:off x="3550596" y="4160804"/>
            <a:ext cx="1653702" cy="1984443"/>
          </a:xfrm>
          <a:custGeom>
            <a:avLst/>
            <a:gdLst>
              <a:gd name="connsiteX0" fmla="*/ 0 w 1653702"/>
              <a:gd name="connsiteY0" fmla="*/ 350196 h 1984443"/>
              <a:gd name="connsiteX1" fmla="*/ 1653702 w 1653702"/>
              <a:gd name="connsiteY1" fmla="*/ 0 h 1984443"/>
              <a:gd name="connsiteX2" fmla="*/ 1653702 w 1653702"/>
              <a:gd name="connsiteY2" fmla="*/ 1332689 h 1984443"/>
              <a:gd name="connsiteX3" fmla="*/ 9727 w 1653702"/>
              <a:gd name="connsiteY3" fmla="*/ 1984443 h 1984443"/>
              <a:gd name="connsiteX4" fmla="*/ 0 w 1653702"/>
              <a:gd name="connsiteY4" fmla="*/ 350196 h 198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702" h="1984443">
                <a:moveTo>
                  <a:pt x="0" y="350196"/>
                </a:moveTo>
                <a:lnTo>
                  <a:pt x="1653702" y="0"/>
                </a:lnTo>
                <a:lnTo>
                  <a:pt x="1653702" y="1332689"/>
                </a:lnTo>
                <a:lnTo>
                  <a:pt x="9727" y="1984443"/>
                </a:lnTo>
                <a:cubicBezTo>
                  <a:pt x="12970" y="1439694"/>
                  <a:pt x="16212" y="894945"/>
                  <a:pt x="0" y="35019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330757" y="3878702"/>
            <a:ext cx="1147864" cy="1575881"/>
          </a:xfrm>
          <a:custGeom>
            <a:avLst/>
            <a:gdLst>
              <a:gd name="connsiteX0" fmla="*/ 0 w 1147864"/>
              <a:gd name="connsiteY0" fmla="*/ 252919 h 1575881"/>
              <a:gd name="connsiteX1" fmla="*/ 1128409 w 1147864"/>
              <a:gd name="connsiteY1" fmla="*/ 0 h 1575881"/>
              <a:gd name="connsiteX2" fmla="*/ 1147864 w 1147864"/>
              <a:gd name="connsiteY2" fmla="*/ 1138136 h 1575881"/>
              <a:gd name="connsiteX3" fmla="*/ 9728 w 1147864"/>
              <a:gd name="connsiteY3" fmla="*/ 1575881 h 1575881"/>
              <a:gd name="connsiteX4" fmla="*/ 0 w 1147864"/>
              <a:gd name="connsiteY4" fmla="*/ 252919 h 1575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864" h="1575881">
                <a:moveTo>
                  <a:pt x="0" y="252919"/>
                </a:moveTo>
                <a:lnTo>
                  <a:pt x="1128409" y="0"/>
                </a:lnTo>
                <a:lnTo>
                  <a:pt x="1147864" y="1138136"/>
                </a:lnTo>
                <a:lnTo>
                  <a:pt x="9728" y="1575881"/>
                </a:lnTo>
                <a:cubicBezTo>
                  <a:pt x="6485" y="1134894"/>
                  <a:pt x="3243" y="693906"/>
                  <a:pt x="0" y="252919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15183" y="3460413"/>
            <a:ext cx="155642" cy="1556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20000">
            <a:off x="6115454" y="4403995"/>
            <a:ext cx="158885" cy="2302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rot="10800000">
            <a:off x="2509737" y="3577145"/>
            <a:ext cx="3677055" cy="94358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0800000">
            <a:off x="2500009" y="3635513"/>
            <a:ext cx="1517514" cy="1400781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50566" y="3143603"/>
            <a:ext cx="97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(x, y, z)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729592" y="4618004"/>
            <a:ext cx="917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R</a:t>
            </a:r>
            <a:r>
              <a:rPr lang="en-US" dirty="0" smtClean="0"/>
              <a:t>,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761362" y="5266514"/>
            <a:ext cx="8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L</a:t>
            </a:r>
            <a:r>
              <a:rPr lang="en-US" dirty="0" smtClean="0"/>
              <a:t>,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643991" y="4082982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Epipolar</a:t>
            </a:r>
            <a:r>
              <a:rPr lang="en-US" sz="1200" dirty="0" smtClean="0"/>
              <a:t> </a:t>
            </a:r>
            <a:br>
              <a:rPr lang="en-US" sz="1200" dirty="0" smtClean="0"/>
            </a:br>
            <a:r>
              <a:rPr lang="en-US" sz="1200" dirty="0" smtClean="0"/>
              <a:t>line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5765259" y="5217876"/>
            <a:ext cx="1327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Right camera</a:t>
            </a:r>
            <a:br>
              <a:rPr lang="en-US" sz="1200" dirty="0" smtClean="0"/>
            </a:br>
            <a:r>
              <a:rPr lang="en-US" sz="1200" dirty="0" smtClean="0"/>
              <a:t>projection plane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156953" y="5808018"/>
            <a:ext cx="1327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Left camera</a:t>
            </a:r>
            <a:br>
              <a:rPr lang="en-US" sz="1200" dirty="0" smtClean="0"/>
            </a:br>
            <a:r>
              <a:rPr lang="en-US" sz="1200" dirty="0" smtClean="0"/>
              <a:t>projection plane</a:t>
            </a:r>
            <a:endParaRPr lang="en-US" sz="1200" dirty="0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229583" y="4374813"/>
            <a:ext cx="3472774" cy="1060314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 rot="1446204">
            <a:off x="4004553" y="4977929"/>
            <a:ext cx="265890" cy="33074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287949" y="4374813"/>
            <a:ext cx="116732" cy="116732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403388" y="4031102"/>
            <a:ext cx="116732" cy="116732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227633" y="4209439"/>
            <a:ext cx="1020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Left camera</a:t>
            </a:r>
            <a:br>
              <a:rPr lang="en-US" sz="1200" dirty="0" smtClean="0"/>
            </a:br>
            <a:r>
              <a:rPr lang="en-US" sz="1200" dirty="0" smtClean="0"/>
              <a:t>focal point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4286654" y="3525260"/>
            <a:ext cx="1096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Right camera</a:t>
            </a:r>
            <a:br>
              <a:rPr lang="en-US" sz="1200" dirty="0" smtClean="0"/>
            </a:br>
            <a:r>
              <a:rPr lang="en-US" sz="1200" dirty="0" smtClean="0"/>
              <a:t>focal point</a:t>
            </a:r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Ultrasound, CT, MRI</a:t>
            </a:r>
          </a:p>
          <a:p>
            <a:r>
              <a:rPr lang="en-US" sz="2800" dirty="0" smtClean="0"/>
              <a:t>Discrete volume of density data</a:t>
            </a:r>
          </a:p>
          <a:p>
            <a:r>
              <a:rPr lang="en-US" sz="2800" dirty="0" smtClean="0"/>
              <a:t>First need to segment the </a:t>
            </a:r>
            <a:br>
              <a:rPr lang="en-US" sz="2800" dirty="0" smtClean="0"/>
            </a:br>
            <a:r>
              <a:rPr lang="en-US" sz="2800" dirty="0" smtClean="0"/>
              <a:t>desired object (contouring)</a:t>
            </a:r>
          </a:p>
          <a:p>
            <a:endParaRPr lang="en-US" sz="2800" dirty="0"/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9445" y="3604460"/>
            <a:ext cx="3461929" cy="233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4716" y="1371600"/>
            <a:ext cx="2407747" cy="234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4716" y="3917465"/>
            <a:ext cx="2407747" cy="2026136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2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1700808"/>
            <a:ext cx="9144000" cy="11947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Brief Mention of Implicit Functions / Surface Reconstruction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3429000" y="6356350"/>
            <a:ext cx="2133600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66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3211" y="1837507"/>
            <a:ext cx="1515661" cy="8617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Scanning:</a:t>
            </a:r>
          </a:p>
          <a:p>
            <a:r>
              <a:rPr lang="en-US" sz="1600" dirty="0" smtClean="0"/>
              <a:t>results in range images</a:t>
            </a:r>
            <a:endParaRPr lang="en-US" sz="1600" dirty="0"/>
          </a:p>
        </p:txBody>
      </p:sp>
      <p:sp>
        <p:nvSpPr>
          <p:cNvPr id="9" name="Right Arrow 8"/>
          <p:cNvSpPr/>
          <p:nvPr/>
        </p:nvSpPr>
        <p:spPr>
          <a:xfrm>
            <a:off x="1726769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37952" y="1837507"/>
            <a:ext cx="1653547" cy="13542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Registration:</a:t>
            </a:r>
          </a:p>
          <a:p>
            <a:r>
              <a:rPr lang="en-US" sz="1600" dirty="0" smtClean="0"/>
              <a:t>bring all range images to one coordinate system</a:t>
            </a:r>
            <a:endParaRPr lang="en-US" sz="1600" dirty="0"/>
          </a:p>
        </p:txBody>
      </p:sp>
      <p:sp>
        <p:nvSpPr>
          <p:cNvPr id="11" name="Right Arrow 10"/>
          <p:cNvSpPr/>
          <p:nvPr/>
        </p:nvSpPr>
        <p:spPr>
          <a:xfrm>
            <a:off x="3917967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23805" y="1837507"/>
            <a:ext cx="2582092" cy="11387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Stitching</a:t>
            </a:r>
            <a:r>
              <a:rPr lang="en-US" dirty="0" smtClean="0"/>
              <a:t>/</a:t>
            </a:r>
            <a:r>
              <a:rPr lang="en-US" b="1" dirty="0" smtClean="0"/>
              <a:t>reconstruction:</a:t>
            </a:r>
          </a:p>
          <a:p>
            <a:r>
              <a:rPr lang="en-US" sz="1600" dirty="0" smtClean="0"/>
              <a:t>Integration of scans into a single mesh</a:t>
            </a:r>
            <a:endParaRPr lang="en-US" sz="1600" dirty="0"/>
          </a:p>
        </p:txBody>
      </p:sp>
      <p:sp>
        <p:nvSpPr>
          <p:cNvPr id="13" name="Right Arrow 12"/>
          <p:cNvSpPr/>
          <p:nvPr/>
        </p:nvSpPr>
        <p:spPr>
          <a:xfrm>
            <a:off x="7039889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445826" y="1837507"/>
            <a:ext cx="1589315" cy="12926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Postprocess</a:t>
            </a:r>
            <a:r>
              <a:rPr lang="en-US" b="1" dirty="0" smtClean="0">
                <a:solidFill>
                  <a:srgbClr val="000000"/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Topological and</a:t>
            </a:r>
            <a:br>
              <a:rPr lang="en-US" sz="1200" dirty="0" smtClean="0"/>
            </a:br>
            <a:r>
              <a:rPr lang="en-US" sz="1200" dirty="0" smtClean="0"/>
              <a:t>   geometric </a:t>
            </a:r>
            <a:br>
              <a:rPr lang="en-US" sz="1200" dirty="0" smtClean="0"/>
            </a:br>
            <a:r>
              <a:rPr lang="en-US" sz="1200" dirty="0" smtClean="0"/>
              <a:t>   filtering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</a:t>
            </a:r>
            <a:r>
              <a:rPr lang="en-US" sz="1200" dirty="0" err="1" smtClean="0"/>
              <a:t>Remeshing</a:t>
            </a:r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Compression</a:t>
            </a:r>
            <a:endParaRPr lang="en-US" sz="120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67437" y="167731"/>
            <a:ext cx="8419109" cy="798719"/>
          </a:xfrm>
        </p:spPr>
        <p:txBody>
          <a:bodyPr>
            <a:normAutofit/>
          </a:bodyPr>
          <a:lstStyle/>
          <a:p>
            <a:r>
              <a:rPr lang="en-US" dirty="0" smtClean="0"/>
              <a:t>Geometry Acquisition Pipeline</a:t>
            </a:r>
            <a:endParaRPr lang="en-US" sz="31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5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Trebuchet MS"/>
                <a:ea typeface="ヒラギノ角ゴ ProN W6" charset="0"/>
              </a:rPr>
              <a:t>Surface Reconstruction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 a mesh from a set of surface </a:t>
            </a:r>
            <a:r>
              <a:rPr lang="en-US" dirty="0" smtClean="0"/>
              <a:t>samples</a:t>
            </a:r>
            <a:endParaRPr lang="en-US" dirty="0"/>
          </a:p>
        </p:txBody>
      </p:sp>
      <p:pic>
        <p:nvPicPr>
          <p:cNvPr id="56323" name="Picture 7" descr="unif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980" y="2305232"/>
            <a:ext cx="3684612" cy="36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8" descr="unifo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01" y="2425782"/>
            <a:ext cx="3665637" cy="36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AutoShape 9"/>
          <p:cNvSpPr>
            <a:spLocks noChangeArrowheads="1"/>
          </p:cNvSpPr>
          <p:nvPr/>
        </p:nvSpPr>
        <p:spPr bwMode="auto">
          <a:xfrm>
            <a:off x="4182918" y="3985698"/>
            <a:ext cx="822647" cy="448717"/>
          </a:xfrm>
          <a:prstGeom prst="rightArrow">
            <a:avLst>
              <a:gd name="adj1" fmla="val 50000"/>
              <a:gd name="adj2" fmla="val 458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16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Implicit Function Approach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44158" y="1856636"/>
            <a:ext cx="3264917" cy="3660056"/>
            <a:chOff x="5044158" y="2085082"/>
            <a:chExt cx="3264917" cy="3660056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8371" name="Oval 19"/>
            <p:cNvSpPr>
              <a:spLocks noChangeArrowheads="1"/>
            </p:cNvSpPr>
            <p:nvPr/>
          </p:nvSpPr>
          <p:spPr bwMode="auto">
            <a:xfrm>
              <a:off x="7006406" y="2249950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72" name="Oval 20"/>
            <p:cNvSpPr>
              <a:spLocks noChangeArrowheads="1"/>
            </p:cNvSpPr>
            <p:nvPr/>
          </p:nvSpPr>
          <p:spPr bwMode="auto">
            <a:xfrm>
              <a:off x="5918100" y="2266437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73" name="Oval 21"/>
            <p:cNvSpPr>
              <a:spLocks noChangeArrowheads="1"/>
            </p:cNvSpPr>
            <p:nvPr/>
          </p:nvSpPr>
          <p:spPr bwMode="auto">
            <a:xfrm>
              <a:off x="6552945" y="2085082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74" name="Oval 22"/>
            <p:cNvSpPr>
              <a:spLocks noChangeArrowheads="1"/>
            </p:cNvSpPr>
            <p:nvPr/>
          </p:nvSpPr>
          <p:spPr bwMode="auto">
            <a:xfrm>
              <a:off x="5547087" y="2554954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75" name="Oval 23"/>
            <p:cNvSpPr>
              <a:spLocks noChangeArrowheads="1"/>
            </p:cNvSpPr>
            <p:nvPr/>
          </p:nvSpPr>
          <p:spPr bwMode="auto">
            <a:xfrm>
              <a:off x="7377419" y="2703335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76" name="Oval 24"/>
            <p:cNvSpPr>
              <a:spLocks noChangeArrowheads="1"/>
            </p:cNvSpPr>
            <p:nvPr/>
          </p:nvSpPr>
          <p:spPr bwMode="auto">
            <a:xfrm>
              <a:off x="7665985" y="2604415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77" name="Oval 25"/>
            <p:cNvSpPr>
              <a:spLocks noChangeArrowheads="1"/>
            </p:cNvSpPr>
            <p:nvPr/>
          </p:nvSpPr>
          <p:spPr bwMode="auto">
            <a:xfrm>
              <a:off x="8004019" y="2456034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78" name="Oval 26"/>
            <p:cNvSpPr>
              <a:spLocks noChangeArrowheads="1"/>
            </p:cNvSpPr>
            <p:nvPr/>
          </p:nvSpPr>
          <p:spPr bwMode="auto">
            <a:xfrm>
              <a:off x="8201893" y="2851716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79" name="Oval 27"/>
            <p:cNvSpPr>
              <a:spLocks noChangeArrowheads="1"/>
            </p:cNvSpPr>
            <p:nvPr/>
          </p:nvSpPr>
          <p:spPr bwMode="auto">
            <a:xfrm>
              <a:off x="8226627" y="3197937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0" name="Oval 28"/>
            <p:cNvSpPr>
              <a:spLocks noChangeArrowheads="1"/>
            </p:cNvSpPr>
            <p:nvPr/>
          </p:nvSpPr>
          <p:spPr bwMode="auto">
            <a:xfrm>
              <a:off x="8078222" y="3494699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1" name="Oval 29"/>
            <p:cNvSpPr>
              <a:spLocks noChangeArrowheads="1"/>
            </p:cNvSpPr>
            <p:nvPr/>
          </p:nvSpPr>
          <p:spPr bwMode="auto">
            <a:xfrm>
              <a:off x="6602414" y="4055247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2" name="Oval 30"/>
            <p:cNvSpPr>
              <a:spLocks noChangeArrowheads="1"/>
            </p:cNvSpPr>
            <p:nvPr/>
          </p:nvSpPr>
          <p:spPr bwMode="auto">
            <a:xfrm>
              <a:off x="7220769" y="2464277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3" name="Oval 31"/>
            <p:cNvSpPr>
              <a:spLocks noChangeArrowheads="1"/>
            </p:cNvSpPr>
            <p:nvPr/>
          </p:nvSpPr>
          <p:spPr bwMode="auto">
            <a:xfrm>
              <a:off x="6767308" y="3717269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4" name="Oval 32"/>
            <p:cNvSpPr>
              <a:spLocks noChangeArrowheads="1"/>
            </p:cNvSpPr>
            <p:nvPr/>
          </p:nvSpPr>
          <p:spPr bwMode="auto">
            <a:xfrm>
              <a:off x="6981672" y="3494699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5" name="Oval 33"/>
            <p:cNvSpPr>
              <a:spLocks noChangeArrowheads="1"/>
            </p:cNvSpPr>
            <p:nvPr/>
          </p:nvSpPr>
          <p:spPr bwMode="auto">
            <a:xfrm>
              <a:off x="7220769" y="3511185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6" name="Oval 34"/>
            <p:cNvSpPr>
              <a:spLocks noChangeArrowheads="1"/>
            </p:cNvSpPr>
            <p:nvPr/>
          </p:nvSpPr>
          <p:spPr bwMode="auto">
            <a:xfrm>
              <a:off x="7418643" y="3527672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7" name="Oval 35"/>
            <p:cNvSpPr>
              <a:spLocks noChangeArrowheads="1"/>
            </p:cNvSpPr>
            <p:nvPr/>
          </p:nvSpPr>
          <p:spPr bwMode="auto">
            <a:xfrm>
              <a:off x="7789656" y="3560646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8" name="Oval 36"/>
            <p:cNvSpPr>
              <a:spLocks noChangeArrowheads="1"/>
            </p:cNvSpPr>
            <p:nvPr/>
          </p:nvSpPr>
          <p:spPr bwMode="auto">
            <a:xfrm>
              <a:off x="5118360" y="3346317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9" name="Oval 37"/>
            <p:cNvSpPr>
              <a:spLocks noChangeArrowheads="1"/>
            </p:cNvSpPr>
            <p:nvPr/>
          </p:nvSpPr>
          <p:spPr bwMode="auto">
            <a:xfrm>
              <a:off x="7220769" y="2464277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0" name="Oval 38"/>
            <p:cNvSpPr>
              <a:spLocks noChangeArrowheads="1"/>
            </p:cNvSpPr>
            <p:nvPr/>
          </p:nvSpPr>
          <p:spPr bwMode="auto">
            <a:xfrm>
              <a:off x="5044158" y="3750243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1" name="Oval 39"/>
            <p:cNvSpPr>
              <a:spLocks noChangeArrowheads="1"/>
            </p:cNvSpPr>
            <p:nvPr/>
          </p:nvSpPr>
          <p:spPr bwMode="auto">
            <a:xfrm>
              <a:off x="5068892" y="4228358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2" name="Oval 40"/>
            <p:cNvSpPr>
              <a:spLocks noChangeArrowheads="1"/>
            </p:cNvSpPr>
            <p:nvPr/>
          </p:nvSpPr>
          <p:spPr bwMode="auto">
            <a:xfrm>
              <a:off x="7542314" y="2785769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3" name="Oval 41"/>
            <p:cNvSpPr>
              <a:spLocks noChangeArrowheads="1"/>
            </p:cNvSpPr>
            <p:nvPr/>
          </p:nvSpPr>
          <p:spPr bwMode="auto">
            <a:xfrm>
              <a:off x="5275011" y="4764177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4" name="Oval 42"/>
            <p:cNvSpPr>
              <a:spLocks noChangeArrowheads="1"/>
            </p:cNvSpPr>
            <p:nvPr/>
          </p:nvSpPr>
          <p:spPr bwMode="auto">
            <a:xfrm>
              <a:off x="5439905" y="5110399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5" name="Oval 43"/>
            <p:cNvSpPr>
              <a:spLocks noChangeArrowheads="1"/>
            </p:cNvSpPr>
            <p:nvPr/>
          </p:nvSpPr>
          <p:spPr bwMode="auto">
            <a:xfrm>
              <a:off x="6618903" y="4360252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6" name="Oval 44"/>
            <p:cNvSpPr>
              <a:spLocks noChangeArrowheads="1"/>
            </p:cNvSpPr>
            <p:nvPr/>
          </p:nvSpPr>
          <p:spPr bwMode="auto">
            <a:xfrm>
              <a:off x="5258521" y="2983610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7" name="Oval 45"/>
            <p:cNvSpPr>
              <a:spLocks noChangeArrowheads="1"/>
            </p:cNvSpPr>
            <p:nvPr/>
          </p:nvSpPr>
          <p:spPr bwMode="auto">
            <a:xfrm>
              <a:off x="5637779" y="5349455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8" name="Oval 46"/>
            <p:cNvSpPr>
              <a:spLocks noChangeArrowheads="1"/>
            </p:cNvSpPr>
            <p:nvPr/>
          </p:nvSpPr>
          <p:spPr bwMode="auto">
            <a:xfrm>
              <a:off x="7220769" y="2464277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9" name="Oval 47"/>
            <p:cNvSpPr>
              <a:spLocks noChangeArrowheads="1"/>
            </p:cNvSpPr>
            <p:nvPr/>
          </p:nvSpPr>
          <p:spPr bwMode="auto">
            <a:xfrm>
              <a:off x="5926345" y="5555540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00" name="Oval 48"/>
            <p:cNvSpPr>
              <a:spLocks noChangeArrowheads="1"/>
            </p:cNvSpPr>
            <p:nvPr/>
          </p:nvSpPr>
          <p:spPr bwMode="auto">
            <a:xfrm>
              <a:off x="6297358" y="5662704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01" name="Oval 49"/>
            <p:cNvSpPr>
              <a:spLocks noChangeArrowheads="1"/>
            </p:cNvSpPr>
            <p:nvPr/>
          </p:nvSpPr>
          <p:spPr bwMode="auto">
            <a:xfrm>
              <a:off x="7542314" y="2785769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02" name="Oval 50"/>
            <p:cNvSpPr>
              <a:spLocks noChangeArrowheads="1"/>
            </p:cNvSpPr>
            <p:nvPr/>
          </p:nvSpPr>
          <p:spPr bwMode="auto">
            <a:xfrm>
              <a:off x="6610658" y="5497837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03" name="Oval 51"/>
            <p:cNvSpPr>
              <a:spLocks noChangeArrowheads="1"/>
            </p:cNvSpPr>
            <p:nvPr/>
          </p:nvSpPr>
          <p:spPr bwMode="auto">
            <a:xfrm>
              <a:off x="6858000" y="5159859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04" name="Oval 52"/>
            <p:cNvSpPr>
              <a:spLocks noChangeArrowheads="1"/>
            </p:cNvSpPr>
            <p:nvPr/>
          </p:nvSpPr>
          <p:spPr bwMode="auto">
            <a:xfrm>
              <a:off x="6734329" y="4574580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05" name="Oval 53"/>
            <p:cNvSpPr>
              <a:spLocks noChangeArrowheads="1"/>
            </p:cNvSpPr>
            <p:nvPr/>
          </p:nvSpPr>
          <p:spPr bwMode="auto">
            <a:xfrm>
              <a:off x="6816777" y="4871341"/>
              <a:ext cx="82448" cy="82434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03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Implicit Function Approach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4085401" cy="4572001"/>
          </a:xfrm>
        </p:spPr>
        <p:txBody>
          <a:bodyPr>
            <a:normAutofit/>
          </a:bodyPr>
          <a:lstStyle/>
          <a:p>
            <a:r>
              <a:rPr lang="en-US" sz="2800" dirty="0"/>
              <a:t>Define a function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with </a:t>
            </a:r>
            <a:r>
              <a:rPr lang="en-US" sz="2800" dirty="0"/>
              <a:t>value </a:t>
            </a:r>
            <a:r>
              <a:rPr lang="en-US" sz="2800" dirty="0" smtClean="0"/>
              <a:t>&gt; </a:t>
            </a:r>
            <a:r>
              <a:rPr lang="en-US" sz="2800" dirty="0"/>
              <a:t>0 outside the shape and </a:t>
            </a:r>
            <a:r>
              <a:rPr lang="en-US" sz="2800" dirty="0" smtClean="0"/>
              <a:t>&lt; </a:t>
            </a:r>
            <a:r>
              <a:rPr lang="en-US" sz="2800" dirty="0"/>
              <a:t>0 inside</a:t>
            </a:r>
          </a:p>
          <a:p>
            <a:endParaRPr lang="en-US" sz="28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90" y="2144830"/>
            <a:ext cx="2273300" cy="508000"/>
          </a:xfrm>
          <a:prstGeom prst="rect">
            <a:avLst/>
          </a:prstGeom>
        </p:spPr>
      </p:pic>
      <p:pic>
        <p:nvPicPr>
          <p:cNvPr id="5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750" y="1752829"/>
            <a:ext cx="3617640" cy="3886646"/>
          </a:xfrm>
          <a:prstGeom prst="rect">
            <a:avLst/>
          </a:prstGeom>
          <a:ln w="12700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61" name="Group 54"/>
          <p:cNvGrpSpPr>
            <a:grpSpLocks/>
          </p:cNvGrpSpPr>
          <p:nvPr/>
        </p:nvGrpSpPr>
        <p:grpSpPr bwMode="auto">
          <a:xfrm>
            <a:off x="5044158" y="1856636"/>
            <a:ext cx="3264917" cy="3660056"/>
            <a:chOff x="7174524" y="2965938"/>
            <a:chExt cx="4642338" cy="5205047"/>
          </a:xfrm>
          <a:solidFill>
            <a:srgbClr val="558ED5"/>
          </a:solidFill>
        </p:grpSpPr>
        <p:sp>
          <p:nvSpPr>
            <p:cNvPr id="62" name="Oval 19"/>
            <p:cNvSpPr>
              <a:spLocks noChangeArrowheads="1"/>
            </p:cNvSpPr>
            <p:nvPr/>
          </p:nvSpPr>
          <p:spPr bwMode="auto">
            <a:xfrm>
              <a:off x="9964616" y="3200400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Oval 20"/>
            <p:cNvSpPr>
              <a:spLocks noChangeArrowheads="1"/>
            </p:cNvSpPr>
            <p:nvPr/>
          </p:nvSpPr>
          <p:spPr bwMode="auto">
            <a:xfrm>
              <a:off x="8417170" y="3223847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Oval 21"/>
            <p:cNvSpPr>
              <a:spLocks noChangeArrowheads="1"/>
            </p:cNvSpPr>
            <p:nvPr/>
          </p:nvSpPr>
          <p:spPr bwMode="auto">
            <a:xfrm>
              <a:off x="9319847" y="2965938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Oval 22"/>
            <p:cNvSpPr>
              <a:spLocks noChangeArrowheads="1"/>
            </p:cNvSpPr>
            <p:nvPr/>
          </p:nvSpPr>
          <p:spPr bwMode="auto">
            <a:xfrm>
              <a:off x="7889631" y="3634154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Oval 23"/>
            <p:cNvSpPr>
              <a:spLocks noChangeArrowheads="1"/>
            </p:cNvSpPr>
            <p:nvPr/>
          </p:nvSpPr>
          <p:spPr bwMode="auto">
            <a:xfrm>
              <a:off x="10492154" y="3845169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Oval 24"/>
            <p:cNvSpPr>
              <a:spLocks noChangeArrowheads="1"/>
            </p:cNvSpPr>
            <p:nvPr/>
          </p:nvSpPr>
          <p:spPr bwMode="auto">
            <a:xfrm>
              <a:off x="10902462" y="3704493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Oval 25"/>
            <p:cNvSpPr>
              <a:spLocks noChangeArrowheads="1"/>
            </p:cNvSpPr>
            <p:nvPr/>
          </p:nvSpPr>
          <p:spPr bwMode="auto">
            <a:xfrm>
              <a:off x="11383108" y="3493477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Oval 26"/>
            <p:cNvSpPr>
              <a:spLocks noChangeArrowheads="1"/>
            </p:cNvSpPr>
            <p:nvPr/>
          </p:nvSpPr>
          <p:spPr bwMode="auto">
            <a:xfrm>
              <a:off x="11664462" y="4056185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Oval 27"/>
            <p:cNvSpPr>
              <a:spLocks noChangeArrowheads="1"/>
            </p:cNvSpPr>
            <p:nvPr/>
          </p:nvSpPr>
          <p:spPr bwMode="auto">
            <a:xfrm>
              <a:off x="11699631" y="4548554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Oval 28"/>
            <p:cNvSpPr>
              <a:spLocks noChangeArrowheads="1"/>
            </p:cNvSpPr>
            <p:nvPr/>
          </p:nvSpPr>
          <p:spPr bwMode="auto">
            <a:xfrm>
              <a:off x="11488616" y="4970585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Oval 29"/>
            <p:cNvSpPr>
              <a:spLocks noChangeArrowheads="1"/>
            </p:cNvSpPr>
            <p:nvPr/>
          </p:nvSpPr>
          <p:spPr bwMode="auto">
            <a:xfrm>
              <a:off x="9390185" y="5767754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Oval 30"/>
            <p:cNvSpPr>
              <a:spLocks noChangeArrowheads="1"/>
            </p:cNvSpPr>
            <p:nvPr/>
          </p:nvSpPr>
          <p:spPr bwMode="auto">
            <a:xfrm>
              <a:off x="10269416" y="3505200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Oval 31"/>
            <p:cNvSpPr>
              <a:spLocks noChangeArrowheads="1"/>
            </p:cNvSpPr>
            <p:nvPr/>
          </p:nvSpPr>
          <p:spPr bwMode="auto">
            <a:xfrm>
              <a:off x="9624646" y="5287108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Oval 32"/>
            <p:cNvSpPr>
              <a:spLocks noChangeArrowheads="1"/>
            </p:cNvSpPr>
            <p:nvPr/>
          </p:nvSpPr>
          <p:spPr bwMode="auto">
            <a:xfrm>
              <a:off x="9929447" y="4970585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Oval 33"/>
            <p:cNvSpPr>
              <a:spLocks noChangeArrowheads="1"/>
            </p:cNvSpPr>
            <p:nvPr/>
          </p:nvSpPr>
          <p:spPr bwMode="auto">
            <a:xfrm>
              <a:off x="10269416" y="4994031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Oval 34"/>
            <p:cNvSpPr>
              <a:spLocks noChangeArrowheads="1"/>
            </p:cNvSpPr>
            <p:nvPr/>
          </p:nvSpPr>
          <p:spPr bwMode="auto">
            <a:xfrm>
              <a:off x="10550770" y="5017477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Oval 35"/>
            <p:cNvSpPr>
              <a:spLocks noChangeArrowheads="1"/>
            </p:cNvSpPr>
            <p:nvPr/>
          </p:nvSpPr>
          <p:spPr bwMode="auto">
            <a:xfrm>
              <a:off x="11078308" y="5064370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Oval 36"/>
            <p:cNvSpPr>
              <a:spLocks noChangeArrowheads="1"/>
            </p:cNvSpPr>
            <p:nvPr/>
          </p:nvSpPr>
          <p:spPr bwMode="auto">
            <a:xfrm>
              <a:off x="7280031" y="4759569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Oval 37"/>
            <p:cNvSpPr>
              <a:spLocks noChangeArrowheads="1"/>
            </p:cNvSpPr>
            <p:nvPr/>
          </p:nvSpPr>
          <p:spPr bwMode="auto">
            <a:xfrm>
              <a:off x="10269416" y="3505200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Oval 38"/>
            <p:cNvSpPr>
              <a:spLocks noChangeArrowheads="1"/>
            </p:cNvSpPr>
            <p:nvPr/>
          </p:nvSpPr>
          <p:spPr bwMode="auto">
            <a:xfrm>
              <a:off x="7174524" y="5334001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Oval 39"/>
            <p:cNvSpPr>
              <a:spLocks noChangeArrowheads="1"/>
            </p:cNvSpPr>
            <p:nvPr/>
          </p:nvSpPr>
          <p:spPr bwMode="auto">
            <a:xfrm>
              <a:off x="7209693" y="6013939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Oval 40"/>
            <p:cNvSpPr>
              <a:spLocks noChangeArrowheads="1"/>
            </p:cNvSpPr>
            <p:nvPr/>
          </p:nvSpPr>
          <p:spPr bwMode="auto">
            <a:xfrm>
              <a:off x="10726616" y="3962400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Oval 41"/>
            <p:cNvSpPr>
              <a:spLocks noChangeArrowheads="1"/>
            </p:cNvSpPr>
            <p:nvPr/>
          </p:nvSpPr>
          <p:spPr bwMode="auto">
            <a:xfrm>
              <a:off x="7502770" y="6775939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Oval 42"/>
            <p:cNvSpPr>
              <a:spLocks noChangeArrowheads="1"/>
            </p:cNvSpPr>
            <p:nvPr/>
          </p:nvSpPr>
          <p:spPr bwMode="auto">
            <a:xfrm>
              <a:off x="7737231" y="7268308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Oval 43"/>
            <p:cNvSpPr>
              <a:spLocks noChangeArrowheads="1"/>
            </p:cNvSpPr>
            <p:nvPr/>
          </p:nvSpPr>
          <p:spPr bwMode="auto">
            <a:xfrm>
              <a:off x="9413631" y="6201508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Oval 44"/>
            <p:cNvSpPr>
              <a:spLocks noChangeArrowheads="1"/>
            </p:cNvSpPr>
            <p:nvPr/>
          </p:nvSpPr>
          <p:spPr bwMode="auto">
            <a:xfrm>
              <a:off x="7479323" y="4243755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Oval 45"/>
            <p:cNvSpPr>
              <a:spLocks noChangeArrowheads="1"/>
            </p:cNvSpPr>
            <p:nvPr/>
          </p:nvSpPr>
          <p:spPr bwMode="auto">
            <a:xfrm>
              <a:off x="8018585" y="7608276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Oval 46"/>
            <p:cNvSpPr>
              <a:spLocks noChangeArrowheads="1"/>
            </p:cNvSpPr>
            <p:nvPr/>
          </p:nvSpPr>
          <p:spPr bwMode="auto">
            <a:xfrm>
              <a:off x="10269416" y="3505200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Oval 47"/>
            <p:cNvSpPr>
              <a:spLocks noChangeArrowheads="1"/>
            </p:cNvSpPr>
            <p:nvPr/>
          </p:nvSpPr>
          <p:spPr bwMode="auto">
            <a:xfrm>
              <a:off x="8428893" y="7901354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Oval 48"/>
            <p:cNvSpPr>
              <a:spLocks noChangeArrowheads="1"/>
            </p:cNvSpPr>
            <p:nvPr/>
          </p:nvSpPr>
          <p:spPr bwMode="auto">
            <a:xfrm>
              <a:off x="8956431" y="8053754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Oval 49"/>
            <p:cNvSpPr>
              <a:spLocks noChangeArrowheads="1"/>
            </p:cNvSpPr>
            <p:nvPr/>
          </p:nvSpPr>
          <p:spPr bwMode="auto">
            <a:xfrm>
              <a:off x="10726616" y="3962400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Oval 50"/>
            <p:cNvSpPr>
              <a:spLocks noChangeArrowheads="1"/>
            </p:cNvSpPr>
            <p:nvPr/>
          </p:nvSpPr>
          <p:spPr bwMode="auto">
            <a:xfrm>
              <a:off x="9401908" y="7819293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Oval 51"/>
            <p:cNvSpPr>
              <a:spLocks noChangeArrowheads="1"/>
            </p:cNvSpPr>
            <p:nvPr/>
          </p:nvSpPr>
          <p:spPr bwMode="auto">
            <a:xfrm>
              <a:off x="9753600" y="7338647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Oval 52"/>
            <p:cNvSpPr>
              <a:spLocks noChangeArrowheads="1"/>
            </p:cNvSpPr>
            <p:nvPr/>
          </p:nvSpPr>
          <p:spPr bwMode="auto">
            <a:xfrm>
              <a:off x="9577754" y="6506308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Oval 53"/>
            <p:cNvSpPr>
              <a:spLocks noChangeArrowheads="1"/>
            </p:cNvSpPr>
            <p:nvPr/>
          </p:nvSpPr>
          <p:spPr bwMode="auto">
            <a:xfrm>
              <a:off x="9694985" y="6928339"/>
              <a:ext cx="117231" cy="1172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95677" y="5702321"/>
            <a:ext cx="3794857" cy="462447"/>
            <a:chOff x="635727" y="5110399"/>
            <a:chExt cx="3794857" cy="462447"/>
          </a:xfrm>
        </p:grpSpPr>
        <p:grpSp>
          <p:nvGrpSpPr>
            <p:cNvPr id="8" name="Group 7"/>
            <p:cNvGrpSpPr/>
            <p:nvPr/>
          </p:nvGrpSpPr>
          <p:grpSpPr>
            <a:xfrm>
              <a:off x="690628" y="5110399"/>
              <a:ext cx="3635433" cy="164944"/>
              <a:chOff x="690628" y="5110399"/>
              <a:chExt cx="3635433" cy="164944"/>
            </a:xfrm>
          </p:grpSpPr>
          <p:sp>
            <p:nvSpPr>
              <p:cNvPr id="97" name="Rectangle 16"/>
              <p:cNvSpPr>
                <a:spLocks noChangeArrowheads="1"/>
              </p:cNvSpPr>
              <p:nvPr/>
            </p:nvSpPr>
            <p:spPr bwMode="auto">
              <a:xfrm flipH="1">
                <a:off x="690628" y="5110399"/>
                <a:ext cx="1822039" cy="164944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Rectangle 12"/>
              <p:cNvSpPr>
                <a:spLocks noChangeArrowheads="1"/>
              </p:cNvSpPr>
              <p:nvPr/>
            </p:nvSpPr>
            <p:spPr bwMode="auto">
              <a:xfrm flipH="1">
                <a:off x="2516719" y="5110399"/>
                <a:ext cx="1809342" cy="164944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0" name="Text Box 13"/>
            <p:cNvSpPr txBox="1">
              <a:spLocks noChangeArrowheads="1"/>
            </p:cNvSpPr>
            <p:nvPr/>
          </p:nvSpPr>
          <p:spPr bwMode="auto">
            <a:xfrm>
              <a:off x="635727" y="5235029"/>
              <a:ext cx="476143" cy="337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742950" indent="-28575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marL="1143000" indent="-22860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marL="1600200" indent="-22860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marL="2057400" indent="-22860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Trebuchet MS"/>
                  <a:cs typeface="Trebuchet MS"/>
                </a:rPr>
                <a:t>&lt; 0</a:t>
              </a:r>
            </a:p>
          </p:txBody>
        </p:sp>
        <p:sp>
          <p:nvSpPr>
            <p:cNvPr id="101" name="Text Box 14"/>
            <p:cNvSpPr txBox="1">
              <a:spLocks noChangeArrowheads="1"/>
            </p:cNvSpPr>
            <p:nvPr/>
          </p:nvSpPr>
          <p:spPr bwMode="auto">
            <a:xfrm>
              <a:off x="3990946" y="5238201"/>
              <a:ext cx="439638" cy="307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742950" indent="-28575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marL="1143000" indent="-22860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marL="1600200" indent="-22860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marL="2057400" indent="-22860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eaLnBrk="1" hangingPunct="1"/>
              <a:r>
                <a:rPr lang="en-US" sz="1400" dirty="0" smtClean="0">
                  <a:latin typeface="Trebuchet MS"/>
                  <a:cs typeface="Trebuchet MS"/>
                </a:rPr>
                <a:t>&gt; </a:t>
              </a:r>
              <a:r>
                <a:rPr lang="en-US" sz="1400" dirty="0">
                  <a:latin typeface="Trebuchet MS"/>
                  <a:cs typeface="Trebuchet MS"/>
                </a:rPr>
                <a:t>0</a:t>
              </a:r>
            </a:p>
          </p:txBody>
        </p:sp>
        <p:sp>
          <p:nvSpPr>
            <p:cNvPr id="102" name="Text Box 15"/>
            <p:cNvSpPr txBox="1">
              <a:spLocks noChangeArrowheads="1"/>
            </p:cNvSpPr>
            <p:nvPr/>
          </p:nvSpPr>
          <p:spPr bwMode="auto">
            <a:xfrm>
              <a:off x="2373648" y="5231857"/>
              <a:ext cx="3050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742950" indent="-28575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marL="1143000" indent="-22860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marL="1600200" indent="-22860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marL="2057400" indent="-22860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eaLnBrk="1" hangingPunct="1"/>
              <a:r>
                <a:rPr lang="en-US" sz="1600">
                  <a:latin typeface="Trebuchet MS"/>
                  <a:cs typeface="Trebuchet MS"/>
                </a:rPr>
                <a:t>0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448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Implicit Function Approach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4085401" cy="4572001"/>
          </a:xfrm>
        </p:spPr>
        <p:txBody>
          <a:bodyPr>
            <a:normAutofit/>
          </a:bodyPr>
          <a:lstStyle/>
          <a:p>
            <a:r>
              <a:rPr lang="en-US" sz="2800" dirty="0"/>
              <a:t>Define a function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with </a:t>
            </a:r>
            <a:r>
              <a:rPr lang="en-US" sz="2800" dirty="0"/>
              <a:t>value </a:t>
            </a:r>
            <a:r>
              <a:rPr lang="en-US" sz="2800" dirty="0" smtClean="0"/>
              <a:t>&gt; </a:t>
            </a:r>
            <a:r>
              <a:rPr lang="en-US" sz="2800" dirty="0"/>
              <a:t>0 outside the shape and </a:t>
            </a:r>
            <a:r>
              <a:rPr lang="en-US" sz="2800" dirty="0" smtClean="0"/>
              <a:t>&lt; </a:t>
            </a:r>
            <a:r>
              <a:rPr lang="en-US" sz="2800" dirty="0"/>
              <a:t>0 </a:t>
            </a:r>
            <a:r>
              <a:rPr lang="en-US" sz="2800" dirty="0" smtClean="0"/>
              <a:t>inside</a:t>
            </a:r>
          </a:p>
          <a:p>
            <a:r>
              <a:rPr lang="en-US" sz="2800" dirty="0" smtClean="0"/>
              <a:t>Extract the zero-set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90" y="2144830"/>
            <a:ext cx="2273300" cy="508000"/>
          </a:xfrm>
          <a:prstGeom prst="rect">
            <a:avLst/>
          </a:prstGeom>
        </p:spPr>
      </p:pic>
      <p:pic>
        <p:nvPicPr>
          <p:cNvPr id="5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750" y="1752829"/>
            <a:ext cx="3617640" cy="3886646"/>
          </a:xfrm>
          <a:prstGeom prst="rect">
            <a:avLst/>
          </a:prstGeom>
          <a:ln w="12700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4795677" y="5702321"/>
            <a:ext cx="3794857" cy="462447"/>
            <a:chOff x="635727" y="5110399"/>
            <a:chExt cx="3794857" cy="462447"/>
          </a:xfrm>
        </p:grpSpPr>
        <p:grpSp>
          <p:nvGrpSpPr>
            <p:cNvPr id="8" name="Group 7"/>
            <p:cNvGrpSpPr/>
            <p:nvPr/>
          </p:nvGrpSpPr>
          <p:grpSpPr>
            <a:xfrm>
              <a:off x="690628" y="5110399"/>
              <a:ext cx="3635433" cy="164944"/>
              <a:chOff x="690628" y="5110399"/>
              <a:chExt cx="3635433" cy="164944"/>
            </a:xfrm>
          </p:grpSpPr>
          <p:sp>
            <p:nvSpPr>
              <p:cNvPr id="97" name="Rectangle 16"/>
              <p:cNvSpPr>
                <a:spLocks noChangeArrowheads="1"/>
              </p:cNvSpPr>
              <p:nvPr/>
            </p:nvSpPr>
            <p:spPr bwMode="auto">
              <a:xfrm flipH="1">
                <a:off x="690628" y="5110399"/>
                <a:ext cx="1822039" cy="164944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Rectangle 12"/>
              <p:cNvSpPr>
                <a:spLocks noChangeArrowheads="1"/>
              </p:cNvSpPr>
              <p:nvPr/>
            </p:nvSpPr>
            <p:spPr bwMode="auto">
              <a:xfrm flipH="1">
                <a:off x="2516719" y="5110399"/>
                <a:ext cx="1809342" cy="164944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0" name="Text Box 13"/>
            <p:cNvSpPr txBox="1">
              <a:spLocks noChangeArrowheads="1"/>
            </p:cNvSpPr>
            <p:nvPr/>
          </p:nvSpPr>
          <p:spPr bwMode="auto">
            <a:xfrm>
              <a:off x="635727" y="5235029"/>
              <a:ext cx="476143" cy="337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742950" indent="-28575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marL="1143000" indent="-22860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marL="1600200" indent="-22860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marL="2057400" indent="-22860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Trebuchet MS"/>
                  <a:cs typeface="Trebuchet MS"/>
                </a:rPr>
                <a:t>&lt; 0</a:t>
              </a:r>
            </a:p>
          </p:txBody>
        </p:sp>
        <p:sp>
          <p:nvSpPr>
            <p:cNvPr id="101" name="Text Box 14"/>
            <p:cNvSpPr txBox="1">
              <a:spLocks noChangeArrowheads="1"/>
            </p:cNvSpPr>
            <p:nvPr/>
          </p:nvSpPr>
          <p:spPr bwMode="auto">
            <a:xfrm>
              <a:off x="3990946" y="5238201"/>
              <a:ext cx="439638" cy="307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742950" indent="-28575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marL="1143000" indent="-22860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marL="1600200" indent="-22860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marL="2057400" indent="-22860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eaLnBrk="1" hangingPunct="1"/>
              <a:r>
                <a:rPr lang="en-US" sz="1400" dirty="0" smtClean="0">
                  <a:latin typeface="Trebuchet MS"/>
                  <a:cs typeface="Trebuchet MS"/>
                </a:rPr>
                <a:t>&gt; </a:t>
              </a:r>
              <a:r>
                <a:rPr lang="en-US" sz="1400" dirty="0">
                  <a:latin typeface="Trebuchet MS"/>
                  <a:cs typeface="Trebuchet MS"/>
                </a:rPr>
                <a:t>0</a:t>
              </a:r>
            </a:p>
          </p:txBody>
        </p:sp>
        <p:sp>
          <p:nvSpPr>
            <p:cNvPr id="102" name="Text Box 15"/>
            <p:cNvSpPr txBox="1">
              <a:spLocks noChangeArrowheads="1"/>
            </p:cNvSpPr>
            <p:nvPr/>
          </p:nvSpPr>
          <p:spPr bwMode="auto">
            <a:xfrm>
              <a:off x="2373648" y="5231857"/>
              <a:ext cx="3050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742950" indent="-28575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marL="1143000" indent="-22860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marL="1600200" indent="-22860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marL="2057400" indent="-228600" eaLnBrk="0" hangingPunct="0"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ts val="200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eaLnBrk="1" hangingPunct="1"/>
              <a:r>
                <a:rPr lang="en-US" sz="1600">
                  <a:latin typeface="Trebuchet MS"/>
                  <a:cs typeface="Trebuchet MS"/>
                </a:rPr>
                <a:t>0</a:t>
              </a:r>
            </a:p>
          </p:txBody>
        </p:sp>
      </p:grpSp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96" y="5116875"/>
            <a:ext cx="2794000" cy="469900"/>
          </a:xfrm>
          <a:prstGeom prst="rect">
            <a:avLst/>
          </a:prstGeom>
        </p:spPr>
      </p:pic>
      <p:sp>
        <p:nvSpPr>
          <p:cNvPr id="51" name="Freeform 10"/>
          <p:cNvSpPr>
            <a:spLocks noChangeAspect="1"/>
          </p:cNvSpPr>
          <p:nvPr/>
        </p:nvSpPr>
        <p:spPr bwMode="blackGray">
          <a:xfrm>
            <a:off x="4987518" y="1820190"/>
            <a:ext cx="3350990" cy="3671997"/>
          </a:xfrm>
          <a:custGeom>
            <a:avLst/>
            <a:gdLst>
              <a:gd name="T0" fmla="*/ 2147483647 w 1584"/>
              <a:gd name="T1" fmla="*/ 2147483647 h 1536"/>
              <a:gd name="T2" fmla="*/ 2147483647 w 1584"/>
              <a:gd name="T3" fmla="*/ 2147483647 h 1536"/>
              <a:gd name="T4" fmla="*/ 2147483647 w 1584"/>
              <a:gd name="T5" fmla="*/ 2147483647 h 1536"/>
              <a:gd name="T6" fmla="*/ 2147483647 w 1584"/>
              <a:gd name="T7" fmla="*/ 2147483647 h 1536"/>
              <a:gd name="T8" fmla="*/ 2147483647 w 1584"/>
              <a:gd name="T9" fmla="*/ 2147483647 h 1536"/>
              <a:gd name="T10" fmla="*/ 2147483647 w 1584"/>
              <a:gd name="T11" fmla="*/ 2147483647 h 1536"/>
              <a:gd name="T12" fmla="*/ 2147483647 w 1584"/>
              <a:gd name="T13" fmla="*/ 2147483647 h 1536"/>
              <a:gd name="T14" fmla="*/ 2147483647 w 1584"/>
              <a:gd name="T15" fmla="*/ 2147483647 h 1536"/>
              <a:gd name="T16" fmla="*/ 2147483647 w 1584"/>
              <a:gd name="T17" fmla="*/ 2147483647 h 1536"/>
              <a:gd name="T18" fmla="*/ 2147483647 w 1584"/>
              <a:gd name="T19" fmla="*/ 2147483647 h 1536"/>
              <a:gd name="T20" fmla="*/ 2147483647 w 1584"/>
              <a:gd name="T21" fmla="*/ 2147483647 h 1536"/>
              <a:gd name="T22" fmla="*/ 2147483647 w 1584"/>
              <a:gd name="T23" fmla="*/ 2147483647 h 1536"/>
              <a:gd name="T24" fmla="*/ 2147483647 w 1584"/>
              <a:gd name="T25" fmla="*/ 2147483647 h 1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84"/>
              <a:gd name="T40" fmla="*/ 0 h 1536"/>
              <a:gd name="T41" fmla="*/ 1584 w 1584"/>
              <a:gd name="T42" fmla="*/ 1536 h 1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84" h="1536">
                <a:moveTo>
                  <a:pt x="1016" y="136"/>
                </a:moveTo>
                <a:cubicBezTo>
                  <a:pt x="917" y="78"/>
                  <a:pt x="776" y="0"/>
                  <a:pt x="632" y="40"/>
                </a:cubicBezTo>
                <a:cubicBezTo>
                  <a:pt x="488" y="80"/>
                  <a:pt x="248" y="216"/>
                  <a:pt x="152" y="376"/>
                </a:cubicBezTo>
                <a:cubicBezTo>
                  <a:pt x="56" y="536"/>
                  <a:pt x="0" y="816"/>
                  <a:pt x="56" y="1000"/>
                </a:cubicBezTo>
                <a:cubicBezTo>
                  <a:pt x="112" y="1184"/>
                  <a:pt x="328" y="1424"/>
                  <a:pt x="488" y="1480"/>
                </a:cubicBezTo>
                <a:cubicBezTo>
                  <a:pt x="648" y="1536"/>
                  <a:pt x="801" y="1467"/>
                  <a:pt x="865" y="1395"/>
                </a:cubicBezTo>
                <a:cubicBezTo>
                  <a:pt x="929" y="1323"/>
                  <a:pt x="873" y="1193"/>
                  <a:pt x="825" y="1065"/>
                </a:cubicBezTo>
                <a:cubicBezTo>
                  <a:pt x="777" y="937"/>
                  <a:pt x="715" y="832"/>
                  <a:pt x="839" y="699"/>
                </a:cubicBezTo>
                <a:cubicBezTo>
                  <a:pt x="963" y="566"/>
                  <a:pt x="1068" y="638"/>
                  <a:pt x="1208" y="664"/>
                </a:cubicBezTo>
                <a:cubicBezTo>
                  <a:pt x="1348" y="690"/>
                  <a:pt x="1504" y="648"/>
                  <a:pt x="1544" y="568"/>
                </a:cubicBezTo>
                <a:cubicBezTo>
                  <a:pt x="1584" y="488"/>
                  <a:pt x="1520" y="232"/>
                  <a:pt x="1448" y="184"/>
                </a:cubicBezTo>
                <a:cubicBezTo>
                  <a:pt x="1376" y="136"/>
                  <a:pt x="1285" y="319"/>
                  <a:pt x="1178" y="292"/>
                </a:cubicBezTo>
                <a:cubicBezTo>
                  <a:pt x="1071" y="265"/>
                  <a:pt x="1115" y="194"/>
                  <a:pt x="1016" y="136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636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Meshes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[Demo]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3429000" y="6356350"/>
            <a:ext cx="2133600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10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Polygonal Meshes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Boundary representations of objects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087" y="3648640"/>
            <a:ext cx="1978820" cy="2492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9975"/>
          <a:stretch/>
        </p:blipFill>
        <p:spPr>
          <a:xfrm>
            <a:off x="1182689" y="3774114"/>
            <a:ext cx="3477889" cy="2367325"/>
          </a:xfrm>
          <a:prstGeom prst="rect">
            <a:avLst/>
          </a:prstGeom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1182689" y="1911579"/>
            <a:ext cx="6125580" cy="1968936"/>
            <a:chOff x="0" y="0"/>
            <a:chExt cx="4816" cy="1547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10" cy="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" y="0"/>
              <a:ext cx="1410" cy="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" y="0"/>
              <a:ext cx="1410" cy="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5" y="0"/>
              <a:ext cx="1410" cy="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1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Meshes as Approximations of </a:t>
            </a:r>
            <a:br>
              <a:rPr lang="en-US" sz="3200" dirty="0" smtClean="0"/>
            </a:br>
            <a:r>
              <a:rPr lang="en-US" sz="3200" dirty="0" smtClean="0"/>
              <a:t>Smooth Surfaces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Piecewise linear approximation</a:t>
            </a:r>
          </a:p>
          <a:p>
            <a:pPr lvl="1"/>
            <a:r>
              <a:rPr lang="en-US" dirty="0"/>
              <a:t>Error is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h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0724" name="Oval 3"/>
          <p:cNvSpPr>
            <a:spLocks/>
          </p:cNvSpPr>
          <p:nvPr/>
        </p:nvSpPr>
        <p:spPr bwMode="auto">
          <a:xfrm>
            <a:off x="687586" y="3143250"/>
            <a:ext cx="1785938" cy="1785938"/>
          </a:xfrm>
          <a:prstGeom prst="ellipse">
            <a:avLst/>
          </a:prstGeom>
          <a:solidFill>
            <a:srgbClr val="FF6666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5" name="AutoShape 4"/>
          <p:cNvSpPr>
            <a:spLocks/>
          </p:cNvSpPr>
          <p:nvPr/>
        </p:nvSpPr>
        <p:spPr bwMode="auto">
          <a:xfrm>
            <a:off x="807021" y="3143250"/>
            <a:ext cx="1545952" cy="133945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6" name="Oval 5"/>
          <p:cNvSpPr>
            <a:spLocks/>
          </p:cNvSpPr>
          <p:nvPr/>
        </p:nvSpPr>
        <p:spPr bwMode="auto">
          <a:xfrm>
            <a:off x="2678906" y="3143250"/>
            <a:ext cx="1785938" cy="1785938"/>
          </a:xfrm>
          <a:prstGeom prst="ellipse">
            <a:avLst/>
          </a:prstGeom>
          <a:solidFill>
            <a:srgbClr val="FF6666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7" name="AutoShape 6"/>
          <p:cNvSpPr>
            <a:spLocks/>
          </p:cNvSpPr>
          <p:nvPr/>
        </p:nvSpPr>
        <p:spPr bwMode="auto">
          <a:xfrm>
            <a:off x="2678906" y="3143250"/>
            <a:ext cx="1785938" cy="1785938"/>
          </a:xfrm>
          <a:custGeom>
            <a:avLst/>
            <a:gdLst>
              <a:gd name="T0" fmla="*/ 12471 w 24942"/>
              <a:gd name="T1" fmla="*/ 0 h 21600"/>
              <a:gd name="T2" fmla="*/ 23271 w 24942"/>
              <a:gd name="T3" fmla="*/ 5400 h 21600"/>
              <a:gd name="T4" fmla="*/ 23271 w 24942"/>
              <a:gd name="T5" fmla="*/ 16200 h 21600"/>
              <a:gd name="T6" fmla="*/ 12471 w 24942"/>
              <a:gd name="T7" fmla="*/ 21600 h 21600"/>
              <a:gd name="T8" fmla="*/ 1671 w 24942"/>
              <a:gd name="T9" fmla="*/ 16200 h 21600"/>
              <a:gd name="T10" fmla="*/ 1671 w 24942"/>
              <a:gd name="T11" fmla="*/ 5400 h 21600"/>
              <a:gd name="T12" fmla="*/ 12471 w 24942"/>
              <a:gd name="T13" fmla="*/ 0 h 21600"/>
              <a:gd name="T14" fmla="*/ 12471 w 24942"/>
              <a:gd name="T15" fmla="*/ 0 h 21600"/>
              <a:gd name="T16" fmla="*/ 0 w 24942"/>
              <a:gd name="T17" fmla="*/ 0 h 21600"/>
              <a:gd name="T18" fmla="*/ 24942 w 24942"/>
              <a:gd name="T1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4942" h="21600">
                <a:moveTo>
                  <a:pt x="12471" y="0"/>
                </a:moveTo>
                <a:lnTo>
                  <a:pt x="23271" y="5400"/>
                </a:lnTo>
                <a:lnTo>
                  <a:pt x="23271" y="16200"/>
                </a:lnTo>
                <a:lnTo>
                  <a:pt x="12471" y="21600"/>
                </a:lnTo>
                <a:lnTo>
                  <a:pt x="1671" y="16200"/>
                </a:lnTo>
                <a:lnTo>
                  <a:pt x="1671" y="5400"/>
                </a:lnTo>
                <a:lnTo>
                  <a:pt x="12471" y="0"/>
                </a:lnTo>
                <a:close/>
                <a:moveTo>
                  <a:pt x="12471" y="0"/>
                </a:moveTo>
              </a:path>
            </a:pathLst>
          </a:cu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8" name="Oval 7"/>
          <p:cNvSpPr>
            <a:spLocks/>
          </p:cNvSpPr>
          <p:nvPr/>
        </p:nvSpPr>
        <p:spPr bwMode="auto">
          <a:xfrm>
            <a:off x="4670226" y="3143250"/>
            <a:ext cx="1785938" cy="1785938"/>
          </a:xfrm>
          <a:prstGeom prst="ellipse">
            <a:avLst/>
          </a:prstGeom>
          <a:solidFill>
            <a:srgbClr val="FF6666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9" name="Oval 8"/>
          <p:cNvSpPr>
            <a:spLocks/>
          </p:cNvSpPr>
          <p:nvPr/>
        </p:nvSpPr>
        <p:spPr bwMode="auto">
          <a:xfrm>
            <a:off x="6661547" y="3143250"/>
            <a:ext cx="1785938" cy="1785938"/>
          </a:xfrm>
          <a:prstGeom prst="ellipse">
            <a:avLst/>
          </a:prstGeom>
          <a:solidFill>
            <a:srgbClr val="FF6666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30" name="Freeform 9"/>
          <p:cNvSpPr>
            <a:spLocks/>
          </p:cNvSpPr>
          <p:nvPr/>
        </p:nvSpPr>
        <p:spPr bwMode="auto">
          <a:xfrm>
            <a:off x="4670226" y="3145483"/>
            <a:ext cx="1785938" cy="1783705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0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600"/>
              <a:gd name="T43" fmla="*/ 0 h 21600"/>
              <a:gd name="T44" fmla="*/ 21600 w 21600"/>
              <a:gd name="T45" fmla="*/ 21600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>
                <a:moveTo>
                  <a:pt x="0" y="10782"/>
                </a:moveTo>
                <a:lnTo>
                  <a:pt x="1404" y="5373"/>
                </a:lnTo>
                <a:lnTo>
                  <a:pt x="5436" y="1442"/>
                </a:lnTo>
                <a:lnTo>
                  <a:pt x="10800" y="0"/>
                </a:lnTo>
                <a:lnTo>
                  <a:pt x="16092" y="1370"/>
                </a:lnTo>
                <a:lnTo>
                  <a:pt x="20088" y="5373"/>
                </a:lnTo>
                <a:lnTo>
                  <a:pt x="21600" y="10782"/>
                </a:lnTo>
                <a:lnTo>
                  <a:pt x="20088" y="16191"/>
                </a:lnTo>
                <a:lnTo>
                  <a:pt x="16092" y="20194"/>
                </a:lnTo>
                <a:lnTo>
                  <a:pt x="10800" y="21600"/>
                </a:lnTo>
                <a:lnTo>
                  <a:pt x="5400" y="20194"/>
                </a:lnTo>
                <a:lnTo>
                  <a:pt x="1440" y="16191"/>
                </a:lnTo>
                <a:lnTo>
                  <a:pt x="0" y="10782"/>
                </a:lnTo>
                <a:close/>
                <a:moveTo>
                  <a:pt x="0" y="10782"/>
                </a:moveTo>
              </a:path>
            </a:pathLst>
          </a:cu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31" name="Freeform 10"/>
          <p:cNvSpPr>
            <a:spLocks/>
          </p:cNvSpPr>
          <p:nvPr/>
        </p:nvSpPr>
        <p:spPr bwMode="auto">
          <a:xfrm>
            <a:off x="6661547" y="3143250"/>
            <a:ext cx="1785938" cy="1785938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0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2147483647 w 21600"/>
              <a:gd name="T25" fmla="*/ 2147483647 h 21600"/>
              <a:gd name="T26" fmla="*/ 2147483647 w 21600"/>
              <a:gd name="T27" fmla="*/ 2147483647 h 21600"/>
              <a:gd name="T28" fmla="*/ 2147483647 w 21600"/>
              <a:gd name="T29" fmla="*/ 2147483647 h 21600"/>
              <a:gd name="T30" fmla="*/ 2147483647 w 21600"/>
              <a:gd name="T31" fmla="*/ 2147483647 h 21600"/>
              <a:gd name="T32" fmla="*/ 2147483647 w 21600"/>
              <a:gd name="T33" fmla="*/ 2147483647 h 21600"/>
              <a:gd name="T34" fmla="*/ 2147483647 w 21600"/>
              <a:gd name="T35" fmla="*/ 2147483647 h 21600"/>
              <a:gd name="T36" fmla="*/ 2147483647 w 21600"/>
              <a:gd name="T37" fmla="*/ 2147483647 h 21600"/>
              <a:gd name="T38" fmla="*/ 2147483647 w 21600"/>
              <a:gd name="T39" fmla="*/ 2147483647 h 21600"/>
              <a:gd name="T40" fmla="*/ 2147483647 w 21600"/>
              <a:gd name="T41" fmla="*/ 2147483647 h 21600"/>
              <a:gd name="T42" fmla="*/ 2147483647 w 21600"/>
              <a:gd name="T43" fmla="*/ 2147483647 h 21600"/>
              <a:gd name="T44" fmla="*/ 2147483647 w 21600"/>
              <a:gd name="T45" fmla="*/ 2147483647 h 21600"/>
              <a:gd name="T46" fmla="*/ 2147483647 w 21600"/>
              <a:gd name="T47" fmla="*/ 2147483647 h 21600"/>
              <a:gd name="T48" fmla="*/ 0 w 21600"/>
              <a:gd name="T49" fmla="*/ 2147483647 h 21600"/>
              <a:gd name="T50" fmla="*/ 0 w 21600"/>
              <a:gd name="T51" fmla="*/ 2147483647 h 216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1600"/>
              <a:gd name="T79" fmla="*/ 0 h 21600"/>
              <a:gd name="T80" fmla="*/ 21600 w 21600"/>
              <a:gd name="T81" fmla="*/ 21600 h 2160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1600" h="21600">
                <a:moveTo>
                  <a:pt x="0" y="10818"/>
                </a:moveTo>
                <a:lnTo>
                  <a:pt x="394" y="8087"/>
                </a:lnTo>
                <a:lnTo>
                  <a:pt x="1469" y="5499"/>
                </a:lnTo>
                <a:lnTo>
                  <a:pt x="3260" y="3163"/>
                </a:lnTo>
                <a:lnTo>
                  <a:pt x="5516" y="1474"/>
                </a:lnTo>
                <a:lnTo>
                  <a:pt x="8096" y="395"/>
                </a:lnTo>
                <a:lnTo>
                  <a:pt x="10818" y="0"/>
                </a:lnTo>
                <a:lnTo>
                  <a:pt x="13612" y="395"/>
                </a:lnTo>
                <a:lnTo>
                  <a:pt x="16227" y="1509"/>
                </a:lnTo>
                <a:lnTo>
                  <a:pt x="18484" y="3199"/>
                </a:lnTo>
                <a:lnTo>
                  <a:pt x="20167" y="5427"/>
                </a:lnTo>
                <a:lnTo>
                  <a:pt x="21206" y="8051"/>
                </a:lnTo>
                <a:lnTo>
                  <a:pt x="21600" y="10782"/>
                </a:lnTo>
                <a:lnTo>
                  <a:pt x="21242" y="13585"/>
                </a:lnTo>
                <a:lnTo>
                  <a:pt x="20131" y="16137"/>
                </a:lnTo>
                <a:lnTo>
                  <a:pt x="18519" y="18401"/>
                </a:lnTo>
                <a:lnTo>
                  <a:pt x="16263" y="20162"/>
                </a:lnTo>
                <a:lnTo>
                  <a:pt x="13648" y="21205"/>
                </a:lnTo>
                <a:lnTo>
                  <a:pt x="10854" y="21600"/>
                </a:lnTo>
                <a:lnTo>
                  <a:pt x="8024" y="21205"/>
                </a:lnTo>
                <a:lnTo>
                  <a:pt x="5481" y="20162"/>
                </a:lnTo>
                <a:lnTo>
                  <a:pt x="3116" y="18401"/>
                </a:lnTo>
                <a:lnTo>
                  <a:pt x="1469" y="16173"/>
                </a:lnTo>
                <a:lnTo>
                  <a:pt x="394" y="13513"/>
                </a:lnTo>
                <a:lnTo>
                  <a:pt x="0" y="10818"/>
                </a:lnTo>
                <a:close/>
                <a:moveTo>
                  <a:pt x="0" y="10818"/>
                </a:moveTo>
              </a:path>
            </a:pathLst>
          </a:cu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32" name="Rectangle 11"/>
          <p:cNvSpPr>
            <a:spLocks/>
          </p:cNvSpPr>
          <p:nvPr/>
        </p:nvSpPr>
        <p:spPr bwMode="auto">
          <a:xfrm>
            <a:off x="1312074" y="5087079"/>
            <a:ext cx="528031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pPr algn="ctr"/>
            <a:r>
              <a:rPr lang="en-US" sz="2300" dirty="0">
                <a:cs typeface="Arial" charset="0"/>
              </a:rPr>
              <a:t>25%</a:t>
            </a:r>
          </a:p>
        </p:txBody>
      </p:sp>
      <p:sp>
        <p:nvSpPr>
          <p:cNvPr id="30733" name="Rectangle 12"/>
          <p:cNvSpPr>
            <a:spLocks/>
          </p:cNvSpPr>
          <p:nvPr/>
        </p:nvSpPr>
        <p:spPr bwMode="auto">
          <a:xfrm>
            <a:off x="3249243" y="5087079"/>
            <a:ext cx="63633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pPr algn="ctr"/>
            <a:r>
              <a:rPr lang="en-US" sz="2300">
                <a:cs typeface="Arial" charset="0"/>
              </a:rPr>
              <a:t>6.5%</a:t>
            </a:r>
          </a:p>
        </p:txBody>
      </p:sp>
      <p:sp>
        <p:nvSpPr>
          <p:cNvPr id="30734" name="Rectangle 13"/>
          <p:cNvSpPr>
            <a:spLocks/>
          </p:cNvSpPr>
          <p:nvPr/>
        </p:nvSpPr>
        <p:spPr bwMode="auto">
          <a:xfrm>
            <a:off x="5240564" y="5087079"/>
            <a:ext cx="63633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pPr algn="ctr"/>
            <a:r>
              <a:rPr lang="en-US" sz="2300">
                <a:cs typeface="Arial" charset="0"/>
              </a:rPr>
              <a:t>1.7%</a:t>
            </a:r>
          </a:p>
        </p:txBody>
      </p:sp>
      <p:sp>
        <p:nvSpPr>
          <p:cNvPr id="30735" name="Rectangle 14"/>
          <p:cNvSpPr>
            <a:spLocks/>
          </p:cNvSpPr>
          <p:nvPr/>
        </p:nvSpPr>
        <p:spPr bwMode="auto">
          <a:xfrm>
            <a:off x="7231884" y="5087079"/>
            <a:ext cx="63633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pPr algn="ctr"/>
            <a:r>
              <a:rPr lang="en-US" sz="2300">
                <a:cs typeface="Arial" charset="0"/>
              </a:rPr>
              <a:t>0.4%</a:t>
            </a:r>
          </a:p>
        </p:txBody>
      </p:sp>
      <p:sp>
        <p:nvSpPr>
          <p:cNvPr id="30736" name="Rectangle 15"/>
          <p:cNvSpPr>
            <a:spLocks/>
          </p:cNvSpPr>
          <p:nvPr/>
        </p:nvSpPr>
        <p:spPr bwMode="auto">
          <a:xfrm>
            <a:off x="1477356" y="3854782"/>
            <a:ext cx="196353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pPr algn="ctr"/>
            <a:r>
              <a:rPr lang="en-US" sz="2300" dirty="0">
                <a:cs typeface="Arial" charset="0"/>
              </a:rPr>
              <a:t>3</a:t>
            </a:r>
          </a:p>
        </p:txBody>
      </p:sp>
      <p:sp>
        <p:nvSpPr>
          <p:cNvPr id="30737" name="Rectangle 16"/>
          <p:cNvSpPr>
            <a:spLocks/>
          </p:cNvSpPr>
          <p:nvPr/>
        </p:nvSpPr>
        <p:spPr bwMode="auto">
          <a:xfrm>
            <a:off x="3468676" y="3854782"/>
            <a:ext cx="196353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pPr algn="ctr"/>
            <a:r>
              <a:rPr lang="en-US" sz="2300">
                <a:cs typeface="Arial" charset="0"/>
              </a:rPr>
              <a:t>6</a:t>
            </a:r>
          </a:p>
        </p:txBody>
      </p:sp>
      <p:sp>
        <p:nvSpPr>
          <p:cNvPr id="30738" name="Rectangle 17"/>
          <p:cNvSpPr>
            <a:spLocks/>
          </p:cNvSpPr>
          <p:nvPr/>
        </p:nvSpPr>
        <p:spPr bwMode="auto">
          <a:xfrm>
            <a:off x="5383215" y="3854782"/>
            <a:ext cx="351031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pPr algn="ctr"/>
            <a:r>
              <a:rPr lang="en-US" sz="2300">
                <a:cs typeface="Arial" charset="0"/>
              </a:rPr>
              <a:t>12</a:t>
            </a:r>
          </a:p>
        </p:txBody>
      </p:sp>
      <p:sp>
        <p:nvSpPr>
          <p:cNvPr id="30739" name="Rectangle 18"/>
          <p:cNvSpPr>
            <a:spLocks/>
          </p:cNvSpPr>
          <p:nvPr/>
        </p:nvSpPr>
        <p:spPr bwMode="auto">
          <a:xfrm>
            <a:off x="7374535" y="3854782"/>
            <a:ext cx="351031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pPr algn="ctr"/>
            <a:r>
              <a:rPr lang="en-US" sz="2300">
                <a:cs typeface="Arial" charset="0"/>
              </a:rPr>
              <a:t>24</a:t>
            </a:r>
          </a:p>
        </p:txBody>
      </p:sp>
      <p:cxnSp>
        <p:nvCxnSpPr>
          <p:cNvPr id="23" name="Straight Connector 22"/>
          <p:cNvCxnSpPr>
            <a:cxnSpLocks noChangeShapeType="1"/>
            <a:endCxn id="30725" idx="1"/>
          </p:cNvCxnSpPr>
          <p:nvPr/>
        </p:nvCxnSpPr>
        <p:spPr bwMode="auto">
          <a:xfrm>
            <a:off x="805904" y="3591967"/>
            <a:ext cx="387326" cy="22101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 rot="16200000" flipH="1">
            <a:off x="3086323" y="3282776"/>
            <a:ext cx="93762" cy="78135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943601"/>
            <a:ext cx="7590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Q: This is in 2D. How is this argument different in 3D?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740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Meshes as Approximations of </a:t>
            </a:r>
            <a:br>
              <a:rPr lang="en-US" sz="3200" dirty="0" smtClean="0"/>
            </a:br>
            <a:r>
              <a:rPr lang="en-US" sz="3200" dirty="0" smtClean="0"/>
              <a:t>Smooth Surfaces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Piecewise linear approximation</a:t>
            </a:r>
          </a:p>
          <a:p>
            <a:pPr lvl="1"/>
            <a:r>
              <a:rPr lang="en-US" dirty="0"/>
              <a:t>Error is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h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0724" name="Oval 3"/>
          <p:cNvSpPr>
            <a:spLocks/>
          </p:cNvSpPr>
          <p:nvPr/>
        </p:nvSpPr>
        <p:spPr bwMode="auto">
          <a:xfrm>
            <a:off x="687586" y="3143250"/>
            <a:ext cx="1785938" cy="1785938"/>
          </a:xfrm>
          <a:prstGeom prst="ellipse">
            <a:avLst/>
          </a:prstGeom>
          <a:solidFill>
            <a:srgbClr val="FF6666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5" name="AutoShape 4"/>
          <p:cNvSpPr>
            <a:spLocks/>
          </p:cNvSpPr>
          <p:nvPr/>
        </p:nvSpPr>
        <p:spPr bwMode="auto">
          <a:xfrm>
            <a:off x="807021" y="3143250"/>
            <a:ext cx="1545952" cy="133945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6" name="Oval 5"/>
          <p:cNvSpPr>
            <a:spLocks/>
          </p:cNvSpPr>
          <p:nvPr/>
        </p:nvSpPr>
        <p:spPr bwMode="auto">
          <a:xfrm>
            <a:off x="2678906" y="3143250"/>
            <a:ext cx="1785938" cy="1785938"/>
          </a:xfrm>
          <a:prstGeom prst="ellipse">
            <a:avLst/>
          </a:prstGeom>
          <a:solidFill>
            <a:srgbClr val="FF6666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7" name="AutoShape 6"/>
          <p:cNvSpPr>
            <a:spLocks/>
          </p:cNvSpPr>
          <p:nvPr/>
        </p:nvSpPr>
        <p:spPr bwMode="auto">
          <a:xfrm>
            <a:off x="2678906" y="3143250"/>
            <a:ext cx="1785938" cy="1785938"/>
          </a:xfrm>
          <a:custGeom>
            <a:avLst/>
            <a:gdLst>
              <a:gd name="T0" fmla="*/ 12471 w 24942"/>
              <a:gd name="T1" fmla="*/ 0 h 21600"/>
              <a:gd name="T2" fmla="*/ 23271 w 24942"/>
              <a:gd name="T3" fmla="*/ 5400 h 21600"/>
              <a:gd name="T4" fmla="*/ 23271 w 24942"/>
              <a:gd name="T5" fmla="*/ 16200 h 21600"/>
              <a:gd name="T6" fmla="*/ 12471 w 24942"/>
              <a:gd name="T7" fmla="*/ 21600 h 21600"/>
              <a:gd name="T8" fmla="*/ 1671 w 24942"/>
              <a:gd name="T9" fmla="*/ 16200 h 21600"/>
              <a:gd name="T10" fmla="*/ 1671 w 24942"/>
              <a:gd name="T11" fmla="*/ 5400 h 21600"/>
              <a:gd name="T12" fmla="*/ 12471 w 24942"/>
              <a:gd name="T13" fmla="*/ 0 h 21600"/>
              <a:gd name="T14" fmla="*/ 12471 w 24942"/>
              <a:gd name="T15" fmla="*/ 0 h 21600"/>
              <a:gd name="T16" fmla="*/ 0 w 24942"/>
              <a:gd name="T17" fmla="*/ 0 h 21600"/>
              <a:gd name="T18" fmla="*/ 24942 w 24942"/>
              <a:gd name="T1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4942" h="21600">
                <a:moveTo>
                  <a:pt x="12471" y="0"/>
                </a:moveTo>
                <a:lnTo>
                  <a:pt x="23271" y="5400"/>
                </a:lnTo>
                <a:lnTo>
                  <a:pt x="23271" y="16200"/>
                </a:lnTo>
                <a:lnTo>
                  <a:pt x="12471" y="21600"/>
                </a:lnTo>
                <a:lnTo>
                  <a:pt x="1671" y="16200"/>
                </a:lnTo>
                <a:lnTo>
                  <a:pt x="1671" y="5400"/>
                </a:lnTo>
                <a:lnTo>
                  <a:pt x="12471" y="0"/>
                </a:lnTo>
                <a:close/>
                <a:moveTo>
                  <a:pt x="12471" y="0"/>
                </a:moveTo>
              </a:path>
            </a:pathLst>
          </a:cu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8" name="Oval 7"/>
          <p:cNvSpPr>
            <a:spLocks/>
          </p:cNvSpPr>
          <p:nvPr/>
        </p:nvSpPr>
        <p:spPr bwMode="auto">
          <a:xfrm>
            <a:off x="4670226" y="3143250"/>
            <a:ext cx="1785938" cy="1785938"/>
          </a:xfrm>
          <a:prstGeom prst="ellipse">
            <a:avLst/>
          </a:prstGeom>
          <a:solidFill>
            <a:srgbClr val="FF6666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9" name="Oval 8"/>
          <p:cNvSpPr>
            <a:spLocks/>
          </p:cNvSpPr>
          <p:nvPr/>
        </p:nvSpPr>
        <p:spPr bwMode="auto">
          <a:xfrm>
            <a:off x="6661547" y="3143250"/>
            <a:ext cx="1785938" cy="1785938"/>
          </a:xfrm>
          <a:prstGeom prst="ellipse">
            <a:avLst/>
          </a:prstGeom>
          <a:solidFill>
            <a:srgbClr val="FF6666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30" name="Freeform 9"/>
          <p:cNvSpPr>
            <a:spLocks/>
          </p:cNvSpPr>
          <p:nvPr/>
        </p:nvSpPr>
        <p:spPr bwMode="auto">
          <a:xfrm>
            <a:off x="4670226" y="3145483"/>
            <a:ext cx="1785938" cy="1783705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0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600"/>
              <a:gd name="T43" fmla="*/ 0 h 21600"/>
              <a:gd name="T44" fmla="*/ 21600 w 21600"/>
              <a:gd name="T45" fmla="*/ 21600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>
                <a:moveTo>
                  <a:pt x="0" y="10782"/>
                </a:moveTo>
                <a:lnTo>
                  <a:pt x="1404" y="5373"/>
                </a:lnTo>
                <a:lnTo>
                  <a:pt x="5436" y="1442"/>
                </a:lnTo>
                <a:lnTo>
                  <a:pt x="10800" y="0"/>
                </a:lnTo>
                <a:lnTo>
                  <a:pt x="16092" y="1370"/>
                </a:lnTo>
                <a:lnTo>
                  <a:pt x="20088" y="5373"/>
                </a:lnTo>
                <a:lnTo>
                  <a:pt x="21600" y="10782"/>
                </a:lnTo>
                <a:lnTo>
                  <a:pt x="20088" y="16191"/>
                </a:lnTo>
                <a:lnTo>
                  <a:pt x="16092" y="20194"/>
                </a:lnTo>
                <a:lnTo>
                  <a:pt x="10800" y="21600"/>
                </a:lnTo>
                <a:lnTo>
                  <a:pt x="5400" y="20194"/>
                </a:lnTo>
                <a:lnTo>
                  <a:pt x="1440" y="16191"/>
                </a:lnTo>
                <a:lnTo>
                  <a:pt x="0" y="10782"/>
                </a:lnTo>
                <a:close/>
                <a:moveTo>
                  <a:pt x="0" y="10782"/>
                </a:moveTo>
              </a:path>
            </a:pathLst>
          </a:cu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31" name="Freeform 10"/>
          <p:cNvSpPr>
            <a:spLocks/>
          </p:cNvSpPr>
          <p:nvPr/>
        </p:nvSpPr>
        <p:spPr bwMode="auto">
          <a:xfrm>
            <a:off x="6661547" y="3143250"/>
            <a:ext cx="1785938" cy="1785938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0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2147483647 w 21600"/>
              <a:gd name="T25" fmla="*/ 2147483647 h 21600"/>
              <a:gd name="T26" fmla="*/ 2147483647 w 21600"/>
              <a:gd name="T27" fmla="*/ 2147483647 h 21600"/>
              <a:gd name="T28" fmla="*/ 2147483647 w 21600"/>
              <a:gd name="T29" fmla="*/ 2147483647 h 21600"/>
              <a:gd name="T30" fmla="*/ 2147483647 w 21600"/>
              <a:gd name="T31" fmla="*/ 2147483647 h 21600"/>
              <a:gd name="T32" fmla="*/ 2147483647 w 21600"/>
              <a:gd name="T33" fmla="*/ 2147483647 h 21600"/>
              <a:gd name="T34" fmla="*/ 2147483647 w 21600"/>
              <a:gd name="T35" fmla="*/ 2147483647 h 21600"/>
              <a:gd name="T36" fmla="*/ 2147483647 w 21600"/>
              <a:gd name="T37" fmla="*/ 2147483647 h 21600"/>
              <a:gd name="T38" fmla="*/ 2147483647 w 21600"/>
              <a:gd name="T39" fmla="*/ 2147483647 h 21600"/>
              <a:gd name="T40" fmla="*/ 2147483647 w 21600"/>
              <a:gd name="T41" fmla="*/ 2147483647 h 21600"/>
              <a:gd name="T42" fmla="*/ 2147483647 w 21600"/>
              <a:gd name="T43" fmla="*/ 2147483647 h 21600"/>
              <a:gd name="T44" fmla="*/ 2147483647 w 21600"/>
              <a:gd name="T45" fmla="*/ 2147483647 h 21600"/>
              <a:gd name="T46" fmla="*/ 2147483647 w 21600"/>
              <a:gd name="T47" fmla="*/ 2147483647 h 21600"/>
              <a:gd name="T48" fmla="*/ 0 w 21600"/>
              <a:gd name="T49" fmla="*/ 2147483647 h 21600"/>
              <a:gd name="T50" fmla="*/ 0 w 21600"/>
              <a:gd name="T51" fmla="*/ 2147483647 h 216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1600"/>
              <a:gd name="T79" fmla="*/ 0 h 21600"/>
              <a:gd name="T80" fmla="*/ 21600 w 21600"/>
              <a:gd name="T81" fmla="*/ 21600 h 2160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1600" h="21600">
                <a:moveTo>
                  <a:pt x="0" y="10818"/>
                </a:moveTo>
                <a:lnTo>
                  <a:pt x="394" y="8087"/>
                </a:lnTo>
                <a:lnTo>
                  <a:pt x="1469" y="5499"/>
                </a:lnTo>
                <a:lnTo>
                  <a:pt x="3260" y="3163"/>
                </a:lnTo>
                <a:lnTo>
                  <a:pt x="5516" y="1474"/>
                </a:lnTo>
                <a:lnTo>
                  <a:pt x="8096" y="395"/>
                </a:lnTo>
                <a:lnTo>
                  <a:pt x="10818" y="0"/>
                </a:lnTo>
                <a:lnTo>
                  <a:pt x="13612" y="395"/>
                </a:lnTo>
                <a:lnTo>
                  <a:pt x="16227" y="1509"/>
                </a:lnTo>
                <a:lnTo>
                  <a:pt x="18484" y="3199"/>
                </a:lnTo>
                <a:lnTo>
                  <a:pt x="20167" y="5427"/>
                </a:lnTo>
                <a:lnTo>
                  <a:pt x="21206" y="8051"/>
                </a:lnTo>
                <a:lnTo>
                  <a:pt x="21600" y="10782"/>
                </a:lnTo>
                <a:lnTo>
                  <a:pt x="21242" y="13585"/>
                </a:lnTo>
                <a:lnTo>
                  <a:pt x="20131" y="16137"/>
                </a:lnTo>
                <a:lnTo>
                  <a:pt x="18519" y="18401"/>
                </a:lnTo>
                <a:lnTo>
                  <a:pt x="16263" y="20162"/>
                </a:lnTo>
                <a:lnTo>
                  <a:pt x="13648" y="21205"/>
                </a:lnTo>
                <a:lnTo>
                  <a:pt x="10854" y="21600"/>
                </a:lnTo>
                <a:lnTo>
                  <a:pt x="8024" y="21205"/>
                </a:lnTo>
                <a:lnTo>
                  <a:pt x="5481" y="20162"/>
                </a:lnTo>
                <a:lnTo>
                  <a:pt x="3116" y="18401"/>
                </a:lnTo>
                <a:lnTo>
                  <a:pt x="1469" y="16173"/>
                </a:lnTo>
                <a:lnTo>
                  <a:pt x="394" y="13513"/>
                </a:lnTo>
                <a:lnTo>
                  <a:pt x="0" y="10818"/>
                </a:lnTo>
                <a:close/>
                <a:moveTo>
                  <a:pt x="0" y="10818"/>
                </a:moveTo>
              </a:path>
            </a:pathLst>
          </a:cu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32" name="Rectangle 11"/>
          <p:cNvSpPr>
            <a:spLocks/>
          </p:cNvSpPr>
          <p:nvPr/>
        </p:nvSpPr>
        <p:spPr bwMode="auto">
          <a:xfrm>
            <a:off x="1312074" y="5087079"/>
            <a:ext cx="528031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pPr algn="ctr"/>
            <a:r>
              <a:rPr lang="en-US" sz="2300" dirty="0">
                <a:cs typeface="Arial" charset="0"/>
              </a:rPr>
              <a:t>25%</a:t>
            </a:r>
          </a:p>
        </p:txBody>
      </p:sp>
      <p:sp>
        <p:nvSpPr>
          <p:cNvPr id="30733" name="Rectangle 12"/>
          <p:cNvSpPr>
            <a:spLocks/>
          </p:cNvSpPr>
          <p:nvPr/>
        </p:nvSpPr>
        <p:spPr bwMode="auto">
          <a:xfrm>
            <a:off x="3249243" y="5087079"/>
            <a:ext cx="63633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pPr algn="ctr"/>
            <a:r>
              <a:rPr lang="en-US" sz="2300">
                <a:cs typeface="Arial" charset="0"/>
              </a:rPr>
              <a:t>6.5%</a:t>
            </a:r>
          </a:p>
        </p:txBody>
      </p:sp>
      <p:sp>
        <p:nvSpPr>
          <p:cNvPr id="30734" name="Rectangle 13"/>
          <p:cNvSpPr>
            <a:spLocks/>
          </p:cNvSpPr>
          <p:nvPr/>
        </p:nvSpPr>
        <p:spPr bwMode="auto">
          <a:xfrm>
            <a:off x="5240564" y="5087079"/>
            <a:ext cx="63633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pPr algn="ctr"/>
            <a:r>
              <a:rPr lang="en-US" sz="2300">
                <a:cs typeface="Arial" charset="0"/>
              </a:rPr>
              <a:t>1.7%</a:t>
            </a:r>
          </a:p>
        </p:txBody>
      </p:sp>
      <p:sp>
        <p:nvSpPr>
          <p:cNvPr id="30735" name="Rectangle 14"/>
          <p:cNvSpPr>
            <a:spLocks/>
          </p:cNvSpPr>
          <p:nvPr/>
        </p:nvSpPr>
        <p:spPr bwMode="auto">
          <a:xfrm>
            <a:off x="7231884" y="5087079"/>
            <a:ext cx="63633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pPr algn="ctr"/>
            <a:r>
              <a:rPr lang="en-US" sz="2300">
                <a:cs typeface="Arial" charset="0"/>
              </a:rPr>
              <a:t>0.4%</a:t>
            </a:r>
          </a:p>
        </p:txBody>
      </p:sp>
      <p:sp>
        <p:nvSpPr>
          <p:cNvPr id="30736" name="Rectangle 15"/>
          <p:cNvSpPr>
            <a:spLocks/>
          </p:cNvSpPr>
          <p:nvPr/>
        </p:nvSpPr>
        <p:spPr bwMode="auto">
          <a:xfrm>
            <a:off x="1477356" y="3854782"/>
            <a:ext cx="196353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pPr algn="ctr"/>
            <a:r>
              <a:rPr lang="en-US" sz="2300" dirty="0">
                <a:cs typeface="Arial" charset="0"/>
              </a:rPr>
              <a:t>3</a:t>
            </a:r>
          </a:p>
        </p:txBody>
      </p:sp>
      <p:sp>
        <p:nvSpPr>
          <p:cNvPr id="30737" name="Rectangle 16"/>
          <p:cNvSpPr>
            <a:spLocks/>
          </p:cNvSpPr>
          <p:nvPr/>
        </p:nvSpPr>
        <p:spPr bwMode="auto">
          <a:xfrm>
            <a:off x="3468676" y="3854782"/>
            <a:ext cx="196353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pPr algn="ctr"/>
            <a:r>
              <a:rPr lang="en-US" sz="2300">
                <a:cs typeface="Arial" charset="0"/>
              </a:rPr>
              <a:t>6</a:t>
            </a:r>
          </a:p>
        </p:txBody>
      </p:sp>
      <p:sp>
        <p:nvSpPr>
          <p:cNvPr id="30738" name="Rectangle 17"/>
          <p:cNvSpPr>
            <a:spLocks/>
          </p:cNvSpPr>
          <p:nvPr/>
        </p:nvSpPr>
        <p:spPr bwMode="auto">
          <a:xfrm>
            <a:off x="5383215" y="3854782"/>
            <a:ext cx="351031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pPr algn="ctr"/>
            <a:r>
              <a:rPr lang="en-US" sz="2300">
                <a:cs typeface="Arial" charset="0"/>
              </a:rPr>
              <a:t>12</a:t>
            </a:r>
          </a:p>
        </p:txBody>
      </p:sp>
      <p:sp>
        <p:nvSpPr>
          <p:cNvPr id="30739" name="Rectangle 18"/>
          <p:cNvSpPr>
            <a:spLocks/>
          </p:cNvSpPr>
          <p:nvPr/>
        </p:nvSpPr>
        <p:spPr bwMode="auto">
          <a:xfrm>
            <a:off x="7374535" y="3854782"/>
            <a:ext cx="351031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pPr algn="ctr"/>
            <a:r>
              <a:rPr lang="en-US" sz="2300">
                <a:cs typeface="Arial" charset="0"/>
              </a:rPr>
              <a:t>24</a:t>
            </a:r>
          </a:p>
        </p:txBody>
      </p:sp>
      <p:cxnSp>
        <p:nvCxnSpPr>
          <p:cNvPr id="23" name="Straight Connector 22"/>
          <p:cNvCxnSpPr>
            <a:cxnSpLocks noChangeShapeType="1"/>
            <a:endCxn id="30725" idx="1"/>
          </p:cNvCxnSpPr>
          <p:nvPr/>
        </p:nvCxnSpPr>
        <p:spPr bwMode="auto">
          <a:xfrm>
            <a:off x="805904" y="3591967"/>
            <a:ext cx="387326" cy="22101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 rot="16200000" flipH="1">
            <a:off x="3086323" y="3282776"/>
            <a:ext cx="93762" cy="78135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9386618"/>
              </p:ext>
            </p:extLst>
          </p:nvPr>
        </p:nvGraphicFramePr>
        <p:xfrm>
          <a:off x="4583149" y="2239788"/>
          <a:ext cx="3870147" cy="3937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5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6123">
            <a:normAutofit fontScale="90000"/>
          </a:bodyPr>
          <a:lstStyle/>
          <a:p>
            <a:r>
              <a:rPr lang="en-US" dirty="0">
                <a:latin typeface="Trebuchet MS"/>
                <a:ea typeface="ヒラギノ角ゴ ProN W6" charset="0"/>
              </a:rPr>
              <a:t>Polygonal Meshes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ea typeface="ヒラギノ角ゴ ProN W3" charset="0"/>
              </a:rPr>
              <a:t>Polygonal meshes are a good representation</a:t>
            </a:r>
          </a:p>
          <a:p>
            <a:pPr lvl="1">
              <a:lnSpc>
                <a:spcPct val="190000"/>
              </a:lnSpc>
            </a:pPr>
            <a:r>
              <a:rPr lang="en-US" dirty="0">
                <a:ea typeface="ヒラギノ角ゴ ProN W3" charset="0"/>
              </a:rPr>
              <a:t>approximation </a:t>
            </a:r>
            <a:r>
              <a:rPr lang="en-US" i="1" dirty="0">
                <a:ea typeface="ＭＳ Ｐゴシック" charset="0"/>
                <a:sym typeface="Times New Roman Italic" charset="0"/>
              </a:rPr>
              <a:t>O</a:t>
            </a:r>
            <a:r>
              <a:rPr lang="en-US" dirty="0">
                <a:ea typeface="ＭＳ Ｐゴシック" charset="0"/>
                <a:sym typeface="Times New Roman Italic" charset="0"/>
              </a:rPr>
              <a:t>(</a:t>
            </a:r>
            <a:r>
              <a:rPr lang="en-US" i="1" dirty="0">
                <a:ea typeface="ＭＳ Ｐゴシック" charset="0"/>
                <a:sym typeface="Times New Roman Italic" charset="0"/>
              </a:rPr>
              <a:t>h</a:t>
            </a:r>
            <a:r>
              <a:rPr lang="en-US" baseline="32000" dirty="0">
                <a:ea typeface="ＭＳ Ｐゴシック" charset="0"/>
                <a:sym typeface="Times New Roman Italic" charset="0"/>
              </a:rPr>
              <a:t>2</a:t>
            </a:r>
            <a:r>
              <a:rPr lang="en-US" dirty="0">
                <a:ea typeface="ＭＳ Ｐゴシック" charset="0"/>
                <a:sym typeface="Times New Roman Italic" charset="0"/>
              </a:rPr>
              <a:t>)</a:t>
            </a:r>
            <a:r>
              <a:rPr lang="en-US" dirty="0">
                <a:ea typeface="ヒラギノ角ゴ ProN W3" charset="0"/>
              </a:rPr>
              <a:t> </a:t>
            </a:r>
          </a:p>
          <a:p>
            <a:pPr lvl="1">
              <a:lnSpc>
                <a:spcPct val="180000"/>
              </a:lnSpc>
              <a:spcBef>
                <a:spcPts val="422"/>
              </a:spcBef>
            </a:pPr>
            <a:r>
              <a:rPr lang="en-US" dirty="0">
                <a:ea typeface="ヒラギノ角ゴ ProN W3" charset="0"/>
              </a:rPr>
              <a:t>arbitrary topology</a:t>
            </a:r>
          </a:p>
          <a:p>
            <a:pPr lvl="1">
              <a:lnSpc>
                <a:spcPct val="180000"/>
              </a:lnSpc>
              <a:spcBef>
                <a:spcPts val="422"/>
              </a:spcBef>
            </a:pPr>
            <a:r>
              <a:rPr lang="en-US" dirty="0">
                <a:ea typeface="ヒラギノ角ゴ ProN W3" charset="0"/>
              </a:rPr>
              <a:t>piecewise smooth surfaces</a:t>
            </a:r>
          </a:p>
          <a:p>
            <a:pPr lvl="1">
              <a:lnSpc>
                <a:spcPct val="180000"/>
              </a:lnSpc>
              <a:spcBef>
                <a:spcPts val="422"/>
              </a:spcBef>
            </a:pPr>
            <a:r>
              <a:rPr lang="en-US" dirty="0">
                <a:ea typeface="ヒラギノ角ゴ ProN W3" charset="0"/>
              </a:rPr>
              <a:t>adaptive refinement</a:t>
            </a:r>
          </a:p>
          <a:p>
            <a:pPr lvl="1">
              <a:lnSpc>
                <a:spcPct val="180000"/>
              </a:lnSpc>
              <a:spcBef>
                <a:spcPts val="422"/>
              </a:spcBef>
            </a:pPr>
            <a:r>
              <a:rPr lang="en-US" dirty="0">
                <a:ea typeface="ヒラギノ角ゴ ProN W3" charset="0"/>
              </a:rPr>
              <a:t>efficient </a:t>
            </a:r>
            <a:r>
              <a:rPr lang="en-US" dirty="0" smtClean="0">
                <a:ea typeface="ヒラギノ角ゴ ProN W3" charset="0"/>
              </a:rPr>
              <a:t>rendering</a:t>
            </a:r>
            <a:endParaRPr lang="en-US" dirty="0">
              <a:ea typeface="ヒラギノ角ゴ ProN W3" charset="0"/>
            </a:endParaRPr>
          </a:p>
        </p:txBody>
      </p:sp>
      <p:grpSp>
        <p:nvGrpSpPr>
          <p:cNvPr id="31748" name="Group 3"/>
          <p:cNvGrpSpPr>
            <a:grpSpLocks/>
          </p:cNvGrpSpPr>
          <p:nvPr/>
        </p:nvGrpSpPr>
        <p:grpSpPr bwMode="auto">
          <a:xfrm>
            <a:off x="4679157" y="2116336"/>
            <a:ext cx="2944564" cy="946547"/>
            <a:chOff x="0" y="0"/>
            <a:chExt cx="2638" cy="848"/>
          </a:xfrm>
        </p:grpSpPr>
        <p:pic>
          <p:nvPicPr>
            <p:cNvPr id="3175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72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175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2" y="0"/>
              <a:ext cx="773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1759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0"/>
              <a:ext cx="772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1760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5" y="0"/>
              <a:ext cx="773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3174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273" y="2786063"/>
            <a:ext cx="1491258" cy="10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1750" name="Group 9"/>
          <p:cNvGrpSpPr>
            <a:grpSpLocks/>
          </p:cNvGrpSpPr>
          <p:nvPr/>
        </p:nvGrpSpPr>
        <p:grpSpPr bwMode="auto">
          <a:xfrm>
            <a:off x="5171406" y="3609826"/>
            <a:ext cx="2123033" cy="1026914"/>
            <a:chOff x="0" y="0"/>
            <a:chExt cx="1902" cy="920"/>
          </a:xfrm>
        </p:grpSpPr>
        <p:pic>
          <p:nvPicPr>
            <p:cNvPr id="31755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964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1756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" y="0"/>
              <a:ext cx="965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31751" name="Group 12"/>
          <p:cNvGrpSpPr>
            <a:grpSpLocks/>
          </p:cNvGrpSpPr>
          <p:nvPr/>
        </p:nvGrpSpPr>
        <p:grpSpPr bwMode="auto">
          <a:xfrm>
            <a:off x="6947297" y="4577582"/>
            <a:ext cx="1884164" cy="1030262"/>
            <a:chOff x="0" y="0"/>
            <a:chExt cx="1688" cy="922"/>
          </a:xfrm>
        </p:grpSpPr>
        <p:pic>
          <p:nvPicPr>
            <p:cNvPr id="31753" name="Picture 1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" y="0"/>
              <a:ext cx="766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4" name="Picture 1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"/>
              <a:ext cx="765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52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480" y="5024066"/>
            <a:ext cx="1538426" cy="117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0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/>
              <a:t>Polygon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27426" y="1733861"/>
            <a:ext cx="5375672" cy="3773298"/>
          </a:xfrm>
          <a:ln/>
        </p:spPr>
        <p:txBody>
          <a:bodyPr rIns="136123">
            <a:normAutofit lnSpcReduction="10000"/>
          </a:bodyPr>
          <a:lstStyle/>
          <a:p>
            <a:pPr marL="729976" lvl="1" indent="-339316"/>
            <a:r>
              <a:rPr lang="en-US" dirty="0" smtClean="0"/>
              <a:t>Vertices:</a:t>
            </a:r>
          </a:p>
          <a:p>
            <a:pPr marL="729976" lvl="1" indent="-339316"/>
            <a:r>
              <a:rPr lang="en-US" dirty="0" smtClean="0"/>
              <a:t>Edges: </a:t>
            </a:r>
            <a:endParaRPr lang="en-US" dirty="0"/>
          </a:p>
          <a:p>
            <a:pPr marL="729976" lvl="1" indent="-339316"/>
            <a:endParaRPr lang="en-US" dirty="0" smtClean="0"/>
          </a:p>
          <a:p>
            <a:pPr marL="729976" lvl="1" indent="-339316"/>
            <a:r>
              <a:rPr lang="en-US" dirty="0" smtClean="0"/>
              <a:t>Closed</a:t>
            </a:r>
            <a:r>
              <a:rPr lang="en-US" dirty="0"/>
              <a:t>:</a:t>
            </a:r>
          </a:p>
          <a:p>
            <a:pPr marL="729976" lvl="1" indent="-339316"/>
            <a:r>
              <a:rPr lang="en-US" dirty="0"/>
              <a:t>Planar: all vertices on a plane</a:t>
            </a:r>
          </a:p>
          <a:p>
            <a:pPr marL="729976" lvl="1" indent="-339316"/>
            <a:r>
              <a:rPr lang="en-US" dirty="0"/>
              <a:t>Simple: not </a:t>
            </a:r>
            <a:r>
              <a:rPr lang="en-US" dirty="0" smtClean="0"/>
              <a:t>self-intersecting</a:t>
            </a:r>
            <a:endParaRPr lang="en-US" dirty="0"/>
          </a:p>
        </p:txBody>
      </p:sp>
      <p:grpSp>
        <p:nvGrpSpPr>
          <p:cNvPr id="27663" name="Group 15"/>
          <p:cNvGrpSpPr>
            <a:grpSpLocks/>
          </p:cNvGrpSpPr>
          <p:nvPr/>
        </p:nvGrpSpPr>
        <p:grpSpPr bwMode="auto">
          <a:xfrm>
            <a:off x="383976" y="2134196"/>
            <a:ext cx="2669977" cy="2208982"/>
            <a:chOff x="0" y="0"/>
            <a:chExt cx="2392" cy="1979"/>
          </a:xfrm>
        </p:grpSpPr>
        <p:sp>
          <p:nvSpPr>
            <p:cNvPr id="27655" name="Line 7"/>
            <p:cNvSpPr>
              <a:spLocks noChangeShapeType="1"/>
            </p:cNvSpPr>
            <p:nvPr/>
          </p:nvSpPr>
          <p:spPr bwMode="auto">
            <a:xfrm>
              <a:off x="546" y="67"/>
              <a:ext cx="205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56" name="Line 8"/>
            <p:cNvSpPr>
              <a:spLocks noChangeShapeType="1"/>
            </p:cNvSpPr>
            <p:nvPr/>
          </p:nvSpPr>
          <p:spPr bwMode="auto">
            <a:xfrm rot="10800000" flipH="1">
              <a:off x="0" y="67"/>
              <a:ext cx="544" cy="116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57" name="Line 9"/>
            <p:cNvSpPr>
              <a:spLocks noChangeShapeType="1"/>
            </p:cNvSpPr>
            <p:nvPr/>
          </p:nvSpPr>
          <p:spPr bwMode="auto">
            <a:xfrm>
              <a:off x="0" y="1227"/>
              <a:ext cx="410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58" name="Line 10"/>
            <p:cNvSpPr>
              <a:spLocks noChangeShapeType="1"/>
            </p:cNvSpPr>
            <p:nvPr/>
          </p:nvSpPr>
          <p:spPr bwMode="auto">
            <a:xfrm rot="10800000" flipH="1">
              <a:off x="410" y="1023"/>
              <a:ext cx="341" cy="95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59" name="Line 11"/>
            <p:cNvSpPr>
              <a:spLocks noChangeShapeType="1"/>
            </p:cNvSpPr>
            <p:nvPr/>
          </p:nvSpPr>
          <p:spPr bwMode="auto">
            <a:xfrm>
              <a:off x="2051" y="0"/>
              <a:ext cx="340" cy="1024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60" name="Line 12"/>
            <p:cNvSpPr>
              <a:spLocks noChangeShapeType="1"/>
            </p:cNvSpPr>
            <p:nvPr/>
          </p:nvSpPr>
          <p:spPr bwMode="auto">
            <a:xfrm rot="10800000" flipH="1">
              <a:off x="1981" y="1023"/>
              <a:ext cx="411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61" name="Line 13"/>
            <p:cNvSpPr>
              <a:spLocks noChangeShapeType="1"/>
            </p:cNvSpPr>
            <p:nvPr/>
          </p:nvSpPr>
          <p:spPr bwMode="auto">
            <a:xfrm flipH="1">
              <a:off x="1298" y="1774"/>
              <a:ext cx="68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62" name="Line 14"/>
            <p:cNvSpPr>
              <a:spLocks noChangeShapeType="1"/>
            </p:cNvSpPr>
            <p:nvPr/>
          </p:nvSpPr>
          <p:spPr bwMode="auto">
            <a:xfrm rot="10800000" flipH="1">
              <a:off x="1298" y="816"/>
              <a:ext cx="137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7673" name="Group 25"/>
          <p:cNvGrpSpPr>
            <a:grpSpLocks/>
          </p:cNvGrpSpPr>
          <p:nvPr/>
        </p:nvGrpSpPr>
        <p:grpSpPr bwMode="auto">
          <a:xfrm>
            <a:off x="302494" y="2053828"/>
            <a:ext cx="2822897" cy="2363019"/>
            <a:chOff x="0" y="0"/>
            <a:chExt cx="2528" cy="2117"/>
          </a:xfrm>
        </p:grpSpPr>
        <p:sp>
          <p:nvSpPr>
            <p:cNvPr id="27664" name="Oval 16"/>
            <p:cNvSpPr>
              <a:spLocks/>
            </p:cNvSpPr>
            <p:nvPr/>
          </p:nvSpPr>
          <p:spPr bwMode="auto">
            <a:xfrm>
              <a:off x="751" y="1024"/>
              <a:ext cx="138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65" name="Oval 17"/>
            <p:cNvSpPr>
              <a:spLocks/>
            </p:cNvSpPr>
            <p:nvPr/>
          </p:nvSpPr>
          <p:spPr bwMode="auto">
            <a:xfrm>
              <a:off x="546" y="68"/>
              <a:ext cx="136" cy="135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66" name="Oval 18"/>
            <p:cNvSpPr>
              <a:spLocks/>
            </p:cNvSpPr>
            <p:nvPr/>
          </p:nvSpPr>
          <p:spPr bwMode="auto">
            <a:xfrm>
              <a:off x="409" y="1979"/>
              <a:ext cx="135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67" name="Oval 19"/>
            <p:cNvSpPr>
              <a:spLocks/>
            </p:cNvSpPr>
            <p:nvPr/>
          </p:nvSpPr>
          <p:spPr bwMode="auto">
            <a:xfrm>
              <a:off x="1435" y="819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68" name="Oval 20"/>
            <p:cNvSpPr>
              <a:spLocks/>
            </p:cNvSpPr>
            <p:nvPr/>
          </p:nvSpPr>
          <p:spPr bwMode="auto">
            <a:xfrm>
              <a:off x="0" y="1229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69" name="Oval 21"/>
            <p:cNvSpPr>
              <a:spLocks/>
            </p:cNvSpPr>
            <p:nvPr/>
          </p:nvSpPr>
          <p:spPr bwMode="auto">
            <a:xfrm>
              <a:off x="2392" y="1024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70" name="Oval 22"/>
            <p:cNvSpPr>
              <a:spLocks/>
            </p:cNvSpPr>
            <p:nvPr/>
          </p:nvSpPr>
          <p:spPr bwMode="auto">
            <a:xfrm>
              <a:off x="1981" y="1775"/>
              <a:ext cx="138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71" name="Oval 23"/>
            <p:cNvSpPr>
              <a:spLocks/>
            </p:cNvSpPr>
            <p:nvPr/>
          </p:nvSpPr>
          <p:spPr bwMode="auto">
            <a:xfrm>
              <a:off x="2049" y="0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72" name="Oval 24"/>
            <p:cNvSpPr>
              <a:spLocks/>
            </p:cNvSpPr>
            <p:nvPr/>
          </p:nvSpPr>
          <p:spPr bwMode="auto">
            <a:xfrm>
              <a:off x="1298" y="1775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028" y="1895626"/>
            <a:ext cx="2087970" cy="215997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10" y="2307865"/>
            <a:ext cx="3716966" cy="323997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420" y="3309568"/>
            <a:ext cx="1418068" cy="215997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18" y="1777427"/>
            <a:ext cx="564543" cy="17999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09" y="2660523"/>
            <a:ext cx="1124368" cy="2857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3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695" y="3924390"/>
            <a:ext cx="5406253" cy="2221412"/>
          </a:xfrm>
          <a:prstGeom prst="rect">
            <a:avLst/>
          </a:prstGeom>
          <a:ln w="28575">
            <a:solidFill>
              <a:srgbClr val="C00000"/>
            </a:solidFill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cxnSp>
        <p:nvCxnSpPr>
          <p:cNvPr id="16" name="Straight Connector 15"/>
          <p:cNvCxnSpPr/>
          <p:nvPr/>
        </p:nvCxnSpPr>
        <p:spPr>
          <a:xfrm>
            <a:off x="827315" y="2705471"/>
            <a:ext cx="0" cy="120467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3211" y="1837507"/>
            <a:ext cx="1515661" cy="8617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Scanning:</a:t>
            </a:r>
          </a:p>
          <a:p>
            <a:r>
              <a:rPr lang="en-US" sz="1600" dirty="0" smtClean="0"/>
              <a:t>results in range images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2137952" y="1837507"/>
            <a:ext cx="1653547" cy="13542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Registration:</a:t>
            </a:r>
          </a:p>
          <a:p>
            <a:r>
              <a:rPr lang="en-US" sz="1600" dirty="0" smtClean="0"/>
              <a:t>bring all range images to one coordinate system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4323805" y="1837507"/>
            <a:ext cx="2582092" cy="11387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Stitching</a:t>
            </a:r>
            <a:r>
              <a:rPr lang="en-US" dirty="0" smtClean="0"/>
              <a:t>/</a:t>
            </a:r>
            <a:r>
              <a:rPr lang="en-US" b="1" dirty="0" smtClean="0"/>
              <a:t>reconstruction:</a:t>
            </a:r>
          </a:p>
          <a:p>
            <a:r>
              <a:rPr lang="en-US" sz="1600" dirty="0" smtClean="0"/>
              <a:t>Integration of scans into a single mesh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445826" y="1837507"/>
            <a:ext cx="1589315" cy="12926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Postprocess</a:t>
            </a:r>
            <a:r>
              <a:rPr lang="en-US" b="1" dirty="0" smtClean="0">
                <a:solidFill>
                  <a:srgbClr val="000000"/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Topological and</a:t>
            </a:r>
            <a:br>
              <a:rPr lang="en-US" sz="1200" dirty="0" smtClean="0"/>
            </a:br>
            <a:r>
              <a:rPr lang="en-US" sz="1200" dirty="0" smtClean="0"/>
              <a:t>   geometric </a:t>
            </a:r>
            <a:br>
              <a:rPr lang="en-US" sz="1200" dirty="0" smtClean="0"/>
            </a:br>
            <a:r>
              <a:rPr lang="en-US" sz="1200" dirty="0" smtClean="0"/>
              <a:t>   filtering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</a:t>
            </a:r>
            <a:r>
              <a:rPr lang="en-US" sz="1200" dirty="0" err="1" smtClean="0"/>
              <a:t>Remeshing</a:t>
            </a:r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Compression</a:t>
            </a:r>
            <a:endParaRPr lang="en-US" sz="1200" dirty="0"/>
          </a:p>
        </p:txBody>
      </p:sp>
      <p:sp>
        <p:nvSpPr>
          <p:cNvPr id="23" name="Right Arrow 22"/>
          <p:cNvSpPr/>
          <p:nvPr/>
        </p:nvSpPr>
        <p:spPr>
          <a:xfrm>
            <a:off x="1726769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3917967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7039889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367437" y="167731"/>
            <a:ext cx="8419109" cy="798719"/>
          </a:xfrm>
        </p:spPr>
        <p:txBody>
          <a:bodyPr>
            <a:normAutofit/>
          </a:bodyPr>
          <a:lstStyle/>
          <a:p>
            <a:r>
              <a:rPr lang="en-US" dirty="0" smtClean="0"/>
              <a:t>Geometry Acquisition Pipeline</a:t>
            </a:r>
            <a:endParaRPr lang="en-US" sz="31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 dirty="0"/>
              <a:t>Polygonal </a:t>
            </a:r>
            <a:r>
              <a:rPr lang="en-US" dirty="0" smtClean="0"/>
              <a:t>Mesh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79800" y="1371600"/>
            <a:ext cx="5207000" cy="4572001"/>
          </a:xfrm>
        </p:spPr>
        <p:txBody>
          <a:bodyPr>
            <a:normAutofit/>
          </a:bodyPr>
          <a:lstStyle/>
          <a:p>
            <a:r>
              <a:rPr lang="en-US" sz="2800" dirty="0"/>
              <a:t>A finite set </a:t>
            </a:r>
            <a:r>
              <a:rPr lang="en-US" sz="2800" i="1" dirty="0">
                <a:latin typeface="Times New Roman"/>
                <a:cs typeface="Times New Roman"/>
              </a:rPr>
              <a:t>M</a:t>
            </a:r>
            <a:r>
              <a:rPr lang="en-US" sz="2800" dirty="0"/>
              <a:t> of closed, simple polygons </a:t>
            </a:r>
            <a:r>
              <a:rPr lang="en-US" sz="2800" i="1" dirty="0">
                <a:latin typeface="Times New Roman"/>
                <a:cs typeface="Times New Roman"/>
              </a:rPr>
              <a:t>Q</a:t>
            </a:r>
            <a:r>
              <a:rPr lang="en-US" sz="2800" i="1" baseline="-25000" dirty="0">
                <a:latin typeface="Times New Roman"/>
                <a:cs typeface="Times New Roman"/>
              </a:rPr>
              <a:t>i</a:t>
            </a:r>
            <a:r>
              <a:rPr lang="en-US" sz="2800" dirty="0"/>
              <a:t> is a polygonal mesh</a:t>
            </a:r>
          </a:p>
          <a:p>
            <a:r>
              <a:rPr lang="en-US" sz="2800" dirty="0"/>
              <a:t>The intersection of two polygons in </a:t>
            </a:r>
            <a:r>
              <a:rPr lang="en-US" sz="2800" i="1" dirty="0">
                <a:latin typeface="Times New Roman"/>
                <a:cs typeface="Times New Roman"/>
              </a:rPr>
              <a:t>M</a:t>
            </a:r>
            <a:r>
              <a:rPr lang="en-US" sz="2800" dirty="0"/>
              <a:t> is either empty, a vertex, or an edge</a:t>
            </a:r>
          </a:p>
          <a:p>
            <a:endParaRPr lang="en-US" sz="2800" dirty="0"/>
          </a:p>
        </p:txBody>
      </p:sp>
      <p:grpSp>
        <p:nvGrpSpPr>
          <p:cNvPr id="28693" name="Group 21"/>
          <p:cNvGrpSpPr>
            <a:grpSpLocks/>
          </p:cNvGrpSpPr>
          <p:nvPr/>
        </p:nvGrpSpPr>
        <p:grpSpPr bwMode="auto">
          <a:xfrm>
            <a:off x="383976" y="2134196"/>
            <a:ext cx="2669977" cy="2972470"/>
            <a:chOff x="0" y="0"/>
            <a:chExt cx="2392" cy="2663"/>
          </a:xfrm>
        </p:grpSpPr>
        <p:sp>
          <p:nvSpPr>
            <p:cNvPr id="28674" name="Line 2"/>
            <p:cNvSpPr>
              <a:spLocks noChangeShapeType="1"/>
            </p:cNvSpPr>
            <p:nvPr/>
          </p:nvSpPr>
          <p:spPr bwMode="auto">
            <a:xfrm>
              <a:off x="546" y="67"/>
              <a:ext cx="205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75" name="Line 3"/>
            <p:cNvSpPr>
              <a:spLocks noChangeShapeType="1"/>
            </p:cNvSpPr>
            <p:nvPr/>
          </p:nvSpPr>
          <p:spPr bwMode="auto">
            <a:xfrm rot="10800000" flipH="1">
              <a:off x="0" y="67"/>
              <a:ext cx="544" cy="116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76" name="Line 4"/>
            <p:cNvSpPr>
              <a:spLocks noChangeShapeType="1"/>
            </p:cNvSpPr>
            <p:nvPr/>
          </p:nvSpPr>
          <p:spPr bwMode="auto">
            <a:xfrm>
              <a:off x="0" y="1227"/>
              <a:ext cx="410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77" name="Line 5"/>
            <p:cNvSpPr>
              <a:spLocks noChangeShapeType="1"/>
            </p:cNvSpPr>
            <p:nvPr/>
          </p:nvSpPr>
          <p:spPr bwMode="auto">
            <a:xfrm rot="10800000" flipH="1">
              <a:off x="410" y="1023"/>
              <a:ext cx="341" cy="95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78" name="Line 6"/>
            <p:cNvSpPr>
              <a:spLocks noChangeShapeType="1"/>
            </p:cNvSpPr>
            <p:nvPr/>
          </p:nvSpPr>
          <p:spPr bwMode="auto">
            <a:xfrm rot="10800000" flipH="1">
              <a:off x="751" y="816"/>
              <a:ext cx="684" cy="20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79" name="Line 7"/>
            <p:cNvSpPr>
              <a:spLocks noChangeShapeType="1"/>
            </p:cNvSpPr>
            <p:nvPr/>
          </p:nvSpPr>
          <p:spPr bwMode="auto">
            <a:xfrm rot="10800000">
              <a:off x="546" y="67"/>
              <a:ext cx="889" cy="75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0" name="Line 8"/>
            <p:cNvSpPr>
              <a:spLocks noChangeShapeType="1"/>
            </p:cNvSpPr>
            <p:nvPr/>
          </p:nvSpPr>
          <p:spPr bwMode="auto">
            <a:xfrm rot="10800000" flipH="1">
              <a:off x="546" y="0"/>
              <a:ext cx="1505" cy="6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1" name="Line 9"/>
            <p:cNvSpPr>
              <a:spLocks noChangeShapeType="1"/>
            </p:cNvSpPr>
            <p:nvPr/>
          </p:nvSpPr>
          <p:spPr bwMode="auto">
            <a:xfrm flipH="1">
              <a:off x="1435" y="0"/>
              <a:ext cx="616" cy="81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2051" y="0"/>
              <a:ext cx="340" cy="1024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 rot="10800000" flipH="1">
              <a:off x="1981" y="1023"/>
              <a:ext cx="411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 flipH="1">
              <a:off x="1298" y="1774"/>
              <a:ext cx="68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5" name="Line 13"/>
            <p:cNvSpPr>
              <a:spLocks noChangeShapeType="1"/>
            </p:cNvSpPr>
            <p:nvPr/>
          </p:nvSpPr>
          <p:spPr bwMode="auto">
            <a:xfrm rot="10800000" flipH="1">
              <a:off x="1298" y="816"/>
              <a:ext cx="137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6" name="Line 14"/>
            <p:cNvSpPr>
              <a:spLocks noChangeShapeType="1"/>
            </p:cNvSpPr>
            <p:nvPr/>
          </p:nvSpPr>
          <p:spPr bwMode="auto">
            <a:xfrm rot="10800000">
              <a:off x="751" y="1023"/>
              <a:ext cx="548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7" name="Line 15"/>
            <p:cNvSpPr>
              <a:spLocks noChangeShapeType="1"/>
            </p:cNvSpPr>
            <p:nvPr/>
          </p:nvSpPr>
          <p:spPr bwMode="auto">
            <a:xfrm>
              <a:off x="410" y="1979"/>
              <a:ext cx="478" cy="68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8" name="Line 16"/>
            <p:cNvSpPr>
              <a:spLocks noChangeShapeType="1"/>
            </p:cNvSpPr>
            <p:nvPr/>
          </p:nvSpPr>
          <p:spPr bwMode="auto">
            <a:xfrm rot="10800000" flipH="1">
              <a:off x="887" y="1774"/>
              <a:ext cx="411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9" name="Line 17"/>
            <p:cNvSpPr>
              <a:spLocks noChangeShapeType="1"/>
            </p:cNvSpPr>
            <p:nvPr/>
          </p:nvSpPr>
          <p:spPr bwMode="auto">
            <a:xfrm>
              <a:off x="1298" y="1774"/>
              <a:ext cx="752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0" name="Line 18"/>
            <p:cNvSpPr>
              <a:spLocks noChangeShapeType="1"/>
            </p:cNvSpPr>
            <p:nvPr/>
          </p:nvSpPr>
          <p:spPr bwMode="auto">
            <a:xfrm rot="10800000">
              <a:off x="1981" y="1774"/>
              <a:ext cx="70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 flipH="1">
              <a:off x="887" y="2662"/>
              <a:ext cx="116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 flipH="1">
              <a:off x="2051" y="1023"/>
              <a:ext cx="340" cy="164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8705" name="Group 33"/>
          <p:cNvGrpSpPr>
            <a:grpSpLocks/>
          </p:cNvGrpSpPr>
          <p:nvPr/>
        </p:nvGrpSpPr>
        <p:grpSpPr bwMode="auto">
          <a:xfrm>
            <a:off x="302494" y="2053828"/>
            <a:ext cx="2822897" cy="3125391"/>
            <a:chOff x="0" y="0"/>
            <a:chExt cx="2528" cy="2800"/>
          </a:xfrm>
        </p:grpSpPr>
        <p:sp>
          <p:nvSpPr>
            <p:cNvPr id="28694" name="Oval 22"/>
            <p:cNvSpPr>
              <a:spLocks/>
            </p:cNvSpPr>
            <p:nvPr/>
          </p:nvSpPr>
          <p:spPr bwMode="auto">
            <a:xfrm>
              <a:off x="751" y="1024"/>
              <a:ext cx="138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5" name="Oval 23"/>
            <p:cNvSpPr>
              <a:spLocks/>
            </p:cNvSpPr>
            <p:nvPr/>
          </p:nvSpPr>
          <p:spPr bwMode="auto">
            <a:xfrm>
              <a:off x="546" y="68"/>
              <a:ext cx="136" cy="135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6" name="Oval 24"/>
            <p:cNvSpPr>
              <a:spLocks/>
            </p:cNvSpPr>
            <p:nvPr/>
          </p:nvSpPr>
          <p:spPr bwMode="auto">
            <a:xfrm>
              <a:off x="409" y="1979"/>
              <a:ext cx="135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7" name="Oval 25"/>
            <p:cNvSpPr>
              <a:spLocks/>
            </p:cNvSpPr>
            <p:nvPr/>
          </p:nvSpPr>
          <p:spPr bwMode="auto">
            <a:xfrm>
              <a:off x="1435" y="819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8" name="Oval 26"/>
            <p:cNvSpPr>
              <a:spLocks/>
            </p:cNvSpPr>
            <p:nvPr/>
          </p:nvSpPr>
          <p:spPr bwMode="auto">
            <a:xfrm>
              <a:off x="0" y="1229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9" name="Oval 27"/>
            <p:cNvSpPr>
              <a:spLocks/>
            </p:cNvSpPr>
            <p:nvPr/>
          </p:nvSpPr>
          <p:spPr bwMode="auto">
            <a:xfrm>
              <a:off x="2392" y="1024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00" name="Oval 28"/>
            <p:cNvSpPr>
              <a:spLocks/>
            </p:cNvSpPr>
            <p:nvPr/>
          </p:nvSpPr>
          <p:spPr bwMode="auto">
            <a:xfrm>
              <a:off x="1981" y="1775"/>
              <a:ext cx="138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01" name="Oval 29"/>
            <p:cNvSpPr>
              <a:spLocks/>
            </p:cNvSpPr>
            <p:nvPr/>
          </p:nvSpPr>
          <p:spPr bwMode="auto">
            <a:xfrm>
              <a:off x="889" y="2663"/>
              <a:ext cx="135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02" name="Oval 30"/>
            <p:cNvSpPr>
              <a:spLocks/>
            </p:cNvSpPr>
            <p:nvPr/>
          </p:nvSpPr>
          <p:spPr bwMode="auto">
            <a:xfrm>
              <a:off x="2049" y="2663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03" name="Oval 31"/>
            <p:cNvSpPr>
              <a:spLocks/>
            </p:cNvSpPr>
            <p:nvPr/>
          </p:nvSpPr>
          <p:spPr bwMode="auto">
            <a:xfrm>
              <a:off x="2049" y="0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04" name="Oval 32"/>
            <p:cNvSpPr>
              <a:spLocks/>
            </p:cNvSpPr>
            <p:nvPr/>
          </p:nvSpPr>
          <p:spPr bwMode="auto">
            <a:xfrm>
              <a:off x="1298" y="1775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cxnSp>
        <p:nvCxnSpPr>
          <p:cNvPr id="5" name="Straight Arrow Connector 4"/>
          <p:cNvCxnSpPr/>
          <p:nvPr/>
        </p:nvCxnSpPr>
        <p:spPr bwMode="auto">
          <a:xfrm flipV="1">
            <a:off x="5910779" y="4835554"/>
            <a:ext cx="598406" cy="58612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7058741" y="4786711"/>
            <a:ext cx="97699" cy="62276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5153614" y="5323994"/>
            <a:ext cx="100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vertices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12735" y="5366495"/>
            <a:ext cx="774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edges</a:t>
            </a:r>
            <a:endParaRPr lang="en-US" dirty="0">
              <a:latin typeface="Trebuchet MS"/>
              <a:cs typeface="Trebuchet MS"/>
            </a:endParaRPr>
          </a:p>
        </p:txBody>
      </p:sp>
      <p:pic>
        <p:nvPicPr>
          <p:cNvPr id="47" name="Picture 4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684" y="4362734"/>
            <a:ext cx="2806700" cy="457200"/>
          </a:xfrm>
          <a:prstGeom prst="rect">
            <a:avLst/>
          </a:prstGeom>
        </p:spPr>
      </p:pic>
      <p:cxnSp>
        <p:nvCxnSpPr>
          <p:cNvPr id="49" name="Straight Arrow Connector 48"/>
          <p:cNvCxnSpPr/>
          <p:nvPr/>
        </p:nvCxnSpPr>
        <p:spPr bwMode="auto">
          <a:xfrm flipH="1" flipV="1">
            <a:off x="7675210" y="4817001"/>
            <a:ext cx="287245" cy="6291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Box 50"/>
          <p:cNvSpPr txBox="1"/>
          <p:nvPr/>
        </p:nvSpPr>
        <p:spPr>
          <a:xfrm>
            <a:off x="7681060" y="5323519"/>
            <a:ext cx="724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faces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4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Line 1"/>
          <p:cNvSpPr>
            <a:spLocks noChangeShapeType="1"/>
          </p:cNvSpPr>
          <p:nvPr/>
        </p:nvSpPr>
        <p:spPr bwMode="auto">
          <a:xfrm rot="10800000">
            <a:off x="1627436" y="1616274"/>
            <a:ext cx="1039193" cy="51903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/>
              <a:t>Polygonal Mesh</a:t>
            </a:r>
          </a:p>
        </p:txBody>
      </p:sp>
      <p:grpSp>
        <p:nvGrpSpPr>
          <p:cNvPr id="29718" name="Group 22"/>
          <p:cNvGrpSpPr>
            <a:grpSpLocks/>
          </p:cNvGrpSpPr>
          <p:nvPr/>
        </p:nvGrpSpPr>
        <p:grpSpPr bwMode="auto">
          <a:xfrm>
            <a:off x="383976" y="2134196"/>
            <a:ext cx="2669977" cy="2972470"/>
            <a:chOff x="0" y="0"/>
            <a:chExt cx="2392" cy="2663"/>
          </a:xfrm>
        </p:grpSpPr>
        <p:sp>
          <p:nvSpPr>
            <p:cNvPr id="29699" name="Line 3"/>
            <p:cNvSpPr>
              <a:spLocks noChangeShapeType="1"/>
            </p:cNvSpPr>
            <p:nvPr/>
          </p:nvSpPr>
          <p:spPr bwMode="auto">
            <a:xfrm>
              <a:off x="546" y="67"/>
              <a:ext cx="205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00" name="Line 4"/>
            <p:cNvSpPr>
              <a:spLocks noChangeShapeType="1"/>
            </p:cNvSpPr>
            <p:nvPr/>
          </p:nvSpPr>
          <p:spPr bwMode="auto">
            <a:xfrm rot="10800000" flipH="1">
              <a:off x="0" y="67"/>
              <a:ext cx="544" cy="116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01" name="Line 5"/>
            <p:cNvSpPr>
              <a:spLocks noChangeShapeType="1"/>
            </p:cNvSpPr>
            <p:nvPr/>
          </p:nvSpPr>
          <p:spPr bwMode="auto">
            <a:xfrm>
              <a:off x="0" y="1227"/>
              <a:ext cx="410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02" name="Line 6"/>
            <p:cNvSpPr>
              <a:spLocks noChangeShapeType="1"/>
            </p:cNvSpPr>
            <p:nvPr/>
          </p:nvSpPr>
          <p:spPr bwMode="auto">
            <a:xfrm rot="10800000" flipH="1">
              <a:off x="410" y="1023"/>
              <a:ext cx="341" cy="95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03" name="Line 7"/>
            <p:cNvSpPr>
              <a:spLocks noChangeShapeType="1"/>
            </p:cNvSpPr>
            <p:nvPr/>
          </p:nvSpPr>
          <p:spPr bwMode="auto">
            <a:xfrm rot="10800000" flipH="1">
              <a:off x="751" y="816"/>
              <a:ext cx="684" cy="20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 rot="10800000">
              <a:off x="546" y="67"/>
              <a:ext cx="889" cy="75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05" name="Line 9"/>
            <p:cNvSpPr>
              <a:spLocks noChangeShapeType="1"/>
            </p:cNvSpPr>
            <p:nvPr/>
          </p:nvSpPr>
          <p:spPr bwMode="auto">
            <a:xfrm rot="10800000" flipH="1">
              <a:off x="546" y="0"/>
              <a:ext cx="1505" cy="6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06" name="Line 10"/>
            <p:cNvSpPr>
              <a:spLocks noChangeShapeType="1"/>
            </p:cNvSpPr>
            <p:nvPr/>
          </p:nvSpPr>
          <p:spPr bwMode="auto">
            <a:xfrm flipH="1">
              <a:off x="1435" y="0"/>
              <a:ext cx="616" cy="81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07" name="Line 11"/>
            <p:cNvSpPr>
              <a:spLocks noChangeShapeType="1"/>
            </p:cNvSpPr>
            <p:nvPr/>
          </p:nvSpPr>
          <p:spPr bwMode="auto">
            <a:xfrm>
              <a:off x="2051" y="0"/>
              <a:ext cx="340" cy="1024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08" name="Line 12"/>
            <p:cNvSpPr>
              <a:spLocks noChangeShapeType="1"/>
            </p:cNvSpPr>
            <p:nvPr/>
          </p:nvSpPr>
          <p:spPr bwMode="auto">
            <a:xfrm rot="10800000" flipH="1">
              <a:off x="1981" y="1023"/>
              <a:ext cx="411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09" name="Line 13"/>
            <p:cNvSpPr>
              <a:spLocks noChangeShapeType="1"/>
            </p:cNvSpPr>
            <p:nvPr/>
          </p:nvSpPr>
          <p:spPr bwMode="auto">
            <a:xfrm flipH="1">
              <a:off x="1298" y="1774"/>
              <a:ext cx="68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10" name="Line 14"/>
            <p:cNvSpPr>
              <a:spLocks noChangeShapeType="1"/>
            </p:cNvSpPr>
            <p:nvPr/>
          </p:nvSpPr>
          <p:spPr bwMode="auto">
            <a:xfrm rot="10800000" flipH="1">
              <a:off x="1298" y="816"/>
              <a:ext cx="137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11" name="Line 15"/>
            <p:cNvSpPr>
              <a:spLocks noChangeShapeType="1"/>
            </p:cNvSpPr>
            <p:nvPr/>
          </p:nvSpPr>
          <p:spPr bwMode="auto">
            <a:xfrm rot="10800000">
              <a:off x="751" y="1023"/>
              <a:ext cx="548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12" name="Line 16"/>
            <p:cNvSpPr>
              <a:spLocks noChangeShapeType="1"/>
            </p:cNvSpPr>
            <p:nvPr/>
          </p:nvSpPr>
          <p:spPr bwMode="auto">
            <a:xfrm>
              <a:off x="410" y="1979"/>
              <a:ext cx="478" cy="68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13" name="Line 17"/>
            <p:cNvSpPr>
              <a:spLocks noChangeShapeType="1"/>
            </p:cNvSpPr>
            <p:nvPr/>
          </p:nvSpPr>
          <p:spPr bwMode="auto">
            <a:xfrm rot="10800000" flipH="1">
              <a:off x="887" y="1774"/>
              <a:ext cx="411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14" name="Line 18"/>
            <p:cNvSpPr>
              <a:spLocks noChangeShapeType="1"/>
            </p:cNvSpPr>
            <p:nvPr/>
          </p:nvSpPr>
          <p:spPr bwMode="auto">
            <a:xfrm>
              <a:off x="1298" y="1774"/>
              <a:ext cx="752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15" name="Line 19"/>
            <p:cNvSpPr>
              <a:spLocks noChangeShapeType="1"/>
            </p:cNvSpPr>
            <p:nvPr/>
          </p:nvSpPr>
          <p:spPr bwMode="auto">
            <a:xfrm rot="10800000">
              <a:off x="1981" y="1774"/>
              <a:ext cx="70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16" name="Line 20"/>
            <p:cNvSpPr>
              <a:spLocks noChangeShapeType="1"/>
            </p:cNvSpPr>
            <p:nvPr/>
          </p:nvSpPr>
          <p:spPr bwMode="auto">
            <a:xfrm flipH="1">
              <a:off x="887" y="2662"/>
              <a:ext cx="116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17" name="Line 21"/>
            <p:cNvSpPr>
              <a:spLocks noChangeShapeType="1"/>
            </p:cNvSpPr>
            <p:nvPr/>
          </p:nvSpPr>
          <p:spPr bwMode="auto">
            <a:xfrm flipH="1">
              <a:off x="2051" y="1023"/>
              <a:ext cx="340" cy="164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9730" name="Group 34"/>
          <p:cNvGrpSpPr>
            <a:grpSpLocks/>
          </p:cNvGrpSpPr>
          <p:nvPr/>
        </p:nvGrpSpPr>
        <p:grpSpPr bwMode="auto">
          <a:xfrm>
            <a:off x="302494" y="2053828"/>
            <a:ext cx="2822897" cy="3125391"/>
            <a:chOff x="0" y="0"/>
            <a:chExt cx="2528" cy="2800"/>
          </a:xfrm>
        </p:grpSpPr>
        <p:sp>
          <p:nvSpPr>
            <p:cNvPr id="29719" name="Oval 23"/>
            <p:cNvSpPr>
              <a:spLocks/>
            </p:cNvSpPr>
            <p:nvPr/>
          </p:nvSpPr>
          <p:spPr bwMode="auto">
            <a:xfrm>
              <a:off x="751" y="1024"/>
              <a:ext cx="138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20" name="Oval 24"/>
            <p:cNvSpPr>
              <a:spLocks/>
            </p:cNvSpPr>
            <p:nvPr/>
          </p:nvSpPr>
          <p:spPr bwMode="auto">
            <a:xfrm>
              <a:off x="546" y="68"/>
              <a:ext cx="136" cy="135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21" name="Oval 25"/>
            <p:cNvSpPr>
              <a:spLocks/>
            </p:cNvSpPr>
            <p:nvPr/>
          </p:nvSpPr>
          <p:spPr bwMode="auto">
            <a:xfrm>
              <a:off x="409" y="1979"/>
              <a:ext cx="135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22" name="Oval 26"/>
            <p:cNvSpPr>
              <a:spLocks/>
            </p:cNvSpPr>
            <p:nvPr/>
          </p:nvSpPr>
          <p:spPr bwMode="auto">
            <a:xfrm>
              <a:off x="1435" y="819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23" name="Oval 27"/>
            <p:cNvSpPr>
              <a:spLocks/>
            </p:cNvSpPr>
            <p:nvPr/>
          </p:nvSpPr>
          <p:spPr bwMode="auto">
            <a:xfrm>
              <a:off x="0" y="1229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24" name="Oval 28"/>
            <p:cNvSpPr>
              <a:spLocks/>
            </p:cNvSpPr>
            <p:nvPr/>
          </p:nvSpPr>
          <p:spPr bwMode="auto">
            <a:xfrm>
              <a:off x="2392" y="1024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25" name="Oval 29"/>
            <p:cNvSpPr>
              <a:spLocks/>
            </p:cNvSpPr>
            <p:nvPr/>
          </p:nvSpPr>
          <p:spPr bwMode="auto">
            <a:xfrm>
              <a:off x="1981" y="1775"/>
              <a:ext cx="138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26" name="Oval 30"/>
            <p:cNvSpPr>
              <a:spLocks/>
            </p:cNvSpPr>
            <p:nvPr/>
          </p:nvSpPr>
          <p:spPr bwMode="auto">
            <a:xfrm>
              <a:off x="889" y="2663"/>
              <a:ext cx="135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27" name="Oval 31"/>
            <p:cNvSpPr>
              <a:spLocks/>
            </p:cNvSpPr>
            <p:nvPr/>
          </p:nvSpPr>
          <p:spPr bwMode="auto">
            <a:xfrm>
              <a:off x="2049" y="2663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28" name="Oval 32"/>
            <p:cNvSpPr>
              <a:spLocks/>
            </p:cNvSpPr>
            <p:nvPr/>
          </p:nvSpPr>
          <p:spPr bwMode="auto">
            <a:xfrm>
              <a:off x="2049" y="0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29" name="Oval 33"/>
            <p:cNvSpPr>
              <a:spLocks/>
            </p:cNvSpPr>
            <p:nvPr/>
          </p:nvSpPr>
          <p:spPr bwMode="auto">
            <a:xfrm>
              <a:off x="1298" y="1775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9734" name="Group 38"/>
          <p:cNvGrpSpPr>
            <a:grpSpLocks/>
          </p:cNvGrpSpPr>
          <p:nvPr/>
        </p:nvGrpSpPr>
        <p:grpSpPr bwMode="auto">
          <a:xfrm>
            <a:off x="1812727" y="1651992"/>
            <a:ext cx="436439" cy="271240"/>
            <a:chOff x="0" y="0"/>
            <a:chExt cx="391" cy="243"/>
          </a:xfrm>
        </p:grpSpPr>
        <p:sp>
          <p:nvSpPr>
            <p:cNvPr id="29732" name="Line 36"/>
            <p:cNvSpPr>
              <a:spLocks noChangeShapeType="1"/>
            </p:cNvSpPr>
            <p:nvPr/>
          </p:nvSpPr>
          <p:spPr bwMode="auto">
            <a:xfrm>
              <a:off x="0" y="0"/>
              <a:ext cx="391" cy="243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33" name="Line 37"/>
            <p:cNvSpPr>
              <a:spLocks noChangeShapeType="1"/>
            </p:cNvSpPr>
            <p:nvPr/>
          </p:nvSpPr>
          <p:spPr bwMode="auto">
            <a:xfrm rot="10800000" flipH="1">
              <a:off x="23" y="40"/>
              <a:ext cx="319" cy="155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3" name="Content Placeholder 1"/>
          <p:cNvSpPr>
            <a:spLocks noGrp="1"/>
          </p:cNvSpPr>
          <p:nvPr>
            <p:ph idx="1"/>
          </p:nvPr>
        </p:nvSpPr>
        <p:spPr>
          <a:xfrm>
            <a:off x="3479800" y="1371600"/>
            <a:ext cx="5207000" cy="4572001"/>
          </a:xfrm>
        </p:spPr>
        <p:txBody>
          <a:bodyPr>
            <a:normAutofit/>
          </a:bodyPr>
          <a:lstStyle/>
          <a:p>
            <a:r>
              <a:rPr lang="en-US" sz="2800" dirty="0"/>
              <a:t>A finite set </a:t>
            </a:r>
            <a:r>
              <a:rPr lang="en-US" sz="2800" i="1" dirty="0">
                <a:latin typeface="Times New Roman"/>
                <a:cs typeface="Times New Roman"/>
              </a:rPr>
              <a:t>M</a:t>
            </a:r>
            <a:r>
              <a:rPr lang="en-US" sz="2800" dirty="0"/>
              <a:t> of closed, simple polygons </a:t>
            </a:r>
            <a:r>
              <a:rPr lang="en-US" sz="2800" i="1" dirty="0">
                <a:latin typeface="Times New Roman"/>
                <a:cs typeface="Times New Roman"/>
              </a:rPr>
              <a:t>Q</a:t>
            </a:r>
            <a:r>
              <a:rPr lang="en-US" sz="2800" i="1" baseline="-25000" dirty="0">
                <a:latin typeface="Times New Roman"/>
                <a:cs typeface="Times New Roman"/>
              </a:rPr>
              <a:t>i</a:t>
            </a:r>
            <a:r>
              <a:rPr lang="en-US" sz="2800" dirty="0"/>
              <a:t> is a polygonal mesh</a:t>
            </a:r>
          </a:p>
          <a:p>
            <a:r>
              <a:rPr lang="en-US" sz="2800" dirty="0"/>
              <a:t>The intersection of two polygons in </a:t>
            </a:r>
            <a:r>
              <a:rPr lang="en-US" sz="2800" i="1" dirty="0">
                <a:latin typeface="Times New Roman"/>
                <a:cs typeface="Times New Roman"/>
              </a:rPr>
              <a:t>M</a:t>
            </a:r>
            <a:r>
              <a:rPr lang="en-US" sz="2800" dirty="0"/>
              <a:t> is either empty, a </a:t>
            </a:r>
            <a:r>
              <a:rPr lang="en-US" sz="2800" dirty="0" smtClean="0"/>
              <a:t>vertex</a:t>
            </a:r>
            <a:r>
              <a:rPr lang="en-US" sz="2800" dirty="0"/>
              <a:t>, or an edge</a:t>
            </a:r>
          </a:p>
          <a:p>
            <a:r>
              <a:rPr lang="en-US" sz="2800" dirty="0" smtClean="0"/>
              <a:t>Every edge belongs to at least one polygon</a:t>
            </a:r>
            <a:endParaRPr 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0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ontent Placeholder 1"/>
          <p:cNvSpPr>
            <a:spLocks noGrp="1"/>
          </p:cNvSpPr>
          <p:nvPr>
            <p:ph idx="1"/>
          </p:nvPr>
        </p:nvSpPr>
        <p:spPr>
          <a:xfrm>
            <a:off x="3479800" y="1371600"/>
            <a:ext cx="5207000" cy="4699000"/>
          </a:xfrm>
        </p:spPr>
        <p:txBody>
          <a:bodyPr>
            <a:normAutofit/>
          </a:bodyPr>
          <a:lstStyle/>
          <a:p>
            <a:r>
              <a:rPr lang="en-US" sz="2800" dirty="0"/>
              <a:t>A finite set </a:t>
            </a:r>
            <a:r>
              <a:rPr lang="en-US" sz="2800" i="1" dirty="0">
                <a:latin typeface="Times New Roman"/>
                <a:cs typeface="Times New Roman"/>
              </a:rPr>
              <a:t>M</a:t>
            </a:r>
            <a:r>
              <a:rPr lang="en-US" sz="2800" dirty="0"/>
              <a:t> of closed, simple polygons </a:t>
            </a:r>
            <a:r>
              <a:rPr lang="en-US" sz="2800" i="1" dirty="0">
                <a:latin typeface="Times New Roman"/>
                <a:cs typeface="Times New Roman"/>
              </a:rPr>
              <a:t>Q</a:t>
            </a:r>
            <a:r>
              <a:rPr lang="en-US" sz="2800" i="1" baseline="-25000" dirty="0">
                <a:latin typeface="Times New Roman"/>
                <a:cs typeface="Times New Roman"/>
              </a:rPr>
              <a:t>i</a:t>
            </a:r>
            <a:r>
              <a:rPr lang="en-US" sz="2800" dirty="0"/>
              <a:t> is a polygonal mesh</a:t>
            </a:r>
          </a:p>
          <a:p>
            <a:r>
              <a:rPr lang="en-US" sz="2800" dirty="0"/>
              <a:t>The intersection of two polygons in </a:t>
            </a:r>
            <a:r>
              <a:rPr lang="en-US" sz="2800" i="1" dirty="0">
                <a:latin typeface="Times New Roman"/>
                <a:cs typeface="Times New Roman"/>
              </a:rPr>
              <a:t>M</a:t>
            </a:r>
            <a:r>
              <a:rPr lang="en-US" sz="2800" dirty="0"/>
              <a:t> is either empty, a </a:t>
            </a:r>
            <a:r>
              <a:rPr lang="en-US" sz="2800" dirty="0" smtClean="0"/>
              <a:t>vertex</a:t>
            </a:r>
            <a:r>
              <a:rPr lang="en-US" sz="2800" dirty="0"/>
              <a:t>, or an edge</a:t>
            </a:r>
          </a:p>
          <a:p>
            <a:r>
              <a:rPr lang="en-US" sz="2800" dirty="0" smtClean="0"/>
              <a:t>Every edge belongs to at least one polygon</a:t>
            </a:r>
          </a:p>
          <a:p>
            <a:r>
              <a:rPr lang="en-US" sz="2800" dirty="0" smtClean="0"/>
              <a:t>Each </a:t>
            </a:r>
            <a:r>
              <a:rPr lang="en-US" sz="2800" i="1" dirty="0" smtClean="0">
                <a:latin typeface="Times New Roman"/>
                <a:cs typeface="Times New Roman"/>
              </a:rPr>
              <a:t>Q</a:t>
            </a:r>
            <a:r>
              <a:rPr lang="en-US" sz="28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800" dirty="0" smtClean="0"/>
              <a:t> defines a </a:t>
            </a:r>
            <a:r>
              <a:rPr lang="en-US" sz="2800" b="1" dirty="0" smtClean="0"/>
              <a:t>face</a:t>
            </a:r>
            <a:r>
              <a:rPr lang="en-US" sz="2800" dirty="0" smtClean="0"/>
              <a:t> of the polygonal mesh</a:t>
            </a:r>
          </a:p>
        </p:txBody>
      </p:sp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/>
              <a:t>Polygonal Mesh</a:t>
            </a:r>
          </a:p>
        </p:txBody>
      </p:sp>
      <p:grpSp>
        <p:nvGrpSpPr>
          <p:cNvPr id="30741" name="Group 21"/>
          <p:cNvGrpSpPr>
            <a:grpSpLocks/>
          </p:cNvGrpSpPr>
          <p:nvPr/>
        </p:nvGrpSpPr>
        <p:grpSpPr bwMode="auto">
          <a:xfrm>
            <a:off x="383975" y="2134196"/>
            <a:ext cx="2669978" cy="2972470"/>
            <a:chOff x="0" y="0"/>
            <a:chExt cx="2392" cy="2663"/>
          </a:xfrm>
        </p:grpSpPr>
        <p:sp>
          <p:nvSpPr>
            <p:cNvPr id="30722" name="Line 2"/>
            <p:cNvSpPr>
              <a:spLocks noChangeShapeType="1"/>
            </p:cNvSpPr>
            <p:nvPr/>
          </p:nvSpPr>
          <p:spPr bwMode="auto">
            <a:xfrm>
              <a:off x="546" y="67"/>
              <a:ext cx="205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3" name="Line 3"/>
            <p:cNvSpPr>
              <a:spLocks noChangeShapeType="1"/>
            </p:cNvSpPr>
            <p:nvPr/>
          </p:nvSpPr>
          <p:spPr bwMode="auto">
            <a:xfrm rot="10800000" flipH="1">
              <a:off x="0" y="67"/>
              <a:ext cx="544" cy="116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4" name="Line 4"/>
            <p:cNvSpPr>
              <a:spLocks noChangeShapeType="1"/>
            </p:cNvSpPr>
            <p:nvPr/>
          </p:nvSpPr>
          <p:spPr bwMode="auto">
            <a:xfrm>
              <a:off x="0" y="1227"/>
              <a:ext cx="410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5" name="Line 5"/>
            <p:cNvSpPr>
              <a:spLocks noChangeShapeType="1"/>
            </p:cNvSpPr>
            <p:nvPr/>
          </p:nvSpPr>
          <p:spPr bwMode="auto">
            <a:xfrm rot="10800000" flipH="1">
              <a:off x="410" y="1023"/>
              <a:ext cx="341" cy="95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6" name="Line 6"/>
            <p:cNvSpPr>
              <a:spLocks noChangeShapeType="1"/>
            </p:cNvSpPr>
            <p:nvPr/>
          </p:nvSpPr>
          <p:spPr bwMode="auto">
            <a:xfrm rot="10800000" flipH="1">
              <a:off x="751" y="816"/>
              <a:ext cx="684" cy="20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7" name="Line 7"/>
            <p:cNvSpPr>
              <a:spLocks noChangeShapeType="1"/>
            </p:cNvSpPr>
            <p:nvPr/>
          </p:nvSpPr>
          <p:spPr bwMode="auto">
            <a:xfrm rot="10800000">
              <a:off x="546" y="67"/>
              <a:ext cx="889" cy="75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8" name="Line 8"/>
            <p:cNvSpPr>
              <a:spLocks noChangeShapeType="1"/>
            </p:cNvSpPr>
            <p:nvPr/>
          </p:nvSpPr>
          <p:spPr bwMode="auto">
            <a:xfrm rot="10800000" flipH="1">
              <a:off x="546" y="0"/>
              <a:ext cx="1505" cy="6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9" name="Line 9"/>
            <p:cNvSpPr>
              <a:spLocks noChangeShapeType="1"/>
            </p:cNvSpPr>
            <p:nvPr/>
          </p:nvSpPr>
          <p:spPr bwMode="auto">
            <a:xfrm flipH="1">
              <a:off x="1435" y="0"/>
              <a:ext cx="616" cy="816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0" name="Line 10"/>
            <p:cNvSpPr>
              <a:spLocks noChangeShapeType="1"/>
            </p:cNvSpPr>
            <p:nvPr/>
          </p:nvSpPr>
          <p:spPr bwMode="auto">
            <a:xfrm>
              <a:off x="2051" y="0"/>
              <a:ext cx="340" cy="1024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1" name="Line 11"/>
            <p:cNvSpPr>
              <a:spLocks noChangeShapeType="1"/>
            </p:cNvSpPr>
            <p:nvPr/>
          </p:nvSpPr>
          <p:spPr bwMode="auto">
            <a:xfrm rot="10800000" flipH="1">
              <a:off x="1981" y="1023"/>
              <a:ext cx="411" cy="752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2" name="Line 12"/>
            <p:cNvSpPr>
              <a:spLocks noChangeShapeType="1"/>
            </p:cNvSpPr>
            <p:nvPr/>
          </p:nvSpPr>
          <p:spPr bwMode="auto">
            <a:xfrm flipH="1">
              <a:off x="1298" y="1774"/>
              <a:ext cx="683" cy="1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rot="10800000" flipH="1">
              <a:off x="1298" y="816"/>
              <a:ext cx="137" cy="955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4" name="Line 14"/>
            <p:cNvSpPr>
              <a:spLocks noChangeShapeType="1"/>
            </p:cNvSpPr>
            <p:nvPr/>
          </p:nvSpPr>
          <p:spPr bwMode="auto">
            <a:xfrm rot="10800000">
              <a:off x="751" y="1023"/>
              <a:ext cx="548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5" name="Line 15"/>
            <p:cNvSpPr>
              <a:spLocks noChangeShapeType="1"/>
            </p:cNvSpPr>
            <p:nvPr/>
          </p:nvSpPr>
          <p:spPr bwMode="auto">
            <a:xfrm>
              <a:off x="410" y="1979"/>
              <a:ext cx="478" cy="68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6" name="Line 16"/>
            <p:cNvSpPr>
              <a:spLocks noChangeShapeType="1"/>
            </p:cNvSpPr>
            <p:nvPr/>
          </p:nvSpPr>
          <p:spPr bwMode="auto">
            <a:xfrm rot="10800000" flipH="1">
              <a:off x="887" y="1774"/>
              <a:ext cx="411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7" name="Line 17"/>
            <p:cNvSpPr>
              <a:spLocks noChangeShapeType="1"/>
            </p:cNvSpPr>
            <p:nvPr/>
          </p:nvSpPr>
          <p:spPr bwMode="auto">
            <a:xfrm>
              <a:off x="1298" y="1774"/>
              <a:ext cx="752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8" name="Line 18"/>
            <p:cNvSpPr>
              <a:spLocks noChangeShapeType="1"/>
            </p:cNvSpPr>
            <p:nvPr/>
          </p:nvSpPr>
          <p:spPr bwMode="auto">
            <a:xfrm rot="10800000">
              <a:off x="1981" y="1774"/>
              <a:ext cx="70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9" name="Line 19"/>
            <p:cNvSpPr>
              <a:spLocks noChangeShapeType="1"/>
            </p:cNvSpPr>
            <p:nvPr/>
          </p:nvSpPr>
          <p:spPr bwMode="auto">
            <a:xfrm flipH="1">
              <a:off x="887" y="2662"/>
              <a:ext cx="116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40" name="Line 20"/>
            <p:cNvSpPr>
              <a:spLocks noChangeShapeType="1"/>
            </p:cNvSpPr>
            <p:nvPr/>
          </p:nvSpPr>
          <p:spPr bwMode="auto">
            <a:xfrm flipH="1">
              <a:off x="2051" y="1023"/>
              <a:ext cx="340" cy="164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0753" name="Group 33"/>
          <p:cNvGrpSpPr>
            <a:grpSpLocks/>
          </p:cNvGrpSpPr>
          <p:nvPr/>
        </p:nvGrpSpPr>
        <p:grpSpPr bwMode="auto">
          <a:xfrm>
            <a:off x="302494" y="2053828"/>
            <a:ext cx="2822897" cy="3125391"/>
            <a:chOff x="0" y="0"/>
            <a:chExt cx="2528" cy="2800"/>
          </a:xfrm>
        </p:grpSpPr>
        <p:sp>
          <p:nvSpPr>
            <p:cNvPr id="30742" name="Oval 22"/>
            <p:cNvSpPr>
              <a:spLocks/>
            </p:cNvSpPr>
            <p:nvPr/>
          </p:nvSpPr>
          <p:spPr bwMode="auto">
            <a:xfrm>
              <a:off x="751" y="1024"/>
              <a:ext cx="138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43" name="Oval 23"/>
            <p:cNvSpPr>
              <a:spLocks/>
            </p:cNvSpPr>
            <p:nvPr/>
          </p:nvSpPr>
          <p:spPr bwMode="auto">
            <a:xfrm>
              <a:off x="546" y="68"/>
              <a:ext cx="136" cy="135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44" name="Oval 24"/>
            <p:cNvSpPr>
              <a:spLocks/>
            </p:cNvSpPr>
            <p:nvPr/>
          </p:nvSpPr>
          <p:spPr bwMode="auto">
            <a:xfrm>
              <a:off x="409" y="1979"/>
              <a:ext cx="135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45" name="Oval 25"/>
            <p:cNvSpPr>
              <a:spLocks/>
            </p:cNvSpPr>
            <p:nvPr/>
          </p:nvSpPr>
          <p:spPr bwMode="auto">
            <a:xfrm>
              <a:off x="1435" y="819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46" name="Oval 26"/>
            <p:cNvSpPr>
              <a:spLocks/>
            </p:cNvSpPr>
            <p:nvPr/>
          </p:nvSpPr>
          <p:spPr bwMode="auto">
            <a:xfrm>
              <a:off x="0" y="1229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47" name="Oval 27"/>
            <p:cNvSpPr>
              <a:spLocks/>
            </p:cNvSpPr>
            <p:nvPr/>
          </p:nvSpPr>
          <p:spPr bwMode="auto">
            <a:xfrm>
              <a:off x="2392" y="1024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48" name="Oval 28"/>
            <p:cNvSpPr>
              <a:spLocks/>
            </p:cNvSpPr>
            <p:nvPr/>
          </p:nvSpPr>
          <p:spPr bwMode="auto">
            <a:xfrm>
              <a:off x="1981" y="1775"/>
              <a:ext cx="138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49" name="Oval 29"/>
            <p:cNvSpPr>
              <a:spLocks/>
            </p:cNvSpPr>
            <p:nvPr/>
          </p:nvSpPr>
          <p:spPr bwMode="auto">
            <a:xfrm>
              <a:off x="889" y="2663"/>
              <a:ext cx="135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50" name="Oval 30"/>
            <p:cNvSpPr>
              <a:spLocks/>
            </p:cNvSpPr>
            <p:nvPr/>
          </p:nvSpPr>
          <p:spPr bwMode="auto">
            <a:xfrm>
              <a:off x="2049" y="2663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51" name="Oval 31"/>
            <p:cNvSpPr>
              <a:spLocks/>
            </p:cNvSpPr>
            <p:nvPr/>
          </p:nvSpPr>
          <p:spPr bwMode="auto">
            <a:xfrm>
              <a:off x="2049" y="0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52" name="Oval 32"/>
            <p:cNvSpPr>
              <a:spLocks/>
            </p:cNvSpPr>
            <p:nvPr/>
          </p:nvSpPr>
          <p:spPr bwMode="auto">
            <a:xfrm>
              <a:off x="1298" y="1775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7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820768" y="2134578"/>
            <a:ext cx="1246996" cy="1981561"/>
          </a:xfrm>
          <a:custGeom>
            <a:avLst/>
            <a:gdLst>
              <a:gd name="connsiteX0" fmla="*/ 153005 w 1246996"/>
              <a:gd name="connsiteY0" fmla="*/ 925748 h 1981561"/>
              <a:gd name="connsiteX1" fmla="*/ 864482 w 1246996"/>
              <a:gd name="connsiteY1" fmla="*/ 0 h 1981561"/>
              <a:gd name="connsiteX2" fmla="*/ 1246996 w 1246996"/>
              <a:gd name="connsiteY2" fmla="*/ 1139971 h 1981561"/>
              <a:gd name="connsiteX3" fmla="*/ 787979 w 1246996"/>
              <a:gd name="connsiteY3" fmla="*/ 1981561 h 1981561"/>
              <a:gd name="connsiteX4" fmla="*/ 0 w 1246996"/>
              <a:gd name="connsiteY4" fmla="*/ 1981561 h 1981561"/>
              <a:gd name="connsiteX5" fmla="*/ 153005 w 1246996"/>
              <a:gd name="connsiteY5" fmla="*/ 925748 h 19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6996" h="1981561">
                <a:moveTo>
                  <a:pt x="153005" y="925748"/>
                </a:moveTo>
                <a:lnTo>
                  <a:pt x="864482" y="0"/>
                </a:lnTo>
                <a:lnTo>
                  <a:pt x="1246996" y="1139971"/>
                </a:lnTo>
                <a:lnTo>
                  <a:pt x="787979" y="1981561"/>
                </a:lnTo>
                <a:lnTo>
                  <a:pt x="0" y="1981561"/>
                </a:lnTo>
                <a:lnTo>
                  <a:pt x="153005" y="925748"/>
                </a:lnTo>
                <a:close/>
              </a:path>
            </a:pathLst>
          </a:custGeom>
          <a:solidFill>
            <a:srgbClr val="FFA7A6"/>
          </a:solidFill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ETH Light" charset="0"/>
              <a:ea typeface="ＭＳ Ｐゴシック" charset="0"/>
            </a:endParaRPr>
          </a:p>
        </p:txBody>
      </p:sp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/>
              <a:t>Polygonal Mesh</a:t>
            </a:r>
          </a:p>
        </p:txBody>
      </p:sp>
      <p:grpSp>
        <p:nvGrpSpPr>
          <p:cNvPr id="30741" name="Group 21"/>
          <p:cNvGrpSpPr>
            <a:grpSpLocks/>
          </p:cNvGrpSpPr>
          <p:nvPr/>
        </p:nvGrpSpPr>
        <p:grpSpPr bwMode="auto">
          <a:xfrm>
            <a:off x="383975" y="2134196"/>
            <a:ext cx="2669978" cy="2972470"/>
            <a:chOff x="0" y="0"/>
            <a:chExt cx="2392" cy="2663"/>
          </a:xfrm>
        </p:grpSpPr>
        <p:sp>
          <p:nvSpPr>
            <p:cNvPr id="30722" name="Line 2"/>
            <p:cNvSpPr>
              <a:spLocks noChangeShapeType="1"/>
            </p:cNvSpPr>
            <p:nvPr/>
          </p:nvSpPr>
          <p:spPr bwMode="auto">
            <a:xfrm>
              <a:off x="546" y="67"/>
              <a:ext cx="205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3" name="Line 3"/>
            <p:cNvSpPr>
              <a:spLocks noChangeShapeType="1"/>
            </p:cNvSpPr>
            <p:nvPr/>
          </p:nvSpPr>
          <p:spPr bwMode="auto">
            <a:xfrm rot="10800000" flipH="1">
              <a:off x="0" y="67"/>
              <a:ext cx="544" cy="116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4" name="Line 4"/>
            <p:cNvSpPr>
              <a:spLocks noChangeShapeType="1"/>
            </p:cNvSpPr>
            <p:nvPr/>
          </p:nvSpPr>
          <p:spPr bwMode="auto">
            <a:xfrm>
              <a:off x="0" y="1227"/>
              <a:ext cx="410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5" name="Line 5"/>
            <p:cNvSpPr>
              <a:spLocks noChangeShapeType="1"/>
            </p:cNvSpPr>
            <p:nvPr/>
          </p:nvSpPr>
          <p:spPr bwMode="auto">
            <a:xfrm rot="10800000" flipH="1">
              <a:off x="410" y="1023"/>
              <a:ext cx="341" cy="95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6" name="Line 6"/>
            <p:cNvSpPr>
              <a:spLocks noChangeShapeType="1"/>
            </p:cNvSpPr>
            <p:nvPr/>
          </p:nvSpPr>
          <p:spPr bwMode="auto">
            <a:xfrm rot="10800000" flipH="1">
              <a:off x="751" y="816"/>
              <a:ext cx="684" cy="20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7" name="Line 7"/>
            <p:cNvSpPr>
              <a:spLocks noChangeShapeType="1"/>
            </p:cNvSpPr>
            <p:nvPr/>
          </p:nvSpPr>
          <p:spPr bwMode="auto">
            <a:xfrm rot="10800000">
              <a:off x="546" y="67"/>
              <a:ext cx="889" cy="75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8" name="Line 8"/>
            <p:cNvSpPr>
              <a:spLocks noChangeShapeType="1"/>
            </p:cNvSpPr>
            <p:nvPr/>
          </p:nvSpPr>
          <p:spPr bwMode="auto">
            <a:xfrm rot="10800000" flipH="1">
              <a:off x="546" y="0"/>
              <a:ext cx="1505" cy="6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29" name="Line 9"/>
            <p:cNvSpPr>
              <a:spLocks noChangeShapeType="1"/>
            </p:cNvSpPr>
            <p:nvPr/>
          </p:nvSpPr>
          <p:spPr bwMode="auto">
            <a:xfrm flipH="1">
              <a:off x="1435" y="0"/>
              <a:ext cx="616" cy="816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0" name="Line 10"/>
            <p:cNvSpPr>
              <a:spLocks noChangeShapeType="1"/>
            </p:cNvSpPr>
            <p:nvPr/>
          </p:nvSpPr>
          <p:spPr bwMode="auto">
            <a:xfrm>
              <a:off x="2051" y="0"/>
              <a:ext cx="340" cy="1024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1" name="Line 11"/>
            <p:cNvSpPr>
              <a:spLocks noChangeShapeType="1"/>
            </p:cNvSpPr>
            <p:nvPr/>
          </p:nvSpPr>
          <p:spPr bwMode="auto">
            <a:xfrm rot="10800000" flipH="1">
              <a:off x="1981" y="1023"/>
              <a:ext cx="411" cy="752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2" name="Line 12"/>
            <p:cNvSpPr>
              <a:spLocks noChangeShapeType="1"/>
            </p:cNvSpPr>
            <p:nvPr/>
          </p:nvSpPr>
          <p:spPr bwMode="auto">
            <a:xfrm flipH="1">
              <a:off x="1298" y="1774"/>
              <a:ext cx="683" cy="1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rot="10800000" flipH="1">
              <a:off x="1298" y="816"/>
              <a:ext cx="137" cy="955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4" name="Line 14"/>
            <p:cNvSpPr>
              <a:spLocks noChangeShapeType="1"/>
            </p:cNvSpPr>
            <p:nvPr/>
          </p:nvSpPr>
          <p:spPr bwMode="auto">
            <a:xfrm rot="10800000">
              <a:off x="751" y="1023"/>
              <a:ext cx="548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5" name="Line 15"/>
            <p:cNvSpPr>
              <a:spLocks noChangeShapeType="1"/>
            </p:cNvSpPr>
            <p:nvPr/>
          </p:nvSpPr>
          <p:spPr bwMode="auto">
            <a:xfrm>
              <a:off x="410" y="1979"/>
              <a:ext cx="478" cy="68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6" name="Line 16"/>
            <p:cNvSpPr>
              <a:spLocks noChangeShapeType="1"/>
            </p:cNvSpPr>
            <p:nvPr/>
          </p:nvSpPr>
          <p:spPr bwMode="auto">
            <a:xfrm rot="10800000" flipH="1">
              <a:off x="887" y="1774"/>
              <a:ext cx="411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7" name="Line 17"/>
            <p:cNvSpPr>
              <a:spLocks noChangeShapeType="1"/>
            </p:cNvSpPr>
            <p:nvPr/>
          </p:nvSpPr>
          <p:spPr bwMode="auto">
            <a:xfrm>
              <a:off x="1298" y="1774"/>
              <a:ext cx="752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8" name="Line 18"/>
            <p:cNvSpPr>
              <a:spLocks noChangeShapeType="1"/>
            </p:cNvSpPr>
            <p:nvPr/>
          </p:nvSpPr>
          <p:spPr bwMode="auto">
            <a:xfrm rot="10800000">
              <a:off x="1981" y="1774"/>
              <a:ext cx="70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9" name="Line 19"/>
            <p:cNvSpPr>
              <a:spLocks noChangeShapeType="1"/>
            </p:cNvSpPr>
            <p:nvPr/>
          </p:nvSpPr>
          <p:spPr bwMode="auto">
            <a:xfrm flipH="1">
              <a:off x="887" y="2662"/>
              <a:ext cx="116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40" name="Line 20"/>
            <p:cNvSpPr>
              <a:spLocks noChangeShapeType="1"/>
            </p:cNvSpPr>
            <p:nvPr/>
          </p:nvSpPr>
          <p:spPr bwMode="auto">
            <a:xfrm flipH="1">
              <a:off x="2051" y="1023"/>
              <a:ext cx="340" cy="164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0753" name="Group 33"/>
          <p:cNvGrpSpPr>
            <a:grpSpLocks/>
          </p:cNvGrpSpPr>
          <p:nvPr/>
        </p:nvGrpSpPr>
        <p:grpSpPr bwMode="auto">
          <a:xfrm>
            <a:off x="302494" y="2053828"/>
            <a:ext cx="2822897" cy="3125391"/>
            <a:chOff x="0" y="0"/>
            <a:chExt cx="2528" cy="2800"/>
          </a:xfrm>
        </p:grpSpPr>
        <p:sp>
          <p:nvSpPr>
            <p:cNvPr id="30742" name="Oval 22"/>
            <p:cNvSpPr>
              <a:spLocks/>
            </p:cNvSpPr>
            <p:nvPr/>
          </p:nvSpPr>
          <p:spPr bwMode="auto">
            <a:xfrm>
              <a:off x="751" y="1024"/>
              <a:ext cx="138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43" name="Oval 23"/>
            <p:cNvSpPr>
              <a:spLocks/>
            </p:cNvSpPr>
            <p:nvPr/>
          </p:nvSpPr>
          <p:spPr bwMode="auto">
            <a:xfrm>
              <a:off x="546" y="68"/>
              <a:ext cx="136" cy="135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44" name="Oval 24"/>
            <p:cNvSpPr>
              <a:spLocks/>
            </p:cNvSpPr>
            <p:nvPr/>
          </p:nvSpPr>
          <p:spPr bwMode="auto">
            <a:xfrm>
              <a:off x="409" y="1979"/>
              <a:ext cx="135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45" name="Oval 25"/>
            <p:cNvSpPr>
              <a:spLocks/>
            </p:cNvSpPr>
            <p:nvPr/>
          </p:nvSpPr>
          <p:spPr bwMode="auto">
            <a:xfrm>
              <a:off x="1435" y="819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46" name="Oval 26"/>
            <p:cNvSpPr>
              <a:spLocks/>
            </p:cNvSpPr>
            <p:nvPr/>
          </p:nvSpPr>
          <p:spPr bwMode="auto">
            <a:xfrm>
              <a:off x="0" y="1229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47" name="Oval 27"/>
            <p:cNvSpPr>
              <a:spLocks/>
            </p:cNvSpPr>
            <p:nvPr/>
          </p:nvSpPr>
          <p:spPr bwMode="auto">
            <a:xfrm>
              <a:off x="2392" y="1024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48" name="Oval 28"/>
            <p:cNvSpPr>
              <a:spLocks/>
            </p:cNvSpPr>
            <p:nvPr/>
          </p:nvSpPr>
          <p:spPr bwMode="auto">
            <a:xfrm>
              <a:off x="1981" y="1775"/>
              <a:ext cx="138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49" name="Oval 29"/>
            <p:cNvSpPr>
              <a:spLocks/>
            </p:cNvSpPr>
            <p:nvPr/>
          </p:nvSpPr>
          <p:spPr bwMode="auto">
            <a:xfrm>
              <a:off x="889" y="2663"/>
              <a:ext cx="135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50" name="Oval 30"/>
            <p:cNvSpPr>
              <a:spLocks/>
            </p:cNvSpPr>
            <p:nvPr/>
          </p:nvSpPr>
          <p:spPr bwMode="auto">
            <a:xfrm>
              <a:off x="2049" y="2663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51" name="Oval 31"/>
            <p:cNvSpPr>
              <a:spLocks/>
            </p:cNvSpPr>
            <p:nvPr/>
          </p:nvSpPr>
          <p:spPr bwMode="auto">
            <a:xfrm>
              <a:off x="2049" y="0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52" name="Oval 32"/>
            <p:cNvSpPr>
              <a:spLocks/>
            </p:cNvSpPr>
            <p:nvPr/>
          </p:nvSpPr>
          <p:spPr bwMode="auto">
            <a:xfrm>
              <a:off x="1298" y="1775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9" name="Content Placeholder 1"/>
          <p:cNvSpPr>
            <a:spLocks noGrp="1"/>
          </p:cNvSpPr>
          <p:nvPr>
            <p:ph idx="1"/>
          </p:nvPr>
        </p:nvSpPr>
        <p:spPr>
          <a:xfrm>
            <a:off x="3479800" y="1371600"/>
            <a:ext cx="5207000" cy="4699000"/>
          </a:xfrm>
        </p:spPr>
        <p:txBody>
          <a:bodyPr>
            <a:normAutofit/>
          </a:bodyPr>
          <a:lstStyle/>
          <a:p>
            <a:r>
              <a:rPr lang="en-US" sz="2800" dirty="0"/>
              <a:t>A finite set </a:t>
            </a:r>
            <a:r>
              <a:rPr lang="en-US" sz="2800" i="1" dirty="0">
                <a:latin typeface="Times New Roman"/>
                <a:cs typeface="Times New Roman"/>
              </a:rPr>
              <a:t>M</a:t>
            </a:r>
            <a:r>
              <a:rPr lang="en-US" sz="2800" dirty="0"/>
              <a:t> of closed, simple polygons </a:t>
            </a:r>
            <a:r>
              <a:rPr lang="en-US" sz="2800" i="1" dirty="0">
                <a:latin typeface="Times New Roman"/>
                <a:cs typeface="Times New Roman"/>
              </a:rPr>
              <a:t>Q</a:t>
            </a:r>
            <a:r>
              <a:rPr lang="en-US" sz="2800" i="1" baseline="-25000" dirty="0">
                <a:latin typeface="Times New Roman"/>
                <a:cs typeface="Times New Roman"/>
              </a:rPr>
              <a:t>i</a:t>
            </a:r>
            <a:r>
              <a:rPr lang="en-US" sz="2800" dirty="0"/>
              <a:t> is a polygonal mesh</a:t>
            </a:r>
          </a:p>
          <a:p>
            <a:r>
              <a:rPr lang="en-US" sz="2800" dirty="0"/>
              <a:t>The intersection of two polygons in </a:t>
            </a:r>
            <a:r>
              <a:rPr lang="en-US" sz="2800" i="1" dirty="0">
                <a:latin typeface="Times New Roman"/>
                <a:cs typeface="Times New Roman"/>
              </a:rPr>
              <a:t>M</a:t>
            </a:r>
            <a:r>
              <a:rPr lang="en-US" sz="2800" dirty="0"/>
              <a:t> is either empty, a </a:t>
            </a:r>
            <a:r>
              <a:rPr lang="en-US" sz="2800" dirty="0" smtClean="0"/>
              <a:t>vertex</a:t>
            </a:r>
            <a:r>
              <a:rPr lang="en-US" sz="2800" dirty="0"/>
              <a:t>, or an edge</a:t>
            </a:r>
          </a:p>
          <a:p>
            <a:r>
              <a:rPr lang="en-US" sz="2800" dirty="0" smtClean="0"/>
              <a:t>Every edge belongs to at least one polygon</a:t>
            </a:r>
          </a:p>
          <a:p>
            <a:r>
              <a:rPr lang="en-US" sz="2800" dirty="0" smtClean="0"/>
              <a:t>Each </a:t>
            </a:r>
            <a:r>
              <a:rPr lang="en-US" sz="2800" i="1" dirty="0" smtClean="0">
                <a:latin typeface="Times New Roman"/>
                <a:cs typeface="Times New Roman"/>
              </a:rPr>
              <a:t>Q</a:t>
            </a:r>
            <a:r>
              <a:rPr lang="en-US" sz="28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800" dirty="0" smtClean="0"/>
              <a:t> defines a </a:t>
            </a:r>
            <a:r>
              <a:rPr lang="en-US" sz="2800" b="1" dirty="0" smtClean="0"/>
              <a:t>face</a:t>
            </a:r>
            <a:r>
              <a:rPr lang="en-US" sz="2800" dirty="0" smtClean="0"/>
              <a:t> of the polygonal mesh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4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/>
              <a:t>Polygonal Mesh</a:t>
            </a:r>
          </a:p>
        </p:txBody>
      </p:sp>
      <p:grpSp>
        <p:nvGrpSpPr>
          <p:cNvPr id="31765" name="Group 21"/>
          <p:cNvGrpSpPr>
            <a:grpSpLocks/>
          </p:cNvGrpSpPr>
          <p:nvPr/>
        </p:nvGrpSpPr>
        <p:grpSpPr bwMode="auto">
          <a:xfrm>
            <a:off x="383976" y="2134196"/>
            <a:ext cx="2669977" cy="2972470"/>
            <a:chOff x="0" y="0"/>
            <a:chExt cx="2392" cy="2663"/>
          </a:xfrm>
        </p:grpSpPr>
        <p:sp>
          <p:nvSpPr>
            <p:cNvPr id="31746" name="Line 2"/>
            <p:cNvSpPr>
              <a:spLocks noChangeShapeType="1"/>
            </p:cNvSpPr>
            <p:nvPr/>
          </p:nvSpPr>
          <p:spPr bwMode="auto">
            <a:xfrm>
              <a:off x="546" y="67"/>
              <a:ext cx="205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47" name="Line 3"/>
            <p:cNvSpPr>
              <a:spLocks noChangeShapeType="1"/>
            </p:cNvSpPr>
            <p:nvPr/>
          </p:nvSpPr>
          <p:spPr bwMode="auto">
            <a:xfrm rot="10800000" flipH="1">
              <a:off x="0" y="67"/>
              <a:ext cx="544" cy="116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48" name="Line 4"/>
            <p:cNvSpPr>
              <a:spLocks noChangeShapeType="1"/>
            </p:cNvSpPr>
            <p:nvPr/>
          </p:nvSpPr>
          <p:spPr bwMode="auto">
            <a:xfrm>
              <a:off x="0" y="1227"/>
              <a:ext cx="410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49" name="Line 5"/>
            <p:cNvSpPr>
              <a:spLocks noChangeShapeType="1"/>
            </p:cNvSpPr>
            <p:nvPr/>
          </p:nvSpPr>
          <p:spPr bwMode="auto">
            <a:xfrm rot="10800000" flipH="1">
              <a:off x="410" y="1023"/>
              <a:ext cx="341" cy="956"/>
            </a:xfrm>
            <a:prstGeom prst="line">
              <a:avLst/>
            </a:prstGeom>
            <a:noFill/>
            <a:ln w="76200" cap="flat">
              <a:solidFill>
                <a:srgbClr val="FF271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0" name="Line 6"/>
            <p:cNvSpPr>
              <a:spLocks noChangeShapeType="1"/>
            </p:cNvSpPr>
            <p:nvPr/>
          </p:nvSpPr>
          <p:spPr bwMode="auto">
            <a:xfrm rot="10800000" flipH="1">
              <a:off x="751" y="816"/>
              <a:ext cx="684" cy="20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1" name="Line 7"/>
            <p:cNvSpPr>
              <a:spLocks noChangeShapeType="1"/>
            </p:cNvSpPr>
            <p:nvPr/>
          </p:nvSpPr>
          <p:spPr bwMode="auto">
            <a:xfrm rot="10800000">
              <a:off x="546" y="67"/>
              <a:ext cx="889" cy="75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2" name="Line 8"/>
            <p:cNvSpPr>
              <a:spLocks noChangeShapeType="1"/>
            </p:cNvSpPr>
            <p:nvPr/>
          </p:nvSpPr>
          <p:spPr bwMode="auto">
            <a:xfrm rot="10800000" flipH="1">
              <a:off x="546" y="0"/>
              <a:ext cx="1505" cy="6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3" name="Line 9"/>
            <p:cNvSpPr>
              <a:spLocks noChangeShapeType="1"/>
            </p:cNvSpPr>
            <p:nvPr/>
          </p:nvSpPr>
          <p:spPr bwMode="auto">
            <a:xfrm flipH="1">
              <a:off x="1435" y="0"/>
              <a:ext cx="616" cy="81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4" name="Line 10"/>
            <p:cNvSpPr>
              <a:spLocks noChangeShapeType="1"/>
            </p:cNvSpPr>
            <p:nvPr/>
          </p:nvSpPr>
          <p:spPr bwMode="auto">
            <a:xfrm>
              <a:off x="2051" y="0"/>
              <a:ext cx="340" cy="1024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5" name="Line 11"/>
            <p:cNvSpPr>
              <a:spLocks noChangeShapeType="1"/>
            </p:cNvSpPr>
            <p:nvPr/>
          </p:nvSpPr>
          <p:spPr bwMode="auto">
            <a:xfrm rot="10800000" flipH="1">
              <a:off x="1981" y="1023"/>
              <a:ext cx="411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6" name="Line 12"/>
            <p:cNvSpPr>
              <a:spLocks noChangeShapeType="1"/>
            </p:cNvSpPr>
            <p:nvPr/>
          </p:nvSpPr>
          <p:spPr bwMode="auto">
            <a:xfrm flipH="1">
              <a:off x="1298" y="1774"/>
              <a:ext cx="68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7" name="Line 13"/>
            <p:cNvSpPr>
              <a:spLocks noChangeShapeType="1"/>
            </p:cNvSpPr>
            <p:nvPr/>
          </p:nvSpPr>
          <p:spPr bwMode="auto">
            <a:xfrm rot="10800000" flipH="1">
              <a:off x="1298" y="816"/>
              <a:ext cx="137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8" name="Line 14"/>
            <p:cNvSpPr>
              <a:spLocks noChangeShapeType="1"/>
            </p:cNvSpPr>
            <p:nvPr/>
          </p:nvSpPr>
          <p:spPr bwMode="auto">
            <a:xfrm rot="10800000">
              <a:off x="751" y="1023"/>
              <a:ext cx="548" cy="752"/>
            </a:xfrm>
            <a:prstGeom prst="line">
              <a:avLst/>
            </a:prstGeom>
            <a:noFill/>
            <a:ln w="76200" cap="flat">
              <a:solidFill>
                <a:srgbClr val="FF271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9" name="Line 15"/>
            <p:cNvSpPr>
              <a:spLocks noChangeShapeType="1"/>
            </p:cNvSpPr>
            <p:nvPr/>
          </p:nvSpPr>
          <p:spPr bwMode="auto">
            <a:xfrm>
              <a:off x="410" y="1979"/>
              <a:ext cx="478" cy="682"/>
            </a:xfrm>
            <a:prstGeom prst="line">
              <a:avLst/>
            </a:prstGeom>
            <a:noFill/>
            <a:ln w="76200" cap="flat">
              <a:solidFill>
                <a:srgbClr val="FF271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0" name="Line 16"/>
            <p:cNvSpPr>
              <a:spLocks noChangeShapeType="1"/>
            </p:cNvSpPr>
            <p:nvPr/>
          </p:nvSpPr>
          <p:spPr bwMode="auto">
            <a:xfrm rot="10800000" flipH="1">
              <a:off x="887" y="1774"/>
              <a:ext cx="411" cy="887"/>
            </a:xfrm>
            <a:prstGeom prst="line">
              <a:avLst/>
            </a:prstGeom>
            <a:noFill/>
            <a:ln w="76200" cap="flat">
              <a:solidFill>
                <a:srgbClr val="FF271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1" name="Line 17"/>
            <p:cNvSpPr>
              <a:spLocks noChangeShapeType="1"/>
            </p:cNvSpPr>
            <p:nvPr/>
          </p:nvSpPr>
          <p:spPr bwMode="auto">
            <a:xfrm>
              <a:off x="1298" y="1774"/>
              <a:ext cx="752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2" name="Line 18"/>
            <p:cNvSpPr>
              <a:spLocks noChangeShapeType="1"/>
            </p:cNvSpPr>
            <p:nvPr/>
          </p:nvSpPr>
          <p:spPr bwMode="auto">
            <a:xfrm rot="10800000">
              <a:off x="1981" y="1774"/>
              <a:ext cx="70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3" name="Line 19"/>
            <p:cNvSpPr>
              <a:spLocks noChangeShapeType="1"/>
            </p:cNvSpPr>
            <p:nvPr/>
          </p:nvSpPr>
          <p:spPr bwMode="auto">
            <a:xfrm flipH="1">
              <a:off x="887" y="2662"/>
              <a:ext cx="116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4" name="Line 20"/>
            <p:cNvSpPr>
              <a:spLocks noChangeShapeType="1"/>
            </p:cNvSpPr>
            <p:nvPr/>
          </p:nvSpPr>
          <p:spPr bwMode="auto">
            <a:xfrm flipH="1">
              <a:off x="2051" y="1023"/>
              <a:ext cx="340" cy="164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1777" name="Group 33"/>
          <p:cNvGrpSpPr>
            <a:grpSpLocks/>
          </p:cNvGrpSpPr>
          <p:nvPr/>
        </p:nvGrpSpPr>
        <p:grpSpPr bwMode="auto">
          <a:xfrm>
            <a:off x="302494" y="2053828"/>
            <a:ext cx="2822897" cy="3125391"/>
            <a:chOff x="0" y="0"/>
            <a:chExt cx="2528" cy="2800"/>
          </a:xfrm>
        </p:grpSpPr>
        <p:sp>
          <p:nvSpPr>
            <p:cNvPr id="31766" name="Oval 22"/>
            <p:cNvSpPr>
              <a:spLocks/>
            </p:cNvSpPr>
            <p:nvPr/>
          </p:nvSpPr>
          <p:spPr bwMode="auto">
            <a:xfrm>
              <a:off x="751" y="1024"/>
              <a:ext cx="138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7" name="Oval 23"/>
            <p:cNvSpPr>
              <a:spLocks/>
            </p:cNvSpPr>
            <p:nvPr/>
          </p:nvSpPr>
          <p:spPr bwMode="auto">
            <a:xfrm>
              <a:off x="546" y="68"/>
              <a:ext cx="136" cy="135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8" name="Oval 24"/>
            <p:cNvSpPr>
              <a:spLocks/>
            </p:cNvSpPr>
            <p:nvPr/>
          </p:nvSpPr>
          <p:spPr bwMode="auto">
            <a:xfrm>
              <a:off x="409" y="1979"/>
              <a:ext cx="135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9" name="Oval 25"/>
            <p:cNvSpPr>
              <a:spLocks/>
            </p:cNvSpPr>
            <p:nvPr/>
          </p:nvSpPr>
          <p:spPr bwMode="auto">
            <a:xfrm>
              <a:off x="1435" y="819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70" name="Oval 26"/>
            <p:cNvSpPr>
              <a:spLocks/>
            </p:cNvSpPr>
            <p:nvPr/>
          </p:nvSpPr>
          <p:spPr bwMode="auto">
            <a:xfrm>
              <a:off x="0" y="1229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71" name="Oval 27"/>
            <p:cNvSpPr>
              <a:spLocks/>
            </p:cNvSpPr>
            <p:nvPr/>
          </p:nvSpPr>
          <p:spPr bwMode="auto">
            <a:xfrm>
              <a:off x="2392" y="1024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72" name="Oval 28"/>
            <p:cNvSpPr>
              <a:spLocks/>
            </p:cNvSpPr>
            <p:nvPr/>
          </p:nvSpPr>
          <p:spPr bwMode="auto">
            <a:xfrm>
              <a:off x="1981" y="1775"/>
              <a:ext cx="138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73" name="Oval 29"/>
            <p:cNvSpPr>
              <a:spLocks/>
            </p:cNvSpPr>
            <p:nvPr/>
          </p:nvSpPr>
          <p:spPr bwMode="auto">
            <a:xfrm>
              <a:off x="889" y="2663"/>
              <a:ext cx="135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74" name="Oval 30"/>
            <p:cNvSpPr>
              <a:spLocks/>
            </p:cNvSpPr>
            <p:nvPr/>
          </p:nvSpPr>
          <p:spPr bwMode="auto">
            <a:xfrm>
              <a:off x="2049" y="2663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75" name="Oval 31"/>
            <p:cNvSpPr>
              <a:spLocks/>
            </p:cNvSpPr>
            <p:nvPr/>
          </p:nvSpPr>
          <p:spPr bwMode="auto">
            <a:xfrm>
              <a:off x="2049" y="0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76" name="Oval 32"/>
            <p:cNvSpPr>
              <a:spLocks/>
            </p:cNvSpPr>
            <p:nvPr/>
          </p:nvSpPr>
          <p:spPr bwMode="auto">
            <a:xfrm>
              <a:off x="1298" y="1775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8" name="Content Placeholder 1"/>
          <p:cNvSpPr>
            <a:spLocks noGrp="1"/>
          </p:cNvSpPr>
          <p:nvPr>
            <p:ph idx="1"/>
          </p:nvPr>
        </p:nvSpPr>
        <p:spPr>
          <a:xfrm>
            <a:off x="3479800" y="1371600"/>
            <a:ext cx="5207000" cy="4699000"/>
          </a:xfrm>
        </p:spPr>
        <p:txBody>
          <a:bodyPr>
            <a:normAutofit/>
          </a:bodyPr>
          <a:lstStyle/>
          <a:p>
            <a:r>
              <a:rPr lang="en-US" sz="2800" dirty="0"/>
              <a:t>A finite set </a:t>
            </a:r>
            <a:r>
              <a:rPr lang="en-US" sz="2800" i="1" dirty="0">
                <a:latin typeface="Times New Roman"/>
                <a:cs typeface="Times New Roman"/>
              </a:rPr>
              <a:t>M</a:t>
            </a:r>
            <a:r>
              <a:rPr lang="en-US" sz="2800" dirty="0"/>
              <a:t> of closed, simple polygons </a:t>
            </a:r>
            <a:r>
              <a:rPr lang="en-US" sz="2800" i="1" dirty="0">
                <a:latin typeface="Times New Roman"/>
                <a:cs typeface="Times New Roman"/>
              </a:rPr>
              <a:t>Q</a:t>
            </a:r>
            <a:r>
              <a:rPr lang="en-US" sz="2800" i="1" baseline="-25000" dirty="0">
                <a:latin typeface="Times New Roman"/>
                <a:cs typeface="Times New Roman"/>
              </a:rPr>
              <a:t>i</a:t>
            </a:r>
            <a:r>
              <a:rPr lang="en-US" sz="2800" dirty="0"/>
              <a:t> is a polygonal mesh</a:t>
            </a:r>
          </a:p>
          <a:p>
            <a:r>
              <a:rPr lang="en-US" sz="2800" dirty="0"/>
              <a:t>The intersection of two polygons in </a:t>
            </a:r>
            <a:r>
              <a:rPr lang="en-US" sz="2800" i="1" dirty="0">
                <a:latin typeface="Times New Roman"/>
                <a:cs typeface="Times New Roman"/>
              </a:rPr>
              <a:t>M</a:t>
            </a:r>
            <a:r>
              <a:rPr lang="en-US" sz="2800" dirty="0"/>
              <a:t> is either empty, a </a:t>
            </a:r>
            <a:r>
              <a:rPr lang="en-US" sz="2800" dirty="0" smtClean="0"/>
              <a:t>vertex</a:t>
            </a:r>
            <a:r>
              <a:rPr lang="en-US" sz="2800" dirty="0"/>
              <a:t>, or an edge</a:t>
            </a:r>
          </a:p>
          <a:p>
            <a:r>
              <a:rPr lang="en-US" sz="2800" dirty="0" smtClean="0"/>
              <a:t>Every edge belongs to at least one polygon</a:t>
            </a:r>
          </a:p>
          <a:p>
            <a:r>
              <a:rPr lang="en-US" sz="2800" dirty="0" smtClean="0"/>
              <a:t>Each </a:t>
            </a:r>
            <a:r>
              <a:rPr lang="en-US" sz="2800" i="1" dirty="0" smtClean="0">
                <a:latin typeface="Times New Roman"/>
                <a:cs typeface="Times New Roman"/>
              </a:rPr>
              <a:t>Q</a:t>
            </a:r>
            <a:r>
              <a:rPr lang="en-US" sz="28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800" dirty="0" smtClean="0"/>
              <a:t> defines a </a:t>
            </a:r>
            <a:r>
              <a:rPr lang="en-US" sz="2800" b="1" dirty="0" smtClean="0"/>
              <a:t>face</a:t>
            </a:r>
            <a:r>
              <a:rPr lang="en-US" sz="2800" dirty="0" smtClean="0"/>
              <a:t> of the polygonal mesh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841530" y="3274549"/>
            <a:ext cx="1002187" cy="1851498"/>
          </a:xfrm>
          <a:custGeom>
            <a:avLst/>
            <a:gdLst>
              <a:gd name="connsiteX0" fmla="*/ 374864 w 1002187"/>
              <a:gd name="connsiteY0" fmla="*/ 0 h 1851498"/>
              <a:gd name="connsiteX1" fmla="*/ 1002187 w 1002187"/>
              <a:gd name="connsiteY1" fmla="*/ 849241 h 1851498"/>
              <a:gd name="connsiteX2" fmla="*/ 520220 w 1002187"/>
              <a:gd name="connsiteY2" fmla="*/ 1851498 h 1851498"/>
              <a:gd name="connsiteX3" fmla="*/ 0 w 1002187"/>
              <a:gd name="connsiteY3" fmla="*/ 1055813 h 1851498"/>
              <a:gd name="connsiteX4" fmla="*/ 374864 w 1002187"/>
              <a:gd name="connsiteY4" fmla="*/ 0 h 185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187" h="1851498">
                <a:moveTo>
                  <a:pt x="374864" y="0"/>
                </a:moveTo>
                <a:lnTo>
                  <a:pt x="1002187" y="849241"/>
                </a:lnTo>
                <a:lnTo>
                  <a:pt x="520220" y="1851498"/>
                </a:lnTo>
                <a:lnTo>
                  <a:pt x="0" y="1055813"/>
                </a:lnTo>
                <a:lnTo>
                  <a:pt x="374864" y="0"/>
                </a:lnTo>
                <a:close/>
              </a:path>
            </a:pathLst>
          </a:custGeom>
          <a:solidFill>
            <a:srgbClr val="FFA7A6"/>
          </a:solidFill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ETH Light" charset="0"/>
              <a:ea typeface="ＭＳ Ｐゴシック" charset="0"/>
            </a:endParaRPr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/>
              <a:t>Polygonal Mesh</a:t>
            </a:r>
          </a:p>
        </p:txBody>
      </p:sp>
      <p:grpSp>
        <p:nvGrpSpPr>
          <p:cNvPr id="31765" name="Group 21"/>
          <p:cNvGrpSpPr>
            <a:grpSpLocks/>
          </p:cNvGrpSpPr>
          <p:nvPr/>
        </p:nvGrpSpPr>
        <p:grpSpPr bwMode="auto">
          <a:xfrm>
            <a:off x="383976" y="2134196"/>
            <a:ext cx="2669977" cy="2972470"/>
            <a:chOff x="0" y="0"/>
            <a:chExt cx="2392" cy="2663"/>
          </a:xfrm>
        </p:grpSpPr>
        <p:sp>
          <p:nvSpPr>
            <p:cNvPr id="31746" name="Line 2"/>
            <p:cNvSpPr>
              <a:spLocks noChangeShapeType="1"/>
            </p:cNvSpPr>
            <p:nvPr/>
          </p:nvSpPr>
          <p:spPr bwMode="auto">
            <a:xfrm>
              <a:off x="546" y="67"/>
              <a:ext cx="205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47" name="Line 3"/>
            <p:cNvSpPr>
              <a:spLocks noChangeShapeType="1"/>
            </p:cNvSpPr>
            <p:nvPr/>
          </p:nvSpPr>
          <p:spPr bwMode="auto">
            <a:xfrm rot="10800000" flipH="1">
              <a:off x="0" y="67"/>
              <a:ext cx="544" cy="116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48" name="Line 4"/>
            <p:cNvSpPr>
              <a:spLocks noChangeShapeType="1"/>
            </p:cNvSpPr>
            <p:nvPr/>
          </p:nvSpPr>
          <p:spPr bwMode="auto">
            <a:xfrm>
              <a:off x="0" y="1227"/>
              <a:ext cx="410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49" name="Line 5"/>
            <p:cNvSpPr>
              <a:spLocks noChangeShapeType="1"/>
            </p:cNvSpPr>
            <p:nvPr/>
          </p:nvSpPr>
          <p:spPr bwMode="auto">
            <a:xfrm rot="10800000" flipH="1">
              <a:off x="410" y="1023"/>
              <a:ext cx="341" cy="956"/>
            </a:xfrm>
            <a:prstGeom prst="line">
              <a:avLst/>
            </a:prstGeom>
            <a:noFill/>
            <a:ln w="76200" cap="flat">
              <a:solidFill>
                <a:srgbClr val="FF271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0" name="Line 6"/>
            <p:cNvSpPr>
              <a:spLocks noChangeShapeType="1"/>
            </p:cNvSpPr>
            <p:nvPr/>
          </p:nvSpPr>
          <p:spPr bwMode="auto">
            <a:xfrm rot="10800000" flipH="1">
              <a:off x="751" y="816"/>
              <a:ext cx="684" cy="20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1" name="Line 7"/>
            <p:cNvSpPr>
              <a:spLocks noChangeShapeType="1"/>
            </p:cNvSpPr>
            <p:nvPr/>
          </p:nvSpPr>
          <p:spPr bwMode="auto">
            <a:xfrm rot="10800000">
              <a:off x="546" y="67"/>
              <a:ext cx="889" cy="75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2" name="Line 8"/>
            <p:cNvSpPr>
              <a:spLocks noChangeShapeType="1"/>
            </p:cNvSpPr>
            <p:nvPr/>
          </p:nvSpPr>
          <p:spPr bwMode="auto">
            <a:xfrm rot="10800000" flipH="1">
              <a:off x="546" y="0"/>
              <a:ext cx="1505" cy="6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3" name="Line 9"/>
            <p:cNvSpPr>
              <a:spLocks noChangeShapeType="1"/>
            </p:cNvSpPr>
            <p:nvPr/>
          </p:nvSpPr>
          <p:spPr bwMode="auto">
            <a:xfrm flipH="1">
              <a:off x="1435" y="0"/>
              <a:ext cx="616" cy="81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4" name="Line 10"/>
            <p:cNvSpPr>
              <a:spLocks noChangeShapeType="1"/>
            </p:cNvSpPr>
            <p:nvPr/>
          </p:nvSpPr>
          <p:spPr bwMode="auto">
            <a:xfrm>
              <a:off x="2051" y="0"/>
              <a:ext cx="340" cy="1024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5" name="Line 11"/>
            <p:cNvSpPr>
              <a:spLocks noChangeShapeType="1"/>
            </p:cNvSpPr>
            <p:nvPr/>
          </p:nvSpPr>
          <p:spPr bwMode="auto">
            <a:xfrm rot="10800000" flipH="1">
              <a:off x="1981" y="1023"/>
              <a:ext cx="411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6" name="Line 12"/>
            <p:cNvSpPr>
              <a:spLocks noChangeShapeType="1"/>
            </p:cNvSpPr>
            <p:nvPr/>
          </p:nvSpPr>
          <p:spPr bwMode="auto">
            <a:xfrm flipH="1">
              <a:off x="1298" y="1774"/>
              <a:ext cx="68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7" name="Line 13"/>
            <p:cNvSpPr>
              <a:spLocks noChangeShapeType="1"/>
            </p:cNvSpPr>
            <p:nvPr/>
          </p:nvSpPr>
          <p:spPr bwMode="auto">
            <a:xfrm rot="10800000" flipH="1">
              <a:off x="1298" y="816"/>
              <a:ext cx="137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8" name="Line 14"/>
            <p:cNvSpPr>
              <a:spLocks noChangeShapeType="1"/>
            </p:cNvSpPr>
            <p:nvPr/>
          </p:nvSpPr>
          <p:spPr bwMode="auto">
            <a:xfrm rot="10800000">
              <a:off x="751" y="1023"/>
              <a:ext cx="548" cy="752"/>
            </a:xfrm>
            <a:prstGeom prst="line">
              <a:avLst/>
            </a:prstGeom>
            <a:noFill/>
            <a:ln w="76200" cap="flat">
              <a:solidFill>
                <a:srgbClr val="FF271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9" name="Line 15"/>
            <p:cNvSpPr>
              <a:spLocks noChangeShapeType="1"/>
            </p:cNvSpPr>
            <p:nvPr/>
          </p:nvSpPr>
          <p:spPr bwMode="auto">
            <a:xfrm>
              <a:off x="410" y="1979"/>
              <a:ext cx="478" cy="682"/>
            </a:xfrm>
            <a:prstGeom prst="line">
              <a:avLst/>
            </a:prstGeom>
            <a:noFill/>
            <a:ln w="76200" cap="flat">
              <a:solidFill>
                <a:srgbClr val="FF271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0" name="Line 16"/>
            <p:cNvSpPr>
              <a:spLocks noChangeShapeType="1"/>
            </p:cNvSpPr>
            <p:nvPr/>
          </p:nvSpPr>
          <p:spPr bwMode="auto">
            <a:xfrm rot="10800000" flipH="1">
              <a:off x="887" y="1774"/>
              <a:ext cx="411" cy="887"/>
            </a:xfrm>
            <a:prstGeom prst="line">
              <a:avLst/>
            </a:prstGeom>
            <a:noFill/>
            <a:ln w="76200" cap="flat">
              <a:solidFill>
                <a:srgbClr val="FF271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1" name="Line 17"/>
            <p:cNvSpPr>
              <a:spLocks noChangeShapeType="1"/>
            </p:cNvSpPr>
            <p:nvPr/>
          </p:nvSpPr>
          <p:spPr bwMode="auto">
            <a:xfrm>
              <a:off x="1298" y="1774"/>
              <a:ext cx="752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2" name="Line 18"/>
            <p:cNvSpPr>
              <a:spLocks noChangeShapeType="1"/>
            </p:cNvSpPr>
            <p:nvPr/>
          </p:nvSpPr>
          <p:spPr bwMode="auto">
            <a:xfrm rot="10800000">
              <a:off x="1981" y="1774"/>
              <a:ext cx="70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3" name="Line 19"/>
            <p:cNvSpPr>
              <a:spLocks noChangeShapeType="1"/>
            </p:cNvSpPr>
            <p:nvPr/>
          </p:nvSpPr>
          <p:spPr bwMode="auto">
            <a:xfrm flipH="1">
              <a:off x="887" y="2662"/>
              <a:ext cx="116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4" name="Line 20"/>
            <p:cNvSpPr>
              <a:spLocks noChangeShapeType="1"/>
            </p:cNvSpPr>
            <p:nvPr/>
          </p:nvSpPr>
          <p:spPr bwMode="auto">
            <a:xfrm flipH="1">
              <a:off x="2051" y="1023"/>
              <a:ext cx="340" cy="164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1777" name="Group 33"/>
          <p:cNvGrpSpPr>
            <a:grpSpLocks/>
          </p:cNvGrpSpPr>
          <p:nvPr/>
        </p:nvGrpSpPr>
        <p:grpSpPr bwMode="auto">
          <a:xfrm>
            <a:off x="302494" y="2053828"/>
            <a:ext cx="2822897" cy="3125391"/>
            <a:chOff x="0" y="0"/>
            <a:chExt cx="2528" cy="2800"/>
          </a:xfrm>
        </p:grpSpPr>
        <p:sp>
          <p:nvSpPr>
            <p:cNvPr id="31766" name="Oval 22"/>
            <p:cNvSpPr>
              <a:spLocks/>
            </p:cNvSpPr>
            <p:nvPr/>
          </p:nvSpPr>
          <p:spPr bwMode="auto">
            <a:xfrm>
              <a:off x="751" y="1024"/>
              <a:ext cx="138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7" name="Oval 23"/>
            <p:cNvSpPr>
              <a:spLocks/>
            </p:cNvSpPr>
            <p:nvPr/>
          </p:nvSpPr>
          <p:spPr bwMode="auto">
            <a:xfrm>
              <a:off x="546" y="68"/>
              <a:ext cx="136" cy="135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8" name="Oval 24"/>
            <p:cNvSpPr>
              <a:spLocks/>
            </p:cNvSpPr>
            <p:nvPr/>
          </p:nvSpPr>
          <p:spPr bwMode="auto">
            <a:xfrm>
              <a:off x="409" y="1979"/>
              <a:ext cx="135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9" name="Oval 25"/>
            <p:cNvSpPr>
              <a:spLocks/>
            </p:cNvSpPr>
            <p:nvPr/>
          </p:nvSpPr>
          <p:spPr bwMode="auto">
            <a:xfrm>
              <a:off x="1435" y="819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70" name="Oval 26"/>
            <p:cNvSpPr>
              <a:spLocks/>
            </p:cNvSpPr>
            <p:nvPr/>
          </p:nvSpPr>
          <p:spPr bwMode="auto">
            <a:xfrm>
              <a:off x="0" y="1229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71" name="Oval 27"/>
            <p:cNvSpPr>
              <a:spLocks/>
            </p:cNvSpPr>
            <p:nvPr/>
          </p:nvSpPr>
          <p:spPr bwMode="auto">
            <a:xfrm>
              <a:off x="2392" y="1024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72" name="Oval 28"/>
            <p:cNvSpPr>
              <a:spLocks/>
            </p:cNvSpPr>
            <p:nvPr/>
          </p:nvSpPr>
          <p:spPr bwMode="auto">
            <a:xfrm>
              <a:off x="1981" y="1775"/>
              <a:ext cx="138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73" name="Oval 29"/>
            <p:cNvSpPr>
              <a:spLocks/>
            </p:cNvSpPr>
            <p:nvPr/>
          </p:nvSpPr>
          <p:spPr bwMode="auto">
            <a:xfrm>
              <a:off x="889" y="2663"/>
              <a:ext cx="135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74" name="Oval 30"/>
            <p:cNvSpPr>
              <a:spLocks/>
            </p:cNvSpPr>
            <p:nvPr/>
          </p:nvSpPr>
          <p:spPr bwMode="auto">
            <a:xfrm>
              <a:off x="2049" y="2663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75" name="Oval 31"/>
            <p:cNvSpPr>
              <a:spLocks/>
            </p:cNvSpPr>
            <p:nvPr/>
          </p:nvSpPr>
          <p:spPr bwMode="auto">
            <a:xfrm>
              <a:off x="2049" y="0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76" name="Oval 32"/>
            <p:cNvSpPr>
              <a:spLocks/>
            </p:cNvSpPr>
            <p:nvPr/>
          </p:nvSpPr>
          <p:spPr bwMode="auto">
            <a:xfrm>
              <a:off x="1298" y="1775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8" name="Content Placeholder 1"/>
          <p:cNvSpPr>
            <a:spLocks noGrp="1"/>
          </p:cNvSpPr>
          <p:nvPr>
            <p:ph idx="1"/>
          </p:nvPr>
        </p:nvSpPr>
        <p:spPr>
          <a:xfrm>
            <a:off x="3479800" y="1371600"/>
            <a:ext cx="5207000" cy="4699000"/>
          </a:xfrm>
        </p:spPr>
        <p:txBody>
          <a:bodyPr>
            <a:normAutofit/>
          </a:bodyPr>
          <a:lstStyle/>
          <a:p>
            <a:r>
              <a:rPr lang="en-US" sz="2800" dirty="0"/>
              <a:t>A finite set </a:t>
            </a:r>
            <a:r>
              <a:rPr lang="en-US" sz="2800" i="1" dirty="0">
                <a:latin typeface="Times New Roman"/>
                <a:cs typeface="Times New Roman"/>
              </a:rPr>
              <a:t>M</a:t>
            </a:r>
            <a:r>
              <a:rPr lang="en-US" sz="2800" dirty="0"/>
              <a:t> of closed, simple polygons </a:t>
            </a:r>
            <a:r>
              <a:rPr lang="en-US" sz="2800" i="1" dirty="0">
                <a:latin typeface="Times New Roman"/>
                <a:cs typeface="Times New Roman"/>
              </a:rPr>
              <a:t>Q</a:t>
            </a:r>
            <a:r>
              <a:rPr lang="en-US" sz="2800" i="1" baseline="-25000" dirty="0">
                <a:latin typeface="Times New Roman"/>
                <a:cs typeface="Times New Roman"/>
              </a:rPr>
              <a:t>i</a:t>
            </a:r>
            <a:r>
              <a:rPr lang="en-US" sz="2800" dirty="0"/>
              <a:t> is a polygonal mesh</a:t>
            </a:r>
          </a:p>
          <a:p>
            <a:r>
              <a:rPr lang="en-US" sz="2800" dirty="0"/>
              <a:t>The intersection of two polygons in </a:t>
            </a:r>
            <a:r>
              <a:rPr lang="en-US" sz="2800" i="1" dirty="0">
                <a:latin typeface="Times New Roman"/>
                <a:cs typeface="Times New Roman"/>
              </a:rPr>
              <a:t>M</a:t>
            </a:r>
            <a:r>
              <a:rPr lang="en-US" sz="2800" dirty="0"/>
              <a:t> is either empty, a </a:t>
            </a:r>
            <a:r>
              <a:rPr lang="en-US" sz="2800" dirty="0" smtClean="0"/>
              <a:t>vertex</a:t>
            </a:r>
            <a:r>
              <a:rPr lang="en-US" sz="2800" dirty="0"/>
              <a:t>, or an edge</a:t>
            </a:r>
          </a:p>
          <a:p>
            <a:r>
              <a:rPr lang="en-US" sz="2800" dirty="0" smtClean="0"/>
              <a:t>Every edge belongs to at least one polygon</a:t>
            </a:r>
          </a:p>
          <a:p>
            <a:r>
              <a:rPr lang="en-US" sz="2800" dirty="0" smtClean="0"/>
              <a:t>Each </a:t>
            </a:r>
            <a:r>
              <a:rPr lang="en-US" sz="2800" i="1" dirty="0" smtClean="0">
                <a:latin typeface="Times New Roman"/>
                <a:cs typeface="Times New Roman"/>
              </a:rPr>
              <a:t>Q</a:t>
            </a:r>
            <a:r>
              <a:rPr lang="en-US" sz="28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800" dirty="0" smtClean="0"/>
              <a:t> defines a </a:t>
            </a:r>
            <a:r>
              <a:rPr lang="en-US" sz="2800" b="1" dirty="0" smtClean="0"/>
              <a:t>face</a:t>
            </a:r>
            <a:r>
              <a:rPr lang="en-US" sz="2800" dirty="0" smtClean="0"/>
              <a:t> of the polygonal mesh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7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/>
              <a:t>Polygonal Mesh</a:t>
            </a:r>
          </a:p>
        </p:txBody>
      </p:sp>
      <p:grpSp>
        <p:nvGrpSpPr>
          <p:cNvPr id="32789" name="Group 21"/>
          <p:cNvGrpSpPr>
            <a:grpSpLocks/>
          </p:cNvGrpSpPr>
          <p:nvPr/>
        </p:nvGrpSpPr>
        <p:grpSpPr bwMode="auto">
          <a:xfrm>
            <a:off x="383976" y="2134196"/>
            <a:ext cx="2669977" cy="2972470"/>
            <a:chOff x="0" y="0"/>
            <a:chExt cx="2392" cy="2663"/>
          </a:xfrm>
        </p:grpSpPr>
        <p:sp>
          <p:nvSpPr>
            <p:cNvPr id="32770" name="Line 2"/>
            <p:cNvSpPr>
              <a:spLocks noChangeShapeType="1"/>
            </p:cNvSpPr>
            <p:nvPr/>
          </p:nvSpPr>
          <p:spPr bwMode="auto">
            <a:xfrm>
              <a:off x="546" y="67"/>
              <a:ext cx="205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71" name="Line 3"/>
            <p:cNvSpPr>
              <a:spLocks noChangeShapeType="1"/>
            </p:cNvSpPr>
            <p:nvPr/>
          </p:nvSpPr>
          <p:spPr bwMode="auto">
            <a:xfrm rot="10800000" flipH="1">
              <a:off x="0" y="67"/>
              <a:ext cx="544" cy="116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72" name="Line 4"/>
            <p:cNvSpPr>
              <a:spLocks noChangeShapeType="1"/>
            </p:cNvSpPr>
            <p:nvPr/>
          </p:nvSpPr>
          <p:spPr bwMode="auto">
            <a:xfrm>
              <a:off x="0" y="1227"/>
              <a:ext cx="410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73" name="Line 5"/>
            <p:cNvSpPr>
              <a:spLocks noChangeShapeType="1"/>
            </p:cNvSpPr>
            <p:nvPr/>
          </p:nvSpPr>
          <p:spPr bwMode="auto">
            <a:xfrm rot="10800000" flipH="1">
              <a:off x="410" y="1023"/>
              <a:ext cx="341" cy="95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74" name="Line 6"/>
            <p:cNvSpPr>
              <a:spLocks noChangeShapeType="1"/>
            </p:cNvSpPr>
            <p:nvPr/>
          </p:nvSpPr>
          <p:spPr bwMode="auto">
            <a:xfrm rot="10800000" flipH="1">
              <a:off x="751" y="816"/>
              <a:ext cx="684" cy="205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75" name="Line 7"/>
            <p:cNvSpPr>
              <a:spLocks noChangeShapeType="1"/>
            </p:cNvSpPr>
            <p:nvPr/>
          </p:nvSpPr>
          <p:spPr bwMode="auto">
            <a:xfrm rot="10800000">
              <a:off x="546" y="67"/>
              <a:ext cx="889" cy="751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76" name="Line 8"/>
            <p:cNvSpPr>
              <a:spLocks noChangeShapeType="1"/>
            </p:cNvSpPr>
            <p:nvPr/>
          </p:nvSpPr>
          <p:spPr bwMode="auto">
            <a:xfrm rot="10800000" flipH="1">
              <a:off x="546" y="0"/>
              <a:ext cx="1505" cy="6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77" name="Line 9"/>
            <p:cNvSpPr>
              <a:spLocks noChangeShapeType="1"/>
            </p:cNvSpPr>
            <p:nvPr/>
          </p:nvSpPr>
          <p:spPr bwMode="auto">
            <a:xfrm flipH="1">
              <a:off x="1435" y="0"/>
              <a:ext cx="616" cy="816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78" name="Line 10"/>
            <p:cNvSpPr>
              <a:spLocks noChangeShapeType="1"/>
            </p:cNvSpPr>
            <p:nvPr/>
          </p:nvSpPr>
          <p:spPr bwMode="auto">
            <a:xfrm>
              <a:off x="2051" y="0"/>
              <a:ext cx="340" cy="1024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79" name="Line 11"/>
            <p:cNvSpPr>
              <a:spLocks noChangeShapeType="1"/>
            </p:cNvSpPr>
            <p:nvPr/>
          </p:nvSpPr>
          <p:spPr bwMode="auto">
            <a:xfrm rot="10800000" flipH="1">
              <a:off x="1981" y="1023"/>
              <a:ext cx="411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80" name="Line 12"/>
            <p:cNvSpPr>
              <a:spLocks noChangeShapeType="1"/>
            </p:cNvSpPr>
            <p:nvPr/>
          </p:nvSpPr>
          <p:spPr bwMode="auto">
            <a:xfrm flipH="1">
              <a:off x="1298" y="1774"/>
              <a:ext cx="68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81" name="Line 13"/>
            <p:cNvSpPr>
              <a:spLocks noChangeShapeType="1"/>
            </p:cNvSpPr>
            <p:nvPr/>
          </p:nvSpPr>
          <p:spPr bwMode="auto">
            <a:xfrm rot="10800000" flipH="1">
              <a:off x="1298" y="816"/>
              <a:ext cx="137" cy="955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82" name="Line 14"/>
            <p:cNvSpPr>
              <a:spLocks noChangeShapeType="1"/>
            </p:cNvSpPr>
            <p:nvPr/>
          </p:nvSpPr>
          <p:spPr bwMode="auto">
            <a:xfrm rot="10800000">
              <a:off x="751" y="1023"/>
              <a:ext cx="548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83" name="Line 15"/>
            <p:cNvSpPr>
              <a:spLocks noChangeShapeType="1"/>
            </p:cNvSpPr>
            <p:nvPr/>
          </p:nvSpPr>
          <p:spPr bwMode="auto">
            <a:xfrm>
              <a:off x="410" y="1979"/>
              <a:ext cx="478" cy="68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84" name="Line 16"/>
            <p:cNvSpPr>
              <a:spLocks noChangeShapeType="1"/>
            </p:cNvSpPr>
            <p:nvPr/>
          </p:nvSpPr>
          <p:spPr bwMode="auto">
            <a:xfrm rot="10800000" flipH="1">
              <a:off x="887" y="1774"/>
              <a:ext cx="411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85" name="Line 17"/>
            <p:cNvSpPr>
              <a:spLocks noChangeShapeType="1"/>
            </p:cNvSpPr>
            <p:nvPr/>
          </p:nvSpPr>
          <p:spPr bwMode="auto">
            <a:xfrm>
              <a:off x="1298" y="1774"/>
              <a:ext cx="752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86" name="Line 18"/>
            <p:cNvSpPr>
              <a:spLocks noChangeShapeType="1"/>
            </p:cNvSpPr>
            <p:nvPr/>
          </p:nvSpPr>
          <p:spPr bwMode="auto">
            <a:xfrm rot="10800000">
              <a:off x="1981" y="1774"/>
              <a:ext cx="70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87" name="Line 19"/>
            <p:cNvSpPr>
              <a:spLocks noChangeShapeType="1"/>
            </p:cNvSpPr>
            <p:nvPr/>
          </p:nvSpPr>
          <p:spPr bwMode="auto">
            <a:xfrm flipH="1">
              <a:off x="887" y="2662"/>
              <a:ext cx="116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88" name="Line 20"/>
            <p:cNvSpPr>
              <a:spLocks noChangeShapeType="1"/>
            </p:cNvSpPr>
            <p:nvPr/>
          </p:nvSpPr>
          <p:spPr bwMode="auto">
            <a:xfrm flipH="1">
              <a:off x="2051" y="1023"/>
              <a:ext cx="340" cy="164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2801" name="Group 33"/>
          <p:cNvGrpSpPr>
            <a:grpSpLocks/>
          </p:cNvGrpSpPr>
          <p:nvPr/>
        </p:nvGrpSpPr>
        <p:grpSpPr bwMode="auto">
          <a:xfrm>
            <a:off x="302494" y="2053828"/>
            <a:ext cx="2822897" cy="3125391"/>
            <a:chOff x="0" y="0"/>
            <a:chExt cx="2528" cy="2800"/>
          </a:xfrm>
        </p:grpSpPr>
        <p:sp>
          <p:nvSpPr>
            <p:cNvPr id="32790" name="Oval 22"/>
            <p:cNvSpPr>
              <a:spLocks/>
            </p:cNvSpPr>
            <p:nvPr/>
          </p:nvSpPr>
          <p:spPr bwMode="auto">
            <a:xfrm>
              <a:off x="751" y="1024"/>
              <a:ext cx="138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91" name="Oval 23"/>
            <p:cNvSpPr>
              <a:spLocks/>
            </p:cNvSpPr>
            <p:nvPr/>
          </p:nvSpPr>
          <p:spPr bwMode="auto">
            <a:xfrm>
              <a:off x="546" y="68"/>
              <a:ext cx="136" cy="135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92" name="Oval 24"/>
            <p:cNvSpPr>
              <a:spLocks/>
            </p:cNvSpPr>
            <p:nvPr/>
          </p:nvSpPr>
          <p:spPr bwMode="auto">
            <a:xfrm>
              <a:off x="409" y="1979"/>
              <a:ext cx="135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93" name="Oval 25"/>
            <p:cNvSpPr>
              <a:spLocks/>
            </p:cNvSpPr>
            <p:nvPr/>
          </p:nvSpPr>
          <p:spPr bwMode="auto">
            <a:xfrm>
              <a:off x="1435" y="819"/>
              <a:ext cx="136" cy="137"/>
            </a:xfrm>
            <a:prstGeom prst="ellipse">
              <a:avLst/>
            </a:prstGeom>
            <a:solidFill>
              <a:srgbClr val="D90B00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94" name="Oval 26"/>
            <p:cNvSpPr>
              <a:spLocks/>
            </p:cNvSpPr>
            <p:nvPr/>
          </p:nvSpPr>
          <p:spPr bwMode="auto">
            <a:xfrm>
              <a:off x="0" y="1229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95" name="Oval 27"/>
            <p:cNvSpPr>
              <a:spLocks/>
            </p:cNvSpPr>
            <p:nvPr/>
          </p:nvSpPr>
          <p:spPr bwMode="auto">
            <a:xfrm>
              <a:off x="2392" y="1024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96" name="Oval 28"/>
            <p:cNvSpPr>
              <a:spLocks/>
            </p:cNvSpPr>
            <p:nvPr/>
          </p:nvSpPr>
          <p:spPr bwMode="auto">
            <a:xfrm>
              <a:off x="1981" y="1775"/>
              <a:ext cx="138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97" name="Oval 29"/>
            <p:cNvSpPr>
              <a:spLocks/>
            </p:cNvSpPr>
            <p:nvPr/>
          </p:nvSpPr>
          <p:spPr bwMode="auto">
            <a:xfrm>
              <a:off x="889" y="2663"/>
              <a:ext cx="135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98" name="Oval 30"/>
            <p:cNvSpPr>
              <a:spLocks/>
            </p:cNvSpPr>
            <p:nvPr/>
          </p:nvSpPr>
          <p:spPr bwMode="auto">
            <a:xfrm>
              <a:off x="2049" y="2663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99" name="Oval 31"/>
            <p:cNvSpPr>
              <a:spLocks/>
            </p:cNvSpPr>
            <p:nvPr/>
          </p:nvSpPr>
          <p:spPr bwMode="auto">
            <a:xfrm>
              <a:off x="2049" y="0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800" name="Oval 32"/>
            <p:cNvSpPr>
              <a:spLocks/>
            </p:cNvSpPr>
            <p:nvPr/>
          </p:nvSpPr>
          <p:spPr bwMode="auto">
            <a:xfrm>
              <a:off x="1298" y="1775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2803" name="Rectangle 35"/>
          <p:cNvSpPr>
            <a:spLocks/>
          </p:cNvSpPr>
          <p:nvPr/>
        </p:nvSpPr>
        <p:spPr bwMode="auto">
          <a:xfrm>
            <a:off x="2058294" y="2940724"/>
            <a:ext cx="22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Helvetica" charset="0"/>
              </a:rPr>
              <a:t>4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3771900" y="1371600"/>
            <a:ext cx="4914900" cy="4572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Vertex </a:t>
            </a:r>
            <a:r>
              <a:rPr lang="en-US" sz="2800" b="1" dirty="0" smtClean="0"/>
              <a:t>degree</a:t>
            </a:r>
            <a:r>
              <a:rPr lang="en-US" sz="2800" dirty="0" smtClean="0"/>
              <a:t> or </a:t>
            </a:r>
            <a:r>
              <a:rPr lang="en-US" sz="2800" b="1" dirty="0" smtClean="0"/>
              <a:t>valence</a:t>
            </a:r>
            <a:r>
              <a:rPr lang="en-US" sz="2800" dirty="0" smtClean="0"/>
              <a:t> =</a:t>
            </a:r>
            <a:br>
              <a:rPr lang="en-US" sz="2800" dirty="0" smtClean="0"/>
            </a:br>
            <a:r>
              <a:rPr lang="en-US" sz="2800" dirty="0" smtClean="0"/>
              <a:t>number of incident edges</a:t>
            </a:r>
          </a:p>
          <a:p>
            <a:endParaRPr 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0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/>
              <a:t>Polygonal Mesh</a:t>
            </a:r>
          </a:p>
        </p:txBody>
      </p:sp>
      <p:grpSp>
        <p:nvGrpSpPr>
          <p:cNvPr id="33813" name="Group 21"/>
          <p:cNvGrpSpPr>
            <a:grpSpLocks/>
          </p:cNvGrpSpPr>
          <p:nvPr/>
        </p:nvGrpSpPr>
        <p:grpSpPr bwMode="auto">
          <a:xfrm>
            <a:off x="383976" y="2134196"/>
            <a:ext cx="2669977" cy="2972470"/>
            <a:chOff x="0" y="0"/>
            <a:chExt cx="2392" cy="2663"/>
          </a:xfrm>
        </p:grpSpPr>
        <p:sp>
          <p:nvSpPr>
            <p:cNvPr id="33794" name="Line 2"/>
            <p:cNvSpPr>
              <a:spLocks noChangeShapeType="1"/>
            </p:cNvSpPr>
            <p:nvPr/>
          </p:nvSpPr>
          <p:spPr bwMode="auto">
            <a:xfrm>
              <a:off x="546" y="67"/>
              <a:ext cx="205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795" name="Line 3"/>
            <p:cNvSpPr>
              <a:spLocks noChangeShapeType="1"/>
            </p:cNvSpPr>
            <p:nvPr/>
          </p:nvSpPr>
          <p:spPr bwMode="auto">
            <a:xfrm rot="10800000" flipH="1">
              <a:off x="0" y="67"/>
              <a:ext cx="544" cy="1160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796" name="Line 4"/>
            <p:cNvSpPr>
              <a:spLocks noChangeShapeType="1"/>
            </p:cNvSpPr>
            <p:nvPr/>
          </p:nvSpPr>
          <p:spPr bwMode="auto">
            <a:xfrm>
              <a:off x="0" y="1227"/>
              <a:ext cx="410" cy="752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797" name="Line 5"/>
            <p:cNvSpPr>
              <a:spLocks noChangeShapeType="1"/>
            </p:cNvSpPr>
            <p:nvPr/>
          </p:nvSpPr>
          <p:spPr bwMode="auto">
            <a:xfrm rot="10800000" flipH="1">
              <a:off x="410" y="1023"/>
              <a:ext cx="341" cy="95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798" name="Line 6"/>
            <p:cNvSpPr>
              <a:spLocks noChangeShapeType="1"/>
            </p:cNvSpPr>
            <p:nvPr/>
          </p:nvSpPr>
          <p:spPr bwMode="auto">
            <a:xfrm rot="10800000" flipH="1">
              <a:off x="751" y="816"/>
              <a:ext cx="684" cy="20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799" name="Line 7"/>
            <p:cNvSpPr>
              <a:spLocks noChangeShapeType="1"/>
            </p:cNvSpPr>
            <p:nvPr/>
          </p:nvSpPr>
          <p:spPr bwMode="auto">
            <a:xfrm rot="10800000">
              <a:off x="546" y="67"/>
              <a:ext cx="889" cy="75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00" name="Line 8"/>
            <p:cNvSpPr>
              <a:spLocks noChangeShapeType="1"/>
            </p:cNvSpPr>
            <p:nvPr/>
          </p:nvSpPr>
          <p:spPr bwMode="auto">
            <a:xfrm rot="10800000" flipH="1">
              <a:off x="546" y="0"/>
              <a:ext cx="1505" cy="6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01" name="Line 9"/>
            <p:cNvSpPr>
              <a:spLocks noChangeShapeType="1"/>
            </p:cNvSpPr>
            <p:nvPr/>
          </p:nvSpPr>
          <p:spPr bwMode="auto">
            <a:xfrm flipH="1">
              <a:off x="1435" y="0"/>
              <a:ext cx="616" cy="81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02" name="Line 10"/>
            <p:cNvSpPr>
              <a:spLocks noChangeShapeType="1"/>
            </p:cNvSpPr>
            <p:nvPr/>
          </p:nvSpPr>
          <p:spPr bwMode="auto">
            <a:xfrm>
              <a:off x="2051" y="0"/>
              <a:ext cx="340" cy="1024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03" name="Line 11"/>
            <p:cNvSpPr>
              <a:spLocks noChangeShapeType="1"/>
            </p:cNvSpPr>
            <p:nvPr/>
          </p:nvSpPr>
          <p:spPr bwMode="auto">
            <a:xfrm rot="10800000" flipH="1">
              <a:off x="1981" y="1023"/>
              <a:ext cx="411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04" name="Line 12"/>
            <p:cNvSpPr>
              <a:spLocks noChangeShapeType="1"/>
            </p:cNvSpPr>
            <p:nvPr/>
          </p:nvSpPr>
          <p:spPr bwMode="auto">
            <a:xfrm flipH="1">
              <a:off x="1298" y="1774"/>
              <a:ext cx="68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05" name="Line 13"/>
            <p:cNvSpPr>
              <a:spLocks noChangeShapeType="1"/>
            </p:cNvSpPr>
            <p:nvPr/>
          </p:nvSpPr>
          <p:spPr bwMode="auto">
            <a:xfrm rot="10800000" flipH="1">
              <a:off x="1298" y="816"/>
              <a:ext cx="137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06" name="Line 14"/>
            <p:cNvSpPr>
              <a:spLocks noChangeShapeType="1"/>
            </p:cNvSpPr>
            <p:nvPr/>
          </p:nvSpPr>
          <p:spPr bwMode="auto">
            <a:xfrm rot="10800000">
              <a:off x="751" y="1023"/>
              <a:ext cx="548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07" name="Line 15"/>
            <p:cNvSpPr>
              <a:spLocks noChangeShapeType="1"/>
            </p:cNvSpPr>
            <p:nvPr/>
          </p:nvSpPr>
          <p:spPr bwMode="auto">
            <a:xfrm>
              <a:off x="410" y="1979"/>
              <a:ext cx="478" cy="68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08" name="Line 16"/>
            <p:cNvSpPr>
              <a:spLocks noChangeShapeType="1"/>
            </p:cNvSpPr>
            <p:nvPr/>
          </p:nvSpPr>
          <p:spPr bwMode="auto">
            <a:xfrm rot="10800000" flipH="1">
              <a:off x="887" y="1774"/>
              <a:ext cx="411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09" name="Line 17"/>
            <p:cNvSpPr>
              <a:spLocks noChangeShapeType="1"/>
            </p:cNvSpPr>
            <p:nvPr/>
          </p:nvSpPr>
          <p:spPr bwMode="auto">
            <a:xfrm>
              <a:off x="1298" y="1774"/>
              <a:ext cx="752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10" name="Line 18"/>
            <p:cNvSpPr>
              <a:spLocks noChangeShapeType="1"/>
            </p:cNvSpPr>
            <p:nvPr/>
          </p:nvSpPr>
          <p:spPr bwMode="auto">
            <a:xfrm rot="10800000">
              <a:off x="1981" y="1774"/>
              <a:ext cx="70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11" name="Line 19"/>
            <p:cNvSpPr>
              <a:spLocks noChangeShapeType="1"/>
            </p:cNvSpPr>
            <p:nvPr/>
          </p:nvSpPr>
          <p:spPr bwMode="auto">
            <a:xfrm flipH="1">
              <a:off x="887" y="2662"/>
              <a:ext cx="116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12" name="Line 20"/>
            <p:cNvSpPr>
              <a:spLocks noChangeShapeType="1"/>
            </p:cNvSpPr>
            <p:nvPr/>
          </p:nvSpPr>
          <p:spPr bwMode="auto">
            <a:xfrm flipH="1">
              <a:off x="2051" y="1023"/>
              <a:ext cx="340" cy="164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3825" name="Group 33"/>
          <p:cNvGrpSpPr>
            <a:grpSpLocks/>
          </p:cNvGrpSpPr>
          <p:nvPr/>
        </p:nvGrpSpPr>
        <p:grpSpPr bwMode="auto">
          <a:xfrm>
            <a:off x="302494" y="2053828"/>
            <a:ext cx="2822897" cy="3125391"/>
            <a:chOff x="0" y="0"/>
            <a:chExt cx="2528" cy="2800"/>
          </a:xfrm>
        </p:grpSpPr>
        <p:sp>
          <p:nvSpPr>
            <p:cNvPr id="33814" name="Oval 22"/>
            <p:cNvSpPr>
              <a:spLocks/>
            </p:cNvSpPr>
            <p:nvPr/>
          </p:nvSpPr>
          <p:spPr bwMode="auto">
            <a:xfrm>
              <a:off x="751" y="1024"/>
              <a:ext cx="138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15" name="Oval 23"/>
            <p:cNvSpPr>
              <a:spLocks/>
            </p:cNvSpPr>
            <p:nvPr/>
          </p:nvSpPr>
          <p:spPr bwMode="auto">
            <a:xfrm>
              <a:off x="546" y="68"/>
              <a:ext cx="136" cy="135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16" name="Oval 24"/>
            <p:cNvSpPr>
              <a:spLocks/>
            </p:cNvSpPr>
            <p:nvPr/>
          </p:nvSpPr>
          <p:spPr bwMode="auto">
            <a:xfrm>
              <a:off x="409" y="1979"/>
              <a:ext cx="135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17" name="Oval 25"/>
            <p:cNvSpPr>
              <a:spLocks/>
            </p:cNvSpPr>
            <p:nvPr/>
          </p:nvSpPr>
          <p:spPr bwMode="auto">
            <a:xfrm>
              <a:off x="1435" y="819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18" name="Oval 26"/>
            <p:cNvSpPr>
              <a:spLocks/>
            </p:cNvSpPr>
            <p:nvPr/>
          </p:nvSpPr>
          <p:spPr bwMode="auto">
            <a:xfrm>
              <a:off x="0" y="1229"/>
              <a:ext cx="136" cy="138"/>
            </a:xfrm>
            <a:prstGeom prst="ellipse">
              <a:avLst/>
            </a:prstGeom>
            <a:solidFill>
              <a:srgbClr val="D90B00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19" name="Oval 27"/>
            <p:cNvSpPr>
              <a:spLocks/>
            </p:cNvSpPr>
            <p:nvPr/>
          </p:nvSpPr>
          <p:spPr bwMode="auto">
            <a:xfrm>
              <a:off x="2392" y="1024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20" name="Oval 28"/>
            <p:cNvSpPr>
              <a:spLocks/>
            </p:cNvSpPr>
            <p:nvPr/>
          </p:nvSpPr>
          <p:spPr bwMode="auto">
            <a:xfrm>
              <a:off x="1981" y="1775"/>
              <a:ext cx="138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21" name="Oval 29"/>
            <p:cNvSpPr>
              <a:spLocks/>
            </p:cNvSpPr>
            <p:nvPr/>
          </p:nvSpPr>
          <p:spPr bwMode="auto">
            <a:xfrm>
              <a:off x="889" y="2663"/>
              <a:ext cx="135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22" name="Oval 30"/>
            <p:cNvSpPr>
              <a:spLocks/>
            </p:cNvSpPr>
            <p:nvPr/>
          </p:nvSpPr>
          <p:spPr bwMode="auto">
            <a:xfrm>
              <a:off x="2049" y="2663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23" name="Oval 31"/>
            <p:cNvSpPr>
              <a:spLocks/>
            </p:cNvSpPr>
            <p:nvPr/>
          </p:nvSpPr>
          <p:spPr bwMode="auto">
            <a:xfrm>
              <a:off x="2049" y="0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24" name="Oval 32"/>
            <p:cNvSpPr>
              <a:spLocks/>
            </p:cNvSpPr>
            <p:nvPr/>
          </p:nvSpPr>
          <p:spPr bwMode="auto">
            <a:xfrm>
              <a:off x="1298" y="1775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3827" name="Rectangle 35"/>
          <p:cNvSpPr>
            <a:spLocks/>
          </p:cNvSpPr>
          <p:nvPr/>
        </p:nvSpPr>
        <p:spPr bwMode="auto">
          <a:xfrm>
            <a:off x="491133" y="3333630"/>
            <a:ext cx="1903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Helvetica" charset="0"/>
              </a:rPr>
              <a:t>2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3771900" y="1371600"/>
            <a:ext cx="4914900" cy="4572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Vertex </a:t>
            </a:r>
            <a:r>
              <a:rPr lang="en-US" sz="2800" b="1" dirty="0" smtClean="0"/>
              <a:t>degree</a:t>
            </a:r>
            <a:r>
              <a:rPr lang="en-US" sz="2800" dirty="0" smtClean="0"/>
              <a:t> or </a:t>
            </a:r>
            <a:r>
              <a:rPr lang="en-US" sz="2800" b="1" dirty="0" smtClean="0"/>
              <a:t>valence</a:t>
            </a:r>
            <a:r>
              <a:rPr lang="en-US" sz="2800" dirty="0" smtClean="0"/>
              <a:t> =</a:t>
            </a:r>
            <a:br>
              <a:rPr lang="en-US" sz="2800" dirty="0" smtClean="0"/>
            </a:br>
            <a:r>
              <a:rPr lang="en-US" sz="2800" dirty="0" smtClean="0"/>
              <a:t>number of incident edges</a:t>
            </a:r>
          </a:p>
          <a:p>
            <a:endParaRPr 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/>
              <a:t>Polygonal Mesh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33800" y="1371600"/>
            <a:ext cx="4953000" cy="4572001"/>
          </a:xfrm>
        </p:spPr>
        <p:txBody>
          <a:bodyPr>
            <a:normAutofit/>
          </a:bodyPr>
          <a:lstStyle/>
          <a:p>
            <a:r>
              <a:rPr lang="en-US" sz="2800" b="1" dirty="0"/>
              <a:t>Boundary</a:t>
            </a:r>
            <a:r>
              <a:rPr lang="en-US" sz="2800" dirty="0"/>
              <a:t>: the set of all edges that belong to only one polygon </a:t>
            </a:r>
          </a:p>
          <a:p>
            <a:pPr lvl="1"/>
            <a:r>
              <a:rPr lang="en-US" sz="2400" dirty="0"/>
              <a:t>Either empty or forms </a:t>
            </a:r>
            <a:br>
              <a:rPr lang="en-US" sz="2400" dirty="0"/>
            </a:br>
            <a:r>
              <a:rPr lang="en-US" sz="2400" dirty="0"/>
              <a:t>closed loops</a:t>
            </a:r>
          </a:p>
          <a:p>
            <a:pPr lvl="1"/>
            <a:r>
              <a:rPr lang="en-US" sz="2400" dirty="0"/>
              <a:t>If empty, then the polygonal mesh is closed</a:t>
            </a:r>
          </a:p>
          <a:p>
            <a:endParaRPr lang="en-US" sz="2800" dirty="0"/>
          </a:p>
        </p:txBody>
      </p:sp>
      <p:grpSp>
        <p:nvGrpSpPr>
          <p:cNvPr id="34837" name="Group 21"/>
          <p:cNvGrpSpPr>
            <a:grpSpLocks/>
          </p:cNvGrpSpPr>
          <p:nvPr/>
        </p:nvGrpSpPr>
        <p:grpSpPr bwMode="auto">
          <a:xfrm>
            <a:off x="383976" y="2134196"/>
            <a:ext cx="2669977" cy="2972470"/>
            <a:chOff x="0" y="0"/>
            <a:chExt cx="2392" cy="2663"/>
          </a:xfrm>
        </p:grpSpPr>
        <p:sp>
          <p:nvSpPr>
            <p:cNvPr id="34818" name="Line 2"/>
            <p:cNvSpPr>
              <a:spLocks noChangeShapeType="1"/>
            </p:cNvSpPr>
            <p:nvPr/>
          </p:nvSpPr>
          <p:spPr bwMode="auto">
            <a:xfrm>
              <a:off x="546" y="67"/>
              <a:ext cx="205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19" name="Line 3"/>
            <p:cNvSpPr>
              <a:spLocks noChangeShapeType="1"/>
            </p:cNvSpPr>
            <p:nvPr/>
          </p:nvSpPr>
          <p:spPr bwMode="auto">
            <a:xfrm rot="10800000" flipH="1">
              <a:off x="0" y="67"/>
              <a:ext cx="544" cy="1160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0" name="Line 4"/>
            <p:cNvSpPr>
              <a:spLocks noChangeShapeType="1"/>
            </p:cNvSpPr>
            <p:nvPr/>
          </p:nvSpPr>
          <p:spPr bwMode="auto">
            <a:xfrm>
              <a:off x="0" y="1227"/>
              <a:ext cx="410" cy="752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1" name="Line 5"/>
            <p:cNvSpPr>
              <a:spLocks noChangeShapeType="1"/>
            </p:cNvSpPr>
            <p:nvPr/>
          </p:nvSpPr>
          <p:spPr bwMode="auto">
            <a:xfrm rot="10800000" flipH="1">
              <a:off x="410" y="1023"/>
              <a:ext cx="341" cy="95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2" name="Line 6"/>
            <p:cNvSpPr>
              <a:spLocks noChangeShapeType="1"/>
            </p:cNvSpPr>
            <p:nvPr/>
          </p:nvSpPr>
          <p:spPr bwMode="auto">
            <a:xfrm rot="10800000" flipH="1">
              <a:off x="751" y="816"/>
              <a:ext cx="684" cy="20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3" name="Line 7"/>
            <p:cNvSpPr>
              <a:spLocks noChangeShapeType="1"/>
            </p:cNvSpPr>
            <p:nvPr/>
          </p:nvSpPr>
          <p:spPr bwMode="auto">
            <a:xfrm rot="10800000">
              <a:off x="546" y="67"/>
              <a:ext cx="889" cy="75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4" name="Line 8"/>
            <p:cNvSpPr>
              <a:spLocks noChangeShapeType="1"/>
            </p:cNvSpPr>
            <p:nvPr/>
          </p:nvSpPr>
          <p:spPr bwMode="auto">
            <a:xfrm rot="10800000" flipH="1">
              <a:off x="546" y="0"/>
              <a:ext cx="1505" cy="68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5" name="Line 9"/>
            <p:cNvSpPr>
              <a:spLocks noChangeShapeType="1"/>
            </p:cNvSpPr>
            <p:nvPr/>
          </p:nvSpPr>
          <p:spPr bwMode="auto">
            <a:xfrm flipH="1">
              <a:off x="1435" y="0"/>
              <a:ext cx="616" cy="81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6" name="Line 10"/>
            <p:cNvSpPr>
              <a:spLocks noChangeShapeType="1"/>
            </p:cNvSpPr>
            <p:nvPr/>
          </p:nvSpPr>
          <p:spPr bwMode="auto">
            <a:xfrm>
              <a:off x="2051" y="0"/>
              <a:ext cx="340" cy="1024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7" name="Line 11"/>
            <p:cNvSpPr>
              <a:spLocks noChangeShapeType="1"/>
            </p:cNvSpPr>
            <p:nvPr/>
          </p:nvSpPr>
          <p:spPr bwMode="auto">
            <a:xfrm rot="10800000" flipH="1">
              <a:off x="1981" y="1023"/>
              <a:ext cx="411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8" name="Line 12"/>
            <p:cNvSpPr>
              <a:spLocks noChangeShapeType="1"/>
            </p:cNvSpPr>
            <p:nvPr/>
          </p:nvSpPr>
          <p:spPr bwMode="auto">
            <a:xfrm flipH="1">
              <a:off x="1298" y="1774"/>
              <a:ext cx="68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9" name="Line 13"/>
            <p:cNvSpPr>
              <a:spLocks noChangeShapeType="1"/>
            </p:cNvSpPr>
            <p:nvPr/>
          </p:nvSpPr>
          <p:spPr bwMode="auto">
            <a:xfrm rot="10800000" flipH="1">
              <a:off x="1298" y="816"/>
              <a:ext cx="137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0" name="Line 14"/>
            <p:cNvSpPr>
              <a:spLocks noChangeShapeType="1"/>
            </p:cNvSpPr>
            <p:nvPr/>
          </p:nvSpPr>
          <p:spPr bwMode="auto">
            <a:xfrm rot="10800000">
              <a:off x="751" y="1023"/>
              <a:ext cx="548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1" name="Line 15"/>
            <p:cNvSpPr>
              <a:spLocks noChangeShapeType="1"/>
            </p:cNvSpPr>
            <p:nvPr/>
          </p:nvSpPr>
          <p:spPr bwMode="auto">
            <a:xfrm>
              <a:off x="410" y="1979"/>
              <a:ext cx="478" cy="682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2" name="Line 16"/>
            <p:cNvSpPr>
              <a:spLocks noChangeShapeType="1"/>
            </p:cNvSpPr>
            <p:nvPr/>
          </p:nvSpPr>
          <p:spPr bwMode="auto">
            <a:xfrm rot="10800000" flipH="1">
              <a:off x="887" y="1774"/>
              <a:ext cx="411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3" name="Line 17"/>
            <p:cNvSpPr>
              <a:spLocks noChangeShapeType="1"/>
            </p:cNvSpPr>
            <p:nvPr/>
          </p:nvSpPr>
          <p:spPr bwMode="auto">
            <a:xfrm>
              <a:off x="1298" y="1774"/>
              <a:ext cx="752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4" name="Line 18"/>
            <p:cNvSpPr>
              <a:spLocks noChangeShapeType="1"/>
            </p:cNvSpPr>
            <p:nvPr/>
          </p:nvSpPr>
          <p:spPr bwMode="auto">
            <a:xfrm rot="10800000">
              <a:off x="1981" y="1774"/>
              <a:ext cx="70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5" name="Line 19"/>
            <p:cNvSpPr>
              <a:spLocks noChangeShapeType="1"/>
            </p:cNvSpPr>
            <p:nvPr/>
          </p:nvSpPr>
          <p:spPr bwMode="auto">
            <a:xfrm flipH="1">
              <a:off x="887" y="2662"/>
              <a:ext cx="1163" cy="1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6" name="Line 20"/>
            <p:cNvSpPr>
              <a:spLocks noChangeShapeType="1"/>
            </p:cNvSpPr>
            <p:nvPr/>
          </p:nvSpPr>
          <p:spPr bwMode="auto">
            <a:xfrm flipH="1">
              <a:off x="2051" y="1023"/>
              <a:ext cx="340" cy="1640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4849" name="Group 33"/>
          <p:cNvGrpSpPr>
            <a:grpSpLocks/>
          </p:cNvGrpSpPr>
          <p:nvPr/>
        </p:nvGrpSpPr>
        <p:grpSpPr bwMode="auto">
          <a:xfrm>
            <a:off x="302494" y="2053828"/>
            <a:ext cx="2822897" cy="3125391"/>
            <a:chOff x="0" y="0"/>
            <a:chExt cx="2528" cy="2800"/>
          </a:xfrm>
        </p:grpSpPr>
        <p:sp>
          <p:nvSpPr>
            <p:cNvPr id="34838" name="Oval 22"/>
            <p:cNvSpPr>
              <a:spLocks/>
            </p:cNvSpPr>
            <p:nvPr/>
          </p:nvSpPr>
          <p:spPr bwMode="auto">
            <a:xfrm>
              <a:off x="751" y="1024"/>
              <a:ext cx="138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9" name="Oval 23"/>
            <p:cNvSpPr>
              <a:spLocks/>
            </p:cNvSpPr>
            <p:nvPr/>
          </p:nvSpPr>
          <p:spPr bwMode="auto">
            <a:xfrm>
              <a:off x="546" y="68"/>
              <a:ext cx="136" cy="135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0" name="Oval 24"/>
            <p:cNvSpPr>
              <a:spLocks/>
            </p:cNvSpPr>
            <p:nvPr/>
          </p:nvSpPr>
          <p:spPr bwMode="auto">
            <a:xfrm>
              <a:off x="409" y="1979"/>
              <a:ext cx="135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1" name="Oval 25"/>
            <p:cNvSpPr>
              <a:spLocks/>
            </p:cNvSpPr>
            <p:nvPr/>
          </p:nvSpPr>
          <p:spPr bwMode="auto">
            <a:xfrm>
              <a:off x="1435" y="819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2" name="Oval 26"/>
            <p:cNvSpPr>
              <a:spLocks/>
            </p:cNvSpPr>
            <p:nvPr/>
          </p:nvSpPr>
          <p:spPr bwMode="auto">
            <a:xfrm>
              <a:off x="0" y="1229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3" name="Oval 27"/>
            <p:cNvSpPr>
              <a:spLocks/>
            </p:cNvSpPr>
            <p:nvPr/>
          </p:nvSpPr>
          <p:spPr bwMode="auto">
            <a:xfrm>
              <a:off x="2392" y="1024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4" name="Oval 28"/>
            <p:cNvSpPr>
              <a:spLocks/>
            </p:cNvSpPr>
            <p:nvPr/>
          </p:nvSpPr>
          <p:spPr bwMode="auto">
            <a:xfrm>
              <a:off x="1981" y="1775"/>
              <a:ext cx="138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5" name="Oval 29"/>
            <p:cNvSpPr>
              <a:spLocks/>
            </p:cNvSpPr>
            <p:nvPr/>
          </p:nvSpPr>
          <p:spPr bwMode="auto">
            <a:xfrm>
              <a:off x="889" y="2663"/>
              <a:ext cx="135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6" name="Oval 30"/>
            <p:cNvSpPr>
              <a:spLocks/>
            </p:cNvSpPr>
            <p:nvPr/>
          </p:nvSpPr>
          <p:spPr bwMode="auto">
            <a:xfrm>
              <a:off x="2049" y="2663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7" name="Oval 31"/>
            <p:cNvSpPr>
              <a:spLocks/>
            </p:cNvSpPr>
            <p:nvPr/>
          </p:nvSpPr>
          <p:spPr bwMode="auto">
            <a:xfrm>
              <a:off x="2049" y="0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8" name="Oval 32"/>
            <p:cNvSpPr>
              <a:spLocks/>
            </p:cNvSpPr>
            <p:nvPr/>
          </p:nvSpPr>
          <p:spPr bwMode="auto">
            <a:xfrm>
              <a:off x="1298" y="1775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025393" y="4701447"/>
            <a:ext cx="1446808" cy="1181559"/>
            <a:chOff x="7025393" y="4701447"/>
            <a:chExt cx="1446808" cy="1181559"/>
          </a:xfrm>
        </p:grpSpPr>
        <p:sp>
          <p:nvSpPr>
            <p:cNvPr id="54" name="Freeform 5"/>
            <p:cNvSpPr>
              <a:spLocks/>
            </p:cNvSpPr>
            <p:nvPr/>
          </p:nvSpPr>
          <p:spPr bwMode="auto">
            <a:xfrm>
              <a:off x="7074378" y="5141910"/>
              <a:ext cx="808253" cy="7145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" y="0"/>
                </a:cxn>
                <a:cxn ang="0">
                  <a:pos x="144" y="144"/>
                </a:cxn>
                <a:cxn ang="0">
                  <a:pos x="0" y="144"/>
                </a:cxn>
                <a:cxn ang="0">
                  <a:pos x="0" y="0"/>
                </a:cxn>
              </a:cxnLst>
              <a:rect l="0" t="0" r="r" b="b"/>
              <a:pathLst>
                <a:path w="144" h="144">
                  <a:moveTo>
                    <a:pt x="0" y="0"/>
                  </a:moveTo>
                  <a:lnTo>
                    <a:pt x="144" y="0"/>
                  </a:lnTo>
                  <a:lnTo>
                    <a:pt x="144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>
                <a:lumMod val="20000"/>
                <a:lumOff val="8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 6"/>
            <p:cNvSpPr>
              <a:spLocks/>
            </p:cNvSpPr>
            <p:nvPr/>
          </p:nvSpPr>
          <p:spPr bwMode="auto">
            <a:xfrm>
              <a:off x="7882631" y="4744794"/>
              <a:ext cx="549333" cy="1111644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98" y="0"/>
                </a:cxn>
                <a:cxn ang="0">
                  <a:pos x="96" y="158"/>
                </a:cxn>
                <a:cxn ang="0">
                  <a:pos x="0" y="224"/>
                </a:cxn>
                <a:cxn ang="0">
                  <a:pos x="0" y="80"/>
                </a:cxn>
              </a:cxnLst>
              <a:rect l="0" t="0" r="r" b="b"/>
              <a:pathLst>
                <a:path w="98" h="224">
                  <a:moveTo>
                    <a:pt x="0" y="80"/>
                  </a:moveTo>
                  <a:lnTo>
                    <a:pt x="98" y="0"/>
                  </a:lnTo>
                  <a:lnTo>
                    <a:pt x="96" y="158"/>
                  </a:lnTo>
                  <a:lnTo>
                    <a:pt x="0" y="22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4F81BD">
                <a:lumMod val="20000"/>
                <a:lumOff val="8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 7"/>
            <p:cNvSpPr>
              <a:spLocks/>
            </p:cNvSpPr>
            <p:nvPr/>
          </p:nvSpPr>
          <p:spPr bwMode="auto">
            <a:xfrm>
              <a:off x="7074378" y="4735006"/>
              <a:ext cx="1334843" cy="406904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238" y="4"/>
                </a:cxn>
                <a:cxn ang="0">
                  <a:pos x="144" y="82"/>
                </a:cxn>
                <a:cxn ang="0">
                  <a:pos x="0" y="82"/>
                </a:cxn>
                <a:cxn ang="0">
                  <a:pos x="94" y="0"/>
                </a:cxn>
              </a:cxnLst>
              <a:rect l="0" t="0" r="r" b="b"/>
              <a:pathLst>
                <a:path w="238" h="82">
                  <a:moveTo>
                    <a:pt x="94" y="0"/>
                  </a:moveTo>
                  <a:lnTo>
                    <a:pt x="238" y="4"/>
                  </a:lnTo>
                  <a:lnTo>
                    <a:pt x="144" y="82"/>
                  </a:lnTo>
                  <a:lnTo>
                    <a:pt x="0" y="8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4F81BD">
                <a:lumMod val="20000"/>
                <a:lumOff val="8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Oval 8"/>
            <p:cNvSpPr>
              <a:spLocks noChangeArrowheads="1"/>
            </p:cNvSpPr>
            <p:nvPr/>
          </p:nvSpPr>
          <p:spPr bwMode="auto">
            <a:xfrm>
              <a:off x="7025393" y="5095766"/>
              <a:ext cx="82225" cy="65720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Oval 9"/>
            <p:cNvSpPr>
              <a:spLocks noChangeArrowheads="1"/>
            </p:cNvSpPr>
            <p:nvPr/>
          </p:nvSpPr>
          <p:spPr bwMode="auto">
            <a:xfrm>
              <a:off x="7844143" y="5095766"/>
              <a:ext cx="82225" cy="65720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10"/>
            <p:cNvSpPr>
              <a:spLocks noChangeArrowheads="1"/>
            </p:cNvSpPr>
            <p:nvPr/>
          </p:nvSpPr>
          <p:spPr bwMode="auto">
            <a:xfrm>
              <a:off x="7025393" y="5817286"/>
              <a:ext cx="82225" cy="65720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Oval 11"/>
            <p:cNvSpPr>
              <a:spLocks noChangeArrowheads="1"/>
            </p:cNvSpPr>
            <p:nvPr/>
          </p:nvSpPr>
          <p:spPr bwMode="auto">
            <a:xfrm>
              <a:off x="7844143" y="5817286"/>
              <a:ext cx="82225" cy="65720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Oval 12"/>
            <p:cNvSpPr>
              <a:spLocks noChangeArrowheads="1"/>
            </p:cNvSpPr>
            <p:nvPr/>
          </p:nvSpPr>
          <p:spPr bwMode="auto">
            <a:xfrm>
              <a:off x="8379480" y="4743396"/>
              <a:ext cx="82225" cy="65720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Oval 13"/>
            <p:cNvSpPr>
              <a:spLocks noChangeArrowheads="1"/>
            </p:cNvSpPr>
            <p:nvPr/>
          </p:nvSpPr>
          <p:spPr bwMode="auto">
            <a:xfrm>
              <a:off x="8389976" y="5490085"/>
              <a:ext cx="82225" cy="65720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Oval 14"/>
            <p:cNvSpPr>
              <a:spLocks noChangeArrowheads="1"/>
            </p:cNvSpPr>
            <p:nvPr/>
          </p:nvSpPr>
          <p:spPr bwMode="auto">
            <a:xfrm>
              <a:off x="7571227" y="4701447"/>
              <a:ext cx="82225" cy="65720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Oval 15"/>
            <p:cNvSpPr>
              <a:spLocks noChangeArrowheads="1"/>
            </p:cNvSpPr>
            <p:nvPr/>
          </p:nvSpPr>
          <p:spPr bwMode="auto">
            <a:xfrm>
              <a:off x="7571227" y="5456527"/>
              <a:ext cx="82225" cy="65720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Line 16"/>
            <p:cNvSpPr>
              <a:spLocks noChangeShapeType="1"/>
            </p:cNvSpPr>
            <p:nvPr/>
          </p:nvSpPr>
          <p:spPr bwMode="auto">
            <a:xfrm>
              <a:off x="7620212" y="4776954"/>
              <a:ext cx="0" cy="713130"/>
            </a:xfrm>
            <a:prstGeom prst="line">
              <a:avLst/>
            </a:prstGeom>
            <a:noFill/>
            <a:ln w="28575">
              <a:solidFill>
                <a:srgbClr val="1F497D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Line 17"/>
            <p:cNvSpPr>
              <a:spLocks noChangeShapeType="1"/>
            </p:cNvSpPr>
            <p:nvPr/>
          </p:nvSpPr>
          <p:spPr bwMode="auto">
            <a:xfrm flipH="1">
              <a:off x="7074378" y="5515255"/>
              <a:ext cx="535336" cy="335590"/>
            </a:xfrm>
            <a:prstGeom prst="line">
              <a:avLst/>
            </a:prstGeom>
            <a:noFill/>
            <a:ln w="28575">
              <a:solidFill>
                <a:srgbClr val="1F497D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Line 18"/>
            <p:cNvSpPr>
              <a:spLocks noChangeShapeType="1"/>
            </p:cNvSpPr>
            <p:nvPr/>
          </p:nvSpPr>
          <p:spPr bwMode="auto">
            <a:xfrm flipH="1" flipV="1">
              <a:off x="7609714" y="5506865"/>
              <a:ext cx="808253" cy="8390"/>
            </a:xfrm>
            <a:prstGeom prst="line">
              <a:avLst/>
            </a:prstGeom>
            <a:noFill/>
            <a:ln w="28575">
              <a:solidFill>
                <a:srgbClr val="1F497D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1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rebuchet MS"/>
                <a:ea typeface="ヒラギノ角ゴ ProN W6" charset="0"/>
              </a:rPr>
              <a:t>Triangle Meshes</a:t>
            </a:r>
            <a:endParaRPr lang="en-US" dirty="0">
              <a:latin typeface="Trebuchet M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Connectivity: vertices, edges, triangles</a:t>
            </a:r>
          </a:p>
          <a:p>
            <a:r>
              <a:rPr lang="en-US" dirty="0"/>
              <a:t>Geometry: vertex positions</a:t>
            </a:r>
          </a:p>
          <a:p>
            <a:endParaRPr lang="en-US" dirty="0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5989978" y="3464720"/>
            <a:ext cx="2786789" cy="2283768"/>
            <a:chOff x="8001000" y="4914900"/>
            <a:chExt cx="4494213" cy="3683000"/>
          </a:xfrm>
        </p:grpSpPr>
        <p:sp>
          <p:nvSpPr>
            <p:cNvPr id="33804" name="Freeform 3"/>
            <p:cNvSpPr>
              <a:spLocks/>
            </p:cNvSpPr>
            <p:nvPr/>
          </p:nvSpPr>
          <p:spPr bwMode="auto">
            <a:xfrm>
              <a:off x="8104188" y="5024438"/>
              <a:ext cx="4281487" cy="346868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0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828" y="1589"/>
                  </a:moveTo>
                  <a:lnTo>
                    <a:pt x="21600" y="0"/>
                  </a:lnTo>
                  <a:lnTo>
                    <a:pt x="21600" y="10779"/>
                  </a:lnTo>
                  <a:lnTo>
                    <a:pt x="17628" y="18895"/>
                  </a:lnTo>
                  <a:lnTo>
                    <a:pt x="8048" y="21600"/>
                  </a:lnTo>
                  <a:lnTo>
                    <a:pt x="0" y="11852"/>
                  </a:lnTo>
                  <a:lnTo>
                    <a:pt x="6828" y="1589"/>
                  </a:lnTo>
                  <a:close/>
                  <a:moveTo>
                    <a:pt x="6828" y="1589"/>
                  </a:moveTo>
                </a:path>
              </a:pathLst>
            </a:custGeom>
            <a:solidFill>
              <a:srgbClr val="F7C275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3805" name="Group 4"/>
            <p:cNvGrpSpPr>
              <a:grpSpLocks/>
            </p:cNvGrpSpPr>
            <p:nvPr/>
          </p:nvGrpSpPr>
          <p:grpSpPr bwMode="auto">
            <a:xfrm>
              <a:off x="8104188" y="5030788"/>
              <a:ext cx="4302125" cy="3482975"/>
              <a:chOff x="0" y="0"/>
              <a:chExt cx="2710" cy="2194"/>
            </a:xfrm>
          </p:grpSpPr>
          <p:sp>
            <p:nvSpPr>
              <p:cNvPr id="33814" name="Line 5"/>
              <p:cNvSpPr>
                <a:spLocks noChangeShapeType="1"/>
              </p:cNvSpPr>
              <p:nvPr/>
            </p:nvSpPr>
            <p:spPr bwMode="auto">
              <a:xfrm>
                <a:off x="861" y="156"/>
                <a:ext cx="570" cy="76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815" name="Line 6"/>
              <p:cNvSpPr>
                <a:spLocks noChangeShapeType="1"/>
              </p:cNvSpPr>
              <p:nvPr/>
            </p:nvSpPr>
            <p:spPr bwMode="auto">
              <a:xfrm flipH="1">
                <a:off x="1426" y="0"/>
                <a:ext cx="1284" cy="91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816" name="Line 7"/>
              <p:cNvSpPr>
                <a:spLocks noChangeShapeType="1"/>
              </p:cNvSpPr>
              <p:nvPr/>
            </p:nvSpPr>
            <p:spPr bwMode="auto">
              <a:xfrm rot="10800000">
                <a:off x="1422" y="912"/>
                <a:ext cx="1288" cy="17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817" name="Line 8"/>
              <p:cNvSpPr>
                <a:spLocks noChangeShapeType="1"/>
              </p:cNvSpPr>
              <p:nvPr/>
            </p:nvSpPr>
            <p:spPr bwMode="auto">
              <a:xfrm rot="10800000">
                <a:off x="1431" y="912"/>
                <a:ext cx="778" cy="100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818" name="Line 9"/>
              <p:cNvSpPr>
                <a:spLocks noChangeShapeType="1"/>
              </p:cNvSpPr>
              <p:nvPr/>
            </p:nvSpPr>
            <p:spPr bwMode="auto">
              <a:xfrm flipH="1">
                <a:off x="0" y="916"/>
                <a:ext cx="1431" cy="27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819" name="Line 10"/>
              <p:cNvSpPr>
                <a:spLocks noChangeShapeType="1"/>
              </p:cNvSpPr>
              <p:nvPr/>
            </p:nvSpPr>
            <p:spPr bwMode="auto">
              <a:xfrm flipH="1">
                <a:off x="1004" y="921"/>
                <a:ext cx="435" cy="12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3806" name="Group 11"/>
            <p:cNvGrpSpPr>
              <a:grpSpLocks/>
            </p:cNvGrpSpPr>
            <p:nvPr/>
          </p:nvGrpSpPr>
          <p:grpSpPr bwMode="auto">
            <a:xfrm>
              <a:off x="8001000" y="4914900"/>
              <a:ext cx="4494213" cy="3683000"/>
              <a:chOff x="0" y="0"/>
              <a:chExt cx="2831" cy="2320"/>
            </a:xfrm>
          </p:grpSpPr>
          <p:sp>
            <p:nvSpPr>
              <p:cNvPr id="33807" name="Oval 12"/>
              <p:cNvSpPr>
                <a:spLocks/>
              </p:cNvSpPr>
              <p:nvPr/>
            </p:nvSpPr>
            <p:spPr bwMode="auto">
              <a:xfrm>
                <a:off x="861" y="169"/>
                <a:ext cx="130" cy="13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808" name="Oval 13"/>
              <p:cNvSpPr>
                <a:spLocks/>
              </p:cNvSpPr>
              <p:nvPr/>
            </p:nvSpPr>
            <p:spPr bwMode="auto">
              <a:xfrm>
                <a:off x="0" y="1199"/>
                <a:ext cx="130" cy="13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809" name="Oval 14"/>
              <p:cNvSpPr>
                <a:spLocks/>
              </p:cNvSpPr>
              <p:nvPr/>
            </p:nvSpPr>
            <p:spPr bwMode="auto">
              <a:xfrm>
                <a:off x="2701" y="1094"/>
                <a:ext cx="130" cy="131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810" name="Oval 15"/>
              <p:cNvSpPr>
                <a:spLocks/>
              </p:cNvSpPr>
              <p:nvPr/>
            </p:nvSpPr>
            <p:spPr bwMode="auto">
              <a:xfrm>
                <a:off x="1004" y="2189"/>
                <a:ext cx="131" cy="131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811" name="Oval 16"/>
              <p:cNvSpPr>
                <a:spLocks/>
              </p:cNvSpPr>
              <p:nvPr/>
            </p:nvSpPr>
            <p:spPr bwMode="auto">
              <a:xfrm>
                <a:off x="1435" y="925"/>
                <a:ext cx="131" cy="13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812" name="Oval 17"/>
              <p:cNvSpPr>
                <a:spLocks/>
              </p:cNvSpPr>
              <p:nvPr/>
            </p:nvSpPr>
            <p:spPr bwMode="auto">
              <a:xfrm>
                <a:off x="2701" y="0"/>
                <a:ext cx="130" cy="13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813" name="Oval 18"/>
              <p:cNvSpPr>
                <a:spLocks/>
              </p:cNvSpPr>
              <p:nvPr/>
            </p:nvSpPr>
            <p:spPr bwMode="auto">
              <a:xfrm>
                <a:off x="2205" y="1915"/>
                <a:ext cx="131" cy="131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33801" name="Group 32"/>
          <p:cNvGrpSpPr>
            <a:grpSpLocks/>
          </p:cNvGrpSpPr>
          <p:nvPr/>
        </p:nvGrpSpPr>
        <p:grpSpPr bwMode="auto">
          <a:xfrm>
            <a:off x="6795492" y="1812727"/>
            <a:ext cx="1331640" cy="1460004"/>
            <a:chOff x="9665208" y="2578348"/>
            <a:chExt cx="1892808" cy="2076456"/>
          </a:xfrm>
        </p:grpSpPr>
        <p:pic>
          <p:nvPicPr>
            <p:cNvPr id="3380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5208" y="2578348"/>
              <a:ext cx="1892808" cy="2076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3803" name="Oval 17"/>
            <p:cNvSpPr>
              <a:spLocks/>
            </p:cNvSpPr>
            <p:nvPr/>
          </p:nvSpPr>
          <p:spPr bwMode="auto">
            <a:xfrm>
              <a:off x="10478327" y="3621024"/>
              <a:ext cx="153098" cy="153035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3" y="2917394"/>
            <a:ext cx="2361875" cy="337411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3" y="3529309"/>
            <a:ext cx="4404577" cy="337411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3" y="4141224"/>
            <a:ext cx="5170590" cy="337411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3" y="5177994"/>
            <a:ext cx="4058047" cy="37388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6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5413" y="3775734"/>
            <a:ext cx="4281215" cy="2206509"/>
          </a:xfrm>
          <a:prstGeom prst="rect">
            <a:avLst/>
          </a:prstGeom>
          <a:ln w="28575">
            <a:solidFill>
              <a:srgbClr val="C00000"/>
            </a:solidFill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Straight Connector 14"/>
          <p:cNvCxnSpPr/>
          <p:nvPr/>
        </p:nvCxnSpPr>
        <p:spPr>
          <a:xfrm rot="16200000" flipH="1">
            <a:off x="2738956" y="3548853"/>
            <a:ext cx="443920" cy="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3211" y="1837507"/>
            <a:ext cx="1515661" cy="8617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Scanning:</a:t>
            </a:r>
          </a:p>
          <a:p>
            <a:r>
              <a:rPr lang="en-US" sz="1600" dirty="0" smtClean="0"/>
              <a:t>results in range images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137952" y="1837507"/>
            <a:ext cx="1653547" cy="13542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Registration:</a:t>
            </a:r>
          </a:p>
          <a:p>
            <a:r>
              <a:rPr lang="en-US" sz="1600" dirty="0" smtClean="0"/>
              <a:t>bring all range images to one coordinate system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323805" y="1837507"/>
            <a:ext cx="2582092" cy="11387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Stitching</a:t>
            </a:r>
            <a:r>
              <a:rPr lang="en-US" dirty="0" smtClean="0"/>
              <a:t>/</a:t>
            </a:r>
            <a:r>
              <a:rPr lang="en-US" b="1" dirty="0" smtClean="0"/>
              <a:t>reconstruction:</a:t>
            </a:r>
          </a:p>
          <a:p>
            <a:r>
              <a:rPr lang="en-US" sz="1600" dirty="0" smtClean="0"/>
              <a:t>Integration of scans into a single mesh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7445826" y="1837507"/>
            <a:ext cx="1589315" cy="12926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Postprocess</a:t>
            </a:r>
            <a:r>
              <a:rPr lang="en-US" b="1" dirty="0" smtClean="0">
                <a:solidFill>
                  <a:srgbClr val="000000"/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Topological and</a:t>
            </a:r>
            <a:br>
              <a:rPr lang="en-US" sz="1200" dirty="0" smtClean="0"/>
            </a:br>
            <a:r>
              <a:rPr lang="en-US" sz="1200" dirty="0" smtClean="0"/>
              <a:t>   geometric </a:t>
            </a:r>
            <a:br>
              <a:rPr lang="en-US" sz="1200" dirty="0" smtClean="0"/>
            </a:br>
            <a:r>
              <a:rPr lang="en-US" sz="1200" dirty="0" smtClean="0"/>
              <a:t>   filtering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</a:t>
            </a:r>
            <a:r>
              <a:rPr lang="en-US" sz="1200" dirty="0" err="1" smtClean="0"/>
              <a:t>Remeshing</a:t>
            </a:r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Compression</a:t>
            </a:r>
            <a:endParaRPr lang="en-US" sz="1200" dirty="0"/>
          </a:p>
        </p:txBody>
      </p:sp>
      <p:sp>
        <p:nvSpPr>
          <p:cNvPr id="20" name="Right Arrow 19"/>
          <p:cNvSpPr/>
          <p:nvPr/>
        </p:nvSpPr>
        <p:spPr>
          <a:xfrm>
            <a:off x="1726769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3917967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7039889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67437" y="167731"/>
            <a:ext cx="8419109" cy="798719"/>
          </a:xfrm>
        </p:spPr>
        <p:txBody>
          <a:bodyPr>
            <a:normAutofit/>
          </a:bodyPr>
          <a:lstStyle/>
          <a:p>
            <a:r>
              <a:rPr lang="en-US" dirty="0" smtClean="0"/>
              <a:t>Geometry Acquisition Pipeline</a:t>
            </a:r>
            <a:endParaRPr lang="en-US" sz="31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9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Manifolds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 surface is a closed </a:t>
            </a:r>
            <a:r>
              <a:rPr lang="en-US" sz="2800" b="1" dirty="0" smtClean="0"/>
              <a:t>2-manifold</a:t>
            </a:r>
            <a:r>
              <a:rPr lang="en-US" sz="2800" dirty="0" smtClean="0"/>
              <a:t> if it is everywhere locally homeomorphic </a:t>
            </a:r>
            <a:br>
              <a:rPr lang="en-US" sz="2800" dirty="0" smtClean="0"/>
            </a:br>
            <a:r>
              <a:rPr lang="en-US" sz="2800" dirty="0" smtClean="0"/>
              <a:t>to a disk</a:t>
            </a:r>
          </a:p>
          <a:p>
            <a:pPr lvl="1">
              <a:buNone/>
            </a:pPr>
            <a:endParaRPr lang="en-US" sz="2400" dirty="0" smtClean="0"/>
          </a:p>
          <a:p>
            <a:pPr lvl="1">
              <a:buNone/>
            </a:pPr>
            <a:endParaRPr lang="en-US" sz="24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40</a:t>
            </a:fld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1565888" y="3909556"/>
            <a:ext cx="6245699" cy="2276360"/>
            <a:chOff x="2593622" y="3235440"/>
            <a:chExt cx="4144178" cy="1510422"/>
          </a:xfrm>
        </p:grpSpPr>
        <p:sp>
          <p:nvSpPr>
            <p:cNvPr id="71" name="Oval 70"/>
            <p:cNvSpPr/>
            <p:nvPr/>
          </p:nvSpPr>
          <p:spPr>
            <a:xfrm>
              <a:off x="6120856" y="3315505"/>
              <a:ext cx="616944" cy="616944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5766480" y="4128918"/>
              <a:ext cx="616944" cy="616944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Picture 7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91586" y="3235440"/>
              <a:ext cx="2323188" cy="140208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  <p:sp>
          <p:nvSpPr>
            <p:cNvPr id="74" name="Freeform 73"/>
            <p:cNvSpPr/>
            <p:nvPr/>
          </p:nvSpPr>
          <p:spPr>
            <a:xfrm>
              <a:off x="4776797" y="3943467"/>
              <a:ext cx="462709" cy="396607"/>
            </a:xfrm>
            <a:custGeom>
              <a:avLst/>
              <a:gdLst>
                <a:gd name="connsiteX0" fmla="*/ 0 w 462709"/>
                <a:gd name="connsiteY0" fmla="*/ 176270 h 396607"/>
                <a:gd name="connsiteX1" fmla="*/ 11017 w 462709"/>
                <a:gd name="connsiteY1" fmla="*/ 77118 h 396607"/>
                <a:gd name="connsiteX2" fmla="*/ 22034 w 462709"/>
                <a:gd name="connsiteY2" fmla="*/ 44067 h 396607"/>
                <a:gd name="connsiteX3" fmla="*/ 55085 w 462709"/>
                <a:gd name="connsiteY3" fmla="*/ 22034 h 396607"/>
                <a:gd name="connsiteX4" fmla="*/ 132203 w 462709"/>
                <a:gd name="connsiteY4" fmla="*/ 0 h 396607"/>
                <a:gd name="connsiteX5" fmla="*/ 308473 w 462709"/>
                <a:gd name="connsiteY5" fmla="*/ 11017 h 396607"/>
                <a:gd name="connsiteX6" fmla="*/ 341523 w 462709"/>
                <a:gd name="connsiteY6" fmla="*/ 22034 h 396607"/>
                <a:gd name="connsiteX7" fmla="*/ 407625 w 462709"/>
                <a:gd name="connsiteY7" fmla="*/ 66101 h 396607"/>
                <a:gd name="connsiteX8" fmla="*/ 451692 w 462709"/>
                <a:gd name="connsiteY8" fmla="*/ 165253 h 396607"/>
                <a:gd name="connsiteX9" fmla="*/ 462709 w 462709"/>
                <a:gd name="connsiteY9" fmla="*/ 198303 h 396607"/>
                <a:gd name="connsiteX10" fmla="*/ 451692 w 462709"/>
                <a:gd name="connsiteY10" fmla="*/ 242371 h 396607"/>
                <a:gd name="connsiteX11" fmla="*/ 396608 w 462709"/>
                <a:gd name="connsiteY11" fmla="*/ 308472 h 396607"/>
                <a:gd name="connsiteX12" fmla="*/ 363557 w 462709"/>
                <a:gd name="connsiteY12" fmla="*/ 319489 h 396607"/>
                <a:gd name="connsiteX13" fmla="*/ 297456 w 462709"/>
                <a:gd name="connsiteY13" fmla="*/ 363557 h 396607"/>
                <a:gd name="connsiteX14" fmla="*/ 264405 w 462709"/>
                <a:gd name="connsiteY14" fmla="*/ 385590 h 396607"/>
                <a:gd name="connsiteX15" fmla="*/ 231355 w 462709"/>
                <a:gd name="connsiteY15" fmla="*/ 396607 h 396607"/>
                <a:gd name="connsiteX16" fmla="*/ 121186 w 462709"/>
                <a:gd name="connsiteY16" fmla="*/ 374573 h 396607"/>
                <a:gd name="connsiteX17" fmla="*/ 88135 w 462709"/>
                <a:gd name="connsiteY17" fmla="*/ 352540 h 396607"/>
                <a:gd name="connsiteX18" fmla="*/ 66102 w 462709"/>
                <a:gd name="connsiteY18" fmla="*/ 319489 h 396607"/>
                <a:gd name="connsiteX19" fmla="*/ 11017 w 462709"/>
                <a:gd name="connsiteY19" fmla="*/ 264405 h 396607"/>
                <a:gd name="connsiteX20" fmla="*/ 0 w 462709"/>
                <a:gd name="connsiteY20" fmla="*/ 176270 h 396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2709" h="396607">
                  <a:moveTo>
                    <a:pt x="0" y="176270"/>
                  </a:moveTo>
                  <a:cubicBezTo>
                    <a:pt x="0" y="145056"/>
                    <a:pt x="5550" y="109920"/>
                    <a:pt x="11017" y="77118"/>
                  </a:cubicBezTo>
                  <a:cubicBezTo>
                    <a:pt x="12926" y="65663"/>
                    <a:pt x="14779" y="53135"/>
                    <a:pt x="22034" y="44067"/>
                  </a:cubicBezTo>
                  <a:cubicBezTo>
                    <a:pt x="30305" y="33728"/>
                    <a:pt x="43242" y="27955"/>
                    <a:pt x="55085" y="22034"/>
                  </a:cubicBezTo>
                  <a:cubicBezTo>
                    <a:pt x="70892" y="14131"/>
                    <a:pt x="118081" y="3531"/>
                    <a:pt x="132203" y="0"/>
                  </a:cubicBezTo>
                  <a:cubicBezTo>
                    <a:pt x="190960" y="3672"/>
                    <a:pt x="249925" y="4854"/>
                    <a:pt x="308473" y="11017"/>
                  </a:cubicBezTo>
                  <a:cubicBezTo>
                    <a:pt x="320022" y="12233"/>
                    <a:pt x="331372" y="16394"/>
                    <a:pt x="341523" y="22034"/>
                  </a:cubicBezTo>
                  <a:cubicBezTo>
                    <a:pt x="364672" y="34894"/>
                    <a:pt x="407625" y="66101"/>
                    <a:pt x="407625" y="66101"/>
                  </a:cubicBezTo>
                  <a:cubicBezTo>
                    <a:pt x="442541" y="118477"/>
                    <a:pt x="425471" y="86590"/>
                    <a:pt x="451692" y="165253"/>
                  </a:cubicBezTo>
                  <a:lnTo>
                    <a:pt x="462709" y="198303"/>
                  </a:lnTo>
                  <a:cubicBezTo>
                    <a:pt x="459037" y="212992"/>
                    <a:pt x="457656" y="228454"/>
                    <a:pt x="451692" y="242371"/>
                  </a:cubicBezTo>
                  <a:cubicBezTo>
                    <a:pt x="443563" y="261339"/>
                    <a:pt x="412490" y="297884"/>
                    <a:pt x="396608" y="308472"/>
                  </a:cubicBezTo>
                  <a:cubicBezTo>
                    <a:pt x="386945" y="314914"/>
                    <a:pt x="373709" y="313849"/>
                    <a:pt x="363557" y="319489"/>
                  </a:cubicBezTo>
                  <a:cubicBezTo>
                    <a:pt x="340408" y="332350"/>
                    <a:pt x="319490" y="348868"/>
                    <a:pt x="297456" y="363557"/>
                  </a:cubicBezTo>
                  <a:cubicBezTo>
                    <a:pt x="286439" y="370902"/>
                    <a:pt x="276966" y="381403"/>
                    <a:pt x="264405" y="385590"/>
                  </a:cubicBezTo>
                  <a:lnTo>
                    <a:pt x="231355" y="396607"/>
                  </a:lnTo>
                  <a:cubicBezTo>
                    <a:pt x="202932" y="392547"/>
                    <a:pt x="151953" y="389956"/>
                    <a:pt x="121186" y="374573"/>
                  </a:cubicBezTo>
                  <a:cubicBezTo>
                    <a:pt x="109343" y="368652"/>
                    <a:pt x="99152" y="359884"/>
                    <a:pt x="88135" y="352540"/>
                  </a:cubicBezTo>
                  <a:cubicBezTo>
                    <a:pt x="80791" y="341523"/>
                    <a:pt x="75464" y="328852"/>
                    <a:pt x="66102" y="319489"/>
                  </a:cubicBezTo>
                  <a:cubicBezTo>
                    <a:pt x="44885" y="298272"/>
                    <a:pt x="17545" y="300311"/>
                    <a:pt x="11017" y="264405"/>
                  </a:cubicBezTo>
                  <a:cubicBezTo>
                    <a:pt x="5762" y="235501"/>
                    <a:pt x="0" y="207484"/>
                    <a:pt x="0" y="176270"/>
                  </a:cubicBezTo>
                  <a:close/>
                </a:path>
              </a:pathLst>
            </a:custGeom>
            <a:solidFill>
              <a:srgbClr val="4F81BD">
                <a:alpha val="47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3959713" y="3930614"/>
              <a:ext cx="585731" cy="475561"/>
            </a:xfrm>
            <a:custGeom>
              <a:avLst/>
              <a:gdLst>
                <a:gd name="connsiteX0" fmla="*/ 0 w 462709"/>
                <a:gd name="connsiteY0" fmla="*/ 176270 h 396607"/>
                <a:gd name="connsiteX1" fmla="*/ 11017 w 462709"/>
                <a:gd name="connsiteY1" fmla="*/ 77118 h 396607"/>
                <a:gd name="connsiteX2" fmla="*/ 22034 w 462709"/>
                <a:gd name="connsiteY2" fmla="*/ 44067 h 396607"/>
                <a:gd name="connsiteX3" fmla="*/ 55085 w 462709"/>
                <a:gd name="connsiteY3" fmla="*/ 22034 h 396607"/>
                <a:gd name="connsiteX4" fmla="*/ 132203 w 462709"/>
                <a:gd name="connsiteY4" fmla="*/ 0 h 396607"/>
                <a:gd name="connsiteX5" fmla="*/ 308473 w 462709"/>
                <a:gd name="connsiteY5" fmla="*/ 11017 h 396607"/>
                <a:gd name="connsiteX6" fmla="*/ 341523 w 462709"/>
                <a:gd name="connsiteY6" fmla="*/ 22034 h 396607"/>
                <a:gd name="connsiteX7" fmla="*/ 407625 w 462709"/>
                <a:gd name="connsiteY7" fmla="*/ 66101 h 396607"/>
                <a:gd name="connsiteX8" fmla="*/ 451692 w 462709"/>
                <a:gd name="connsiteY8" fmla="*/ 165253 h 396607"/>
                <a:gd name="connsiteX9" fmla="*/ 462709 w 462709"/>
                <a:gd name="connsiteY9" fmla="*/ 198303 h 396607"/>
                <a:gd name="connsiteX10" fmla="*/ 451692 w 462709"/>
                <a:gd name="connsiteY10" fmla="*/ 242371 h 396607"/>
                <a:gd name="connsiteX11" fmla="*/ 396608 w 462709"/>
                <a:gd name="connsiteY11" fmla="*/ 308472 h 396607"/>
                <a:gd name="connsiteX12" fmla="*/ 363557 w 462709"/>
                <a:gd name="connsiteY12" fmla="*/ 319489 h 396607"/>
                <a:gd name="connsiteX13" fmla="*/ 297456 w 462709"/>
                <a:gd name="connsiteY13" fmla="*/ 363557 h 396607"/>
                <a:gd name="connsiteX14" fmla="*/ 264405 w 462709"/>
                <a:gd name="connsiteY14" fmla="*/ 385590 h 396607"/>
                <a:gd name="connsiteX15" fmla="*/ 231355 w 462709"/>
                <a:gd name="connsiteY15" fmla="*/ 396607 h 396607"/>
                <a:gd name="connsiteX16" fmla="*/ 121186 w 462709"/>
                <a:gd name="connsiteY16" fmla="*/ 374573 h 396607"/>
                <a:gd name="connsiteX17" fmla="*/ 88135 w 462709"/>
                <a:gd name="connsiteY17" fmla="*/ 352540 h 396607"/>
                <a:gd name="connsiteX18" fmla="*/ 66102 w 462709"/>
                <a:gd name="connsiteY18" fmla="*/ 319489 h 396607"/>
                <a:gd name="connsiteX19" fmla="*/ 11017 w 462709"/>
                <a:gd name="connsiteY19" fmla="*/ 264405 h 396607"/>
                <a:gd name="connsiteX20" fmla="*/ 0 w 462709"/>
                <a:gd name="connsiteY20" fmla="*/ 176270 h 396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2709" h="396607">
                  <a:moveTo>
                    <a:pt x="0" y="176270"/>
                  </a:moveTo>
                  <a:cubicBezTo>
                    <a:pt x="0" y="145056"/>
                    <a:pt x="5550" y="109920"/>
                    <a:pt x="11017" y="77118"/>
                  </a:cubicBezTo>
                  <a:cubicBezTo>
                    <a:pt x="12926" y="65663"/>
                    <a:pt x="14779" y="53135"/>
                    <a:pt x="22034" y="44067"/>
                  </a:cubicBezTo>
                  <a:cubicBezTo>
                    <a:pt x="30305" y="33728"/>
                    <a:pt x="43242" y="27955"/>
                    <a:pt x="55085" y="22034"/>
                  </a:cubicBezTo>
                  <a:cubicBezTo>
                    <a:pt x="70892" y="14131"/>
                    <a:pt x="118081" y="3531"/>
                    <a:pt x="132203" y="0"/>
                  </a:cubicBezTo>
                  <a:cubicBezTo>
                    <a:pt x="190960" y="3672"/>
                    <a:pt x="249925" y="4854"/>
                    <a:pt x="308473" y="11017"/>
                  </a:cubicBezTo>
                  <a:cubicBezTo>
                    <a:pt x="320022" y="12233"/>
                    <a:pt x="331372" y="16394"/>
                    <a:pt x="341523" y="22034"/>
                  </a:cubicBezTo>
                  <a:cubicBezTo>
                    <a:pt x="364672" y="34894"/>
                    <a:pt x="407625" y="66101"/>
                    <a:pt x="407625" y="66101"/>
                  </a:cubicBezTo>
                  <a:cubicBezTo>
                    <a:pt x="442541" y="118477"/>
                    <a:pt x="425471" y="86590"/>
                    <a:pt x="451692" y="165253"/>
                  </a:cubicBezTo>
                  <a:lnTo>
                    <a:pt x="462709" y="198303"/>
                  </a:lnTo>
                  <a:cubicBezTo>
                    <a:pt x="459037" y="212992"/>
                    <a:pt x="457656" y="228454"/>
                    <a:pt x="451692" y="242371"/>
                  </a:cubicBezTo>
                  <a:cubicBezTo>
                    <a:pt x="443563" y="261339"/>
                    <a:pt x="412490" y="297884"/>
                    <a:pt x="396608" y="308472"/>
                  </a:cubicBezTo>
                  <a:cubicBezTo>
                    <a:pt x="386945" y="314914"/>
                    <a:pt x="373709" y="313849"/>
                    <a:pt x="363557" y="319489"/>
                  </a:cubicBezTo>
                  <a:cubicBezTo>
                    <a:pt x="340408" y="332350"/>
                    <a:pt x="319490" y="348868"/>
                    <a:pt x="297456" y="363557"/>
                  </a:cubicBezTo>
                  <a:cubicBezTo>
                    <a:pt x="286439" y="370902"/>
                    <a:pt x="276966" y="381403"/>
                    <a:pt x="264405" y="385590"/>
                  </a:cubicBezTo>
                  <a:lnTo>
                    <a:pt x="231355" y="396607"/>
                  </a:lnTo>
                  <a:cubicBezTo>
                    <a:pt x="202932" y="392547"/>
                    <a:pt x="151953" y="389956"/>
                    <a:pt x="121186" y="374573"/>
                  </a:cubicBezTo>
                  <a:cubicBezTo>
                    <a:pt x="109343" y="368652"/>
                    <a:pt x="99152" y="359884"/>
                    <a:pt x="88135" y="352540"/>
                  </a:cubicBezTo>
                  <a:cubicBezTo>
                    <a:pt x="80791" y="341523"/>
                    <a:pt x="75464" y="328852"/>
                    <a:pt x="66102" y="319489"/>
                  </a:cubicBezTo>
                  <a:cubicBezTo>
                    <a:pt x="44885" y="298272"/>
                    <a:pt x="17545" y="300311"/>
                    <a:pt x="11017" y="264405"/>
                  </a:cubicBezTo>
                  <a:cubicBezTo>
                    <a:pt x="5762" y="235501"/>
                    <a:pt x="0" y="207484"/>
                    <a:pt x="0" y="176270"/>
                  </a:cubicBezTo>
                  <a:close/>
                </a:path>
              </a:pathLst>
            </a:custGeom>
            <a:solidFill>
              <a:srgbClr val="4F81BD">
                <a:alpha val="47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>
              <a:off x="3408871" y="3806281"/>
              <a:ext cx="121492" cy="104136"/>
            </a:xfrm>
            <a:custGeom>
              <a:avLst/>
              <a:gdLst>
                <a:gd name="connsiteX0" fmla="*/ 0 w 462709"/>
                <a:gd name="connsiteY0" fmla="*/ 176270 h 396607"/>
                <a:gd name="connsiteX1" fmla="*/ 11017 w 462709"/>
                <a:gd name="connsiteY1" fmla="*/ 77118 h 396607"/>
                <a:gd name="connsiteX2" fmla="*/ 22034 w 462709"/>
                <a:gd name="connsiteY2" fmla="*/ 44067 h 396607"/>
                <a:gd name="connsiteX3" fmla="*/ 55085 w 462709"/>
                <a:gd name="connsiteY3" fmla="*/ 22034 h 396607"/>
                <a:gd name="connsiteX4" fmla="*/ 132203 w 462709"/>
                <a:gd name="connsiteY4" fmla="*/ 0 h 396607"/>
                <a:gd name="connsiteX5" fmla="*/ 308473 w 462709"/>
                <a:gd name="connsiteY5" fmla="*/ 11017 h 396607"/>
                <a:gd name="connsiteX6" fmla="*/ 341523 w 462709"/>
                <a:gd name="connsiteY6" fmla="*/ 22034 h 396607"/>
                <a:gd name="connsiteX7" fmla="*/ 407625 w 462709"/>
                <a:gd name="connsiteY7" fmla="*/ 66101 h 396607"/>
                <a:gd name="connsiteX8" fmla="*/ 451692 w 462709"/>
                <a:gd name="connsiteY8" fmla="*/ 165253 h 396607"/>
                <a:gd name="connsiteX9" fmla="*/ 462709 w 462709"/>
                <a:gd name="connsiteY9" fmla="*/ 198303 h 396607"/>
                <a:gd name="connsiteX10" fmla="*/ 451692 w 462709"/>
                <a:gd name="connsiteY10" fmla="*/ 242371 h 396607"/>
                <a:gd name="connsiteX11" fmla="*/ 396608 w 462709"/>
                <a:gd name="connsiteY11" fmla="*/ 308472 h 396607"/>
                <a:gd name="connsiteX12" fmla="*/ 363557 w 462709"/>
                <a:gd name="connsiteY12" fmla="*/ 319489 h 396607"/>
                <a:gd name="connsiteX13" fmla="*/ 297456 w 462709"/>
                <a:gd name="connsiteY13" fmla="*/ 363557 h 396607"/>
                <a:gd name="connsiteX14" fmla="*/ 264405 w 462709"/>
                <a:gd name="connsiteY14" fmla="*/ 385590 h 396607"/>
                <a:gd name="connsiteX15" fmla="*/ 231355 w 462709"/>
                <a:gd name="connsiteY15" fmla="*/ 396607 h 396607"/>
                <a:gd name="connsiteX16" fmla="*/ 121186 w 462709"/>
                <a:gd name="connsiteY16" fmla="*/ 374573 h 396607"/>
                <a:gd name="connsiteX17" fmla="*/ 88135 w 462709"/>
                <a:gd name="connsiteY17" fmla="*/ 352540 h 396607"/>
                <a:gd name="connsiteX18" fmla="*/ 66102 w 462709"/>
                <a:gd name="connsiteY18" fmla="*/ 319489 h 396607"/>
                <a:gd name="connsiteX19" fmla="*/ 11017 w 462709"/>
                <a:gd name="connsiteY19" fmla="*/ 264405 h 396607"/>
                <a:gd name="connsiteX20" fmla="*/ 0 w 462709"/>
                <a:gd name="connsiteY20" fmla="*/ 176270 h 396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2709" h="396607">
                  <a:moveTo>
                    <a:pt x="0" y="176270"/>
                  </a:moveTo>
                  <a:cubicBezTo>
                    <a:pt x="0" y="145056"/>
                    <a:pt x="5550" y="109920"/>
                    <a:pt x="11017" y="77118"/>
                  </a:cubicBezTo>
                  <a:cubicBezTo>
                    <a:pt x="12926" y="65663"/>
                    <a:pt x="14779" y="53135"/>
                    <a:pt x="22034" y="44067"/>
                  </a:cubicBezTo>
                  <a:cubicBezTo>
                    <a:pt x="30305" y="33728"/>
                    <a:pt x="43242" y="27955"/>
                    <a:pt x="55085" y="22034"/>
                  </a:cubicBezTo>
                  <a:cubicBezTo>
                    <a:pt x="70892" y="14131"/>
                    <a:pt x="118081" y="3531"/>
                    <a:pt x="132203" y="0"/>
                  </a:cubicBezTo>
                  <a:cubicBezTo>
                    <a:pt x="190960" y="3672"/>
                    <a:pt x="249925" y="4854"/>
                    <a:pt x="308473" y="11017"/>
                  </a:cubicBezTo>
                  <a:cubicBezTo>
                    <a:pt x="320022" y="12233"/>
                    <a:pt x="331372" y="16394"/>
                    <a:pt x="341523" y="22034"/>
                  </a:cubicBezTo>
                  <a:cubicBezTo>
                    <a:pt x="364672" y="34894"/>
                    <a:pt x="407625" y="66101"/>
                    <a:pt x="407625" y="66101"/>
                  </a:cubicBezTo>
                  <a:cubicBezTo>
                    <a:pt x="442541" y="118477"/>
                    <a:pt x="425471" y="86590"/>
                    <a:pt x="451692" y="165253"/>
                  </a:cubicBezTo>
                  <a:lnTo>
                    <a:pt x="462709" y="198303"/>
                  </a:lnTo>
                  <a:cubicBezTo>
                    <a:pt x="459037" y="212992"/>
                    <a:pt x="457656" y="228454"/>
                    <a:pt x="451692" y="242371"/>
                  </a:cubicBezTo>
                  <a:cubicBezTo>
                    <a:pt x="443563" y="261339"/>
                    <a:pt x="412490" y="297884"/>
                    <a:pt x="396608" y="308472"/>
                  </a:cubicBezTo>
                  <a:cubicBezTo>
                    <a:pt x="386945" y="314914"/>
                    <a:pt x="373709" y="313849"/>
                    <a:pt x="363557" y="319489"/>
                  </a:cubicBezTo>
                  <a:cubicBezTo>
                    <a:pt x="340408" y="332350"/>
                    <a:pt x="319490" y="348868"/>
                    <a:pt x="297456" y="363557"/>
                  </a:cubicBezTo>
                  <a:cubicBezTo>
                    <a:pt x="286439" y="370902"/>
                    <a:pt x="276966" y="381403"/>
                    <a:pt x="264405" y="385590"/>
                  </a:cubicBezTo>
                  <a:lnTo>
                    <a:pt x="231355" y="396607"/>
                  </a:lnTo>
                  <a:cubicBezTo>
                    <a:pt x="202932" y="392547"/>
                    <a:pt x="151953" y="389956"/>
                    <a:pt x="121186" y="374573"/>
                  </a:cubicBezTo>
                  <a:cubicBezTo>
                    <a:pt x="109343" y="368652"/>
                    <a:pt x="99152" y="359884"/>
                    <a:pt x="88135" y="352540"/>
                  </a:cubicBezTo>
                  <a:cubicBezTo>
                    <a:pt x="80791" y="341523"/>
                    <a:pt x="75464" y="328852"/>
                    <a:pt x="66102" y="319489"/>
                  </a:cubicBezTo>
                  <a:cubicBezTo>
                    <a:pt x="44885" y="298272"/>
                    <a:pt x="17545" y="300311"/>
                    <a:pt x="11017" y="264405"/>
                  </a:cubicBezTo>
                  <a:cubicBezTo>
                    <a:pt x="5762" y="235501"/>
                    <a:pt x="0" y="207484"/>
                    <a:pt x="0" y="176270"/>
                  </a:cubicBezTo>
                  <a:close/>
                </a:path>
              </a:pathLst>
            </a:custGeom>
            <a:solidFill>
              <a:srgbClr val="4F81BD">
                <a:alpha val="47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76"/>
            <p:cNvSpPr/>
            <p:nvPr/>
          </p:nvSpPr>
          <p:spPr>
            <a:xfrm rot="20698886">
              <a:off x="4964087" y="3673555"/>
              <a:ext cx="1399142" cy="247879"/>
            </a:xfrm>
            <a:custGeom>
              <a:avLst/>
              <a:gdLst>
                <a:gd name="connsiteX0" fmla="*/ 0 w 1399142"/>
                <a:gd name="connsiteY0" fmla="*/ 247879 h 247879"/>
                <a:gd name="connsiteX1" fmla="*/ 661012 w 1399142"/>
                <a:gd name="connsiteY1" fmla="*/ 16525 h 247879"/>
                <a:gd name="connsiteX2" fmla="*/ 1399142 w 1399142"/>
                <a:gd name="connsiteY2" fmla="*/ 148728 h 24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142" h="247879">
                  <a:moveTo>
                    <a:pt x="0" y="247879"/>
                  </a:moveTo>
                  <a:cubicBezTo>
                    <a:pt x="213911" y="140464"/>
                    <a:pt x="427822" y="33050"/>
                    <a:pt x="661012" y="16525"/>
                  </a:cubicBezTo>
                  <a:cubicBezTo>
                    <a:pt x="894202" y="0"/>
                    <a:pt x="1146672" y="74364"/>
                    <a:pt x="1399142" y="148728"/>
                  </a:cubicBez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4235135" y="3977435"/>
              <a:ext cx="1729648" cy="577468"/>
            </a:xfrm>
            <a:custGeom>
              <a:avLst/>
              <a:gdLst>
                <a:gd name="connsiteX0" fmla="*/ 0 w 1399142"/>
                <a:gd name="connsiteY0" fmla="*/ 247879 h 247879"/>
                <a:gd name="connsiteX1" fmla="*/ 661012 w 1399142"/>
                <a:gd name="connsiteY1" fmla="*/ 16525 h 247879"/>
                <a:gd name="connsiteX2" fmla="*/ 1399142 w 1399142"/>
                <a:gd name="connsiteY2" fmla="*/ 148728 h 247879"/>
                <a:gd name="connsiteX0" fmla="*/ 0 w 1729648"/>
                <a:gd name="connsiteY0" fmla="*/ 293783 h 668357"/>
                <a:gd name="connsiteX1" fmla="*/ 661012 w 1729648"/>
                <a:gd name="connsiteY1" fmla="*/ 62429 h 668357"/>
                <a:gd name="connsiteX2" fmla="*/ 1729648 w 1729648"/>
                <a:gd name="connsiteY2" fmla="*/ 668357 h 668357"/>
                <a:gd name="connsiteX0" fmla="*/ 0 w 1729648"/>
                <a:gd name="connsiteY0" fmla="*/ 107415 h 577468"/>
                <a:gd name="connsiteX1" fmla="*/ 661012 w 1729648"/>
                <a:gd name="connsiteY1" fmla="*/ 515039 h 577468"/>
                <a:gd name="connsiteX2" fmla="*/ 1729648 w 1729648"/>
                <a:gd name="connsiteY2" fmla="*/ 481989 h 57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9648" h="577468">
                  <a:moveTo>
                    <a:pt x="0" y="107415"/>
                  </a:moveTo>
                  <a:cubicBezTo>
                    <a:pt x="213911" y="0"/>
                    <a:pt x="372737" y="452610"/>
                    <a:pt x="661012" y="515039"/>
                  </a:cubicBezTo>
                  <a:cubicBezTo>
                    <a:pt x="949287" y="577468"/>
                    <a:pt x="1477178" y="407625"/>
                    <a:pt x="1729648" y="481989"/>
                  </a:cubicBez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593622" y="3873692"/>
              <a:ext cx="475561" cy="475561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 79"/>
            <p:cNvSpPr/>
            <p:nvPr/>
          </p:nvSpPr>
          <p:spPr>
            <a:xfrm>
              <a:off x="2815796" y="3805756"/>
              <a:ext cx="649995" cy="291947"/>
            </a:xfrm>
            <a:custGeom>
              <a:avLst/>
              <a:gdLst>
                <a:gd name="connsiteX0" fmla="*/ 649995 w 649995"/>
                <a:gd name="connsiteY0" fmla="*/ 60593 h 291947"/>
                <a:gd name="connsiteX1" fmla="*/ 286438 w 649995"/>
                <a:gd name="connsiteY1" fmla="*/ 38559 h 291947"/>
                <a:gd name="connsiteX2" fmla="*/ 0 w 649995"/>
                <a:gd name="connsiteY2" fmla="*/ 291947 h 29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9995" h="291947">
                  <a:moveTo>
                    <a:pt x="649995" y="60593"/>
                  </a:moveTo>
                  <a:cubicBezTo>
                    <a:pt x="522382" y="30296"/>
                    <a:pt x="394770" y="0"/>
                    <a:pt x="286438" y="38559"/>
                  </a:cubicBezTo>
                  <a:cubicBezTo>
                    <a:pt x="178106" y="77118"/>
                    <a:pt x="89053" y="184532"/>
                    <a:pt x="0" y="291947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27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Manifolds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For every point </a:t>
            </a:r>
            <a:r>
              <a:rPr lang="en-US" sz="2800" b="1" dirty="0" smtClean="0">
                <a:latin typeface="Times New Roman"/>
                <a:cs typeface="Times New Roman"/>
              </a:rPr>
              <a:t>x</a:t>
            </a:r>
            <a:r>
              <a:rPr lang="en-US" sz="2800" dirty="0" smtClean="0"/>
              <a:t> in </a:t>
            </a:r>
            <a:r>
              <a:rPr lang="en-US" sz="2800" i="1" dirty="0" smtClean="0">
                <a:latin typeface="Times New Roman"/>
                <a:cs typeface="Times New Roman"/>
              </a:rPr>
              <a:t>M</a:t>
            </a:r>
            <a:r>
              <a:rPr lang="en-US" sz="2800" dirty="0" smtClean="0"/>
              <a:t>, there is an </a:t>
            </a:r>
            <a:r>
              <a:rPr lang="en-US" sz="2800" b="1" dirty="0" smtClean="0"/>
              <a:t>open</a:t>
            </a:r>
            <a:r>
              <a:rPr lang="en-US" sz="2800" dirty="0" smtClean="0"/>
              <a:t> ball </a:t>
            </a:r>
            <a:br>
              <a:rPr lang="en-US" sz="2800" dirty="0" smtClean="0"/>
            </a:br>
            <a:r>
              <a:rPr lang="en-US" sz="2800" i="1" dirty="0" err="1" smtClean="0">
                <a:latin typeface="Times New Roman"/>
                <a:cs typeface="Times New Roman"/>
              </a:rPr>
              <a:t>B</a:t>
            </a:r>
            <a:r>
              <a:rPr lang="en-US" sz="2800" b="1" baseline="-25000" dirty="0" err="1" smtClean="0">
                <a:latin typeface="Times New Roman"/>
                <a:cs typeface="Times New Roman"/>
              </a:rPr>
              <a:t>x</a:t>
            </a:r>
            <a:r>
              <a:rPr lang="en-US" sz="2800" b="1" baseline="-25000" dirty="0" smtClean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(</a:t>
            </a:r>
            <a:r>
              <a:rPr lang="en-US" sz="2800" i="1" dirty="0" smtClean="0">
                <a:latin typeface="Times New Roman"/>
                <a:cs typeface="Times New Roman"/>
              </a:rPr>
              <a:t>r</a:t>
            </a:r>
            <a:r>
              <a:rPr lang="en-US" sz="2800" dirty="0" smtClean="0">
                <a:latin typeface="Times New Roman"/>
                <a:cs typeface="Times New Roman"/>
              </a:rPr>
              <a:t>)</a:t>
            </a:r>
            <a:r>
              <a:rPr lang="en-US" sz="2800" dirty="0" smtClean="0"/>
              <a:t> of radius </a:t>
            </a:r>
            <a:r>
              <a:rPr lang="en-US" sz="2800" i="1" dirty="0" smtClean="0">
                <a:latin typeface="Times New Roman"/>
                <a:cs typeface="Times New Roman"/>
              </a:rPr>
              <a:t>r </a:t>
            </a:r>
            <a:r>
              <a:rPr lang="en-US" sz="2800" dirty="0" smtClean="0">
                <a:latin typeface="Times New Roman"/>
                <a:cs typeface="Times New Roman"/>
              </a:rPr>
              <a:t>&gt; 0</a:t>
            </a:r>
            <a:r>
              <a:rPr lang="en-US" sz="2800" dirty="0" smtClean="0"/>
              <a:t> centered at </a:t>
            </a:r>
            <a:r>
              <a:rPr lang="en-US" sz="2800" b="1" dirty="0">
                <a:latin typeface="Times New Roman"/>
                <a:cs typeface="Times New Roman"/>
              </a:rPr>
              <a:t>x</a:t>
            </a:r>
            <a:r>
              <a:rPr lang="en-US" sz="2800" dirty="0" smtClean="0"/>
              <a:t> such that </a:t>
            </a:r>
            <a:br>
              <a:rPr lang="en-US" sz="2800" dirty="0" smtClean="0"/>
            </a:br>
            <a:r>
              <a:rPr lang="en-US" sz="2800" i="1" dirty="0" smtClean="0">
                <a:latin typeface="Times New Roman"/>
                <a:cs typeface="Times New Roman"/>
              </a:rPr>
              <a:t>M</a:t>
            </a:r>
            <a:r>
              <a:rPr lang="en-US" sz="2800" dirty="0" smtClean="0"/>
              <a:t>   </a:t>
            </a:r>
            <a:r>
              <a:rPr lang="en-US" sz="2800" i="1" dirty="0" err="1" smtClean="0">
                <a:latin typeface="Times New Roman"/>
                <a:cs typeface="Times New Roman"/>
              </a:rPr>
              <a:t>B</a:t>
            </a:r>
            <a:r>
              <a:rPr lang="en-US" sz="2800" b="1" baseline="-25000" dirty="0" err="1" smtClean="0">
                <a:latin typeface="Times New Roman"/>
                <a:cs typeface="Times New Roman"/>
              </a:rPr>
              <a:t>x</a:t>
            </a:r>
            <a:r>
              <a:rPr lang="en-US" sz="2800" dirty="0" smtClean="0"/>
              <a:t> is </a:t>
            </a:r>
            <a:r>
              <a:rPr lang="en-US" sz="2800" dirty="0" err="1" smtClean="0"/>
              <a:t>homeomorphic</a:t>
            </a:r>
            <a:r>
              <a:rPr lang="en-US" sz="2800" dirty="0" smtClean="0"/>
              <a:t> to an open disk</a:t>
            </a:r>
          </a:p>
          <a:p>
            <a:pPr lvl="1">
              <a:buNone/>
            </a:pPr>
            <a:endParaRPr lang="en-US" sz="2400" dirty="0" smtClean="0"/>
          </a:p>
          <a:p>
            <a:pPr lvl="1">
              <a:buNone/>
            </a:pPr>
            <a:endParaRPr lang="en-US" sz="24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98" y="2410918"/>
            <a:ext cx="186292" cy="21423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37" y="3217126"/>
            <a:ext cx="4644146" cy="349376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41</a:t>
            </a:fld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1565888" y="3909556"/>
            <a:ext cx="6245699" cy="2276360"/>
            <a:chOff x="2593622" y="3235440"/>
            <a:chExt cx="4144178" cy="1510422"/>
          </a:xfrm>
        </p:grpSpPr>
        <p:sp>
          <p:nvSpPr>
            <p:cNvPr id="55" name="Oval 54"/>
            <p:cNvSpPr/>
            <p:nvPr/>
          </p:nvSpPr>
          <p:spPr>
            <a:xfrm>
              <a:off x="6120856" y="3315505"/>
              <a:ext cx="616944" cy="616944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5766480" y="4128918"/>
              <a:ext cx="616944" cy="616944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7" name="Picture 5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91586" y="3235440"/>
              <a:ext cx="2323188" cy="140208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  <p:sp>
          <p:nvSpPr>
            <p:cNvPr id="58" name="Freeform 57"/>
            <p:cNvSpPr/>
            <p:nvPr/>
          </p:nvSpPr>
          <p:spPr>
            <a:xfrm>
              <a:off x="4776797" y="3943467"/>
              <a:ext cx="462709" cy="396607"/>
            </a:xfrm>
            <a:custGeom>
              <a:avLst/>
              <a:gdLst>
                <a:gd name="connsiteX0" fmla="*/ 0 w 462709"/>
                <a:gd name="connsiteY0" fmla="*/ 176270 h 396607"/>
                <a:gd name="connsiteX1" fmla="*/ 11017 w 462709"/>
                <a:gd name="connsiteY1" fmla="*/ 77118 h 396607"/>
                <a:gd name="connsiteX2" fmla="*/ 22034 w 462709"/>
                <a:gd name="connsiteY2" fmla="*/ 44067 h 396607"/>
                <a:gd name="connsiteX3" fmla="*/ 55085 w 462709"/>
                <a:gd name="connsiteY3" fmla="*/ 22034 h 396607"/>
                <a:gd name="connsiteX4" fmla="*/ 132203 w 462709"/>
                <a:gd name="connsiteY4" fmla="*/ 0 h 396607"/>
                <a:gd name="connsiteX5" fmla="*/ 308473 w 462709"/>
                <a:gd name="connsiteY5" fmla="*/ 11017 h 396607"/>
                <a:gd name="connsiteX6" fmla="*/ 341523 w 462709"/>
                <a:gd name="connsiteY6" fmla="*/ 22034 h 396607"/>
                <a:gd name="connsiteX7" fmla="*/ 407625 w 462709"/>
                <a:gd name="connsiteY7" fmla="*/ 66101 h 396607"/>
                <a:gd name="connsiteX8" fmla="*/ 451692 w 462709"/>
                <a:gd name="connsiteY8" fmla="*/ 165253 h 396607"/>
                <a:gd name="connsiteX9" fmla="*/ 462709 w 462709"/>
                <a:gd name="connsiteY9" fmla="*/ 198303 h 396607"/>
                <a:gd name="connsiteX10" fmla="*/ 451692 w 462709"/>
                <a:gd name="connsiteY10" fmla="*/ 242371 h 396607"/>
                <a:gd name="connsiteX11" fmla="*/ 396608 w 462709"/>
                <a:gd name="connsiteY11" fmla="*/ 308472 h 396607"/>
                <a:gd name="connsiteX12" fmla="*/ 363557 w 462709"/>
                <a:gd name="connsiteY12" fmla="*/ 319489 h 396607"/>
                <a:gd name="connsiteX13" fmla="*/ 297456 w 462709"/>
                <a:gd name="connsiteY13" fmla="*/ 363557 h 396607"/>
                <a:gd name="connsiteX14" fmla="*/ 264405 w 462709"/>
                <a:gd name="connsiteY14" fmla="*/ 385590 h 396607"/>
                <a:gd name="connsiteX15" fmla="*/ 231355 w 462709"/>
                <a:gd name="connsiteY15" fmla="*/ 396607 h 396607"/>
                <a:gd name="connsiteX16" fmla="*/ 121186 w 462709"/>
                <a:gd name="connsiteY16" fmla="*/ 374573 h 396607"/>
                <a:gd name="connsiteX17" fmla="*/ 88135 w 462709"/>
                <a:gd name="connsiteY17" fmla="*/ 352540 h 396607"/>
                <a:gd name="connsiteX18" fmla="*/ 66102 w 462709"/>
                <a:gd name="connsiteY18" fmla="*/ 319489 h 396607"/>
                <a:gd name="connsiteX19" fmla="*/ 11017 w 462709"/>
                <a:gd name="connsiteY19" fmla="*/ 264405 h 396607"/>
                <a:gd name="connsiteX20" fmla="*/ 0 w 462709"/>
                <a:gd name="connsiteY20" fmla="*/ 176270 h 396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2709" h="396607">
                  <a:moveTo>
                    <a:pt x="0" y="176270"/>
                  </a:moveTo>
                  <a:cubicBezTo>
                    <a:pt x="0" y="145056"/>
                    <a:pt x="5550" y="109920"/>
                    <a:pt x="11017" y="77118"/>
                  </a:cubicBezTo>
                  <a:cubicBezTo>
                    <a:pt x="12926" y="65663"/>
                    <a:pt x="14779" y="53135"/>
                    <a:pt x="22034" y="44067"/>
                  </a:cubicBezTo>
                  <a:cubicBezTo>
                    <a:pt x="30305" y="33728"/>
                    <a:pt x="43242" y="27955"/>
                    <a:pt x="55085" y="22034"/>
                  </a:cubicBezTo>
                  <a:cubicBezTo>
                    <a:pt x="70892" y="14131"/>
                    <a:pt x="118081" y="3531"/>
                    <a:pt x="132203" y="0"/>
                  </a:cubicBezTo>
                  <a:cubicBezTo>
                    <a:pt x="190960" y="3672"/>
                    <a:pt x="249925" y="4854"/>
                    <a:pt x="308473" y="11017"/>
                  </a:cubicBezTo>
                  <a:cubicBezTo>
                    <a:pt x="320022" y="12233"/>
                    <a:pt x="331372" y="16394"/>
                    <a:pt x="341523" y="22034"/>
                  </a:cubicBezTo>
                  <a:cubicBezTo>
                    <a:pt x="364672" y="34894"/>
                    <a:pt x="407625" y="66101"/>
                    <a:pt x="407625" y="66101"/>
                  </a:cubicBezTo>
                  <a:cubicBezTo>
                    <a:pt x="442541" y="118477"/>
                    <a:pt x="425471" y="86590"/>
                    <a:pt x="451692" y="165253"/>
                  </a:cubicBezTo>
                  <a:lnTo>
                    <a:pt x="462709" y="198303"/>
                  </a:lnTo>
                  <a:cubicBezTo>
                    <a:pt x="459037" y="212992"/>
                    <a:pt x="457656" y="228454"/>
                    <a:pt x="451692" y="242371"/>
                  </a:cubicBezTo>
                  <a:cubicBezTo>
                    <a:pt x="443563" y="261339"/>
                    <a:pt x="412490" y="297884"/>
                    <a:pt x="396608" y="308472"/>
                  </a:cubicBezTo>
                  <a:cubicBezTo>
                    <a:pt x="386945" y="314914"/>
                    <a:pt x="373709" y="313849"/>
                    <a:pt x="363557" y="319489"/>
                  </a:cubicBezTo>
                  <a:cubicBezTo>
                    <a:pt x="340408" y="332350"/>
                    <a:pt x="319490" y="348868"/>
                    <a:pt x="297456" y="363557"/>
                  </a:cubicBezTo>
                  <a:cubicBezTo>
                    <a:pt x="286439" y="370902"/>
                    <a:pt x="276966" y="381403"/>
                    <a:pt x="264405" y="385590"/>
                  </a:cubicBezTo>
                  <a:lnTo>
                    <a:pt x="231355" y="396607"/>
                  </a:lnTo>
                  <a:cubicBezTo>
                    <a:pt x="202932" y="392547"/>
                    <a:pt x="151953" y="389956"/>
                    <a:pt x="121186" y="374573"/>
                  </a:cubicBezTo>
                  <a:cubicBezTo>
                    <a:pt x="109343" y="368652"/>
                    <a:pt x="99152" y="359884"/>
                    <a:pt x="88135" y="352540"/>
                  </a:cubicBezTo>
                  <a:cubicBezTo>
                    <a:pt x="80791" y="341523"/>
                    <a:pt x="75464" y="328852"/>
                    <a:pt x="66102" y="319489"/>
                  </a:cubicBezTo>
                  <a:cubicBezTo>
                    <a:pt x="44885" y="298272"/>
                    <a:pt x="17545" y="300311"/>
                    <a:pt x="11017" y="264405"/>
                  </a:cubicBezTo>
                  <a:cubicBezTo>
                    <a:pt x="5762" y="235501"/>
                    <a:pt x="0" y="207484"/>
                    <a:pt x="0" y="176270"/>
                  </a:cubicBezTo>
                  <a:close/>
                </a:path>
              </a:pathLst>
            </a:custGeom>
            <a:solidFill>
              <a:srgbClr val="4F81BD">
                <a:alpha val="47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3959713" y="3930614"/>
              <a:ext cx="585731" cy="475561"/>
            </a:xfrm>
            <a:custGeom>
              <a:avLst/>
              <a:gdLst>
                <a:gd name="connsiteX0" fmla="*/ 0 w 462709"/>
                <a:gd name="connsiteY0" fmla="*/ 176270 h 396607"/>
                <a:gd name="connsiteX1" fmla="*/ 11017 w 462709"/>
                <a:gd name="connsiteY1" fmla="*/ 77118 h 396607"/>
                <a:gd name="connsiteX2" fmla="*/ 22034 w 462709"/>
                <a:gd name="connsiteY2" fmla="*/ 44067 h 396607"/>
                <a:gd name="connsiteX3" fmla="*/ 55085 w 462709"/>
                <a:gd name="connsiteY3" fmla="*/ 22034 h 396607"/>
                <a:gd name="connsiteX4" fmla="*/ 132203 w 462709"/>
                <a:gd name="connsiteY4" fmla="*/ 0 h 396607"/>
                <a:gd name="connsiteX5" fmla="*/ 308473 w 462709"/>
                <a:gd name="connsiteY5" fmla="*/ 11017 h 396607"/>
                <a:gd name="connsiteX6" fmla="*/ 341523 w 462709"/>
                <a:gd name="connsiteY6" fmla="*/ 22034 h 396607"/>
                <a:gd name="connsiteX7" fmla="*/ 407625 w 462709"/>
                <a:gd name="connsiteY7" fmla="*/ 66101 h 396607"/>
                <a:gd name="connsiteX8" fmla="*/ 451692 w 462709"/>
                <a:gd name="connsiteY8" fmla="*/ 165253 h 396607"/>
                <a:gd name="connsiteX9" fmla="*/ 462709 w 462709"/>
                <a:gd name="connsiteY9" fmla="*/ 198303 h 396607"/>
                <a:gd name="connsiteX10" fmla="*/ 451692 w 462709"/>
                <a:gd name="connsiteY10" fmla="*/ 242371 h 396607"/>
                <a:gd name="connsiteX11" fmla="*/ 396608 w 462709"/>
                <a:gd name="connsiteY11" fmla="*/ 308472 h 396607"/>
                <a:gd name="connsiteX12" fmla="*/ 363557 w 462709"/>
                <a:gd name="connsiteY12" fmla="*/ 319489 h 396607"/>
                <a:gd name="connsiteX13" fmla="*/ 297456 w 462709"/>
                <a:gd name="connsiteY13" fmla="*/ 363557 h 396607"/>
                <a:gd name="connsiteX14" fmla="*/ 264405 w 462709"/>
                <a:gd name="connsiteY14" fmla="*/ 385590 h 396607"/>
                <a:gd name="connsiteX15" fmla="*/ 231355 w 462709"/>
                <a:gd name="connsiteY15" fmla="*/ 396607 h 396607"/>
                <a:gd name="connsiteX16" fmla="*/ 121186 w 462709"/>
                <a:gd name="connsiteY16" fmla="*/ 374573 h 396607"/>
                <a:gd name="connsiteX17" fmla="*/ 88135 w 462709"/>
                <a:gd name="connsiteY17" fmla="*/ 352540 h 396607"/>
                <a:gd name="connsiteX18" fmla="*/ 66102 w 462709"/>
                <a:gd name="connsiteY18" fmla="*/ 319489 h 396607"/>
                <a:gd name="connsiteX19" fmla="*/ 11017 w 462709"/>
                <a:gd name="connsiteY19" fmla="*/ 264405 h 396607"/>
                <a:gd name="connsiteX20" fmla="*/ 0 w 462709"/>
                <a:gd name="connsiteY20" fmla="*/ 176270 h 396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2709" h="396607">
                  <a:moveTo>
                    <a:pt x="0" y="176270"/>
                  </a:moveTo>
                  <a:cubicBezTo>
                    <a:pt x="0" y="145056"/>
                    <a:pt x="5550" y="109920"/>
                    <a:pt x="11017" y="77118"/>
                  </a:cubicBezTo>
                  <a:cubicBezTo>
                    <a:pt x="12926" y="65663"/>
                    <a:pt x="14779" y="53135"/>
                    <a:pt x="22034" y="44067"/>
                  </a:cubicBezTo>
                  <a:cubicBezTo>
                    <a:pt x="30305" y="33728"/>
                    <a:pt x="43242" y="27955"/>
                    <a:pt x="55085" y="22034"/>
                  </a:cubicBezTo>
                  <a:cubicBezTo>
                    <a:pt x="70892" y="14131"/>
                    <a:pt x="118081" y="3531"/>
                    <a:pt x="132203" y="0"/>
                  </a:cubicBezTo>
                  <a:cubicBezTo>
                    <a:pt x="190960" y="3672"/>
                    <a:pt x="249925" y="4854"/>
                    <a:pt x="308473" y="11017"/>
                  </a:cubicBezTo>
                  <a:cubicBezTo>
                    <a:pt x="320022" y="12233"/>
                    <a:pt x="331372" y="16394"/>
                    <a:pt x="341523" y="22034"/>
                  </a:cubicBezTo>
                  <a:cubicBezTo>
                    <a:pt x="364672" y="34894"/>
                    <a:pt x="407625" y="66101"/>
                    <a:pt x="407625" y="66101"/>
                  </a:cubicBezTo>
                  <a:cubicBezTo>
                    <a:pt x="442541" y="118477"/>
                    <a:pt x="425471" y="86590"/>
                    <a:pt x="451692" y="165253"/>
                  </a:cubicBezTo>
                  <a:lnTo>
                    <a:pt x="462709" y="198303"/>
                  </a:lnTo>
                  <a:cubicBezTo>
                    <a:pt x="459037" y="212992"/>
                    <a:pt x="457656" y="228454"/>
                    <a:pt x="451692" y="242371"/>
                  </a:cubicBezTo>
                  <a:cubicBezTo>
                    <a:pt x="443563" y="261339"/>
                    <a:pt x="412490" y="297884"/>
                    <a:pt x="396608" y="308472"/>
                  </a:cubicBezTo>
                  <a:cubicBezTo>
                    <a:pt x="386945" y="314914"/>
                    <a:pt x="373709" y="313849"/>
                    <a:pt x="363557" y="319489"/>
                  </a:cubicBezTo>
                  <a:cubicBezTo>
                    <a:pt x="340408" y="332350"/>
                    <a:pt x="319490" y="348868"/>
                    <a:pt x="297456" y="363557"/>
                  </a:cubicBezTo>
                  <a:cubicBezTo>
                    <a:pt x="286439" y="370902"/>
                    <a:pt x="276966" y="381403"/>
                    <a:pt x="264405" y="385590"/>
                  </a:cubicBezTo>
                  <a:lnTo>
                    <a:pt x="231355" y="396607"/>
                  </a:lnTo>
                  <a:cubicBezTo>
                    <a:pt x="202932" y="392547"/>
                    <a:pt x="151953" y="389956"/>
                    <a:pt x="121186" y="374573"/>
                  </a:cubicBezTo>
                  <a:cubicBezTo>
                    <a:pt x="109343" y="368652"/>
                    <a:pt x="99152" y="359884"/>
                    <a:pt x="88135" y="352540"/>
                  </a:cubicBezTo>
                  <a:cubicBezTo>
                    <a:pt x="80791" y="341523"/>
                    <a:pt x="75464" y="328852"/>
                    <a:pt x="66102" y="319489"/>
                  </a:cubicBezTo>
                  <a:cubicBezTo>
                    <a:pt x="44885" y="298272"/>
                    <a:pt x="17545" y="300311"/>
                    <a:pt x="11017" y="264405"/>
                  </a:cubicBezTo>
                  <a:cubicBezTo>
                    <a:pt x="5762" y="235501"/>
                    <a:pt x="0" y="207484"/>
                    <a:pt x="0" y="176270"/>
                  </a:cubicBezTo>
                  <a:close/>
                </a:path>
              </a:pathLst>
            </a:custGeom>
            <a:solidFill>
              <a:srgbClr val="4F81BD">
                <a:alpha val="47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>
              <a:off x="3408871" y="3806281"/>
              <a:ext cx="121492" cy="104136"/>
            </a:xfrm>
            <a:custGeom>
              <a:avLst/>
              <a:gdLst>
                <a:gd name="connsiteX0" fmla="*/ 0 w 462709"/>
                <a:gd name="connsiteY0" fmla="*/ 176270 h 396607"/>
                <a:gd name="connsiteX1" fmla="*/ 11017 w 462709"/>
                <a:gd name="connsiteY1" fmla="*/ 77118 h 396607"/>
                <a:gd name="connsiteX2" fmla="*/ 22034 w 462709"/>
                <a:gd name="connsiteY2" fmla="*/ 44067 h 396607"/>
                <a:gd name="connsiteX3" fmla="*/ 55085 w 462709"/>
                <a:gd name="connsiteY3" fmla="*/ 22034 h 396607"/>
                <a:gd name="connsiteX4" fmla="*/ 132203 w 462709"/>
                <a:gd name="connsiteY4" fmla="*/ 0 h 396607"/>
                <a:gd name="connsiteX5" fmla="*/ 308473 w 462709"/>
                <a:gd name="connsiteY5" fmla="*/ 11017 h 396607"/>
                <a:gd name="connsiteX6" fmla="*/ 341523 w 462709"/>
                <a:gd name="connsiteY6" fmla="*/ 22034 h 396607"/>
                <a:gd name="connsiteX7" fmla="*/ 407625 w 462709"/>
                <a:gd name="connsiteY7" fmla="*/ 66101 h 396607"/>
                <a:gd name="connsiteX8" fmla="*/ 451692 w 462709"/>
                <a:gd name="connsiteY8" fmla="*/ 165253 h 396607"/>
                <a:gd name="connsiteX9" fmla="*/ 462709 w 462709"/>
                <a:gd name="connsiteY9" fmla="*/ 198303 h 396607"/>
                <a:gd name="connsiteX10" fmla="*/ 451692 w 462709"/>
                <a:gd name="connsiteY10" fmla="*/ 242371 h 396607"/>
                <a:gd name="connsiteX11" fmla="*/ 396608 w 462709"/>
                <a:gd name="connsiteY11" fmla="*/ 308472 h 396607"/>
                <a:gd name="connsiteX12" fmla="*/ 363557 w 462709"/>
                <a:gd name="connsiteY12" fmla="*/ 319489 h 396607"/>
                <a:gd name="connsiteX13" fmla="*/ 297456 w 462709"/>
                <a:gd name="connsiteY13" fmla="*/ 363557 h 396607"/>
                <a:gd name="connsiteX14" fmla="*/ 264405 w 462709"/>
                <a:gd name="connsiteY14" fmla="*/ 385590 h 396607"/>
                <a:gd name="connsiteX15" fmla="*/ 231355 w 462709"/>
                <a:gd name="connsiteY15" fmla="*/ 396607 h 396607"/>
                <a:gd name="connsiteX16" fmla="*/ 121186 w 462709"/>
                <a:gd name="connsiteY16" fmla="*/ 374573 h 396607"/>
                <a:gd name="connsiteX17" fmla="*/ 88135 w 462709"/>
                <a:gd name="connsiteY17" fmla="*/ 352540 h 396607"/>
                <a:gd name="connsiteX18" fmla="*/ 66102 w 462709"/>
                <a:gd name="connsiteY18" fmla="*/ 319489 h 396607"/>
                <a:gd name="connsiteX19" fmla="*/ 11017 w 462709"/>
                <a:gd name="connsiteY19" fmla="*/ 264405 h 396607"/>
                <a:gd name="connsiteX20" fmla="*/ 0 w 462709"/>
                <a:gd name="connsiteY20" fmla="*/ 176270 h 396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2709" h="396607">
                  <a:moveTo>
                    <a:pt x="0" y="176270"/>
                  </a:moveTo>
                  <a:cubicBezTo>
                    <a:pt x="0" y="145056"/>
                    <a:pt x="5550" y="109920"/>
                    <a:pt x="11017" y="77118"/>
                  </a:cubicBezTo>
                  <a:cubicBezTo>
                    <a:pt x="12926" y="65663"/>
                    <a:pt x="14779" y="53135"/>
                    <a:pt x="22034" y="44067"/>
                  </a:cubicBezTo>
                  <a:cubicBezTo>
                    <a:pt x="30305" y="33728"/>
                    <a:pt x="43242" y="27955"/>
                    <a:pt x="55085" y="22034"/>
                  </a:cubicBezTo>
                  <a:cubicBezTo>
                    <a:pt x="70892" y="14131"/>
                    <a:pt x="118081" y="3531"/>
                    <a:pt x="132203" y="0"/>
                  </a:cubicBezTo>
                  <a:cubicBezTo>
                    <a:pt x="190960" y="3672"/>
                    <a:pt x="249925" y="4854"/>
                    <a:pt x="308473" y="11017"/>
                  </a:cubicBezTo>
                  <a:cubicBezTo>
                    <a:pt x="320022" y="12233"/>
                    <a:pt x="331372" y="16394"/>
                    <a:pt x="341523" y="22034"/>
                  </a:cubicBezTo>
                  <a:cubicBezTo>
                    <a:pt x="364672" y="34894"/>
                    <a:pt x="407625" y="66101"/>
                    <a:pt x="407625" y="66101"/>
                  </a:cubicBezTo>
                  <a:cubicBezTo>
                    <a:pt x="442541" y="118477"/>
                    <a:pt x="425471" y="86590"/>
                    <a:pt x="451692" y="165253"/>
                  </a:cubicBezTo>
                  <a:lnTo>
                    <a:pt x="462709" y="198303"/>
                  </a:lnTo>
                  <a:cubicBezTo>
                    <a:pt x="459037" y="212992"/>
                    <a:pt x="457656" y="228454"/>
                    <a:pt x="451692" y="242371"/>
                  </a:cubicBezTo>
                  <a:cubicBezTo>
                    <a:pt x="443563" y="261339"/>
                    <a:pt x="412490" y="297884"/>
                    <a:pt x="396608" y="308472"/>
                  </a:cubicBezTo>
                  <a:cubicBezTo>
                    <a:pt x="386945" y="314914"/>
                    <a:pt x="373709" y="313849"/>
                    <a:pt x="363557" y="319489"/>
                  </a:cubicBezTo>
                  <a:cubicBezTo>
                    <a:pt x="340408" y="332350"/>
                    <a:pt x="319490" y="348868"/>
                    <a:pt x="297456" y="363557"/>
                  </a:cubicBezTo>
                  <a:cubicBezTo>
                    <a:pt x="286439" y="370902"/>
                    <a:pt x="276966" y="381403"/>
                    <a:pt x="264405" y="385590"/>
                  </a:cubicBezTo>
                  <a:lnTo>
                    <a:pt x="231355" y="396607"/>
                  </a:lnTo>
                  <a:cubicBezTo>
                    <a:pt x="202932" y="392547"/>
                    <a:pt x="151953" y="389956"/>
                    <a:pt x="121186" y="374573"/>
                  </a:cubicBezTo>
                  <a:cubicBezTo>
                    <a:pt x="109343" y="368652"/>
                    <a:pt x="99152" y="359884"/>
                    <a:pt x="88135" y="352540"/>
                  </a:cubicBezTo>
                  <a:cubicBezTo>
                    <a:pt x="80791" y="341523"/>
                    <a:pt x="75464" y="328852"/>
                    <a:pt x="66102" y="319489"/>
                  </a:cubicBezTo>
                  <a:cubicBezTo>
                    <a:pt x="44885" y="298272"/>
                    <a:pt x="17545" y="300311"/>
                    <a:pt x="11017" y="264405"/>
                  </a:cubicBezTo>
                  <a:cubicBezTo>
                    <a:pt x="5762" y="235501"/>
                    <a:pt x="0" y="207484"/>
                    <a:pt x="0" y="176270"/>
                  </a:cubicBezTo>
                  <a:close/>
                </a:path>
              </a:pathLst>
            </a:custGeom>
            <a:solidFill>
              <a:srgbClr val="4F81BD">
                <a:alpha val="47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 rot="20698886">
              <a:off x="4964087" y="3673555"/>
              <a:ext cx="1399142" cy="247879"/>
            </a:xfrm>
            <a:custGeom>
              <a:avLst/>
              <a:gdLst>
                <a:gd name="connsiteX0" fmla="*/ 0 w 1399142"/>
                <a:gd name="connsiteY0" fmla="*/ 247879 h 247879"/>
                <a:gd name="connsiteX1" fmla="*/ 661012 w 1399142"/>
                <a:gd name="connsiteY1" fmla="*/ 16525 h 247879"/>
                <a:gd name="connsiteX2" fmla="*/ 1399142 w 1399142"/>
                <a:gd name="connsiteY2" fmla="*/ 148728 h 24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142" h="247879">
                  <a:moveTo>
                    <a:pt x="0" y="247879"/>
                  </a:moveTo>
                  <a:cubicBezTo>
                    <a:pt x="213911" y="140464"/>
                    <a:pt x="427822" y="33050"/>
                    <a:pt x="661012" y="16525"/>
                  </a:cubicBezTo>
                  <a:cubicBezTo>
                    <a:pt x="894202" y="0"/>
                    <a:pt x="1146672" y="74364"/>
                    <a:pt x="1399142" y="148728"/>
                  </a:cubicBez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4235135" y="3977435"/>
              <a:ext cx="1729648" cy="577468"/>
            </a:xfrm>
            <a:custGeom>
              <a:avLst/>
              <a:gdLst>
                <a:gd name="connsiteX0" fmla="*/ 0 w 1399142"/>
                <a:gd name="connsiteY0" fmla="*/ 247879 h 247879"/>
                <a:gd name="connsiteX1" fmla="*/ 661012 w 1399142"/>
                <a:gd name="connsiteY1" fmla="*/ 16525 h 247879"/>
                <a:gd name="connsiteX2" fmla="*/ 1399142 w 1399142"/>
                <a:gd name="connsiteY2" fmla="*/ 148728 h 247879"/>
                <a:gd name="connsiteX0" fmla="*/ 0 w 1729648"/>
                <a:gd name="connsiteY0" fmla="*/ 293783 h 668357"/>
                <a:gd name="connsiteX1" fmla="*/ 661012 w 1729648"/>
                <a:gd name="connsiteY1" fmla="*/ 62429 h 668357"/>
                <a:gd name="connsiteX2" fmla="*/ 1729648 w 1729648"/>
                <a:gd name="connsiteY2" fmla="*/ 668357 h 668357"/>
                <a:gd name="connsiteX0" fmla="*/ 0 w 1729648"/>
                <a:gd name="connsiteY0" fmla="*/ 107415 h 577468"/>
                <a:gd name="connsiteX1" fmla="*/ 661012 w 1729648"/>
                <a:gd name="connsiteY1" fmla="*/ 515039 h 577468"/>
                <a:gd name="connsiteX2" fmla="*/ 1729648 w 1729648"/>
                <a:gd name="connsiteY2" fmla="*/ 481989 h 57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9648" h="577468">
                  <a:moveTo>
                    <a:pt x="0" y="107415"/>
                  </a:moveTo>
                  <a:cubicBezTo>
                    <a:pt x="213911" y="0"/>
                    <a:pt x="372737" y="452610"/>
                    <a:pt x="661012" y="515039"/>
                  </a:cubicBezTo>
                  <a:cubicBezTo>
                    <a:pt x="949287" y="577468"/>
                    <a:pt x="1477178" y="407625"/>
                    <a:pt x="1729648" y="481989"/>
                  </a:cubicBez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2593622" y="3873692"/>
              <a:ext cx="475561" cy="475561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2815796" y="3805756"/>
              <a:ext cx="649995" cy="291947"/>
            </a:xfrm>
            <a:custGeom>
              <a:avLst/>
              <a:gdLst>
                <a:gd name="connsiteX0" fmla="*/ 649995 w 649995"/>
                <a:gd name="connsiteY0" fmla="*/ 60593 h 291947"/>
                <a:gd name="connsiteX1" fmla="*/ 286438 w 649995"/>
                <a:gd name="connsiteY1" fmla="*/ 38559 h 291947"/>
                <a:gd name="connsiteX2" fmla="*/ 0 w 649995"/>
                <a:gd name="connsiteY2" fmla="*/ 291947 h 29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9995" h="291947">
                  <a:moveTo>
                    <a:pt x="649995" y="60593"/>
                  </a:moveTo>
                  <a:cubicBezTo>
                    <a:pt x="522382" y="30296"/>
                    <a:pt x="394770" y="0"/>
                    <a:pt x="286438" y="38559"/>
                  </a:cubicBezTo>
                  <a:cubicBezTo>
                    <a:pt x="178106" y="77118"/>
                    <a:pt x="89053" y="184532"/>
                    <a:pt x="0" y="291947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3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 rot="17500510">
            <a:off x="6100435" y="4469306"/>
            <a:ext cx="1335609" cy="1117022"/>
            <a:chOff x="6699944" y="3842998"/>
            <a:chExt cx="1335609" cy="1117022"/>
          </a:xfrm>
        </p:grpSpPr>
        <p:grpSp>
          <p:nvGrpSpPr>
            <p:cNvPr id="11" name="Group 10"/>
            <p:cNvGrpSpPr/>
            <p:nvPr/>
          </p:nvGrpSpPr>
          <p:grpSpPr>
            <a:xfrm>
              <a:off x="6699944" y="3842998"/>
              <a:ext cx="1335609" cy="1117022"/>
              <a:chOff x="6699944" y="3842998"/>
              <a:chExt cx="1335609" cy="1117022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6881789" y="4030222"/>
                <a:ext cx="929798" cy="929798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699944" y="3842998"/>
                <a:ext cx="1335609" cy="62279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6881789" y="4465797"/>
              <a:ext cx="929798" cy="0"/>
            </a:xfrm>
            <a:prstGeom prst="line">
              <a:avLst/>
            </a:prstGeom>
            <a:solidFill>
              <a:srgbClr val="4F81BD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</a:ln>
            <a:effectLst/>
          </p:spPr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340" y="2372434"/>
            <a:ext cx="4115844" cy="2655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Manifolds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Manifold with boundary: a vicinity of each boundary point is </a:t>
            </a:r>
            <a:r>
              <a:rPr lang="en-US" sz="2800" dirty="0" err="1" smtClean="0"/>
              <a:t>homeomorphic</a:t>
            </a:r>
            <a:r>
              <a:rPr lang="en-US" sz="2800" dirty="0" smtClean="0"/>
              <a:t> to a half-disk</a:t>
            </a:r>
          </a:p>
          <a:p>
            <a:pPr lvl="1">
              <a:buNone/>
            </a:pPr>
            <a:endParaRPr lang="en-US" sz="2400" dirty="0" smtClean="0"/>
          </a:p>
          <a:p>
            <a:pPr lvl="1">
              <a:buNone/>
            </a:pPr>
            <a:endParaRPr lang="en-US" sz="24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42</a:t>
            </a:fld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4551564" y="4171353"/>
            <a:ext cx="658903" cy="449576"/>
          </a:xfrm>
          <a:custGeom>
            <a:avLst/>
            <a:gdLst>
              <a:gd name="connsiteX0" fmla="*/ 0 w 462709"/>
              <a:gd name="connsiteY0" fmla="*/ 176270 h 396607"/>
              <a:gd name="connsiteX1" fmla="*/ 11017 w 462709"/>
              <a:gd name="connsiteY1" fmla="*/ 77118 h 396607"/>
              <a:gd name="connsiteX2" fmla="*/ 22034 w 462709"/>
              <a:gd name="connsiteY2" fmla="*/ 44067 h 396607"/>
              <a:gd name="connsiteX3" fmla="*/ 55085 w 462709"/>
              <a:gd name="connsiteY3" fmla="*/ 22034 h 396607"/>
              <a:gd name="connsiteX4" fmla="*/ 132203 w 462709"/>
              <a:gd name="connsiteY4" fmla="*/ 0 h 396607"/>
              <a:gd name="connsiteX5" fmla="*/ 308473 w 462709"/>
              <a:gd name="connsiteY5" fmla="*/ 11017 h 396607"/>
              <a:gd name="connsiteX6" fmla="*/ 341523 w 462709"/>
              <a:gd name="connsiteY6" fmla="*/ 22034 h 396607"/>
              <a:gd name="connsiteX7" fmla="*/ 407625 w 462709"/>
              <a:gd name="connsiteY7" fmla="*/ 66101 h 396607"/>
              <a:gd name="connsiteX8" fmla="*/ 451692 w 462709"/>
              <a:gd name="connsiteY8" fmla="*/ 165253 h 396607"/>
              <a:gd name="connsiteX9" fmla="*/ 462709 w 462709"/>
              <a:gd name="connsiteY9" fmla="*/ 198303 h 396607"/>
              <a:gd name="connsiteX10" fmla="*/ 451692 w 462709"/>
              <a:gd name="connsiteY10" fmla="*/ 242371 h 396607"/>
              <a:gd name="connsiteX11" fmla="*/ 396608 w 462709"/>
              <a:gd name="connsiteY11" fmla="*/ 308472 h 396607"/>
              <a:gd name="connsiteX12" fmla="*/ 363557 w 462709"/>
              <a:gd name="connsiteY12" fmla="*/ 319489 h 396607"/>
              <a:gd name="connsiteX13" fmla="*/ 297456 w 462709"/>
              <a:gd name="connsiteY13" fmla="*/ 363557 h 396607"/>
              <a:gd name="connsiteX14" fmla="*/ 264405 w 462709"/>
              <a:gd name="connsiteY14" fmla="*/ 385590 h 396607"/>
              <a:gd name="connsiteX15" fmla="*/ 231355 w 462709"/>
              <a:gd name="connsiteY15" fmla="*/ 396607 h 396607"/>
              <a:gd name="connsiteX16" fmla="*/ 121186 w 462709"/>
              <a:gd name="connsiteY16" fmla="*/ 374573 h 396607"/>
              <a:gd name="connsiteX17" fmla="*/ 88135 w 462709"/>
              <a:gd name="connsiteY17" fmla="*/ 352540 h 396607"/>
              <a:gd name="connsiteX18" fmla="*/ 66102 w 462709"/>
              <a:gd name="connsiteY18" fmla="*/ 319489 h 396607"/>
              <a:gd name="connsiteX19" fmla="*/ 11017 w 462709"/>
              <a:gd name="connsiteY19" fmla="*/ 264405 h 396607"/>
              <a:gd name="connsiteX20" fmla="*/ 0 w 462709"/>
              <a:gd name="connsiteY20" fmla="*/ 176270 h 396607"/>
              <a:gd name="connsiteX0" fmla="*/ 0 w 462709"/>
              <a:gd name="connsiteY0" fmla="*/ 176270 h 396607"/>
              <a:gd name="connsiteX1" fmla="*/ 11017 w 462709"/>
              <a:gd name="connsiteY1" fmla="*/ 77118 h 396607"/>
              <a:gd name="connsiteX2" fmla="*/ 22034 w 462709"/>
              <a:gd name="connsiteY2" fmla="*/ 44067 h 396607"/>
              <a:gd name="connsiteX3" fmla="*/ 55085 w 462709"/>
              <a:gd name="connsiteY3" fmla="*/ 22034 h 396607"/>
              <a:gd name="connsiteX4" fmla="*/ 132203 w 462709"/>
              <a:gd name="connsiteY4" fmla="*/ 0 h 396607"/>
              <a:gd name="connsiteX5" fmla="*/ 308473 w 462709"/>
              <a:gd name="connsiteY5" fmla="*/ 11017 h 396607"/>
              <a:gd name="connsiteX6" fmla="*/ 341523 w 462709"/>
              <a:gd name="connsiteY6" fmla="*/ 22034 h 396607"/>
              <a:gd name="connsiteX7" fmla="*/ 407625 w 462709"/>
              <a:gd name="connsiteY7" fmla="*/ 66101 h 396607"/>
              <a:gd name="connsiteX8" fmla="*/ 451692 w 462709"/>
              <a:gd name="connsiteY8" fmla="*/ 165253 h 396607"/>
              <a:gd name="connsiteX9" fmla="*/ 462709 w 462709"/>
              <a:gd name="connsiteY9" fmla="*/ 198303 h 396607"/>
              <a:gd name="connsiteX10" fmla="*/ 451692 w 462709"/>
              <a:gd name="connsiteY10" fmla="*/ 242371 h 396607"/>
              <a:gd name="connsiteX11" fmla="*/ 396608 w 462709"/>
              <a:gd name="connsiteY11" fmla="*/ 308472 h 396607"/>
              <a:gd name="connsiteX12" fmla="*/ 363557 w 462709"/>
              <a:gd name="connsiteY12" fmla="*/ 319489 h 396607"/>
              <a:gd name="connsiteX13" fmla="*/ 176377 w 462709"/>
              <a:gd name="connsiteY13" fmla="*/ 223114 h 396607"/>
              <a:gd name="connsiteX14" fmla="*/ 264405 w 462709"/>
              <a:gd name="connsiteY14" fmla="*/ 385590 h 396607"/>
              <a:gd name="connsiteX15" fmla="*/ 231355 w 462709"/>
              <a:gd name="connsiteY15" fmla="*/ 396607 h 396607"/>
              <a:gd name="connsiteX16" fmla="*/ 121186 w 462709"/>
              <a:gd name="connsiteY16" fmla="*/ 374573 h 396607"/>
              <a:gd name="connsiteX17" fmla="*/ 88135 w 462709"/>
              <a:gd name="connsiteY17" fmla="*/ 352540 h 396607"/>
              <a:gd name="connsiteX18" fmla="*/ 66102 w 462709"/>
              <a:gd name="connsiteY18" fmla="*/ 319489 h 396607"/>
              <a:gd name="connsiteX19" fmla="*/ 11017 w 462709"/>
              <a:gd name="connsiteY19" fmla="*/ 264405 h 396607"/>
              <a:gd name="connsiteX20" fmla="*/ 0 w 462709"/>
              <a:gd name="connsiteY20" fmla="*/ 176270 h 396607"/>
              <a:gd name="connsiteX0" fmla="*/ 0 w 462709"/>
              <a:gd name="connsiteY0" fmla="*/ 176270 h 396607"/>
              <a:gd name="connsiteX1" fmla="*/ 11017 w 462709"/>
              <a:gd name="connsiteY1" fmla="*/ 77118 h 396607"/>
              <a:gd name="connsiteX2" fmla="*/ 22034 w 462709"/>
              <a:gd name="connsiteY2" fmla="*/ 44067 h 396607"/>
              <a:gd name="connsiteX3" fmla="*/ 55085 w 462709"/>
              <a:gd name="connsiteY3" fmla="*/ 22034 h 396607"/>
              <a:gd name="connsiteX4" fmla="*/ 132203 w 462709"/>
              <a:gd name="connsiteY4" fmla="*/ 0 h 396607"/>
              <a:gd name="connsiteX5" fmla="*/ 308473 w 462709"/>
              <a:gd name="connsiteY5" fmla="*/ 11017 h 396607"/>
              <a:gd name="connsiteX6" fmla="*/ 341523 w 462709"/>
              <a:gd name="connsiteY6" fmla="*/ 22034 h 396607"/>
              <a:gd name="connsiteX7" fmla="*/ 407625 w 462709"/>
              <a:gd name="connsiteY7" fmla="*/ 66101 h 396607"/>
              <a:gd name="connsiteX8" fmla="*/ 451692 w 462709"/>
              <a:gd name="connsiteY8" fmla="*/ 165253 h 396607"/>
              <a:gd name="connsiteX9" fmla="*/ 462709 w 462709"/>
              <a:gd name="connsiteY9" fmla="*/ 198303 h 396607"/>
              <a:gd name="connsiteX10" fmla="*/ 451692 w 462709"/>
              <a:gd name="connsiteY10" fmla="*/ 242371 h 396607"/>
              <a:gd name="connsiteX11" fmla="*/ 396608 w 462709"/>
              <a:gd name="connsiteY11" fmla="*/ 308472 h 396607"/>
              <a:gd name="connsiteX12" fmla="*/ 363557 w 462709"/>
              <a:gd name="connsiteY12" fmla="*/ 319489 h 396607"/>
              <a:gd name="connsiteX13" fmla="*/ 176377 w 462709"/>
              <a:gd name="connsiteY13" fmla="*/ 223114 h 396607"/>
              <a:gd name="connsiteX14" fmla="*/ 231355 w 462709"/>
              <a:gd name="connsiteY14" fmla="*/ 396607 h 396607"/>
              <a:gd name="connsiteX15" fmla="*/ 121186 w 462709"/>
              <a:gd name="connsiteY15" fmla="*/ 374573 h 396607"/>
              <a:gd name="connsiteX16" fmla="*/ 88135 w 462709"/>
              <a:gd name="connsiteY16" fmla="*/ 352540 h 396607"/>
              <a:gd name="connsiteX17" fmla="*/ 66102 w 462709"/>
              <a:gd name="connsiteY17" fmla="*/ 319489 h 396607"/>
              <a:gd name="connsiteX18" fmla="*/ 11017 w 462709"/>
              <a:gd name="connsiteY18" fmla="*/ 264405 h 396607"/>
              <a:gd name="connsiteX19" fmla="*/ 0 w 462709"/>
              <a:gd name="connsiteY19" fmla="*/ 176270 h 396607"/>
              <a:gd name="connsiteX0" fmla="*/ 0 w 462709"/>
              <a:gd name="connsiteY0" fmla="*/ 176270 h 381338"/>
              <a:gd name="connsiteX1" fmla="*/ 11017 w 462709"/>
              <a:gd name="connsiteY1" fmla="*/ 77118 h 381338"/>
              <a:gd name="connsiteX2" fmla="*/ 22034 w 462709"/>
              <a:gd name="connsiteY2" fmla="*/ 44067 h 381338"/>
              <a:gd name="connsiteX3" fmla="*/ 55085 w 462709"/>
              <a:gd name="connsiteY3" fmla="*/ 22034 h 381338"/>
              <a:gd name="connsiteX4" fmla="*/ 132203 w 462709"/>
              <a:gd name="connsiteY4" fmla="*/ 0 h 381338"/>
              <a:gd name="connsiteX5" fmla="*/ 308473 w 462709"/>
              <a:gd name="connsiteY5" fmla="*/ 11017 h 381338"/>
              <a:gd name="connsiteX6" fmla="*/ 341523 w 462709"/>
              <a:gd name="connsiteY6" fmla="*/ 22034 h 381338"/>
              <a:gd name="connsiteX7" fmla="*/ 407625 w 462709"/>
              <a:gd name="connsiteY7" fmla="*/ 66101 h 381338"/>
              <a:gd name="connsiteX8" fmla="*/ 451692 w 462709"/>
              <a:gd name="connsiteY8" fmla="*/ 165253 h 381338"/>
              <a:gd name="connsiteX9" fmla="*/ 462709 w 462709"/>
              <a:gd name="connsiteY9" fmla="*/ 198303 h 381338"/>
              <a:gd name="connsiteX10" fmla="*/ 451692 w 462709"/>
              <a:gd name="connsiteY10" fmla="*/ 242371 h 381338"/>
              <a:gd name="connsiteX11" fmla="*/ 396608 w 462709"/>
              <a:gd name="connsiteY11" fmla="*/ 308472 h 381338"/>
              <a:gd name="connsiteX12" fmla="*/ 363557 w 462709"/>
              <a:gd name="connsiteY12" fmla="*/ 319489 h 381338"/>
              <a:gd name="connsiteX13" fmla="*/ 176377 w 462709"/>
              <a:gd name="connsiteY13" fmla="*/ 223114 h 381338"/>
              <a:gd name="connsiteX14" fmla="*/ 121186 w 462709"/>
              <a:gd name="connsiteY14" fmla="*/ 374573 h 381338"/>
              <a:gd name="connsiteX15" fmla="*/ 88135 w 462709"/>
              <a:gd name="connsiteY15" fmla="*/ 352540 h 381338"/>
              <a:gd name="connsiteX16" fmla="*/ 66102 w 462709"/>
              <a:gd name="connsiteY16" fmla="*/ 319489 h 381338"/>
              <a:gd name="connsiteX17" fmla="*/ 11017 w 462709"/>
              <a:gd name="connsiteY17" fmla="*/ 264405 h 381338"/>
              <a:gd name="connsiteX18" fmla="*/ 0 w 462709"/>
              <a:gd name="connsiteY18" fmla="*/ 176270 h 381338"/>
              <a:gd name="connsiteX0" fmla="*/ 0 w 462709"/>
              <a:gd name="connsiteY0" fmla="*/ 176270 h 352540"/>
              <a:gd name="connsiteX1" fmla="*/ 11017 w 462709"/>
              <a:gd name="connsiteY1" fmla="*/ 77118 h 352540"/>
              <a:gd name="connsiteX2" fmla="*/ 22034 w 462709"/>
              <a:gd name="connsiteY2" fmla="*/ 44067 h 352540"/>
              <a:gd name="connsiteX3" fmla="*/ 55085 w 462709"/>
              <a:gd name="connsiteY3" fmla="*/ 22034 h 352540"/>
              <a:gd name="connsiteX4" fmla="*/ 132203 w 462709"/>
              <a:gd name="connsiteY4" fmla="*/ 0 h 352540"/>
              <a:gd name="connsiteX5" fmla="*/ 308473 w 462709"/>
              <a:gd name="connsiteY5" fmla="*/ 11017 h 352540"/>
              <a:gd name="connsiteX6" fmla="*/ 341523 w 462709"/>
              <a:gd name="connsiteY6" fmla="*/ 22034 h 352540"/>
              <a:gd name="connsiteX7" fmla="*/ 407625 w 462709"/>
              <a:gd name="connsiteY7" fmla="*/ 66101 h 352540"/>
              <a:gd name="connsiteX8" fmla="*/ 451692 w 462709"/>
              <a:gd name="connsiteY8" fmla="*/ 165253 h 352540"/>
              <a:gd name="connsiteX9" fmla="*/ 462709 w 462709"/>
              <a:gd name="connsiteY9" fmla="*/ 198303 h 352540"/>
              <a:gd name="connsiteX10" fmla="*/ 451692 w 462709"/>
              <a:gd name="connsiteY10" fmla="*/ 242371 h 352540"/>
              <a:gd name="connsiteX11" fmla="*/ 396608 w 462709"/>
              <a:gd name="connsiteY11" fmla="*/ 308472 h 352540"/>
              <a:gd name="connsiteX12" fmla="*/ 363557 w 462709"/>
              <a:gd name="connsiteY12" fmla="*/ 319489 h 352540"/>
              <a:gd name="connsiteX13" fmla="*/ 176377 w 462709"/>
              <a:gd name="connsiteY13" fmla="*/ 223114 h 352540"/>
              <a:gd name="connsiteX14" fmla="*/ 88135 w 462709"/>
              <a:gd name="connsiteY14" fmla="*/ 352540 h 352540"/>
              <a:gd name="connsiteX15" fmla="*/ 66102 w 462709"/>
              <a:gd name="connsiteY15" fmla="*/ 319489 h 352540"/>
              <a:gd name="connsiteX16" fmla="*/ 11017 w 462709"/>
              <a:gd name="connsiteY16" fmla="*/ 264405 h 352540"/>
              <a:gd name="connsiteX17" fmla="*/ 0 w 462709"/>
              <a:gd name="connsiteY17" fmla="*/ 176270 h 352540"/>
              <a:gd name="connsiteX0" fmla="*/ 0 w 462709"/>
              <a:gd name="connsiteY0" fmla="*/ 176270 h 324685"/>
              <a:gd name="connsiteX1" fmla="*/ 11017 w 462709"/>
              <a:gd name="connsiteY1" fmla="*/ 77118 h 324685"/>
              <a:gd name="connsiteX2" fmla="*/ 22034 w 462709"/>
              <a:gd name="connsiteY2" fmla="*/ 44067 h 324685"/>
              <a:gd name="connsiteX3" fmla="*/ 55085 w 462709"/>
              <a:gd name="connsiteY3" fmla="*/ 22034 h 324685"/>
              <a:gd name="connsiteX4" fmla="*/ 132203 w 462709"/>
              <a:gd name="connsiteY4" fmla="*/ 0 h 324685"/>
              <a:gd name="connsiteX5" fmla="*/ 308473 w 462709"/>
              <a:gd name="connsiteY5" fmla="*/ 11017 h 324685"/>
              <a:gd name="connsiteX6" fmla="*/ 341523 w 462709"/>
              <a:gd name="connsiteY6" fmla="*/ 22034 h 324685"/>
              <a:gd name="connsiteX7" fmla="*/ 407625 w 462709"/>
              <a:gd name="connsiteY7" fmla="*/ 66101 h 324685"/>
              <a:gd name="connsiteX8" fmla="*/ 451692 w 462709"/>
              <a:gd name="connsiteY8" fmla="*/ 165253 h 324685"/>
              <a:gd name="connsiteX9" fmla="*/ 462709 w 462709"/>
              <a:gd name="connsiteY9" fmla="*/ 198303 h 324685"/>
              <a:gd name="connsiteX10" fmla="*/ 451692 w 462709"/>
              <a:gd name="connsiteY10" fmla="*/ 242371 h 324685"/>
              <a:gd name="connsiteX11" fmla="*/ 396608 w 462709"/>
              <a:gd name="connsiteY11" fmla="*/ 308472 h 324685"/>
              <a:gd name="connsiteX12" fmla="*/ 363557 w 462709"/>
              <a:gd name="connsiteY12" fmla="*/ 319489 h 324685"/>
              <a:gd name="connsiteX13" fmla="*/ 176377 w 462709"/>
              <a:gd name="connsiteY13" fmla="*/ 223114 h 324685"/>
              <a:gd name="connsiteX14" fmla="*/ 66102 w 462709"/>
              <a:gd name="connsiteY14" fmla="*/ 319489 h 324685"/>
              <a:gd name="connsiteX15" fmla="*/ 11017 w 462709"/>
              <a:gd name="connsiteY15" fmla="*/ 264405 h 324685"/>
              <a:gd name="connsiteX16" fmla="*/ 0 w 462709"/>
              <a:gd name="connsiteY16" fmla="*/ 176270 h 324685"/>
              <a:gd name="connsiteX0" fmla="*/ 5674 w 468383"/>
              <a:gd name="connsiteY0" fmla="*/ 176270 h 324685"/>
              <a:gd name="connsiteX1" fmla="*/ 16691 w 468383"/>
              <a:gd name="connsiteY1" fmla="*/ 77118 h 324685"/>
              <a:gd name="connsiteX2" fmla="*/ 27708 w 468383"/>
              <a:gd name="connsiteY2" fmla="*/ 44067 h 324685"/>
              <a:gd name="connsiteX3" fmla="*/ 60759 w 468383"/>
              <a:gd name="connsiteY3" fmla="*/ 22034 h 324685"/>
              <a:gd name="connsiteX4" fmla="*/ 137877 w 468383"/>
              <a:gd name="connsiteY4" fmla="*/ 0 h 324685"/>
              <a:gd name="connsiteX5" fmla="*/ 314147 w 468383"/>
              <a:gd name="connsiteY5" fmla="*/ 11017 h 324685"/>
              <a:gd name="connsiteX6" fmla="*/ 347197 w 468383"/>
              <a:gd name="connsiteY6" fmla="*/ 22034 h 324685"/>
              <a:gd name="connsiteX7" fmla="*/ 413299 w 468383"/>
              <a:gd name="connsiteY7" fmla="*/ 66101 h 324685"/>
              <a:gd name="connsiteX8" fmla="*/ 457366 w 468383"/>
              <a:gd name="connsiteY8" fmla="*/ 165253 h 324685"/>
              <a:gd name="connsiteX9" fmla="*/ 468383 w 468383"/>
              <a:gd name="connsiteY9" fmla="*/ 198303 h 324685"/>
              <a:gd name="connsiteX10" fmla="*/ 457366 w 468383"/>
              <a:gd name="connsiteY10" fmla="*/ 242371 h 324685"/>
              <a:gd name="connsiteX11" fmla="*/ 402282 w 468383"/>
              <a:gd name="connsiteY11" fmla="*/ 308472 h 324685"/>
              <a:gd name="connsiteX12" fmla="*/ 369231 w 468383"/>
              <a:gd name="connsiteY12" fmla="*/ 319489 h 324685"/>
              <a:gd name="connsiteX13" fmla="*/ 182051 w 468383"/>
              <a:gd name="connsiteY13" fmla="*/ 223114 h 324685"/>
              <a:gd name="connsiteX14" fmla="*/ 16691 w 468383"/>
              <a:gd name="connsiteY14" fmla="*/ 264405 h 324685"/>
              <a:gd name="connsiteX15" fmla="*/ 5674 w 468383"/>
              <a:gd name="connsiteY15" fmla="*/ 176270 h 324685"/>
              <a:gd name="connsiteX0" fmla="*/ 5674 w 468383"/>
              <a:gd name="connsiteY0" fmla="*/ 176270 h 324685"/>
              <a:gd name="connsiteX1" fmla="*/ 16691 w 468383"/>
              <a:gd name="connsiteY1" fmla="*/ 77118 h 324685"/>
              <a:gd name="connsiteX2" fmla="*/ 27708 w 468383"/>
              <a:gd name="connsiteY2" fmla="*/ 44067 h 324685"/>
              <a:gd name="connsiteX3" fmla="*/ 60759 w 468383"/>
              <a:gd name="connsiteY3" fmla="*/ 22034 h 324685"/>
              <a:gd name="connsiteX4" fmla="*/ 137877 w 468383"/>
              <a:gd name="connsiteY4" fmla="*/ 0 h 324685"/>
              <a:gd name="connsiteX5" fmla="*/ 314147 w 468383"/>
              <a:gd name="connsiteY5" fmla="*/ 11017 h 324685"/>
              <a:gd name="connsiteX6" fmla="*/ 347197 w 468383"/>
              <a:gd name="connsiteY6" fmla="*/ 22034 h 324685"/>
              <a:gd name="connsiteX7" fmla="*/ 413299 w 468383"/>
              <a:gd name="connsiteY7" fmla="*/ 66101 h 324685"/>
              <a:gd name="connsiteX8" fmla="*/ 457366 w 468383"/>
              <a:gd name="connsiteY8" fmla="*/ 165253 h 324685"/>
              <a:gd name="connsiteX9" fmla="*/ 468383 w 468383"/>
              <a:gd name="connsiteY9" fmla="*/ 198303 h 324685"/>
              <a:gd name="connsiteX10" fmla="*/ 457366 w 468383"/>
              <a:gd name="connsiteY10" fmla="*/ 242371 h 324685"/>
              <a:gd name="connsiteX11" fmla="*/ 402282 w 468383"/>
              <a:gd name="connsiteY11" fmla="*/ 308472 h 324685"/>
              <a:gd name="connsiteX12" fmla="*/ 369231 w 468383"/>
              <a:gd name="connsiteY12" fmla="*/ 319489 h 324685"/>
              <a:gd name="connsiteX13" fmla="*/ 182051 w 468383"/>
              <a:gd name="connsiteY13" fmla="*/ 223114 h 324685"/>
              <a:gd name="connsiteX14" fmla="*/ 16691 w 468383"/>
              <a:gd name="connsiteY14" fmla="*/ 298305 h 324685"/>
              <a:gd name="connsiteX15" fmla="*/ 5674 w 468383"/>
              <a:gd name="connsiteY15" fmla="*/ 176270 h 324685"/>
              <a:gd name="connsiteX0" fmla="*/ 5674 w 468383"/>
              <a:gd name="connsiteY0" fmla="*/ 176270 h 324685"/>
              <a:gd name="connsiteX1" fmla="*/ 16691 w 468383"/>
              <a:gd name="connsiteY1" fmla="*/ 77118 h 324685"/>
              <a:gd name="connsiteX2" fmla="*/ 27708 w 468383"/>
              <a:gd name="connsiteY2" fmla="*/ 44067 h 324685"/>
              <a:gd name="connsiteX3" fmla="*/ 60759 w 468383"/>
              <a:gd name="connsiteY3" fmla="*/ 22034 h 324685"/>
              <a:gd name="connsiteX4" fmla="*/ 137877 w 468383"/>
              <a:gd name="connsiteY4" fmla="*/ 0 h 324685"/>
              <a:gd name="connsiteX5" fmla="*/ 314147 w 468383"/>
              <a:gd name="connsiteY5" fmla="*/ 11017 h 324685"/>
              <a:gd name="connsiteX6" fmla="*/ 347197 w 468383"/>
              <a:gd name="connsiteY6" fmla="*/ 22034 h 324685"/>
              <a:gd name="connsiteX7" fmla="*/ 413299 w 468383"/>
              <a:gd name="connsiteY7" fmla="*/ 66101 h 324685"/>
              <a:gd name="connsiteX8" fmla="*/ 457366 w 468383"/>
              <a:gd name="connsiteY8" fmla="*/ 165253 h 324685"/>
              <a:gd name="connsiteX9" fmla="*/ 468383 w 468383"/>
              <a:gd name="connsiteY9" fmla="*/ 198303 h 324685"/>
              <a:gd name="connsiteX10" fmla="*/ 457366 w 468383"/>
              <a:gd name="connsiteY10" fmla="*/ 242371 h 324685"/>
              <a:gd name="connsiteX11" fmla="*/ 402282 w 468383"/>
              <a:gd name="connsiteY11" fmla="*/ 308472 h 324685"/>
              <a:gd name="connsiteX12" fmla="*/ 369231 w 468383"/>
              <a:gd name="connsiteY12" fmla="*/ 319489 h 324685"/>
              <a:gd name="connsiteX13" fmla="*/ 182051 w 468383"/>
              <a:gd name="connsiteY13" fmla="*/ 223114 h 324685"/>
              <a:gd name="connsiteX14" fmla="*/ 16691 w 468383"/>
              <a:gd name="connsiteY14" fmla="*/ 298305 h 324685"/>
              <a:gd name="connsiteX15" fmla="*/ 5674 w 468383"/>
              <a:gd name="connsiteY15" fmla="*/ 176270 h 324685"/>
              <a:gd name="connsiteX0" fmla="*/ 5674 w 468383"/>
              <a:gd name="connsiteY0" fmla="*/ 176270 h 324685"/>
              <a:gd name="connsiteX1" fmla="*/ 16691 w 468383"/>
              <a:gd name="connsiteY1" fmla="*/ 77118 h 324685"/>
              <a:gd name="connsiteX2" fmla="*/ 27708 w 468383"/>
              <a:gd name="connsiteY2" fmla="*/ 44067 h 324685"/>
              <a:gd name="connsiteX3" fmla="*/ 60759 w 468383"/>
              <a:gd name="connsiteY3" fmla="*/ 22034 h 324685"/>
              <a:gd name="connsiteX4" fmla="*/ 137877 w 468383"/>
              <a:gd name="connsiteY4" fmla="*/ 0 h 324685"/>
              <a:gd name="connsiteX5" fmla="*/ 314147 w 468383"/>
              <a:gd name="connsiteY5" fmla="*/ 11017 h 324685"/>
              <a:gd name="connsiteX6" fmla="*/ 347197 w 468383"/>
              <a:gd name="connsiteY6" fmla="*/ 22034 h 324685"/>
              <a:gd name="connsiteX7" fmla="*/ 413299 w 468383"/>
              <a:gd name="connsiteY7" fmla="*/ 66101 h 324685"/>
              <a:gd name="connsiteX8" fmla="*/ 457366 w 468383"/>
              <a:gd name="connsiteY8" fmla="*/ 165253 h 324685"/>
              <a:gd name="connsiteX9" fmla="*/ 468383 w 468383"/>
              <a:gd name="connsiteY9" fmla="*/ 198303 h 324685"/>
              <a:gd name="connsiteX10" fmla="*/ 457366 w 468383"/>
              <a:gd name="connsiteY10" fmla="*/ 242371 h 324685"/>
              <a:gd name="connsiteX11" fmla="*/ 402282 w 468383"/>
              <a:gd name="connsiteY11" fmla="*/ 308472 h 324685"/>
              <a:gd name="connsiteX12" fmla="*/ 369231 w 468383"/>
              <a:gd name="connsiteY12" fmla="*/ 319489 h 324685"/>
              <a:gd name="connsiteX13" fmla="*/ 182051 w 468383"/>
              <a:gd name="connsiteY13" fmla="*/ 223114 h 324685"/>
              <a:gd name="connsiteX14" fmla="*/ 16691 w 468383"/>
              <a:gd name="connsiteY14" fmla="*/ 298305 h 324685"/>
              <a:gd name="connsiteX15" fmla="*/ 5674 w 468383"/>
              <a:gd name="connsiteY15" fmla="*/ 176270 h 324685"/>
              <a:gd name="connsiteX0" fmla="*/ 2361 w 465070"/>
              <a:gd name="connsiteY0" fmla="*/ 176270 h 324685"/>
              <a:gd name="connsiteX1" fmla="*/ 13378 w 465070"/>
              <a:gd name="connsiteY1" fmla="*/ 77118 h 324685"/>
              <a:gd name="connsiteX2" fmla="*/ 24395 w 465070"/>
              <a:gd name="connsiteY2" fmla="*/ 44067 h 324685"/>
              <a:gd name="connsiteX3" fmla="*/ 57446 w 465070"/>
              <a:gd name="connsiteY3" fmla="*/ 22034 h 324685"/>
              <a:gd name="connsiteX4" fmla="*/ 134564 w 465070"/>
              <a:gd name="connsiteY4" fmla="*/ 0 h 324685"/>
              <a:gd name="connsiteX5" fmla="*/ 310834 w 465070"/>
              <a:gd name="connsiteY5" fmla="*/ 11017 h 324685"/>
              <a:gd name="connsiteX6" fmla="*/ 343884 w 465070"/>
              <a:gd name="connsiteY6" fmla="*/ 22034 h 324685"/>
              <a:gd name="connsiteX7" fmla="*/ 409986 w 465070"/>
              <a:gd name="connsiteY7" fmla="*/ 66101 h 324685"/>
              <a:gd name="connsiteX8" fmla="*/ 454053 w 465070"/>
              <a:gd name="connsiteY8" fmla="*/ 165253 h 324685"/>
              <a:gd name="connsiteX9" fmla="*/ 465070 w 465070"/>
              <a:gd name="connsiteY9" fmla="*/ 198303 h 324685"/>
              <a:gd name="connsiteX10" fmla="*/ 454053 w 465070"/>
              <a:gd name="connsiteY10" fmla="*/ 242371 h 324685"/>
              <a:gd name="connsiteX11" fmla="*/ 398969 w 465070"/>
              <a:gd name="connsiteY11" fmla="*/ 308472 h 324685"/>
              <a:gd name="connsiteX12" fmla="*/ 365918 w 465070"/>
              <a:gd name="connsiteY12" fmla="*/ 319489 h 324685"/>
              <a:gd name="connsiteX13" fmla="*/ 178738 w 465070"/>
              <a:gd name="connsiteY13" fmla="*/ 223114 h 324685"/>
              <a:gd name="connsiteX14" fmla="*/ 13378 w 465070"/>
              <a:gd name="connsiteY14" fmla="*/ 298305 h 324685"/>
              <a:gd name="connsiteX15" fmla="*/ 2361 w 465070"/>
              <a:gd name="connsiteY15" fmla="*/ 176270 h 324685"/>
              <a:gd name="connsiteX0" fmla="*/ 2361 w 465070"/>
              <a:gd name="connsiteY0" fmla="*/ 176270 h 324685"/>
              <a:gd name="connsiteX1" fmla="*/ 13378 w 465070"/>
              <a:gd name="connsiteY1" fmla="*/ 77118 h 324685"/>
              <a:gd name="connsiteX2" fmla="*/ 24395 w 465070"/>
              <a:gd name="connsiteY2" fmla="*/ 44067 h 324685"/>
              <a:gd name="connsiteX3" fmla="*/ 57446 w 465070"/>
              <a:gd name="connsiteY3" fmla="*/ 22034 h 324685"/>
              <a:gd name="connsiteX4" fmla="*/ 134564 w 465070"/>
              <a:gd name="connsiteY4" fmla="*/ 0 h 324685"/>
              <a:gd name="connsiteX5" fmla="*/ 310834 w 465070"/>
              <a:gd name="connsiteY5" fmla="*/ 11017 h 324685"/>
              <a:gd name="connsiteX6" fmla="*/ 343884 w 465070"/>
              <a:gd name="connsiteY6" fmla="*/ 22034 h 324685"/>
              <a:gd name="connsiteX7" fmla="*/ 409986 w 465070"/>
              <a:gd name="connsiteY7" fmla="*/ 66101 h 324685"/>
              <a:gd name="connsiteX8" fmla="*/ 454053 w 465070"/>
              <a:gd name="connsiteY8" fmla="*/ 165253 h 324685"/>
              <a:gd name="connsiteX9" fmla="*/ 465070 w 465070"/>
              <a:gd name="connsiteY9" fmla="*/ 198303 h 324685"/>
              <a:gd name="connsiteX10" fmla="*/ 454053 w 465070"/>
              <a:gd name="connsiteY10" fmla="*/ 242371 h 324685"/>
              <a:gd name="connsiteX11" fmla="*/ 398969 w 465070"/>
              <a:gd name="connsiteY11" fmla="*/ 308472 h 324685"/>
              <a:gd name="connsiteX12" fmla="*/ 365918 w 465070"/>
              <a:gd name="connsiteY12" fmla="*/ 319489 h 324685"/>
              <a:gd name="connsiteX13" fmla="*/ 178738 w 465070"/>
              <a:gd name="connsiteY13" fmla="*/ 223114 h 324685"/>
              <a:gd name="connsiteX14" fmla="*/ 13378 w 465070"/>
              <a:gd name="connsiteY14" fmla="*/ 298305 h 324685"/>
              <a:gd name="connsiteX15" fmla="*/ 2361 w 465070"/>
              <a:gd name="connsiteY15" fmla="*/ 176270 h 324685"/>
              <a:gd name="connsiteX0" fmla="*/ 2361 w 465070"/>
              <a:gd name="connsiteY0" fmla="*/ 176270 h 324385"/>
              <a:gd name="connsiteX1" fmla="*/ 13378 w 465070"/>
              <a:gd name="connsiteY1" fmla="*/ 77118 h 324385"/>
              <a:gd name="connsiteX2" fmla="*/ 24395 w 465070"/>
              <a:gd name="connsiteY2" fmla="*/ 44067 h 324385"/>
              <a:gd name="connsiteX3" fmla="*/ 57446 w 465070"/>
              <a:gd name="connsiteY3" fmla="*/ 22034 h 324385"/>
              <a:gd name="connsiteX4" fmla="*/ 134564 w 465070"/>
              <a:gd name="connsiteY4" fmla="*/ 0 h 324385"/>
              <a:gd name="connsiteX5" fmla="*/ 310834 w 465070"/>
              <a:gd name="connsiteY5" fmla="*/ 11017 h 324385"/>
              <a:gd name="connsiteX6" fmla="*/ 343884 w 465070"/>
              <a:gd name="connsiteY6" fmla="*/ 22034 h 324385"/>
              <a:gd name="connsiteX7" fmla="*/ 409986 w 465070"/>
              <a:gd name="connsiteY7" fmla="*/ 66101 h 324385"/>
              <a:gd name="connsiteX8" fmla="*/ 454053 w 465070"/>
              <a:gd name="connsiteY8" fmla="*/ 165253 h 324385"/>
              <a:gd name="connsiteX9" fmla="*/ 465070 w 465070"/>
              <a:gd name="connsiteY9" fmla="*/ 198303 h 324385"/>
              <a:gd name="connsiteX10" fmla="*/ 454053 w 465070"/>
              <a:gd name="connsiteY10" fmla="*/ 242371 h 324385"/>
              <a:gd name="connsiteX11" fmla="*/ 398969 w 465070"/>
              <a:gd name="connsiteY11" fmla="*/ 308472 h 324385"/>
              <a:gd name="connsiteX12" fmla="*/ 365918 w 465070"/>
              <a:gd name="connsiteY12" fmla="*/ 319489 h 324385"/>
              <a:gd name="connsiteX13" fmla="*/ 189271 w 465070"/>
              <a:gd name="connsiteY13" fmla="*/ 227327 h 324385"/>
              <a:gd name="connsiteX14" fmla="*/ 13378 w 465070"/>
              <a:gd name="connsiteY14" fmla="*/ 298305 h 324385"/>
              <a:gd name="connsiteX15" fmla="*/ 2361 w 465070"/>
              <a:gd name="connsiteY15" fmla="*/ 176270 h 324385"/>
              <a:gd name="connsiteX0" fmla="*/ 2361 w 465070"/>
              <a:gd name="connsiteY0" fmla="*/ 176270 h 308563"/>
              <a:gd name="connsiteX1" fmla="*/ 13378 w 465070"/>
              <a:gd name="connsiteY1" fmla="*/ 77118 h 308563"/>
              <a:gd name="connsiteX2" fmla="*/ 24395 w 465070"/>
              <a:gd name="connsiteY2" fmla="*/ 44067 h 308563"/>
              <a:gd name="connsiteX3" fmla="*/ 57446 w 465070"/>
              <a:gd name="connsiteY3" fmla="*/ 22034 h 308563"/>
              <a:gd name="connsiteX4" fmla="*/ 134564 w 465070"/>
              <a:gd name="connsiteY4" fmla="*/ 0 h 308563"/>
              <a:gd name="connsiteX5" fmla="*/ 310834 w 465070"/>
              <a:gd name="connsiteY5" fmla="*/ 11017 h 308563"/>
              <a:gd name="connsiteX6" fmla="*/ 343884 w 465070"/>
              <a:gd name="connsiteY6" fmla="*/ 22034 h 308563"/>
              <a:gd name="connsiteX7" fmla="*/ 409986 w 465070"/>
              <a:gd name="connsiteY7" fmla="*/ 66101 h 308563"/>
              <a:gd name="connsiteX8" fmla="*/ 454053 w 465070"/>
              <a:gd name="connsiteY8" fmla="*/ 165253 h 308563"/>
              <a:gd name="connsiteX9" fmla="*/ 465070 w 465070"/>
              <a:gd name="connsiteY9" fmla="*/ 198303 h 308563"/>
              <a:gd name="connsiteX10" fmla="*/ 454053 w 465070"/>
              <a:gd name="connsiteY10" fmla="*/ 242371 h 308563"/>
              <a:gd name="connsiteX11" fmla="*/ 398969 w 465070"/>
              <a:gd name="connsiteY11" fmla="*/ 308472 h 308563"/>
              <a:gd name="connsiteX12" fmla="*/ 189271 w 465070"/>
              <a:gd name="connsiteY12" fmla="*/ 227327 h 308563"/>
              <a:gd name="connsiteX13" fmla="*/ 13378 w 465070"/>
              <a:gd name="connsiteY13" fmla="*/ 298305 h 308563"/>
              <a:gd name="connsiteX14" fmla="*/ 2361 w 465070"/>
              <a:gd name="connsiteY14" fmla="*/ 176270 h 308563"/>
              <a:gd name="connsiteX0" fmla="*/ 2361 w 476773"/>
              <a:gd name="connsiteY0" fmla="*/ 176270 h 298305"/>
              <a:gd name="connsiteX1" fmla="*/ 13378 w 476773"/>
              <a:gd name="connsiteY1" fmla="*/ 77118 h 298305"/>
              <a:gd name="connsiteX2" fmla="*/ 24395 w 476773"/>
              <a:gd name="connsiteY2" fmla="*/ 44067 h 298305"/>
              <a:gd name="connsiteX3" fmla="*/ 57446 w 476773"/>
              <a:gd name="connsiteY3" fmla="*/ 22034 h 298305"/>
              <a:gd name="connsiteX4" fmla="*/ 134564 w 476773"/>
              <a:gd name="connsiteY4" fmla="*/ 0 h 298305"/>
              <a:gd name="connsiteX5" fmla="*/ 310834 w 476773"/>
              <a:gd name="connsiteY5" fmla="*/ 11017 h 298305"/>
              <a:gd name="connsiteX6" fmla="*/ 343884 w 476773"/>
              <a:gd name="connsiteY6" fmla="*/ 22034 h 298305"/>
              <a:gd name="connsiteX7" fmla="*/ 409986 w 476773"/>
              <a:gd name="connsiteY7" fmla="*/ 66101 h 298305"/>
              <a:gd name="connsiteX8" fmla="*/ 454053 w 476773"/>
              <a:gd name="connsiteY8" fmla="*/ 165253 h 298305"/>
              <a:gd name="connsiteX9" fmla="*/ 465070 w 476773"/>
              <a:gd name="connsiteY9" fmla="*/ 198303 h 298305"/>
              <a:gd name="connsiteX10" fmla="*/ 454053 w 476773"/>
              <a:gd name="connsiteY10" fmla="*/ 242371 h 298305"/>
              <a:gd name="connsiteX11" fmla="*/ 189271 w 476773"/>
              <a:gd name="connsiteY11" fmla="*/ 227327 h 298305"/>
              <a:gd name="connsiteX12" fmla="*/ 13378 w 476773"/>
              <a:gd name="connsiteY12" fmla="*/ 298305 h 298305"/>
              <a:gd name="connsiteX13" fmla="*/ 2361 w 476773"/>
              <a:gd name="connsiteY13" fmla="*/ 176270 h 298305"/>
              <a:gd name="connsiteX0" fmla="*/ 2361 w 465070"/>
              <a:gd name="connsiteY0" fmla="*/ 176270 h 298305"/>
              <a:gd name="connsiteX1" fmla="*/ 13378 w 465070"/>
              <a:gd name="connsiteY1" fmla="*/ 77118 h 298305"/>
              <a:gd name="connsiteX2" fmla="*/ 24395 w 465070"/>
              <a:gd name="connsiteY2" fmla="*/ 44067 h 298305"/>
              <a:gd name="connsiteX3" fmla="*/ 57446 w 465070"/>
              <a:gd name="connsiteY3" fmla="*/ 22034 h 298305"/>
              <a:gd name="connsiteX4" fmla="*/ 134564 w 465070"/>
              <a:gd name="connsiteY4" fmla="*/ 0 h 298305"/>
              <a:gd name="connsiteX5" fmla="*/ 310834 w 465070"/>
              <a:gd name="connsiteY5" fmla="*/ 11017 h 298305"/>
              <a:gd name="connsiteX6" fmla="*/ 343884 w 465070"/>
              <a:gd name="connsiteY6" fmla="*/ 22034 h 298305"/>
              <a:gd name="connsiteX7" fmla="*/ 409986 w 465070"/>
              <a:gd name="connsiteY7" fmla="*/ 66101 h 298305"/>
              <a:gd name="connsiteX8" fmla="*/ 454053 w 465070"/>
              <a:gd name="connsiteY8" fmla="*/ 165253 h 298305"/>
              <a:gd name="connsiteX9" fmla="*/ 465070 w 465070"/>
              <a:gd name="connsiteY9" fmla="*/ 198303 h 298305"/>
              <a:gd name="connsiteX10" fmla="*/ 189271 w 465070"/>
              <a:gd name="connsiteY10" fmla="*/ 227327 h 298305"/>
              <a:gd name="connsiteX11" fmla="*/ 13378 w 465070"/>
              <a:gd name="connsiteY11" fmla="*/ 298305 h 298305"/>
              <a:gd name="connsiteX12" fmla="*/ 2361 w 465070"/>
              <a:gd name="connsiteY12" fmla="*/ 176270 h 298305"/>
              <a:gd name="connsiteX0" fmla="*/ 2361 w 454053"/>
              <a:gd name="connsiteY0" fmla="*/ 176270 h 298305"/>
              <a:gd name="connsiteX1" fmla="*/ 13378 w 454053"/>
              <a:gd name="connsiteY1" fmla="*/ 77118 h 298305"/>
              <a:gd name="connsiteX2" fmla="*/ 24395 w 454053"/>
              <a:gd name="connsiteY2" fmla="*/ 44067 h 298305"/>
              <a:gd name="connsiteX3" fmla="*/ 57446 w 454053"/>
              <a:gd name="connsiteY3" fmla="*/ 22034 h 298305"/>
              <a:gd name="connsiteX4" fmla="*/ 134564 w 454053"/>
              <a:gd name="connsiteY4" fmla="*/ 0 h 298305"/>
              <a:gd name="connsiteX5" fmla="*/ 310834 w 454053"/>
              <a:gd name="connsiteY5" fmla="*/ 11017 h 298305"/>
              <a:gd name="connsiteX6" fmla="*/ 343884 w 454053"/>
              <a:gd name="connsiteY6" fmla="*/ 22034 h 298305"/>
              <a:gd name="connsiteX7" fmla="*/ 409986 w 454053"/>
              <a:gd name="connsiteY7" fmla="*/ 66101 h 298305"/>
              <a:gd name="connsiteX8" fmla="*/ 454053 w 454053"/>
              <a:gd name="connsiteY8" fmla="*/ 165253 h 298305"/>
              <a:gd name="connsiteX9" fmla="*/ 189271 w 454053"/>
              <a:gd name="connsiteY9" fmla="*/ 227327 h 298305"/>
              <a:gd name="connsiteX10" fmla="*/ 13378 w 454053"/>
              <a:gd name="connsiteY10" fmla="*/ 298305 h 298305"/>
              <a:gd name="connsiteX11" fmla="*/ 2361 w 454053"/>
              <a:gd name="connsiteY11" fmla="*/ 176270 h 298305"/>
              <a:gd name="connsiteX0" fmla="*/ 2361 w 437199"/>
              <a:gd name="connsiteY0" fmla="*/ 176270 h 298305"/>
              <a:gd name="connsiteX1" fmla="*/ 13378 w 437199"/>
              <a:gd name="connsiteY1" fmla="*/ 77118 h 298305"/>
              <a:gd name="connsiteX2" fmla="*/ 24395 w 437199"/>
              <a:gd name="connsiteY2" fmla="*/ 44067 h 298305"/>
              <a:gd name="connsiteX3" fmla="*/ 57446 w 437199"/>
              <a:gd name="connsiteY3" fmla="*/ 22034 h 298305"/>
              <a:gd name="connsiteX4" fmla="*/ 134564 w 437199"/>
              <a:gd name="connsiteY4" fmla="*/ 0 h 298305"/>
              <a:gd name="connsiteX5" fmla="*/ 310834 w 437199"/>
              <a:gd name="connsiteY5" fmla="*/ 11017 h 298305"/>
              <a:gd name="connsiteX6" fmla="*/ 343884 w 437199"/>
              <a:gd name="connsiteY6" fmla="*/ 22034 h 298305"/>
              <a:gd name="connsiteX7" fmla="*/ 409986 w 437199"/>
              <a:gd name="connsiteY7" fmla="*/ 66101 h 298305"/>
              <a:gd name="connsiteX8" fmla="*/ 437199 w 437199"/>
              <a:gd name="connsiteY8" fmla="*/ 125226 h 298305"/>
              <a:gd name="connsiteX9" fmla="*/ 189271 w 437199"/>
              <a:gd name="connsiteY9" fmla="*/ 227327 h 298305"/>
              <a:gd name="connsiteX10" fmla="*/ 13378 w 437199"/>
              <a:gd name="connsiteY10" fmla="*/ 298305 h 298305"/>
              <a:gd name="connsiteX11" fmla="*/ 2361 w 437199"/>
              <a:gd name="connsiteY11" fmla="*/ 176270 h 29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199" h="298305">
                <a:moveTo>
                  <a:pt x="2361" y="176270"/>
                </a:moveTo>
                <a:cubicBezTo>
                  <a:pt x="2361" y="139406"/>
                  <a:pt x="7911" y="109920"/>
                  <a:pt x="13378" y="77118"/>
                </a:cubicBezTo>
                <a:cubicBezTo>
                  <a:pt x="15287" y="65663"/>
                  <a:pt x="17140" y="53135"/>
                  <a:pt x="24395" y="44067"/>
                </a:cubicBezTo>
                <a:cubicBezTo>
                  <a:pt x="32666" y="33728"/>
                  <a:pt x="45603" y="27955"/>
                  <a:pt x="57446" y="22034"/>
                </a:cubicBezTo>
                <a:cubicBezTo>
                  <a:pt x="73253" y="14131"/>
                  <a:pt x="120442" y="3531"/>
                  <a:pt x="134564" y="0"/>
                </a:cubicBezTo>
                <a:cubicBezTo>
                  <a:pt x="193321" y="3672"/>
                  <a:pt x="252286" y="4854"/>
                  <a:pt x="310834" y="11017"/>
                </a:cubicBezTo>
                <a:cubicBezTo>
                  <a:pt x="322383" y="12233"/>
                  <a:pt x="333733" y="16394"/>
                  <a:pt x="343884" y="22034"/>
                </a:cubicBezTo>
                <a:cubicBezTo>
                  <a:pt x="367033" y="34894"/>
                  <a:pt x="394434" y="48902"/>
                  <a:pt x="409986" y="66101"/>
                </a:cubicBezTo>
                <a:cubicBezTo>
                  <a:pt x="425538" y="83300"/>
                  <a:pt x="410978" y="46563"/>
                  <a:pt x="437199" y="125226"/>
                </a:cubicBezTo>
                <a:lnTo>
                  <a:pt x="189271" y="227327"/>
                </a:lnTo>
                <a:cubicBezTo>
                  <a:pt x="118634" y="256173"/>
                  <a:pt x="110188" y="266085"/>
                  <a:pt x="13378" y="298305"/>
                </a:cubicBezTo>
                <a:cubicBezTo>
                  <a:pt x="-7591" y="225191"/>
                  <a:pt x="2361" y="213134"/>
                  <a:pt x="2361" y="176270"/>
                </a:cubicBezTo>
                <a:close/>
              </a:path>
            </a:pathLst>
          </a:custGeom>
          <a:solidFill>
            <a:srgbClr val="4F81BD">
              <a:alpha val="47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2307387" y="4256869"/>
            <a:ext cx="514656" cy="417855"/>
          </a:xfrm>
          <a:custGeom>
            <a:avLst/>
            <a:gdLst>
              <a:gd name="connsiteX0" fmla="*/ 0 w 462709"/>
              <a:gd name="connsiteY0" fmla="*/ 176270 h 396607"/>
              <a:gd name="connsiteX1" fmla="*/ 11017 w 462709"/>
              <a:gd name="connsiteY1" fmla="*/ 77118 h 396607"/>
              <a:gd name="connsiteX2" fmla="*/ 22034 w 462709"/>
              <a:gd name="connsiteY2" fmla="*/ 44067 h 396607"/>
              <a:gd name="connsiteX3" fmla="*/ 55085 w 462709"/>
              <a:gd name="connsiteY3" fmla="*/ 22034 h 396607"/>
              <a:gd name="connsiteX4" fmla="*/ 132203 w 462709"/>
              <a:gd name="connsiteY4" fmla="*/ 0 h 396607"/>
              <a:gd name="connsiteX5" fmla="*/ 308473 w 462709"/>
              <a:gd name="connsiteY5" fmla="*/ 11017 h 396607"/>
              <a:gd name="connsiteX6" fmla="*/ 341523 w 462709"/>
              <a:gd name="connsiteY6" fmla="*/ 22034 h 396607"/>
              <a:gd name="connsiteX7" fmla="*/ 407625 w 462709"/>
              <a:gd name="connsiteY7" fmla="*/ 66101 h 396607"/>
              <a:gd name="connsiteX8" fmla="*/ 451692 w 462709"/>
              <a:gd name="connsiteY8" fmla="*/ 165253 h 396607"/>
              <a:gd name="connsiteX9" fmla="*/ 462709 w 462709"/>
              <a:gd name="connsiteY9" fmla="*/ 198303 h 396607"/>
              <a:gd name="connsiteX10" fmla="*/ 451692 w 462709"/>
              <a:gd name="connsiteY10" fmla="*/ 242371 h 396607"/>
              <a:gd name="connsiteX11" fmla="*/ 396608 w 462709"/>
              <a:gd name="connsiteY11" fmla="*/ 308472 h 396607"/>
              <a:gd name="connsiteX12" fmla="*/ 363557 w 462709"/>
              <a:gd name="connsiteY12" fmla="*/ 319489 h 396607"/>
              <a:gd name="connsiteX13" fmla="*/ 297456 w 462709"/>
              <a:gd name="connsiteY13" fmla="*/ 363557 h 396607"/>
              <a:gd name="connsiteX14" fmla="*/ 264405 w 462709"/>
              <a:gd name="connsiteY14" fmla="*/ 385590 h 396607"/>
              <a:gd name="connsiteX15" fmla="*/ 231355 w 462709"/>
              <a:gd name="connsiteY15" fmla="*/ 396607 h 396607"/>
              <a:gd name="connsiteX16" fmla="*/ 121186 w 462709"/>
              <a:gd name="connsiteY16" fmla="*/ 374573 h 396607"/>
              <a:gd name="connsiteX17" fmla="*/ 88135 w 462709"/>
              <a:gd name="connsiteY17" fmla="*/ 352540 h 396607"/>
              <a:gd name="connsiteX18" fmla="*/ 66102 w 462709"/>
              <a:gd name="connsiteY18" fmla="*/ 319489 h 396607"/>
              <a:gd name="connsiteX19" fmla="*/ 11017 w 462709"/>
              <a:gd name="connsiteY19" fmla="*/ 264405 h 396607"/>
              <a:gd name="connsiteX20" fmla="*/ 0 w 462709"/>
              <a:gd name="connsiteY20" fmla="*/ 176270 h 39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2709" h="396607">
                <a:moveTo>
                  <a:pt x="0" y="176270"/>
                </a:moveTo>
                <a:cubicBezTo>
                  <a:pt x="0" y="145056"/>
                  <a:pt x="5550" y="109920"/>
                  <a:pt x="11017" y="77118"/>
                </a:cubicBezTo>
                <a:cubicBezTo>
                  <a:pt x="12926" y="65663"/>
                  <a:pt x="14779" y="53135"/>
                  <a:pt x="22034" y="44067"/>
                </a:cubicBezTo>
                <a:cubicBezTo>
                  <a:pt x="30305" y="33728"/>
                  <a:pt x="43242" y="27955"/>
                  <a:pt x="55085" y="22034"/>
                </a:cubicBezTo>
                <a:cubicBezTo>
                  <a:pt x="70892" y="14131"/>
                  <a:pt x="118081" y="3531"/>
                  <a:pt x="132203" y="0"/>
                </a:cubicBezTo>
                <a:cubicBezTo>
                  <a:pt x="190960" y="3672"/>
                  <a:pt x="249925" y="4854"/>
                  <a:pt x="308473" y="11017"/>
                </a:cubicBezTo>
                <a:cubicBezTo>
                  <a:pt x="320022" y="12233"/>
                  <a:pt x="331372" y="16394"/>
                  <a:pt x="341523" y="22034"/>
                </a:cubicBezTo>
                <a:cubicBezTo>
                  <a:pt x="364672" y="34894"/>
                  <a:pt x="407625" y="66101"/>
                  <a:pt x="407625" y="66101"/>
                </a:cubicBezTo>
                <a:cubicBezTo>
                  <a:pt x="442541" y="118477"/>
                  <a:pt x="425471" y="86590"/>
                  <a:pt x="451692" y="165253"/>
                </a:cubicBezTo>
                <a:lnTo>
                  <a:pt x="462709" y="198303"/>
                </a:lnTo>
                <a:cubicBezTo>
                  <a:pt x="459037" y="212992"/>
                  <a:pt x="457656" y="228454"/>
                  <a:pt x="451692" y="242371"/>
                </a:cubicBezTo>
                <a:cubicBezTo>
                  <a:pt x="443563" y="261339"/>
                  <a:pt x="412490" y="297884"/>
                  <a:pt x="396608" y="308472"/>
                </a:cubicBezTo>
                <a:cubicBezTo>
                  <a:pt x="386945" y="314914"/>
                  <a:pt x="373709" y="313849"/>
                  <a:pt x="363557" y="319489"/>
                </a:cubicBezTo>
                <a:cubicBezTo>
                  <a:pt x="340408" y="332350"/>
                  <a:pt x="319490" y="348868"/>
                  <a:pt x="297456" y="363557"/>
                </a:cubicBezTo>
                <a:cubicBezTo>
                  <a:pt x="286439" y="370902"/>
                  <a:pt x="276966" y="381403"/>
                  <a:pt x="264405" y="385590"/>
                </a:cubicBezTo>
                <a:lnTo>
                  <a:pt x="231355" y="396607"/>
                </a:lnTo>
                <a:cubicBezTo>
                  <a:pt x="202932" y="392547"/>
                  <a:pt x="151953" y="389956"/>
                  <a:pt x="121186" y="374573"/>
                </a:cubicBezTo>
                <a:cubicBezTo>
                  <a:pt x="109343" y="368652"/>
                  <a:pt x="99152" y="359884"/>
                  <a:pt x="88135" y="352540"/>
                </a:cubicBezTo>
                <a:cubicBezTo>
                  <a:pt x="80791" y="341523"/>
                  <a:pt x="75464" y="328852"/>
                  <a:pt x="66102" y="319489"/>
                </a:cubicBezTo>
                <a:cubicBezTo>
                  <a:pt x="44885" y="298272"/>
                  <a:pt x="17545" y="300311"/>
                  <a:pt x="11017" y="264405"/>
                </a:cubicBezTo>
                <a:cubicBezTo>
                  <a:pt x="5762" y="235501"/>
                  <a:pt x="0" y="207484"/>
                  <a:pt x="0" y="176270"/>
                </a:cubicBezTo>
                <a:close/>
              </a:path>
            </a:pathLst>
          </a:custGeom>
          <a:solidFill>
            <a:srgbClr val="4F81BD">
              <a:alpha val="47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4830265" y="4353171"/>
            <a:ext cx="1992666" cy="870303"/>
          </a:xfrm>
          <a:custGeom>
            <a:avLst/>
            <a:gdLst>
              <a:gd name="connsiteX0" fmla="*/ 0 w 1399142"/>
              <a:gd name="connsiteY0" fmla="*/ 247879 h 247879"/>
              <a:gd name="connsiteX1" fmla="*/ 661012 w 1399142"/>
              <a:gd name="connsiteY1" fmla="*/ 16525 h 247879"/>
              <a:gd name="connsiteX2" fmla="*/ 1399142 w 1399142"/>
              <a:gd name="connsiteY2" fmla="*/ 148728 h 247879"/>
              <a:gd name="connsiteX0" fmla="*/ 0 w 1729648"/>
              <a:gd name="connsiteY0" fmla="*/ 293783 h 668357"/>
              <a:gd name="connsiteX1" fmla="*/ 661012 w 1729648"/>
              <a:gd name="connsiteY1" fmla="*/ 62429 h 668357"/>
              <a:gd name="connsiteX2" fmla="*/ 1729648 w 1729648"/>
              <a:gd name="connsiteY2" fmla="*/ 668357 h 668357"/>
              <a:gd name="connsiteX0" fmla="*/ 0 w 1729648"/>
              <a:gd name="connsiteY0" fmla="*/ 107415 h 577468"/>
              <a:gd name="connsiteX1" fmla="*/ 661012 w 1729648"/>
              <a:gd name="connsiteY1" fmla="*/ 515039 h 577468"/>
              <a:gd name="connsiteX2" fmla="*/ 1729648 w 1729648"/>
              <a:gd name="connsiteY2" fmla="*/ 481989 h 57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9648" h="577468">
                <a:moveTo>
                  <a:pt x="0" y="107415"/>
                </a:moveTo>
                <a:cubicBezTo>
                  <a:pt x="213911" y="0"/>
                  <a:pt x="372737" y="452610"/>
                  <a:pt x="661012" y="515039"/>
                </a:cubicBezTo>
                <a:cubicBezTo>
                  <a:pt x="949287" y="577468"/>
                  <a:pt x="1477178" y="407625"/>
                  <a:pt x="1729648" y="481989"/>
                </a:cubicBezTo>
              </a:path>
            </a:pathLst>
          </a:cu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250267" y="4465797"/>
            <a:ext cx="716719" cy="716719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1585106" y="4363410"/>
            <a:ext cx="979609" cy="439994"/>
          </a:xfrm>
          <a:custGeom>
            <a:avLst/>
            <a:gdLst>
              <a:gd name="connsiteX0" fmla="*/ 649995 w 649995"/>
              <a:gd name="connsiteY0" fmla="*/ 60593 h 291947"/>
              <a:gd name="connsiteX1" fmla="*/ 286438 w 649995"/>
              <a:gd name="connsiteY1" fmla="*/ 38559 h 291947"/>
              <a:gd name="connsiteX2" fmla="*/ 0 w 649995"/>
              <a:gd name="connsiteY2" fmla="*/ 291947 h 29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9995" h="291947">
                <a:moveTo>
                  <a:pt x="649995" y="60593"/>
                </a:moveTo>
                <a:cubicBezTo>
                  <a:pt x="522382" y="30296"/>
                  <a:pt x="394770" y="0"/>
                  <a:pt x="286438" y="38559"/>
                </a:cubicBezTo>
                <a:cubicBezTo>
                  <a:pt x="178106" y="77118"/>
                  <a:pt x="89053" y="184532"/>
                  <a:pt x="0" y="291947"/>
                </a:cubicBezTo>
              </a:path>
            </a:pathLst>
          </a:custGeom>
          <a:noFill/>
          <a:ln w="12700" cap="flat" cmpd="sng" algn="ctr">
            <a:solidFill>
              <a:sysClr val="windowText" lastClr="000000"/>
            </a:solidFill>
            <a:prstDash val="solid"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685698"/>
            <a:ext cx="8511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Homeomorphism: (1) </a:t>
            </a:r>
            <a:r>
              <a:rPr lang="en-US" sz="2000" dirty="0" err="1" smtClean="0"/>
              <a:t>Bijection</a:t>
            </a:r>
            <a:r>
              <a:rPr lang="en-US" sz="2000" dirty="0" smtClean="0"/>
              <a:t>, (2) Continuous, (3) Inverse is continuous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654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Democratic manifolds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each case, decide if it is a 2-manifold (possibly with boundary) or not. If not, explain why not.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43</a:t>
            </a:fld>
            <a:endParaRPr lang="en-US"/>
          </a:p>
        </p:txBody>
      </p:sp>
      <p:pic>
        <p:nvPicPr>
          <p:cNvPr id="52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/>
          <a:stretch/>
        </p:blipFill>
        <p:spPr bwMode="auto">
          <a:xfrm>
            <a:off x="367111" y="3695775"/>
            <a:ext cx="2759814" cy="139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571" t="3660" r="15182" b="11198"/>
          <a:stretch/>
        </p:blipFill>
        <p:spPr>
          <a:xfrm>
            <a:off x="3126925" y="3285692"/>
            <a:ext cx="1857854" cy="157662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0027" y="3120802"/>
            <a:ext cx="1093917" cy="1852249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6779088" y="3423494"/>
            <a:ext cx="1888251" cy="1438818"/>
            <a:chOff x="6948264" y="3285693"/>
            <a:chExt cx="1888251" cy="1438818"/>
          </a:xfrm>
        </p:grpSpPr>
        <p:sp>
          <p:nvSpPr>
            <p:cNvPr id="55" name="Parallelogram 54"/>
            <p:cNvSpPr/>
            <p:nvPr/>
          </p:nvSpPr>
          <p:spPr>
            <a:xfrm>
              <a:off x="6948264" y="3285693"/>
              <a:ext cx="1888251" cy="568626"/>
            </a:xfrm>
            <a:prstGeom prst="parallelogram">
              <a:avLst>
                <a:gd name="adj" fmla="val 72832"/>
              </a:avLst>
            </a:prstGeom>
            <a:solidFill>
              <a:schemeClr val="accent1">
                <a:alpha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Parallelogram 55"/>
            <p:cNvSpPr/>
            <p:nvPr/>
          </p:nvSpPr>
          <p:spPr>
            <a:xfrm rot="5400000" flipV="1">
              <a:off x="6806578" y="3788915"/>
              <a:ext cx="1438815" cy="432378"/>
            </a:xfrm>
            <a:prstGeom prst="parallelogram">
              <a:avLst>
                <a:gd name="adj" fmla="val 135932"/>
              </a:avLst>
            </a:prstGeom>
            <a:solidFill>
              <a:schemeClr val="accent1">
                <a:alpha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Parallelogram 56"/>
            <p:cNvSpPr/>
            <p:nvPr/>
          </p:nvSpPr>
          <p:spPr>
            <a:xfrm rot="5400000" flipV="1">
              <a:off x="7526469" y="3788911"/>
              <a:ext cx="1438814" cy="432377"/>
            </a:xfrm>
            <a:prstGeom prst="parallelogram">
              <a:avLst>
                <a:gd name="adj" fmla="val 135932"/>
              </a:avLst>
            </a:prstGeom>
            <a:solidFill>
              <a:schemeClr val="accent1">
                <a:alpha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57200" y="5206073"/>
            <a:ext cx="85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Case 1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1913843" y="5206073"/>
            <a:ext cx="85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Case 2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3633622" y="5206073"/>
            <a:ext cx="85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Case 3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5395494" y="5206073"/>
            <a:ext cx="85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Case 4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271774" y="5206073"/>
            <a:ext cx="85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Case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8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Democratic manifolds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Bonus cases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44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316667" y="2618836"/>
            <a:ext cx="1765300" cy="2241562"/>
            <a:chOff x="1868322" y="2618836"/>
            <a:chExt cx="1765300" cy="2241562"/>
          </a:xfrm>
        </p:grpSpPr>
        <p:sp>
          <p:nvSpPr>
            <p:cNvPr id="59" name="TextBox 58"/>
            <p:cNvSpPr txBox="1"/>
            <p:nvPr/>
          </p:nvSpPr>
          <p:spPr>
            <a:xfrm>
              <a:off x="2349903" y="4491066"/>
              <a:ext cx="853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Case 6</a:t>
              </a:r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68322" y="2618836"/>
              <a:ext cx="1765300" cy="18034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5868608" y="2238900"/>
            <a:ext cx="2360778" cy="2621498"/>
            <a:chOff x="5868608" y="2238900"/>
            <a:chExt cx="2360778" cy="262149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8608" y="2238900"/>
              <a:ext cx="2360778" cy="236077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6667788" y="4491066"/>
              <a:ext cx="853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Case 8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6438337" y="2796542"/>
              <a:ext cx="420108" cy="449219"/>
            </a:xfrm>
            <a:custGeom>
              <a:avLst/>
              <a:gdLst>
                <a:gd name="connsiteX0" fmla="*/ 425879 w 458482"/>
                <a:gd name="connsiteY0" fmla="*/ 13587 h 495210"/>
                <a:gd name="connsiteX1" fmla="*/ 189266 w 458482"/>
                <a:gd name="connsiteY1" fmla="*/ 143963 h 495210"/>
                <a:gd name="connsiteX2" fmla="*/ 5771 w 458482"/>
                <a:gd name="connsiteY2" fmla="*/ 424029 h 495210"/>
                <a:gd name="connsiteX3" fmla="*/ 411393 w 458482"/>
                <a:gd name="connsiteY3" fmla="*/ 462659 h 495210"/>
                <a:gd name="connsiteX4" fmla="*/ 425879 w 458482"/>
                <a:gd name="connsiteY4" fmla="*/ 13587 h 495210"/>
                <a:gd name="connsiteX0" fmla="*/ 425879 w 458482"/>
                <a:gd name="connsiteY0" fmla="*/ 13587 h 495210"/>
                <a:gd name="connsiteX1" fmla="*/ 189266 w 458482"/>
                <a:gd name="connsiteY1" fmla="*/ 143963 h 495210"/>
                <a:gd name="connsiteX2" fmla="*/ 5771 w 458482"/>
                <a:gd name="connsiteY2" fmla="*/ 424029 h 495210"/>
                <a:gd name="connsiteX3" fmla="*/ 411393 w 458482"/>
                <a:gd name="connsiteY3" fmla="*/ 462659 h 495210"/>
                <a:gd name="connsiteX4" fmla="*/ 425879 w 458482"/>
                <a:gd name="connsiteY4" fmla="*/ 13587 h 495210"/>
                <a:gd name="connsiteX0" fmla="*/ 425879 w 458482"/>
                <a:gd name="connsiteY0" fmla="*/ 0 h 481623"/>
                <a:gd name="connsiteX1" fmla="*/ 189266 w 458482"/>
                <a:gd name="connsiteY1" fmla="*/ 130376 h 481623"/>
                <a:gd name="connsiteX2" fmla="*/ 5771 w 458482"/>
                <a:gd name="connsiteY2" fmla="*/ 410442 h 481623"/>
                <a:gd name="connsiteX3" fmla="*/ 411393 w 458482"/>
                <a:gd name="connsiteY3" fmla="*/ 449072 h 481623"/>
                <a:gd name="connsiteX4" fmla="*/ 425879 w 458482"/>
                <a:gd name="connsiteY4" fmla="*/ 0 h 481623"/>
                <a:gd name="connsiteX0" fmla="*/ 425879 w 439453"/>
                <a:gd name="connsiteY0" fmla="*/ 0 h 481623"/>
                <a:gd name="connsiteX1" fmla="*/ 189266 w 439453"/>
                <a:gd name="connsiteY1" fmla="*/ 130376 h 481623"/>
                <a:gd name="connsiteX2" fmla="*/ 5771 w 439453"/>
                <a:gd name="connsiteY2" fmla="*/ 410442 h 481623"/>
                <a:gd name="connsiteX3" fmla="*/ 411393 w 439453"/>
                <a:gd name="connsiteY3" fmla="*/ 449072 h 481623"/>
                <a:gd name="connsiteX4" fmla="*/ 425879 w 439453"/>
                <a:gd name="connsiteY4" fmla="*/ 0 h 481623"/>
                <a:gd name="connsiteX0" fmla="*/ 425879 w 439453"/>
                <a:gd name="connsiteY0" fmla="*/ 0 h 481623"/>
                <a:gd name="connsiteX1" fmla="*/ 189266 w 439453"/>
                <a:gd name="connsiteY1" fmla="*/ 130376 h 481623"/>
                <a:gd name="connsiteX2" fmla="*/ 5771 w 439453"/>
                <a:gd name="connsiteY2" fmla="*/ 410442 h 481623"/>
                <a:gd name="connsiteX3" fmla="*/ 411393 w 439453"/>
                <a:gd name="connsiteY3" fmla="*/ 449072 h 481623"/>
                <a:gd name="connsiteX4" fmla="*/ 425879 w 439453"/>
                <a:gd name="connsiteY4" fmla="*/ 0 h 481623"/>
                <a:gd name="connsiteX0" fmla="*/ 425879 w 425879"/>
                <a:gd name="connsiteY0" fmla="*/ 0 h 481623"/>
                <a:gd name="connsiteX1" fmla="*/ 189266 w 425879"/>
                <a:gd name="connsiteY1" fmla="*/ 130376 h 481623"/>
                <a:gd name="connsiteX2" fmla="*/ 5771 w 425879"/>
                <a:gd name="connsiteY2" fmla="*/ 410442 h 481623"/>
                <a:gd name="connsiteX3" fmla="*/ 411393 w 425879"/>
                <a:gd name="connsiteY3" fmla="*/ 449072 h 481623"/>
                <a:gd name="connsiteX4" fmla="*/ 425879 w 425879"/>
                <a:gd name="connsiteY4" fmla="*/ 0 h 481623"/>
                <a:gd name="connsiteX0" fmla="*/ 425879 w 425879"/>
                <a:gd name="connsiteY0" fmla="*/ 0 h 449187"/>
                <a:gd name="connsiteX1" fmla="*/ 189266 w 425879"/>
                <a:gd name="connsiteY1" fmla="*/ 130376 h 449187"/>
                <a:gd name="connsiteX2" fmla="*/ 5771 w 425879"/>
                <a:gd name="connsiteY2" fmla="*/ 410442 h 449187"/>
                <a:gd name="connsiteX3" fmla="*/ 411393 w 425879"/>
                <a:gd name="connsiteY3" fmla="*/ 449072 h 449187"/>
                <a:gd name="connsiteX4" fmla="*/ 425879 w 425879"/>
                <a:gd name="connsiteY4" fmla="*/ 0 h 449187"/>
                <a:gd name="connsiteX0" fmla="*/ 425879 w 425879"/>
                <a:gd name="connsiteY0" fmla="*/ 0 h 449187"/>
                <a:gd name="connsiteX1" fmla="*/ 189266 w 425879"/>
                <a:gd name="connsiteY1" fmla="*/ 130376 h 449187"/>
                <a:gd name="connsiteX2" fmla="*/ 5771 w 425879"/>
                <a:gd name="connsiteY2" fmla="*/ 410442 h 449187"/>
                <a:gd name="connsiteX3" fmla="*/ 411393 w 425879"/>
                <a:gd name="connsiteY3" fmla="*/ 449072 h 449187"/>
                <a:gd name="connsiteX4" fmla="*/ 425879 w 425879"/>
                <a:gd name="connsiteY4" fmla="*/ 0 h 449187"/>
                <a:gd name="connsiteX0" fmla="*/ 425879 w 425879"/>
                <a:gd name="connsiteY0" fmla="*/ 0 h 449072"/>
                <a:gd name="connsiteX1" fmla="*/ 189266 w 425879"/>
                <a:gd name="connsiteY1" fmla="*/ 130376 h 449072"/>
                <a:gd name="connsiteX2" fmla="*/ 5771 w 425879"/>
                <a:gd name="connsiteY2" fmla="*/ 410442 h 449072"/>
                <a:gd name="connsiteX3" fmla="*/ 411393 w 425879"/>
                <a:gd name="connsiteY3" fmla="*/ 449072 h 449072"/>
                <a:gd name="connsiteX4" fmla="*/ 425879 w 425879"/>
                <a:gd name="connsiteY4" fmla="*/ 0 h 449072"/>
                <a:gd name="connsiteX0" fmla="*/ 420108 w 420108"/>
                <a:gd name="connsiteY0" fmla="*/ 0 h 449072"/>
                <a:gd name="connsiteX1" fmla="*/ 183495 w 420108"/>
                <a:gd name="connsiteY1" fmla="*/ 130376 h 449072"/>
                <a:gd name="connsiteX2" fmla="*/ 0 w 420108"/>
                <a:gd name="connsiteY2" fmla="*/ 410442 h 449072"/>
                <a:gd name="connsiteX3" fmla="*/ 405622 w 420108"/>
                <a:gd name="connsiteY3" fmla="*/ 449072 h 449072"/>
                <a:gd name="connsiteX4" fmla="*/ 420108 w 420108"/>
                <a:gd name="connsiteY4" fmla="*/ 0 h 449072"/>
                <a:gd name="connsiteX0" fmla="*/ 420108 w 420108"/>
                <a:gd name="connsiteY0" fmla="*/ 89 h 449161"/>
                <a:gd name="connsiteX1" fmla="*/ 0 w 420108"/>
                <a:gd name="connsiteY1" fmla="*/ 410531 h 449161"/>
                <a:gd name="connsiteX2" fmla="*/ 405622 w 420108"/>
                <a:gd name="connsiteY2" fmla="*/ 449161 h 449161"/>
                <a:gd name="connsiteX3" fmla="*/ 420108 w 420108"/>
                <a:gd name="connsiteY3" fmla="*/ 89 h 449161"/>
                <a:gd name="connsiteX0" fmla="*/ 420108 w 420108"/>
                <a:gd name="connsiteY0" fmla="*/ 147 h 449219"/>
                <a:gd name="connsiteX1" fmla="*/ 0 w 420108"/>
                <a:gd name="connsiteY1" fmla="*/ 410589 h 449219"/>
                <a:gd name="connsiteX2" fmla="*/ 405622 w 420108"/>
                <a:gd name="connsiteY2" fmla="*/ 449219 h 449219"/>
                <a:gd name="connsiteX3" fmla="*/ 420108 w 420108"/>
                <a:gd name="connsiteY3" fmla="*/ 147 h 449219"/>
                <a:gd name="connsiteX0" fmla="*/ 420108 w 420108"/>
                <a:gd name="connsiteY0" fmla="*/ 147 h 449219"/>
                <a:gd name="connsiteX1" fmla="*/ 0 w 420108"/>
                <a:gd name="connsiteY1" fmla="*/ 410589 h 449219"/>
                <a:gd name="connsiteX2" fmla="*/ 405622 w 420108"/>
                <a:gd name="connsiteY2" fmla="*/ 449219 h 449219"/>
                <a:gd name="connsiteX3" fmla="*/ 420108 w 420108"/>
                <a:gd name="connsiteY3" fmla="*/ 147 h 44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108" h="449219">
                  <a:moveTo>
                    <a:pt x="420108" y="147"/>
                  </a:moveTo>
                  <a:cubicBezTo>
                    <a:pt x="266779" y="-6291"/>
                    <a:pt x="21464" y="199219"/>
                    <a:pt x="0" y="410589"/>
                  </a:cubicBezTo>
                  <a:cubicBezTo>
                    <a:pt x="100521" y="435130"/>
                    <a:pt x="282434" y="445406"/>
                    <a:pt x="405622" y="449219"/>
                  </a:cubicBezTo>
                  <a:cubicBezTo>
                    <a:pt x="382760" y="329207"/>
                    <a:pt x="390454" y="138988"/>
                    <a:pt x="420108" y="147"/>
                  </a:cubicBezTo>
                  <a:close/>
                </a:path>
              </a:pathLst>
            </a:custGeom>
            <a:solidFill>
              <a:srgbClr val="034A2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 rot="12795202">
              <a:off x="6673286" y="3317242"/>
              <a:ext cx="420108" cy="449219"/>
            </a:xfrm>
            <a:custGeom>
              <a:avLst/>
              <a:gdLst>
                <a:gd name="connsiteX0" fmla="*/ 425879 w 458482"/>
                <a:gd name="connsiteY0" fmla="*/ 13587 h 495210"/>
                <a:gd name="connsiteX1" fmla="*/ 189266 w 458482"/>
                <a:gd name="connsiteY1" fmla="*/ 143963 h 495210"/>
                <a:gd name="connsiteX2" fmla="*/ 5771 w 458482"/>
                <a:gd name="connsiteY2" fmla="*/ 424029 h 495210"/>
                <a:gd name="connsiteX3" fmla="*/ 411393 w 458482"/>
                <a:gd name="connsiteY3" fmla="*/ 462659 h 495210"/>
                <a:gd name="connsiteX4" fmla="*/ 425879 w 458482"/>
                <a:gd name="connsiteY4" fmla="*/ 13587 h 495210"/>
                <a:gd name="connsiteX0" fmla="*/ 425879 w 458482"/>
                <a:gd name="connsiteY0" fmla="*/ 13587 h 495210"/>
                <a:gd name="connsiteX1" fmla="*/ 189266 w 458482"/>
                <a:gd name="connsiteY1" fmla="*/ 143963 h 495210"/>
                <a:gd name="connsiteX2" fmla="*/ 5771 w 458482"/>
                <a:gd name="connsiteY2" fmla="*/ 424029 h 495210"/>
                <a:gd name="connsiteX3" fmla="*/ 411393 w 458482"/>
                <a:gd name="connsiteY3" fmla="*/ 462659 h 495210"/>
                <a:gd name="connsiteX4" fmla="*/ 425879 w 458482"/>
                <a:gd name="connsiteY4" fmla="*/ 13587 h 495210"/>
                <a:gd name="connsiteX0" fmla="*/ 425879 w 458482"/>
                <a:gd name="connsiteY0" fmla="*/ 0 h 481623"/>
                <a:gd name="connsiteX1" fmla="*/ 189266 w 458482"/>
                <a:gd name="connsiteY1" fmla="*/ 130376 h 481623"/>
                <a:gd name="connsiteX2" fmla="*/ 5771 w 458482"/>
                <a:gd name="connsiteY2" fmla="*/ 410442 h 481623"/>
                <a:gd name="connsiteX3" fmla="*/ 411393 w 458482"/>
                <a:gd name="connsiteY3" fmla="*/ 449072 h 481623"/>
                <a:gd name="connsiteX4" fmla="*/ 425879 w 458482"/>
                <a:gd name="connsiteY4" fmla="*/ 0 h 481623"/>
                <a:gd name="connsiteX0" fmla="*/ 425879 w 439453"/>
                <a:gd name="connsiteY0" fmla="*/ 0 h 481623"/>
                <a:gd name="connsiteX1" fmla="*/ 189266 w 439453"/>
                <a:gd name="connsiteY1" fmla="*/ 130376 h 481623"/>
                <a:gd name="connsiteX2" fmla="*/ 5771 w 439453"/>
                <a:gd name="connsiteY2" fmla="*/ 410442 h 481623"/>
                <a:gd name="connsiteX3" fmla="*/ 411393 w 439453"/>
                <a:gd name="connsiteY3" fmla="*/ 449072 h 481623"/>
                <a:gd name="connsiteX4" fmla="*/ 425879 w 439453"/>
                <a:gd name="connsiteY4" fmla="*/ 0 h 481623"/>
                <a:gd name="connsiteX0" fmla="*/ 425879 w 439453"/>
                <a:gd name="connsiteY0" fmla="*/ 0 h 481623"/>
                <a:gd name="connsiteX1" fmla="*/ 189266 w 439453"/>
                <a:gd name="connsiteY1" fmla="*/ 130376 h 481623"/>
                <a:gd name="connsiteX2" fmla="*/ 5771 w 439453"/>
                <a:gd name="connsiteY2" fmla="*/ 410442 h 481623"/>
                <a:gd name="connsiteX3" fmla="*/ 411393 w 439453"/>
                <a:gd name="connsiteY3" fmla="*/ 449072 h 481623"/>
                <a:gd name="connsiteX4" fmla="*/ 425879 w 439453"/>
                <a:gd name="connsiteY4" fmla="*/ 0 h 481623"/>
                <a:gd name="connsiteX0" fmla="*/ 425879 w 425879"/>
                <a:gd name="connsiteY0" fmla="*/ 0 h 481623"/>
                <a:gd name="connsiteX1" fmla="*/ 189266 w 425879"/>
                <a:gd name="connsiteY1" fmla="*/ 130376 h 481623"/>
                <a:gd name="connsiteX2" fmla="*/ 5771 w 425879"/>
                <a:gd name="connsiteY2" fmla="*/ 410442 h 481623"/>
                <a:gd name="connsiteX3" fmla="*/ 411393 w 425879"/>
                <a:gd name="connsiteY3" fmla="*/ 449072 h 481623"/>
                <a:gd name="connsiteX4" fmla="*/ 425879 w 425879"/>
                <a:gd name="connsiteY4" fmla="*/ 0 h 481623"/>
                <a:gd name="connsiteX0" fmla="*/ 425879 w 425879"/>
                <a:gd name="connsiteY0" fmla="*/ 0 h 449187"/>
                <a:gd name="connsiteX1" fmla="*/ 189266 w 425879"/>
                <a:gd name="connsiteY1" fmla="*/ 130376 h 449187"/>
                <a:gd name="connsiteX2" fmla="*/ 5771 w 425879"/>
                <a:gd name="connsiteY2" fmla="*/ 410442 h 449187"/>
                <a:gd name="connsiteX3" fmla="*/ 411393 w 425879"/>
                <a:gd name="connsiteY3" fmla="*/ 449072 h 449187"/>
                <a:gd name="connsiteX4" fmla="*/ 425879 w 425879"/>
                <a:gd name="connsiteY4" fmla="*/ 0 h 449187"/>
                <a:gd name="connsiteX0" fmla="*/ 425879 w 425879"/>
                <a:gd name="connsiteY0" fmla="*/ 0 h 449187"/>
                <a:gd name="connsiteX1" fmla="*/ 189266 w 425879"/>
                <a:gd name="connsiteY1" fmla="*/ 130376 h 449187"/>
                <a:gd name="connsiteX2" fmla="*/ 5771 w 425879"/>
                <a:gd name="connsiteY2" fmla="*/ 410442 h 449187"/>
                <a:gd name="connsiteX3" fmla="*/ 411393 w 425879"/>
                <a:gd name="connsiteY3" fmla="*/ 449072 h 449187"/>
                <a:gd name="connsiteX4" fmla="*/ 425879 w 425879"/>
                <a:gd name="connsiteY4" fmla="*/ 0 h 449187"/>
                <a:gd name="connsiteX0" fmla="*/ 425879 w 425879"/>
                <a:gd name="connsiteY0" fmla="*/ 0 h 449072"/>
                <a:gd name="connsiteX1" fmla="*/ 189266 w 425879"/>
                <a:gd name="connsiteY1" fmla="*/ 130376 h 449072"/>
                <a:gd name="connsiteX2" fmla="*/ 5771 w 425879"/>
                <a:gd name="connsiteY2" fmla="*/ 410442 h 449072"/>
                <a:gd name="connsiteX3" fmla="*/ 411393 w 425879"/>
                <a:gd name="connsiteY3" fmla="*/ 449072 h 449072"/>
                <a:gd name="connsiteX4" fmla="*/ 425879 w 425879"/>
                <a:gd name="connsiteY4" fmla="*/ 0 h 449072"/>
                <a:gd name="connsiteX0" fmla="*/ 420108 w 420108"/>
                <a:gd name="connsiteY0" fmla="*/ 0 h 449072"/>
                <a:gd name="connsiteX1" fmla="*/ 183495 w 420108"/>
                <a:gd name="connsiteY1" fmla="*/ 130376 h 449072"/>
                <a:gd name="connsiteX2" fmla="*/ 0 w 420108"/>
                <a:gd name="connsiteY2" fmla="*/ 410442 h 449072"/>
                <a:gd name="connsiteX3" fmla="*/ 405622 w 420108"/>
                <a:gd name="connsiteY3" fmla="*/ 449072 h 449072"/>
                <a:gd name="connsiteX4" fmla="*/ 420108 w 420108"/>
                <a:gd name="connsiteY4" fmla="*/ 0 h 449072"/>
                <a:gd name="connsiteX0" fmla="*/ 420108 w 420108"/>
                <a:gd name="connsiteY0" fmla="*/ 89 h 449161"/>
                <a:gd name="connsiteX1" fmla="*/ 0 w 420108"/>
                <a:gd name="connsiteY1" fmla="*/ 410531 h 449161"/>
                <a:gd name="connsiteX2" fmla="*/ 405622 w 420108"/>
                <a:gd name="connsiteY2" fmla="*/ 449161 h 449161"/>
                <a:gd name="connsiteX3" fmla="*/ 420108 w 420108"/>
                <a:gd name="connsiteY3" fmla="*/ 89 h 449161"/>
                <a:gd name="connsiteX0" fmla="*/ 420108 w 420108"/>
                <a:gd name="connsiteY0" fmla="*/ 147 h 449219"/>
                <a:gd name="connsiteX1" fmla="*/ 0 w 420108"/>
                <a:gd name="connsiteY1" fmla="*/ 410589 h 449219"/>
                <a:gd name="connsiteX2" fmla="*/ 405622 w 420108"/>
                <a:gd name="connsiteY2" fmla="*/ 449219 h 449219"/>
                <a:gd name="connsiteX3" fmla="*/ 420108 w 420108"/>
                <a:gd name="connsiteY3" fmla="*/ 147 h 449219"/>
                <a:gd name="connsiteX0" fmla="*/ 420108 w 420108"/>
                <a:gd name="connsiteY0" fmla="*/ 147 h 449219"/>
                <a:gd name="connsiteX1" fmla="*/ 0 w 420108"/>
                <a:gd name="connsiteY1" fmla="*/ 410589 h 449219"/>
                <a:gd name="connsiteX2" fmla="*/ 405622 w 420108"/>
                <a:gd name="connsiteY2" fmla="*/ 449219 h 449219"/>
                <a:gd name="connsiteX3" fmla="*/ 420108 w 420108"/>
                <a:gd name="connsiteY3" fmla="*/ 147 h 44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108" h="449219">
                  <a:moveTo>
                    <a:pt x="420108" y="147"/>
                  </a:moveTo>
                  <a:cubicBezTo>
                    <a:pt x="266779" y="-6291"/>
                    <a:pt x="21464" y="199219"/>
                    <a:pt x="0" y="410589"/>
                  </a:cubicBezTo>
                  <a:cubicBezTo>
                    <a:pt x="100521" y="435130"/>
                    <a:pt x="282434" y="445406"/>
                    <a:pt x="405622" y="449219"/>
                  </a:cubicBezTo>
                  <a:cubicBezTo>
                    <a:pt x="382760" y="329207"/>
                    <a:pt x="390454" y="138988"/>
                    <a:pt x="420108" y="147"/>
                  </a:cubicBezTo>
                  <a:close/>
                </a:path>
              </a:pathLst>
            </a:custGeom>
            <a:solidFill>
              <a:srgbClr val="034A2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 24"/>
            <p:cNvSpPr/>
            <p:nvPr/>
          </p:nvSpPr>
          <p:spPr>
            <a:xfrm rot="12795202">
              <a:off x="6935515" y="2927875"/>
              <a:ext cx="410402" cy="476047"/>
            </a:xfrm>
            <a:custGeom>
              <a:avLst/>
              <a:gdLst>
                <a:gd name="connsiteX0" fmla="*/ 425879 w 458482"/>
                <a:gd name="connsiteY0" fmla="*/ 13587 h 495210"/>
                <a:gd name="connsiteX1" fmla="*/ 189266 w 458482"/>
                <a:gd name="connsiteY1" fmla="*/ 143963 h 495210"/>
                <a:gd name="connsiteX2" fmla="*/ 5771 w 458482"/>
                <a:gd name="connsiteY2" fmla="*/ 424029 h 495210"/>
                <a:gd name="connsiteX3" fmla="*/ 411393 w 458482"/>
                <a:gd name="connsiteY3" fmla="*/ 462659 h 495210"/>
                <a:gd name="connsiteX4" fmla="*/ 425879 w 458482"/>
                <a:gd name="connsiteY4" fmla="*/ 13587 h 495210"/>
                <a:gd name="connsiteX0" fmla="*/ 425879 w 458482"/>
                <a:gd name="connsiteY0" fmla="*/ 13587 h 495210"/>
                <a:gd name="connsiteX1" fmla="*/ 189266 w 458482"/>
                <a:gd name="connsiteY1" fmla="*/ 143963 h 495210"/>
                <a:gd name="connsiteX2" fmla="*/ 5771 w 458482"/>
                <a:gd name="connsiteY2" fmla="*/ 424029 h 495210"/>
                <a:gd name="connsiteX3" fmla="*/ 411393 w 458482"/>
                <a:gd name="connsiteY3" fmla="*/ 462659 h 495210"/>
                <a:gd name="connsiteX4" fmla="*/ 425879 w 458482"/>
                <a:gd name="connsiteY4" fmla="*/ 13587 h 495210"/>
                <a:gd name="connsiteX0" fmla="*/ 425879 w 458482"/>
                <a:gd name="connsiteY0" fmla="*/ 0 h 481623"/>
                <a:gd name="connsiteX1" fmla="*/ 189266 w 458482"/>
                <a:gd name="connsiteY1" fmla="*/ 130376 h 481623"/>
                <a:gd name="connsiteX2" fmla="*/ 5771 w 458482"/>
                <a:gd name="connsiteY2" fmla="*/ 410442 h 481623"/>
                <a:gd name="connsiteX3" fmla="*/ 411393 w 458482"/>
                <a:gd name="connsiteY3" fmla="*/ 449072 h 481623"/>
                <a:gd name="connsiteX4" fmla="*/ 425879 w 458482"/>
                <a:gd name="connsiteY4" fmla="*/ 0 h 481623"/>
                <a:gd name="connsiteX0" fmla="*/ 425879 w 439453"/>
                <a:gd name="connsiteY0" fmla="*/ 0 h 481623"/>
                <a:gd name="connsiteX1" fmla="*/ 189266 w 439453"/>
                <a:gd name="connsiteY1" fmla="*/ 130376 h 481623"/>
                <a:gd name="connsiteX2" fmla="*/ 5771 w 439453"/>
                <a:gd name="connsiteY2" fmla="*/ 410442 h 481623"/>
                <a:gd name="connsiteX3" fmla="*/ 411393 w 439453"/>
                <a:gd name="connsiteY3" fmla="*/ 449072 h 481623"/>
                <a:gd name="connsiteX4" fmla="*/ 425879 w 439453"/>
                <a:gd name="connsiteY4" fmla="*/ 0 h 481623"/>
                <a:gd name="connsiteX0" fmla="*/ 425879 w 439453"/>
                <a:gd name="connsiteY0" fmla="*/ 0 h 481623"/>
                <a:gd name="connsiteX1" fmla="*/ 189266 w 439453"/>
                <a:gd name="connsiteY1" fmla="*/ 130376 h 481623"/>
                <a:gd name="connsiteX2" fmla="*/ 5771 w 439453"/>
                <a:gd name="connsiteY2" fmla="*/ 410442 h 481623"/>
                <a:gd name="connsiteX3" fmla="*/ 411393 w 439453"/>
                <a:gd name="connsiteY3" fmla="*/ 449072 h 481623"/>
                <a:gd name="connsiteX4" fmla="*/ 425879 w 439453"/>
                <a:gd name="connsiteY4" fmla="*/ 0 h 481623"/>
                <a:gd name="connsiteX0" fmla="*/ 425879 w 425879"/>
                <a:gd name="connsiteY0" fmla="*/ 0 h 481623"/>
                <a:gd name="connsiteX1" fmla="*/ 189266 w 425879"/>
                <a:gd name="connsiteY1" fmla="*/ 130376 h 481623"/>
                <a:gd name="connsiteX2" fmla="*/ 5771 w 425879"/>
                <a:gd name="connsiteY2" fmla="*/ 410442 h 481623"/>
                <a:gd name="connsiteX3" fmla="*/ 411393 w 425879"/>
                <a:gd name="connsiteY3" fmla="*/ 449072 h 481623"/>
                <a:gd name="connsiteX4" fmla="*/ 425879 w 425879"/>
                <a:gd name="connsiteY4" fmla="*/ 0 h 481623"/>
                <a:gd name="connsiteX0" fmla="*/ 425879 w 425879"/>
                <a:gd name="connsiteY0" fmla="*/ 0 h 449187"/>
                <a:gd name="connsiteX1" fmla="*/ 189266 w 425879"/>
                <a:gd name="connsiteY1" fmla="*/ 130376 h 449187"/>
                <a:gd name="connsiteX2" fmla="*/ 5771 w 425879"/>
                <a:gd name="connsiteY2" fmla="*/ 410442 h 449187"/>
                <a:gd name="connsiteX3" fmla="*/ 411393 w 425879"/>
                <a:gd name="connsiteY3" fmla="*/ 449072 h 449187"/>
                <a:gd name="connsiteX4" fmla="*/ 425879 w 425879"/>
                <a:gd name="connsiteY4" fmla="*/ 0 h 449187"/>
                <a:gd name="connsiteX0" fmla="*/ 425879 w 425879"/>
                <a:gd name="connsiteY0" fmla="*/ 0 h 449187"/>
                <a:gd name="connsiteX1" fmla="*/ 189266 w 425879"/>
                <a:gd name="connsiteY1" fmla="*/ 130376 h 449187"/>
                <a:gd name="connsiteX2" fmla="*/ 5771 w 425879"/>
                <a:gd name="connsiteY2" fmla="*/ 410442 h 449187"/>
                <a:gd name="connsiteX3" fmla="*/ 411393 w 425879"/>
                <a:gd name="connsiteY3" fmla="*/ 449072 h 449187"/>
                <a:gd name="connsiteX4" fmla="*/ 425879 w 425879"/>
                <a:gd name="connsiteY4" fmla="*/ 0 h 449187"/>
                <a:gd name="connsiteX0" fmla="*/ 425879 w 425879"/>
                <a:gd name="connsiteY0" fmla="*/ 0 h 449072"/>
                <a:gd name="connsiteX1" fmla="*/ 189266 w 425879"/>
                <a:gd name="connsiteY1" fmla="*/ 130376 h 449072"/>
                <a:gd name="connsiteX2" fmla="*/ 5771 w 425879"/>
                <a:gd name="connsiteY2" fmla="*/ 410442 h 449072"/>
                <a:gd name="connsiteX3" fmla="*/ 411393 w 425879"/>
                <a:gd name="connsiteY3" fmla="*/ 449072 h 449072"/>
                <a:gd name="connsiteX4" fmla="*/ 425879 w 425879"/>
                <a:gd name="connsiteY4" fmla="*/ 0 h 449072"/>
                <a:gd name="connsiteX0" fmla="*/ 420108 w 420108"/>
                <a:gd name="connsiteY0" fmla="*/ 0 h 449072"/>
                <a:gd name="connsiteX1" fmla="*/ 183495 w 420108"/>
                <a:gd name="connsiteY1" fmla="*/ 130376 h 449072"/>
                <a:gd name="connsiteX2" fmla="*/ 0 w 420108"/>
                <a:gd name="connsiteY2" fmla="*/ 410442 h 449072"/>
                <a:gd name="connsiteX3" fmla="*/ 405622 w 420108"/>
                <a:gd name="connsiteY3" fmla="*/ 449072 h 449072"/>
                <a:gd name="connsiteX4" fmla="*/ 420108 w 420108"/>
                <a:gd name="connsiteY4" fmla="*/ 0 h 449072"/>
                <a:gd name="connsiteX0" fmla="*/ 420108 w 420108"/>
                <a:gd name="connsiteY0" fmla="*/ 89 h 449161"/>
                <a:gd name="connsiteX1" fmla="*/ 0 w 420108"/>
                <a:gd name="connsiteY1" fmla="*/ 410531 h 449161"/>
                <a:gd name="connsiteX2" fmla="*/ 405622 w 420108"/>
                <a:gd name="connsiteY2" fmla="*/ 449161 h 449161"/>
                <a:gd name="connsiteX3" fmla="*/ 420108 w 420108"/>
                <a:gd name="connsiteY3" fmla="*/ 89 h 449161"/>
                <a:gd name="connsiteX0" fmla="*/ 420108 w 420108"/>
                <a:gd name="connsiteY0" fmla="*/ 147 h 449219"/>
                <a:gd name="connsiteX1" fmla="*/ 0 w 420108"/>
                <a:gd name="connsiteY1" fmla="*/ 410589 h 449219"/>
                <a:gd name="connsiteX2" fmla="*/ 405622 w 420108"/>
                <a:gd name="connsiteY2" fmla="*/ 449219 h 449219"/>
                <a:gd name="connsiteX3" fmla="*/ 420108 w 420108"/>
                <a:gd name="connsiteY3" fmla="*/ 147 h 449219"/>
                <a:gd name="connsiteX0" fmla="*/ 420108 w 420108"/>
                <a:gd name="connsiteY0" fmla="*/ 147 h 449219"/>
                <a:gd name="connsiteX1" fmla="*/ 0 w 420108"/>
                <a:gd name="connsiteY1" fmla="*/ 410589 h 449219"/>
                <a:gd name="connsiteX2" fmla="*/ 405622 w 420108"/>
                <a:gd name="connsiteY2" fmla="*/ 449219 h 449219"/>
                <a:gd name="connsiteX3" fmla="*/ 420108 w 420108"/>
                <a:gd name="connsiteY3" fmla="*/ 147 h 449219"/>
                <a:gd name="connsiteX0" fmla="*/ 420108 w 420108"/>
                <a:gd name="connsiteY0" fmla="*/ 147 h 449219"/>
                <a:gd name="connsiteX1" fmla="*/ 0 w 420108"/>
                <a:gd name="connsiteY1" fmla="*/ 410589 h 449219"/>
                <a:gd name="connsiteX2" fmla="*/ 405622 w 420108"/>
                <a:gd name="connsiteY2" fmla="*/ 449219 h 449219"/>
                <a:gd name="connsiteX3" fmla="*/ 420108 w 420108"/>
                <a:gd name="connsiteY3" fmla="*/ 147 h 449219"/>
                <a:gd name="connsiteX0" fmla="*/ 410402 w 410402"/>
                <a:gd name="connsiteY0" fmla="*/ 150 h 446654"/>
                <a:gd name="connsiteX1" fmla="*/ 0 w 410402"/>
                <a:gd name="connsiteY1" fmla="*/ 408024 h 446654"/>
                <a:gd name="connsiteX2" fmla="*/ 405622 w 410402"/>
                <a:gd name="connsiteY2" fmla="*/ 446654 h 446654"/>
                <a:gd name="connsiteX3" fmla="*/ 410402 w 410402"/>
                <a:gd name="connsiteY3" fmla="*/ 150 h 446654"/>
                <a:gd name="connsiteX0" fmla="*/ 410402 w 410402"/>
                <a:gd name="connsiteY0" fmla="*/ 150 h 446654"/>
                <a:gd name="connsiteX1" fmla="*/ 0 w 410402"/>
                <a:gd name="connsiteY1" fmla="*/ 408024 h 446654"/>
                <a:gd name="connsiteX2" fmla="*/ 405622 w 410402"/>
                <a:gd name="connsiteY2" fmla="*/ 446654 h 446654"/>
                <a:gd name="connsiteX3" fmla="*/ 410402 w 410402"/>
                <a:gd name="connsiteY3" fmla="*/ 150 h 446654"/>
                <a:gd name="connsiteX0" fmla="*/ 410402 w 410402"/>
                <a:gd name="connsiteY0" fmla="*/ 121 h 446625"/>
                <a:gd name="connsiteX1" fmla="*/ 0 w 410402"/>
                <a:gd name="connsiteY1" fmla="*/ 407995 h 446625"/>
                <a:gd name="connsiteX2" fmla="*/ 405622 w 410402"/>
                <a:gd name="connsiteY2" fmla="*/ 446625 h 446625"/>
                <a:gd name="connsiteX3" fmla="*/ 410402 w 410402"/>
                <a:gd name="connsiteY3" fmla="*/ 121 h 446625"/>
                <a:gd name="connsiteX0" fmla="*/ 410402 w 410402"/>
                <a:gd name="connsiteY0" fmla="*/ 0 h 446504"/>
                <a:gd name="connsiteX1" fmla="*/ 0 w 410402"/>
                <a:gd name="connsiteY1" fmla="*/ 407874 h 446504"/>
                <a:gd name="connsiteX2" fmla="*/ 405622 w 410402"/>
                <a:gd name="connsiteY2" fmla="*/ 446504 h 446504"/>
                <a:gd name="connsiteX3" fmla="*/ 410402 w 410402"/>
                <a:gd name="connsiteY3" fmla="*/ 0 h 446504"/>
                <a:gd name="connsiteX0" fmla="*/ 410402 w 410402"/>
                <a:gd name="connsiteY0" fmla="*/ 0 h 446504"/>
                <a:gd name="connsiteX1" fmla="*/ 0 w 410402"/>
                <a:gd name="connsiteY1" fmla="*/ 407874 h 446504"/>
                <a:gd name="connsiteX2" fmla="*/ 405622 w 410402"/>
                <a:gd name="connsiteY2" fmla="*/ 446504 h 446504"/>
                <a:gd name="connsiteX3" fmla="*/ 410402 w 410402"/>
                <a:gd name="connsiteY3" fmla="*/ 0 h 446504"/>
                <a:gd name="connsiteX0" fmla="*/ 410402 w 410402"/>
                <a:gd name="connsiteY0" fmla="*/ 0 h 456866"/>
                <a:gd name="connsiteX1" fmla="*/ 0 w 410402"/>
                <a:gd name="connsiteY1" fmla="*/ 407874 h 456866"/>
                <a:gd name="connsiteX2" fmla="*/ 405622 w 410402"/>
                <a:gd name="connsiteY2" fmla="*/ 446504 h 456866"/>
                <a:gd name="connsiteX3" fmla="*/ 410402 w 410402"/>
                <a:gd name="connsiteY3" fmla="*/ 0 h 456866"/>
                <a:gd name="connsiteX0" fmla="*/ 410402 w 410402"/>
                <a:gd name="connsiteY0" fmla="*/ 0 h 476047"/>
                <a:gd name="connsiteX1" fmla="*/ 0 w 410402"/>
                <a:gd name="connsiteY1" fmla="*/ 407874 h 476047"/>
                <a:gd name="connsiteX2" fmla="*/ 405622 w 410402"/>
                <a:gd name="connsiteY2" fmla="*/ 446504 h 476047"/>
                <a:gd name="connsiteX3" fmla="*/ 410402 w 410402"/>
                <a:gd name="connsiteY3" fmla="*/ 0 h 476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402" h="476047">
                  <a:moveTo>
                    <a:pt x="410402" y="0"/>
                  </a:moveTo>
                  <a:cubicBezTo>
                    <a:pt x="212979" y="117393"/>
                    <a:pt x="149953" y="207170"/>
                    <a:pt x="0" y="407874"/>
                  </a:cubicBezTo>
                  <a:cubicBezTo>
                    <a:pt x="104481" y="490566"/>
                    <a:pt x="272379" y="491048"/>
                    <a:pt x="405622" y="446504"/>
                  </a:cubicBezTo>
                  <a:cubicBezTo>
                    <a:pt x="407832" y="272085"/>
                    <a:pt x="398333" y="142498"/>
                    <a:pt x="410402" y="0"/>
                  </a:cubicBezTo>
                  <a:close/>
                </a:path>
              </a:pathLst>
            </a:custGeom>
            <a:solidFill>
              <a:srgbClr val="034A2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94898" y="2261962"/>
            <a:ext cx="2360778" cy="2598436"/>
            <a:chOff x="3593929" y="2261962"/>
            <a:chExt cx="2360778" cy="259843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3929" y="2261962"/>
              <a:ext cx="2360778" cy="236077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393109" y="4491066"/>
              <a:ext cx="853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Case 7</a:t>
              </a:r>
            </a:p>
          </p:txBody>
        </p:sp>
        <p:sp>
          <p:nvSpPr>
            <p:cNvPr id="28" name="Freeform 27"/>
            <p:cNvSpPr/>
            <p:nvPr/>
          </p:nvSpPr>
          <p:spPr>
            <a:xfrm>
              <a:off x="4163658" y="2819604"/>
              <a:ext cx="420108" cy="449219"/>
            </a:xfrm>
            <a:custGeom>
              <a:avLst/>
              <a:gdLst>
                <a:gd name="connsiteX0" fmla="*/ 425879 w 458482"/>
                <a:gd name="connsiteY0" fmla="*/ 13587 h 495210"/>
                <a:gd name="connsiteX1" fmla="*/ 189266 w 458482"/>
                <a:gd name="connsiteY1" fmla="*/ 143963 h 495210"/>
                <a:gd name="connsiteX2" fmla="*/ 5771 w 458482"/>
                <a:gd name="connsiteY2" fmla="*/ 424029 h 495210"/>
                <a:gd name="connsiteX3" fmla="*/ 411393 w 458482"/>
                <a:gd name="connsiteY3" fmla="*/ 462659 h 495210"/>
                <a:gd name="connsiteX4" fmla="*/ 425879 w 458482"/>
                <a:gd name="connsiteY4" fmla="*/ 13587 h 495210"/>
                <a:gd name="connsiteX0" fmla="*/ 425879 w 458482"/>
                <a:gd name="connsiteY0" fmla="*/ 13587 h 495210"/>
                <a:gd name="connsiteX1" fmla="*/ 189266 w 458482"/>
                <a:gd name="connsiteY1" fmla="*/ 143963 h 495210"/>
                <a:gd name="connsiteX2" fmla="*/ 5771 w 458482"/>
                <a:gd name="connsiteY2" fmla="*/ 424029 h 495210"/>
                <a:gd name="connsiteX3" fmla="*/ 411393 w 458482"/>
                <a:gd name="connsiteY3" fmla="*/ 462659 h 495210"/>
                <a:gd name="connsiteX4" fmla="*/ 425879 w 458482"/>
                <a:gd name="connsiteY4" fmla="*/ 13587 h 495210"/>
                <a:gd name="connsiteX0" fmla="*/ 425879 w 458482"/>
                <a:gd name="connsiteY0" fmla="*/ 0 h 481623"/>
                <a:gd name="connsiteX1" fmla="*/ 189266 w 458482"/>
                <a:gd name="connsiteY1" fmla="*/ 130376 h 481623"/>
                <a:gd name="connsiteX2" fmla="*/ 5771 w 458482"/>
                <a:gd name="connsiteY2" fmla="*/ 410442 h 481623"/>
                <a:gd name="connsiteX3" fmla="*/ 411393 w 458482"/>
                <a:gd name="connsiteY3" fmla="*/ 449072 h 481623"/>
                <a:gd name="connsiteX4" fmla="*/ 425879 w 458482"/>
                <a:gd name="connsiteY4" fmla="*/ 0 h 481623"/>
                <a:gd name="connsiteX0" fmla="*/ 425879 w 439453"/>
                <a:gd name="connsiteY0" fmla="*/ 0 h 481623"/>
                <a:gd name="connsiteX1" fmla="*/ 189266 w 439453"/>
                <a:gd name="connsiteY1" fmla="*/ 130376 h 481623"/>
                <a:gd name="connsiteX2" fmla="*/ 5771 w 439453"/>
                <a:gd name="connsiteY2" fmla="*/ 410442 h 481623"/>
                <a:gd name="connsiteX3" fmla="*/ 411393 w 439453"/>
                <a:gd name="connsiteY3" fmla="*/ 449072 h 481623"/>
                <a:gd name="connsiteX4" fmla="*/ 425879 w 439453"/>
                <a:gd name="connsiteY4" fmla="*/ 0 h 481623"/>
                <a:gd name="connsiteX0" fmla="*/ 425879 w 439453"/>
                <a:gd name="connsiteY0" fmla="*/ 0 h 481623"/>
                <a:gd name="connsiteX1" fmla="*/ 189266 w 439453"/>
                <a:gd name="connsiteY1" fmla="*/ 130376 h 481623"/>
                <a:gd name="connsiteX2" fmla="*/ 5771 w 439453"/>
                <a:gd name="connsiteY2" fmla="*/ 410442 h 481623"/>
                <a:gd name="connsiteX3" fmla="*/ 411393 w 439453"/>
                <a:gd name="connsiteY3" fmla="*/ 449072 h 481623"/>
                <a:gd name="connsiteX4" fmla="*/ 425879 w 439453"/>
                <a:gd name="connsiteY4" fmla="*/ 0 h 481623"/>
                <a:gd name="connsiteX0" fmla="*/ 425879 w 425879"/>
                <a:gd name="connsiteY0" fmla="*/ 0 h 481623"/>
                <a:gd name="connsiteX1" fmla="*/ 189266 w 425879"/>
                <a:gd name="connsiteY1" fmla="*/ 130376 h 481623"/>
                <a:gd name="connsiteX2" fmla="*/ 5771 w 425879"/>
                <a:gd name="connsiteY2" fmla="*/ 410442 h 481623"/>
                <a:gd name="connsiteX3" fmla="*/ 411393 w 425879"/>
                <a:gd name="connsiteY3" fmla="*/ 449072 h 481623"/>
                <a:gd name="connsiteX4" fmla="*/ 425879 w 425879"/>
                <a:gd name="connsiteY4" fmla="*/ 0 h 481623"/>
                <a:gd name="connsiteX0" fmla="*/ 425879 w 425879"/>
                <a:gd name="connsiteY0" fmla="*/ 0 h 449187"/>
                <a:gd name="connsiteX1" fmla="*/ 189266 w 425879"/>
                <a:gd name="connsiteY1" fmla="*/ 130376 h 449187"/>
                <a:gd name="connsiteX2" fmla="*/ 5771 w 425879"/>
                <a:gd name="connsiteY2" fmla="*/ 410442 h 449187"/>
                <a:gd name="connsiteX3" fmla="*/ 411393 w 425879"/>
                <a:gd name="connsiteY3" fmla="*/ 449072 h 449187"/>
                <a:gd name="connsiteX4" fmla="*/ 425879 w 425879"/>
                <a:gd name="connsiteY4" fmla="*/ 0 h 449187"/>
                <a:gd name="connsiteX0" fmla="*/ 425879 w 425879"/>
                <a:gd name="connsiteY0" fmla="*/ 0 h 449187"/>
                <a:gd name="connsiteX1" fmla="*/ 189266 w 425879"/>
                <a:gd name="connsiteY1" fmla="*/ 130376 h 449187"/>
                <a:gd name="connsiteX2" fmla="*/ 5771 w 425879"/>
                <a:gd name="connsiteY2" fmla="*/ 410442 h 449187"/>
                <a:gd name="connsiteX3" fmla="*/ 411393 w 425879"/>
                <a:gd name="connsiteY3" fmla="*/ 449072 h 449187"/>
                <a:gd name="connsiteX4" fmla="*/ 425879 w 425879"/>
                <a:gd name="connsiteY4" fmla="*/ 0 h 449187"/>
                <a:gd name="connsiteX0" fmla="*/ 425879 w 425879"/>
                <a:gd name="connsiteY0" fmla="*/ 0 h 449072"/>
                <a:gd name="connsiteX1" fmla="*/ 189266 w 425879"/>
                <a:gd name="connsiteY1" fmla="*/ 130376 h 449072"/>
                <a:gd name="connsiteX2" fmla="*/ 5771 w 425879"/>
                <a:gd name="connsiteY2" fmla="*/ 410442 h 449072"/>
                <a:gd name="connsiteX3" fmla="*/ 411393 w 425879"/>
                <a:gd name="connsiteY3" fmla="*/ 449072 h 449072"/>
                <a:gd name="connsiteX4" fmla="*/ 425879 w 425879"/>
                <a:gd name="connsiteY4" fmla="*/ 0 h 449072"/>
                <a:gd name="connsiteX0" fmla="*/ 420108 w 420108"/>
                <a:gd name="connsiteY0" fmla="*/ 0 h 449072"/>
                <a:gd name="connsiteX1" fmla="*/ 183495 w 420108"/>
                <a:gd name="connsiteY1" fmla="*/ 130376 h 449072"/>
                <a:gd name="connsiteX2" fmla="*/ 0 w 420108"/>
                <a:gd name="connsiteY2" fmla="*/ 410442 h 449072"/>
                <a:gd name="connsiteX3" fmla="*/ 405622 w 420108"/>
                <a:gd name="connsiteY3" fmla="*/ 449072 h 449072"/>
                <a:gd name="connsiteX4" fmla="*/ 420108 w 420108"/>
                <a:gd name="connsiteY4" fmla="*/ 0 h 449072"/>
                <a:gd name="connsiteX0" fmla="*/ 420108 w 420108"/>
                <a:gd name="connsiteY0" fmla="*/ 89 h 449161"/>
                <a:gd name="connsiteX1" fmla="*/ 0 w 420108"/>
                <a:gd name="connsiteY1" fmla="*/ 410531 h 449161"/>
                <a:gd name="connsiteX2" fmla="*/ 405622 w 420108"/>
                <a:gd name="connsiteY2" fmla="*/ 449161 h 449161"/>
                <a:gd name="connsiteX3" fmla="*/ 420108 w 420108"/>
                <a:gd name="connsiteY3" fmla="*/ 89 h 449161"/>
                <a:gd name="connsiteX0" fmla="*/ 420108 w 420108"/>
                <a:gd name="connsiteY0" fmla="*/ 147 h 449219"/>
                <a:gd name="connsiteX1" fmla="*/ 0 w 420108"/>
                <a:gd name="connsiteY1" fmla="*/ 410589 h 449219"/>
                <a:gd name="connsiteX2" fmla="*/ 405622 w 420108"/>
                <a:gd name="connsiteY2" fmla="*/ 449219 h 449219"/>
                <a:gd name="connsiteX3" fmla="*/ 420108 w 420108"/>
                <a:gd name="connsiteY3" fmla="*/ 147 h 449219"/>
                <a:gd name="connsiteX0" fmla="*/ 420108 w 420108"/>
                <a:gd name="connsiteY0" fmla="*/ 147 h 449219"/>
                <a:gd name="connsiteX1" fmla="*/ 0 w 420108"/>
                <a:gd name="connsiteY1" fmla="*/ 410589 h 449219"/>
                <a:gd name="connsiteX2" fmla="*/ 405622 w 420108"/>
                <a:gd name="connsiteY2" fmla="*/ 449219 h 449219"/>
                <a:gd name="connsiteX3" fmla="*/ 420108 w 420108"/>
                <a:gd name="connsiteY3" fmla="*/ 147 h 449219"/>
                <a:gd name="connsiteX0" fmla="*/ 420108 w 420108"/>
                <a:gd name="connsiteY0" fmla="*/ 147 h 449219"/>
                <a:gd name="connsiteX1" fmla="*/ 0 w 420108"/>
                <a:gd name="connsiteY1" fmla="*/ 410589 h 449219"/>
                <a:gd name="connsiteX2" fmla="*/ 405622 w 420108"/>
                <a:gd name="connsiteY2" fmla="*/ 449219 h 449219"/>
                <a:gd name="connsiteX3" fmla="*/ 420108 w 420108"/>
                <a:gd name="connsiteY3" fmla="*/ 147 h 44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108" h="449219">
                  <a:moveTo>
                    <a:pt x="420108" y="147"/>
                  </a:moveTo>
                  <a:cubicBezTo>
                    <a:pt x="266779" y="-6291"/>
                    <a:pt x="21464" y="199219"/>
                    <a:pt x="0" y="410589"/>
                  </a:cubicBezTo>
                  <a:cubicBezTo>
                    <a:pt x="100521" y="435130"/>
                    <a:pt x="282434" y="445406"/>
                    <a:pt x="405622" y="449219"/>
                  </a:cubicBezTo>
                  <a:cubicBezTo>
                    <a:pt x="370060" y="265707"/>
                    <a:pt x="390454" y="138988"/>
                    <a:pt x="420108" y="147"/>
                  </a:cubicBezTo>
                  <a:close/>
                </a:path>
              </a:pathLst>
            </a:custGeom>
            <a:solidFill>
              <a:srgbClr val="034A2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 rot="12795202">
              <a:off x="4398607" y="3340304"/>
              <a:ext cx="420108" cy="449219"/>
            </a:xfrm>
            <a:custGeom>
              <a:avLst/>
              <a:gdLst>
                <a:gd name="connsiteX0" fmla="*/ 425879 w 458482"/>
                <a:gd name="connsiteY0" fmla="*/ 13587 h 495210"/>
                <a:gd name="connsiteX1" fmla="*/ 189266 w 458482"/>
                <a:gd name="connsiteY1" fmla="*/ 143963 h 495210"/>
                <a:gd name="connsiteX2" fmla="*/ 5771 w 458482"/>
                <a:gd name="connsiteY2" fmla="*/ 424029 h 495210"/>
                <a:gd name="connsiteX3" fmla="*/ 411393 w 458482"/>
                <a:gd name="connsiteY3" fmla="*/ 462659 h 495210"/>
                <a:gd name="connsiteX4" fmla="*/ 425879 w 458482"/>
                <a:gd name="connsiteY4" fmla="*/ 13587 h 495210"/>
                <a:gd name="connsiteX0" fmla="*/ 425879 w 458482"/>
                <a:gd name="connsiteY0" fmla="*/ 13587 h 495210"/>
                <a:gd name="connsiteX1" fmla="*/ 189266 w 458482"/>
                <a:gd name="connsiteY1" fmla="*/ 143963 h 495210"/>
                <a:gd name="connsiteX2" fmla="*/ 5771 w 458482"/>
                <a:gd name="connsiteY2" fmla="*/ 424029 h 495210"/>
                <a:gd name="connsiteX3" fmla="*/ 411393 w 458482"/>
                <a:gd name="connsiteY3" fmla="*/ 462659 h 495210"/>
                <a:gd name="connsiteX4" fmla="*/ 425879 w 458482"/>
                <a:gd name="connsiteY4" fmla="*/ 13587 h 495210"/>
                <a:gd name="connsiteX0" fmla="*/ 425879 w 458482"/>
                <a:gd name="connsiteY0" fmla="*/ 0 h 481623"/>
                <a:gd name="connsiteX1" fmla="*/ 189266 w 458482"/>
                <a:gd name="connsiteY1" fmla="*/ 130376 h 481623"/>
                <a:gd name="connsiteX2" fmla="*/ 5771 w 458482"/>
                <a:gd name="connsiteY2" fmla="*/ 410442 h 481623"/>
                <a:gd name="connsiteX3" fmla="*/ 411393 w 458482"/>
                <a:gd name="connsiteY3" fmla="*/ 449072 h 481623"/>
                <a:gd name="connsiteX4" fmla="*/ 425879 w 458482"/>
                <a:gd name="connsiteY4" fmla="*/ 0 h 481623"/>
                <a:gd name="connsiteX0" fmla="*/ 425879 w 439453"/>
                <a:gd name="connsiteY0" fmla="*/ 0 h 481623"/>
                <a:gd name="connsiteX1" fmla="*/ 189266 w 439453"/>
                <a:gd name="connsiteY1" fmla="*/ 130376 h 481623"/>
                <a:gd name="connsiteX2" fmla="*/ 5771 w 439453"/>
                <a:gd name="connsiteY2" fmla="*/ 410442 h 481623"/>
                <a:gd name="connsiteX3" fmla="*/ 411393 w 439453"/>
                <a:gd name="connsiteY3" fmla="*/ 449072 h 481623"/>
                <a:gd name="connsiteX4" fmla="*/ 425879 w 439453"/>
                <a:gd name="connsiteY4" fmla="*/ 0 h 481623"/>
                <a:gd name="connsiteX0" fmla="*/ 425879 w 439453"/>
                <a:gd name="connsiteY0" fmla="*/ 0 h 481623"/>
                <a:gd name="connsiteX1" fmla="*/ 189266 w 439453"/>
                <a:gd name="connsiteY1" fmla="*/ 130376 h 481623"/>
                <a:gd name="connsiteX2" fmla="*/ 5771 w 439453"/>
                <a:gd name="connsiteY2" fmla="*/ 410442 h 481623"/>
                <a:gd name="connsiteX3" fmla="*/ 411393 w 439453"/>
                <a:gd name="connsiteY3" fmla="*/ 449072 h 481623"/>
                <a:gd name="connsiteX4" fmla="*/ 425879 w 439453"/>
                <a:gd name="connsiteY4" fmla="*/ 0 h 481623"/>
                <a:gd name="connsiteX0" fmla="*/ 425879 w 425879"/>
                <a:gd name="connsiteY0" fmla="*/ 0 h 481623"/>
                <a:gd name="connsiteX1" fmla="*/ 189266 w 425879"/>
                <a:gd name="connsiteY1" fmla="*/ 130376 h 481623"/>
                <a:gd name="connsiteX2" fmla="*/ 5771 w 425879"/>
                <a:gd name="connsiteY2" fmla="*/ 410442 h 481623"/>
                <a:gd name="connsiteX3" fmla="*/ 411393 w 425879"/>
                <a:gd name="connsiteY3" fmla="*/ 449072 h 481623"/>
                <a:gd name="connsiteX4" fmla="*/ 425879 w 425879"/>
                <a:gd name="connsiteY4" fmla="*/ 0 h 481623"/>
                <a:gd name="connsiteX0" fmla="*/ 425879 w 425879"/>
                <a:gd name="connsiteY0" fmla="*/ 0 h 449187"/>
                <a:gd name="connsiteX1" fmla="*/ 189266 w 425879"/>
                <a:gd name="connsiteY1" fmla="*/ 130376 h 449187"/>
                <a:gd name="connsiteX2" fmla="*/ 5771 w 425879"/>
                <a:gd name="connsiteY2" fmla="*/ 410442 h 449187"/>
                <a:gd name="connsiteX3" fmla="*/ 411393 w 425879"/>
                <a:gd name="connsiteY3" fmla="*/ 449072 h 449187"/>
                <a:gd name="connsiteX4" fmla="*/ 425879 w 425879"/>
                <a:gd name="connsiteY4" fmla="*/ 0 h 449187"/>
                <a:gd name="connsiteX0" fmla="*/ 425879 w 425879"/>
                <a:gd name="connsiteY0" fmla="*/ 0 h 449187"/>
                <a:gd name="connsiteX1" fmla="*/ 189266 w 425879"/>
                <a:gd name="connsiteY1" fmla="*/ 130376 h 449187"/>
                <a:gd name="connsiteX2" fmla="*/ 5771 w 425879"/>
                <a:gd name="connsiteY2" fmla="*/ 410442 h 449187"/>
                <a:gd name="connsiteX3" fmla="*/ 411393 w 425879"/>
                <a:gd name="connsiteY3" fmla="*/ 449072 h 449187"/>
                <a:gd name="connsiteX4" fmla="*/ 425879 w 425879"/>
                <a:gd name="connsiteY4" fmla="*/ 0 h 449187"/>
                <a:gd name="connsiteX0" fmla="*/ 425879 w 425879"/>
                <a:gd name="connsiteY0" fmla="*/ 0 h 449072"/>
                <a:gd name="connsiteX1" fmla="*/ 189266 w 425879"/>
                <a:gd name="connsiteY1" fmla="*/ 130376 h 449072"/>
                <a:gd name="connsiteX2" fmla="*/ 5771 w 425879"/>
                <a:gd name="connsiteY2" fmla="*/ 410442 h 449072"/>
                <a:gd name="connsiteX3" fmla="*/ 411393 w 425879"/>
                <a:gd name="connsiteY3" fmla="*/ 449072 h 449072"/>
                <a:gd name="connsiteX4" fmla="*/ 425879 w 425879"/>
                <a:gd name="connsiteY4" fmla="*/ 0 h 449072"/>
                <a:gd name="connsiteX0" fmla="*/ 420108 w 420108"/>
                <a:gd name="connsiteY0" fmla="*/ 0 h 449072"/>
                <a:gd name="connsiteX1" fmla="*/ 183495 w 420108"/>
                <a:gd name="connsiteY1" fmla="*/ 130376 h 449072"/>
                <a:gd name="connsiteX2" fmla="*/ 0 w 420108"/>
                <a:gd name="connsiteY2" fmla="*/ 410442 h 449072"/>
                <a:gd name="connsiteX3" fmla="*/ 405622 w 420108"/>
                <a:gd name="connsiteY3" fmla="*/ 449072 h 449072"/>
                <a:gd name="connsiteX4" fmla="*/ 420108 w 420108"/>
                <a:gd name="connsiteY4" fmla="*/ 0 h 449072"/>
                <a:gd name="connsiteX0" fmla="*/ 420108 w 420108"/>
                <a:gd name="connsiteY0" fmla="*/ 89 h 449161"/>
                <a:gd name="connsiteX1" fmla="*/ 0 w 420108"/>
                <a:gd name="connsiteY1" fmla="*/ 410531 h 449161"/>
                <a:gd name="connsiteX2" fmla="*/ 405622 w 420108"/>
                <a:gd name="connsiteY2" fmla="*/ 449161 h 449161"/>
                <a:gd name="connsiteX3" fmla="*/ 420108 w 420108"/>
                <a:gd name="connsiteY3" fmla="*/ 89 h 449161"/>
                <a:gd name="connsiteX0" fmla="*/ 420108 w 420108"/>
                <a:gd name="connsiteY0" fmla="*/ 147 h 449219"/>
                <a:gd name="connsiteX1" fmla="*/ 0 w 420108"/>
                <a:gd name="connsiteY1" fmla="*/ 410589 h 449219"/>
                <a:gd name="connsiteX2" fmla="*/ 405622 w 420108"/>
                <a:gd name="connsiteY2" fmla="*/ 449219 h 449219"/>
                <a:gd name="connsiteX3" fmla="*/ 420108 w 420108"/>
                <a:gd name="connsiteY3" fmla="*/ 147 h 449219"/>
                <a:gd name="connsiteX0" fmla="*/ 420108 w 420108"/>
                <a:gd name="connsiteY0" fmla="*/ 147 h 449219"/>
                <a:gd name="connsiteX1" fmla="*/ 0 w 420108"/>
                <a:gd name="connsiteY1" fmla="*/ 410589 h 449219"/>
                <a:gd name="connsiteX2" fmla="*/ 405622 w 420108"/>
                <a:gd name="connsiteY2" fmla="*/ 449219 h 449219"/>
                <a:gd name="connsiteX3" fmla="*/ 420108 w 420108"/>
                <a:gd name="connsiteY3" fmla="*/ 147 h 44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108" h="449219">
                  <a:moveTo>
                    <a:pt x="420108" y="147"/>
                  </a:moveTo>
                  <a:cubicBezTo>
                    <a:pt x="266779" y="-6291"/>
                    <a:pt x="21464" y="199219"/>
                    <a:pt x="0" y="410589"/>
                  </a:cubicBezTo>
                  <a:cubicBezTo>
                    <a:pt x="100521" y="435130"/>
                    <a:pt x="282434" y="445406"/>
                    <a:pt x="405622" y="449219"/>
                  </a:cubicBezTo>
                  <a:cubicBezTo>
                    <a:pt x="382760" y="329207"/>
                    <a:pt x="390454" y="138988"/>
                    <a:pt x="420108" y="147"/>
                  </a:cubicBezTo>
                  <a:close/>
                </a:path>
              </a:pathLst>
            </a:custGeom>
            <a:solidFill>
              <a:srgbClr val="034A2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457853" y="3173494"/>
              <a:ext cx="142347" cy="323569"/>
            </a:xfrm>
            <a:custGeom>
              <a:avLst/>
              <a:gdLst>
                <a:gd name="connsiteX0" fmla="*/ 65053 w 204378"/>
                <a:gd name="connsiteY0" fmla="*/ 2700 h 325127"/>
                <a:gd name="connsiteX1" fmla="*/ 4728 w 204378"/>
                <a:gd name="connsiteY1" fmla="*/ 190025 h 325127"/>
                <a:gd name="connsiteX2" fmla="*/ 188878 w 204378"/>
                <a:gd name="connsiteY2" fmla="*/ 323375 h 325127"/>
                <a:gd name="connsiteX3" fmla="*/ 179353 w 204378"/>
                <a:gd name="connsiteY3" fmla="*/ 94775 h 325127"/>
                <a:gd name="connsiteX4" fmla="*/ 65053 w 204378"/>
                <a:gd name="connsiteY4" fmla="*/ 2700 h 325127"/>
                <a:gd name="connsiteX0" fmla="*/ 3022 w 142347"/>
                <a:gd name="connsiteY0" fmla="*/ 1506 h 323569"/>
                <a:gd name="connsiteX1" fmla="*/ 41122 w 142347"/>
                <a:gd name="connsiteY1" fmla="*/ 160256 h 323569"/>
                <a:gd name="connsiteX2" fmla="*/ 126847 w 142347"/>
                <a:gd name="connsiteY2" fmla="*/ 322181 h 323569"/>
                <a:gd name="connsiteX3" fmla="*/ 117322 w 142347"/>
                <a:gd name="connsiteY3" fmla="*/ 93581 h 323569"/>
                <a:gd name="connsiteX4" fmla="*/ 3022 w 142347"/>
                <a:gd name="connsiteY4" fmla="*/ 1506 h 32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347" h="323569">
                  <a:moveTo>
                    <a:pt x="3022" y="1506"/>
                  </a:moveTo>
                  <a:cubicBezTo>
                    <a:pt x="-9678" y="12618"/>
                    <a:pt x="20484" y="106810"/>
                    <a:pt x="41122" y="160256"/>
                  </a:cubicBezTo>
                  <a:cubicBezTo>
                    <a:pt x="61759" y="213702"/>
                    <a:pt x="97743" y="338056"/>
                    <a:pt x="126847" y="322181"/>
                  </a:cubicBezTo>
                  <a:cubicBezTo>
                    <a:pt x="155951" y="306306"/>
                    <a:pt x="139018" y="144381"/>
                    <a:pt x="117322" y="93581"/>
                  </a:cubicBezTo>
                  <a:cubicBezTo>
                    <a:pt x="95626" y="42781"/>
                    <a:pt x="15722" y="-9606"/>
                    <a:pt x="3022" y="1506"/>
                  </a:cubicBezTo>
                  <a:close/>
                </a:path>
              </a:pathLst>
            </a:custGeom>
            <a:solidFill>
              <a:srgbClr val="034A2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718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Manifolds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In a manifold mesh, there are at most 2 faces sharing an edge</a:t>
            </a:r>
          </a:p>
          <a:p>
            <a:pPr lvl="1"/>
            <a:r>
              <a:rPr lang="en-US" sz="2400" dirty="0" smtClean="0"/>
              <a:t>Boundary edges: have one incident face</a:t>
            </a:r>
          </a:p>
          <a:p>
            <a:pPr lvl="1"/>
            <a:r>
              <a:rPr lang="en-US" sz="2400" dirty="0" smtClean="0"/>
              <a:t>Inner edges have two incident faces</a:t>
            </a:r>
          </a:p>
          <a:p>
            <a:r>
              <a:rPr lang="en-US" sz="2800" dirty="0" smtClean="0"/>
              <a:t>A manifold vertex has 1 connected ring of faces around it, or 1 connected half-ring (boundary)</a:t>
            </a:r>
          </a:p>
          <a:p>
            <a:pPr lvl="1">
              <a:buNone/>
            </a:pPr>
            <a:endParaRPr lang="en-US" sz="2400" dirty="0" smtClean="0"/>
          </a:p>
          <a:p>
            <a:pPr lvl="1">
              <a:buNone/>
            </a:pPr>
            <a:endParaRPr lang="en-US" sz="2400" dirty="0" smtClean="0"/>
          </a:p>
        </p:txBody>
      </p:sp>
      <p:grpSp>
        <p:nvGrpSpPr>
          <p:cNvPr id="87" name="Group 34"/>
          <p:cNvGrpSpPr/>
          <p:nvPr/>
        </p:nvGrpSpPr>
        <p:grpSpPr>
          <a:xfrm>
            <a:off x="971452" y="4491079"/>
            <a:ext cx="1060499" cy="629185"/>
            <a:chOff x="2438400" y="4800600"/>
            <a:chExt cx="757237" cy="4492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8" name="Freeform 5"/>
            <p:cNvSpPr>
              <a:spLocks/>
            </p:cNvSpPr>
            <p:nvPr/>
          </p:nvSpPr>
          <p:spPr bwMode="auto">
            <a:xfrm>
              <a:off x="2438400" y="4934665"/>
              <a:ext cx="604967" cy="315197"/>
            </a:xfrm>
            <a:custGeom>
              <a:avLst/>
              <a:gdLst/>
              <a:ahLst/>
              <a:cxnLst>
                <a:cxn ang="0">
                  <a:pos x="0" y="440"/>
                </a:cxn>
                <a:cxn ang="0">
                  <a:pos x="0" y="442"/>
                </a:cxn>
                <a:cxn ang="0">
                  <a:pos x="348" y="0"/>
                </a:cxn>
                <a:cxn ang="0">
                  <a:pos x="588" y="432"/>
                </a:cxn>
                <a:cxn ang="0">
                  <a:pos x="0" y="440"/>
                </a:cxn>
              </a:cxnLst>
              <a:rect l="0" t="0" r="r" b="b"/>
              <a:pathLst>
                <a:path w="588" h="442">
                  <a:moveTo>
                    <a:pt x="0" y="440"/>
                  </a:moveTo>
                  <a:lnTo>
                    <a:pt x="0" y="442"/>
                  </a:lnTo>
                  <a:lnTo>
                    <a:pt x="348" y="0"/>
                  </a:lnTo>
                  <a:lnTo>
                    <a:pt x="588" y="432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6"/>
            <p:cNvSpPr>
              <a:spLocks/>
            </p:cNvSpPr>
            <p:nvPr/>
          </p:nvSpPr>
          <p:spPr bwMode="auto">
            <a:xfrm>
              <a:off x="2796441" y="4934665"/>
              <a:ext cx="399196" cy="3080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8" y="58"/>
                </a:cxn>
                <a:cxn ang="0">
                  <a:pos x="242" y="432"/>
                </a:cxn>
                <a:cxn ang="0">
                  <a:pos x="0" y="0"/>
                </a:cxn>
              </a:cxnLst>
              <a:rect l="0" t="0" r="r" b="b"/>
              <a:pathLst>
                <a:path w="388" h="432">
                  <a:moveTo>
                    <a:pt x="0" y="0"/>
                  </a:moveTo>
                  <a:lnTo>
                    <a:pt x="388" y="58"/>
                  </a:lnTo>
                  <a:lnTo>
                    <a:pt x="242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7"/>
            <p:cNvSpPr>
              <a:spLocks/>
            </p:cNvSpPr>
            <p:nvPr/>
          </p:nvSpPr>
          <p:spPr bwMode="auto">
            <a:xfrm>
              <a:off x="2438400" y="4849092"/>
              <a:ext cx="358041" cy="397918"/>
            </a:xfrm>
            <a:custGeom>
              <a:avLst/>
              <a:gdLst/>
              <a:ahLst/>
              <a:cxnLst>
                <a:cxn ang="0">
                  <a:pos x="0" y="558"/>
                </a:cxn>
                <a:cxn ang="0">
                  <a:pos x="144" y="0"/>
                </a:cxn>
                <a:cxn ang="0">
                  <a:pos x="348" y="120"/>
                </a:cxn>
                <a:cxn ang="0">
                  <a:pos x="0" y="558"/>
                </a:cxn>
              </a:cxnLst>
              <a:rect l="0" t="0" r="r" b="b"/>
              <a:pathLst>
                <a:path w="348" h="558">
                  <a:moveTo>
                    <a:pt x="0" y="558"/>
                  </a:moveTo>
                  <a:lnTo>
                    <a:pt x="144" y="0"/>
                  </a:lnTo>
                  <a:lnTo>
                    <a:pt x="348" y="120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 8"/>
            <p:cNvSpPr>
              <a:spLocks/>
            </p:cNvSpPr>
            <p:nvPr/>
          </p:nvSpPr>
          <p:spPr bwMode="auto">
            <a:xfrm>
              <a:off x="2580382" y="4800600"/>
              <a:ext cx="510312" cy="136918"/>
            </a:xfrm>
            <a:custGeom>
              <a:avLst/>
              <a:gdLst/>
              <a:ahLst/>
              <a:cxnLst>
                <a:cxn ang="0">
                  <a:pos x="496" y="0"/>
                </a:cxn>
                <a:cxn ang="0">
                  <a:pos x="0" y="68"/>
                </a:cxn>
                <a:cxn ang="0">
                  <a:pos x="208" y="192"/>
                </a:cxn>
                <a:cxn ang="0">
                  <a:pos x="496" y="0"/>
                </a:cxn>
              </a:cxnLst>
              <a:rect l="0" t="0" r="r" b="b"/>
              <a:pathLst>
                <a:path w="496" h="192">
                  <a:moveTo>
                    <a:pt x="496" y="0"/>
                  </a:moveTo>
                  <a:lnTo>
                    <a:pt x="0" y="68"/>
                  </a:lnTo>
                  <a:lnTo>
                    <a:pt x="208" y="192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9"/>
            <p:cNvSpPr>
              <a:spLocks/>
            </p:cNvSpPr>
            <p:nvPr/>
          </p:nvSpPr>
          <p:spPr bwMode="auto">
            <a:xfrm>
              <a:off x="2790268" y="4802026"/>
              <a:ext cx="401253" cy="175426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294" y="0"/>
                </a:cxn>
                <a:cxn ang="0">
                  <a:pos x="390" y="246"/>
                </a:cxn>
                <a:cxn ang="0">
                  <a:pos x="0" y="192"/>
                </a:cxn>
              </a:cxnLst>
              <a:rect l="0" t="0" r="r" b="b"/>
              <a:pathLst>
                <a:path w="390" h="246">
                  <a:moveTo>
                    <a:pt x="0" y="192"/>
                  </a:moveTo>
                  <a:lnTo>
                    <a:pt x="294" y="0"/>
                  </a:lnTo>
                  <a:lnTo>
                    <a:pt x="390" y="24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3" name="Group 35"/>
          <p:cNvGrpSpPr/>
          <p:nvPr/>
        </p:nvGrpSpPr>
        <p:grpSpPr>
          <a:xfrm>
            <a:off x="5082407" y="4351633"/>
            <a:ext cx="976016" cy="813716"/>
            <a:chOff x="5791200" y="4572000"/>
            <a:chExt cx="696913" cy="581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4" name="Freeform 26"/>
            <p:cNvSpPr>
              <a:spLocks/>
            </p:cNvSpPr>
            <p:nvPr/>
          </p:nvSpPr>
          <p:spPr bwMode="auto">
            <a:xfrm>
              <a:off x="5791200" y="4702175"/>
              <a:ext cx="257322" cy="228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" y="0"/>
                </a:cxn>
                <a:cxn ang="0">
                  <a:pos x="144" y="144"/>
                </a:cxn>
                <a:cxn ang="0">
                  <a:pos x="0" y="144"/>
                </a:cxn>
                <a:cxn ang="0">
                  <a:pos x="0" y="0"/>
                </a:cxn>
              </a:cxnLst>
              <a:rect l="0" t="0" r="r" b="b"/>
              <a:pathLst>
                <a:path w="144" h="144">
                  <a:moveTo>
                    <a:pt x="0" y="0"/>
                  </a:moveTo>
                  <a:lnTo>
                    <a:pt x="144" y="0"/>
                  </a:lnTo>
                  <a:lnTo>
                    <a:pt x="144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27"/>
            <p:cNvSpPr>
              <a:spLocks/>
            </p:cNvSpPr>
            <p:nvPr/>
          </p:nvSpPr>
          <p:spPr bwMode="auto">
            <a:xfrm>
              <a:off x="6048522" y="4575175"/>
              <a:ext cx="175122" cy="35560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98" y="0"/>
                </a:cxn>
                <a:cxn ang="0">
                  <a:pos x="98" y="134"/>
                </a:cxn>
                <a:cxn ang="0">
                  <a:pos x="0" y="224"/>
                </a:cxn>
                <a:cxn ang="0">
                  <a:pos x="0" y="80"/>
                </a:cxn>
              </a:cxnLst>
              <a:rect l="0" t="0" r="r" b="b"/>
              <a:pathLst>
                <a:path w="98" h="224">
                  <a:moveTo>
                    <a:pt x="0" y="80"/>
                  </a:moveTo>
                  <a:lnTo>
                    <a:pt x="98" y="0"/>
                  </a:lnTo>
                  <a:lnTo>
                    <a:pt x="98" y="134"/>
                  </a:lnTo>
                  <a:lnTo>
                    <a:pt x="0" y="22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28"/>
            <p:cNvSpPr>
              <a:spLocks/>
            </p:cNvSpPr>
            <p:nvPr/>
          </p:nvSpPr>
          <p:spPr bwMode="auto">
            <a:xfrm>
              <a:off x="5791200" y="4572000"/>
              <a:ext cx="425296" cy="130175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238" y="4"/>
                </a:cxn>
                <a:cxn ang="0">
                  <a:pos x="144" y="82"/>
                </a:cxn>
                <a:cxn ang="0">
                  <a:pos x="0" y="82"/>
                </a:cxn>
                <a:cxn ang="0">
                  <a:pos x="94" y="0"/>
                </a:cxn>
              </a:cxnLst>
              <a:rect l="0" t="0" r="r" b="b"/>
              <a:pathLst>
                <a:path w="238" h="82">
                  <a:moveTo>
                    <a:pt x="94" y="0"/>
                  </a:moveTo>
                  <a:lnTo>
                    <a:pt x="238" y="4"/>
                  </a:lnTo>
                  <a:lnTo>
                    <a:pt x="144" y="82"/>
                  </a:lnTo>
                  <a:lnTo>
                    <a:pt x="0" y="8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29"/>
            <p:cNvSpPr>
              <a:spLocks/>
            </p:cNvSpPr>
            <p:nvPr/>
          </p:nvSpPr>
          <p:spPr bwMode="auto">
            <a:xfrm>
              <a:off x="6055670" y="4924425"/>
              <a:ext cx="257322" cy="228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" y="0"/>
                </a:cxn>
                <a:cxn ang="0">
                  <a:pos x="144" y="144"/>
                </a:cxn>
                <a:cxn ang="0">
                  <a:pos x="0" y="144"/>
                </a:cxn>
                <a:cxn ang="0">
                  <a:pos x="0" y="0"/>
                </a:cxn>
              </a:cxnLst>
              <a:rect l="0" t="0" r="r" b="b"/>
              <a:pathLst>
                <a:path w="144" h="144">
                  <a:moveTo>
                    <a:pt x="0" y="0"/>
                  </a:moveTo>
                  <a:lnTo>
                    <a:pt x="144" y="0"/>
                  </a:lnTo>
                  <a:lnTo>
                    <a:pt x="144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 30"/>
            <p:cNvSpPr>
              <a:spLocks/>
            </p:cNvSpPr>
            <p:nvPr/>
          </p:nvSpPr>
          <p:spPr bwMode="auto">
            <a:xfrm>
              <a:off x="6312991" y="4797425"/>
              <a:ext cx="175122" cy="35560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98" y="0"/>
                </a:cxn>
                <a:cxn ang="0">
                  <a:pos x="96" y="158"/>
                </a:cxn>
                <a:cxn ang="0">
                  <a:pos x="0" y="224"/>
                </a:cxn>
                <a:cxn ang="0">
                  <a:pos x="0" y="80"/>
                </a:cxn>
              </a:cxnLst>
              <a:rect l="0" t="0" r="r" b="b"/>
              <a:pathLst>
                <a:path w="98" h="224">
                  <a:moveTo>
                    <a:pt x="0" y="80"/>
                  </a:moveTo>
                  <a:lnTo>
                    <a:pt x="98" y="0"/>
                  </a:lnTo>
                  <a:lnTo>
                    <a:pt x="96" y="158"/>
                  </a:lnTo>
                  <a:lnTo>
                    <a:pt x="0" y="22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 31"/>
            <p:cNvSpPr>
              <a:spLocks/>
            </p:cNvSpPr>
            <p:nvPr/>
          </p:nvSpPr>
          <p:spPr bwMode="auto">
            <a:xfrm>
              <a:off x="6055670" y="4794250"/>
              <a:ext cx="425296" cy="130175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238" y="4"/>
                </a:cxn>
                <a:cxn ang="0">
                  <a:pos x="144" y="82"/>
                </a:cxn>
                <a:cxn ang="0">
                  <a:pos x="0" y="82"/>
                </a:cxn>
                <a:cxn ang="0">
                  <a:pos x="94" y="0"/>
                </a:cxn>
              </a:cxnLst>
              <a:rect l="0" t="0" r="r" b="b"/>
              <a:pathLst>
                <a:path w="238" h="82">
                  <a:moveTo>
                    <a:pt x="94" y="0"/>
                  </a:moveTo>
                  <a:lnTo>
                    <a:pt x="238" y="4"/>
                  </a:lnTo>
                  <a:lnTo>
                    <a:pt x="144" y="82"/>
                  </a:lnTo>
                  <a:lnTo>
                    <a:pt x="0" y="8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Line 32"/>
            <p:cNvSpPr>
              <a:spLocks noChangeShapeType="1"/>
            </p:cNvSpPr>
            <p:nvPr/>
          </p:nvSpPr>
          <p:spPr bwMode="auto">
            <a:xfrm flipV="1">
              <a:off x="6060269" y="4779058"/>
              <a:ext cx="178696" cy="146050"/>
            </a:xfrm>
            <a:prstGeom prst="line">
              <a:avLst/>
            </a:pr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1" name="Group 33"/>
          <p:cNvGrpSpPr/>
          <p:nvPr/>
        </p:nvGrpSpPr>
        <p:grpSpPr>
          <a:xfrm>
            <a:off x="2962211" y="4269901"/>
            <a:ext cx="1120528" cy="973792"/>
            <a:chOff x="3860800" y="4614862"/>
            <a:chExt cx="800100" cy="6953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2" name="Freeform 11"/>
            <p:cNvSpPr>
              <a:spLocks/>
            </p:cNvSpPr>
            <p:nvPr/>
          </p:nvSpPr>
          <p:spPr bwMode="auto">
            <a:xfrm>
              <a:off x="4010819" y="4826683"/>
              <a:ext cx="539198" cy="147354"/>
            </a:xfrm>
            <a:custGeom>
              <a:avLst/>
              <a:gdLst/>
              <a:ahLst/>
              <a:cxnLst>
                <a:cxn ang="0">
                  <a:pos x="496" y="0"/>
                </a:cxn>
                <a:cxn ang="0">
                  <a:pos x="0" y="68"/>
                </a:cxn>
                <a:cxn ang="0">
                  <a:pos x="208" y="192"/>
                </a:cxn>
                <a:cxn ang="0">
                  <a:pos x="496" y="0"/>
                </a:cxn>
              </a:cxnLst>
              <a:rect l="0" t="0" r="r" b="b"/>
              <a:pathLst>
                <a:path w="496" h="192">
                  <a:moveTo>
                    <a:pt x="496" y="0"/>
                  </a:moveTo>
                  <a:lnTo>
                    <a:pt x="0" y="68"/>
                  </a:lnTo>
                  <a:lnTo>
                    <a:pt x="208" y="192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 12"/>
            <p:cNvSpPr>
              <a:spLocks/>
            </p:cNvSpPr>
            <p:nvPr/>
          </p:nvSpPr>
          <p:spPr bwMode="auto">
            <a:xfrm>
              <a:off x="3949942" y="4614862"/>
              <a:ext cx="493540" cy="357640"/>
            </a:xfrm>
            <a:custGeom>
              <a:avLst/>
              <a:gdLst/>
              <a:ahLst/>
              <a:cxnLst>
                <a:cxn ang="0">
                  <a:pos x="454" y="0"/>
                </a:cxn>
                <a:cxn ang="0">
                  <a:pos x="268" y="466"/>
                </a:cxn>
                <a:cxn ang="0">
                  <a:pos x="0" y="58"/>
                </a:cxn>
                <a:cxn ang="0">
                  <a:pos x="454" y="0"/>
                </a:cxn>
              </a:cxnLst>
              <a:rect l="0" t="0" r="r" b="b"/>
              <a:pathLst>
                <a:path w="454" h="466">
                  <a:moveTo>
                    <a:pt x="454" y="0"/>
                  </a:moveTo>
                  <a:lnTo>
                    <a:pt x="268" y="466"/>
                  </a:lnTo>
                  <a:lnTo>
                    <a:pt x="0" y="5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Freeform 13"/>
            <p:cNvSpPr>
              <a:spLocks/>
            </p:cNvSpPr>
            <p:nvPr/>
          </p:nvSpPr>
          <p:spPr bwMode="auto">
            <a:xfrm>
              <a:off x="3860800" y="4970967"/>
              <a:ext cx="639210" cy="339220"/>
            </a:xfrm>
            <a:custGeom>
              <a:avLst/>
              <a:gdLst/>
              <a:ahLst/>
              <a:cxnLst>
                <a:cxn ang="0">
                  <a:pos x="0" y="440"/>
                </a:cxn>
                <a:cxn ang="0">
                  <a:pos x="0" y="442"/>
                </a:cxn>
                <a:cxn ang="0">
                  <a:pos x="348" y="0"/>
                </a:cxn>
                <a:cxn ang="0">
                  <a:pos x="588" y="432"/>
                </a:cxn>
                <a:cxn ang="0">
                  <a:pos x="0" y="440"/>
                </a:cxn>
              </a:cxnLst>
              <a:rect l="0" t="0" r="r" b="b"/>
              <a:pathLst>
                <a:path w="588" h="442">
                  <a:moveTo>
                    <a:pt x="0" y="440"/>
                  </a:moveTo>
                  <a:lnTo>
                    <a:pt x="0" y="442"/>
                  </a:lnTo>
                  <a:lnTo>
                    <a:pt x="348" y="0"/>
                  </a:lnTo>
                  <a:lnTo>
                    <a:pt x="588" y="432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 14"/>
            <p:cNvSpPr>
              <a:spLocks/>
            </p:cNvSpPr>
            <p:nvPr/>
          </p:nvSpPr>
          <p:spPr bwMode="auto">
            <a:xfrm>
              <a:off x="4239108" y="4970967"/>
              <a:ext cx="421792" cy="3315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8" y="58"/>
                </a:cxn>
                <a:cxn ang="0">
                  <a:pos x="242" y="432"/>
                </a:cxn>
                <a:cxn ang="0">
                  <a:pos x="0" y="0"/>
                </a:cxn>
              </a:cxnLst>
              <a:rect l="0" t="0" r="r" b="b"/>
              <a:pathLst>
                <a:path w="388" h="432">
                  <a:moveTo>
                    <a:pt x="0" y="0"/>
                  </a:moveTo>
                  <a:lnTo>
                    <a:pt x="388" y="58"/>
                  </a:lnTo>
                  <a:lnTo>
                    <a:pt x="242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15"/>
            <p:cNvSpPr>
              <a:spLocks/>
            </p:cNvSpPr>
            <p:nvPr/>
          </p:nvSpPr>
          <p:spPr bwMode="auto">
            <a:xfrm>
              <a:off x="3860800" y="4878871"/>
              <a:ext cx="378308" cy="428247"/>
            </a:xfrm>
            <a:custGeom>
              <a:avLst/>
              <a:gdLst/>
              <a:ahLst/>
              <a:cxnLst>
                <a:cxn ang="0">
                  <a:pos x="0" y="558"/>
                </a:cxn>
                <a:cxn ang="0">
                  <a:pos x="144" y="0"/>
                </a:cxn>
                <a:cxn ang="0">
                  <a:pos x="348" y="120"/>
                </a:cxn>
                <a:cxn ang="0">
                  <a:pos x="0" y="558"/>
                </a:cxn>
              </a:cxnLst>
              <a:rect l="0" t="0" r="r" b="b"/>
              <a:pathLst>
                <a:path w="348" h="558">
                  <a:moveTo>
                    <a:pt x="0" y="558"/>
                  </a:moveTo>
                  <a:lnTo>
                    <a:pt x="144" y="0"/>
                  </a:lnTo>
                  <a:lnTo>
                    <a:pt x="348" y="120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16"/>
            <p:cNvSpPr>
              <a:spLocks/>
            </p:cNvSpPr>
            <p:nvPr/>
          </p:nvSpPr>
          <p:spPr bwMode="auto">
            <a:xfrm>
              <a:off x="4232586" y="4828218"/>
              <a:ext cx="423966" cy="188797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294" y="0"/>
                </a:cxn>
                <a:cxn ang="0">
                  <a:pos x="390" y="246"/>
                </a:cxn>
                <a:cxn ang="0">
                  <a:pos x="0" y="192"/>
                </a:cxn>
              </a:cxnLst>
              <a:rect l="0" t="0" r="r" b="b"/>
              <a:pathLst>
                <a:path w="390" h="246">
                  <a:moveTo>
                    <a:pt x="0" y="192"/>
                  </a:moveTo>
                  <a:lnTo>
                    <a:pt x="294" y="0"/>
                  </a:lnTo>
                  <a:lnTo>
                    <a:pt x="390" y="24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17"/>
            <p:cNvSpPr>
              <a:spLocks/>
            </p:cNvSpPr>
            <p:nvPr/>
          </p:nvSpPr>
          <p:spPr bwMode="auto">
            <a:xfrm>
              <a:off x="4245631" y="4614862"/>
              <a:ext cx="252205" cy="353035"/>
            </a:xfrm>
            <a:custGeom>
              <a:avLst/>
              <a:gdLst/>
              <a:ahLst/>
              <a:cxnLst>
                <a:cxn ang="0">
                  <a:pos x="182" y="0"/>
                </a:cxn>
                <a:cxn ang="0">
                  <a:pos x="232" y="152"/>
                </a:cxn>
                <a:cxn ang="0">
                  <a:pos x="0" y="460"/>
                </a:cxn>
                <a:cxn ang="0">
                  <a:pos x="182" y="0"/>
                </a:cxn>
              </a:cxnLst>
              <a:rect l="0" t="0" r="r" b="b"/>
              <a:pathLst>
                <a:path w="232" h="460">
                  <a:moveTo>
                    <a:pt x="182" y="0"/>
                  </a:moveTo>
                  <a:lnTo>
                    <a:pt x="232" y="152"/>
                  </a:lnTo>
                  <a:lnTo>
                    <a:pt x="0" y="460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18"/>
            <p:cNvSpPr>
              <a:spLocks/>
            </p:cNvSpPr>
            <p:nvPr/>
          </p:nvSpPr>
          <p:spPr bwMode="auto">
            <a:xfrm>
              <a:off x="3956464" y="4662445"/>
              <a:ext cx="282644" cy="3131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8" y="408"/>
                </a:cxn>
                <a:cxn ang="0">
                  <a:pos x="260" y="210"/>
                </a:cxn>
                <a:cxn ang="0">
                  <a:pos x="0" y="0"/>
                </a:cxn>
              </a:cxnLst>
              <a:rect l="0" t="0" r="r" b="b"/>
              <a:pathLst>
                <a:path w="260" h="408">
                  <a:moveTo>
                    <a:pt x="0" y="0"/>
                  </a:moveTo>
                  <a:lnTo>
                    <a:pt x="258" y="408"/>
                  </a:lnTo>
                  <a:lnTo>
                    <a:pt x="260" y="2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19"/>
            <p:cNvSpPr>
              <a:spLocks/>
            </p:cNvSpPr>
            <p:nvPr/>
          </p:nvSpPr>
          <p:spPr bwMode="auto">
            <a:xfrm>
              <a:off x="4234760" y="4734587"/>
              <a:ext cx="260902" cy="244054"/>
            </a:xfrm>
            <a:custGeom>
              <a:avLst/>
              <a:gdLst/>
              <a:ahLst/>
              <a:cxnLst>
                <a:cxn ang="0">
                  <a:pos x="4" y="110"/>
                </a:cxn>
                <a:cxn ang="0">
                  <a:pos x="240" y="0"/>
                </a:cxn>
                <a:cxn ang="0">
                  <a:pos x="0" y="318"/>
                </a:cxn>
                <a:cxn ang="0">
                  <a:pos x="4" y="110"/>
                </a:cxn>
              </a:cxnLst>
              <a:rect l="0" t="0" r="r" b="b"/>
              <a:pathLst>
                <a:path w="240" h="318">
                  <a:moveTo>
                    <a:pt x="4" y="110"/>
                  </a:moveTo>
                  <a:lnTo>
                    <a:pt x="240" y="0"/>
                  </a:lnTo>
                  <a:lnTo>
                    <a:pt x="0" y="318"/>
                  </a:lnTo>
                  <a:lnTo>
                    <a:pt x="4" y="110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</a:srgbClr>
            </a:solidFill>
            <a:ln w="28575" cmpd="sng">
              <a:solidFill>
                <a:srgbClr val="1F497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4191000" y="4929193"/>
              <a:ext cx="95252" cy="9525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2"/>
          <p:cNvSpPr/>
          <p:nvPr/>
        </p:nvSpPr>
        <p:spPr>
          <a:xfrm>
            <a:off x="786443" y="5250164"/>
            <a:ext cx="240104" cy="285857"/>
          </a:xfrm>
          <a:custGeom>
            <a:avLst/>
            <a:gdLst>
              <a:gd name="connsiteX0" fmla="*/ 0 w 321312"/>
              <a:gd name="connsiteY0" fmla="*/ 183619 h 382540"/>
              <a:gd name="connsiteX1" fmla="*/ 137706 w 321312"/>
              <a:gd name="connsiteY1" fmla="*/ 382540 h 382540"/>
              <a:gd name="connsiteX2" fmla="*/ 321312 w 321312"/>
              <a:gd name="connsiteY2" fmla="*/ 0 h 38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312" h="382540">
                <a:moveTo>
                  <a:pt x="0" y="183619"/>
                </a:moveTo>
                <a:lnTo>
                  <a:pt x="137706" y="382540"/>
                </a:lnTo>
                <a:lnTo>
                  <a:pt x="321312" y="0"/>
                </a:lnTo>
              </a:path>
            </a:pathLst>
          </a:custGeom>
          <a:ln w="76200" cmpd="sng">
            <a:solidFill>
              <a:srgbClr val="008000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ETH Light" charset="0"/>
              <a:ea typeface="ＭＳ Ｐゴシック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729583" y="5334395"/>
            <a:ext cx="326133" cy="217687"/>
            <a:chOff x="6915465" y="6074164"/>
            <a:chExt cx="436439" cy="291313"/>
          </a:xfrm>
        </p:grpSpPr>
        <p:sp>
          <p:nvSpPr>
            <p:cNvPr id="118" name="Line 36"/>
            <p:cNvSpPr>
              <a:spLocks noChangeShapeType="1"/>
            </p:cNvSpPr>
            <p:nvPr/>
          </p:nvSpPr>
          <p:spPr bwMode="auto">
            <a:xfrm>
              <a:off x="6915465" y="6074164"/>
              <a:ext cx="436439" cy="271240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9" name="Line 37"/>
            <p:cNvSpPr>
              <a:spLocks noChangeShapeType="1"/>
            </p:cNvSpPr>
            <p:nvPr/>
          </p:nvSpPr>
          <p:spPr bwMode="auto">
            <a:xfrm rot="10800000" flipH="1">
              <a:off x="6954106" y="6082398"/>
              <a:ext cx="374865" cy="283079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2459928" y="5334395"/>
            <a:ext cx="326133" cy="217687"/>
            <a:chOff x="6915465" y="6074164"/>
            <a:chExt cx="436439" cy="291313"/>
          </a:xfrm>
        </p:grpSpPr>
        <p:sp>
          <p:nvSpPr>
            <p:cNvPr id="121" name="Line 36"/>
            <p:cNvSpPr>
              <a:spLocks noChangeShapeType="1"/>
            </p:cNvSpPr>
            <p:nvPr/>
          </p:nvSpPr>
          <p:spPr bwMode="auto">
            <a:xfrm>
              <a:off x="6915465" y="6074164"/>
              <a:ext cx="436439" cy="271240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2" name="Line 37"/>
            <p:cNvSpPr>
              <a:spLocks noChangeShapeType="1"/>
            </p:cNvSpPr>
            <p:nvPr/>
          </p:nvSpPr>
          <p:spPr bwMode="auto">
            <a:xfrm rot="10800000" flipH="1">
              <a:off x="6954106" y="6082398"/>
              <a:ext cx="374865" cy="283079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1057776" y="5192507"/>
            <a:ext cx="1095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manifold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2844706" y="5204786"/>
            <a:ext cx="173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non-manifold vertex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042242" y="5204786"/>
            <a:ext cx="173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non-manifold edge</a:t>
            </a:r>
            <a:endParaRPr lang="en-US" dirty="0">
              <a:latin typeface="Trebuchet MS"/>
              <a:cs typeface="Trebuchet M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240714" y="4267488"/>
            <a:ext cx="1080150" cy="830686"/>
            <a:chOff x="7358190" y="4635586"/>
            <a:chExt cx="1080150" cy="830686"/>
          </a:xfrm>
        </p:grpSpPr>
        <p:grpSp>
          <p:nvGrpSpPr>
            <p:cNvPr id="50" name="Group 34"/>
            <p:cNvGrpSpPr/>
            <p:nvPr/>
          </p:nvGrpSpPr>
          <p:grpSpPr>
            <a:xfrm>
              <a:off x="7358190" y="4635586"/>
              <a:ext cx="1080150" cy="830686"/>
              <a:chOff x="2420252" y="4649596"/>
              <a:chExt cx="771269" cy="59314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Freeform 5"/>
              <p:cNvSpPr>
                <a:spLocks/>
              </p:cNvSpPr>
              <p:nvPr/>
            </p:nvSpPr>
            <p:spPr bwMode="auto">
              <a:xfrm>
                <a:off x="2420252" y="4934665"/>
                <a:ext cx="623116" cy="308073"/>
              </a:xfrm>
              <a:custGeom>
                <a:avLst/>
                <a:gdLst>
                  <a:gd name="connsiteX0" fmla="*/ 0 w 10300"/>
                  <a:gd name="connsiteY0" fmla="*/ 3338 h 10000"/>
                  <a:gd name="connsiteX1" fmla="*/ 300 w 10300"/>
                  <a:gd name="connsiteY1" fmla="*/ 10000 h 10000"/>
                  <a:gd name="connsiteX2" fmla="*/ 6218 w 10300"/>
                  <a:gd name="connsiteY2" fmla="*/ 0 h 10000"/>
                  <a:gd name="connsiteX3" fmla="*/ 10300 w 10300"/>
                  <a:gd name="connsiteY3" fmla="*/ 9774 h 10000"/>
                  <a:gd name="connsiteX4" fmla="*/ 0 w 10300"/>
                  <a:gd name="connsiteY4" fmla="*/ 3338 h 10000"/>
                  <a:gd name="connsiteX0" fmla="*/ 0 w 10300"/>
                  <a:gd name="connsiteY0" fmla="*/ 3338 h 9774"/>
                  <a:gd name="connsiteX1" fmla="*/ 6218 w 10300"/>
                  <a:gd name="connsiteY1" fmla="*/ 0 h 9774"/>
                  <a:gd name="connsiteX2" fmla="*/ 10300 w 10300"/>
                  <a:gd name="connsiteY2" fmla="*/ 9774 h 9774"/>
                  <a:gd name="connsiteX3" fmla="*/ 0 w 10300"/>
                  <a:gd name="connsiteY3" fmla="*/ 3338 h 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00" h="9774">
                    <a:moveTo>
                      <a:pt x="0" y="3338"/>
                    </a:moveTo>
                    <a:lnTo>
                      <a:pt x="6218" y="0"/>
                    </a:lnTo>
                    <a:lnTo>
                      <a:pt x="10300" y="9774"/>
                    </a:lnTo>
                    <a:lnTo>
                      <a:pt x="0" y="3338"/>
                    </a:lnTo>
                    <a:close/>
                  </a:path>
                </a:pathLst>
              </a:custGeom>
              <a:solidFill>
                <a:srgbClr val="1F497D">
                  <a:lumMod val="40000"/>
                  <a:lumOff val="60000"/>
                </a:srgbClr>
              </a:solidFill>
              <a:ln w="28575" cmpd="sng">
                <a:solidFill>
                  <a:srgbClr val="1F497D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Freeform 8"/>
              <p:cNvSpPr>
                <a:spLocks/>
              </p:cNvSpPr>
              <p:nvPr/>
            </p:nvSpPr>
            <p:spPr bwMode="auto">
              <a:xfrm>
                <a:off x="2652898" y="4649596"/>
                <a:ext cx="437797" cy="287923"/>
              </a:xfrm>
              <a:custGeom>
                <a:avLst/>
                <a:gdLst>
                  <a:gd name="connsiteX0" fmla="*/ 11955 w 11955"/>
                  <a:gd name="connsiteY0" fmla="*/ 9042 h 19042"/>
                  <a:gd name="connsiteX1" fmla="*/ 0 w 11955"/>
                  <a:gd name="connsiteY1" fmla="*/ 0 h 19042"/>
                  <a:gd name="connsiteX2" fmla="*/ 6149 w 11955"/>
                  <a:gd name="connsiteY2" fmla="*/ 19042 h 19042"/>
                  <a:gd name="connsiteX3" fmla="*/ 11955 w 11955"/>
                  <a:gd name="connsiteY3" fmla="*/ 9042 h 19042"/>
                  <a:gd name="connsiteX0" fmla="*/ 8579 w 8579"/>
                  <a:gd name="connsiteY0" fmla="*/ 11029 h 21029"/>
                  <a:gd name="connsiteX1" fmla="*/ 0 w 8579"/>
                  <a:gd name="connsiteY1" fmla="*/ 0 h 21029"/>
                  <a:gd name="connsiteX2" fmla="*/ 2773 w 8579"/>
                  <a:gd name="connsiteY2" fmla="*/ 21029 h 21029"/>
                  <a:gd name="connsiteX3" fmla="*/ 8579 w 8579"/>
                  <a:gd name="connsiteY3" fmla="*/ 11029 h 21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9" h="21029">
                    <a:moveTo>
                      <a:pt x="8579" y="11029"/>
                    </a:moveTo>
                    <a:lnTo>
                      <a:pt x="0" y="0"/>
                    </a:lnTo>
                    <a:lnTo>
                      <a:pt x="2773" y="21029"/>
                    </a:lnTo>
                    <a:lnTo>
                      <a:pt x="8579" y="11029"/>
                    </a:lnTo>
                    <a:close/>
                  </a:path>
                </a:pathLst>
              </a:custGeom>
              <a:solidFill>
                <a:srgbClr val="1F497D">
                  <a:lumMod val="40000"/>
                  <a:lumOff val="60000"/>
                </a:srgbClr>
              </a:solidFill>
              <a:ln w="28575" cmpd="sng">
                <a:solidFill>
                  <a:srgbClr val="1F497D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Freeform 9"/>
              <p:cNvSpPr>
                <a:spLocks/>
              </p:cNvSpPr>
              <p:nvPr/>
            </p:nvSpPr>
            <p:spPr bwMode="auto">
              <a:xfrm>
                <a:off x="2790268" y="4802026"/>
                <a:ext cx="401253" cy="175426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294" y="0"/>
                  </a:cxn>
                  <a:cxn ang="0">
                    <a:pos x="390" y="246"/>
                  </a:cxn>
                  <a:cxn ang="0">
                    <a:pos x="0" y="192"/>
                  </a:cxn>
                </a:cxnLst>
                <a:rect l="0" t="0" r="r" b="b"/>
                <a:pathLst>
                  <a:path w="390" h="246">
                    <a:moveTo>
                      <a:pt x="0" y="192"/>
                    </a:moveTo>
                    <a:lnTo>
                      <a:pt x="294" y="0"/>
                    </a:lnTo>
                    <a:lnTo>
                      <a:pt x="390" y="246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1F497D">
                  <a:lumMod val="40000"/>
                  <a:lumOff val="60000"/>
                </a:srgbClr>
              </a:solidFill>
              <a:ln w="28575" cmpd="sng">
                <a:solidFill>
                  <a:srgbClr val="1F497D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5" name="Oval 64"/>
            <p:cNvSpPr/>
            <p:nvPr/>
          </p:nvSpPr>
          <p:spPr>
            <a:xfrm>
              <a:off x="7848398" y="4968121"/>
              <a:ext cx="133399" cy="133399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740936" y="5334395"/>
            <a:ext cx="326133" cy="217687"/>
            <a:chOff x="6915465" y="6074164"/>
            <a:chExt cx="436439" cy="291313"/>
          </a:xfrm>
        </p:grpSpPr>
        <p:sp>
          <p:nvSpPr>
            <p:cNvPr id="67" name="Line 36"/>
            <p:cNvSpPr>
              <a:spLocks noChangeShapeType="1"/>
            </p:cNvSpPr>
            <p:nvPr/>
          </p:nvSpPr>
          <p:spPr bwMode="auto">
            <a:xfrm>
              <a:off x="6915465" y="6074164"/>
              <a:ext cx="436439" cy="271240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00"/>
            </a:p>
          </p:txBody>
        </p:sp>
        <p:sp>
          <p:nvSpPr>
            <p:cNvPr id="68" name="Line 37"/>
            <p:cNvSpPr>
              <a:spLocks noChangeShapeType="1"/>
            </p:cNvSpPr>
            <p:nvPr/>
          </p:nvSpPr>
          <p:spPr bwMode="auto">
            <a:xfrm rot="10800000" flipH="1">
              <a:off x="6954106" y="6082398"/>
              <a:ext cx="374865" cy="283079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00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7125714" y="5204786"/>
            <a:ext cx="173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non-manifold vertex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1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Manifolds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If closed, a manifold divides the space into inside and outside</a:t>
            </a:r>
          </a:p>
          <a:p>
            <a:r>
              <a:rPr lang="en-US" sz="2800" dirty="0" smtClean="0"/>
              <a:t>A closed manifold polygonal mesh is called </a:t>
            </a:r>
            <a:r>
              <a:rPr lang="en-US" sz="2800" b="1" dirty="0" smtClean="0"/>
              <a:t>polyhedron</a:t>
            </a: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442" y="3400485"/>
            <a:ext cx="2548778" cy="222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4497" y="3402100"/>
            <a:ext cx="2373703" cy="222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0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/>
              <a:t>Orientation</a:t>
            </a: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6123"/>
          <a:lstStyle/>
          <a:p>
            <a:r>
              <a:rPr lang="en-US" sz="2800" dirty="0"/>
              <a:t>Every face of a polygonal mesh is </a:t>
            </a:r>
            <a:r>
              <a:rPr lang="en-US" sz="2800" dirty="0" err="1"/>
              <a:t>orientable</a:t>
            </a:r>
            <a:endParaRPr lang="en-US" sz="2800" dirty="0"/>
          </a:p>
          <a:p>
            <a:pPr marL="729976" lvl="1" indent="-339316"/>
            <a:r>
              <a:rPr lang="en-US" sz="2400" dirty="0"/>
              <a:t>Clockwise vs. </a:t>
            </a:r>
            <a:r>
              <a:rPr lang="en-US" sz="2400" dirty="0" smtClean="0"/>
              <a:t>counterclockwise </a:t>
            </a:r>
            <a:r>
              <a:rPr lang="en-US" sz="2400" dirty="0"/>
              <a:t>order of face </a:t>
            </a:r>
            <a:r>
              <a:rPr lang="en-US" sz="2400" dirty="0" smtClean="0"/>
              <a:t>vertices</a:t>
            </a:r>
            <a:endParaRPr lang="en-US" sz="2400" dirty="0"/>
          </a:p>
          <a:p>
            <a:pPr marL="729976" lvl="1" indent="-339316"/>
            <a:r>
              <a:rPr lang="en-US" sz="2400" dirty="0"/>
              <a:t>Defines sign/direction of the surface normal</a:t>
            </a:r>
          </a:p>
        </p:txBody>
      </p:sp>
      <p:grpSp>
        <p:nvGrpSpPr>
          <p:cNvPr id="56363" name="Group 43"/>
          <p:cNvGrpSpPr>
            <a:grpSpLocks/>
          </p:cNvGrpSpPr>
          <p:nvPr/>
        </p:nvGrpSpPr>
        <p:grpSpPr bwMode="auto">
          <a:xfrm>
            <a:off x="2456232" y="3343972"/>
            <a:ext cx="4044033" cy="1687711"/>
            <a:chOff x="0" y="0"/>
            <a:chExt cx="3623" cy="1512"/>
          </a:xfrm>
        </p:grpSpPr>
        <p:grpSp>
          <p:nvGrpSpPr>
            <p:cNvPr id="56342" name="Group 22"/>
            <p:cNvGrpSpPr>
              <a:grpSpLocks/>
            </p:cNvGrpSpPr>
            <p:nvPr/>
          </p:nvGrpSpPr>
          <p:grpSpPr bwMode="auto">
            <a:xfrm>
              <a:off x="2071" y="0"/>
              <a:ext cx="1552" cy="1508"/>
              <a:chOff x="0" y="0"/>
              <a:chExt cx="1552" cy="1508"/>
            </a:xfrm>
          </p:grpSpPr>
          <p:grpSp>
            <p:nvGrpSpPr>
              <p:cNvPr id="56327" name="Group 7"/>
              <p:cNvGrpSpPr>
                <a:grpSpLocks/>
              </p:cNvGrpSpPr>
              <p:nvPr/>
            </p:nvGrpSpPr>
            <p:grpSpPr bwMode="auto">
              <a:xfrm>
                <a:off x="245" y="228"/>
                <a:ext cx="1082" cy="995"/>
                <a:chOff x="0" y="0"/>
                <a:chExt cx="1081" cy="995"/>
              </a:xfrm>
            </p:grpSpPr>
            <p:sp>
              <p:nvSpPr>
                <p:cNvPr id="56323" name="AutoShape 3"/>
                <p:cNvSpPr>
                  <a:spLocks/>
                </p:cNvSpPr>
                <p:nvPr/>
              </p:nvSpPr>
              <p:spPr bwMode="auto">
                <a:xfrm>
                  <a:off x="0" y="0"/>
                  <a:ext cx="1081" cy="99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5400"/>
                      </a:moveTo>
                      <a:lnTo>
                        <a:pt x="4968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6632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</a:path>
                  </a:pathLst>
                </a:custGeom>
                <a:solidFill>
                  <a:srgbClr val="8DB3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1F497D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6324" name="AutoShape 4"/>
                <p:cNvSpPr>
                  <a:spLocks/>
                </p:cNvSpPr>
                <p:nvPr/>
              </p:nvSpPr>
              <p:spPr bwMode="auto">
                <a:xfrm>
                  <a:off x="833" y="0"/>
                  <a:ext cx="248" cy="99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1F497D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6325" name="AutoShape 5"/>
                <p:cNvSpPr>
                  <a:spLocks/>
                </p:cNvSpPr>
                <p:nvPr/>
              </p:nvSpPr>
              <p:spPr bwMode="auto">
                <a:xfrm>
                  <a:off x="0" y="0"/>
                  <a:ext cx="1081" cy="24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4968" y="0"/>
                      </a:lnTo>
                      <a:lnTo>
                        <a:pt x="21600" y="0"/>
                      </a:lnTo>
                      <a:lnTo>
                        <a:pt x="16632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1F497D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6326" name="AutoShape 6"/>
                <p:cNvSpPr>
                  <a:spLocks/>
                </p:cNvSpPr>
                <p:nvPr/>
              </p:nvSpPr>
              <p:spPr bwMode="auto">
                <a:xfrm>
                  <a:off x="0" y="0"/>
                  <a:ext cx="1081" cy="99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5400"/>
                      </a:moveTo>
                      <a:lnTo>
                        <a:pt x="4968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6632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16632" y="5400"/>
                      </a:lnTo>
                      <a:lnTo>
                        <a:pt x="21600" y="0"/>
                      </a:lnTo>
                      <a:moveTo>
                        <a:pt x="16632" y="5400"/>
                      </a:moveTo>
                      <a:lnTo>
                        <a:pt x="16632" y="21600"/>
                      </a:lnTo>
                    </a:path>
                  </a:pathLst>
                </a:custGeom>
                <a:noFill/>
                <a:ln w="25400" cap="flat">
                  <a:solidFill>
                    <a:srgbClr val="1F497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56328" name="Line 8"/>
              <p:cNvSpPr>
                <a:spLocks noChangeShapeType="1"/>
              </p:cNvSpPr>
              <p:nvPr/>
            </p:nvSpPr>
            <p:spPr bwMode="auto">
              <a:xfrm>
                <a:off x="518" y="237"/>
                <a:ext cx="0" cy="774"/>
              </a:xfrm>
              <a:prstGeom prst="line">
                <a:avLst/>
              </a:prstGeom>
              <a:noFill/>
              <a:ln w="25400" cap="flat">
                <a:solidFill>
                  <a:srgbClr val="1F497D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6329" name="Line 9"/>
              <p:cNvSpPr>
                <a:spLocks noChangeShapeType="1"/>
              </p:cNvSpPr>
              <p:nvPr/>
            </p:nvSpPr>
            <p:spPr bwMode="auto">
              <a:xfrm>
                <a:off x="518" y="975"/>
                <a:ext cx="809" cy="0"/>
              </a:xfrm>
              <a:prstGeom prst="line">
                <a:avLst/>
              </a:prstGeom>
              <a:noFill/>
              <a:ln w="25400" cap="flat">
                <a:solidFill>
                  <a:srgbClr val="1F497D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6330" name="Line 10"/>
              <p:cNvSpPr>
                <a:spLocks noChangeShapeType="1"/>
              </p:cNvSpPr>
              <p:nvPr/>
            </p:nvSpPr>
            <p:spPr bwMode="auto">
              <a:xfrm flipH="1">
                <a:off x="256" y="975"/>
                <a:ext cx="262" cy="248"/>
              </a:xfrm>
              <a:prstGeom prst="line">
                <a:avLst/>
              </a:prstGeom>
              <a:noFill/>
              <a:ln w="25400" cap="flat">
                <a:solidFill>
                  <a:srgbClr val="1F497D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6331" name="Freeform 11"/>
              <p:cNvSpPr>
                <a:spLocks/>
              </p:cNvSpPr>
              <p:nvPr/>
            </p:nvSpPr>
            <p:spPr bwMode="auto">
              <a:xfrm>
                <a:off x="372" y="622"/>
                <a:ext cx="605" cy="512"/>
              </a:xfrm>
              <a:custGeom>
                <a:avLst/>
                <a:gdLst>
                  <a:gd name="T0" fmla="+- 0 10800 1"/>
                  <a:gd name="T1" fmla="*/ T0 w 21600"/>
                  <a:gd name="T2" fmla="*/ 0 h 21600"/>
                  <a:gd name="T3" fmla="+- 0 21600 1"/>
                  <a:gd name="T4" fmla="*/ T3 w 21600"/>
                  <a:gd name="T5" fmla="*/ 10800 h 21600"/>
                  <a:gd name="T6" fmla="+- 0 10800 1"/>
                  <a:gd name="T7" fmla="*/ T6 w 21600"/>
                  <a:gd name="T8" fmla="*/ 21600 h 21600"/>
                  <a:gd name="T9" fmla="+- 0 1 1"/>
                  <a:gd name="T10" fmla="*/ T9 w 21600"/>
                  <a:gd name="T11" fmla="*/ 10800 h 21600"/>
                  <a:gd name="T12" fmla="+- 0 1281 1"/>
                  <a:gd name="T13" fmla="*/ T12 w 21600"/>
                  <a:gd name="T14" fmla="*/ 5699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</a:cxnLst>
                <a:rect l="0" t="0" r="r" b="b"/>
                <a:pathLst>
                  <a:path w="21600" h="21600">
                    <a:moveTo>
                      <a:pt x="10799" y="0"/>
                    </a:moveTo>
                    <a:cubicBezTo>
                      <a:pt x="16764" y="0"/>
                      <a:pt x="21599" y="4835"/>
                      <a:pt x="21599" y="10800"/>
                    </a:cubicBezTo>
                    <a:cubicBezTo>
                      <a:pt x="21599" y="16764"/>
                      <a:pt x="16764" y="21600"/>
                      <a:pt x="10799" y="21600"/>
                    </a:cubicBezTo>
                    <a:cubicBezTo>
                      <a:pt x="4834" y="21600"/>
                      <a:pt x="0" y="16764"/>
                      <a:pt x="0" y="10800"/>
                    </a:cubicBezTo>
                    <a:cubicBezTo>
                      <a:pt x="-1" y="9020"/>
                      <a:pt x="439" y="7268"/>
                      <a:pt x="1280" y="5699"/>
                    </a:cubicBezTo>
                  </a:path>
                </a:pathLst>
              </a:custGeom>
              <a:noFill/>
              <a:ln w="25400" cap="flat">
                <a:solidFill>
                  <a:srgbClr val="1F497D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6332" name="Rectangle 12"/>
              <p:cNvSpPr>
                <a:spLocks/>
              </p:cNvSpPr>
              <p:nvPr/>
            </p:nvSpPr>
            <p:spPr bwMode="auto">
              <a:xfrm>
                <a:off x="576" y="614"/>
                <a:ext cx="188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58702" bIns="0" anchor="ctr"/>
              <a:lstStyle/>
              <a:p>
                <a:r>
                  <a:rPr lang="en-US" b="1" dirty="0">
                    <a:solidFill>
                      <a:srgbClr val="D90B00"/>
                    </a:solidFill>
                    <a:latin typeface="Arial"/>
                    <a:ea typeface="ＭＳ Ｐゴシック" charset="0"/>
                    <a:cs typeface="Arial"/>
                  </a:rPr>
                  <a:t>-</a:t>
                </a:r>
              </a:p>
            </p:txBody>
          </p:sp>
          <p:grpSp>
            <p:nvGrpSpPr>
              <p:cNvPr id="56341" name="Group 21"/>
              <p:cNvGrpSpPr>
                <a:grpSpLocks/>
              </p:cNvGrpSpPr>
              <p:nvPr/>
            </p:nvGrpSpPr>
            <p:grpSpPr bwMode="auto">
              <a:xfrm>
                <a:off x="0" y="0"/>
                <a:ext cx="1552" cy="1508"/>
                <a:chOff x="0" y="0"/>
                <a:chExt cx="1552" cy="1508"/>
              </a:xfrm>
            </p:grpSpPr>
            <p:sp>
              <p:nvSpPr>
                <p:cNvPr id="56333" name="Rectangle 13"/>
                <p:cNvSpPr>
                  <a:spLocks/>
                </p:cNvSpPr>
                <p:nvPr/>
              </p:nvSpPr>
              <p:spPr bwMode="auto">
                <a:xfrm>
                  <a:off x="85" y="1181"/>
                  <a:ext cx="213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38100" tIns="38100" rIns="38100" bIns="38100"/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1600">
                      <a:solidFill>
                        <a:srgbClr val="1F497D"/>
                      </a:solidFill>
                      <a:latin typeface="Arial" charset="0"/>
                      <a:cs typeface="Arial" charset="0"/>
                      <a:sym typeface="Arial" charset="0"/>
                    </a:rPr>
                    <a:t>0</a:t>
                  </a:r>
                </a:p>
              </p:txBody>
            </p:sp>
            <p:sp>
              <p:nvSpPr>
                <p:cNvPr id="56334" name="Rectangle 14"/>
                <p:cNvSpPr>
                  <a:spLocks/>
                </p:cNvSpPr>
                <p:nvPr/>
              </p:nvSpPr>
              <p:spPr bwMode="auto">
                <a:xfrm>
                  <a:off x="893" y="1181"/>
                  <a:ext cx="213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38100" tIns="38100" rIns="38100" bIns="38100"/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1600">
                      <a:solidFill>
                        <a:srgbClr val="1F497D"/>
                      </a:solidFill>
                      <a:latin typeface="Arial" charset="0"/>
                      <a:cs typeface="Arial" charset="0"/>
                      <a:sym typeface="Arial" charset="0"/>
                    </a:rPr>
                    <a:t>1</a:t>
                  </a:r>
                </a:p>
              </p:txBody>
            </p:sp>
            <p:sp>
              <p:nvSpPr>
                <p:cNvPr id="56335" name="Rectangle 15"/>
                <p:cNvSpPr>
                  <a:spLocks/>
                </p:cNvSpPr>
                <p:nvPr/>
              </p:nvSpPr>
              <p:spPr bwMode="auto">
                <a:xfrm>
                  <a:off x="1331" y="805"/>
                  <a:ext cx="214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38100" tIns="38100" rIns="38100" bIns="38100"/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1600">
                      <a:solidFill>
                        <a:srgbClr val="1F497D"/>
                      </a:solidFill>
                      <a:latin typeface="Arial" charset="0"/>
                      <a:cs typeface="Arial" charset="0"/>
                      <a:sym typeface="Arial" charset="0"/>
                    </a:rPr>
                    <a:t>2</a:t>
                  </a:r>
                </a:p>
              </p:txBody>
            </p:sp>
            <p:sp>
              <p:nvSpPr>
                <p:cNvPr id="56336" name="Rectangle 16"/>
                <p:cNvSpPr>
                  <a:spLocks/>
                </p:cNvSpPr>
                <p:nvPr/>
              </p:nvSpPr>
              <p:spPr bwMode="auto">
                <a:xfrm>
                  <a:off x="1339" y="19"/>
                  <a:ext cx="213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38100" tIns="38100" rIns="38100" bIns="38100"/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1600">
                      <a:solidFill>
                        <a:srgbClr val="1F497D"/>
                      </a:solidFill>
                      <a:latin typeface="Arial" charset="0"/>
                      <a:cs typeface="Arial" charset="0"/>
                      <a:sym typeface="Arial" charset="0"/>
                    </a:rPr>
                    <a:t>6</a:t>
                  </a:r>
                </a:p>
              </p:txBody>
            </p:sp>
            <p:sp>
              <p:nvSpPr>
                <p:cNvPr id="56337" name="Rectangle 17"/>
                <p:cNvSpPr>
                  <a:spLocks/>
                </p:cNvSpPr>
                <p:nvPr/>
              </p:nvSpPr>
              <p:spPr bwMode="auto">
                <a:xfrm>
                  <a:off x="1119" y="367"/>
                  <a:ext cx="213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38100" tIns="38100" rIns="38100" bIns="38100"/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1600">
                      <a:solidFill>
                        <a:srgbClr val="1F497D"/>
                      </a:solidFill>
                      <a:latin typeface="Arial" charset="0"/>
                      <a:cs typeface="Arial" charset="0"/>
                      <a:sym typeface="Arial" charset="0"/>
                    </a:rPr>
                    <a:t>5</a:t>
                  </a:r>
                </a:p>
              </p:txBody>
            </p:sp>
            <p:sp>
              <p:nvSpPr>
                <p:cNvPr id="56338" name="Rectangle 18"/>
                <p:cNvSpPr>
                  <a:spLocks/>
                </p:cNvSpPr>
                <p:nvPr/>
              </p:nvSpPr>
              <p:spPr bwMode="auto">
                <a:xfrm>
                  <a:off x="9" y="324"/>
                  <a:ext cx="213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38100" tIns="38100" rIns="38100" bIns="38100"/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1600">
                      <a:solidFill>
                        <a:srgbClr val="1F497D"/>
                      </a:solidFill>
                      <a:latin typeface="Arial" charset="0"/>
                      <a:cs typeface="Arial" charset="0"/>
                      <a:sym typeface="Arial" charset="0"/>
                    </a:rPr>
                    <a:t>4</a:t>
                  </a:r>
                </a:p>
              </p:txBody>
            </p:sp>
            <p:sp>
              <p:nvSpPr>
                <p:cNvPr id="56339" name="Rectangle 19"/>
                <p:cNvSpPr>
                  <a:spLocks/>
                </p:cNvSpPr>
                <p:nvPr/>
              </p:nvSpPr>
              <p:spPr bwMode="auto">
                <a:xfrm>
                  <a:off x="234" y="0"/>
                  <a:ext cx="213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38100" tIns="38100" rIns="38100" bIns="38100"/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1600">
                      <a:solidFill>
                        <a:srgbClr val="1F497D"/>
                      </a:solidFill>
                      <a:latin typeface="Arial" charset="0"/>
                      <a:cs typeface="Arial" charset="0"/>
                      <a:sym typeface="Arial" charset="0"/>
                    </a:rPr>
                    <a:t>7</a:t>
                  </a:r>
                </a:p>
              </p:txBody>
            </p:sp>
            <p:sp>
              <p:nvSpPr>
                <p:cNvPr id="56340" name="Rectangle 20"/>
                <p:cNvSpPr>
                  <a:spLocks/>
                </p:cNvSpPr>
                <p:nvPr/>
              </p:nvSpPr>
              <p:spPr bwMode="auto">
                <a:xfrm>
                  <a:off x="0" y="806"/>
                  <a:ext cx="213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38100" tIns="38100" rIns="38100" bIns="38100"/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1600">
                      <a:solidFill>
                        <a:srgbClr val="1F497D"/>
                      </a:solidFill>
                      <a:latin typeface="Arial" charset="0"/>
                      <a:cs typeface="Arial" charset="0"/>
                      <a:sym typeface="Arial" charset="0"/>
                    </a:rPr>
                    <a:t>3</a:t>
                  </a:r>
                </a:p>
              </p:txBody>
            </p:sp>
          </p:grpSp>
        </p:grpSp>
        <p:grpSp>
          <p:nvGrpSpPr>
            <p:cNvPr id="56362" name="Group 42"/>
            <p:cNvGrpSpPr>
              <a:grpSpLocks/>
            </p:cNvGrpSpPr>
            <p:nvPr/>
          </p:nvGrpSpPr>
          <p:grpSpPr bwMode="auto">
            <a:xfrm>
              <a:off x="0" y="3"/>
              <a:ext cx="1552" cy="1509"/>
              <a:chOff x="0" y="0"/>
              <a:chExt cx="1552" cy="1508"/>
            </a:xfrm>
          </p:grpSpPr>
          <p:grpSp>
            <p:nvGrpSpPr>
              <p:cNvPr id="56347" name="Group 27"/>
              <p:cNvGrpSpPr>
                <a:grpSpLocks/>
              </p:cNvGrpSpPr>
              <p:nvPr/>
            </p:nvGrpSpPr>
            <p:grpSpPr bwMode="auto">
              <a:xfrm>
                <a:off x="226" y="237"/>
                <a:ext cx="1082" cy="995"/>
                <a:chOff x="0" y="0"/>
                <a:chExt cx="1081" cy="995"/>
              </a:xfrm>
            </p:grpSpPr>
            <p:sp>
              <p:nvSpPr>
                <p:cNvPr id="56343" name="AutoShape 23"/>
                <p:cNvSpPr>
                  <a:spLocks/>
                </p:cNvSpPr>
                <p:nvPr/>
              </p:nvSpPr>
              <p:spPr bwMode="auto">
                <a:xfrm>
                  <a:off x="0" y="0"/>
                  <a:ext cx="1081" cy="99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5400"/>
                      </a:moveTo>
                      <a:lnTo>
                        <a:pt x="4968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6632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</a:path>
                  </a:pathLst>
                </a:custGeom>
                <a:solidFill>
                  <a:srgbClr val="8DB3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1F497D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6344" name="AutoShape 24"/>
                <p:cNvSpPr>
                  <a:spLocks/>
                </p:cNvSpPr>
                <p:nvPr/>
              </p:nvSpPr>
              <p:spPr bwMode="auto">
                <a:xfrm>
                  <a:off x="833" y="0"/>
                  <a:ext cx="248" cy="99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1F497D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6345" name="AutoShape 25"/>
                <p:cNvSpPr>
                  <a:spLocks/>
                </p:cNvSpPr>
                <p:nvPr/>
              </p:nvSpPr>
              <p:spPr bwMode="auto">
                <a:xfrm>
                  <a:off x="0" y="0"/>
                  <a:ext cx="1081" cy="24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4968" y="0"/>
                      </a:lnTo>
                      <a:lnTo>
                        <a:pt x="21600" y="0"/>
                      </a:lnTo>
                      <a:lnTo>
                        <a:pt x="16632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1F497D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6346" name="AutoShape 26"/>
                <p:cNvSpPr>
                  <a:spLocks/>
                </p:cNvSpPr>
                <p:nvPr/>
              </p:nvSpPr>
              <p:spPr bwMode="auto">
                <a:xfrm>
                  <a:off x="0" y="0"/>
                  <a:ext cx="1081" cy="99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5400"/>
                      </a:moveTo>
                      <a:lnTo>
                        <a:pt x="4968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6632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16632" y="5400"/>
                      </a:lnTo>
                      <a:lnTo>
                        <a:pt x="21600" y="0"/>
                      </a:lnTo>
                      <a:moveTo>
                        <a:pt x="16632" y="5400"/>
                      </a:moveTo>
                      <a:lnTo>
                        <a:pt x="16632" y="21600"/>
                      </a:lnTo>
                    </a:path>
                  </a:pathLst>
                </a:custGeom>
                <a:noFill/>
                <a:ln w="25400" cap="flat">
                  <a:solidFill>
                    <a:srgbClr val="1F497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56348" name="Line 28"/>
              <p:cNvSpPr>
                <a:spLocks noChangeShapeType="1"/>
              </p:cNvSpPr>
              <p:nvPr/>
            </p:nvSpPr>
            <p:spPr bwMode="auto">
              <a:xfrm>
                <a:off x="498" y="246"/>
                <a:ext cx="0" cy="774"/>
              </a:xfrm>
              <a:prstGeom prst="line">
                <a:avLst/>
              </a:prstGeom>
              <a:noFill/>
              <a:ln w="25400" cap="flat">
                <a:solidFill>
                  <a:srgbClr val="1F497D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6349" name="Line 29"/>
              <p:cNvSpPr>
                <a:spLocks noChangeShapeType="1"/>
              </p:cNvSpPr>
              <p:nvPr/>
            </p:nvSpPr>
            <p:spPr bwMode="auto">
              <a:xfrm>
                <a:off x="498" y="984"/>
                <a:ext cx="810" cy="0"/>
              </a:xfrm>
              <a:prstGeom prst="line">
                <a:avLst/>
              </a:prstGeom>
              <a:noFill/>
              <a:ln w="25400" cap="flat">
                <a:solidFill>
                  <a:srgbClr val="1F497D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6350" name="Freeform 30"/>
              <p:cNvSpPr>
                <a:spLocks/>
              </p:cNvSpPr>
              <p:nvPr/>
            </p:nvSpPr>
            <p:spPr bwMode="auto">
              <a:xfrm>
                <a:off x="353" y="631"/>
                <a:ext cx="604" cy="512"/>
              </a:xfrm>
              <a:custGeom>
                <a:avLst/>
                <a:gdLst>
                  <a:gd name="T0" fmla="+- 0 10800 1"/>
                  <a:gd name="T1" fmla="*/ T0 w 21600"/>
                  <a:gd name="T2" fmla="*/ 0 h 21600"/>
                  <a:gd name="T3" fmla="+- 0 21600 1"/>
                  <a:gd name="T4" fmla="*/ T3 w 21600"/>
                  <a:gd name="T5" fmla="*/ 10800 h 21600"/>
                  <a:gd name="T6" fmla="+- 0 10800 1"/>
                  <a:gd name="T7" fmla="*/ T6 w 21600"/>
                  <a:gd name="T8" fmla="*/ 21600 h 21600"/>
                  <a:gd name="T9" fmla="+- 0 1 1"/>
                  <a:gd name="T10" fmla="*/ T9 w 21600"/>
                  <a:gd name="T11" fmla="*/ 10800 h 21600"/>
                  <a:gd name="T12" fmla="+- 0 1281 1"/>
                  <a:gd name="T13" fmla="*/ T12 w 21600"/>
                  <a:gd name="T14" fmla="*/ 5699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</a:cxnLst>
                <a:rect l="0" t="0" r="r" b="b"/>
                <a:pathLst>
                  <a:path w="21600" h="21600">
                    <a:moveTo>
                      <a:pt x="10799" y="0"/>
                    </a:moveTo>
                    <a:cubicBezTo>
                      <a:pt x="16764" y="0"/>
                      <a:pt x="21599" y="4835"/>
                      <a:pt x="21599" y="10800"/>
                    </a:cubicBezTo>
                    <a:cubicBezTo>
                      <a:pt x="21599" y="16764"/>
                      <a:pt x="16764" y="21600"/>
                      <a:pt x="10799" y="21600"/>
                    </a:cubicBezTo>
                    <a:cubicBezTo>
                      <a:pt x="4834" y="21600"/>
                      <a:pt x="0" y="16764"/>
                      <a:pt x="0" y="10800"/>
                    </a:cubicBezTo>
                    <a:cubicBezTo>
                      <a:pt x="-1" y="9020"/>
                      <a:pt x="439" y="7268"/>
                      <a:pt x="1280" y="5699"/>
                    </a:cubicBezTo>
                  </a:path>
                </a:pathLst>
              </a:custGeom>
              <a:noFill/>
              <a:ln w="25400" cap="flat">
                <a:solidFill>
                  <a:srgbClr val="1F497D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6351" name="Line 31"/>
              <p:cNvSpPr>
                <a:spLocks noChangeShapeType="1"/>
              </p:cNvSpPr>
              <p:nvPr/>
            </p:nvSpPr>
            <p:spPr bwMode="auto">
              <a:xfrm flipH="1">
                <a:off x="226" y="978"/>
                <a:ext cx="272" cy="243"/>
              </a:xfrm>
              <a:prstGeom prst="line">
                <a:avLst/>
              </a:prstGeom>
              <a:noFill/>
              <a:ln w="38100" cap="flat">
                <a:solidFill>
                  <a:srgbClr val="1F497D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6352" name="Rectangle 32"/>
              <p:cNvSpPr>
                <a:spLocks/>
              </p:cNvSpPr>
              <p:nvPr/>
            </p:nvSpPr>
            <p:spPr bwMode="auto">
              <a:xfrm>
                <a:off x="512" y="610"/>
                <a:ext cx="259" cy="4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58702" bIns="0" anchor="ctr"/>
              <a:lstStyle/>
              <a:p>
                <a:r>
                  <a:rPr lang="en-US" b="1" dirty="0">
                    <a:solidFill>
                      <a:srgbClr val="D90B00"/>
                    </a:solidFill>
                    <a:latin typeface="Arial"/>
                    <a:ea typeface="ＭＳ Ｐゴシック" charset="0"/>
                    <a:cs typeface="Arial"/>
                  </a:rPr>
                  <a:t>+</a:t>
                </a:r>
              </a:p>
            </p:txBody>
          </p:sp>
          <p:grpSp>
            <p:nvGrpSpPr>
              <p:cNvPr id="56361" name="Group 41"/>
              <p:cNvGrpSpPr>
                <a:grpSpLocks/>
              </p:cNvGrpSpPr>
              <p:nvPr/>
            </p:nvGrpSpPr>
            <p:grpSpPr bwMode="auto">
              <a:xfrm>
                <a:off x="0" y="0"/>
                <a:ext cx="1552" cy="1508"/>
                <a:chOff x="0" y="0"/>
                <a:chExt cx="1552" cy="1508"/>
              </a:xfrm>
            </p:grpSpPr>
            <p:sp>
              <p:nvSpPr>
                <p:cNvPr id="56353" name="Rectangle 33"/>
                <p:cNvSpPr>
                  <a:spLocks/>
                </p:cNvSpPr>
                <p:nvPr/>
              </p:nvSpPr>
              <p:spPr bwMode="auto">
                <a:xfrm>
                  <a:off x="85" y="1181"/>
                  <a:ext cx="213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38100" tIns="38100" rIns="38100" bIns="38100"/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1600">
                      <a:solidFill>
                        <a:srgbClr val="1F497D"/>
                      </a:solidFill>
                      <a:latin typeface="Arial" charset="0"/>
                      <a:cs typeface="Arial" charset="0"/>
                      <a:sym typeface="Arial" charset="0"/>
                    </a:rPr>
                    <a:t>0</a:t>
                  </a:r>
                </a:p>
              </p:txBody>
            </p:sp>
            <p:sp>
              <p:nvSpPr>
                <p:cNvPr id="56354" name="Rectangle 34"/>
                <p:cNvSpPr>
                  <a:spLocks/>
                </p:cNvSpPr>
                <p:nvPr/>
              </p:nvSpPr>
              <p:spPr bwMode="auto">
                <a:xfrm>
                  <a:off x="893" y="1181"/>
                  <a:ext cx="213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38100" tIns="38100" rIns="38100" bIns="38100"/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1600">
                      <a:solidFill>
                        <a:srgbClr val="1F497D"/>
                      </a:solidFill>
                      <a:latin typeface="Arial" charset="0"/>
                      <a:cs typeface="Arial" charset="0"/>
                      <a:sym typeface="Arial" charset="0"/>
                    </a:rPr>
                    <a:t>1</a:t>
                  </a:r>
                </a:p>
              </p:txBody>
            </p:sp>
            <p:sp>
              <p:nvSpPr>
                <p:cNvPr id="56355" name="Rectangle 35"/>
                <p:cNvSpPr>
                  <a:spLocks/>
                </p:cNvSpPr>
                <p:nvPr/>
              </p:nvSpPr>
              <p:spPr bwMode="auto">
                <a:xfrm>
                  <a:off x="1331" y="805"/>
                  <a:ext cx="214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38100" tIns="38100" rIns="38100" bIns="38100"/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1600">
                      <a:solidFill>
                        <a:srgbClr val="1F497D"/>
                      </a:solidFill>
                      <a:latin typeface="Arial" charset="0"/>
                      <a:cs typeface="Arial" charset="0"/>
                      <a:sym typeface="Arial" charset="0"/>
                    </a:rPr>
                    <a:t>2</a:t>
                  </a:r>
                </a:p>
              </p:txBody>
            </p:sp>
            <p:sp>
              <p:nvSpPr>
                <p:cNvPr id="56356" name="Rectangle 36"/>
                <p:cNvSpPr>
                  <a:spLocks/>
                </p:cNvSpPr>
                <p:nvPr/>
              </p:nvSpPr>
              <p:spPr bwMode="auto">
                <a:xfrm>
                  <a:off x="1339" y="19"/>
                  <a:ext cx="213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38100" tIns="38100" rIns="38100" bIns="38100"/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1600">
                      <a:solidFill>
                        <a:srgbClr val="1F497D"/>
                      </a:solidFill>
                      <a:latin typeface="Arial" charset="0"/>
                      <a:cs typeface="Arial" charset="0"/>
                      <a:sym typeface="Arial" charset="0"/>
                    </a:rPr>
                    <a:t>6</a:t>
                  </a:r>
                </a:p>
              </p:txBody>
            </p:sp>
            <p:sp>
              <p:nvSpPr>
                <p:cNvPr id="56357" name="Rectangle 37"/>
                <p:cNvSpPr>
                  <a:spLocks/>
                </p:cNvSpPr>
                <p:nvPr/>
              </p:nvSpPr>
              <p:spPr bwMode="auto">
                <a:xfrm>
                  <a:off x="1119" y="367"/>
                  <a:ext cx="213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38100" tIns="38100" rIns="38100" bIns="38100"/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1600">
                      <a:solidFill>
                        <a:srgbClr val="1F497D"/>
                      </a:solidFill>
                      <a:latin typeface="Arial" charset="0"/>
                      <a:cs typeface="Arial" charset="0"/>
                      <a:sym typeface="Arial" charset="0"/>
                    </a:rPr>
                    <a:t>5</a:t>
                  </a:r>
                </a:p>
              </p:txBody>
            </p:sp>
            <p:sp>
              <p:nvSpPr>
                <p:cNvPr id="56358" name="Rectangle 38"/>
                <p:cNvSpPr>
                  <a:spLocks/>
                </p:cNvSpPr>
                <p:nvPr/>
              </p:nvSpPr>
              <p:spPr bwMode="auto">
                <a:xfrm>
                  <a:off x="9" y="324"/>
                  <a:ext cx="213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38100" tIns="38100" rIns="38100" bIns="38100"/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1600">
                      <a:solidFill>
                        <a:srgbClr val="1F497D"/>
                      </a:solidFill>
                      <a:latin typeface="Arial" charset="0"/>
                      <a:cs typeface="Arial" charset="0"/>
                      <a:sym typeface="Arial" charset="0"/>
                    </a:rPr>
                    <a:t>4</a:t>
                  </a:r>
                </a:p>
              </p:txBody>
            </p:sp>
            <p:sp>
              <p:nvSpPr>
                <p:cNvPr id="56359" name="Rectangle 39"/>
                <p:cNvSpPr>
                  <a:spLocks/>
                </p:cNvSpPr>
                <p:nvPr/>
              </p:nvSpPr>
              <p:spPr bwMode="auto">
                <a:xfrm>
                  <a:off x="234" y="0"/>
                  <a:ext cx="213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38100" tIns="38100" rIns="38100" bIns="38100"/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1600" dirty="0">
                      <a:solidFill>
                        <a:srgbClr val="1F497D"/>
                      </a:solidFill>
                      <a:latin typeface="Arial" charset="0"/>
                      <a:cs typeface="Arial" charset="0"/>
                      <a:sym typeface="Arial" charset="0"/>
                    </a:rPr>
                    <a:t>7</a:t>
                  </a:r>
                </a:p>
              </p:txBody>
            </p:sp>
            <p:sp>
              <p:nvSpPr>
                <p:cNvPr id="56360" name="Rectangle 40"/>
                <p:cNvSpPr>
                  <a:spLocks/>
                </p:cNvSpPr>
                <p:nvPr/>
              </p:nvSpPr>
              <p:spPr bwMode="auto">
                <a:xfrm>
                  <a:off x="0" y="806"/>
                  <a:ext cx="213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38100" tIns="38100" rIns="38100" bIns="38100"/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1600" dirty="0">
                      <a:solidFill>
                        <a:srgbClr val="1F497D"/>
                      </a:solidFill>
                      <a:latin typeface="Arial" charset="0"/>
                      <a:cs typeface="Arial" charset="0"/>
                      <a:sym typeface="Arial" charset="0"/>
                    </a:rPr>
                    <a:t>3</a:t>
                  </a:r>
                </a:p>
              </p:txBody>
            </p:sp>
          </p:grpSp>
        </p:grpSp>
      </p:grp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9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/>
              <a:t>Orientation</a:t>
            </a: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6123"/>
          <a:lstStyle/>
          <a:p>
            <a:r>
              <a:rPr lang="en-US" sz="2800" dirty="0" smtClean="0"/>
              <a:t>Consistent orientation of neighboring faces: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2521522" y="2577805"/>
            <a:ext cx="4263551" cy="2036608"/>
            <a:chOff x="2521522" y="2577805"/>
            <a:chExt cx="4263551" cy="2036608"/>
          </a:xfrm>
        </p:grpSpPr>
        <p:grpSp>
          <p:nvGrpSpPr>
            <p:cNvPr id="2" name="Group 1"/>
            <p:cNvGrpSpPr/>
            <p:nvPr/>
          </p:nvGrpSpPr>
          <p:grpSpPr>
            <a:xfrm>
              <a:off x="2521522" y="2577805"/>
              <a:ext cx="4263551" cy="2036608"/>
              <a:chOff x="2521522" y="2577805"/>
              <a:chExt cx="4263551" cy="203660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7" name="Rectangle 44"/>
              <p:cNvSpPr>
                <a:spLocks/>
              </p:cNvSpPr>
              <p:nvPr/>
            </p:nvSpPr>
            <p:spPr bwMode="auto">
              <a:xfrm>
                <a:off x="2521522" y="3082199"/>
                <a:ext cx="2414902" cy="1532214"/>
              </a:xfrm>
              <a:prstGeom prst="rect">
                <a:avLst/>
              </a:prstGeom>
              <a:solidFill>
                <a:srgbClr val="8DB3E2"/>
              </a:solidFill>
              <a:ln w="25400" cap="flat">
                <a:solidFill>
                  <a:srgbClr val="1F497D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8" name="Freeform 45"/>
              <p:cNvSpPr>
                <a:spLocks/>
              </p:cNvSpPr>
              <p:nvPr/>
            </p:nvSpPr>
            <p:spPr bwMode="auto">
              <a:xfrm>
                <a:off x="4910253" y="2577805"/>
                <a:ext cx="1874820" cy="2036608"/>
              </a:xfrm>
              <a:custGeom>
                <a:avLst/>
                <a:gdLst>
                  <a:gd name="T0" fmla="*/ 0 w 21600"/>
                  <a:gd name="T1" fmla="*/ 21600 h 21600"/>
                  <a:gd name="T2" fmla="*/ 21600 w 21600"/>
                  <a:gd name="T3" fmla="*/ 15903 h 21600"/>
                  <a:gd name="T4" fmla="*/ 21600 w 21600"/>
                  <a:gd name="T5" fmla="*/ 0 h 21600"/>
                  <a:gd name="T6" fmla="*/ 0 w 21600"/>
                  <a:gd name="T7" fmla="*/ 5365 h 21600"/>
                  <a:gd name="T8" fmla="*/ 0 w 21600"/>
                  <a:gd name="T9" fmla="*/ 21600 h 21600"/>
                  <a:gd name="T10" fmla="*/ 0 w 21600"/>
                  <a:gd name="T11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lnTo>
                      <a:pt x="21600" y="15903"/>
                    </a:lnTo>
                    <a:lnTo>
                      <a:pt x="21600" y="0"/>
                    </a:lnTo>
                    <a:lnTo>
                      <a:pt x="0" y="5365"/>
                    </a:lnTo>
                    <a:lnTo>
                      <a:pt x="0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solidFill>
                <a:srgbClr val="8DB3E2"/>
              </a:solidFill>
              <a:ln w="25400" cap="flat">
                <a:solidFill>
                  <a:srgbClr val="1F497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9" name="Freeform 46"/>
            <p:cNvSpPr>
              <a:spLocks/>
            </p:cNvSpPr>
            <p:nvPr/>
          </p:nvSpPr>
          <p:spPr bwMode="auto">
            <a:xfrm>
              <a:off x="3011640" y="3353429"/>
              <a:ext cx="1394219" cy="858897"/>
            </a:xfrm>
            <a:custGeom>
              <a:avLst/>
              <a:gdLst>
                <a:gd name="T0" fmla="+- 0 10800 1"/>
                <a:gd name="T1" fmla="*/ T0 w 21600"/>
                <a:gd name="T2" fmla="*/ 0 h 21600"/>
                <a:gd name="T3" fmla="+- 0 21600 1"/>
                <a:gd name="T4" fmla="*/ T3 w 21600"/>
                <a:gd name="T5" fmla="*/ 10800 h 21600"/>
                <a:gd name="T6" fmla="+- 0 10800 1"/>
                <a:gd name="T7" fmla="*/ T6 w 21600"/>
                <a:gd name="T8" fmla="*/ 21600 h 21600"/>
                <a:gd name="T9" fmla="+- 0 1 1"/>
                <a:gd name="T10" fmla="*/ T9 w 21600"/>
                <a:gd name="T11" fmla="*/ 10800 h 21600"/>
                <a:gd name="T12" fmla="+- 0 1281 1"/>
                <a:gd name="T13" fmla="*/ T12 w 21600"/>
                <a:gd name="T14" fmla="*/ 5699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</a:cxnLst>
              <a:rect l="0" t="0" r="r" b="b"/>
              <a:pathLst>
                <a:path w="21600" h="21600">
                  <a:moveTo>
                    <a:pt x="10799" y="0"/>
                  </a:moveTo>
                  <a:cubicBezTo>
                    <a:pt x="16764" y="0"/>
                    <a:pt x="21599" y="4835"/>
                    <a:pt x="21599" y="10800"/>
                  </a:cubicBezTo>
                  <a:cubicBezTo>
                    <a:pt x="21599" y="16765"/>
                    <a:pt x="16764" y="21600"/>
                    <a:pt x="10799" y="21600"/>
                  </a:cubicBezTo>
                  <a:cubicBezTo>
                    <a:pt x="4834" y="21600"/>
                    <a:pt x="0" y="16765"/>
                    <a:pt x="0" y="10800"/>
                  </a:cubicBezTo>
                  <a:cubicBezTo>
                    <a:pt x="-1" y="9020"/>
                    <a:pt x="439" y="7267"/>
                    <a:pt x="1280" y="5699"/>
                  </a:cubicBezTo>
                </a:path>
              </a:pathLst>
            </a:custGeom>
            <a:noFill/>
            <a:ln w="25400" cap="flat">
              <a:solidFill>
                <a:srgbClr val="1F497D"/>
              </a:solidFill>
              <a:prstDash val="solid"/>
              <a:round/>
              <a:headEnd type="triangle" w="lg" len="lg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Freeform 47"/>
            <p:cNvSpPr>
              <a:spLocks/>
            </p:cNvSpPr>
            <p:nvPr/>
          </p:nvSpPr>
          <p:spPr bwMode="auto">
            <a:xfrm>
              <a:off x="5243343" y="3134541"/>
              <a:ext cx="1391840" cy="858897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1281 w 21600"/>
                <a:gd name="T9" fmla="*/ 56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9020"/>
                    <a:pt x="440" y="7267"/>
                    <a:pt x="1281" y="5699"/>
                  </a:cubicBezTo>
                </a:path>
              </a:pathLst>
            </a:custGeom>
            <a:noFill/>
            <a:ln w="25400" cap="flat">
              <a:solidFill>
                <a:srgbClr val="1F497D"/>
              </a:solidFill>
              <a:prstDash val="solid"/>
              <a:round/>
              <a:headEnd type="triangle" w="lg" len="lg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" name="Line 48"/>
            <p:cNvSpPr>
              <a:spLocks noChangeShapeType="1"/>
            </p:cNvSpPr>
            <p:nvPr/>
          </p:nvSpPr>
          <p:spPr bwMode="auto">
            <a:xfrm>
              <a:off x="5045868" y="3291569"/>
              <a:ext cx="0" cy="1013546"/>
            </a:xfrm>
            <a:prstGeom prst="line">
              <a:avLst/>
            </a:prstGeom>
            <a:noFill/>
            <a:ln w="25400" cap="flat">
              <a:solidFill>
                <a:srgbClr val="1F497D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Line 49"/>
            <p:cNvSpPr>
              <a:spLocks noChangeShapeType="1"/>
            </p:cNvSpPr>
            <p:nvPr/>
          </p:nvSpPr>
          <p:spPr bwMode="auto">
            <a:xfrm rot="10800000" flipH="1">
              <a:off x="4772258" y="3353429"/>
              <a:ext cx="7138" cy="951686"/>
            </a:xfrm>
            <a:prstGeom prst="line">
              <a:avLst/>
            </a:prstGeom>
            <a:noFill/>
            <a:ln w="25400" cap="flat">
              <a:solidFill>
                <a:srgbClr val="1F497D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3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95455" y="3612989"/>
            <a:ext cx="1580555" cy="338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/>
              <a:t>Orientability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6123"/>
          <a:lstStyle/>
          <a:p>
            <a:r>
              <a:rPr lang="en-US" sz="2800" dirty="0"/>
              <a:t>A polygonal mesh is </a:t>
            </a:r>
            <a:r>
              <a:rPr lang="en-US" sz="2800" dirty="0" err="1"/>
              <a:t>orientable</a:t>
            </a:r>
            <a:r>
              <a:rPr lang="en-US" sz="2800" dirty="0"/>
              <a:t>, if the incident faces to every edge can be </a:t>
            </a:r>
            <a:r>
              <a:rPr lang="en-US" sz="2800" dirty="0" smtClean="0"/>
              <a:t>consistently oriented</a:t>
            </a:r>
            <a:endParaRPr lang="en-US" sz="2800" dirty="0"/>
          </a:p>
          <a:p>
            <a:pPr marL="729976" lvl="1" indent="-339316"/>
            <a:r>
              <a:rPr lang="en-US" sz="2400" dirty="0"/>
              <a:t>If the faces are </a:t>
            </a:r>
            <a:r>
              <a:rPr lang="en-US" sz="2400" dirty="0" smtClean="0"/>
              <a:t>consistently oriented</a:t>
            </a:r>
            <a:br>
              <a:rPr lang="en-US" sz="2400" dirty="0" smtClean="0"/>
            </a:br>
            <a:r>
              <a:rPr lang="en-US" sz="2400" dirty="0" smtClean="0"/>
              <a:t>for </a:t>
            </a:r>
            <a:r>
              <a:rPr lang="en-US" sz="2400" dirty="0"/>
              <a:t>every edge, the mesh is oriented</a:t>
            </a:r>
          </a:p>
          <a:p>
            <a:r>
              <a:rPr lang="en-US" sz="2800" dirty="0"/>
              <a:t>Notes</a:t>
            </a:r>
          </a:p>
          <a:p>
            <a:pPr marL="729976" lvl="1" indent="-339316"/>
            <a:r>
              <a:rPr lang="en-US" sz="2400" dirty="0"/>
              <a:t>Every non-</a:t>
            </a:r>
            <a:r>
              <a:rPr lang="en-US" sz="2400" dirty="0" err="1"/>
              <a:t>orientable</a:t>
            </a:r>
            <a:r>
              <a:rPr lang="en-US" sz="2400" dirty="0"/>
              <a:t> closed mesh </a:t>
            </a:r>
            <a:br>
              <a:rPr lang="en-US" sz="2400" dirty="0"/>
            </a:br>
            <a:r>
              <a:rPr lang="en-US" sz="2400" dirty="0"/>
              <a:t>embedded in      intersects itself</a:t>
            </a:r>
          </a:p>
          <a:p>
            <a:pPr marL="729976" lvl="1" indent="-339316"/>
            <a:r>
              <a:rPr lang="en-US" sz="2400" dirty="0"/>
              <a:t>The surface of a polyhedron is</a:t>
            </a:r>
            <a:br>
              <a:rPr lang="en-US" sz="2400" dirty="0"/>
            </a:br>
            <a:r>
              <a:rPr lang="en-US" sz="2400" dirty="0"/>
              <a:t>always </a:t>
            </a:r>
            <a:r>
              <a:rPr lang="en-US" sz="2400" dirty="0" err="1"/>
              <a:t>orientable</a:t>
            </a:r>
            <a:r>
              <a:rPr lang="en-US" sz="2400" dirty="0"/>
              <a:t> 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411" y="2573239"/>
            <a:ext cx="1019101" cy="19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Rectangle 6"/>
          <p:cNvSpPr>
            <a:spLocks/>
          </p:cNvSpPr>
          <p:nvPr/>
        </p:nvSpPr>
        <p:spPr bwMode="auto">
          <a:xfrm>
            <a:off x="7641903" y="2981563"/>
            <a:ext cx="11918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1700" dirty="0">
                <a:latin typeface="Trebuchet MS"/>
                <a:cs typeface="Trebuchet MS"/>
              </a:rPr>
              <a:t>Klein bottle</a:t>
            </a:r>
          </a:p>
        </p:txBody>
      </p:sp>
      <p:sp>
        <p:nvSpPr>
          <p:cNvPr id="58375" name="Rectangle 7"/>
          <p:cNvSpPr>
            <a:spLocks/>
          </p:cNvSpPr>
          <p:nvPr/>
        </p:nvSpPr>
        <p:spPr bwMode="auto">
          <a:xfrm>
            <a:off x="7404150" y="4387989"/>
            <a:ext cx="12282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1700">
                <a:latin typeface="Trebuchet MS"/>
                <a:cs typeface="Trebuchet MS"/>
              </a:rPr>
              <a:t>Möbius strip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372" y="4450404"/>
            <a:ext cx="382755" cy="30807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8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5700472" y="2797152"/>
            <a:ext cx="5182" cy="1307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0628" y="3322841"/>
            <a:ext cx="2729261" cy="2734586"/>
          </a:xfrm>
          <a:prstGeom prst="rect">
            <a:avLst/>
          </a:prstGeom>
          <a:ln w="28575">
            <a:solidFill>
              <a:srgbClr val="C00000"/>
            </a:solidFill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13211" y="1837507"/>
            <a:ext cx="1515661" cy="8617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Scanning:</a:t>
            </a:r>
          </a:p>
          <a:p>
            <a:r>
              <a:rPr lang="en-US" sz="1600" dirty="0" smtClean="0"/>
              <a:t>results in range images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137952" y="1837507"/>
            <a:ext cx="1653547" cy="13542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Registration:</a:t>
            </a:r>
          </a:p>
          <a:p>
            <a:r>
              <a:rPr lang="en-US" sz="1600" dirty="0" smtClean="0"/>
              <a:t>bring all range images to one coordinate system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323805" y="1837507"/>
            <a:ext cx="2582092" cy="11387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Stitching</a:t>
            </a:r>
            <a:r>
              <a:rPr lang="en-US" dirty="0" smtClean="0"/>
              <a:t>/</a:t>
            </a:r>
            <a:r>
              <a:rPr lang="en-US" b="1" dirty="0" smtClean="0"/>
              <a:t>reconstruction:</a:t>
            </a:r>
          </a:p>
          <a:p>
            <a:r>
              <a:rPr lang="en-US" sz="1600" dirty="0" smtClean="0"/>
              <a:t>Integration of scans into a single mesh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7445826" y="1837507"/>
            <a:ext cx="1589315" cy="12926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Postprocess</a:t>
            </a:r>
            <a:r>
              <a:rPr lang="en-US" b="1" dirty="0" smtClean="0">
                <a:solidFill>
                  <a:srgbClr val="000000"/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Topological and</a:t>
            </a:r>
            <a:br>
              <a:rPr lang="en-US" sz="1200" dirty="0" smtClean="0"/>
            </a:br>
            <a:r>
              <a:rPr lang="en-US" sz="1200" dirty="0" smtClean="0"/>
              <a:t>   geometric </a:t>
            </a:r>
            <a:br>
              <a:rPr lang="en-US" sz="1200" dirty="0" smtClean="0"/>
            </a:br>
            <a:r>
              <a:rPr lang="en-US" sz="1200" dirty="0" smtClean="0"/>
              <a:t>   filtering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</a:t>
            </a:r>
            <a:r>
              <a:rPr lang="en-US" sz="1200" dirty="0" err="1" smtClean="0"/>
              <a:t>Remeshing</a:t>
            </a:r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Compression</a:t>
            </a:r>
            <a:endParaRPr lang="en-US" sz="1200" dirty="0"/>
          </a:p>
        </p:txBody>
      </p:sp>
      <p:sp>
        <p:nvSpPr>
          <p:cNvPr id="21" name="Right Arrow 20"/>
          <p:cNvSpPr/>
          <p:nvPr/>
        </p:nvSpPr>
        <p:spPr>
          <a:xfrm>
            <a:off x="1726769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3917967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7039889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67437" y="167731"/>
            <a:ext cx="8419109" cy="798719"/>
          </a:xfrm>
        </p:spPr>
        <p:txBody>
          <a:bodyPr>
            <a:normAutofit/>
          </a:bodyPr>
          <a:lstStyle/>
          <a:p>
            <a:r>
              <a:rPr lang="en-US" dirty="0" smtClean="0"/>
              <a:t>Geometry Acquisition Pipeline</a:t>
            </a:r>
            <a:endParaRPr lang="en-US" sz="31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8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Topology of Meshes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cs typeface="Arial" charset="0"/>
              </a:rPr>
              <a:t>Genus:</a:t>
            </a:r>
            <a:r>
              <a:rPr lang="en-US" dirty="0">
                <a:cs typeface="Arial" charset="0"/>
              </a:rPr>
              <a:t> Half the maximal number of closed paths that do not disconnect the graph.  </a:t>
            </a:r>
            <a:endParaRPr lang="en-US" dirty="0" smtClean="0">
              <a:cs typeface="Arial" charset="0"/>
            </a:endParaRPr>
          </a:p>
          <a:p>
            <a:pPr lvl="1"/>
            <a:r>
              <a:rPr lang="en-US" dirty="0" smtClean="0">
                <a:cs typeface="Arial" charset="0"/>
              </a:rPr>
              <a:t>Informally</a:t>
            </a:r>
            <a:r>
              <a:rPr lang="en-US" dirty="0">
                <a:cs typeface="Arial" charset="0"/>
              </a:rPr>
              <a:t>, the number of </a:t>
            </a:r>
            <a:r>
              <a:rPr lang="en-US" dirty="0" smtClean="0">
                <a:cs typeface="Arial" charset="0"/>
              </a:rPr>
              <a:t>holes</a:t>
            </a:r>
            <a:r>
              <a:rPr lang="en-US" dirty="0"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or handles.</a:t>
            </a:r>
            <a:endParaRPr lang="en-US" dirty="0">
              <a:cs typeface="Arial" charset="0"/>
            </a:endParaRPr>
          </a:p>
          <a:p>
            <a:endParaRPr lang="en-US" dirty="0"/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10" y="3695775"/>
            <a:ext cx="8505527" cy="181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689645" y="5568777"/>
            <a:ext cx="99633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>
            <a:spAutoFit/>
          </a:bodyPr>
          <a:lstStyle/>
          <a:p>
            <a:r>
              <a:rPr lang="en-US" sz="2100" dirty="0">
                <a:latin typeface="Trebuchet MS"/>
                <a:cs typeface="Trebuchet MS"/>
                <a:sym typeface="Helvetica" charset="0"/>
              </a:rPr>
              <a:t>Genus 0</a:t>
            </a:r>
          </a:p>
        </p:txBody>
      </p:sp>
      <p:sp>
        <p:nvSpPr>
          <p:cNvPr id="6" name="Rectangle 4"/>
          <p:cNvSpPr>
            <a:spLocks/>
          </p:cNvSpPr>
          <p:nvPr/>
        </p:nvSpPr>
        <p:spPr bwMode="auto">
          <a:xfrm>
            <a:off x="7190458" y="5568777"/>
            <a:ext cx="99633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>
            <a:spAutoFit/>
          </a:bodyPr>
          <a:lstStyle/>
          <a:p>
            <a:r>
              <a:rPr lang="en-US" sz="2100">
                <a:latin typeface="Trebuchet MS"/>
                <a:cs typeface="Trebuchet MS"/>
                <a:sym typeface="Helvetica" charset="0"/>
              </a:rPr>
              <a:t>Genus 3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4643264" y="5568777"/>
            <a:ext cx="99633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>
            <a:spAutoFit/>
          </a:bodyPr>
          <a:lstStyle/>
          <a:p>
            <a:r>
              <a:rPr lang="en-US" sz="2100">
                <a:latin typeface="Trebuchet MS"/>
                <a:cs typeface="Trebuchet MS"/>
                <a:sym typeface="Helvetica" charset="0"/>
              </a:rPr>
              <a:t>Genus 2</a:t>
            </a:r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2485628" y="5568777"/>
            <a:ext cx="99633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>
            <a:spAutoFit/>
          </a:bodyPr>
          <a:lstStyle/>
          <a:p>
            <a:r>
              <a:rPr lang="en-US" sz="2100">
                <a:latin typeface="Trebuchet MS"/>
                <a:cs typeface="Trebuchet MS"/>
                <a:sym typeface="Helvetica" charset="0"/>
              </a:rPr>
              <a:t>Genus 1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34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Topology of Meshes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cs typeface="Arial" charset="0"/>
              </a:rPr>
              <a:t>Genus:</a:t>
            </a:r>
            <a:r>
              <a:rPr lang="en-US" dirty="0">
                <a:cs typeface="Arial" charset="0"/>
              </a:rPr>
              <a:t> Half the maximal number of closed paths that do not disconnect the graph.  </a:t>
            </a:r>
            <a:endParaRPr lang="en-US" dirty="0" smtClean="0">
              <a:cs typeface="Arial" charset="0"/>
            </a:endParaRPr>
          </a:p>
          <a:p>
            <a:pPr lvl="1"/>
            <a:r>
              <a:rPr lang="en-US" dirty="0" smtClean="0">
                <a:cs typeface="Arial" charset="0"/>
              </a:rPr>
              <a:t>Informally</a:t>
            </a:r>
            <a:r>
              <a:rPr lang="en-US" dirty="0">
                <a:cs typeface="Arial" charset="0"/>
              </a:rPr>
              <a:t>, the number of </a:t>
            </a:r>
            <a:r>
              <a:rPr lang="en-US" dirty="0" smtClean="0">
                <a:cs typeface="Arial" charset="0"/>
              </a:rPr>
              <a:t>holes</a:t>
            </a:r>
            <a:r>
              <a:rPr lang="en-US" dirty="0"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or handles.</a:t>
            </a:r>
            <a:endParaRPr lang="en-US" dirty="0">
              <a:cs typeface="Arial" charset="0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6483" y="3727309"/>
            <a:ext cx="1533525" cy="9255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4476" y="4898265"/>
            <a:ext cx="2251075" cy="10144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cxnSp>
        <p:nvCxnSpPr>
          <p:cNvPr id="15" name="Straight Arrow Connector 14"/>
          <p:cNvCxnSpPr/>
          <p:nvPr/>
        </p:nvCxnSpPr>
        <p:spPr>
          <a:xfrm>
            <a:off x="1876731" y="4726183"/>
            <a:ext cx="403343" cy="27912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4745123" y="4202500"/>
            <a:ext cx="3634478" cy="1251890"/>
            <a:chOff x="2341562" y="4758625"/>
            <a:chExt cx="3634478" cy="1251890"/>
          </a:xfrm>
        </p:grpSpPr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4729635" y="4758625"/>
              <a:ext cx="1246405" cy="1251890"/>
              <a:chOff x="2716" y="2388"/>
              <a:chExt cx="1422" cy="1428"/>
            </a:xfrm>
          </p:grpSpPr>
          <p:pic>
            <p:nvPicPr>
              <p:cNvPr id="12" name="Picture 1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16556"/>
              <a:stretch>
                <a:fillRect/>
              </a:stretch>
            </p:blipFill>
            <p:spPr bwMode="auto">
              <a:xfrm>
                <a:off x="2826" y="2392"/>
                <a:ext cx="1146" cy="13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3" name="Picture 12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0000"/>
                  </a:clrFrom>
                  <a:clrTo>
                    <a:srgbClr val="FF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16" y="2388"/>
                <a:ext cx="1422" cy="1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cxnSp>
          <p:nvCxnSpPr>
            <p:cNvPr id="14" name="Straight Arrow Connector 13"/>
            <p:cNvCxnSpPr/>
            <p:nvPr/>
          </p:nvCxnSpPr>
          <p:spPr>
            <a:xfrm flipV="1">
              <a:off x="4197200" y="5355845"/>
              <a:ext cx="1210950" cy="9854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341562" y="5153714"/>
              <a:ext cx="2051764" cy="584776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Trebuchet MS"/>
                  <a:cs typeface="Trebuchet MS"/>
                </a:rPr>
                <a:t>This is not a handle,</a:t>
              </a:r>
              <a:br>
                <a:rPr lang="en-US" sz="1600" dirty="0" smtClean="0">
                  <a:latin typeface="Trebuchet MS"/>
                  <a:cs typeface="Trebuchet MS"/>
                </a:rPr>
              </a:br>
              <a:r>
                <a:rPr lang="en-US" sz="1600" dirty="0" smtClean="0">
                  <a:latin typeface="Trebuchet MS"/>
                  <a:cs typeface="Trebuchet MS"/>
                </a:rPr>
                <a:t>it’s a boundary loop</a:t>
              </a: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flipV="1">
            <a:off x="1754808" y="4194957"/>
            <a:ext cx="862149" cy="40059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86540" y="4437423"/>
            <a:ext cx="856649" cy="33855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rebuchet MS"/>
                <a:cs typeface="Trebuchet MS"/>
              </a:rPr>
              <a:t>handle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66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Topology of Meshes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cs typeface="Arial" charset="0"/>
              </a:rPr>
              <a:t>Genus:</a:t>
            </a:r>
            <a:r>
              <a:rPr lang="en-US" dirty="0">
                <a:cs typeface="Arial" charset="0"/>
              </a:rPr>
              <a:t> Half the maximal number of closed paths that do not disconnect the graph.  </a:t>
            </a:r>
            <a:endParaRPr lang="en-US" dirty="0" smtClean="0">
              <a:cs typeface="Arial" charset="0"/>
            </a:endParaRPr>
          </a:p>
          <a:p>
            <a:pPr lvl="1"/>
            <a:r>
              <a:rPr lang="en-US" dirty="0" smtClean="0">
                <a:cs typeface="Arial" charset="0"/>
              </a:rPr>
              <a:t>Informally</a:t>
            </a:r>
            <a:r>
              <a:rPr lang="en-US" dirty="0">
                <a:cs typeface="Arial" charset="0"/>
              </a:rPr>
              <a:t>, the number of </a:t>
            </a:r>
            <a:r>
              <a:rPr lang="en-US" dirty="0" smtClean="0">
                <a:cs typeface="Arial" charset="0"/>
              </a:rPr>
              <a:t>holes</a:t>
            </a:r>
            <a:r>
              <a:rPr lang="en-US" dirty="0"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or handles.</a:t>
            </a:r>
            <a:endParaRPr lang="en-US" dirty="0">
              <a:cs typeface="Arial" charset="0"/>
            </a:endParaRPr>
          </a:p>
          <a:p>
            <a:endParaRPr lang="en-US" dirty="0"/>
          </a:p>
        </p:txBody>
      </p: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897054"/>
            <a:ext cx="1743075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2" name="Group 15"/>
          <p:cNvGrpSpPr>
            <a:grpSpLocks/>
          </p:cNvGrpSpPr>
          <p:nvPr/>
        </p:nvGrpSpPr>
        <p:grpSpPr bwMode="auto">
          <a:xfrm>
            <a:off x="2570163" y="3897054"/>
            <a:ext cx="1743075" cy="1090613"/>
            <a:chOff x="844" y="2386"/>
            <a:chExt cx="1824" cy="1142"/>
          </a:xfrm>
        </p:grpSpPr>
        <p:pic>
          <p:nvPicPr>
            <p:cNvPr id="2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44" y="2386"/>
              <a:ext cx="1824" cy="1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4" name="Group 17"/>
            <p:cNvGrpSpPr>
              <a:grpSpLocks/>
            </p:cNvGrpSpPr>
            <p:nvPr/>
          </p:nvGrpSpPr>
          <p:grpSpPr bwMode="auto">
            <a:xfrm>
              <a:off x="1543" y="2869"/>
              <a:ext cx="327" cy="651"/>
              <a:chOff x="4403" y="1016"/>
              <a:chExt cx="584" cy="901"/>
            </a:xfrm>
          </p:grpSpPr>
          <p:grpSp>
            <p:nvGrpSpPr>
              <p:cNvPr id="25" name="Group 18"/>
              <p:cNvGrpSpPr>
                <a:grpSpLocks/>
              </p:cNvGrpSpPr>
              <p:nvPr/>
            </p:nvGrpSpPr>
            <p:grpSpPr bwMode="auto">
              <a:xfrm>
                <a:off x="4403" y="1016"/>
                <a:ext cx="281" cy="901"/>
                <a:chOff x="4380" y="2162"/>
                <a:chExt cx="281" cy="1127"/>
              </a:xfrm>
            </p:grpSpPr>
            <p:sp>
              <p:nvSpPr>
                <p:cNvPr id="29" name="Arc 19"/>
                <p:cNvSpPr>
                  <a:spLocks/>
                </p:cNvSpPr>
                <p:nvPr/>
              </p:nvSpPr>
              <p:spPr bwMode="auto">
                <a:xfrm flipH="1" flipV="1">
                  <a:off x="4380" y="2720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Arc 20"/>
                <p:cNvSpPr>
                  <a:spLocks/>
                </p:cNvSpPr>
                <p:nvPr/>
              </p:nvSpPr>
              <p:spPr bwMode="auto">
                <a:xfrm flipH="1">
                  <a:off x="4380" y="2162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" name="Group 21"/>
              <p:cNvGrpSpPr>
                <a:grpSpLocks/>
              </p:cNvGrpSpPr>
              <p:nvPr/>
            </p:nvGrpSpPr>
            <p:grpSpPr bwMode="auto">
              <a:xfrm flipH="1">
                <a:off x="4706" y="1016"/>
                <a:ext cx="281" cy="901"/>
                <a:chOff x="4380" y="2162"/>
                <a:chExt cx="281" cy="1127"/>
              </a:xfrm>
            </p:grpSpPr>
            <p:sp>
              <p:nvSpPr>
                <p:cNvPr id="27" name="Arc 22"/>
                <p:cNvSpPr>
                  <a:spLocks/>
                </p:cNvSpPr>
                <p:nvPr/>
              </p:nvSpPr>
              <p:spPr bwMode="auto">
                <a:xfrm flipH="1" flipV="1">
                  <a:off x="4380" y="2720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Arc 23"/>
                <p:cNvSpPr>
                  <a:spLocks/>
                </p:cNvSpPr>
                <p:nvPr/>
              </p:nvSpPr>
              <p:spPr bwMode="auto">
                <a:xfrm flipH="1">
                  <a:off x="4380" y="2162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1" name="Group 24"/>
          <p:cNvGrpSpPr>
            <a:grpSpLocks/>
          </p:cNvGrpSpPr>
          <p:nvPr/>
        </p:nvGrpSpPr>
        <p:grpSpPr bwMode="auto">
          <a:xfrm>
            <a:off x="4683125" y="3897054"/>
            <a:ext cx="1743075" cy="1090613"/>
            <a:chOff x="3060" y="2869"/>
            <a:chExt cx="1824" cy="1142"/>
          </a:xfrm>
        </p:grpSpPr>
        <p:pic>
          <p:nvPicPr>
            <p:cNvPr id="32" name="Picture 2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60" y="2869"/>
              <a:ext cx="1824" cy="1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3" name="Group 26"/>
            <p:cNvGrpSpPr>
              <a:grpSpLocks/>
            </p:cNvGrpSpPr>
            <p:nvPr/>
          </p:nvGrpSpPr>
          <p:grpSpPr bwMode="auto">
            <a:xfrm>
              <a:off x="3759" y="3360"/>
              <a:ext cx="327" cy="651"/>
              <a:chOff x="4403" y="1016"/>
              <a:chExt cx="584" cy="901"/>
            </a:xfrm>
          </p:grpSpPr>
          <p:grpSp>
            <p:nvGrpSpPr>
              <p:cNvPr id="41" name="Group 27"/>
              <p:cNvGrpSpPr>
                <a:grpSpLocks/>
              </p:cNvGrpSpPr>
              <p:nvPr/>
            </p:nvGrpSpPr>
            <p:grpSpPr bwMode="auto">
              <a:xfrm>
                <a:off x="4403" y="1016"/>
                <a:ext cx="281" cy="901"/>
                <a:chOff x="4380" y="2162"/>
                <a:chExt cx="281" cy="1127"/>
              </a:xfrm>
            </p:grpSpPr>
            <p:sp>
              <p:nvSpPr>
                <p:cNvPr id="45" name="Arc 28"/>
                <p:cNvSpPr>
                  <a:spLocks/>
                </p:cNvSpPr>
                <p:nvPr/>
              </p:nvSpPr>
              <p:spPr bwMode="auto">
                <a:xfrm flipH="1" flipV="1">
                  <a:off x="4380" y="2720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Arc 29"/>
                <p:cNvSpPr>
                  <a:spLocks/>
                </p:cNvSpPr>
                <p:nvPr/>
              </p:nvSpPr>
              <p:spPr bwMode="auto">
                <a:xfrm flipH="1">
                  <a:off x="4380" y="2162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2" name="Group 30"/>
              <p:cNvGrpSpPr>
                <a:grpSpLocks/>
              </p:cNvGrpSpPr>
              <p:nvPr/>
            </p:nvGrpSpPr>
            <p:grpSpPr bwMode="auto">
              <a:xfrm flipH="1">
                <a:off x="4706" y="1016"/>
                <a:ext cx="281" cy="901"/>
                <a:chOff x="4380" y="2162"/>
                <a:chExt cx="281" cy="1127"/>
              </a:xfrm>
            </p:grpSpPr>
            <p:sp>
              <p:nvSpPr>
                <p:cNvPr id="43" name="Arc 31"/>
                <p:cNvSpPr>
                  <a:spLocks/>
                </p:cNvSpPr>
                <p:nvPr/>
              </p:nvSpPr>
              <p:spPr bwMode="auto">
                <a:xfrm flipH="1" flipV="1">
                  <a:off x="4380" y="2720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Arc 32"/>
                <p:cNvSpPr>
                  <a:spLocks/>
                </p:cNvSpPr>
                <p:nvPr/>
              </p:nvSpPr>
              <p:spPr bwMode="auto">
                <a:xfrm flipH="1">
                  <a:off x="4380" y="2162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4" name="Group 33"/>
            <p:cNvGrpSpPr>
              <a:grpSpLocks/>
            </p:cNvGrpSpPr>
            <p:nvPr/>
          </p:nvGrpSpPr>
          <p:grpSpPr bwMode="auto">
            <a:xfrm rot="16200000" flipV="1">
              <a:off x="3618" y="2523"/>
              <a:ext cx="707" cy="1824"/>
              <a:chOff x="4403" y="1016"/>
              <a:chExt cx="584" cy="901"/>
            </a:xfrm>
          </p:grpSpPr>
          <p:grpSp>
            <p:nvGrpSpPr>
              <p:cNvPr id="35" name="Group 34"/>
              <p:cNvGrpSpPr>
                <a:grpSpLocks/>
              </p:cNvGrpSpPr>
              <p:nvPr/>
            </p:nvGrpSpPr>
            <p:grpSpPr bwMode="auto">
              <a:xfrm>
                <a:off x="4403" y="1016"/>
                <a:ext cx="281" cy="901"/>
                <a:chOff x="4380" y="2162"/>
                <a:chExt cx="281" cy="1127"/>
              </a:xfrm>
            </p:grpSpPr>
            <p:sp>
              <p:nvSpPr>
                <p:cNvPr id="39" name="Arc 35"/>
                <p:cNvSpPr>
                  <a:spLocks/>
                </p:cNvSpPr>
                <p:nvPr/>
              </p:nvSpPr>
              <p:spPr bwMode="auto">
                <a:xfrm flipH="1" flipV="1">
                  <a:off x="4380" y="2720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99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Arc 36"/>
                <p:cNvSpPr>
                  <a:spLocks/>
                </p:cNvSpPr>
                <p:nvPr/>
              </p:nvSpPr>
              <p:spPr bwMode="auto">
                <a:xfrm flipH="1">
                  <a:off x="4380" y="2162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99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6" name="Group 37"/>
              <p:cNvGrpSpPr>
                <a:grpSpLocks/>
              </p:cNvGrpSpPr>
              <p:nvPr/>
            </p:nvGrpSpPr>
            <p:grpSpPr bwMode="auto">
              <a:xfrm flipH="1">
                <a:off x="4706" y="1016"/>
                <a:ext cx="281" cy="901"/>
                <a:chOff x="4380" y="2162"/>
                <a:chExt cx="281" cy="1127"/>
              </a:xfrm>
            </p:grpSpPr>
            <p:sp>
              <p:nvSpPr>
                <p:cNvPr id="37" name="Arc 38"/>
                <p:cNvSpPr>
                  <a:spLocks/>
                </p:cNvSpPr>
                <p:nvPr/>
              </p:nvSpPr>
              <p:spPr bwMode="auto">
                <a:xfrm flipH="1" flipV="1">
                  <a:off x="4380" y="2720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99FF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Arc 39"/>
                <p:cNvSpPr>
                  <a:spLocks/>
                </p:cNvSpPr>
                <p:nvPr/>
              </p:nvSpPr>
              <p:spPr bwMode="auto">
                <a:xfrm flipH="1">
                  <a:off x="4380" y="2162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99FF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47" name="Group 40"/>
          <p:cNvGrpSpPr>
            <a:grpSpLocks/>
          </p:cNvGrpSpPr>
          <p:nvPr/>
        </p:nvGrpSpPr>
        <p:grpSpPr bwMode="auto">
          <a:xfrm>
            <a:off x="7491413" y="3949442"/>
            <a:ext cx="889000" cy="887412"/>
            <a:chOff x="4593" y="2713"/>
            <a:chExt cx="560" cy="559"/>
          </a:xfrm>
        </p:grpSpPr>
        <p:sp>
          <p:nvSpPr>
            <p:cNvPr id="48" name="Rectangle 41"/>
            <p:cNvSpPr>
              <a:spLocks noChangeArrowheads="1"/>
            </p:cNvSpPr>
            <p:nvPr/>
          </p:nvSpPr>
          <p:spPr bwMode="auto">
            <a:xfrm>
              <a:off x="4593" y="2714"/>
              <a:ext cx="558" cy="558"/>
            </a:xfrm>
            <a:prstGeom prst="rect">
              <a:avLst/>
            </a:prstGeom>
            <a:solidFill>
              <a:srgbClr val="F6CED0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42"/>
            <p:cNvSpPr>
              <a:spLocks noChangeShapeType="1"/>
            </p:cNvSpPr>
            <p:nvPr/>
          </p:nvSpPr>
          <p:spPr bwMode="auto">
            <a:xfrm>
              <a:off x="4593" y="2714"/>
              <a:ext cx="0" cy="55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43"/>
            <p:cNvSpPr>
              <a:spLocks noChangeShapeType="1"/>
            </p:cNvSpPr>
            <p:nvPr/>
          </p:nvSpPr>
          <p:spPr bwMode="auto">
            <a:xfrm>
              <a:off x="5153" y="2714"/>
              <a:ext cx="0" cy="55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44"/>
            <p:cNvSpPr>
              <a:spLocks noChangeShapeType="1"/>
            </p:cNvSpPr>
            <p:nvPr/>
          </p:nvSpPr>
          <p:spPr bwMode="auto">
            <a:xfrm>
              <a:off x="4593" y="3272"/>
              <a:ext cx="560" cy="0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45"/>
            <p:cNvSpPr>
              <a:spLocks noChangeShapeType="1"/>
            </p:cNvSpPr>
            <p:nvPr/>
          </p:nvSpPr>
          <p:spPr bwMode="auto">
            <a:xfrm>
              <a:off x="4593" y="2713"/>
              <a:ext cx="560" cy="0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" name="Freeform 46"/>
          <p:cNvSpPr>
            <a:spLocks/>
          </p:cNvSpPr>
          <p:nvPr/>
        </p:nvSpPr>
        <p:spPr bwMode="auto">
          <a:xfrm>
            <a:off x="6567488" y="4619546"/>
            <a:ext cx="738187" cy="381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4" y="230"/>
              </a:cxn>
              <a:cxn ang="0">
                <a:pos x="252" y="60"/>
              </a:cxn>
              <a:cxn ang="0">
                <a:pos x="400" y="100"/>
              </a:cxn>
              <a:cxn ang="0">
                <a:pos x="465" y="4"/>
              </a:cxn>
            </a:cxnLst>
            <a:rect l="0" t="0" r="r" b="b"/>
            <a:pathLst>
              <a:path w="465" h="240">
                <a:moveTo>
                  <a:pt x="0" y="0"/>
                </a:moveTo>
                <a:cubicBezTo>
                  <a:pt x="116" y="110"/>
                  <a:pt x="232" y="220"/>
                  <a:pt x="274" y="230"/>
                </a:cubicBezTo>
                <a:cubicBezTo>
                  <a:pt x="316" y="240"/>
                  <a:pt x="231" y="82"/>
                  <a:pt x="252" y="60"/>
                </a:cubicBezTo>
                <a:cubicBezTo>
                  <a:pt x="273" y="38"/>
                  <a:pt x="365" y="109"/>
                  <a:pt x="400" y="100"/>
                </a:cubicBezTo>
                <a:cubicBezTo>
                  <a:pt x="435" y="91"/>
                  <a:pt x="453" y="19"/>
                  <a:pt x="465" y="4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625924"/>
              </p:ext>
            </p:extLst>
          </p:nvPr>
        </p:nvGraphicFramePr>
        <p:xfrm>
          <a:off x="3771499" y="4775179"/>
          <a:ext cx="359175" cy="689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4" name="Clip" r:id="rId4" imgW="1809000" imgH="3468960" progId="">
                  <p:embed/>
                </p:oleObj>
              </mc:Choice>
              <mc:Fallback>
                <p:oleObj name="Clip" r:id="rId4" imgW="1809000" imgH="34689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499" y="4775179"/>
                        <a:ext cx="359175" cy="6897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609396" y="5547613"/>
            <a:ext cx="1745053" cy="597511"/>
            <a:chOff x="2609396" y="5547613"/>
            <a:chExt cx="1745053" cy="597511"/>
          </a:xfrm>
        </p:grpSpPr>
        <p:sp>
          <p:nvSpPr>
            <p:cNvPr id="56" name="Can 55"/>
            <p:cNvSpPr/>
            <p:nvPr/>
          </p:nvSpPr>
          <p:spPr bwMode="auto">
            <a:xfrm rot="5249794">
              <a:off x="3216127" y="4974032"/>
              <a:ext cx="531813" cy="1741488"/>
            </a:xfrm>
            <a:prstGeom prst="can">
              <a:avLst>
                <a:gd name="adj" fmla="val 48682"/>
              </a:avLst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>
                <a:latin typeface="AvantGarde" pitchFamily="34" charset="0"/>
                <a:cs typeface="Courier New" pitchFamily="49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 rot="21398652">
              <a:off x="4095421" y="5547613"/>
              <a:ext cx="259028" cy="524501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>
                <a:solidFill>
                  <a:schemeClr val="tx1"/>
                </a:solidFill>
                <a:latin typeface="AvantGarde" pitchFamily="34" charset="0"/>
                <a:cs typeface="Courier New" pitchFamily="49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 rot="21398652">
              <a:off x="2609396" y="5620622"/>
              <a:ext cx="129514" cy="524502"/>
            </a:xfrm>
            <a:custGeom>
              <a:avLst/>
              <a:gdLst>
                <a:gd name="connsiteX0" fmla="*/ 0 w 259028"/>
                <a:gd name="connsiteY0" fmla="*/ 262251 h 524501"/>
                <a:gd name="connsiteX1" fmla="*/ 129514 w 259028"/>
                <a:gd name="connsiteY1" fmla="*/ 0 h 524501"/>
                <a:gd name="connsiteX2" fmla="*/ 259028 w 259028"/>
                <a:gd name="connsiteY2" fmla="*/ 262251 h 524501"/>
                <a:gd name="connsiteX3" fmla="*/ 129514 w 259028"/>
                <a:gd name="connsiteY3" fmla="*/ 524502 h 524501"/>
                <a:gd name="connsiteX4" fmla="*/ 0 w 259028"/>
                <a:gd name="connsiteY4" fmla="*/ 262251 h 524501"/>
                <a:gd name="connsiteX0" fmla="*/ 259028 w 350468"/>
                <a:gd name="connsiteY0" fmla="*/ 262251 h 524502"/>
                <a:gd name="connsiteX1" fmla="*/ 129514 w 350468"/>
                <a:gd name="connsiteY1" fmla="*/ 524502 h 524502"/>
                <a:gd name="connsiteX2" fmla="*/ 0 w 350468"/>
                <a:gd name="connsiteY2" fmla="*/ 262251 h 524502"/>
                <a:gd name="connsiteX3" fmla="*/ 129514 w 350468"/>
                <a:gd name="connsiteY3" fmla="*/ 0 h 524502"/>
                <a:gd name="connsiteX4" fmla="*/ 350468 w 350468"/>
                <a:gd name="connsiteY4" fmla="*/ 353691 h 524502"/>
                <a:gd name="connsiteX0" fmla="*/ 259028 w 259028"/>
                <a:gd name="connsiteY0" fmla="*/ 262251 h 524502"/>
                <a:gd name="connsiteX1" fmla="*/ 129514 w 259028"/>
                <a:gd name="connsiteY1" fmla="*/ 524502 h 524502"/>
                <a:gd name="connsiteX2" fmla="*/ 0 w 259028"/>
                <a:gd name="connsiteY2" fmla="*/ 262251 h 524502"/>
                <a:gd name="connsiteX3" fmla="*/ 129514 w 259028"/>
                <a:gd name="connsiteY3" fmla="*/ 0 h 524502"/>
                <a:gd name="connsiteX0" fmla="*/ 129514 w 129514"/>
                <a:gd name="connsiteY0" fmla="*/ 524502 h 524502"/>
                <a:gd name="connsiteX1" fmla="*/ 0 w 129514"/>
                <a:gd name="connsiteY1" fmla="*/ 262251 h 524502"/>
                <a:gd name="connsiteX2" fmla="*/ 129514 w 129514"/>
                <a:gd name="connsiteY2" fmla="*/ 0 h 524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14" h="524502">
                  <a:moveTo>
                    <a:pt x="129514" y="524502"/>
                  </a:moveTo>
                  <a:cubicBezTo>
                    <a:pt x="57985" y="524502"/>
                    <a:pt x="0" y="407088"/>
                    <a:pt x="0" y="262251"/>
                  </a:cubicBezTo>
                  <a:cubicBezTo>
                    <a:pt x="0" y="117414"/>
                    <a:pt x="57985" y="0"/>
                    <a:pt x="129514" y="0"/>
                  </a:cubicBezTo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>
                <a:solidFill>
                  <a:schemeClr val="tx1"/>
                </a:solidFill>
                <a:latin typeface="AvantGarde" pitchFamily="34" charset="0"/>
                <a:cs typeface="Courier New" pitchFamily="49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791078" y="5481735"/>
            <a:ext cx="1745053" cy="597511"/>
            <a:chOff x="2609396" y="5547613"/>
            <a:chExt cx="1745053" cy="597511"/>
          </a:xfrm>
        </p:grpSpPr>
        <p:sp>
          <p:nvSpPr>
            <p:cNvPr id="62" name="Can 61"/>
            <p:cNvSpPr/>
            <p:nvPr/>
          </p:nvSpPr>
          <p:spPr bwMode="auto">
            <a:xfrm rot="5249794">
              <a:off x="3216127" y="4974032"/>
              <a:ext cx="531813" cy="1741488"/>
            </a:xfrm>
            <a:prstGeom prst="can">
              <a:avLst>
                <a:gd name="adj" fmla="val 48682"/>
              </a:avLst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>
                <a:latin typeface="AvantGarde" pitchFamily="34" charset="0"/>
                <a:cs typeface="Courier New" pitchFamily="49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 rot="21398652">
              <a:off x="4095421" y="5547613"/>
              <a:ext cx="259028" cy="524501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>
                <a:solidFill>
                  <a:schemeClr val="tx1"/>
                </a:solidFill>
                <a:latin typeface="AvantGarde" pitchFamily="34" charset="0"/>
                <a:cs typeface="Courier New" pitchFamily="49" charset="0"/>
              </a:endParaRPr>
            </a:p>
          </p:txBody>
        </p:sp>
        <p:sp>
          <p:nvSpPr>
            <p:cNvPr id="64" name="Oval 59"/>
            <p:cNvSpPr/>
            <p:nvPr/>
          </p:nvSpPr>
          <p:spPr>
            <a:xfrm rot="21398652">
              <a:off x="2609396" y="5620622"/>
              <a:ext cx="129514" cy="524502"/>
            </a:xfrm>
            <a:custGeom>
              <a:avLst/>
              <a:gdLst>
                <a:gd name="connsiteX0" fmla="*/ 0 w 259028"/>
                <a:gd name="connsiteY0" fmla="*/ 262251 h 524501"/>
                <a:gd name="connsiteX1" fmla="*/ 129514 w 259028"/>
                <a:gd name="connsiteY1" fmla="*/ 0 h 524501"/>
                <a:gd name="connsiteX2" fmla="*/ 259028 w 259028"/>
                <a:gd name="connsiteY2" fmla="*/ 262251 h 524501"/>
                <a:gd name="connsiteX3" fmla="*/ 129514 w 259028"/>
                <a:gd name="connsiteY3" fmla="*/ 524502 h 524501"/>
                <a:gd name="connsiteX4" fmla="*/ 0 w 259028"/>
                <a:gd name="connsiteY4" fmla="*/ 262251 h 524501"/>
                <a:gd name="connsiteX0" fmla="*/ 259028 w 350468"/>
                <a:gd name="connsiteY0" fmla="*/ 262251 h 524502"/>
                <a:gd name="connsiteX1" fmla="*/ 129514 w 350468"/>
                <a:gd name="connsiteY1" fmla="*/ 524502 h 524502"/>
                <a:gd name="connsiteX2" fmla="*/ 0 w 350468"/>
                <a:gd name="connsiteY2" fmla="*/ 262251 h 524502"/>
                <a:gd name="connsiteX3" fmla="*/ 129514 w 350468"/>
                <a:gd name="connsiteY3" fmla="*/ 0 h 524502"/>
                <a:gd name="connsiteX4" fmla="*/ 350468 w 350468"/>
                <a:gd name="connsiteY4" fmla="*/ 353691 h 524502"/>
                <a:gd name="connsiteX0" fmla="*/ 259028 w 259028"/>
                <a:gd name="connsiteY0" fmla="*/ 262251 h 524502"/>
                <a:gd name="connsiteX1" fmla="*/ 129514 w 259028"/>
                <a:gd name="connsiteY1" fmla="*/ 524502 h 524502"/>
                <a:gd name="connsiteX2" fmla="*/ 0 w 259028"/>
                <a:gd name="connsiteY2" fmla="*/ 262251 h 524502"/>
                <a:gd name="connsiteX3" fmla="*/ 129514 w 259028"/>
                <a:gd name="connsiteY3" fmla="*/ 0 h 524502"/>
                <a:gd name="connsiteX0" fmla="*/ 129514 w 129514"/>
                <a:gd name="connsiteY0" fmla="*/ 524502 h 524502"/>
                <a:gd name="connsiteX1" fmla="*/ 0 w 129514"/>
                <a:gd name="connsiteY1" fmla="*/ 262251 h 524502"/>
                <a:gd name="connsiteX2" fmla="*/ 129514 w 129514"/>
                <a:gd name="connsiteY2" fmla="*/ 0 h 524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14" h="524502">
                  <a:moveTo>
                    <a:pt x="129514" y="524502"/>
                  </a:moveTo>
                  <a:cubicBezTo>
                    <a:pt x="57985" y="524502"/>
                    <a:pt x="0" y="407088"/>
                    <a:pt x="0" y="262251"/>
                  </a:cubicBezTo>
                  <a:cubicBezTo>
                    <a:pt x="0" y="117414"/>
                    <a:pt x="57985" y="0"/>
                    <a:pt x="129514" y="0"/>
                  </a:cubicBezTo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>
                <a:solidFill>
                  <a:schemeClr val="tx1"/>
                </a:solidFill>
                <a:latin typeface="AvantGarde" pitchFamily="34" charset="0"/>
                <a:cs typeface="Courier New" pitchFamily="49" charset="0"/>
              </a:endParaRPr>
            </a:p>
          </p:txBody>
        </p:sp>
      </p:grpSp>
      <p:cxnSp>
        <p:nvCxnSpPr>
          <p:cNvPr id="66" name="Straight Connector 65"/>
          <p:cNvCxnSpPr>
            <a:stCxn id="62" idx="3"/>
            <a:endCxn id="63" idx="2"/>
          </p:cNvCxnSpPr>
          <p:nvPr/>
        </p:nvCxnSpPr>
        <p:spPr>
          <a:xfrm flipV="1">
            <a:off x="4793803" y="5751567"/>
            <a:ext cx="1483522" cy="65365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  <a:effectLst/>
        </p:spPr>
      </p:cxn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9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Topology of Meshes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cs typeface="Arial" charset="0"/>
              </a:rPr>
              <a:t>Genus:</a:t>
            </a:r>
            <a:r>
              <a:rPr lang="en-US" dirty="0">
                <a:cs typeface="Arial" charset="0"/>
              </a:rPr>
              <a:t> Half the maximal number of closed paths that do not disconnect the graph.  </a:t>
            </a:r>
            <a:endParaRPr lang="en-US" dirty="0" smtClean="0">
              <a:cs typeface="Arial" charset="0"/>
            </a:endParaRPr>
          </a:p>
          <a:p>
            <a:pPr lvl="1"/>
            <a:r>
              <a:rPr lang="en-US" dirty="0" smtClean="0">
                <a:cs typeface="Arial" charset="0"/>
              </a:rPr>
              <a:t>Informally</a:t>
            </a:r>
            <a:r>
              <a:rPr lang="en-US" dirty="0">
                <a:cs typeface="Arial" charset="0"/>
              </a:rPr>
              <a:t>, the number of </a:t>
            </a:r>
            <a:r>
              <a:rPr lang="en-US" dirty="0" smtClean="0">
                <a:cs typeface="Arial" charset="0"/>
              </a:rPr>
              <a:t>holes</a:t>
            </a:r>
            <a:r>
              <a:rPr lang="en-US" dirty="0"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or handles.</a:t>
            </a:r>
            <a:endParaRPr lang="en-US" dirty="0">
              <a:cs typeface="Arial" charset="0"/>
            </a:endParaRPr>
          </a:p>
          <a:p>
            <a:endParaRPr lang="en-US" dirty="0"/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/>
          <a:stretch/>
        </p:blipFill>
        <p:spPr bwMode="auto">
          <a:xfrm>
            <a:off x="367111" y="3695775"/>
            <a:ext cx="3607990" cy="181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689645" y="5568777"/>
            <a:ext cx="99633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>
            <a:spAutoFit/>
          </a:bodyPr>
          <a:lstStyle/>
          <a:p>
            <a:r>
              <a:rPr lang="en-US" sz="2100" dirty="0">
                <a:latin typeface="Trebuchet MS"/>
                <a:cs typeface="Trebuchet MS"/>
                <a:sym typeface="Helvetica" charset="0"/>
              </a:rPr>
              <a:t>Genus 0</a:t>
            </a:r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2485628" y="5568777"/>
            <a:ext cx="99633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3" bIns="0">
            <a:spAutoFit/>
          </a:bodyPr>
          <a:lstStyle/>
          <a:p>
            <a:r>
              <a:rPr lang="en-US" sz="2100">
                <a:latin typeface="Trebuchet MS"/>
                <a:cs typeface="Trebuchet MS"/>
                <a:sym typeface="Helvetica" charset="0"/>
              </a:rPr>
              <a:t>Genus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571" t="3660" r="15182" b="11198"/>
          <a:stretch/>
        </p:blipFill>
        <p:spPr>
          <a:xfrm>
            <a:off x="4305299" y="3510864"/>
            <a:ext cx="2895601" cy="24572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00900" y="4343400"/>
            <a:ext cx="410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?</a:t>
            </a:r>
            <a:endParaRPr lang="en-US" sz="4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2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dirty="0" smtClean="0"/>
              <a:t>Theorem </a:t>
            </a:r>
            <a:r>
              <a:rPr lang="de-DE" sz="2800" dirty="0"/>
              <a:t>(Euler): </a:t>
            </a:r>
            <a:r>
              <a:rPr lang="de-DE" sz="2800" dirty="0" smtClean="0"/>
              <a:t>The </a:t>
            </a:r>
            <a:r>
              <a:rPr lang="de-DE" sz="2800" dirty="0" err="1" smtClean="0"/>
              <a:t>sum</a:t>
            </a:r>
            <a:r>
              <a:rPr lang="de-DE" sz="2800" dirty="0"/>
              <a:t/>
            </a:r>
            <a:br>
              <a:rPr lang="de-DE" sz="2800" dirty="0"/>
            </a:br>
            <a:endParaRPr lang="de-DE" sz="2800" dirty="0" smtClean="0"/>
          </a:p>
          <a:p>
            <a:pPr>
              <a:lnSpc>
                <a:spcPct val="90000"/>
              </a:lnSpc>
            </a:pPr>
            <a:endParaRPr lang="de-DE" sz="1000" dirty="0" smtClean="0"/>
          </a:p>
          <a:p>
            <a:pPr>
              <a:lnSpc>
                <a:spcPct val="90000"/>
              </a:lnSpc>
              <a:buNone/>
            </a:pPr>
            <a:endParaRPr lang="de-DE" sz="1200" dirty="0" smtClean="0"/>
          </a:p>
          <a:p>
            <a:pPr>
              <a:lnSpc>
                <a:spcPct val="90000"/>
              </a:lnSpc>
              <a:buNone/>
            </a:pPr>
            <a:endParaRPr lang="de-DE" sz="1200" dirty="0"/>
          </a:p>
          <a:p>
            <a:pPr>
              <a:lnSpc>
                <a:spcPct val="90000"/>
              </a:lnSpc>
              <a:buNone/>
            </a:pPr>
            <a:r>
              <a:rPr lang="de-DE" sz="2800" dirty="0" smtClean="0"/>
              <a:t>	</a:t>
            </a:r>
            <a:r>
              <a:rPr lang="de-DE" sz="2800" dirty="0" err="1" smtClean="0"/>
              <a:t>is</a:t>
            </a:r>
            <a:r>
              <a:rPr lang="de-DE" sz="2800" dirty="0" smtClean="0"/>
              <a:t> </a:t>
            </a:r>
            <a:r>
              <a:rPr lang="de-DE" sz="2800" b="1" dirty="0" smtClean="0"/>
              <a:t>constant</a:t>
            </a:r>
            <a:r>
              <a:rPr lang="de-DE" sz="2800" dirty="0" smtClean="0"/>
              <a:t> for a </a:t>
            </a:r>
            <a:r>
              <a:rPr lang="de-DE" sz="2800" dirty="0" err="1" smtClean="0"/>
              <a:t>given</a:t>
            </a:r>
            <a:r>
              <a:rPr lang="de-DE" sz="2800" dirty="0" smtClean="0"/>
              <a:t> </a:t>
            </a:r>
            <a:r>
              <a:rPr lang="de-DE" sz="2800" dirty="0" err="1" smtClean="0"/>
              <a:t>surface</a:t>
            </a:r>
            <a:r>
              <a:rPr lang="de-DE" sz="2800" dirty="0" smtClean="0"/>
              <a:t> </a:t>
            </a:r>
            <a:r>
              <a:rPr lang="de-DE" sz="2800" dirty="0" err="1" smtClean="0"/>
              <a:t>topology</a:t>
            </a:r>
            <a:r>
              <a:rPr lang="de-DE" sz="2800" dirty="0" smtClean="0"/>
              <a:t>, no matter which mesh </a:t>
            </a:r>
            <a:r>
              <a:rPr lang="de-DE" sz="2800" dirty="0" err="1" smtClean="0"/>
              <a:t>we</a:t>
            </a:r>
            <a:r>
              <a:rPr lang="de-DE" sz="2800" dirty="0" smtClean="0"/>
              <a:t> </a:t>
            </a:r>
            <a:r>
              <a:rPr lang="de-DE" sz="2800" dirty="0" err="1" smtClean="0"/>
              <a:t>choose</a:t>
            </a:r>
            <a:r>
              <a:rPr lang="de-DE" sz="2800" dirty="0" smtClean="0"/>
              <a:t>.</a:t>
            </a:r>
          </a:p>
          <a:p>
            <a:pPr>
              <a:lnSpc>
                <a:spcPct val="90000"/>
              </a:lnSpc>
              <a:buNone/>
            </a:pPr>
            <a:endParaRPr lang="de-DE" sz="2800" dirty="0" smtClean="0"/>
          </a:p>
          <a:p>
            <a:pPr lvl="1">
              <a:lnSpc>
                <a:spcPct val="90000"/>
              </a:lnSpc>
            </a:pPr>
            <a:r>
              <a:rPr lang="de-DE" sz="2400" i="1" dirty="0" smtClean="0">
                <a:latin typeface="Times New Roman"/>
                <a:cs typeface="Times New Roman"/>
              </a:rPr>
              <a:t>v</a:t>
            </a:r>
            <a:r>
              <a:rPr lang="de-DE" sz="2400" dirty="0" smtClean="0"/>
              <a:t> = </a:t>
            </a:r>
            <a:r>
              <a:rPr lang="de-DE" sz="2400" dirty="0" err="1" smtClean="0"/>
              <a:t>number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vertices</a:t>
            </a:r>
            <a:endParaRPr lang="de-DE" sz="2400" dirty="0" smtClean="0"/>
          </a:p>
          <a:p>
            <a:pPr lvl="1">
              <a:lnSpc>
                <a:spcPct val="90000"/>
              </a:lnSpc>
            </a:pPr>
            <a:r>
              <a:rPr lang="de-DE" sz="2400" i="1" dirty="0" err="1">
                <a:latin typeface="Times New Roman"/>
                <a:cs typeface="Times New Roman"/>
              </a:rPr>
              <a:t>e</a:t>
            </a:r>
            <a:r>
              <a:rPr lang="de-DE" sz="2400" dirty="0" smtClean="0"/>
              <a:t> = </a:t>
            </a:r>
            <a:r>
              <a:rPr lang="de-DE" sz="2400" dirty="0" err="1" smtClean="0"/>
              <a:t>number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edges</a:t>
            </a:r>
            <a:endParaRPr lang="de-DE" sz="2400" dirty="0" smtClean="0"/>
          </a:p>
          <a:p>
            <a:pPr lvl="1">
              <a:lnSpc>
                <a:spcPct val="90000"/>
              </a:lnSpc>
            </a:pPr>
            <a:r>
              <a:rPr lang="de-DE" sz="2400" i="1" dirty="0">
                <a:latin typeface="Times New Roman"/>
                <a:cs typeface="Times New Roman"/>
              </a:rPr>
              <a:t>f</a:t>
            </a:r>
            <a:r>
              <a:rPr lang="de-DE" sz="2400" dirty="0" smtClean="0"/>
              <a:t> = </a:t>
            </a:r>
            <a:r>
              <a:rPr lang="de-DE" sz="2400" dirty="0" err="1" smtClean="0"/>
              <a:t>number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faces</a:t>
            </a:r>
            <a:endParaRPr lang="de-DE" sz="2400" dirty="0" smtClean="0"/>
          </a:p>
          <a:p>
            <a:pPr>
              <a:lnSpc>
                <a:spcPct val="90000"/>
              </a:lnSpc>
              <a:buNone/>
            </a:pPr>
            <a:endParaRPr lang="de-DE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Euler-</a:t>
            </a:r>
            <a:r>
              <a:rPr lang="de-DE" dirty="0" err="1"/>
              <a:t>Poincaré</a:t>
            </a:r>
            <a:r>
              <a:rPr lang="de-DE" dirty="0"/>
              <a:t> </a:t>
            </a:r>
            <a:r>
              <a:rPr lang="de-DE" dirty="0" err="1" smtClean="0"/>
              <a:t>Characteristic</a:t>
            </a:r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23" y="2048364"/>
            <a:ext cx="3543300" cy="4699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720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orientable</a:t>
            </a:r>
            <a:r>
              <a:rPr lang="de-DE" sz="2800" dirty="0" smtClean="0"/>
              <a:t> </a:t>
            </a:r>
            <a:r>
              <a:rPr lang="de-DE" sz="2800" dirty="0" err="1" smtClean="0"/>
              <a:t>meshes</a:t>
            </a:r>
            <a:r>
              <a:rPr lang="de-DE" sz="2800" dirty="0" smtClean="0"/>
              <a:t>:</a:t>
            </a:r>
          </a:p>
          <a:p>
            <a:pPr>
              <a:lnSpc>
                <a:spcPct val="90000"/>
              </a:lnSpc>
            </a:pPr>
            <a:endParaRPr lang="de-DE" sz="2800" dirty="0"/>
          </a:p>
          <a:p>
            <a:pPr>
              <a:lnSpc>
                <a:spcPct val="90000"/>
              </a:lnSpc>
            </a:pPr>
            <a:endParaRPr lang="de-DE" sz="2800" dirty="0" smtClean="0"/>
          </a:p>
          <a:p>
            <a:pPr>
              <a:lnSpc>
                <a:spcPct val="90000"/>
              </a:lnSpc>
            </a:pPr>
            <a:endParaRPr lang="de-DE" sz="2800" dirty="0"/>
          </a:p>
          <a:p>
            <a:pPr lvl="1">
              <a:lnSpc>
                <a:spcPct val="90000"/>
              </a:lnSpc>
            </a:pPr>
            <a:r>
              <a:rPr lang="de-DE" sz="2400" i="1" dirty="0" smtClean="0">
                <a:latin typeface="Times New Roman"/>
                <a:cs typeface="Times New Roman"/>
              </a:rPr>
              <a:t>c</a:t>
            </a:r>
            <a:r>
              <a:rPr lang="de-DE" sz="2400" dirty="0" smtClean="0"/>
              <a:t> = </a:t>
            </a:r>
            <a:r>
              <a:rPr lang="de-DE" sz="2400" dirty="0" err="1" smtClean="0"/>
              <a:t>number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connected</a:t>
            </a:r>
            <a:r>
              <a:rPr lang="de-DE" sz="2400" dirty="0" smtClean="0"/>
              <a:t> </a:t>
            </a:r>
            <a:r>
              <a:rPr lang="de-DE" sz="2400" dirty="0" err="1" smtClean="0"/>
              <a:t>components</a:t>
            </a:r>
            <a:endParaRPr lang="de-DE" sz="2400" dirty="0" smtClean="0"/>
          </a:p>
          <a:p>
            <a:pPr lvl="1">
              <a:lnSpc>
                <a:spcPct val="90000"/>
              </a:lnSpc>
            </a:pPr>
            <a:r>
              <a:rPr lang="de-DE" sz="2400" i="1" dirty="0" err="1">
                <a:latin typeface="Times New Roman"/>
                <a:cs typeface="Times New Roman"/>
              </a:rPr>
              <a:t>g</a:t>
            </a:r>
            <a:r>
              <a:rPr lang="de-DE" sz="2400" dirty="0" smtClean="0"/>
              <a:t> = </a:t>
            </a:r>
            <a:r>
              <a:rPr lang="de-DE" sz="2400" dirty="0" err="1" smtClean="0"/>
              <a:t>genus</a:t>
            </a:r>
            <a:endParaRPr lang="de-DE" sz="2400" dirty="0" smtClean="0"/>
          </a:p>
          <a:p>
            <a:pPr lvl="1">
              <a:lnSpc>
                <a:spcPct val="90000"/>
              </a:lnSpc>
            </a:pPr>
            <a:r>
              <a:rPr lang="de-DE" sz="2400" i="1" dirty="0">
                <a:latin typeface="Times New Roman"/>
                <a:cs typeface="Times New Roman"/>
              </a:rPr>
              <a:t>b</a:t>
            </a:r>
            <a:r>
              <a:rPr lang="de-DE" sz="2400" dirty="0" smtClean="0"/>
              <a:t> = </a:t>
            </a:r>
            <a:r>
              <a:rPr lang="de-DE" sz="2400" dirty="0" err="1" smtClean="0"/>
              <a:t>number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boundary</a:t>
            </a:r>
            <a:r>
              <a:rPr lang="de-DE" sz="2400" dirty="0" smtClean="0"/>
              <a:t> </a:t>
            </a:r>
            <a:r>
              <a:rPr lang="de-DE" sz="2400" dirty="0" err="1" smtClean="0"/>
              <a:t>loops</a:t>
            </a:r>
            <a:endParaRPr lang="de-DE" sz="2400" dirty="0" smtClean="0"/>
          </a:p>
          <a:p>
            <a:pPr>
              <a:lnSpc>
                <a:spcPct val="90000"/>
              </a:lnSpc>
            </a:pPr>
            <a:endParaRPr lang="de-DE" sz="1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Euler-</a:t>
            </a:r>
            <a:r>
              <a:rPr lang="de-DE" dirty="0" err="1"/>
              <a:t>Poincaré</a:t>
            </a:r>
            <a:r>
              <a:rPr lang="de-DE" dirty="0"/>
              <a:t> </a:t>
            </a:r>
            <a:r>
              <a:rPr lang="de-DE" dirty="0" err="1"/>
              <a:t>Formula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2355850"/>
            <a:ext cx="6464300" cy="4699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7638" y="4443197"/>
            <a:ext cx="2514600" cy="1500404"/>
            <a:chOff x="562662" y="4363890"/>
            <a:chExt cx="2514600" cy="1500404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942" y="4363890"/>
              <a:ext cx="1785390" cy="1500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2" y="4884817"/>
              <a:ext cx="2514600" cy="4699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489220" y="4328335"/>
            <a:ext cx="2527300" cy="1558162"/>
            <a:chOff x="4641407" y="4507924"/>
            <a:chExt cx="2527300" cy="1558162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3573" y="4507924"/>
              <a:ext cx="1854773" cy="1558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1407" y="5094322"/>
              <a:ext cx="2527300" cy="4699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6390458" y="4652852"/>
            <a:ext cx="2374900" cy="980993"/>
            <a:chOff x="6390458" y="4652852"/>
            <a:chExt cx="2374900" cy="980993"/>
          </a:xfrm>
        </p:grpSpPr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0458" y="4901639"/>
              <a:ext cx="2374900" cy="469900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6873957" y="4652852"/>
              <a:ext cx="980993" cy="980993"/>
              <a:chOff x="6873957" y="4652852"/>
              <a:chExt cx="980993" cy="980993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6873957" y="4652852"/>
                <a:ext cx="980993" cy="98099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mpd="sng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039450" y="4823075"/>
                <a:ext cx="646289" cy="646289"/>
              </a:xfrm>
              <a:prstGeom prst="ellipse">
                <a:avLst/>
              </a:prstGeom>
              <a:solidFill>
                <a:schemeClr val="bg1"/>
              </a:solidFill>
              <a:ln w="19050" cmpd="sng">
                <a:solidFill>
                  <a:srgbClr val="0D0D0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5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5423" y="2600355"/>
            <a:ext cx="2898240" cy="1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Implication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Mesh</a:t>
            </a:r>
            <a:r>
              <a:rPr lang="de-DE" dirty="0" smtClean="0"/>
              <a:t> Storage</a:t>
            </a:r>
            <a:endParaRPr lang="de-DE" sz="2400" dirty="0"/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de-DE" sz="2800" dirty="0" smtClean="0"/>
              <a:t>Let‘s count the edges and faces in a closed </a:t>
            </a:r>
            <a:r>
              <a:rPr lang="de-DE" sz="2800" b="1" dirty="0" smtClean="0"/>
              <a:t>triangle mesh</a:t>
            </a:r>
            <a:r>
              <a:rPr lang="de-DE" sz="2800" dirty="0" smtClean="0"/>
              <a:t>:</a:t>
            </a:r>
            <a:endParaRPr lang="de-DE" sz="2800" dirty="0"/>
          </a:p>
          <a:p>
            <a:pPr lvl="1"/>
            <a:r>
              <a:rPr lang="de-DE" sz="2400" dirty="0" smtClean="0"/>
              <a:t>Ratio of edges to faces: </a:t>
            </a:r>
            <a:r>
              <a:rPr lang="de-DE" sz="2600" b="1" i="1" dirty="0">
                <a:latin typeface="Times New Roman"/>
                <a:cs typeface="Times New Roman"/>
              </a:rPr>
              <a:t>e</a:t>
            </a:r>
            <a:r>
              <a:rPr lang="de-DE" sz="2600" b="1" dirty="0">
                <a:latin typeface="Times New Roman"/>
                <a:cs typeface="Times New Roman"/>
              </a:rPr>
              <a:t> = 3/2 </a:t>
            </a:r>
            <a:r>
              <a:rPr lang="de-DE" sz="2600" b="1" i="1" dirty="0">
                <a:latin typeface="Times New Roman"/>
                <a:cs typeface="Times New Roman"/>
              </a:rPr>
              <a:t>f</a:t>
            </a:r>
          </a:p>
          <a:p>
            <a:pPr lvl="2"/>
            <a:r>
              <a:rPr lang="de-DE" sz="2000" dirty="0" smtClean="0"/>
              <a:t>each edge belongs to exactly 2 triangles</a:t>
            </a:r>
            <a:endParaRPr lang="de-DE" sz="2000" dirty="0"/>
          </a:p>
          <a:p>
            <a:pPr lvl="2"/>
            <a:r>
              <a:rPr lang="de-DE" sz="2000" dirty="0" smtClean="0"/>
              <a:t>each triangle has exactly 3 </a:t>
            </a:r>
            <a:r>
              <a:rPr lang="de-DE" sz="2000" dirty="0" err="1" smtClean="0"/>
              <a:t>edges</a:t>
            </a:r>
            <a:endParaRPr lang="de-DE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2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5423" y="2600355"/>
            <a:ext cx="2898240" cy="1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Implication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Mesh</a:t>
            </a:r>
            <a:r>
              <a:rPr lang="de-DE" dirty="0" smtClean="0"/>
              <a:t> Storage</a:t>
            </a:r>
            <a:endParaRPr lang="de-DE" sz="2400" dirty="0"/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de-DE" sz="2800" dirty="0" smtClean="0"/>
              <a:t>Let‘s count the edges and faces in a closed </a:t>
            </a:r>
            <a:r>
              <a:rPr lang="de-DE" sz="2800" b="1" dirty="0" smtClean="0"/>
              <a:t>triangle mesh</a:t>
            </a:r>
            <a:r>
              <a:rPr lang="de-DE" sz="2800" dirty="0" smtClean="0"/>
              <a:t>:</a:t>
            </a:r>
            <a:endParaRPr lang="de-DE" sz="2800" dirty="0"/>
          </a:p>
          <a:p>
            <a:pPr lvl="1"/>
            <a:r>
              <a:rPr lang="de-DE" sz="2400" dirty="0" smtClean="0"/>
              <a:t>Ratio of edges to faces: </a:t>
            </a:r>
            <a:r>
              <a:rPr lang="de-DE" sz="2600" b="1" i="1" dirty="0">
                <a:latin typeface="Times New Roman"/>
                <a:cs typeface="Times New Roman"/>
              </a:rPr>
              <a:t>e</a:t>
            </a:r>
            <a:r>
              <a:rPr lang="de-DE" sz="2600" b="1" dirty="0">
                <a:latin typeface="Times New Roman"/>
                <a:cs typeface="Times New Roman"/>
              </a:rPr>
              <a:t> = 3/2 </a:t>
            </a:r>
            <a:r>
              <a:rPr lang="de-DE" sz="2600" b="1" i="1" dirty="0">
                <a:latin typeface="Times New Roman"/>
                <a:cs typeface="Times New Roman"/>
              </a:rPr>
              <a:t>f</a:t>
            </a:r>
          </a:p>
          <a:p>
            <a:pPr lvl="2"/>
            <a:r>
              <a:rPr lang="de-DE" sz="2000" dirty="0" smtClean="0"/>
              <a:t>each edge belongs to exactly 2 triangles</a:t>
            </a:r>
            <a:endParaRPr lang="de-DE" sz="2000" dirty="0"/>
          </a:p>
          <a:p>
            <a:pPr lvl="2"/>
            <a:r>
              <a:rPr lang="de-DE" sz="2000" dirty="0" smtClean="0"/>
              <a:t>each triangle has exactly 3 edges</a:t>
            </a:r>
            <a:endParaRPr lang="de-DE" sz="2000" dirty="0"/>
          </a:p>
          <a:p>
            <a:pPr lvl="1"/>
            <a:r>
              <a:rPr lang="de-DE" sz="2400" dirty="0" smtClean="0"/>
              <a:t>Ratio of vertices to faces: </a:t>
            </a:r>
            <a:r>
              <a:rPr lang="de-DE" sz="2600" b="1" i="1" dirty="0" smtClean="0">
                <a:latin typeface="Times New Roman"/>
                <a:cs typeface="Times New Roman"/>
              </a:rPr>
              <a:t>f</a:t>
            </a:r>
            <a:r>
              <a:rPr lang="de-DE" sz="2600" b="1" dirty="0" smtClean="0">
                <a:latin typeface="Times New Roman"/>
                <a:cs typeface="Times New Roman"/>
              </a:rPr>
              <a:t> </a:t>
            </a:r>
            <a:r>
              <a:rPr lang="de-DE" sz="2600" b="1" dirty="0">
                <a:latin typeface="Times New Roman"/>
                <a:cs typeface="Times New Roman"/>
              </a:rPr>
              <a:t>~ 2</a:t>
            </a:r>
            <a:r>
              <a:rPr lang="de-DE" sz="2600" b="1" i="1" dirty="0">
                <a:latin typeface="Times New Roman"/>
                <a:cs typeface="Times New Roman"/>
              </a:rPr>
              <a:t>v</a:t>
            </a:r>
          </a:p>
          <a:p>
            <a:pPr lvl="2"/>
            <a:r>
              <a:rPr lang="de-DE" sz="2000" dirty="0">
                <a:latin typeface="Times New Roman"/>
                <a:cs typeface="Times New Roman"/>
              </a:rPr>
              <a:t>2 = </a:t>
            </a:r>
            <a:r>
              <a:rPr lang="de-DE" sz="2000" i="1" dirty="0">
                <a:latin typeface="Times New Roman"/>
                <a:cs typeface="Times New Roman"/>
              </a:rPr>
              <a:t>v – e + f</a:t>
            </a:r>
            <a:r>
              <a:rPr lang="de-DE" sz="2000" dirty="0">
                <a:latin typeface="Times New Roman"/>
                <a:cs typeface="Times New Roman"/>
              </a:rPr>
              <a:t> = </a:t>
            </a:r>
            <a:r>
              <a:rPr lang="de-DE" sz="2000" i="1" dirty="0">
                <a:latin typeface="Times New Roman"/>
                <a:cs typeface="Times New Roman"/>
              </a:rPr>
              <a:t>v</a:t>
            </a:r>
            <a:r>
              <a:rPr lang="de-DE" sz="2000" dirty="0">
                <a:latin typeface="Times New Roman"/>
                <a:cs typeface="Times New Roman"/>
              </a:rPr>
              <a:t> – 3/2 </a:t>
            </a:r>
            <a:r>
              <a:rPr lang="de-DE" sz="2000" i="1" dirty="0" smtClean="0">
                <a:latin typeface="Times New Roman"/>
                <a:cs typeface="Times New Roman"/>
              </a:rPr>
              <a:t>f</a:t>
            </a:r>
            <a:r>
              <a:rPr lang="de-DE" sz="2000" dirty="0" smtClean="0">
                <a:latin typeface="Times New Roman"/>
                <a:cs typeface="Times New Roman"/>
              </a:rPr>
              <a:t> </a:t>
            </a:r>
            <a:r>
              <a:rPr lang="de-DE" sz="2000" dirty="0">
                <a:latin typeface="Times New Roman"/>
                <a:cs typeface="Times New Roman"/>
              </a:rPr>
              <a:t>+ </a:t>
            </a:r>
            <a:r>
              <a:rPr lang="de-DE" sz="2000" i="1" dirty="0">
                <a:latin typeface="Times New Roman"/>
                <a:cs typeface="Times New Roman"/>
              </a:rPr>
              <a:t>f</a:t>
            </a:r>
          </a:p>
          <a:p>
            <a:pPr lvl="2"/>
            <a:r>
              <a:rPr lang="de-DE" sz="2000" dirty="0">
                <a:latin typeface="Times New Roman"/>
                <a:cs typeface="Times New Roman"/>
              </a:rPr>
              <a:t>2 </a:t>
            </a:r>
            <a:r>
              <a:rPr lang="de-DE" sz="2000" dirty="0" smtClean="0">
                <a:latin typeface="Times New Roman"/>
                <a:cs typeface="Times New Roman"/>
              </a:rPr>
              <a:t>+ </a:t>
            </a:r>
            <a:r>
              <a:rPr lang="de-DE" sz="2000" i="1" dirty="0" smtClean="0">
                <a:latin typeface="Times New Roman"/>
                <a:cs typeface="Times New Roman"/>
              </a:rPr>
              <a:t>f </a:t>
            </a:r>
            <a:r>
              <a:rPr lang="de-DE" sz="2000" dirty="0" smtClean="0">
                <a:latin typeface="Times New Roman"/>
                <a:cs typeface="Times New Roman"/>
              </a:rPr>
              <a:t>/ 2 </a:t>
            </a:r>
            <a:r>
              <a:rPr lang="de-DE" sz="2000" dirty="0">
                <a:latin typeface="Times New Roman"/>
                <a:cs typeface="Times New Roman"/>
              </a:rPr>
              <a:t>= </a:t>
            </a:r>
            <a:r>
              <a:rPr lang="de-DE" sz="2000" i="1" dirty="0" smtClean="0">
                <a:latin typeface="Times New Roman"/>
                <a:cs typeface="Times New Roman"/>
              </a:rPr>
              <a:t>v</a:t>
            </a:r>
            <a:endParaRPr lang="de-DE" sz="2000" i="1" dirty="0">
              <a:latin typeface="Times New Roman"/>
              <a:cs typeface="Times New Roman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5423" y="2600355"/>
            <a:ext cx="2898240" cy="1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Implication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Mesh</a:t>
            </a:r>
            <a:r>
              <a:rPr lang="de-DE" dirty="0" smtClean="0"/>
              <a:t> Storage</a:t>
            </a:r>
            <a:endParaRPr lang="de-DE" sz="2400" dirty="0"/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de-DE" sz="2800" dirty="0" err="1"/>
              <a:t>Let‘s</a:t>
            </a:r>
            <a:r>
              <a:rPr lang="de-DE" sz="2800" dirty="0"/>
              <a:t> </a:t>
            </a:r>
            <a:r>
              <a:rPr lang="de-DE" sz="2800" dirty="0" err="1"/>
              <a:t>count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edges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faces</a:t>
            </a:r>
            <a:r>
              <a:rPr lang="de-DE" sz="2800" dirty="0"/>
              <a:t> in a </a:t>
            </a:r>
            <a:r>
              <a:rPr lang="de-DE" sz="2800" dirty="0" err="1"/>
              <a:t>closed</a:t>
            </a:r>
            <a:r>
              <a:rPr lang="de-DE" sz="2800" dirty="0"/>
              <a:t> </a:t>
            </a:r>
            <a:r>
              <a:rPr lang="de-DE" sz="2800" b="1" dirty="0" err="1"/>
              <a:t>triangle</a:t>
            </a:r>
            <a:r>
              <a:rPr lang="de-DE" sz="2800" dirty="0"/>
              <a:t> </a:t>
            </a:r>
            <a:r>
              <a:rPr lang="de-DE" sz="2800" b="1" dirty="0" err="1"/>
              <a:t>mesh</a:t>
            </a:r>
            <a:r>
              <a:rPr lang="de-DE" sz="2800" dirty="0"/>
              <a:t>:</a:t>
            </a:r>
          </a:p>
          <a:p>
            <a:pPr lvl="1"/>
            <a:r>
              <a:rPr lang="de-DE" sz="2400" dirty="0"/>
              <a:t>Ratio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edges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faces</a:t>
            </a:r>
            <a:r>
              <a:rPr lang="de-DE" sz="2400" dirty="0"/>
              <a:t>: </a:t>
            </a:r>
            <a:r>
              <a:rPr lang="de-DE" sz="2600" b="1" i="1" dirty="0" err="1">
                <a:latin typeface="Times New Roman"/>
                <a:cs typeface="Times New Roman"/>
              </a:rPr>
              <a:t>e</a:t>
            </a:r>
            <a:r>
              <a:rPr lang="de-DE" sz="2600" b="1" dirty="0">
                <a:latin typeface="Times New Roman"/>
                <a:cs typeface="Times New Roman"/>
              </a:rPr>
              <a:t> = 3/2 </a:t>
            </a:r>
            <a:r>
              <a:rPr lang="de-DE" sz="2600" b="1" i="1" dirty="0">
                <a:latin typeface="Times New Roman"/>
                <a:cs typeface="Times New Roman"/>
              </a:rPr>
              <a:t>f</a:t>
            </a:r>
          </a:p>
          <a:p>
            <a:pPr lvl="2"/>
            <a:r>
              <a:rPr lang="de-DE" sz="2000" dirty="0" err="1"/>
              <a:t>each</a:t>
            </a:r>
            <a:r>
              <a:rPr lang="de-DE" sz="2000" dirty="0"/>
              <a:t> </a:t>
            </a:r>
            <a:r>
              <a:rPr lang="de-DE" sz="2000" dirty="0" err="1"/>
              <a:t>edge</a:t>
            </a:r>
            <a:r>
              <a:rPr lang="de-DE" sz="2000" dirty="0"/>
              <a:t> </a:t>
            </a:r>
            <a:r>
              <a:rPr lang="de-DE" sz="2000" dirty="0" err="1"/>
              <a:t>belongs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exactly</a:t>
            </a:r>
            <a:r>
              <a:rPr lang="de-DE" sz="2000" dirty="0"/>
              <a:t> 2 </a:t>
            </a:r>
            <a:r>
              <a:rPr lang="de-DE" sz="2000" dirty="0" err="1"/>
              <a:t>triangles</a:t>
            </a:r>
            <a:endParaRPr lang="de-DE" sz="2000" dirty="0"/>
          </a:p>
          <a:p>
            <a:pPr lvl="2"/>
            <a:r>
              <a:rPr lang="de-DE" sz="2000" dirty="0" err="1"/>
              <a:t>each</a:t>
            </a:r>
            <a:r>
              <a:rPr lang="de-DE" sz="2000" dirty="0"/>
              <a:t> </a:t>
            </a:r>
            <a:r>
              <a:rPr lang="de-DE" sz="2000" dirty="0" err="1"/>
              <a:t>triangle</a:t>
            </a:r>
            <a:r>
              <a:rPr lang="de-DE" sz="2000" dirty="0"/>
              <a:t> </a:t>
            </a:r>
            <a:r>
              <a:rPr lang="de-DE" sz="2000" dirty="0" err="1"/>
              <a:t>has</a:t>
            </a:r>
            <a:r>
              <a:rPr lang="de-DE" sz="2000" dirty="0"/>
              <a:t> </a:t>
            </a:r>
            <a:r>
              <a:rPr lang="de-DE" sz="2000" dirty="0" err="1"/>
              <a:t>exactly</a:t>
            </a:r>
            <a:r>
              <a:rPr lang="de-DE" sz="2000" dirty="0"/>
              <a:t> 3 </a:t>
            </a:r>
            <a:r>
              <a:rPr lang="de-DE" sz="2000" dirty="0" err="1"/>
              <a:t>edges</a:t>
            </a:r>
            <a:endParaRPr lang="de-DE" sz="2000" dirty="0"/>
          </a:p>
          <a:p>
            <a:pPr lvl="1"/>
            <a:r>
              <a:rPr lang="de-DE" sz="2400" dirty="0"/>
              <a:t>Ratio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vertices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faces</a:t>
            </a:r>
            <a:r>
              <a:rPr lang="de-DE" sz="2400" b="1" dirty="0"/>
              <a:t>: </a:t>
            </a:r>
            <a:r>
              <a:rPr lang="de-DE" sz="2600" b="1" i="1" dirty="0">
                <a:latin typeface="Times New Roman"/>
                <a:cs typeface="Times New Roman"/>
              </a:rPr>
              <a:t>f</a:t>
            </a:r>
            <a:r>
              <a:rPr lang="de-DE" sz="2600" b="1" dirty="0">
                <a:latin typeface="Times New Roman"/>
                <a:cs typeface="Times New Roman"/>
              </a:rPr>
              <a:t> ~ 2</a:t>
            </a:r>
            <a:r>
              <a:rPr lang="de-DE" sz="2600" b="1" i="1" dirty="0">
                <a:latin typeface="Times New Roman"/>
                <a:cs typeface="Times New Roman"/>
              </a:rPr>
              <a:t>v</a:t>
            </a:r>
          </a:p>
          <a:p>
            <a:pPr lvl="2"/>
            <a:r>
              <a:rPr lang="de-DE" sz="2000" dirty="0">
                <a:latin typeface="Times New Roman"/>
                <a:cs typeface="Times New Roman"/>
              </a:rPr>
              <a:t>2 = </a:t>
            </a:r>
            <a:r>
              <a:rPr lang="de-DE" sz="2000" i="1" dirty="0">
                <a:latin typeface="Times New Roman"/>
                <a:cs typeface="Times New Roman"/>
              </a:rPr>
              <a:t>v – </a:t>
            </a:r>
            <a:r>
              <a:rPr lang="de-DE" sz="2000" i="1" dirty="0" err="1">
                <a:latin typeface="Times New Roman"/>
                <a:cs typeface="Times New Roman"/>
              </a:rPr>
              <a:t>e</a:t>
            </a:r>
            <a:r>
              <a:rPr lang="de-DE" sz="2000" i="1" dirty="0">
                <a:latin typeface="Times New Roman"/>
                <a:cs typeface="Times New Roman"/>
              </a:rPr>
              <a:t> + f</a:t>
            </a:r>
            <a:r>
              <a:rPr lang="de-DE" sz="2000" dirty="0">
                <a:latin typeface="Times New Roman"/>
                <a:cs typeface="Times New Roman"/>
              </a:rPr>
              <a:t> = </a:t>
            </a:r>
            <a:r>
              <a:rPr lang="de-DE" sz="2000" i="1" dirty="0">
                <a:latin typeface="Times New Roman"/>
                <a:cs typeface="Times New Roman"/>
              </a:rPr>
              <a:t>v</a:t>
            </a:r>
            <a:r>
              <a:rPr lang="de-DE" sz="2000" dirty="0">
                <a:latin typeface="Times New Roman"/>
                <a:cs typeface="Times New Roman"/>
              </a:rPr>
              <a:t> – 3/2 </a:t>
            </a:r>
            <a:r>
              <a:rPr lang="de-DE" sz="2000" i="1" dirty="0">
                <a:latin typeface="Times New Roman"/>
                <a:cs typeface="Times New Roman"/>
              </a:rPr>
              <a:t>f</a:t>
            </a:r>
            <a:r>
              <a:rPr lang="de-DE" sz="2000" dirty="0">
                <a:latin typeface="Times New Roman"/>
                <a:cs typeface="Times New Roman"/>
              </a:rPr>
              <a:t> + </a:t>
            </a:r>
            <a:r>
              <a:rPr lang="de-DE" sz="2000" i="1" dirty="0">
                <a:latin typeface="Times New Roman"/>
                <a:cs typeface="Times New Roman"/>
              </a:rPr>
              <a:t>f</a:t>
            </a:r>
          </a:p>
          <a:p>
            <a:pPr lvl="2"/>
            <a:r>
              <a:rPr lang="de-DE" sz="2000" dirty="0">
                <a:latin typeface="Times New Roman"/>
                <a:cs typeface="Times New Roman"/>
              </a:rPr>
              <a:t>2 + </a:t>
            </a:r>
            <a:r>
              <a:rPr lang="de-DE" sz="2000" i="1" dirty="0">
                <a:latin typeface="Times New Roman"/>
                <a:cs typeface="Times New Roman"/>
              </a:rPr>
              <a:t>f </a:t>
            </a:r>
            <a:r>
              <a:rPr lang="de-DE" sz="2000" dirty="0">
                <a:latin typeface="Times New Roman"/>
                <a:cs typeface="Times New Roman"/>
              </a:rPr>
              <a:t>/ 2 = </a:t>
            </a:r>
            <a:r>
              <a:rPr lang="de-DE" sz="2000" i="1" dirty="0">
                <a:latin typeface="Times New Roman"/>
                <a:cs typeface="Times New Roman"/>
              </a:rPr>
              <a:t>v</a:t>
            </a:r>
          </a:p>
          <a:p>
            <a:pPr lvl="1"/>
            <a:r>
              <a:rPr lang="de-DE" sz="2400" dirty="0" smtClean="0"/>
              <a:t>Ratio of edges to vertices: </a:t>
            </a:r>
            <a:r>
              <a:rPr lang="de-DE" sz="2400" b="1" i="1" dirty="0" smtClean="0">
                <a:latin typeface="Times New Roman"/>
                <a:cs typeface="Times New Roman"/>
              </a:rPr>
              <a:t>e</a:t>
            </a:r>
            <a:r>
              <a:rPr lang="de-DE" sz="2400" b="1" dirty="0" smtClean="0">
                <a:latin typeface="Times New Roman"/>
                <a:cs typeface="Times New Roman"/>
              </a:rPr>
              <a:t> </a:t>
            </a:r>
            <a:r>
              <a:rPr lang="de-DE" sz="2400" b="1" dirty="0">
                <a:latin typeface="Times New Roman"/>
                <a:cs typeface="Times New Roman"/>
              </a:rPr>
              <a:t>~ 3</a:t>
            </a:r>
            <a:r>
              <a:rPr lang="de-DE" sz="2400" b="1" i="1" dirty="0">
                <a:latin typeface="Times New Roman"/>
                <a:cs typeface="Times New Roman"/>
              </a:rPr>
              <a:t>v</a:t>
            </a:r>
          </a:p>
          <a:p>
            <a:pPr lvl="1"/>
            <a:r>
              <a:rPr lang="de-DE" sz="2400" b="1" dirty="0" smtClean="0"/>
              <a:t>Average degree of a vertex:  </a:t>
            </a:r>
            <a:r>
              <a:rPr lang="de-DE" sz="2400" b="1" dirty="0" smtClean="0">
                <a:latin typeface="Times New Roman"/>
                <a:cs typeface="Times New Roman"/>
              </a:rPr>
              <a:t>6</a:t>
            </a:r>
            <a:endParaRPr lang="de-DE" sz="2400" b="1" dirty="0">
              <a:latin typeface="Times New Roman"/>
              <a:cs typeface="Times New Roman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5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6123">
            <a:normAutofit fontScale="90000"/>
          </a:bodyPr>
          <a:lstStyle/>
          <a:p>
            <a:r>
              <a:rPr lang="en-US" dirty="0">
                <a:latin typeface="Trebuchet MS"/>
                <a:ea typeface="ヒラギノ角ゴ ProN W6" charset="0"/>
              </a:rPr>
              <a:t>Regularity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16770" y="2397522"/>
            <a:ext cx="1307083" cy="1294805"/>
            <a:chOff x="6161485" y="3676799"/>
            <a:chExt cx="1307083" cy="1294805"/>
          </a:xfrm>
        </p:grpSpPr>
        <p:sp>
          <p:nvSpPr>
            <p:cNvPr id="39940" name="Line 3"/>
            <p:cNvSpPr>
              <a:spLocks noChangeShapeType="1"/>
            </p:cNvSpPr>
            <p:nvPr/>
          </p:nvSpPr>
          <p:spPr bwMode="auto">
            <a:xfrm>
              <a:off x="6161485" y="3795117"/>
              <a:ext cx="127471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41" name="Line 4"/>
            <p:cNvSpPr>
              <a:spLocks noChangeShapeType="1"/>
            </p:cNvSpPr>
            <p:nvPr/>
          </p:nvSpPr>
          <p:spPr bwMode="auto">
            <a:xfrm>
              <a:off x="6161485" y="4063008"/>
              <a:ext cx="127471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42" name="Line 5"/>
            <p:cNvSpPr>
              <a:spLocks noChangeShapeType="1"/>
            </p:cNvSpPr>
            <p:nvPr/>
          </p:nvSpPr>
          <p:spPr bwMode="auto">
            <a:xfrm>
              <a:off x="6161485" y="4330898"/>
              <a:ext cx="127471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43" name="Line 6"/>
            <p:cNvSpPr>
              <a:spLocks noChangeShapeType="1"/>
            </p:cNvSpPr>
            <p:nvPr/>
          </p:nvSpPr>
          <p:spPr bwMode="auto">
            <a:xfrm>
              <a:off x="6161485" y="4598789"/>
              <a:ext cx="127471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44" name="Line 7"/>
            <p:cNvSpPr>
              <a:spLocks noChangeShapeType="1"/>
            </p:cNvSpPr>
            <p:nvPr/>
          </p:nvSpPr>
          <p:spPr bwMode="auto">
            <a:xfrm>
              <a:off x="6161485" y="4866680"/>
              <a:ext cx="127471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45" name="Line 8"/>
            <p:cNvSpPr>
              <a:spLocks noChangeShapeType="1"/>
            </p:cNvSpPr>
            <p:nvPr/>
          </p:nvSpPr>
          <p:spPr bwMode="auto">
            <a:xfrm rot="10800000" flipH="1">
              <a:off x="6259711" y="3696891"/>
              <a:ext cx="0" cy="12747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46" name="Line 9"/>
            <p:cNvSpPr>
              <a:spLocks noChangeShapeType="1"/>
            </p:cNvSpPr>
            <p:nvPr/>
          </p:nvSpPr>
          <p:spPr bwMode="auto">
            <a:xfrm rot="10800000" flipH="1">
              <a:off x="6527602" y="3696891"/>
              <a:ext cx="0" cy="12747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47" name="Line 10"/>
            <p:cNvSpPr>
              <a:spLocks noChangeShapeType="1"/>
            </p:cNvSpPr>
            <p:nvPr/>
          </p:nvSpPr>
          <p:spPr bwMode="auto">
            <a:xfrm rot="10800000" flipH="1">
              <a:off x="6795492" y="3696891"/>
              <a:ext cx="0" cy="12747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48" name="Line 11"/>
            <p:cNvSpPr>
              <a:spLocks noChangeShapeType="1"/>
            </p:cNvSpPr>
            <p:nvPr/>
          </p:nvSpPr>
          <p:spPr bwMode="auto">
            <a:xfrm rot="10800000" flipH="1">
              <a:off x="7063383" y="3696891"/>
              <a:ext cx="0" cy="12747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49" name="Line 12"/>
            <p:cNvSpPr>
              <a:spLocks noChangeShapeType="1"/>
            </p:cNvSpPr>
            <p:nvPr/>
          </p:nvSpPr>
          <p:spPr bwMode="auto">
            <a:xfrm rot="10800000" flipH="1">
              <a:off x="7331273" y="3696891"/>
              <a:ext cx="0" cy="12747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50" name="Line 13"/>
            <p:cNvSpPr>
              <a:spLocks noChangeShapeType="1"/>
            </p:cNvSpPr>
            <p:nvPr/>
          </p:nvSpPr>
          <p:spPr bwMode="auto">
            <a:xfrm rot="10800000" flipH="1">
              <a:off x="6170414" y="3676799"/>
              <a:ext cx="474390" cy="47550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51" name="Line 14"/>
            <p:cNvSpPr>
              <a:spLocks noChangeShapeType="1"/>
            </p:cNvSpPr>
            <p:nvPr/>
          </p:nvSpPr>
          <p:spPr bwMode="auto">
            <a:xfrm rot="10800000" flipH="1">
              <a:off x="6170415" y="3679032"/>
              <a:ext cx="740048" cy="7400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52" name="Line 15"/>
            <p:cNvSpPr>
              <a:spLocks noChangeShapeType="1"/>
            </p:cNvSpPr>
            <p:nvPr/>
          </p:nvSpPr>
          <p:spPr bwMode="auto">
            <a:xfrm rot="10800000" flipH="1">
              <a:off x="6170414" y="3720331"/>
              <a:ext cx="966639" cy="96775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53" name="Line 16"/>
            <p:cNvSpPr>
              <a:spLocks noChangeShapeType="1"/>
            </p:cNvSpPr>
            <p:nvPr/>
          </p:nvSpPr>
          <p:spPr bwMode="auto">
            <a:xfrm rot="10800000" flipH="1">
              <a:off x="6170414" y="3693542"/>
              <a:ext cx="1263551" cy="126243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54" name="Line 17"/>
            <p:cNvSpPr>
              <a:spLocks noChangeShapeType="1"/>
            </p:cNvSpPr>
            <p:nvPr/>
          </p:nvSpPr>
          <p:spPr bwMode="auto">
            <a:xfrm rot="10800000" flipH="1">
              <a:off x="6438305" y="3965898"/>
              <a:ext cx="988963" cy="99007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55" name="Line 18"/>
            <p:cNvSpPr>
              <a:spLocks noChangeShapeType="1"/>
            </p:cNvSpPr>
            <p:nvPr/>
          </p:nvSpPr>
          <p:spPr bwMode="auto">
            <a:xfrm rot="10800000" flipH="1">
              <a:off x="6715125" y="4231556"/>
              <a:ext cx="732234" cy="7333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56" name="Line 19"/>
            <p:cNvSpPr>
              <a:spLocks noChangeShapeType="1"/>
            </p:cNvSpPr>
            <p:nvPr/>
          </p:nvSpPr>
          <p:spPr bwMode="auto">
            <a:xfrm rot="10800000" flipH="1">
              <a:off x="7009805" y="4496098"/>
              <a:ext cx="458763" cy="45987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244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Triangle mesh: average valence = 6</a:t>
            </a:r>
          </a:p>
          <a:p>
            <a:r>
              <a:rPr lang="en-US" sz="2800" dirty="0" smtClean="0"/>
              <a:t>Quad mesh: average valence = 4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b="1" dirty="0" smtClean="0"/>
              <a:t>Regular mesh</a:t>
            </a:r>
            <a:r>
              <a:rPr lang="en-US" sz="2800" dirty="0" smtClean="0"/>
              <a:t>: all faces have the same number of edges and all vertex degrees are equal</a:t>
            </a:r>
          </a:p>
          <a:p>
            <a:r>
              <a:rPr lang="en-US" sz="2800" b="1" dirty="0" smtClean="0"/>
              <a:t>Quasi-regular mesh</a:t>
            </a:r>
            <a:r>
              <a:rPr lang="en-US" sz="2800" dirty="0" smtClean="0"/>
              <a:t>: </a:t>
            </a:r>
          </a:p>
          <a:p>
            <a:pPr lvl="1"/>
            <a:r>
              <a:rPr lang="en-US" sz="2400" dirty="0" smtClean="0"/>
              <a:t>a lot of vertices have degree 6 (4). Sometimes also refers to mostly equilateral faces.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597" y="2391346"/>
            <a:ext cx="1274713" cy="1274713"/>
            <a:chOff x="2413497" y="3674666"/>
            <a:chExt cx="1274713" cy="1274713"/>
          </a:xfrm>
        </p:grpSpPr>
        <p:sp>
          <p:nvSpPr>
            <p:cNvPr id="23" name="Line 3"/>
            <p:cNvSpPr>
              <a:spLocks noChangeShapeType="1"/>
            </p:cNvSpPr>
            <p:nvPr/>
          </p:nvSpPr>
          <p:spPr bwMode="auto">
            <a:xfrm>
              <a:off x="2413497" y="3772893"/>
              <a:ext cx="127471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Line 4"/>
            <p:cNvSpPr>
              <a:spLocks noChangeShapeType="1"/>
            </p:cNvSpPr>
            <p:nvPr/>
          </p:nvSpPr>
          <p:spPr bwMode="auto">
            <a:xfrm>
              <a:off x="2413497" y="4040783"/>
              <a:ext cx="127471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Line 5"/>
            <p:cNvSpPr>
              <a:spLocks noChangeShapeType="1"/>
            </p:cNvSpPr>
            <p:nvPr/>
          </p:nvSpPr>
          <p:spPr bwMode="auto">
            <a:xfrm>
              <a:off x="2413497" y="4308674"/>
              <a:ext cx="127471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Line 6"/>
            <p:cNvSpPr>
              <a:spLocks noChangeShapeType="1"/>
            </p:cNvSpPr>
            <p:nvPr/>
          </p:nvSpPr>
          <p:spPr bwMode="auto">
            <a:xfrm>
              <a:off x="2413497" y="4576564"/>
              <a:ext cx="127471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2413497" y="4844455"/>
              <a:ext cx="127471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 rot="10800000" flipH="1">
              <a:off x="2511723" y="3674666"/>
              <a:ext cx="0" cy="12747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" name="Line 9"/>
            <p:cNvSpPr>
              <a:spLocks noChangeShapeType="1"/>
            </p:cNvSpPr>
            <p:nvPr/>
          </p:nvSpPr>
          <p:spPr bwMode="auto">
            <a:xfrm rot="10800000" flipH="1">
              <a:off x="2779614" y="3674666"/>
              <a:ext cx="0" cy="12747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rot="10800000" flipH="1">
              <a:off x="3047504" y="3674666"/>
              <a:ext cx="0" cy="12747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rot="10800000" flipH="1">
              <a:off x="3315395" y="3674666"/>
              <a:ext cx="0" cy="12747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rot="10800000" flipH="1">
              <a:off x="3583285" y="3674666"/>
              <a:ext cx="0" cy="12747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1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 rot="16200000" flipH="1">
            <a:off x="5878396" y="4093138"/>
            <a:ext cx="443920" cy="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 flipH="1">
            <a:off x="4249893" y="4093138"/>
            <a:ext cx="443920" cy="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H="1">
            <a:off x="7617825" y="3786071"/>
            <a:ext cx="1005840" cy="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5599611" y="4188823"/>
            <a:ext cx="3108960" cy="1558834"/>
            <a:chOff x="5599611" y="4188823"/>
            <a:chExt cx="3108960" cy="1558834"/>
          </a:xfrm>
        </p:grpSpPr>
        <p:sp>
          <p:nvSpPr>
            <p:cNvPr id="35" name="Rectangle 34"/>
            <p:cNvSpPr/>
            <p:nvPr/>
          </p:nvSpPr>
          <p:spPr>
            <a:xfrm>
              <a:off x="5599611" y="4188823"/>
              <a:ext cx="3108960" cy="155883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620202" y="4202611"/>
              <a:ext cx="3078209" cy="1536337"/>
              <a:chOff x="5620202" y="4202611"/>
              <a:chExt cx="3078209" cy="1536337"/>
            </a:xfrm>
          </p:grpSpPr>
          <p:pic>
            <p:nvPicPr>
              <p:cNvPr id="17" name="Picture 3076"/>
              <p:cNvPicPr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148715" y="4202611"/>
                <a:ext cx="1549696" cy="1536192"/>
              </a:xfrm>
              <a:prstGeom prst="rect">
                <a:avLst/>
              </a:prstGeom>
              <a:noFill/>
              <a:ln w="28575">
                <a:noFill/>
                <a:headEnd/>
                <a:tailEnd/>
              </a:ln>
              <a:effectLst/>
            </p:spPr>
          </p:pic>
          <p:pic>
            <p:nvPicPr>
              <p:cNvPr id="18" name="Picture 3077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620202" y="4202611"/>
                <a:ext cx="1536337" cy="1536337"/>
              </a:xfrm>
              <a:prstGeom prst="rect">
                <a:avLst/>
              </a:prstGeom>
              <a:noFill/>
              <a:ln w="28575">
                <a:noFill/>
                <a:headEnd/>
                <a:tailEnd/>
              </a:ln>
              <a:effectLst/>
            </p:spPr>
          </p:pic>
        </p:grpSp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949235" y="4188823"/>
            <a:ext cx="4110446" cy="1558252"/>
            <a:chOff x="1227908" y="4202611"/>
            <a:chExt cx="3796937" cy="1358537"/>
          </a:xfrm>
        </p:grpSpPr>
        <p:sp>
          <p:nvSpPr>
            <p:cNvPr id="21" name="Rectangle 20"/>
            <p:cNvSpPr/>
            <p:nvPr/>
          </p:nvSpPr>
          <p:spPr>
            <a:xfrm>
              <a:off x="1227908" y="4202611"/>
              <a:ext cx="3796937" cy="135853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300299" y="4282652"/>
              <a:ext cx="3641356" cy="1188720"/>
              <a:chOff x="1274174" y="4216613"/>
              <a:chExt cx="3641356" cy="1188720"/>
            </a:xfrm>
          </p:grpSpPr>
          <p:pic>
            <p:nvPicPr>
              <p:cNvPr id="157698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74174" y="4216613"/>
                <a:ext cx="1123321" cy="1188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57699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512313" y="4216613"/>
                <a:ext cx="1126263" cy="1187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57700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753395" y="4216613"/>
                <a:ext cx="1162135" cy="1188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cxnSp>
        <p:nvCxnSpPr>
          <p:cNvPr id="38" name="Straight Connector 37"/>
          <p:cNvCxnSpPr/>
          <p:nvPr/>
        </p:nvCxnSpPr>
        <p:spPr>
          <a:xfrm rot="10800000" flipH="1">
            <a:off x="4456703" y="3894927"/>
            <a:ext cx="3657600" cy="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3211" y="1837507"/>
            <a:ext cx="1515661" cy="8617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Scanning:</a:t>
            </a:r>
          </a:p>
          <a:p>
            <a:r>
              <a:rPr lang="en-US" sz="1600" dirty="0" smtClean="0"/>
              <a:t>results in range images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2137952" y="1837507"/>
            <a:ext cx="1653547" cy="13542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Registration:</a:t>
            </a:r>
          </a:p>
          <a:p>
            <a:r>
              <a:rPr lang="en-US" sz="1600" dirty="0" smtClean="0"/>
              <a:t>bring all range images to one coordinate system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4323805" y="1837507"/>
            <a:ext cx="2582092" cy="11387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Stitching</a:t>
            </a:r>
            <a:r>
              <a:rPr lang="en-US" dirty="0" smtClean="0"/>
              <a:t>/</a:t>
            </a:r>
            <a:r>
              <a:rPr lang="en-US" b="1" dirty="0" smtClean="0"/>
              <a:t>reconstruction:</a:t>
            </a:r>
          </a:p>
          <a:p>
            <a:r>
              <a:rPr lang="en-US" sz="1600" dirty="0" smtClean="0"/>
              <a:t>Integration of scans into a single mesh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7445826" y="1837507"/>
            <a:ext cx="1589315" cy="12926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Postprocess</a:t>
            </a:r>
            <a:r>
              <a:rPr lang="en-US" b="1" dirty="0" smtClean="0">
                <a:solidFill>
                  <a:srgbClr val="000000"/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Topological and</a:t>
            </a:r>
            <a:br>
              <a:rPr lang="en-US" sz="1200" dirty="0" smtClean="0"/>
            </a:br>
            <a:r>
              <a:rPr lang="en-US" sz="1200" dirty="0" smtClean="0"/>
              <a:t>   geometric </a:t>
            </a:r>
            <a:br>
              <a:rPr lang="en-US" sz="1200" dirty="0" smtClean="0"/>
            </a:br>
            <a:r>
              <a:rPr lang="en-US" sz="1200" dirty="0" smtClean="0"/>
              <a:t>   filtering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</a:t>
            </a:r>
            <a:r>
              <a:rPr lang="en-US" sz="1200" dirty="0" err="1" smtClean="0"/>
              <a:t>Remeshing</a:t>
            </a:r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Compression</a:t>
            </a:r>
            <a:endParaRPr lang="en-US" sz="1200" dirty="0"/>
          </a:p>
        </p:txBody>
      </p:sp>
      <p:sp>
        <p:nvSpPr>
          <p:cNvPr id="33" name="Right Arrow 32"/>
          <p:cNvSpPr/>
          <p:nvPr/>
        </p:nvSpPr>
        <p:spPr>
          <a:xfrm>
            <a:off x="1726769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3917967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7039889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67437" y="167731"/>
            <a:ext cx="8419109" cy="798719"/>
          </a:xfrm>
        </p:spPr>
        <p:txBody>
          <a:bodyPr>
            <a:normAutofit/>
          </a:bodyPr>
          <a:lstStyle/>
          <a:p>
            <a:r>
              <a:rPr lang="en-US" dirty="0" smtClean="0"/>
              <a:t>Geometry Acquisition Pipeline</a:t>
            </a:r>
            <a:endParaRPr lang="en-US" sz="31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7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6123">
            <a:normAutofit fontScale="90000"/>
          </a:bodyPr>
          <a:lstStyle/>
          <a:p>
            <a:r>
              <a:rPr lang="en-US" dirty="0">
                <a:latin typeface="Trebuchet MS"/>
                <a:ea typeface="ヒラギノ角ゴ ProN W6" charset="0"/>
              </a:rPr>
              <a:t>Regularity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Quasi-regular</a:t>
            </a:r>
            <a:endParaRPr lang="en-US" dirty="0"/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6"/>
          <a:stretch>
            <a:fillRect/>
          </a:stretch>
        </p:blipFill>
        <p:spPr bwMode="auto">
          <a:xfrm>
            <a:off x="1732360" y="2411016"/>
            <a:ext cx="5304234" cy="348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8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6123">
            <a:normAutofit fontScale="90000"/>
          </a:bodyPr>
          <a:lstStyle/>
          <a:p>
            <a:r>
              <a:rPr lang="en-US" dirty="0">
                <a:latin typeface="Trebuchet MS"/>
                <a:ea typeface="ヒラギノ角ゴ ProN W6" charset="0"/>
              </a:rPr>
              <a:t>Regularity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Semi-regular mesh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sz="2800" dirty="0" smtClean="0"/>
              <a:t>connectivity is a result </a:t>
            </a:r>
            <a:br>
              <a:rPr lang="en-US" sz="2800" dirty="0" smtClean="0"/>
            </a:br>
            <a:r>
              <a:rPr lang="en-US" sz="2800" dirty="0" smtClean="0"/>
              <a:t>of N&gt;0 subdivision steps</a:t>
            </a:r>
            <a:endParaRPr lang="en-US" dirty="0" smtClean="0"/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3" y="3348633"/>
            <a:ext cx="1877467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121" y="3348633"/>
            <a:ext cx="1877467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97" y="3348633"/>
            <a:ext cx="1877467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3348633"/>
            <a:ext cx="1877467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AutoShape 7"/>
          <p:cNvSpPr>
            <a:spLocks/>
          </p:cNvSpPr>
          <p:nvPr/>
        </p:nvSpPr>
        <p:spPr bwMode="auto">
          <a:xfrm>
            <a:off x="5201493" y="1629767"/>
            <a:ext cx="1107281" cy="892969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1" name="AutoShape 8"/>
          <p:cNvSpPr>
            <a:spLocks/>
          </p:cNvSpPr>
          <p:nvPr/>
        </p:nvSpPr>
        <p:spPr bwMode="auto">
          <a:xfrm>
            <a:off x="7344618" y="1629767"/>
            <a:ext cx="1107281" cy="892969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2" name="AutoShape 9"/>
          <p:cNvSpPr>
            <a:spLocks/>
          </p:cNvSpPr>
          <p:nvPr/>
        </p:nvSpPr>
        <p:spPr bwMode="auto">
          <a:xfrm rot="10800000" flipH="1">
            <a:off x="7621438" y="2076252"/>
            <a:ext cx="553641" cy="44648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3" name="Line 10"/>
          <p:cNvSpPr>
            <a:spLocks noChangeShapeType="1"/>
          </p:cNvSpPr>
          <p:nvPr/>
        </p:nvSpPr>
        <p:spPr bwMode="auto">
          <a:xfrm rot="10800000">
            <a:off x="6612383" y="2067322"/>
            <a:ext cx="48778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6123">
            <a:normAutofit fontScale="90000"/>
          </a:bodyPr>
          <a:lstStyle/>
          <a:p>
            <a:r>
              <a:rPr lang="en-US" dirty="0">
                <a:latin typeface="Trebuchet MS"/>
                <a:ea typeface="ヒラギノ角ゴ ProN W6" charset="0"/>
              </a:rPr>
              <a:t>Regularity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3" y="3348633"/>
            <a:ext cx="1877467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121" y="3348633"/>
            <a:ext cx="1877467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97" y="3348633"/>
            <a:ext cx="1877467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3348633"/>
            <a:ext cx="1877467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AutoShape 7"/>
          <p:cNvSpPr>
            <a:spLocks/>
          </p:cNvSpPr>
          <p:nvPr/>
        </p:nvSpPr>
        <p:spPr bwMode="auto">
          <a:xfrm>
            <a:off x="5068169" y="1732360"/>
            <a:ext cx="1107281" cy="892969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9" name="AutoShape 8"/>
          <p:cNvSpPr>
            <a:spLocks/>
          </p:cNvSpPr>
          <p:nvPr/>
        </p:nvSpPr>
        <p:spPr bwMode="auto">
          <a:xfrm>
            <a:off x="7392467" y="1732360"/>
            <a:ext cx="1107281" cy="892969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0" name="AutoShape 9"/>
          <p:cNvSpPr>
            <a:spLocks/>
          </p:cNvSpPr>
          <p:nvPr/>
        </p:nvSpPr>
        <p:spPr bwMode="auto">
          <a:xfrm rot="10800000" flipH="1">
            <a:off x="7669287" y="2178845"/>
            <a:ext cx="553641" cy="44648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1" name="Line 10"/>
          <p:cNvSpPr>
            <a:spLocks noChangeShapeType="1"/>
          </p:cNvSpPr>
          <p:nvPr/>
        </p:nvSpPr>
        <p:spPr bwMode="auto">
          <a:xfrm rot="10800000">
            <a:off x="6811243" y="2169915"/>
            <a:ext cx="48778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2" name="AutoShape 11"/>
          <p:cNvSpPr>
            <a:spLocks/>
          </p:cNvSpPr>
          <p:nvPr/>
        </p:nvSpPr>
        <p:spPr bwMode="auto">
          <a:xfrm rot="10800000" flipH="1">
            <a:off x="5621809" y="1732360"/>
            <a:ext cx="1107281" cy="892969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3" name="AutoShape 12"/>
          <p:cNvSpPr>
            <a:spLocks/>
          </p:cNvSpPr>
          <p:nvPr/>
        </p:nvSpPr>
        <p:spPr bwMode="auto">
          <a:xfrm rot="10800000" flipH="1">
            <a:off x="7946108" y="1732360"/>
            <a:ext cx="1107281" cy="892969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4" name="AutoShape 13"/>
          <p:cNvSpPr>
            <a:spLocks/>
          </p:cNvSpPr>
          <p:nvPr/>
        </p:nvSpPr>
        <p:spPr bwMode="auto">
          <a:xfrm>
            <a:off x="8222928" y="1732360"/>
            <a:ext cx="553641" cy="44648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5" name="Oval 14"/>
          <p:cNvSpPr>
            <a:spLocks/>
          </p:cNvSpPr>
          <p:nvPr/>
        </p:nvSpPr>
        <p:spPr bwMode="auto">
          <a:xfrm>
            <a:off x="8169350" y="2116337"/>
            <a:ext cx="133945" cy="133945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72001"/>
          </a:xfrm>
        </p:spPr>
        <p:txBody>
          <a:bodyPr/>
          <a:lstStyle/>
          <a:p>
            <a:r>
              <a:rPr lang="en-US" b="1" dirty="0" smtClean="0"/>
              <a:t>Semi-regular mesh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sz="2800" dirty="0" smtClean="0"/>
              <a:t>connectivity is a result </a:t>
            </a:r>
            <a:br>
              <a:rPr lang="en-US" sz="2800" dirty="0" smtClean="0"/>
            </a:br>
            <a:r>
              <a:rPr lang="en-US" sz="2800" dirty="0" smtClean="0"/>
              <a:t>of N&gt;0 subdivision steps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1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/>
              <a:t>Triangulation</a:t>
            </a:r>
          </a:p>
        </p:txBody>
      </p:sp>
      <p:grpSp>
        <p:nvGrpSpPr>
          <p:cNvPr id="64534" name="Group 22"/>
          <p:cNvGrpSpPr>
            <a:grpSpLocks/>
          </p:cNvGrpSpPr>
          <p:nvPr/>
        </p:nvGrpSpPr>
        <p:grpSpPr bwMode="auto">
          <a:xfrm>
            <a:off x="383976" y="2134196"/>
            <a:ext cx="2669977" cy="2972470"/>
            <a:chOff x="0" y="0"/>
            <a:chExt cx="2392" cy="2663"/>
          </a:xfrm>
        </p:grpSpPr>
        <p:sp>
          <p:nvSpPr>
            <p:cNvPr id="64515" name="Line 3"/>
            <p:cNvSpPr>
              <a:spLocks noChangeShapeType="1"/>
            </p:cNvSpPr>
            <p:nvPr/>
          </p:nvSpPr>
          <p:spPr bwMode="auto">
            <a:xfrm>
              <a:off x="546" y="67"/>
              <a:ext cx="205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16" name="Line 4"/>
            <p:cNvSpPr>
              <a:spLocks noChangeShapeType="1"/>
            </p:cNvSpPr>
            <p:nvPr/>
          </p:nvSpPr>
          <p:spPr bwMode="auto">
            <a:xfrm rot="10800000" flipH="1">
              <a:off x="0" y="67"/>
              <a:ext cx="544" cy="116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17" name="Line 5"/>
            <p:cNvSpPr>
              <a:spLocks noChangeShapeType="1"/>
            </p:cNvSpPr>
            <p:nvPr/>
          </p:nvSpPr>
          <p:spPr bwMode="auto">
            <a:xfrm>
              <a:off x="0" y="1227"/>
              <a:ext cx="410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18" name="Line 6"/>
            <p:cNvSpPr>
              <a:spLocks noChangeShapeType="1"/>
            </p:cNvSpPr>
            <p:nvPr/>
          </p:nvSpPr>
          <p:spPr bwMode="auto">
            <a:xfrm rot="10800000" flipH="1">
              <a:off x="410" y="1023"/>
              <a:ext cx="341" cy="95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19" name="Line 7"/>
            <p:cNvSpPr>
              <a:spLocks noChangeShapeType="1"/>
            </p:cNvSpPr>
            <p:nvPr/>
          </p:nvSpPr>
          <p:spPr bwMode="auto">
            <a:xfrm rot="10800000" flipH="1">
              <a:off x="751" y="816"/>
              <a:ext cx="684" cy="20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20" name="Line 8"/>
            <p:cNvSpPr>
              <a:spLocks noChangeShapeType="1"/>
            </p:cNvSpPr>
            <p:nvPr/>
          </p:nvSpPr>
          <p:spPr bwMode="auto">
            <a:xfrm rot="10800000">
              <a:off x="546" y="67"/>
              <a:ext cx="889" cy="75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21" name="Line 9"/>
            <p:cNvSpPr>
              <a:spLocks noChangeShapeType="1"/>
            </p:cNvSpPr>
            <p:nvPr/>
          </p:nvSpPr>
          <p:spPr bwMode="auto">
            <a:xfrm rot="10800000" flipH="1">
              <a:off x="546" y="0"/>
              <a:ext cx="1505" cy="6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22" name="Line 10"/>
            <p:cNvSpPr>
              <a:spLocks noChangeShapeType="1"/>
            </p:cNvSpPr>
            <p:nvPr/>
          </p:nvSpPr>
          <p:spPr bwMode="auto">
            <a:xfrm flipH="1">
              <a:off x="1435" y="0"/>
              <a:ext cx="616" cy="81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23" name="Line 11"/>
            <p:cNvSpPr>
              <a:spLocks noChangeShapeType="1"/>
            </p:cNvSpPr>
            <p:nvPr/>
          </p:nvSpPr>
          <p:spPr bwMode="auto">
            <a:xfrm>
              <a:off x="2051" y="0"/>
              <a:ext cx="340" cy="1024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24" name="Line 12"/>
            <p:cNvSpPr>
              <a:spLocks noChangeShapeType="1"/>
            </p:cNvSpPr>
            <p:nvPr/>
          </p:nvSpPr>
          <p:spPr bwMode="auto">
            <a:xfrm rot="10800000" flipH="1">
              <a:off x="1981" y="1023"/>
              <a:ext cx="411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25" name="Line 13"/>
            <p:cNvSpPr>
              <a:spLocks noChangeShapeType="1"/>
            </p:cNvSpPr>
            <p:nvPr/>
          </p:nvSpPr>
          <p:spPr bwMode="auto">
            <a:xfrm flipH="1">
              <a:off x="1298" y="1774"/>
              <a:ext cx="68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26" name="Line 14"/>
            <p:cNvSpPr>
              <a:spLocks noChangeShapeType="1"/>
            </p:cNvSpPr>
            <p:nvPr/>
          </p:nvSpPr>
          <p:spPr bwMode="auto">
            <a:xfrm rot="10800000" flipH="1">
              <a:off x="1298" y="816"/>
              <a:ext cx="137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27" name="Line 15"/>
            <p:cNvSpPr>
              <a:spLocks noChangeShapeType="1"/>
            </p:cNvSpPr>
            <p:nvPr/>
          </p:nvSpPr>
          <p:spPr bwMode="auto">
            <a:xfrm rot="10800000">
              <a:off x="751" y="1023"/>
              <a:ext cx="548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28" name="Line 16"/>
            <p:cNvSpPr>
              <a:spLocks noChangeShapeType="1"/>
            </p:cNvSpPr>
            <p:nvPr/>
          </p:nvSpPr>
          <p:spPr bwMode="auto">
            <a:xfrm>
              <a:off x="410" y="1979"/>
              <a:ext cx="478" cy="68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29" name="Line 17"/>
            <p:cNvSpPr>
              <a:spLocks noChangeShapeType="1"/>
            </p:cNvSpPr>
            <p:nvPr/>
          </p:nvSpPr>
          <p:spPr bwMode="auto">
            <a:xfrm rot="10800000" flipH="1">
              <a:off x="887" y="1774"/>
              <a:ext cx="411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30" name="Line 18"/>
            <p:cNvSpPr>
              <a:spLocks noChangeShapeType="1"/>
            </p:cNvSpPr>
            <p:nvPr/>
          </p:nvSpPr>
          <p:spPr bwMode="auto">
            <a:xfrm>
              <a:off x="1298" y="1774"/>
              <a:ext cx="752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31" name="Line 19"/>
            <p:cNvSpPr>
              <a:spLocks noChangeShapeType="1"/>
            </p:cNvSpPr>
            <p:nvPr/>
          </p:nvSpPr>
          <p:spPr bwMode="auto">
            <a:xfrm rot="10800000">
              <a:off x="1981" y="1774"/>
              <a:ext cx="70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32" name="Line 20"/>
            <p:cNvSpPr>
              <a:spLocks noChangeShapeType="1"/>
            </p:cNvSpPr>
            <p:nvPr/>
          </p:nvSpPr>
          <p:spPr bwMode="auto">
            <a:xfrm flipH="1">
              <a:off x="887" y="2662"/>
              <a:ext cx="116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33" name="Line 21"/>
            <p:cNvSpPr>
              <a:spLocks noChangeShapeType="1"/>
            </p:cNvSpPr>
            <p:nvPr/>
          </p:nvSpPr>
          <p:spPr bwMode="auto">
            <a:xfrm flipH="1">
              <a:off x="2051" y="1023"/>
              <a:ext cx="340" cy="164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64546" name="Group 34"/>
          <p:cNvGrpSpPr>
            <a:grpSpLocks/>
          </p:cNvGrpSpPr>
          <p:nvPr/>
        </p:nvGrpSpPr>
        <p:grpSpPr bwMode="auto">
          <a:xfrm>
            <a:off x="302494" y="2053828"/>
            <a:ext cx="2822897" cy="3125391"/>
            <a:chOff x="0" y="0"/>
            <a:chExt cx="2528" cy="2800"/>
          </a:xfrm>
        </p:grpSpPr>
        <p:sp>
          <p:nvSpPr>
            <p:cNvPr id="64535" name="Oval 23"/>
            <p:cNvSpPr>
              <a:spLocks/>
            </p:cNvSpPr>
            <p:nvPr/>
          </p:nvSpPr>
          <p:spPr bwMode="auto">
            <a:xfrm>
              <a:off x="751" y="1024"/>
              <a:ext cx="138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36" name="Oval 24"/>
            <p:cNvSpPr>
              <a:spLocks/>
            </p:cNvSpPr>
            <p:nvPr/>
          </p:nvSpPr>
          <p:spPr bwMode="auto">
            <a:xfrm>
              <a:off x="546" y="68"/>
              <a:ext cx="136" cy="135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37" name="Oval 25"/>
            <p:cNvSpPr>
              <a:spLocks/>
            </p:cNvSpPr>
            <p:nvPr/>
          </p:nvSpPr>
          <p:spPr bwMode="auto">
            <a:xfrm>
              <a:off x="409" y="1979"/>
              <a:ext cx="135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38" name="Oval 26"/>
            <p:cNvSpPr>
              <a:spLocks/>
            </p:cNvSpPr>
            <p:nvPr/>
          </p:nvSpPr>
          <p:spPr bwMode="auto">
            <a:xfrm>
              <a:off x="1435" y="819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39" name="Oval 27"/>
            <p:cNvSpPr>
              <a:spLocks/>
            </p:cNvSpPr>
            <p:nvPr/>
          </p:nvSpPr>
          <p:spPr bwMode="auto">
            <a:xfrm>
              <a:off x="0" y="1229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40" name="Oval 28"/>
            <p:cNvSpPr>
              <a:spLocks/>
            </p:cNvSpPr>
            <p:nvPr/>
          </p:nvSpPr>
          <p:spPr bwMode="auto">
            <a:xfrm>
              <a:off x="2392" y="1024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41" name="Oval 29"/>
            <p:cNvSpPr>
              <a:spLocks/>
            </p:cNvSpPr>
            <p:nvPr/>
          </p:nvSpPr>
          <p:spPr bwMode="auto">
            <a:xfrm>
              <a:off x="1981" y="1775"/>
              <a:ext cx="138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42" name="Oval 30"/>
            <p:cNvSpPr>
              <a:spLocks/>
            </p:cNvSpPr>
            <p:nvPr/>
          </p:nvSpPr>
          <p:spPr bwMode="auto">
            <a:xfrm>
              <a:off x="889" y="2663"/>
              <a:ext cx="135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43" name="Oval 31"/>
            <p:cNvSpPr>
              <a:spLocks/>
            </p:cNvSpPr>
            <p:nvPr/>
          </p:nvSpPr>
          <p:spPr bwMode="auto">
            <a:xfrm>
              <a:off x="2049" y="2663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44" name="Oval 32"/>
            <p:cNvSpPr>
              <a:spLocks/>
            </p:cNvSpPr>
            <p:nvPr/>
          </p:nvSpPr>
          <p:spPr bwMode="auto">
            <a:xfrm>
              <a:off x="2049" y="0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45" name="Oval 33"/>
            <p:cNvSpPr>
              <a:spLocks/>
            </p:cNvSpPr>
            <p:nvPr/>
          </p:nvSpPr>
          <p:spPr bwMode="auto">
            <a:xfrm>
              <a:off x="1298" y="1775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7" name="Content Placeholder 1"/>
          <p:cNvSpPr>
            <a:spLocks noGrp="1"/>
          </p:cNvSpPr>
          <p:nvPr>
            <p:ph idx="1"/>
          </p:nvPr>
        </p:nvSpPr>
        <p:spPr>
          <a:xfrm>
            <a:off x="3568700" y="1371600"/>
            <a:ext cx="5118100" cy="4572001"/>
          </a:xfrm>
        </p:spPr>
        <p:txBody>
          <a:bodyPr>
            <a:normAutofit/>
          </a:bodyPr>
          <a:lstStyle/>
          <a:p>
            <a:r>
              <a:rPr lang="en-US" sz="2800" dirty="0"/>
              <a:t>Polygonal mesh where every face is a triangle</a:t>
            </a:r>
          </a:p>
          <a:p>
            <a:endParaRPr lang="en-US" sz="2800" dirty="0"/>
          </a:p>
          <a:p>
            <a:r>
              <a:rPr lang="en-US" sz="2800" dirty="0"/>
              <a:t>Simplifies data structures</a:t>
            </a:r>
          </a:p>
          <a:p>
            <a:r>
              <a:rPr lang="en-US" sz="2800" dirty="0"/>
              <a:t>Simplifies rendering</a:t>
            </a:r>
          </a:p>
          <a:p>
            <a:r>
              <a:rPr lang="en-US" sz="2800" dirty="0"/>
              <a:t>Simplifies algorithms</a:t>
            </a:r>
          </a:p>
          <a:p>
            <a:r>
              <a:rPr lang="en-US" sz="2800" dirty="0"/>
              <a:t>Each face planar and convex</a:t>
            </a:r>
          </a:p>
          <a:p>
            <a:r>
              <a:rPr lang="en-US" sz="2800" dirty="0"/>
              <a:t>Any polygon can be triangulated</a:t>
            </a:r>
          </a:p>
          <a:p>
            <a:endParaRPr 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1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/>
              <a:t>Triangulation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68700" y="1371600"/>
            <a:ext cx="5118100" cy="4572001"/>
          </a:xfrm>
        </p:spPr>
        <p:txBody>
          <a:bodyPr>
            <a:normAutofit/>
          </a:bodyPr>
          <a:lstStyle/>
          <a:p>
            <a:r>
              <a:rPr lang="en-US" sz="2800" dirty="0"/>
              <a:t>Polygonal mesh where every face is a triangle</a:t>
            </a:r>
          </a:p>
          <a:p>
            <a:endParaRPr lang="en-US" sz="2800" dirty="0"/>
          </a:p>
          <a:p>
            <a:r>
              <a:rPr lang="en-US" sz="2800" dirty="0"/>
              <a:t>Simplifies data structures</a:t>
            </a:r>
          </a:p>
          <a:p>
            <a:r>
              <a:rPr lang="en-US" sz="2800" dirty="0"/>
              <a:t>Simplifies rendering</a:t>
            </a:r>
          </a:p>
          <a:p>
            <a:r>
              <a:rPr lang="en-US" sz="2800" dirty="0"/>
              <a:t>Simplifies algorithms</a:t>
            </a:r>
          </a:p>
          <a:p>
            <a:r>
              <a:rPr lang="en-US" sz="2800" dirty="0"/>
              <a:t>Each face planar and convex</a:t>
            </a:r>
          </a:p>
          <a:p>
            <a:r>
              <a:rPr lang="en-US" sz="2800" dirty="0"/>
              <a:t>Any polygon can be triangulated</a:t>
            </a:r>
          </a:p>
          <a:p>
            <a:endParaRPr lang="en-US" sz="2800" dirty="0"/>
          </a:p>
        </p:txBody>
      </p:sp>
      <p:sp>
        <p:nvSpPr>
          <p:cNvPr id="65539" name="Line 3"/>
          <p:cNvSpPr>
            <a:spLocks noChangeShapeType="1"/>
          </p:cNvSpPr>
          <p:nvPr/>
        </p:nvSpPr>
        <p:spPr bwMode="auto">
          <a:xfrm rot="10800000" flipH="1">
            <a:off x="822648" y="4127748"/>
            <a:ext cx="1015752" cy="218777"/>
          </a:xfrm>
          <a:prstGeom prst="line">
            <a:avLst/>
          </a:prstGeom>
          <a:noFill/>
          <a:ln w="76200" cap="flat">
            <a:solidFill>
              <a:srgbClr val="FF271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5540" name="Line 4"/>
          <p:cNvSpPr>
            <a:spLocks noChangeShapeType="1"/>
          </p:cNvSpPr>
          <p:nvPr/>
        </p:nvSpPr>
        <p:spPr bwMode="auto">
          <a:xfrm>
            <a:off x="1928813" y="3034978"/>
            <a:ext cx="655216" cy="1067098"/>
          </a:xfrm>
          <a:prstGeom prst="line">
            <a:avLst/>
          </a:prstGeom>
          <a:noFill/>
          <a:ln w="76200" cap="flat">
            <a:solidFill>
              <a:srgbClr val="FF271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5562" name="Group 26"/>
          <p:cNvGrpSpPr>
            <a:grpSpLocks/>
          </p:cNvGrpSpPr>
          <p:nvPr/>
        </p:nvGrpSpPr>
        <p:grpSpPr bwMode="auto">
          <a:xfrm>
            <a:off x="383976" y="2134196"/>
            <a:ext cx="2669977" cy="2972470"/>
            <a:chOff x="0" y="0"/>
            <a:chExt cx="2392" cy="2663"/>
          </a:xfrm>
        </p:grpSpPr>
        <p:sp>
          <p:nvSpPr>
            <p:cNvPr id="65541" name="Line 5"/>
            <p:cNvSpPr>
              <a:spLocks noChangeShapeType="1"/>
            </p:cNvSpPr>
            <p:nvPr/>
          </p:nvSpPr>
          <p:spPr bwMode="auto">
            <a:xfrm>
              <a:off x="546" y="67"/>
              <a:ext cx="205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42" name="Line 6"/>
            <p:cNvSpPr>
              <a:spLocks noChangeShapeType="1"/>
            </p:cNvSpPr>
            <p:nvPr/>
          </p:nvSpPr>
          <p:spPr bwMode="auto">
            <a:xfrm rot="10800000" flipH="1">
              <a:off x="0" y="1023"/>
              <a:ext cx="751" cy="205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43" name="Line 7"/>
            <p:cNvSpPr>
              <a:spLocks noChangeShapeType="1"/>
            </p:cNvSpPr>
            <p:nvPr/>
          </p:nvSpPr>
          <p:spPr bwMode="auto">
            <a:xfrm rot="10800000" flipH="1">
              <a:off x="0" y="67"/>
              <a:ext cx="544" cy="116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44" name="Line 8"/>
            <p:cNvSpPr>
              <a:spLocks noChangeShapeType="1"/>
            </p:cNvSpPr>
            <p:nvPr/>
          </p:nvSpPr>
          <p:spPr bwMode="auto">
            <a:xfrm>
              <a:off x="0" y="1227"/>
              <a:ext cx="410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45" name="Line 9"/>
            <p:cNvSpPr>
              <a:spLocks noChangeShapeType="1"/>
            </p:cNvSpPr>
            <p:nvPr/>
          </p:nvSpPr>
          <p:spPr bwMode="auto">
            <a:xfrm rot="10800000" flipH="1">
              <a:off x="410" y="1023"/>
              <a:ext cx="341" cy="95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46" name="Line 10"/>
            <p:cNvSpPr>
              <a:spLocks noChangeShapeType="1"/>
            </p:cNvSpPr>
            <p:nvPr/>
          </p:nvSpPr>
          <p:spPr bwMode="auto">
            <a:xfrm rot="10800000" flipH="1">
              <a:off x="751" y="816"/>
              <a:ext cx="684" cy="20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47" name="Line 11"/>
            <p:cNvSpPr>
              <a:spLocks noChangeShapeType="1"/>
            </p:cNvSpPr>
            <p:nvPr/>
          </p:nvSpPr>
          <p:spPr bwMode="auto">
            <a:xfrm rot="10800000">
              <a:off x="546" y="67"/>
              <a:ext cx="889" cy="75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48" name="Line 12"/>
            <p:cNvSpPr>
              <a:spLocks noChangeShapeType="1"/>
            </p:cNvSpPr>
            <p:nvPr/>
          </p:nvSpPr>
          <p:spPr bwMode="auto">
            <a:xfrm rot="10800000" flipH="1">
              <a:off x="546" y="0"/>
              <a:ext cx="1505" cy="6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49" name="Line 13"/>
            <p:cNvSpPr>
              <a:spLocks noChangeShapeType="1"/>
            </p:cNvSpPr>
            <p:nvPr/>
          </p:nvSpPr>
          <p:spPr bwMode="auto">
            <a:xfrm flipH="1">
              <a:off x="1435" y="0"/>
              <a:ext cx="616" cy="81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50" name="Line 14"/>
            <p:cNvSpPr>
              <a:spLocks noChangeShapeType="1"/>
            </p:cNvSpPr>
            <p:nvPr/>
          </p:nvSpPr>
          <p:spPr bwMode="auto">
            <a:xfrm>
              <a:off x="2051" y="0"/>
              <a:ext cx="340" cy="1024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51" name="Line 15"/>
            <p:cNvSpPr>
              <a:spLocks noChangeShapeType="1"/>
            </p:cNvSpPr>
            <p:nvPr/>
          </p:nvSpPr>
          <p:spPr bwMode="auto">
            <a:xfrm rot="10800000">
              <a:off x="1435" y="816"/>
              <a:ext cx="957" cy="205"/>
            </a:xfrm>
            <a:prstGeom prst="line">
              <a:avLst/>
            </a:prstGeom>
            <a:noFill/>
            <a:ln w="762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52" name="Line 16"/>
            <p:cNvSpPr>
              <a:spLocks noChangeShapeType="1"/>
            </p:cNvSpPr>
            <p:nvPr/>
          </p:nvSpPr>
          <p:spPr bwMode="auto">
            <a:xfrm rot="10800000" flipH="1">
              <a:off x="1981" y="1023"/>
              <a:ext cx="411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53" name="Line 17"/>
            <p:cNvSpPr>
              <a:spLocks noChangeShapeType="1"/>
            </p:cNvSpPr>
            <p:nvPr/>
          </p:nvSpPr>
          <p:spPr bwMode="auto">
            <a:xfrm flipH="1">
              <a:off x="1298" y="1774"/>
              <a:ext cx="68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54" name="Line 18"/>
            <p:cNvSpPr>
              <a:spLocks noChangeShapeType="1"/>
            </p:cNvSpPr>
            <p:nvPr/>
          </p:nvSpPr>
          <p:spPr bwMode="auto">
            <a:xfrm rot="10800000" flipH="1">
              <a:off x="1298" y="816"/>
              <a:ext cx="137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55" name="Line 19"/>
            <p:cNvSpPr>
              <a:spLocks noChangeShapeType="1"/>
            </p:cNvSpPr>
            <p:nvPr/>
          </p:nvSpPr>
          <p:spPr bwMode="auto">
            <a:xfrm rot="10800000">
              <a:off x="751" y="1023"/>
              <a:ext cx="548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56" name="Line 20"/>
            <p:cNvSpPr>
              <a:spLocks noChangeShapeType="1"/>
            </p:cNvSpPr>
            <p:nvPr/>
          </p:nvSpPr>
          <p:spPr bwMode="auto">
            <a:xfrm>
              <a:off x="410" y="1979"/>
              <a:ext cx="478" cy="68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57" name="Line 21"/>
            <p:cNvSpPr>
              <a:spLocks noChangeShapeType="1"/>
            </p:cNvSpPr>
            <p:nvPr/>
          </p:nvSpPr>
          <p:spPr bwMode="auto">
            <a:xfrm rot="10800000" flipH="1">
              <a:off x="887" y="1774"/>
              <a:ext cx="411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58" name="Line 22"/>
            <p:cNvSpPr>
              <a:spLocks noChangeShapeType="1"/>
            </p:cNvSpPr>
            <p:nvPr/>
          </p:nvSpPr>
          <p:spPr bwMode="auto">
            <a:xfrm>
              <a:off x="1298" y="1774"/>
              <a:ext cx="752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59" name="Line 23"/>
            <p:cNvSpPr>
              <a:spLocks noChangeShapeType="1"/>
            </p:cNvSpPr>
            <p:nvPr/>
          </p:nvSpPr>
          <p:spPr bwMode="auto">
            <a:xfrm rot="10800000">
              <a:off x="1981" y="1774"/>
              <a:ext cx="70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60" name="Line 24"/>
            <p:cNvSpPr>
              <a:spLocks noChangeShapeType="1"/>
            </p:cNvSpPr>
            <p:nvPr/>
          </p:nvSpPr>
          <p:spPr bwMode="auto">
            <a:xfrm flipH="1">
              <a:off x="887" y="2662"/>
              <a:ext cx="116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61" name="Line 25"/>
            <p:cNvSpPr>
              <a:spLocks noChangeShapeType="1"/>
            </p:cNvSpPr>
            <p:nvPr/>
          </p:nvSpPr>
          <p:spPr bwMode="auto">
            <a:xfrm flipH="1">
              <a:off x="2051" y="1023"/>
              <a:ext cx="340" cy="164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65574" name="Group 38"/>
          <p:cNvGrpSpPr>
            <a:grpSpLocks/>
          </p:cNvGrpSpPr>
          <p:nvPr/>
        </p:nvGrpSpPr>
        <p:grpSpPr bwMode="auto">
          <a:xfrm>
            <a:off x="302494" y="2053828"/>
            <a:ext cx="2822897" cy="3125391"/>
            <a:chOff x="0" y="0"/>
            <a:chExt cx="2528" cy="2800"/>
          </a:xfrm>
        </p:grpSpPr>
        <p:sp>
          <p:nvSpPr>
            <p:cNvPr id="65563" name="Oval 27"/>
            <p:cNvSpPr>
              <a:spLocks/>
            </p:cNvSpPr>
            <p:nvPr/>
          </p:nvSpPr>
          <p:spPr bwMode="auto">
            <a:xfrm>
              <a:off x="751" y="1024"/>
              <a:ext cx="138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64" name="Oval 28"/>
            <p:cNvSpPr>
              <a:spLocks/>
            </p:cNvSpPr>
            <p:nvPr/>
          </p:nvSpPr>
          <p:spPr bwMode="auto">
            <a:xfrm>
              <a:off x="546" y="68"/>
              <a:ext cx="136" cy="135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65" name="Oval 29"/>
            <p:cNvSpPr>
              <a:spLocks/>
            </p:cNvSpPr>
            <p:nvPr/>
          </p:nvSpPr>
          <p:spPr bwMode="auto">
            <a:xfrm>
              <a:off x="409" y="1979"/>
              <a:ext cx="135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66" name="Oval 30"/>
            <p:cNvSpPr>
              <a:spLocks/>
            </p:cNvSpPr>
            <p:nvPr/>
          </p:nvSpPr>
          <p:spPr bwMode="auto">
            <a:xfrm>
              <a:off x="1435" y="819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67" name="Oval 31"/>
            <p:cNvSpPr>
              <a:spLocks/>
            </p:cNvSpPr>
            <p:nvPr/>
          </p:nvSpPr>
          <p:spPr bwMode="auto">
            <a:xfrm>
              <a:off x="0" y="1229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68" name="Oval 32"/>
            <p:cNvSpPr>
              <a:spLocks/>
            </p:cNvSpPr>
            <p:nvPr/>
          </p:nvSpPr>
          <p:spPr bwMode="auto">
            <a:xfrm>
              <a:off x="2392" y="1024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69" name="Oval 33"/>
            <p:cNvSpPr>
              <a:spLocks/>
            </p:cNvSpPr>
            <p:nvPr/>
          </p:nvSpPr>
          <p:spPr bwMode="auto">
            <a:xfrm>
              <a:off x="1981" y="1775"/>
              <a:ext cx="138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70" name="Oval 34"/>
            <p:cNvSpPr>
              <a:spLocks/>
            </p:cNvSpPr>
            <p:nvPr/>
          </p:nvSpPr>
          <p:spPr bwMode="auto">
            <a:xfrm>
              <a:off x="889" y="2663"/>
              <a:ext cx="135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71" name="Oval 35"/>
            <p:cNvSpPr>
              <a:spLocks/>
            </p:cNvSpPr>
            <p:nvPr/>
          </p:nvSpPr>
          <p:spPr bwMode="auto">
            <a:xfrm>
              <a:off x="2049" y="2663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72" name="Oval 36"/>
            <p:cNvSpPr>
              <a:spLocks/>
            </p:cNvSpPr>
            <p:nvPr/>
          </p:nvSpPr>
          <p:spPr bwMode="auto">
            <a:xfrm>
              <a:off x="2049" y="0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73" name="Oval 37"/>
            <p:cNvSpPr>
              <a:spLocks/>
            </p:cNvSpPr>
            <p:nvPr/>
          </p:nvSpPr>
          <p:spPr bwMode="auto">
            <a:xfrm>
              <a:off x="1298" y="1775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5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Polygonal vs. Triangle </a:t>
            </a:r>
            <a:r>
              <a:rPr lang="en-US" dirty="0"/>
              <a:t>M</a:t>
            </a:r>
            <a:r>
              <a:rPr lang="en-US" dirty="0" smtClean="0"/>
              <a:t>eshes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Triangles are flat and convex</a:t>
            </a:r>
          </a:p>
          <a:p>
            <a:pPr lvl="1"/>
            <a:r>
              <a:rPr lang="en-US" sz="2400" dirty="0" smtClean="0"/>
              <a:t>Easy </a:t>
            </a:r>
            <a:r>
              <a:rPr lang="en-US" sz="2400" dirty="0" err="1" smtClean="0"/>
              <a:t>rasterization</a:t>
            </a:r>
            <a:r>
              <a:rPr lang="en-US" sz="2400" dirty="0" smtClean="0"/>
              <a:t>, </a:t>
            </a:r>
            <a:r>
              <a:rPr lang="en-US" sz="2400" dirty="0" err="1" smtClean="0"/>
              <a:t>normals</a:t>
            </a:r>
            <a:endParaRPr lang="en-US" sz="2400" dirty="0" smtClean="0"/>
          </a:p>
          <a:p>
            <a:pPr lvl="1"/>
            <a:r>
              <a:rPr lang="en-US" sz="2400" dirty="0" smtClean="0"/>
              <a:t>Uniformity (same # of vertices)</a:t>
            </a:r>
          </a:p>
          <a:p>
            <a:r>
              <a:rPr lang="en-US" sz="2800" dirty="0" smtClean="0"/>
              <a:t>3-way symmetry is less natural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r>
              <a:rPr lang="en-US" sz="2800" dirty="0" smtClean="0"/>
              <a:t>General polygons are flexible</a:t>
            </a:r>
          </a:p>
          <a:p>
            <a:pPr lvl="1"/>
            <a:r>
              <a:rPr lang="en-US" sz="2400" dirty="0" smtClean="0"/>
              <a:t>Quads have natural symmetry</a:t>
            </a:r>
          </a:p>
          <a:p>
            <a:r>
              <a:rPr lang="en-US" sz="2800" dirty="0" smtClean="0"/>
              <a:t>Can be non-planar, non-convex</a:t>
            </a:r>
          </a:p>
          <a:p>
            <a:pPr lvl="1"/>
            <a:r>
              <a:rPr lang="en-US" sz="2400" dirty="0" smtClean="0"/>
              <a:t>Difficult for graphics hardware</a:t>
            </a:r>
          </a:p>
          <a:p>
            <a:r>
              <a:rPr lang="en-US" sz="2800" dirty="0" smtClean="0"/>
              <a:t>Varying number of vertices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390" y="1212241"/>
            <a:ext cx="2411441" cy="241144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708843" y="3655474"/>
            <a:ext cx="1987046" cy="2541482"/>
            <a:chOff x="6708843" y="3757074"/>
            <a:chExt cx="1987046" cy="254148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808080"/>
                </a:clrFrom>
                <a:clrTo>
                  <a:srgbClr val="808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46" r="25511" b="40928"/>
            <a:stretch/>
          </p:blipFill>
          <p:spPr bwMode="auto">
            <a:xfrm>
              <a:off x="6832104" y="3757074"/>
              <a:ext cx="1863785" cy="2510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6708843" y="5858169"/>
              <a:ext cx="460913" cy="44038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ETH Light" charset="0"/>
                <a:ea typeface="ＭＳ Ｐゴシック" charset="0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7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/>
              <a:t>Data Structures</a:t>
            </a:r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98307" y="1418500"/>
            <a:ext cx="5384602" cy="4672021"/>
          </a:xfrm>
          <a:ln/>
        </p:spPr>
        <p:txBody>
          <a:bodyPr rIns="136123"/>
          <a:lstStyle/>
          <a:p>
            <a:r>
              <a:rPr lang="en-US" dirty="0"/>
              <a:t>What should be stored?</a:t>
            </a:r>
          </a:p>
          <a:p>
            <a:pPr marL="729976" lvl="1" indent="-339316"/>
            <a:r>
              <a:rPr lang="en-US" dirty="0"/>
              <a:t>Geometry: 3D coordinates</a:t>
            </a:r>
          </a:p>
          <a:p>
            <a:pPr marL="729976" lvl="1" indent="-339316"/>
            <a:r>
              <a:rPr lang="en-US" dirty="0"/>
              <a:t>Connectivity</a:t>
            </a:r>
          </a:p>
          <a:p>
            <a:pPr marL="1125101" lvl="2"/>
            <a:r>
              <a:rPr lang="en-US" dirty="0"/>
              <a:t>Adjacency relationships</a:t>
            </a:r>
          </a:p>
          <a:p>
            <a:pPr marL="729976" lvl="1" indent="-339316"/>
            <a:r>
              <a:rPr lang="en-US" dirty="0"/>
              <a:t>Attributes</a:t>
            </a:r>
          </a:p>
          <a:p>
            <a:pPr marL="1125101" lvl="2"/>
            <a:r>
              <a:rPr lang="en-US" dirty="0"/>
              <a:t>Normal, color, texture coordinates</a:t>
            </a:r>
          </a:p>
          <a:p>
            <a:pPr marL="1125101" lvl="2"/>
            <a:r>
              <a:rPr lang="en-US" dirty="0"/>
              <a:t>Per vertex, face, edge</a:t>
            </a:r>
          </a:p>
        </p:txBody>
      </p:sp>
      <p:pic>
        <p:nvPicPr>
          <p:cNvPr id="6656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6" y="1288107"/>
            <a:ext cx="3036094" cy="38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606" name="Group 22"/>
          <p:cNvGrpSpPr>
            <a:grpSpLocks/>
          </p:cNvGrpSpPr>
          <p:nvPr/>
        </p:nvGrpSpPr>
        <p:grpSpPr bwMode="auto">
          <a:xfrm>
            <a:off x="383976" y="2134196"/>
            <a:ext cx="2669977" cy="2972470"/>
            <a:chOff x="0" y="0"/>
            <a:chExt cx="2392" cy="2663"/>
          </a:xfrm>
        </p:grpSpPr>
        <p:sp>
          <p:nvSpPr>
            <p:cNvPr id="67585" name="Line 1"/>
            <p:cNvSpPr>
              <a:spLocks noChangeShapeType="1"/>
            </p:cNvSpPr>
            <p:nvPr/>
          </p:nvSpPr>
          <p:spPr bwMode="auto">
            <a:xfrm>
              <a:off x="546" y="67"/>
              <a:ext cx="205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586" name="Line 2"/>
            <p:cNvSpPr>
              <a:spLocks noChangeShapeType="1"/>
            </p:cNvSpPr>
            <p:nvPr/>
          </p:nvSpPr>
          <p:spPr bwMode="auto">
            <a:xfrm rot="10800000" flipH="1">
              <a:off x="0" y="1023"/>
              <a:ext cx="751" cy="20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587" name="Line 3"/>
            <p:cNvSpPr>
              <a:spLocks noChangeShapeType="1"/>
            </p:cNvSpPr>
            <p:nvPr/>
          </p:nvSpPr>
          <p:spPr bwMode="auto">
            <a:xfrm rot="10800000" flipH="1">
              <a:off x="0" y="67"/>
              <a:ext cx="544" cy="116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588" name="Line 4"/>
            <p:cNvSpPr>
              <a:spLocks noChangeShapeType="1"/>
            </p:cNvSpPr>
            <p:nvPr/>
          </p:nvSpPr>
          <p:spPr bwMode="auto">
            <a:xfrm>
              <a:off x="0" y="1227"/>
              <a:ext cx="410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589" name="Line 5"/>
            <p:cNvSpPr>
              <a:spLocks noChangeShapeType="1"/>
            </p:cNvSpPr>
            <p:nvPr/>
          </p:nvSpPr>
          <p:spPr bwMode="auto">
            <a:xfrm rot="10800000" flipH="1">
              <a:off x="410" y="1023"/>
              <a:ext cx="341" cy="95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590" name="Line 6"/>
            <p:cNvSpPr>
              <a:spLocks noChangeShapeType="1"/>
            </p:cNvSpPr>
            <p:nvPr/>
          </p:nvSpPr>
          <p:spPr bwMode="auto">
            <a:xfrm rot="10800000" flipH="1">
              <a:off x="751" y="816"/>
              <a:ext cx="684" cy="20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591" name="Line 7"/>
            <p:cNvSpPr>
              <a:spLocks noChangeShapeType="1"/>
            </p:cNvSpPr>
            <p:nvPr/>
          </p:nvSpPr>
          <p:spPr bwMode="auto">
            <a:xfrm rot="10800000">
              <a:off x="546" y="67"/>
              <a:ext cx="889" cy="75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592" name="Line 8"/>
            <p:cNvSpPr>
              <a:spLocks noChangeShapeType="1"/>
            </p:cNvSpPr>
            <p:nvPr/>
          </p:nvSpPr>
          <p:spPr bwMode="auto">
            <a:xfrm rot="10800000" flipH="1">
              <a:off x="546" y="0"/>
              <a:ext cx="1505" cy="6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593" name="Line 9"/>
            <p:cNvSpPr>
              <a:spLocks noChangeShapeType="1"/>
            </p:cNvSpPr>
            <p:nvPr/>
          </p:nvSpPr>
          <p:spPr bwMode="auto">
            <a:xfrm flipH="1">
              <a:off x="1435" y="0"/>
              <a:ext cx="616" cy="81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594" name="Line 10"/>
            <p:cNvSpPr>
              <a:spLocks noChangeShapeType="1"/>
            </p:cNvSpPr>
            <p:nvPr/>
          </p:nvSpPr>
          <p:spPr bwMode="auto">
            <a:xfrm>
              <a:off x="2051" y="0"/>
              <a:ext cx="340" cy="1024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595" name="Line 11"/>
            <p:cNvSpPr>
              <a:spLocks noChangeShapeType="1"/>
            </p:cNvSpPr>
            <p:nvPr/>
          </p:nvSpPr>
          <p:spPr bwMode="auto">
            <a:xfrm rot="10800000">
              <a:off x="1435" y="816"/>
              <a:ext cx="957" cy="20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596" name="Line 12"/>
            <p:cNvSpPr>
              <a:spLocks noChangeShapeType="1"/>
            </p:cNvSpPr>
            <p:nvPr/>
          </p:nvSpPr>
          <p:spPr bwMode="auto">
            <a:xfrm rot="10800000" flipH="1">
              <a:off x="1981" y="1023"/>
              <a:ext cx="411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597" name="Line 13"/>
            <p:cNvSpPr>
              <a:spLocks noChangeShapeType="1"/>
            </p:cNvSpPr>
            <p:nvPr/>
          </p:nvSpPr>
          <p:spPr bwMode="auto">
            <a:xfrm flipH="1">
              <a:off x="1298" y="1774"/>
              <a:ext cx="68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598" name="Line 14"/>
            <p:cNvSpPr>
              <a:spLocks noChangeShapeType="1"/>
            </p:cNvSpPr>
            <p:nvPr/>
          </p:nvSpPr>
          <p:spPr bwMode="auto">
            <a:xfrm rot="10800000" flipH="1">
              <a:off x="1298" y="816"/>
              <a:ext cx="137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599" name="Line 15"/>
            <p:cNvSpPr>
              <a:spLocks noChangeShapeType="1"/>
            </p:cNvSpPr>
            <p:nvPr/>
          </p:nvSpPr>
          <p:spPr bwMode="auto">
            <a:xfrm rot="10800000">
              <a:off x="751" y="1023"/>
              <a:ext cx="548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600" name="Line 16"/>
            <p:cNvSpPr>
              <a:spLocks noChangeShapeType="1"/>
            </p:cNvSpPr>
            <p:nvPr/>
          </p:nvSpPr>
          <p:spPr bwMode="auto">
            <a:xfrm>
              <a:off x="410" y="1979"/>
              <a:ext cx="478" cy="68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601" name="Line 17"/>
            <p:cNvSpPr>
              <a:spLocks noChangeShapeType="1"/>
            </p:cNvSpPr>
            <p:nvPr/>
          </p:nvSpPr>
          <p:spPr bwMode="auto">
            <a:xfrm rot="10800000" flipH="1">
              <a:off x="887" y="1774"/>
              <a:ext cx="411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602" name="Line 18"/>
            <p:cNvSpPr>
              <a:spLocks noChangeShapeType="1"/>
            </p:cNvSpPr>
            <p:nvPr/>
          </p:nvSpPr>
          <p:spPr bwMode="auto">
            <a:xfrm>
              <a:off x="1298" y="1774"/>
              <a:ext cx="752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603" name="Line 19"/>
            <p:cNvSpPr>
              <a:spLocks noChangeShapeType="1"/>
            </p:cNvSpPr>
            <p:nvPr/>
          </p:nvSpPr>
          <p:spPr bwMode="auto">
            <a:xfrm rot="10800000">
              <a:off x="1981" y="1774"/>
              <a:ext cx="70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604" name="Line 20"/>
            <p:cNvSpPr>
              <a:spLocks noChangeShapeType="1"/>
            </p:cNvSpPr>
            <p:nvPr/>
          </p:nvSpPr>
          <p:spPr bwMode="auto">
            <a:xfrm flipH="1">
              <a:off x="887" y="2662"/>
              <a:ext cx="116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605" name="Line 21"/>
            <p:cNvSpPr>
              <a:spLocks noChangeShapeType="1"/>
            </p:cNvSpPr>
            <p:nvPr/>
          </p:nvSpPr>
          <p:spPr bwMode="auto">
            <a:xfrm flipH="1">
              <a:off x="2051" y="1023"/>
              <a:ext cx="340" cy="164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67607" name="Rectangle 2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/>
              <a:t>Data Structures</a:t>
            </a:r>
          </a:p>
        </p:txBody>
      </p:sp>
      <p:sp>
        <p:nvSpPr>
          <p:cNvPr id="67608" name="Rectangle 24"/>
          <p:cNvSpPr>
            <a:spLocks/>
          </p:cNvSpPr>
          <p:nvPr/>
        </p:nvSpPr>
        <p:spPr bwMode="auto">
          <a:xfrm>
            <a:off x="673950" y="1935007"/>
            <a:ext cx="2340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A</a:t>
            </a:r>
          </a:p>
        </p:txBody>
      </p:sp>
      <p:sp>
        <p:nvSpPr>
          <p:cNvPr id="67609" name="Rectangle 25"/>
          <p:cNvSpPr>
            <a:spLocks/>
          </p:cNvSpPr>
          <p:nvPr/>
        </p:nvSpPr>
        <p:spPr bwMode="auto">
          <a:xfrm>
            <a:off x="2540307" y="1739159"/>
            <a:ext cx="2127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B</a:t>
            </a:r>
          </a:p>
        </p:txBody>
      </p:sp>
      <p:sp>
        <p:nvSpPr>
          <p:cNvPr id="67610" name="Rectangle 26"/>
          <p:cNvSpPr>
            <a:spLocks/>
          </p:cNvSpPr>
          <p:nvPr/>
        </p:nvSpPr>
        <p:spPr bwMode="auto">
          <a:xfrm>
            <a:off x="62458" y="3110021"/>
            <a:ext cx="482203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1273" bIns="0" anchor="ctr"/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C</a:t>
            </a:r>
          </a:p>
        </p:txBody>
      </p:sp>
      <p:sp>
        <p:nvSpPr>
          <p:cNvPr id="67611" name="Rectangle 27"/>
          <p:cNvSpPr>
            <a:spLocks/>
          </p:cNvSpPr>
          <p:nvPr/>
        </p:nvSpPr>
        <p:spPr bwMode="auto">
          <a:xfrm>
            <a:off x="926051" y="3295736"/>
            <a:ext cx="2268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D</a:t>
            </a:r>
          </a:p>
        </p:txBody>
      </p:sp>
      <p:sp>
        <p:nvSpPr>
          <p:cNvPr id="67612" name="Rectangle 28"/>
          <p:cNvSpPr>
            <a:spLocks/>
          </p:cNvSpPr>
          <p:nvPr/>
        </p:nvSpPr>
        <p:spPr bwMode="auto">
          <a:xfrm>
            <a:off x="2159959" y="2803980"/>
            <a:ext cx="2127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E</a:t>
            </a:r>
          </a:p>
        </p:txBody>
      </p:sp>
      <p:sp>
        <p:nvSpPr>
          <p:cNvPr id="67613" name="Rectangle 29"/>
          <p:cNvSpPr>
            <a:spLocks/>
          </p:cNvSpPr>
          <p:nvPr/>
        </p:nvSpPr>
        <p:spPr bwMode="auto">
          <a:xfrm>
            <a:off x="3046414" y="2856043"/>
            <a:ext cx="1983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F</a:t>
            </a:r>
          </a:p>
        </p:txBody>
      </p:sp>
      <p:sp>
        <p:nvSpPr>
          <p:cNvPr id="67614" name="Rectangle 30"/>
          <p:cNvSpPr>
            <a:spLocks/>
          </p:cNvSpPr>
          <p:nvPr/>
        </p:nvSpPr>
        <p:spPr bwMode="auto">
          <a:xfrm>
            <a:off x="513517" y="4228657"/>
            <a:ext cx="2411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G</a:t>
            </a:r>
          </a:p>
        </p:txBody>
      </p:sp>
      <p:sp>
        <p:nvSpPr>
          <p:cNvPr id="67615" name="Rectangle 31"/>
          <p:cNvSpPr>
            <a:spLocks/>
          </p:cNvSpPr>
          <p:nvPr/>
        </p:nvSpPr>
        <p:spPr bwMode="auto">
          <a:xfrm>
            <a:off x="1455161" y="3854262"/>
            <a:ext cx="2268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H</a:t>
            </a:r>
          </a:p>
        </p:txBody>
      </p:sp>
      <p:sp>
        <p:nvSpPr>
          <p:cNvPr id="67616" name="Rectangle 32"/>
          <p:cNvSpPr>
            <a:spLocks/>
          </p:cNvSpPr>
          <p:nvPr/>
        </p:nvSpPr>
        <p:spPr bwMode="auto">
          <a:xfrm>
            <a:off x="2542541" y="3620323"/>
            <a:ext cx="1129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I</a:t>
            </a:r>
          </a:p>
        </p:txBody>
      </p:sp>
      <p:sp>
        <p:nvSpPr>
          <p:cNvPr id="67617" name="Rectangle 33"/>
          <p:cNvSpPr>
            <a:spLocks/>
          </p:cNvSpPr>
          <p:nvPr/>
        </p:nvSpPr>
        <p:spPr bwMode="auto">
          <a:xfrm>
            <a:off x="1212290" y="5176018"/>
            <a:ext cx="1699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J</a:t>
            </a:r>
          </a:p>
        </p:txBody>
      </p:sp>
      <p:sp>
        <p:nvSpPr>
          <p:cNvPr id="67618" name="Rectangle 34"/>
          <p:cNvSpPr>
            <a:spLocks/>
          </p:cNvSpPr>
          <p:nvPr/>
        </p:nvSpPr>
        <p:spPr bwMode="auto">
          <a:xfrm>
            <a:off x="2486918" y="5172669"/>
            <a:ext cx="2127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K</a:t>
            </a:r>
          </a:p>
        </p:txBody>
      </p:sp>
      <p:sp>
        <p:nvSpPr>
          <p:cNvPr id="67619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3473648" y="1529461"/>
            <a:ext cx="5670352" cy="4622705"/>
          </a:xfrm>
          <a:ln/>
        </p:spPr>
        <p:txBody>
          <a:bodyPr rIns="136123"/>
          <a:lstStyle/>
          <a:p>
            <a:r>
              <a:rPr lang="en-US" sz="2800" dirty="0"/>
              <a:t>What should </a:t>
            </a:r>
            <a:r>
              <a:rPr lang="en-US" sz="2800" dirty="0" smtClean="0"/>
              <a:t>be supported?</a:t>
            </a:r>
            <a:endParaRPr lang="en-US" sz="2800" dirty="0"/>
          </a:p>
          <a:p>
            <a:pPr marL="729976" lvl="1" indent="-339316"/>
            <a:r>
              <a:rPr lang="en-US" sz="2400" dirty="0"/>
              <a:t>Rendering</a:t>
            </a:r>
          </a:p>
          <a:p>
            <a:pPr marL="729976" lvl="1" indent="-339316"/>
            <a:r>
              <a:rPr lang="en-US" sz="2400" dirty="0"/>
              <a:t>Geometry queries</a:t>
            </a:r>
          </a:p>
          <a:p>
            <a:pPr marL="1125101" lvl="2"/>
            <a:r>
              <a:rPr lang="en-US" sz="2000" dirty="0"/>
              <a:t>What are the vertices of face #2?</a:t>
            </a:r>
          </a:p>
          <a:p>
            <a:pPr marL="1125101" lvl="2"/>
            <a:r>
              <a:rPr lang="en-US" sz="2000" dirty="0"/>
              <a:t>Is vertex </a:t>
            </a:r>
            <a:r>
              <a:rPr lang="en-US" sz="2000" i="1" dirty="0"/>
              <a:t>A</a:t>
            </a:r>
            <a:r>
              <a:rPr lang="en-US" sz="2000" dirty="0"/>
              <a:t> adjacent to vertex </a:t>
            </a:r>
            <a:r>
              <a:rPr lang="en-US" sz="2000" i="1" dirty="0"/>
              <a:t>H</a:t>
            </a:r>
            <a:r>
              <a:rPr lang="en-US" sz="2000" dirty="0"/>
              <a:t>?</a:t>
            </a:r>
          </a:p>
          <a:p>
            <a:pPr marL="1125101" lvl="2"/>
            <a:r>
              <a:rPr lang="en-US" sz="2000" dirty="0"/>
              <a:t>Which faces are adjacent to face #1?</a:t>
            </a:r>
          </a:p>
          <a:p>
            <a:pPr marL="729976" lvl="1" indent="-339316"/>
            <a:r>
              <a:rPr lang="en-US" sz="2400" dirty="0"/>
              <a:t>Modifications</a:t>
            </a:r>
          </a:p>
          <a:p>
            <a:pPr marL="1125101" lvl="2"/>
            <a:r>
              <a:rPr lang="en-US" sz="2000" dirty="0"/>
              <a:t>Remove/add a vertex/face</a:t>
            </a:r>
          </a:p>
          <a:p>
            <a:pPr marL="1125101" lvl="2"/>
            <a:r>
              <a:rPr lang="en-US" sz="2000" dirty="0"/>
              <a:t>Vertex split, edge collapse</a:t>
            </a:r>
          </a:p>
        </p:txBody>
      </p:sp>
      <p:sp>
        <p:nvSpPr>
          <p:cNvPr id="67620" name="Line 36"/>
          <p:cNvSpPr>
            <a:spLocks noChangeShapeType="1"/>
          </p:cNvSpPr>
          <p:nvPr/>
        </p:nvSpPr>
        <p:spPr bwMode="auto">
          <a:xfrm rot="10800000" flipH="1">
            <a:off x="848320" y="4123283"/>
            <a:ext cx="952128" cy="206499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21" name="Line 37"/>
          <p:cNvSpPr>
            <a:spLocks noChangeShapeType="1"/>
          </p:cNvSpPr>
          <p:nvPr/>
        </p:nvSpPr>
        <p:spPr bwMode="auto">
          <a:xfrm rot="10800000">
            <a:off x="1966763" y="3034978"/>
            <a:ext cx="630660" cy="109277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7633" name="Group 49"/>
          <p:cNvGrpSpPr>
            <a:grpSpLocks/>
          </p:cNvGrpSpPr>
          <p:nvPr/>
        </p:nvGrpSpPr>
        <p:grpSpPr bwMode="auto">
          <a:xfrm>
            <a:off x="302494" y="2053828"/>
            <a:ext cx="2822897" cy="3125391"/>
            <a:chOff x="0" y="0"/>
            <a:chExt cx="2528" cy="2800"/>
          </a:xfrm>
        </p:grpSpPr>
        <p:sp>
          <p:nvSpPr>
            <p:cNvPr id="67622" name="Oval 38"/>
            <p:cNvSpPr>
              <a:spLocks/>
            </p:cNvSpPr>
            <p:nvPr/>
          </p:nvSpPr>
          <p:spPr bwMode="auto">
            <a:xfrm>
              <a:off x="751" y="1024"/>
              <a:ext cx="138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623" name="Oval 39"/>
            <p:cNvSpPr>
              <a:spLocks/>
            </p:cNvSpPr>
            <p:nvPr/>
          </p:nvSpPr>
          <p:spPr bwMode="auto">
            <a:xfrm>
              <a:off x="546" y="68"/>
              <a:ext cx="136" cy="135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624" name="Oval 40"/>
            <p:cNvSpPr>
              <a:spLocks/>
            </p:cNvSpPr>
            <p:nvPr/>
          </p:nvSpPr>
          <p:spPr bwMode="auto">
            <a:xfrm>
              <a:off x="409" y="1979"/>
              <a:ext cx="135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625" name="Oval 41"/>
            <p:cNvSpPr>
              <a:spLocks/>
            </p:cNvSpPr>
            <p:nvPr/>
          </p:nvSpPr>
          <p:spPr bwMode="auto">
            <a:xfrm>
              <a:off x="1435" y="819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626" name="Oval 42"/>
            <p:cNvSpPr>
              <a:spLocks/>
            </p:cNvSpPr>
            <p:nvPr/>
          </p:nvSpPr>
          <p:spPr bwMode="auto">
            <a:xfrm>
              <a:off x="0" y="1229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627" name="Oval 43"/>
            <p:cNvSpPr>
              <a:spLocks/>
            </p:cNvSpPr>
            <p:nvPr/>
          </p:nvSpPr>
          <p:spPr bwMode="auto">
            <a:xfrm>
              <a:off x="2392" y="1024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628" name="Oval 44"/>
            <p:cNvSpPr>
              <a:spLocks/>
            </p:cNvSpPr>
            <p:nvPr/>
          </p:nvSpPr>
          <p:spPr bwMode="auto">
            <a:xfrm>
              <a:off x="1981" y="1775"/>
              <a:ext cx="138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629" name="Oval 45"/>
            <p:cNvSpPr>
              <a:spLocks/>
            </p:cNvSpPr>
            <p:nvPr/>
          </p:nvSpPr>
          <p:spPr bwMode="auto">
            <a:xfrm>
              <a:off x="889" y="2663"/>
              <a:ext cx="135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630" name="Oval 46"/>
            <p:cNvSpPr>
              <a:spLocks/>
            </p:cNvSpPr>
            <p:nvPr/>
          </p:nvSpPr>
          <p:spPr bwMode="auto">
            <a:xfrm>
              <a:off x="2049" y="2663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631" name="Oval 47"/>
            <p:cNvSpPr>
              <a:spLocks/>
            </p:cNvSpPr>
            <p:nvPr/>
          </p:nvSpPr>
          <p:spPr bwMode="auto">
            <a:xfrm>
              <a:off x="2049" y="0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632" name="Oval 48"/>
            <p:cNvSpPr>
              <a:spLocks/>
            </p:cNvSpPr>
            <p:nvPr/>
          </p:nvSpPr>
          <p:spPr bwMode="auto">
            <a:xfrm>
              <a:off x="1298" y="1775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67634" name="Rectangle 50"/>
          <p:cNvSpPr>
            <a:spLocks/>
          </p:cNvSpPr>
          <p:nvPr/>
        </p:nvSpPr>
        <p:spPr bwMode="auto">
          <a:xfrm>
            <a:off x="1294426" y="2649881"/>
            <a:ext cx="1447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dirty="0">
                <a:solidFill>
                  <a:srgbClr val="D90B00"/>
                </a:solidFill>
                <a:ea typeface="ＭＳ Ｐゴシック" charset="0"/>
                <a:cs typeface="Helvetica" charset="0"/>
              </a:rPr>
              <a:t>1</a:t>
            </a:r>
          </a:p>
        </p:txBody>
      </p:sp>
      <p:sp>
        <p:nvSpPr>
          <p:cNvPr id="67635" name="Rectangle 51"/>
          <p:cNvSpPr>
            <a:spLocks/>
          </p:cNvSpPr>
          <p:nvPr/>
        </p:nvSpPr>
        <p:spPr bwMode="auto">
          <a:xfrm>
            <a:off x="1597108" y="3251985"/>
            <a:ext cx="1903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dirty="0">
                <a:solidFill>
                  <a:srgbClr val="D90B00"/>
                </a:solidFill>
                <a:ea typeface="ＭＳ Ｐゴシック" charset="0"/>
                <a:cs typeface="Helvetica" charset="0"/>
              </a:rPr>
              <a:t>2</a:t>
            </a:r>
          </a:p>
        </p:txBody>
      </p:sp>
      <p:sp>
        <p:nvSpPr>
          <p:cNvPr id="67636" name="Rectangle 52"/>
          <p:cNvSpPr>
            <a:spLocks/>
          </p:cNvSpPr>
          <p:nvPr/>
        </p:nvSpPr>
        <p:spPr bwMode="auto">
          <a:xfrm>
            <a:off x="1902023" y="2208490"/>
            <a:ext cx="184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>
                <a:solidFill>
                  <a:srgbClr val="D90B00"/>
                </a:solidFill>
                <a:ea typeface="ＭＳ Ｐゴシック" charset="0"/>
                <a:cs typeface="Helvetica" charset="0"/>
              </a:rPr>
              <a:t>3</a:t>
            </a:r>
          </a:p>
        </p:txBody>
      </p:sp>
      <p:sp>
        <p:nvSpPr>
          <p:cNvPr id="67637" name="Rectangle 53"/>
          <p:cNvSpPr>
            <a:spLocks/>
          </p:cNvSpPr>
          <p:nvPr/>
        </p:nvSpPr>
        <p:spPr bwMode="auto">
          <a:xfrm>
            <a:off x="732234" y="2806779"/>
            <a:ext cx="22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>
                <a:solidFill>
                  <a:srgbClr val="D90B00"/>
                </a:solidFill>
                <a:ea typeface="ＭＳ Ｐゴシック" charset="0"/>
                <a:cs typeface="Helvetica" charset="0"/>
              </a:rPr>
              <a:t>4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1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31" name="Rectangle 2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/>
              <a:t>Data Structures</a:t>
            </a:r>
          </a:p>
        </p:txBody>
      </p:sp>
      <p:sp>
        <p:nvSpPr>
          <p:cNvPr id="68643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3448988" y="1369184"/>
            <a:ext cx="5491758" cy="4881613"/>
          </a:xfrm>
          <a:ln/>
        </p:spPr>
        <p:txBody>
          <a:bodyPr rIns="136123"/>
          <a:lstStyle/>
          <a:p>
            <a:pPr>
              <a:spcBef>
                <a:spcPct val="0"/>
              </a:spcBef>
            </a:pPr>
            <a:r>
              <a:rPr lang="en-US" sz="2500" dirty="0"/>
              <a:t>How good is a data structure?</a:t>
            </a:r>
          </a:p>
          <a:p>
            <a:pPr marL="729976" lvl="1" indent="-339316">
              <a:spcBef>
                <a:spcPts val="562"/>
              </a:spcBef>
            </a:pPr>
            <a:r>
              <a:rPr lang="en-US" sz="2200" dirty="0"/>
              <a:t>Time to construct</a:t>
            </a:r>
          </a:p>
          <a:p>
            <a:pPr marL="729976" lvl="1" indent="-339316">
              <a:spcBef>
                <a:spcPts val="562"/>
              </a:spcBef>
            </a:pPr>
            <a:r>
              <a:rPr lang="en-US" sz="2200" dirty="0"/>
              <a:t>Time to answer a query</a:t>
            </a:r>
          </a:p>
          <a:p>
            <a:pPr marL="729976" lvl="1" indent="-339316">
              <a:spcBef>
                <a:spcPts val="562"/>
              </a:spcBef>
            </a:pPr>
            <a:r>
              <a:rPr lang="en-US" sz="2200" dirty="0"/>
              <a:t>Time to perform an operation</a:t>
            </a:r>
          </a:p>
          <a:p>
            <a:pPr marL="729976" lvl="1" indent="-339316">
              <a:spcBef>
                <a:spcPts val="562"/>
              </a:spcBef>
            </a:pPr>
            <a:r>
              <a:rPr lang="en-US" sz="2200" dirty="0"/>
              <a:t>Space complexity</a:t>
            </a:r>
          </a:p>
          <a:p>
            <a:pPr marL="729976" lvl="1" indent="-339316">
              <a:spcBef>
                <a:spcPts val="562"/>
              </a:spcBef>
            </a:pPr>
            <a:r>
              <a:rPr lang="en-US" sz="2200" dirty="0"/>
              <a:t>Redundancy</a:t>
            </a:r>
          </a:p>
          <a:p>
            <a:pPr>
              <a:spcBef>
                <a:spcPts val="1266"/>
              </a:spcBef>
            </a:pPr>
            <a:r>
              <a:rPr lang="en-US" sz="2500" dirty="0"/>
              <a:t>Criteria for design</a:t>
            </a:r>
          </a:p>
          <a:p>
            <a:pPr marL="729976" lvl="1" indent="-339316">
              <a:spcBef>
                <a:spcPts val="562"/>
              </a:spcBef>
            </a:pPr>
            <a:r>
              <a:rPr lang="en-US" sz="2200" dirty="0"/>
              <a:t>Expected number of vertices</a:t>
            </a:r>
          </a:p>
          <a:p>
            <a:pPr marL="729976" lvl="1" indent="-339316">
              <a:spcBef>
                <a:spcPts val="562"/>
              </a:spcBef>
            </a:pPr>
            <a:r>
              <a:rPr lang="en-US" sz="2200" dirty="0"/>
              <a:t>Available memory</a:t>
            </a:r>
          </a:p>
          <a:p>
            <a:pPr marL="729976" lvl="1" indent="-339316">
              <a:spcBef>
                <a:spcPts val="562"/>
              </a:spcBef>
            </a:pPr>
            <a:r>
              <a:rPr lang="en-US" sz="2200" dirty="0"/>
              <a:t>Required operations</a:t>
            </a:r>
          </a:p>
          <a:p>
            <a:pPr marL="729976" lvl="1" indent="-339316">
              <a:spcBef>
                <a:spcPts val="562"/>
              </a:spcBef>
            </a:pPr>
            <a:r>
              <a:rPr lang="en-US" sz="2200" dirty="0"/>
              <a:t>Distribution of operations</a:t>
            </a:r>
          </a:p>
        </p:txBody>
      </p:sp>
      <p:grpSp>
        <p:nvGrpSpPr>
          <p:cNvPr id="57" name="Group 22"/>
          <p:cNvGrpSpPr>
            <a:grpSpLocks/>
          </p:cNvGrpSpPr>
          <p:nvPr/>
        </p:nvGrpSpPr>
        <p:grpSpPr bwMode="auto">
          <a:xfrm>
            <a:off x="383976" y="2134196"/>
            <a:ext cx="2669977" cy="2972470"/>
            <a:chOff x="0" y="0"/>
            <a:chExt cx="2392" cy="2663"/>
          </a:xfrm>
        </p:grpSpPr>
        <p:sp>
          <p:nvSpPr>
            <p:cNvPr id="58" name="Line 1"/>
            <p:cNvSpPr>
              <a:spLocks noChangeShapeType="1"/>
            </p:cNvSpPr>
            <p:nvPr/>
          </p:nvSpPr>
          <p:spPr bwMode="auto">
            <a:xfrm>
              <a:off x="546" y="67"/>
              <a:ext cx="205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Line 2"/>
            <p:cNvSpPr>
              <a:spLocks noChangeShapeType="1"/>
            </p:cNvSpPr>
            <p:nvPr/>
          </p:nvSpPr>
          <p:spPr bwMode="auto">
            <a:xfrm rot="10800000" flipH="1">
              <a:off x="0" y="1023"/>
              <a:ext cx="751" cy="20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Line 3"/>
            <p:cNvSpPr>
              <a:spLocks noChangeShapeType="1"/>
            </p:cNvSpPr>
            <p:nvPr/>
          </p:nvSpPr>
          <p:spPr bwMode="auto">
            <a:xfrm rot="10800000" flipH="1">
              <a:off x="0" y="67"/>
              <a:ext cx="544" cy="116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Line 4"/>
            <p:cNvSpPr>
              <a:spLocks noChangeShapeType="1"/>
            </p:cNvSpPr>
            <p:nvPr/>
          </p:nvSpPr>
          <p:spPr bwMode="auto">
            <a:xfrm>
              <a:off x="0" y="1227"/>
              <a:ext cx="410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2" name="Line 5"/>
            <p:cNvSpPr>
              <a:spLocks noChangeShapeType="1"/>
            </p:cNvSpPr>
            <p:nvPr/>
          </p:nvSpPr>
          <p:spPr bwMode="auto">
            <a:xfrm rot="10800000" flipH="1">
              <a:off x="410" y="1023"/>
              <a:ext cx="341" cy="95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" name="Line 6"/>
            <p:cNvSpPr>
              <a:spLocks noChangeShapeType="1"/>
            </p:cNvSpPr>
            <p:nvPr/>
          </p:nvSpPr>
          <p:spPr bwMode="auto">
            <a:xfrm rot="10800000" flipH="1">
              <a:off x="751" y="816"/>
              <a:ext cx="684" cy="20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Line 7"/>
            <p:cNvSpPr>
              <a:spLocks noChangeShapeType="1"/>
            </p:cNvSpPr>
            <p:nvPr/>
          </p:nvSpPr>
          <p:spPr bwMode="auto">
            <a:xfrm rot="10800000">
              <a:off x="546" y="67"/>
              <a:ext cx="889" cy="75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Line 8"/>
            <p:cNvSpPr>
              <a:spLocks noChangeShapeType="1"/>
            </p:cNvSpPr>
            <p:nvPr/>
          </p:nvSpPr>
          <p:spPr bwMode="auto">
            <a:xfrm rot="10800000" flipH="1">
              <a:off x="546" y="0"/>
              <a:ext cx="1505" cy="6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Line 9"/>
            <p:cNvSpPr>
              <a:spLocks noChangeShapeType="1"/>
            </p:cNvSpPr>
            <p:nvPr/>
          </p:nvSpPr>
          <p:spPr bwMode="auto">
            <a:xfrm flipH="1">
              <a:off x="1435" y="0"/>
              <a:ext cx="616" cy="81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" name="Line 10"/>
            <p:cNvSpPr>
              <a:spLocks noChangeShapeType="1"/>
            </p:cNvSpPr>
            <p:nvPr/>
          </p:nvSpPr>
          <p:spPr bwMode="auto">
            <a:xfrm>
              <a:off x="2051" y="0"/>
              <a:ext cx="340" cy="1024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8" name="Line 11"/>
            <p:cNvSpPr>
              <a:spLocks noChangeShapeType="1"/>
            </p:cNvSpPr>
            <p:nvPr/>
          </p:nvSpPr>
          <p:spPr bwMode="auto">
            <a:xfrm rot="10800000">
              <a:off x="1435" y="816"/>
              <a:ext cx="957" cy="20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9" name="Line 12"/>
            <p:cNvSpPr>
              <a:spLocks noChangeShapeType="1"/>
            </p:cNvSpPr>
            <p:nvPr/>
          </p:nvSpPr>
          <p:spPr bwMode="auto">
            <a:xfrm rot="10800000" flipH="1">
              <a:off x="1981" y="1023"/>
              <a:ext cx="411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0" name="Line 13"/>
            <p:cNvSpPr>
              <a:spLocks noChangeShapeType="1"/>
            </p:cNvSpPr>
            <p:nvPr/>
          </p:nvSpPr>
          <p:spPr bwMode="auto">
            <a:xfrm flipH="1">
              <a:off x="1298" y="1774"/>
              <a:ext cx="68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" name="Line 14"/>
            <p:cNvSpPr>
              <a:spLocks noChangeShapeType="1"/>
            </p:cNvSpPr>
            <p:nvPr/>
          </p:nvSpPr>
          <p:spPr bwMode="auto">
            <a:xfrm rot="10800000" flipH="1">
              <a:off x="1298" y="816"/>
              <a:ext cx="137" cy="95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" name="Line 15"/>
            <p:cNvSpPr>
              <a:spLocks noChangeShapeType="1"/>
            </p:cNvSpPr>
            <p:nvPr/>
          </p:nvSpPr>
          <p:spPr bwMode="auto">
            <a:xfrm rot="10800000">
              <a:off x="751" y="1023"/>
              <a:ext cx="548" cy="75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" name="Line 16"/>
            <p:cNvSpPr>
              <a:spLocks noChangeShapeType="1"/>
            </p:cNvSpPr>
            <p:nvPr/>
          </p:nvSpPr>
          <p:spPr bwMode="auto">
            <a:xfrm>
              <a:off x="410" y="1979"/>
              <a:ext cx="478" cy="68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4" name="Line 17"/>
            <p:cNvSpPr>
              <a:spLocks noChangeShapeType="1"/>
            </p:cNvSpPr>
            <p:nvPr/>
          </p:nvSpPr>
          <p:spPr bwMode="auto">
            <a:xfrm rot="10800000" flipH="1">
              <a:off x="887" y="1774"/>
              <a:ext cx="411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5" name="Line 18"/>
            <p:cNvSpPr>
              <a:spLocks noChangeShapeType="1"/>
            </p:cNvSpPr>
            <p:nvPr/>
          </p:nvSpPr>
          <p:spPr bwMode="auto">
            <a:xfrm>
              <a:off x="1298" y="1774"/>
              <a:ext cx="752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" name="Line 19"/>
            <p:cNvSpPr>
              <a:spLocks noChangeShapeType="1"/>
            </p:cNvSpPr>
            <p:nvPr/>
          </p:nvSpPr>
          <p:spPr bwMode="auto">
            <a:xfrm rot="10800000">
              <a:off x="1981" y="1774"/>
              <a:ext cx="70" cy="88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" name="Line 20"/>
            <p:cNvSpPr>
              <a:spLocks noChangeShapeType="1"/>
            </p:cNvSpPr>
            <p:nvPr/>
          </p:nvSpPr>
          <p:spPr bwMode="auto">
            <a:xfrm flipH="1">
              <a:off x="887" y="2662"/>
              <a:ext cx="1163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" name="Line 21"/>
            <p:cNvSpPr>
              <a:spLocks noChangeShapeType="1"/>
            </p:cNvSpPr>
            <p:nvPr/>
          </p:nvSpPr>
          <p:spPr bwMode="auto">
            <a:xfrm flipH="1">
              <a:off x="2051" y="1023"/>
              <a:ext cx="340" cy="164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79" name="Rectangle 24"/>
          <p:cNvSpPr>
            <a:spLocks/>
          </p:cNvSpPr>
          <p:nvPr/>
        </p:nvSpPr>
        <p:spPr bwMode="auto">
          <a:xfrm>
            <a:off x="673950" y="1935007"/>
            <a:ext cx="2340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A</a:t>
            </a:r>
          </a:p>
        </p:txBody>
      </p:sp>
      <p:sp>
        <p:nvSpPr>
          <p:cNvPr id="80" name="Rectangle 25"/>
          <p:cNvSpPr>
            <a:spLocks/>
          </p:cNvSpPr>
          <p:nvPr/>
        </p:nvSpPr>
        <p:spPr bwMode="auto">
          <a:xfrm>
            <a:off x="2540307" y="1739159"/>
            <a:ext cx="2127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B</a:t>
            </a:r>
          </a:p>
        </p:txBody>
      </p:sp>
      <p:sp>
        <p:nvSpPr>
          <p:cNvPr id="81" name="Rectangle 26"/>
          <p:cNvSpPr>
            <a:spLocks/>
          </p:cNvSpPr>
          <p:nvPr/>
        </p:nvSpPr>
        <p:spPr bwMode="auto">
          <a:xfrm>
            <a:off x="62458" y="3110021"/>
            <a:ext cx="482203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1273" bIns="0" anchor="ctr"/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C</a:t>
            </a:r>
          </a:p>
        </p:txBody>
      </p:sp>
      <p:sp>
        <p:nvSpPr>
          <p:cNvPr id="82" name="Rectangle 27"/>
          <p:cNvSpPr>
            <a:spLocks/>
          </p:cNvSpPr>
          <p:nvPr/>
        </p:nvSpPr>
        <p:spPr bwMode="auto">
          <a:xfrm>
            <a:off x="926051" y="3295736"/>
            <a:ext cx="2268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D</a:t>
            </a:r>
          </a:p>
        </p:txBody>
      </p:sp>
      <p:sp>
        <p:nvSpPr>
          <p:cNvPr id="83" name="Rectangle 28"/>
          <p:cNvSpPr>
            <a:spLocks/>
          </p:cNvSpPr>
          <p:nvPr/>
        </p:nvSpPr>
        <p:spPr bwMode="auto">
          <a:xfrm>
            <a:off x="2159959" y="2803980"/>
            <a:ext cx="2127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E</a:t>
            </a:r>
          </a:p>
        </p:txBody>
      </p:sp>
      <p:sp>
        <p:nvSpPr>
          <p:cNvPr id="84" name="Rectangle 29"/>
          <p:cNvSpPr>
            <a:spLocks/>
          </p:cNvSpPr>
          <p:nvPr/>
        </p:nvSpPr>
        <p:spPr bwMode="auto">
          <a:xfrm>
            <a:off x="3046414" y="2856043"/>
            <a:ext cx="1983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F</a:t>
            </a:r>
          </a:p>
        </p:txBody>
      </p:sp>
      <p:sp>
        <p:nvSpPr>
          <p:cNvPr id="85" name="Rectangle 30"/>
          <p:cNvSpPr>
            <a:spLocks/>
          </p:cNvSpPr>
          <p:nvPr/>
        </p:nvSpPr>
        <p:spPr bwMode="auto">
          <a:xfrm>
            <a:off x="513517" y="4228657"/>
            <a:ext cx="2411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G</a:t>
            </a:r>
          </a:p>
        </p:txBody>
      </p:sp>
      <p:sp>
        <p:nvSpPr>
          <p:cNvPr id="86" name="Rectangle 31"/>
          <p:cNvSpPr>
            <a:spLocks/>
          </p:cNvSpPr>
          <p:nvPr/>
        </p:nvSpPr>
        <p:spPr bwMode="auto">
          <a:xfrm>
            <a:off x="1455161" y="3854262"/>
            <a:ext cx="2268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H</a:t>
            </a:r>
          </a:p>
        </p:txBody>
      </p:sp>
      <p:sp>
        <p:nvSpPr>
          <p:cNvPr id="87" name="Rectangle 32"/>
          <p:cNvSpPr>
            <a:spLocks/>
          </p:cNvSpPr>
          <p:nvPr/>
        </p:nvSpPr>
        <p:spPr bwMode="auto">
          <a:xfrm>
            <a:off x="2542541" y="3620323"/>
            <a:ext cx="1129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I</a:t>
            </a:r>
          </a:p>
        </p:txBody>
      </p:sp>
      <p:sp>
        <p:nvSpPr>
          <p:cNvPr id="88" name="Rectangle 33"/>
          <p:cNvSpPr>
            <a:spLocks/>
          </p:cNvSpPr>
          <p:nvPr/>
        </p:nvSpPr>
        <p:spPr bwMode="auto">
          <a:xfrm>
            <a:off x="1212290" y="5176018"/>
            <a:ext cx="1699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J</a:t>
            </a:r>
          </a:p>
        </p:txBody>
      </p:sp>
      <p:sp>
        <p:nvSpPr>
          <p:cNvPr id="89" name="Rectangle 34"/>
          <p:cNvSpPr>
            <a:spLocks/>
          </p:cNvSpPr>
          <p:nvPr/>
        </p:nvSpPr>
        <p:spPr bwMode="auto">
          <a:xfrm>
            <a:off x="2486918" y="5172669"/>
            <a:ext cx="2127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K</a:t>
            </a:r>
          </a:p>
        </p:txBody>
      </p:sp>
      <p:sp>
        <p:nvSpPr>
          <p:cNvPr id="90" name="Line 36"/>
          <p:cNvSpPr>
            <a:spLocks noChangeShapeType="1"/>
          </p:cNvSpPr>
          <p:nvPr/>
        </p:nvSpPr>
        <p:spPr bwMode="auto">
          <a:xfrm rot="10800000" flipH="1">
            <a:off x="848320" y="4123283"/>
            <a:ext cx="952128" cy="206499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" name="Line 37"/>
          <p:cNvSpPr>
            <a:spLocks noChangeShapeType="1"/>
          </p:cNvSpPr>
          <p:nvPr/>
        </p:nvSpPr>
        <p:spPr bwMode="auto">
          <a:xfrm rot="10800000">
            <a:off x="1966763" y="3034978"/>
            <a:ext cx="630660" cy="109277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92" name="Group 49"/>
          <p:cNvGrpSpPr>
            <a:grpSpLocks/>
          </p:cNvGrpSpPr>
          <p:nvPr/>
        </p:nvGrpSpPr>
        <p:grpSpPr bwMode="auto">
          <a:xfrm>
            <a:off x="302494" y="2053828"/>
            <a:ext cx="2822897" cy="3125391"/>
            <a:chOff x="0" y="0"/>
            <a:chExt cx="2528" cy="2800"/>
          </a:xfrm>
        </p:grpSpPr>
        <p:sp>
          <p:nvSpPr>
            <p:cNvPr id="93" name="Oval 38"/>
            <p:cNvSpPr>
              <a:spLocks/>
            </p:cNvSpPr>
            <p:nvPr/>
          </p:nvSpPr>
          <p:spPr bwMode="auto">
            <a:xfrm>
              <a:off x="751" y="1024"/>
              <a:ext cx="138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Oval 39"/>
            <p:cNvSpPr>
              <a:spLocks/>
            </p:cNvSpPr>
            <p:nvPr/>
          </p:nvSpPr>
          <p:spPr bwMode="auto">
            <a:xfrm>
              <a:off x="546" y="68"/>
              <a:ext cx="136" cy="135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Oval 40"/>
            <p:cNvSpPr>
              <a:spLocks/>
            </p:cNvSpPr>
            <p:nvPr/>
          </p:nvSpPr>
          <p:spPr bwMode="auto">
            <a:xfrm>
              <a:off x="409" y="1979"/>
              <a:ext cx="135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Oval 41"/>
            <p:cNvSpPr>
              <a:spLocks/>
            </p:cNvSpPr>
            <p:nvPr/>
          </p:nvSpPr>
          <p:spPr bwMode="auto">
            <a:xfrm>
              <a:off x="1435" y="819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7" name="Oval 42"/>
            <p:cNvSpPr>
              <a:spLocks/>
            </p:cNvSpPr>
            <p:nvPr/>
          </p:nvSpPr>
          <p:spPr bwMode="auto">
            <a:xfrm>
              <a:off x="0" y="1229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8" name="Oval 43"/>
            <p:cNvSpPr>
              <a:spLocks/>
            </p:cNvSpPr>
            <p:nvPr/>
          </p:nvSpPr>
          <p:spPr bwMode="auto">
            <a:xfrm>
              <a:off x="2392" y="1024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9" name="Oval 44"/>
            <p:cNvSpPr>
              <a:spLocks/>
            </p:cNvSpPr>
            <p:nvPr/>
          </p:nvSpPr>
          <p:spPr bwMode="auto">
            <a:xfrm>
              <a:off x="1981" y="1775"/>
              <a:ext cx="138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0" name="Oval 45"/>
            <p:cNvSpPr>
              <a:spLocks/>
            </p:cNvSpPr>
            <p:nvPr/>
          </p:nvSpPr>
          <p:spPr bwMode="auto">
            <a:xfrm>
              <a:off x="889" y="2663"/>
              <a:ext cx="135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1" name="Oval 46"/>
            <p:cNvSpPr>
              <a:spLocks/>
            </p:cNvSpPr>
            <p:nvPr/>
          </p:nvSpPr>
          <p:spPr bwMode="auto">
            <a:xfrm>
              <a:off x="2049" y="2663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" name="Oval 47"/>
            <p:cNvSpPr>
              <a:spLocks/>
            </p:cNvSpPr>
            <p:nvPr/>
          </p:nvSpPr>
          <p:spPr bwMode="auto">
            <a:xfrm>
              <a:off x="2049" y="0"/>
              <a:ext cx="136" cy="13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3" name="Oval 48"/>
            <p:cNvSpPr>
              <a:spLocks/>
            </p:cNvSpPr>
            <p:nvPr/>
          </p:nvSpPr>
          <p:spPr bwMode="auto">
            <a:xfrm>
              <a:off x="1298" y="1775"/>
              <a:ext cx="136" cy="138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04" name="Rectangle 50"/>
          <p:cNvSpPr>
            <a:spLocks/>
          </p:cNvSpPr>
          <p:nvPr/>
        </p:nvSpPr>
        <p:spPr bwMode="auto">
          <a:xfrm>
            <a:off x="1294426" y="2649881"/>
            <a:ext cx="1447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dirty="0">
                <a:solidFill>
                  <a:srgbClr val="D90B00"/>
                </a:solidFill>
                <a:ea typeface="ＭＳ Ｐゴシック" charset="0"/>
                <a:cs typeface="Helvetica" charset="0"/>
              </a:rPr>
              <a:t>1</a:t>
            </a:r>
          </a:p>
        </p:txBody>
      </p:sp>
      <p:sp>
        <p:nvSpPr>
          <p:cNvPr id="105" name="Rectangle 51"/>
          <p:cNvSpPr>
            <a:spLocks/>
          </p:cNvSpPr>
          <p:nvPr/>
        </p:nvSpPr>
        <p:spPr bwMode="auto">
          <a:xfrm>
            <a:off x="1597108" y="3251985"/>
            <a:ext cx="1903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 dirty="0">
                <a:solidFill>
                  <a:srgbClr val="D90B00"/>
                </a:solidFill>
                <a:ea typeface="ＭＳ Ｐゴシック" charset="0"/>
                <a:cs typeface="Helvetica" charset="0"/>
              </a:rPr>
              <a:t>2</a:t>
            </a:r>
          </a:p>
        </p:txBody>
      </p:sp>
      <p:sp>
        <p:nvSpPr>
          <p:cNvPr id="106" name="Rectangle 52"/>
          <p:cNvSpPr>
            <a:spLocks/>
          </p:cNvSpPr>
          <p:nvPr/>
        </p:nvSpPr>
        <p:spPr bwMode="auto">
          <a:xfrm>
            <a:off x="1902023" y="2208490"/>
            <a:ext cx="184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>
                <a:solidFill>
                  <a:srgbClr val="D90B00"/>
                </a:solidFill>
                <a:ea typeface="ＭＳ Ｐゴシック" charset="0"/>
                <a:cs typeface="Helvetica" charset="0"/>
              </a:rPr>
              <a:t>3</a:t>
            </a:r>
          </a:p>
        </p:txBody>
      </p:sp>
      <p:sp>
        <p:nvSpPr>
          <p:cNvPr id="107" name="Rectangle 53"/>
          <p:cNvSpPr>
            <a:spLocks/>
          </p:cNvSpPr>
          <p:nvPr/>
        </p:nvSpPr>
        <p:spPr bwMode="auto">
          <a:xfrm>
            <a:off x="732234" y="2806779"/>
            <a:ext cx="22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3" bIns="0" anchor="ctr">
            <a:spAutoFit/>
          </a:bodyPr>
          <a:lstStyle/>
          <a:p>
            <a:r>
              <a:rPr lang="en-US">
                <a:solidFill>
                  <a:srgbClr val="D90B00"/>
                </a:solidFill>
                <a:ea typeface="ＭＳ Ｐゴシック" charset="0"/>
                <a:cs typeface="Helvetica" charset="0"/>
              </a:rPr>
              <a:t>4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/>
              <a:t>Triangle List</a:t>
            </a:r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6123"/>
          <a:lstStyle/>
          <a:p>
            <a:pPr>
              <a:spcBef>
                <a:spcPts val="1389"/>
              </a:spcBef>
            </a:pPr>
            <a:r>
              <a:rPr lang="en-US" sz="2700" dirty="0" smtClean="0"/>
              <a:t>STL format (used in CAD)</a:t>
            </a:r>
            <a:endParaRPr lang="en-US" sz="2700" dirty="0"/>
          </a:p>
          <a:p>
            <a:pPr>
              <a:spcBef>
                <a:spcPts val="1389"/>
              </a:spcBef>
            </a:pPr>
            <a:r>
              <a:rPr lang="en-US" sz="2700" dirty="0"/>
              <a:t>Storage</a:t>
            </a:r>
          </a:p>
          <a:p>
            <a:pPr marL="729976" lvl="1" indent="-339316">
              <a:spcBef>
                <a:spcPts val="624"/>
              </a:spcBef>
            </a:pPr>
            <a:r>
              <a:rPr lang="en-US" sz="2500" dirty="0"/>
              <a:t>Face: 3 positions</a:t>
            </a:r>
          </a:p>
          <a:p>
            <a:pPr marL="729976" lvl="1" indent="-339316">
              <a:spcBef>
                <a:spcPts val="624"/>
              </a:spcBef>
            </a:pPr>
            <a:r>
              <a:rPr lang="en-US" sz="2500" dirty="0"/>
              <a:t>4 </a:t>
            </a:r>
            <a:r>
              <a:rPr lang="en-US" sz="2500" dirty="0" smtClean="0"/>
              <a:t>bytes </a:t>
            </a:r>
            <a:r>
              <a:rPr lang="en-US" sz="2500" dirty="0"/>
              <a:t>per </a:t>
            </a:r>
            <a:r>
              <a:rPr lang="en-US" sz="2500" dirty="0" smtClean="0"/>
              <a:t>coordinate</a:t>
            </a:r>
            <a:endParaRPr lang="en-US" sz="2500" dirty="0"/>
          </a:p>
          <a:p>
            <a:pPr marL="729976" lvl="1" indent="-339316">
              <a:spcBef>
                <a:spcPts val="624"/>
              </a:spcBef>
            </a:pPr>
            <a:r>
              <a:rPr lang="en-US" sz="2500" dirty="0"/>
              <a:t>36 </a:t>
            </a:r>
            <a:r>
              <a:rPr lang="en-US" sz="2500" dirty="0" smtClean="0"/>
              <a:t>bytes </a:t>
            </a:r>
            <a:r>
              <a:rPr lang="en-US" sz="2500" dirty="0"/>
              <a:t>per face</a:t>
            </a:r>
          </a:p>
          <a:p>
            <a:pPr marL="1125101" lvl="2">
              <a:spcBef>
                <a:spcPts val="624"/>
              </a:spcBef>
            </a:pPr>
            <a:r>
              <a:rPr lang="en-US" sz="2200" dirty="0"/>
              <a:t>Euler: </a:t>
            </a:r>
            <a:r>
              <a:rPr lang="en-US" sz="2200" i="1" dirty="0" smtClean="0">
                <a:latin typeface="Times New Roman"/>
                <a:cs typeface="Times New Roman"/>
              </a:rPr>
              <a:t>f</a:t>
            </a:r>
            <a:r>
              <a:rPr lang="en-US" sz="2200" dirty="0" smtClean="0"/>
              <a:t> = 2</a:t>
            </a:r>
            <a:r>
              <a:rPr lang="en-US" sz="2200" i="1" dirty="0" smtClean="0">
                <a:latin typeface="Times New Roman"/>
                <a:cs typeface="Times New Roman"/>
              </a:rPr>
              <a:t>v</a:t>
            </a:r>
            <a:endParaRPr lang="en-US" sz="2200" i="1" dirty="0">
              <a:latin typeface="Times New Roman"/>
              <a:cs typeface="Times New Roman"/>
            </a:endParaRPr>
          </a:p>
          <a:p>
            <a:pPr marL="1125101" lvl="2">
              <a:spcBef>
                <a:spcPts val="624"/>
              </a:spcBef>
            </a:pPr>
            <a:r>
              <a:rPr lang="en-US" sz="2200" dirty="0"/>
              <a:t>72</a:t>
            </a:r>
            <a:r>
              <a:rPr lang="en-US" sz="2200" dirty="0" smtClean="0"/>
              <a:t>*</a:t>
            </a:r>
            <a:r>
              <a:rPr lang="en-US" sz="2200" i="1" dirty="0" smtClean="0">
                <a:latin typeface="Times New Roman"/>
                <a:cs typeface="Times New Roman"/>
              </a:rPr>
              <a:t>v</a:t>
            </a:r>
            <a:r>
              <a:rPr lang="en-US" sz="2200" dirty="0" smtClean="0"/>
              <a:t> </a:t>
            </a:r>
            <a:r>
              <a:rPr lang="en-US" sz="2200" dirty="0"/>
              <a:t>bytes for a mesh </a:t>
            </a:r>
            <a:br>
              <a:rPr lang="en-US" sz="2200" dirty="0"/>
            </a:br>
            <a:r>
              <a:rPr lang="en-US" sz="2200" dirty="0"/>
              <a:t>with </a:t>
            </a:r>
            <a:r>
              <a:rPr lang="en-US" sz="2200" i="1" dirty="0" smtClean="0">
                <a:latin typeface="Times New Roman"/>
                <a:cs typeface="Times New Roman"/>
              </a:rPr>
              <a:t>v</a:t>
            </a:r>
            <a:r>
              <a:rPr lang="en-US" sz="2200" dirty="0" smtClean="0"/>
              <a:t> </a:t>
            </a:r>
            <a:r>
              <a:rPr lang="en-US" sz="2200" dirty="0"/>
              <a:t>vertices</a:t>
            </a:r>
          </a:p>
          <a:p>
            <a:pPr>
              <a:spcBef>
                <a:spcPts val="1389"/>
              </a:spcBef>
            </a:pPr>
            <a:r>
              <a:rPr lang="en-US" sz="2700" dirty="0"/>
              <a:t>No connectivity information</a:t>
            </a:r>
          </a:p>
        </p:txBody>
      </p:sp>
      <p:graphicFrame>
        <p:nvGraphicFramePr>
          <p:cNvPr id="6963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441983"/>
              </p:ext>
            </p:extLst>
          </p:nvPr>
        </p:nvGraphicFramePr>
        <p:xfrm>
          <a:off x="6005130" y="1528004"/>
          <a:ext cx="2277072" cy="4434551"/>
        </p:xfrm>
        <a:graphic>
          <a:graphicData uri="http://schemas.openxmlformats.org/drawingml/2006/table">
            <a:tbl>
              <a:tblPr/>
              <a:tblGrid>
                <a:gridCol w="569268"/>
                <a:gridCol w="569268"/>
                <a:gridCol w="569268"/>
                <a:gridCol w="569268"/>
              </a:tblGrid>
              <a:tr h="484346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Triangles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470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4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0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x0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y0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z0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1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x1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x1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z1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2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x2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y2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z2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3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x3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y3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z3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4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4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x4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y4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z4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4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5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x5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y5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z5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4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6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x6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y6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z6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...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...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...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...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1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Touch Probes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832" y="1725483"/>
            <a:ext cx="3642170" cy="2868209"/>
          </a:xfr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3182" y="1725483"/>
            <a:ext cx="3836419" cy="2877314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30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 dirty="0" smtClean="0"/>
              <a:t>Indexed Face Set</a:t>
            </a:r>
            <a:endParaRPr lang="en-US" dirty="0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6123">
            <a:normAutofit/>
          </a:bodyPr>
          <a:lstStyle/>
          <a:p>
            <a:pPr>
              <a:spcBef>
                <a:spcPts val="1178"/>
              </a:spcBef>
            </a:pPr>
            <a:r>
              <a:rPr lang="en-US" sz="2300" dirty="0" smtClean="0"/>
              <a:t>Used </a:t>
            </a:r>
            <a:r>
              <a:rPr lang="en-US" sz="2300" dirty="0"/>
              <a:t>in </a:t>
            </a:r>
            <a:r>
              <a:rPr lang="en-US" sz="2300" dirty="0" smtClean="0"/>
              <a:t>formats</a:t>
            </a:r>
            <a:endParaRPr lang="en-US" sz="2300" dirty="0"/>
          </a:p>
          <a:p>
            <a:pPr marL="0" indent="0">
              <a:spcBef>
                <a:spcPts val="1178"/>
              </a:spcBef>
              <a:buNone/>
            </a:pPr>
            <a:r>
              <a:rPr lang="en-US" sz="2300" dirty="0"/>
              <a:t> </a:t>
            </a:r>
            <a:r>
              <a:rPr lang="en-US" sz="2300" dirty="0" smtClean="0"/>
              <a:t>   OBJ</a:t>
            </a:r>
            <a:r>
              <a:rPr lang="en-US" sz="2300" dirty="0"/>
              <a:t>, OFF, WRL</a:t>
            </a:r>
          </a:p>
          <a:p>
            <a:pPr>
              <a:spcBef>
                <a:spcPts val="1178"/>
              </a:spcBef>
            </a:pPr>
            <a:r>
              <a:rPr lang="en-US" sz="2300" dirty="0"/>
              <a:t>Storage</a:t>
            </a:r>
          </a:p>
          <a:p>
            <a:pPr marL="729976" lvl="1" indent="-339316">
              <a:spcBef>
                <a:spcPts val="527"/>
              </a:spcBef>
            </a:pPr>
            <a:r>
              <a:rPr lang="en-US" sz="2100" dirty="0"/>
              <a:t>Vertex: position</a:t>
            </a:r>
          </a:p>
          <a:p>
            <a:pPr marL="729976" lvl="1" indent="-339316">
              <a:spcBef>
                <a:spcPts val="527"/>
              </a:spcBef>
            </a:pPr>
            <a:r>
              <a:rPr lang="en-US" sz="2100" dirty="0"/>
              <a:t>Face: vertex indices</a:t>
            </a:r>
          </a:p>
          <a:p>
            <a:pPr marL="729976" lvl="1" indent="-339316">
              <a:spcBef>
                <a:spcPts val="527"/>
              </a:spcBef>
            </a:pPr>
            <a:r>
              <a:rPr lang="en-US" sz="2100" dirty="0"/>
              <a:t>12 </a:t>
            </a:r>
            <a:r>
              <a:rPr lang="en-US" sz="2100" dirty="0" smtClean="0"/>
              <a:t>bytes </a:t>
            </a:r>
            <a:r>
              <a:rPr lang="en-US" sz="2100" dirty="0"/>
              <a:t>per </a:t>
            </a:r>
            <a:r>
              <a:rPr lang="en-US" sz="2100" dirty="0" smtClean="0"/>
              <a:t>vertex</a:t>
            </a:r>
            <a:endParaRPr lang="en-US" sz="2100" dirty="0"/>
          </a:p>
          <a:p>
            <a:pPr marL="729976" lvl="1" indent="-339316">
              <a:spcBef>
                <a:spcPts val="527"/>
              </a:spcBef>
            </a:pPr>
            <a:r>
              <a:rPr lang="en-US" sz="2100" dirty="0"/>
              <a:t>12 </a:t>
            </a:r>
            <a:r>
              <a:rPr lang="en-US" sz="2100" dirty="0" smtClean="0"/>
              <a:t>bytes </a:t>
            </a:r>
            <a:r>
              <a:rPr lang="en-US" sz="2100" dirty="0"/>
              <a:t>per </a:t>
            </a:r>
            <a:r>
              <a:rPr lang="en-US" sz="2100" dirty="0" smtClean="0"/>
              <a:t>face</a:t>
            </a:r>
            <a:endParaRPr lang="en-US" sz="2100" dirty="0"/>
          </a:p>
          <a:p>
            <a:pPr marL="729976" lvl="1" indent="-339316">
              <a:spcBef>
                <a:spcPts val="527"/>
              </a:spcBef>
            </a:pPr>
            <a:r>
              <a:rPr lang="en-US" sz="2100" dirty="0"/>
              <a:t>36</a:t>
            </a:r>
            <a:r>
              <a:rPr lang="en-US" sz="2100" dirty="0" smtClean="0"/>
              <a:t>*</a:t>
            </a:r>
            <a:r>
              <a:rPr lang="en-US" sz="2100" i="1" dirty="0" smtClean="0">
                <a:latin typeface="Times New Roman"/>
                <a:cs typeface="Times New Roman"/>
              </a:rPr>
              <a:t>v</a:t>
            </a:r>
            <a:r>
              <a:rPr lang="en-US" sz="2100" dirty="0" smtClean="0"/>
              <a:t> </a:t>
            </a:r>
            <a:r>
              <a:rPr lang="en-US" sz="2100" dirty="0"/>
              <a:t>bytes for the mesh</a:t>
            </a:r>
          </a:p>
          <a:p>
            <a:pPr>
              <a:spcBef>
                <a:spcPts val="1178"/>
              </a:spcBef>
            </a:pPr>
            <a:endParaRPr lang="en-US" sz="2300" dirty="0" smtClean="0"/>
          </a:p>
          <a:p>
            <a:pPr>
              <a:spcBef>
                <a:spcPts val="1178"/>
              </a:spcBef>
            </a:pPr>
            <a:r>
              <a:rPr lang="en-US" sz="2300" dirty="0" smtClean="0"/>
              <a:t>No </a:t>
            </a:r>
            <a:r>
              <a:rPr lang="en-US" sz="2300" i="1" dirty="0" smtClean="0"/>
              <a:t>explicit</a:t>
            </a:r>
            <a:r>
              <a:rPr lang="en-US" sz="2300" dirty="0" smtClean="0"/>
              <a:t> </a:t>
            </a:r>
            <a:r>
              <a:rPr lang="en-US" sz="2300" dirty="0"/>
              <a:t>neighborhood info</a:t>
            </a:r>
          </a:p>
        </p:txBody>
      </p:sp>
      <p:graphicFrame>
        <p:nvGraphicFramePr>
          <p:cNvPr id="7065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640566"/>
              </p:ext>
            </p:extLst>
          </p:nvPr>
        </p:nvGraphicFramePr>
        <p:xfrm>
          <a:off x="5194299" y="1312665"/>
          <a:ext cx="1756892" cy="4451315"/>
        </p:xfrm>
        <a:graphic>
          <a:graphicData uri="http://schemas.openxmlformats.org/drawingml/2006/table">
            <a:tbl>
              <a:tblPr/>
              <a:tblGrid>
                <a:gridCol w="439223"/>
                <a:gridCol w="439223"/>
                <a:gridCol w="439223"/>
                <a:gridCol w="439223"/>
              </a:tblGrid>
              <a:tr h="44245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Vertices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470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2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v0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x0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y0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z0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v1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x1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x1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z1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v2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x2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y2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z2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v3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x3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y3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z3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42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v4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x4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y4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z4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42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v5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x5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y5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z5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42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v6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x6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y6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z6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...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...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...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...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0772" name="Group 1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529564"/>
              </p:ext>
            </p:extLst>
          </p:nvPr>
        </p:nvGraphicFramePr>
        <p:xfrm>
          <a:off x="7208514" y="1312665"/>
          <a:ext cx="1756892" cy="2973131"/>
        </p:xfrm>
        <a:graphic>
          <a:graphicData uri="http://schemas.openxmlformats.org/drawingml/2006/table">
            <a:tbl>
              <a:tblPr/>
              <a:tblGrid>
                <a:gridCol w="439223"/>
                <a:gridCol w="439223"/>
                <a:gridCol w="439223"/>
                <a:gridCol w="439223"/>
              </a:tblGrid>
              <a:tr h="44245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Triangles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470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2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t0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v0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v1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v2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t1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v0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v1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v3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t2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v2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v4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v3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t3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v5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v2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ヒラギノ角ゴ ProN W3" charset="0"/>
                          <a:cs typeface="Courier New"/>
                          <a:sym typeface="Helvetica" charset="0"/>
                        </a:rPr>
                        <a:t>v6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42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...</a:t>
                      </a:r>
                    </a:p>
                  </a:txBody>
                  <a:tcPr marL="53578" marR="53578" marT="53578" marB="5357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...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...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Helvetic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ヒラギノ角ゴ ProN W3" charset="0"/>
                          <a:cs typeface="Trebuchet MS"/>
                          <a:sym typeface="Helvetica" charset="0"/>
                        </a:rPr>
                        <a:t>...</a:t>
                      </a:r>
                    </a:p>
                  </a:txBody>
                  <a:tcPr marL="53578" marR="53578" marT="53578" marB="5357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dirty="0" smtClean="0"/>
              <a:t>Information about neighbors is not explicit</a:t>
            </a:r>
          </a:p>
          <a:p>
            <a:pPr lvl="1">
              <a:lnSpc>
                <a:spcPct val="90000"/>
              </a:lnSpc>
            </a:pPr>
            <a:r>
              <a:rPr lang="de-DE" sz="2400" dirty="0" smtClean="0"/>
              <a:t>Finding neighboring vertices/edges/</a:t>
            </a:r>
            <a:r>
              <a:rPr lang="de-DE" sz="2400" dirty="0" err="1" smtClean="0"/>
              <a:t>faces</a:t>
            </a:r>
            <a:r>
              <a:rPr lang="de-DE" sz="2400" dirty="0" smtClean="0"/>
              <a:t> </a:t>
            </a:r>
            <a:r>
              <a:rPr lang="de-DE" sz="2400" dirty="0" err="1" smtClean="0"/>
              <a:t>costs</a:t>
            </a:r>
            <a:r>
              <a:rPr lang="de-DE" sz="2400" dirty="0" smtClean="0"/>
              <a:t> </a:t>
            </a:r>
            <a:r>
              <a:rPr lang="de-DE" sz="2400" i="1" dirty="0" smtClean="0"/>
              <a:t>O</a:t>
            </a:r>
            <a:r>
              <a:rPr lang="de-DE" sz="2400" dirty="0" smtClean="0"/>
              <a:t>(</a:t>
            </a:r>
            <a:r>
              <a:rPr lang="de-DE" sz="2600" i="1" dirty="0" smtClean="0">
                <a:latin typeface="Times New Roman"/>
                <a:cs typeface="Times New Roman"/>
              </a:rPr>
              <a:t>v</a:t>
            </a:r>
            <a:r>
              <a:rPr lang="de-DE" sz="2400" dirty="0" smtClean="0"/>
              <a:t>) time!</a:t>
            </a:r>
          </a:p>
          <a:p>
            <a:pPr lvl="1">
              <a:lnSpc>
                <a:spcPct val="90000"/>
              </a:lnSpc>
            </a:pPr>
            <a:r>
              <a:rPr lang="de-DE" sz="2400" dirty="0" smtClean="0"/>
              <a:t>Local mesh modifications cost </a:t>
            </a:r>
            <a:r>
              <a:rPr lang="de-DE" sz="2400" i="1" dirty="0" smtClean="0"/>
              <a:t>O</a:t>
            </a:r>
            <a:r>
              <a:rPr lang="de-DE" sz="2400" dirty="0" smtClean="0"/>
              <a:t>(</a:t>
            </a:r>
            <a:r>
              <a:rPr lang="de-DE" sz="2600" i="1" dirty="0" smtClean="0">
                <a:latin typeface="Times New Roman"/>
                <a:cs typeface="Times New Roman"/>
              </a:rPr>
              <a:t>v</a:t>
            </a:r>
            <a:r>
              <a:rPr lang="de-DE" sz="2400" dirty="0" smtClean="0"/>
              <a:t>) 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/>
            </a:r>
            <a:br>
              <a:rPr lang="de-DE" sz="2400" dirty="0"/>
            </a:br>
            <a:endParaRPr lang="de-DE" sz="2400" dirty="0"/>
          </a:p>
          <a:p>
            <a:pPr lvl="1">
              <a:lnSpc>
                <a:spcPct val="90000"/>
              </a:lnSpc>
            </a:pPr>
            <a:endParaRPr lang="de-DE" sz="2400" dirty="0"/>
          </a:p>
          <a:p>
            <a:pPr lvl="1">
              <a:lnSpc>
                <a:spcPct val="90000"/>
              </a:lnSpc>
            </a:pPr>
            <a:endParaRPr lang="de-DE" sz="2400" dirty="0" smtClean="0"/>
          </a:p>
          <a:p>
            <a:pPr lvl="1">
              <a:lnSpc>
                <a:spcPct val="90000"/>
              </a:lnSpc>
            </a:pPr>
            <a:endParaRPr lang="de-DE" sz="2400" dirty="0"/>
          </a:p>
          <a:p>
            <a:pPr lvl="1">
              <a:lnSpc>
                <a:spcPct val="90000"/>
              </a:lnSpc>
            </a:pPr>
            <a:r>
              <a:rPr lang="de-DE" sz="2400" dirty="0" smtClean="0"/>
              <a:t>Breadth-first search costs </a:t>
            </a:r>
            <a:r>
              <a:rPr lang="de-DE" sz="2400" i="1" dirty="0" smtClean="0"/>
              <a:t>O</a:t>
            </a:r>
            <a:r>
              <a:rPr lang="de-DE" sz="2400" dirty="0" smtClean="0"/>
              <a:t>(</a:t>
            </a:r>
            <a:r>
              <a:rPr lang="de-DE" sz="2600" i="1" dirty="0" smtClean="0">
                <a:latin typeface="Times New Roman"/>
                <a:cs typeface="Times New Roman"/>
              </a:rPr>
              <a:t>k*v</a:t>
            </a:r>
            <a:r>
              <a:rPr lang="de-DE" sz="2400" dirty="0" smtClean="0"/>
              <a:t>) </a:t>
            </a:r>
            <a:br>
              <a:rPr lang="de-DE" sz="2400" dirty="0" smtClean="0"/>
            </a:br>
            <a:r>
              <a:rPr lang="de-DE" sz="2400" dirty="0" err="1" smtClean="0"/>
              <a:t>where</a:t>
            </a:r>
            <a:r>
              <a:rPr lang="de-DE" sz="2400" dirty="0" smtClean="0"/>
              <a:t> </a:t>
            </a:r>
            <a:r>
              <a:rPr lang="de-DE" sz="2600" i="1" dirty="0" err="1" smtClean="0">
                <a:latin typeface="Times New Roman"/>
                <a:cs typeface="Times New Roman"/>
              </a:rPr>
              <a:t>k</a:t>
            </a:r>
            <a:r>
              <a:rPr lang="de-DE" sz="2400" dirty="0" smtClean="0"/>
              <a:t> = # found vertices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Indexed Face Set: Problems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681" y="3328313"/>
            <a:ext cx="4051300" cy="18161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0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26788" tIns="26788" rIns="68061" bIns="26788">
            <a:normAutofit fontScale="90000"/>
          </a:bodyPr>
          <a:lstStyle/>
          <a:p>
            <a:pPr marL="13394"/>
            <a:r>
              <a:rPr lang="en-US"/>
              <a:t>Neighborhood Relations</a:t>
            </a: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26788" tIns="26788" rIns="68061" bIns="26788"/>
          <a:lstStyle/>
          <a:p>
            <a:pPr marL="348245" indent="-348245">
              <a:spcBef>
                <a:spcPct val="0"/>
              </a:spcBef>
              <a:buFont typeface="Wingdings" charset="0"/>
              <a:buChar char="§"/>
            </a:pPr>
            <a:r>
              <a:rPr lang="en-US" sz="2400" dirty="0"/>
              <a:t>All possible neighborhood relationships:</a:t>
            </a:r>
            <a:endParaRPr lang="en-US" dirty="0"/>
          </a:p>
          <a:p>
            <a:pPr marL="616127" lvl="1" indent="-321457">
              <a:spcBef>
                <a:spcPts val="492"/>
              </a:spcBef>
              <a:buSzPct val="99000"/>
              <a:buFontTx/>
              <a:buAutoNum type="arabicPeriod"/>
            </a:pPr>
            <a:r>
              <a:rPr lang="en-US" sz="2000" dirty="0"/>
              <a:t>Vertex	– Vertex            </a:t>
            </a:r>
            <a:r>
              <a:rPr lang="en-US" sz="2000" dirty="0" smtClean="0"/>
              <a:t>VV</a:t>
            </a:r>
            <a:endParaRPr lang="en-US" dirty="0"/>
          </a:p>
          <a:p>
            <a:pPr marL="616127" lvl="1" indent="-321457">
              <a:spcBef>
                <a:spcPts val="492"/>
              </a:spcBef>
              <a:buSzPct val="99000"/>
              <a:buFontTx/>
              <a:buAutoNum type="arabicPeriod"/>
            </a:pPr>
            <a:r>
              <a:rPr lang="en-US" sz="2000" dirty="0"/>
              <a:t>Vertex	– Edge		VE</a:t>
            </a:r>
            <a:endParaRPr lang="en-US" dirty="0"/>
          </a:p>
          <a:p>
            <a:pPr marL="616127" lvl="1" indent="-321457">
              <a:spcBef>
                <a:spcPts val="492"/>
              </a:spcBef>
              <a:buSzPct val="99000"/>
              <a:buFontTx/>
              <a:buAutoNum type="arabicPeriod"/>
            </a:pPr>
            <a:r>
              <a:rPr lang="en-US" sz="2000" dirty="0"/>
              <a:t>Vertex	– Face		VF</a:t>
            </a:r>
            <a:endParaRPr lang="en-US" dirty="0"/>
          </a:p>
          <a:p>
            <a:pPr marL="616127" lvl="1" indent="-321457">
              <a:spcBef>
                <a:spcPts val="492"/>
              </a:spcBef>
              <a:buSzPct val="99000"/>
              <a:buFontTx/>
              <a:buAutoNum type="arabicPeriod"/>
            </a:pPr>
            <a:r>
              <a:rPr lang="en-US" sz="2000" dirty="0"/>
              <a:t>Edge	– </a:t>
            </a:r>
            <a:r>
              <a:rPr lang="en-US" sz="2000" dirty="0" smtClean="0"/>
              <a:t>Vertex	</a:t>
            </a:r>
            <a:r>
              <a:rPr lang="en-US" sz="2000" dirty="0"/>
              <a:t>	EV</a:t>
            </a:r>
            <a:endParaRPr lang="en-US" dirty="0"/>
          </a:p>
          <a:p>
            <a:pPr marL="616127" lvl="1" indent="-321457">
              <a:spcBef>
                <a:spcPts val="492"/>
              </a:spcBef>
              <a:buSzPct val="99000"/>
              <a:buFontTx/>
              <a:buAutoNum type="arabicPeriod"/>
            </a:pPr>
            <a:r>
              <a:rPr lang="en-US" sz="2000" dirty="0"/>
              <a:t>Edge	– Edge		EE</a:t>
            </a:r>
            <a:endParaRPr lang="en-US" dirty="0"/>
          </a:p>
          <a:p>
            <a:pPr marL="616127" lvl="1" indent="-321457">
              <a:spcBef>
                <a:spcPts val="492"/>
              </a:spcBef>
              <a:buSzPct val="99000"/>
              <a:buFontTx/>
              <a:buAutoNum type="arabicPeriod"/>
            </a:pPr>
            <a:r>
              <a:rPr lang="en-US" sz="2000" dirty="0"/>
              <a:t>Edge	– Face		EF</a:t>
            </a:r>
            <a:endParaRPr lang="en-US" dirty="0"/>
          </a:p>
          <a:p>
            <a:pPr marL="616127" lvl="1" indent="-321457">
              <a:spcBef>
                <a:spcPts val="492"/>
              </a:spcBef>
              <a:buSzPct val="99000"/>
              <a:buFontTx/>
              <a:buAutoNum type="arabicPeriod"/>
            </a:pPr>
            <a:r>
              <a:rPr lang="en-US" sz="2000" dirty="0"/>
              <a:t>Face	– </a:t>
            </a:r>
            <a:r>
              <a:rPr lang="en-US" sz="2000" dirty="0" smtClean="0"/>
              <a:t>Vertex	</a:t>
            </a:r>
            <a:r>
              <a:rPr lang="en-US" sz="2000" dirty="0"/>
              <a:t>	FV</a:t>
            </a:r>
            <a:endParaRPr lang="en-US" dirty="0"/>
          </a:p>
          <a:p>
            <a:pPr marL="616127" lvl="1" indent="-321457">
              <a:spcBef>
                <a:spcPts val="492"/>
              </a:spcBef>
              <a:buSzPct val="99000"/>
              <a:buFontTx/>
              <a:buAutoNum type="arabicPeriod"/>
            </a:pPr>
            <a:r>
              <a:rPr lang="en-US" sz="2000" dirty="0"/>
              <a:t>Face	– Edge		FE</a:t>
            </a:r>
            <a:endParaRPr lang="en-US" dirty="0"/>
          </a:p>
          <a:p>
            <a:pPr marL="616127" lvl="1" indent="-321457">
              <a:spcBef>
                <a:spcPts val="492"/>
              </a:spcBef>
              <a:buSzPct val="99000"/>
              <a:buFontTx/>
              <a:buAutoNum type="arabicPeriod"/>
            </a:pPr>
            <a:r>
              <a:rPr lang="en-US" sz="2000" dirty="0"/>
              <a:t>Face	– Face		FF</a:t>
            </a:r>
          </a:p>
        </p:txBody>
      </p:sp>
      <p:grpSp>
        <p:nvGrpSpPr>
          <p:cNvPr id="73821" name="Group 93"/>
          <p:cNvGrpSpPr>
            <a:grpSpLocks/>
          </p:cNvGrpSpPr>
          <p:nvPr/>
        </p:nvGrpSpPr>
        <p:grpSpPr bwMode="auto">
          <a:xfrm>
            <a:off x="5927354" y="1928280"/>
            <a:ext cx="2550542" cy="2895451"/>
            <a:chOff x="0" y="0"/>
            <a:chExt cx="2285" cy="2594"/>
          </a:xfrm>
        </p:grpSpPr>
        <p:grpSp>
          <p:nvGrpSpPr>
            <p:cNvPr id="73735" name="Group 7"/>
            <p:cNvGrpSpPr>
              <a:grpSpLocks/>
            </p:cNvGrpSpPr>
            <p:nvPr/>
          </p:nvGrpSpPr>
          <p:grpSpPr bwMode="auto">
            <a:xfrm>
              <a:off x="34" y="29"/>
              <a:ext cx="560" cy="539"/>
              <a:chOff x="0" y="0"/>
              <a:chExt cx="560" cy="539"/>
            </a:xfrm>
          </p:grpSpPr>
          <p:sp>
            <p:nvSpPr>
              <p:cNvPr id="73731" name="AutoShape 3"/>
              <p:cNvSpPr>
                <a:spLocks/>
              </p:cNvSpPr>
              <p:nvPr/>
            </p:nvSpPr>
            <p:spPr bwMode="auto">
              <a:xfrm>
                <a:off x="0" y="0"/>
                <a:ext cx="560" cy="5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5197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6403" y="216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32" name="AutoShape 4"/>
              <p:cNvSpPr>
                <a:spLocks/>
              </p:cNvSpPr>
              <p:nvPr/>
            </p:nvSpPr>
            <p:spPr bwMode="auto">
              <a:xfrm>
                <a:off x="425" y="0"/>
                <a:ext cx="135" cy="5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21600" y="0"/>
                    </a:lnTo>
                    <a:lnTo>
                      <a:pt x="21600" y="162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33" name="AutoShape 5"/>
              <p:cNvSpPr>
                <a:spLocks/>
              </p:cNvSpPr>
              <p:nvPr/>
            </p:nvSpPr>
            <p:spPr bwMode="auto">
              <a:xfrm>
                <a:off x="0" y="0"/>
                <a:ext cx="560" cy="13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21600"/>
                    </a:moveTo>
                    <a:lnTo>
                      <a:pt x="5197" y="0"/>
                    </a:lnTo>
                    <a:lnTo>
                      <a:pt x="21600" y="0"/>
                    </a:lnTo>
                    <a:lnTo>
                      <a:pt x="16403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34" name="AutoShape 6"/>
              <p:cNvSpPr>
                <a:spLocks/>
              </p:cNvSpPr>
              <p:nvPr/>
            </p:nvSpPr>
            <p:spPr bwMode="auto">
              <a:xfrm>
                <a:off x="0" y="0"/>
                <a:ext cx="560" cy="5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5197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6403" y="216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  <a:lnTo>
                      <a:pt x="16403" y="5400"/>
                    </a:lnTo>
                    <a:lnTo>
                      <a:pt x="21600" y="0"/>
                    </a:lnTo>
                    <a:moveTo>
                      <a:pt x="16403" y="5400"/>
                    </a:moveTo>
                    <a:lnTo>
                      <a:pt x="16403" y="2160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73736" name="Rectangle 8"/>
            <p:cNvSpPr>
              <a:spLocks/>
            </p:cNvSpPr>
            <p:nvPr/>
          </p:nvSpPr>
          <p:spPr bwMode="auto">
            <a:xfrm>
              <a:off x="113" y="534"/>
              <a:ext cx="461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96802" bIns="38100" anchor="ctr">
              <a:spAutoFit/>
            </a:bodyPr>
            <a:lstStyle/>
            <a:p>
              <a:r>
                <a:rPr lang="en-US" sz="2000">
                  <a:latin typeface="Times New Roman" charset="0"/>
                  <a:cs typeface="Times New Roman" charset="0"/>
                  <a:sym typeface="Times New Roman" charset="0"/>
                </a:rPr>
                <a:t>VV</a:t>
              </a:r>
            </a:p>
          </p:txBody>
        </p:sp>
        <p:grpSp>
          <p:nvGrpSpPr>
            <p:cNvPr id="73741" name="Group 13"/>
            <p:cNvGrpSpPr>
              <a:grpSpLocks/>
            </p:cNvGrpSpPr>
            <p:nvPr/>
          </p:nvGrpSpPr>
          <p:grpSpPr bwMode="auto">
            <a:xfrm>
              <a:off x="1725" y="28"/>
              <a:ext cx="560" cy="539"/>
              <a:chOff x="0" y="0"/>
              <a:chExt cx="560" cy="539"/>
            </a:xfrm>
          </p:grpSpPr>
          <p:sp>
            <p:nvSpPr>
              <p:cNvPr id="73737" name="AutoShape 9"/>
              <p:cNvSpPr>
                <a:spLocks/>
              </p:cNvSpPr>
              <p:nvPr/>
            </p:nvSpPr>
            <p:spPr bwMode="auto">
              <a:xfrm>
                <a:off x="0" y="0"/>
                <a:ext cx="560" cy="5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5197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6403" y="216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38" name="AutoShape 10"/>
              <p:cNvSpPr>
                <a:spLocks/>
              </p:cNvSpPr>
              <p:nvPr/>
            </p:nvSpPr>
            <p:spPr bwMode="auto">
              <a:xfrm>
                <a:off x="425" y="0"/>
                <a:ext cx="135" cy="5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21600" y="0"/>
                    </a:lnTo>
                    <a:lnTo>
                      <a:pt x="21600" y="162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39" name="AutoShape 11"/>
              <p:cNvSpPr>
                <a:spLocks/>
              </p:cNvSpPr>
              <p:nvPr/>
            </p:nvSpPr>
            <p:spPr bwMode="auto">
              <a:xfrm>
                <a:off x="0" y="0"/>
                <a:ext cx="560" cy="13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21600"/>
                    </a:moveTo>
                    <a:lnTo>
                      <a:pt x="5197" y="0"/>
                    </a:lnTo>
                    <a:lnTo>
                      <a:pt x="21600" y="0"/>
                    </a:lnTo>
                    <a:lnTo>
                      <a:pt x="16403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40" name="AutoShape 12"/>
              <p:cNvSpPr>
                <a:spLocks/>
              </p:cNvSpPr>
              <p:nvPr/>
            </p:nvSpPr>
            <p:spPr bwMode="auto">
              <a:xfrm>
                <a:off x="0" y="0"/>
                <a:ext cx="560" cy="5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5197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6403" y="216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  <a:lnTo>
                      <a:pt x="16403" y="5400"/>
                    </a:lnTo>
                    <a:lnTo>
                      <a:pt x="21600" y="0"/>
                    </a:lnTo>
                    <a:moveTo>
                      <a:pt x="16403" y="5400"/>
                    </a:moveTo>
                    <a:lnTo>
                      <a:pt x="16403" y="2160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73742" name="Rectangle 14"/>
            <p:cNvSpPr>
              <a:spLocks/>
            </p:cNvSpPr>
            <p:nvPr/>
          </p:nvSpPr>
          <p:spPr bwMode="auto">
            <a:xfrm>
              <a:off x="1820" y="536"/>
              <a:ext cx="427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96802" bIns="38100" anchor="ctr">
              <a:spAutoFit/>
            </a:bodyPr>
            <a:lstStyle/>
            <a:p>
              <a:r>
                <a:rPr lang="en-US" sz="2000">
                  <a:latin typeface="Times New Roman" charset="0"/>
                  <a:cs typeface="Times New Roman" charset="0"/>
                  <a:sym typeface="Times New Roman" charset="0"/>
                </a:rPr>
                <a:t>VF</a:t>
              </a:r>
            </a:p>
          </p:txBody>
        </p:sp>
        <p:grpSp>
          <p:nvGrpSpPr>
            <p:cNvPr id="73747" name="Group 19"/>
            <p:cNvGrpSpPr>
              <a:grpSpLocks/>
            </p:cNvGrpSpPr>
            <p:nvPr/>
          </p:nvGrpSpPr>
          <p:grpSpPr bwMode="auto">
            <a:xfrm>
              <a:off x="877" y="28"/>
              <a:ext cx="560" cy="539"/>
              <a:chOff x="0" y="0"/>
              <a:chExt cx="560" cy="539"/>
            </a:xfrm>
          </p:grpSpPr>
          <p:sp>
            <p:nvSpPr>
              <p:cNvPr id="73743" name="AutoShape 15"/>
              <p:cNvSpPr>
                <a:spLocks/>
              </p:cNvSpPr>
              <p:nvPr/>
            </p:nvSpPr>
            <p:spPr bwMode="auto">
              <a:xfrm>
                <a:off x="0" y="0"/>
                <a:ext cx="560" cy="5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5197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6403" y="216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44" name="AutoShape 16"/>
              <p:cNvSpPr>
                <a:spLocks/>
              </p:cNvSpPr>
              <p:nvPr/>
            </p:nvSpPr>
            <p:spPr bwMode="auto">
              <a:xfrm>
                <a:off x="425" y="0"/>
                <a:ext cx="135" cy="5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21600" y="0"/>
                    </a:lnTo>
                    <a:lnTo>
                      <a:pt x="21600" y="162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45" name="AutoShape 17"/>
              <p:cNvSpPr>
                <a:spLocks/>
              </p:cNvSpPr>
              <p:nvPr/>
            </p:nvSpPr>
            <p:spPr bwMode="auto">
              <a:xfrm>
                <a:off x="0" y="0"/>
                <a:ext cx="560" cy="13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21600"/>
                    </a:moveTo>
                    <a:lnTo>
                      <a:pt x="5197" y="0"/>
                    </a:lnTo>
                    <a:lnTo>
                      <a:pt x="21600" y="0"/>
                    </a:lnTo>
                    <a:lnTo>
                      <a:pt x="16403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46" name="AutoShape 18"/>
              <p:cNvSpPr>
                <a:spLocks/>
              </p:cNvSpPr>
              <p:nvPr/>
            </p:nvSpPr>
            <p:spPr bwMode="auto">
              <a:xfrm>
                <a:off x="0" y="0"/>
                <a:ext cx="560" cy="5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5197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6403" y="216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  <a:lnTo>
                      <a:pt x="16403" y="5400"/>
                    </a:lnTo>
                    <a:lnTo>
                      <a:pt x="21600" y="0"/>
                    </a:lnTo>
                    <a:moveTo>
                      <a:pt x="16403" y="5400"/>
                    </a:moveTo>
                    <a:lnTo>
                      <a:pt x="16403" y="2160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73748" name="Rectangle 20"/>
            <p:cNvSpPr>
              <a:spLocks/>
            </p:cNvSpPr>
            <p:nvPr/>
          </p:nvSpPr>
          <p:spPr bwMode="auto">
            <a:xfrm>
              <a:off x="967" y="536"/>
              <a:ext cx="440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96802" bIns="38100" anchor="ctr">
              <a:spAutoFit/>
            </a:bodyPr>
            <a:lstStyle/>
            <a:p>
              <a:r>
                <a:rPr lang="en-US" sz="2000">
                  <a:latin typeface="Times New Roman" charset="0"/>
                  <a:cs typeface="Times New Roman" charset="0"/>
                  <a:sym typeface="Times New Roman" charset="0"/>
                </a:rPr>
                <a:t>VE</a:t>
              </a:r>
            </a:p>
          </p:txBody>
        </p:sp>
        <p:grpSp>
          <p:nvGrpSpPr>
            <p:cNvPr id="73753" name="Group 25"/>
            <p:cNvGrpSpPr>
              <a:grpSpLocks/>
            </p:cNvGrpSpPr>
            <p:nvPr/>
          </p:nvGrpSpPr>
          <p:grpSpPr bwMode="auto">
            <a:xfrm>
              <a:off x="34" y="895"/>
              <a:ext cx="560" cy="541"/>
              <a:chOff x="0" y="0"/>
              <a:chExt cx="560" cy="540"/>
            </a:xfrm>
          </p:grpSpPr>
          <p:sp>
            <p:nvSpPr>
              <p:cNvPr id="73749" name="AutoShape 21"/>
              <p:cNvSpPr>
                <a:spLocks/>
              </p:cNvSpPr>
              <p:nvPr/>
            </p:nvSpPr>
            <p:spPr bwMode="auto">
              <a:xfrm>
                <a:off x="0" y="0"/>
                <a:ext cx="560" cy="54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5211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6389" y="216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50" name="AutoShape 22"/>
              <p:cNvSpPr>
                <a:spLocks/>
              </p:cNvSpPr>
              <p:nvPr/>
            </p:nvSpPr>
            <p:spPr bwMode="auto">
              <a:xfrm>
                <a:off x="424" y="0"/>
                <a:ext cx="136" cy="54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21600" y="0"/>
                    </a:lnTo>
                    <a:lnTo>
                      <a:pt x="21600" y="162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51" name="AutoShape 23"/>
              <p:cNvSpPr>
                <a:spLocks/>
              </p:cNvSpPr>
              <p:nvPr/>
            </p:nvSpPr>
            <p:spPr bwMode="auto">
              <a:xfrm>
                <a:off x="0" y="0"/>
                <a:ext cx="560" cy="13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21600"/>
                    </a:moveTo>
                    <a:lnTo>
                      <a:pt x="5211" y="0"/>
                    </a:lnTo>
                    <a:lnTo>
                      <a:pt x="21600" y="0"/>
                    </a:lnTo>
                    <a:lnTo>
                      <a:pt x="16389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52" name="AutoShape 24"/>
              <p:cNvSpPr>
                <a:spLocks/>
              </p:cNvSpPr>
              <p:nvPr/>
            </p:nvSpPr>
            <p:spPr bwMode="auto">
              <a:xfrm>
                <a:off x="0" y="0"/>
                <a:ext cx="560" cy="54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5211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6389" y="216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  <a:lnTo>
                      <a:pt x="16389" y="5400"/>
                    </a:lnTo>
                    <a:lnTo>
                      <a:pt x="21600" y="0"/>
                    </a:lnTo>
                    <a:moveTo>
                      <a:pt x="16389" y="5400"/>
                    </a:moveTo>
                    <a:lnTo>
                      <a:pt x="16389" y="2160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73754" name="Rectangle 26"/>
            <p:cNvSpPr>
              <a:spLocks/>
            </p:cNvSpPr>
            <p:nvPr/>
          </p:nvSpPr>
          <p:spPr bwMode="auto">
            <a:xfrm>
              <a:off x="122" y="1400"/>
              <a:ext cx="424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96802" bIns="38100" anchor="ctr">
              <a:spAutoFit/>
            </a:bodyPr>
            <a:lstStyle/>
            <a:p>
              <a:r>
                <a:rPr lang="en-US" sz="2000">
                  <a:latin typeface="Times New Roman" charset="0"/>
                  <a:cs typeface="Times New Roman" charset="0"/>
                  <a:sym typeface="Times New Roman" charset="0"/>
                </a:rPr>
                <a:t>EV</a:t>
              </a:r>
            </a:p>
          </p:txBody>
        </p:sp>
        <p:grpSp>
          <p:nvGrpSpPr>
            <p:cNvPr id="73759" name="Group 31"/>
            <p:cNvGrpSpPr>
              <a:grpSpLocks/>
            </p:cNvGrpSpPr>
            <p:nvPr/>
          </p:nvGrpSpPr>
          <p:grpSpPr bwMode="auto">
            <a:xfrm>
              <a:off x="1725" y="896"/>
              <a:ext cx="560" cy="539"/>
              <a:chOff x="0" y="0"/>
              <a:chExt cx="560" cy="539"/>
            </a:xfrm>
          </p:grpSpPr>
          <p:sp>
            <p:nvSpPr>
              <p:cNvPr id="73755" name="AutoShape 27"/>
              <p:cNvSpPr>
                <a:spLocks/>
              </p:cNvSpPr>
              <p:nvPr/>
            </p:nvSpPr>
            <p:spPr bwMode="auto">
              <a:xfrm>
                <a:off x="0" y="0"/>
                <a:ext cx="560" cy="5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5197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6403" y="216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56" name="AutoShape 28"/>
              <p:cNvSpPr>
                <a:spLocks/>
              </p:cNvSpPr>
              <p:nvPr/>
            </p:nvSpPr>
            <p:spPr bwMode="auto">
              <a:xfrm>
                <a:off x="425" y="0"/>
                <a:ext cx="135" cy="5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21600" y="0"/>
                    </a:lnTo>
                    <a:lnTo>
                      <a:pt x="21600" y="162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57" name="AutoShape 29"/>
              <p:cNvSpPr>
                <a:spLocks/>
              </p:cNvSpPr>
              <p:nvPr/>
            </p:nvSpPr>
            <p:spPr bwMode="auto">
              <a:xfrm>
                <a:off x="0" y="0"/>
                <a:ext cx="560" cy="13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21600"/>
                    </a:moveTo>
                    <a:lnTo>
                      <a:pt x="5197" y="0"/>
                    </a:lnTo>
                    <a:lnTo>
                      <a:pt x="21600" y="0"/>
                    </a:lnTo>
                    <a:lnTo>
                      <a:pt x="16403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58" name="AutoShape 30"/>
              <p:cNvSpPr>
                <a:spLocks/>
              </p:cNvSpPr>
              <p:nvPr/>
            </p:nvSpPr>
            <p:spPr bwMode="auto">
              <a:xfrm>
                <a:off x="0" y="0"/>
                <a:ext cx="560" cy="5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5197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6403" y="216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  <a:lnTo>
                      <a:pt x="16403" y="5400"/>
                    </a:lnTo>
                    <a:lnTo>
                      <a:pt x="21600" y="0"/>
                    </a:lnTo>
                    <a:moveTo>
                      <a:pt x="16403" y="5400"/>
                    </a:moveTo>
                    <a:lnTo>
                      <a:pt x="16403" y="2160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73760" name="Rectangle 32"/>
            <p:cNvSpPr>
              <a:spLocks/>
            </p:cNvSpPr>
            <p:nvPr/>
          </p:nvSpPr>
          <p:spPr bwMode="auto">
            <a:xfrm>
              <a:off x="1829" y="1398"/>
              <a:ext cx="390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96802" bIns="38100" anchor="ctr">
              <a:spAutoFit/>
            </a:bodyPr>
            <a:lstStyle/>
            <a:p>
              <a:r>
                <a:rPr lang="en-US" sz="2000">
                  <a:latin typeface="Times New Roman" charset="0"/>
                  <a:cs typeface="Times New Roman" charset="0"/>
                  <a:sym typeface="Times New Roman" charset="0"/>
                </a:rPr>
                <a:t>EF</a:t>
              </a:r>
            </a:p>
          </p:txBody>
        </p:sp>
        <p:grpSp>
          <p:nvGrpSpPr>
            <p:cNvPr id="73765" name="Group 37"/>
            <p:cNvGrpSpPr>
              <a:grpSpLocks/>
            </p:cNvGrpSpPr>
            <p:nvPr/>
          </p:nvGrpSpPr>
          <p:grpSpPr bwMode="auto">
            <a:xfrm>
              <a:off x="877" y="896"/>
              <a:ext cx="560" cy="539"/>
              <a:chOff x="0" y="0"/>
              <a:chExt cx="560" cy="539"/>
            </a:xfrm>
          </p:grpSpPr>
          <p:sp>
            <p:nvSpPr>
              <p:cNvPr id="73761" name="AutoShape 33"/>
              <p:cNvSpPr>
                <a:spLocks/>
              </p:cNvSpPr>
              <p:nvPr/>
            </p:nvSpPr>
            <p:spPr bwMode="auto">
              <a:xfrm>
                <a:off x="0" y="0"/>
                <a:ext cx="560" cy="5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5197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6403" y="216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62" name="AutoShape 34"/>
              <p:cNvSpPr>
                <a:spLocks/>
              </p:cNvSpPr>
              <p:nvPr/>
            </p:nvSpPr>
            <p:spPr bwMode="auto">
              <a:xfrm>
                <a:off x="425" y="0"/>
                <a:ext cx="135" cy="5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21600" y="0"/>
                    </a:lnTo>
                    <a:lnTo>
                      <a:pt x="21600" y="162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63" name="AutoShape 35"/>
              <p:cNvSpPr>
                <a:spLocks/>
              </p:cNvSpPr>
              <p:nvPr/>
            </p:nvSpPr>
            <p:spPr bwMode="auto">
              <a:xfrm>
                <a:off x="0" y="0"/>
                <a:ext cx="560" cy="13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21600"/>
                    </a:moveTo>
                    <a:lnTo>
                      <a:pt x="5197" y="0"/>
                    </a:lnTo>
                    <a:lnTo>
                      <a:pt x="21600" y="0"/>
                    </a:lnTo>
                    <a:lnTo>
                      <a:pt x="16403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64" name="AutoShape 36"/>
              <p:cNvSpPr>
                <a:spLocks/>
              </p:cNvSpPr>
              <p:nvPr/>
            </p:nvSpPr>
            <p:spPr bwMode="auto">
              <a:xfrm>
                <a:off x="0" y="0"/>
                <a:ext cx="560" cy="5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5197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6403" y="216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  <a:lnTo>
                      <a:pt x="16403" y="5400"/>
                    </a:lnTo>
                    <a:lnTo>
                      <a:pt x="21600" y="0"/>
                    </a:lnTo>
                    <a:moveTo>
                      <a:pt x="16403" y="5400"/>
                    </a:moveTo>
                    <a:lnTo>
                      <a:pt x="16403" y="2160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73766" name="Rectangle 38"/>
            <p:cNvSpPr>
              <a:spLocks/>
            </p:cNvSpPr>
            <p:nvPr/>
          </p:nvSpPr>
          <p:spPr bwMode="auto">
            <a:xfrm>
              <a:off x="977" y="1398"/>
              <a:ext cx="403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96802" bIns="38100" anchor="ctr">
              <a:spAutoFit/>
            </a:bodyPr>
            <a:lstStyle/>
            <a:p>
              <a:r>
                <a:rPr lang="en-US" sz="2000">
                  <a:latin typeface="Times New Roman" charset="0"/>
                  <a:cs typeface="Times New Roman" charset="0"/>
                  <a:sym typeface="Times New Roman" charset="0"/>
                </a:rPr>
                <a:t>EE</a:t>
              </a:r>
            </a:p>
          </p:txBody>
        </p:sp>
        <p:grpSp>
          <p:nvGrpSpPr>
            <p:cNvPr id="73771" name="Group 43"/>
            <p:cNvGrpSpPr>
              <a:grpSpLocks/>
            </p:cNvGrpSpPr>
            <p:nvPr/>
          </p:nvGrpSpPr>
          <p:grpSpPr bwMode="auto">
            <a:xfrm>
              <a:off x="34" y="1745"/>
              <a:ext cx="560" cy="539"/>
              <a:chOff x="0" y="0"/>
              <a:chExt cx="560" cy="539"/>
            </a:xfrm>
          </p:grpSpPr>
          <p:sp>
            <p:nvSpPr>
              <p:cNvPr id="73767" name="AutoShape 39"/>
              <p:cNvSpPr>
                <a:spLocks/>
              </p:cNvSpPr>
              <p:nvPr/>
            </p:nvSpPr>
            <p:spPr bwMode="auto">
              <a:xfrm>
                <a:off x="0" y="0"/>
                <a:ext cx="560" cy="5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5197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6403" y="216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68" name="AutoShape 40"/>
              <p:cNvSpPr>
                <a:spLocks/>
              </p:cNvSpPr>
              <p:nvPr/>
            </p:nvSpPr>
            <p:spPr bwMode="auto">
              <a:xfrm>
                <a:off x="425" y="0"/>
                <a:ext cx="135" cy="5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21600" y="0"/>
                    </a:lnTo>
                    <a:lnTo>
                      <a:pt x="21600" y="162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69" name="AutoShape 41"/>
              <p:cNvSpPr>
                <a:spLocks/>
              </p:cNvSpPr>
              <p:nvPr/>
            </p:nvSpPr>
            <p:spPr bwMode="auto">
              <a:xfrm>
                <a:off x="0" y="0"/>
                <a:ext cx="560" cy="13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21600"/>
                    </a:moveTo>
                    <a:lnTo>
                      <a:pt x="5197" y="0"/>
                    </a:lnTo>
                    <a:lnTo>
                      <a:pt x="21600" y="0"/>
                    </a:lnTo>
                    <a:lnTo>
                      <a:pt x="16403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70" name="AutoShape 42"/>
              <p:cNvSpPr>
                <a:spLocks/>
              </p:cNvSpPr>
              <p:nvPr/>
            </p:nvSpPr>
            <p:spPr bwMode="auto">
              <a:xfrm>
                <a:off x="0" y="0"/>
                <a:ext cx="560" cy="5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5197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6403" y="216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  <a:lnTo>
                      <a:pt x="16403" y="5400"/>
                    </a:lnTo>
                    <a:lnTo>
                      <a:pt x="21600" y="0"/>
                    </a:lnTo>
                    <a:moveTo>
                      <a:pt x="16403" y="5400"/>
                    </a:moveTo>
                    <a:lnTo>
                      <a:pt x="16403" y="2160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73772" name="Rectangle 44"/>
            <p:cNvSpPr>
              <a:spLocks/>
            </p:cNvSpPr>
            <p:nvPr/>
          </p:nvSpPr>
          <p:spPr bwMode="auto">
            <a:xfrm>
              <a:off x="129" y="2249"/>
              <a:ext cx="412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96802" bIns="38100" anchor="ctr">
              <a:spAutoFit/>
            </a:bodyPr>
            <a:lstStyle/>
            <a:p>
              <a:r>
                <a:rPr lang="en-US" sz="2000">
                  <a:latin typeface="Times New Roman" charset="0"/>
                  <a:cs typeface="Times New Roman" charset="0"/>
                  <a:sym typeface="Times New Roman" charset="0"/>
                </a:rPr>
                <a:t>FV</a:t>
              </a:r>
            </a:p>
          </p:txBody>
        </p:sp>
        <p:grpSp>
          <p:nvGrpSpPr>
            <p:cNvPr id="73777" name="Group 49"/>
            <p:cNvGrpSpPr>
              <a:grpSpLocks/>
            </p:cNvGrpSpPr>
            <p:nvPr/>
          </p:nvGrpSpPr>
          <p:grpSpPr bwMode="auto">
            <a:xfrm>
              <a:off x="1725" y="1743"/>
              <a:ext cx="560" cy="541"/>
              <a:chOff x="0" y="0"/>
              <a:chExt cx="560" cy="540"/>
            </a:xfrm>
          </p:grpSpPr>
          <p:sp>
            <p:nvSpPr>
              <p:cNvPr id="73773" name="AutoShape 45"/>
              <p:cNvSpPr>
                <a:spLocks/>
              </p:cNvSpPr>
              <p:nvPr/>
            </p:nvSpPr>
            <p:spPr bwMode="auto">
              <a:xfrm>
                <a:off x="0" y="0"/>
                <a:ext cx="560" cy="54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5211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6389" y="216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74" name="AutoShape 46"/>
              <p:cNvSpPr>
                <a:spLocks/>
              </p:cNvSpPr>
              <p:nvPr/>
            </p:nvSpPr>
            <p:spPr bwMode="auto">
              <a:xfrm>
                <a:off x="424" y="0"/>
                <a:ext cx="136" cy="54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21600" y="0"/>
                    </a:lnTo>
                    <a:lnTo>
                      <a:pt x="21600" y="162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75" name="AutoShape 47"/>
              <p:cNvSpPr>
                <a:spLocks/>
              </p:cNvSpPr>
              <p:nvPr/>
            </p:nvSpPr>
            <p:spPr bwMode="auto">
              <a:xfrm>
                <a:off x="0" y="0"/>
                <a:ext cx="560" cy="13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21600"/>
                    </a:moveTo>
                    <a:lnTo>
                      <a:pt x="5211" y="0"/>
                    </a:lnTo>
                    <a:lnTo>
                      <a:pt x="21600" y="0"/>
                    </a:lnTo>
                    <a:lnTo>
                      <a:pt x="16389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76" name="AutoShape 48"/>
              <p:cNvSpPr>
                <a:spLocks/>
              </p:cNvSpPr>
              <p:nvPr/>
            </p:nvSpPr>
            <p:spPr bwMode="auto">
              <a:xfrm>
                <a:off x="0" y="0"/>
                <a:ext cx="560" cy="54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5211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6389" y="216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  <a:lnTo>
                      <a:pt x="16389" y="5400"/>
                    </a:lnTo>
                    <a:lnTo>
                      <a:pt x="21600" y="0"/>
                    </a:lnTo>
                    <a:moveTo>
                      <a:pt x="16389" y="5400"/>
                    </a:moveTo>
                    <a:lnTo>
                      <a:pt x="16389" y="2160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73778" name="Rectangle 50"/>
            <p:cNvSpPr>
              <a:spLocks/>
            </p:cNvSpPr>
            <p:nvPr/>
          </p:nvSpPr>
          <p:spPr bwMode="auto">
            <a:xfrm>
              <a:off x="1837" y="2247"/>
              <a:ext cx="37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96802" bIns="38100" anchor="ctr">
              <a:spAutoFit/>
            </a:bodyPr>
            <a:lstStyle/>
            <a:p>
              <a:r>
                <a:rPr lang="en-US" sz="2000">
                  <a:latin typeface="Times New Roman" charset="0"/>
                  <a:cs typeface="Times New Roman" charset="0"/>
                  <a:sym typeface="Times New Roman" charset="0"/>
                </a:rPr>
                <a:t>FF</a:t>
              </a:r>
            </a:p>
          </p:txBody>
        </p:sp>
        <p:grpSp>
          <p:nvGrpSpPr>
            <p:cNvPr id="73783" name="Group 55"/>
            <p:cNvGrpSpPr>
              <a:grpSpLocks/>
            </p:cNvGrpSpPr>
            <p:nvPr/>
          </p:nvGrpSpPr>
          <p:grpSpPr bwMode="auto">
            <a:xfrm>
              <a:off x="877" y="1743"/>
              <a:ext cx="560" cy="541"/>
              <a:chOff x="0" y="0"/>
              <a:chExt cx="560" cy="540"/>
            </a:xfrm>
          </p:grpSpPr>
          <p:sp>
            <p:nvSpPr>
              <p:cNvPr id="73779" name="AutoShape 51"/>
              <p:cNvSpPr>
                <a:spLocks/>
              </p:cNvSpPr>
              <p:nvPr/>
            </p:nvSpPr>
            <p:spPr bwMode="auto">
              <a:xfrm>
                <a:off x="0" y="0"/>
                <a:ext cx="560" cy="54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5211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6389" y="216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80" name="AutoShape 52"/>
              <p:cNvSpPr>
                <a:spLocks/>
              </p:cNvSpPr>
              <p:nvPr/>
            </p:nvSpPr>
            <p:spPr bwMode="auto">
              <a:xfrm>
                <a:off x="424" y="0"/>
                <a:ext cx="136" cy="54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21600" y="0"/>
                    </a:lnTo>
                    <a:lnTo>
                      <a:pt x="21600" y="162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81" name="AutoShape 53"/>
              <p:cNvSpPr>
                <a:spLocks/>
              </p:cNvSpPr>
              <p:nvPr/>
            </p:nvSpPr>
            <p:spPr bwMode="auto">
              <a:xfrm>
                <a:off x="0" y="0"/>
                <a:ext cx="560" cy="13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21600"/>
                    </a:moveTo>
                    <a:lnTo>
                      <a:pt x="5211" y="0"/>
                    </a:lnTo>
                    <a:lnTo>
                      <a:pt x="21600" y="0"/>
                    </a:lnTo>
                    <a:lnTo>
                      <a:pt x="16389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782" name="AutoShape 54"/>
              <p:cNvSpPr>
                <a:spLocks/>
              </p:cNvSpPr>
              <p:nvPr/>
            </p:nvSpPr>
            <p:spPr bwMode="auto">
              <a:xfrm>
                <a:off x="0" y="0"/>
                <a:ext cx="560" cy="54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5400"/>
                    </a:moveTo>
                    <a:lnTo>
                      <a:pt x="5211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6389" y="216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  <a:lnTo>
                      <a:pt x="16389" y="5400"/>
                    </a:lnTo>
                    <a:lnTo>
                      <a:pt x="21600" y="0"/>
                    </a:lnTo>
                    <a:moveTo>
                      <a:pt x="16389" y="5400"/>
                    </a:moveTo>
                    <a:lnTo>
                      <a:pt x="16389" y="2160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73784" name="Rectangle 56"/>
            <p:cNvSpPr>
              <a:spLocks/>
            </p:cNvSpPr>
            <p:nvPr/>
          </p:nvSpPr>
          <p:spPr bwMode="auto">
            <a:xfrm>
              <a:off x="981" y="2247"/>
              <a:ext cx="390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96802" bIns="38100" anchor="ctr">
              <a:spAutoFit/>
            </a:bodyPr>
            <a:lstStyle/>
            <a:p>
              <a:r>
                <a:rPr lang="en-US" sz="2000">
                  <a:latin typeface="Times New Roman" charset="0"/>
                  <a:cs typeface="Times New Roman" charset="0"/>
                  <a:sym typeface="Times New Roman" charset="0"/>
                </a:rPr>
                <a:t>FE</a:t>
              </a:r>
            </a:p>
          </p:txBody>
        </p:sp>
        <p:sp>
          <p:nvSpPr>
            <p:cNvPr id="73785" name="Oval 57"/>
            <p:cNvSpPr>
              <a:spLocks/>
            </p:cNvSpPr>
            <p:nvPr/>
          </p:nvSpPr>
          <p:spPr bwMode="auto">
            <a:xfrm>
              <a:off x="415" y="126"/>
              <a:ext cx="76" cy="73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786" name="Oval 58"/>
            <p:cNvSpPr>
              <a:spLocks/>
            </p:cNvSpPr>
            <p:nvPr/>
          </p:nvSpPr>
          <p:spPr bwMode="auto">
            <a:xfrm>
              <a:off x="1259" y="126"/>
              <a:ext cx="74" cy="73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787" name="Oval 59"/>
            <p:cNvSpPr>
              <a:spLocks/>
            </p:cNvSpPr>
            <p:nvPr/>
          </p:nvSpPr>
          <p:spPr bwMode="auto">
            <a:xfrm>
              <a:off x="2106" y="120"/>
              <a:ext cx="74" cy="73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788" name="Oval 60"/>
            <p:cNvSpPr>
              <a:spLocks/>
            </p:cNvSpPr>
            <p:nvPr/>
          </p:nvSpPr>
          <p:spPr bwMode="auto">
            <a:xfrm>
              <a:off x="415" y="537"/>
              <a:ext cx="64" cy="47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789" name="Oval 61"/>
            <p:cNvSpPr>
              <a:spLocks/>
            </p:cNvSpPr>
            <p:nvPr/>
          </p:nvSpPr>
          <p:spPr bwMode="auto">
            <a:xfrm>
              <a:off x="563" y="0"/>
              <a:ext cx="62" cy="46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790" name="Oval 62"/>
            <p:cNvSpPr>
              <a:spLocks/>
            </p:cNvSpPr>
            <p:nvPr/>
          </p:nvSpPr>
          <p:spPr bwMode="auto">
            <a:xfrm>
              <a:off x="0" y="139"/>
              <a:ext cx="61" cy="47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791" name="Oval 63"/>
            <p:cNvSpPr>
              <a:spLocks/>
            </p:cNvSpPr>
            <p:nvPr/>
          </p:nvSpPr>
          <p:spPr bwMode="auto">
            <a:xfrm>
              <a:off x="911" y="139"/>
              <a:ext cx="348" cy="47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792" name="Oval 64"/>
            <p:cNvSpPr>
              <a:spLocks/>
            </p:cNvSpPr>
            <p:nvPr/>
          </p:nvSpPr>
          <p:spPr bwMode="auto">
            <a:xfrm>
              <a:off x="1259" y="199"/>
              <a:ext cx="72" cy="337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793" name="Oval 65"/>
            <p:cNvSpPr>
              <a:spLocks/>
            </p:cNvSpPr>
            <p:nvPr/>
          </p:nvSpPr>
          <p:spPr bwMode="auto">
            <a:xfrm rot="-8040000">
              <a:off x="1353" y="21"/>
              <a:ext cx="49" cy="136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794" name="AutoShape 66"/>
            <p:cNvSpPr>
              <a:spLocks/>
            </p:cNvSpPr>
            <p:nvPr/>
          </p:nvSpPr>
          <p:spPr bwMode="auto">
            <a:xfrm>
              <a:off x="1767" y="199"/>
              <a:ext cx="339" cy="33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326"/>
                  </a:moveTo>
                  <a:lnTo>
                    <a:pt x="6294" y="0"/>
                  </a:lnTo>
                  <a:lnTo>
                    <a:pt x="15306" y="0"/>
                  </a:lnTo>
                  <a:lnTo>
                    <a:pt x="21600" y="6326"/>
                  </a:lnTo>
                  <a:lnTo>
                    <a:pt x="21600" y="15274"/>
                  </a:lnTo>
                  <a:lnTo>
                    <a:pt x="15306" y="21600"/>
                  </a:lnTo>
                  <a:lnTo>
                    <a:pt x="6294" y="21600"/>
                  </a:lnTo>
                  <a:lnTo>
                    <a:pt x="0" y="15274"/>
                  </a:lnTo>
                  <a:close/>
                  <a:moveTo>
                    <a:pt x="0" y="6326"/>
                  </a:moveTo>
                </a:path>
              </a:pathLst>
            </a:cu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795" name="AutoShape 67"/>
            <p:cNvSpPr>
              <a:spLocks/>
            </p:cNvSpPr>
            <p:nvPr/>
          </p:nvSpPr>
          <p:spPr bwMode="auto">
            <a:xfrm>
              <a:off x="2180" y="126"/>
              <a:ext cx="105" cy="33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969"/>
                  </a:moveTo>
                  <a:lnTo>
                    <a:pt x="6326" y="0"/>
                  </a:lnTo>
                  <a:lnTo>
                    <a:pt x="15274" y="0"/>
                  </a:lnTo>
                  <a:lnTo>
                    <a:pt x="21600" y="1969"/>
                  </a:lnTo>
                  <a:lnTo>
                    <a:pt x="21600" y="19631"/>
                  </a:lnTo>
                  <a:lnTo>
                    <a:pt x="15274" y="21600"/>
                  </a:lnTo>
                  <a:lnTo>
                    <a:pt x="6326" y="21600"/>
                  </a:lnTo>
                  <a:lnTo>
                    <a:pt x="0" y="19631"/>
                  </a:lnTo>
                  <a:close/>
                  <a:moveTo>
                    <a:pt x="0" y="1969"/>
                  </a:moveTo>
                </a:path>
              </a:pathLst>
            </a:cu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796" name="AutoShape 68"/>
            <p:cNvSpPr>
              <a:spLocks/>
            </p:cNvSpPr>
            <p:nvPr/>
          </p:nvSpPr>
          <p:spPr bwMode="auto">
            <a:xfrm>
              <a:off x="1852" y="46"/>
              <a:ext cx="254" cy="9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326"/>
                  </a:moveTo>
                  <a:lnTo>
                    <a:pt x="2301" y="0"/>
                  </a:lnTo>
                  <a:lnTo>
                    <a:pt x="19299" y="0"/>
                  </a:lnTo>
                  <a:lnTo>
                    <a:pt x="21600" y="6326"/>
                  </a:lnTo>
                  <a:lnTo>
                    <a:pt x="21600" y="15274"/>
                  </a:lnTo>
                  <a:lnTo>
                    <a:pt x="19299" y="21600"/>
                  </a:lnTo>
                  <a:lnTo>
                    <a:pt x="2301" y="21600"/>
                  </a:lnTo>
                  <a:lnTo>
                    <a:pt x="0" y="15274"/>
                  </a:lnTo>
                  <a:close/>
                  <a:moveTo>
                    <a:pt x="0" y="6326"/>
                  </a:moveTo>
                </a:path>
              </a:pathLst>
            </a:cu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797" name="Oval 69"/>
            <p:cNvSpPr>
              <a:spLocks/>
            </p:cNvSpPr>
            <p:nvPr/>
          </p:nvSpPr>
          <p:spPr bwMode="auto">
            <a:xfrm>
              <a:off x="1259" y="1066"/>
              <a:ext cx="72" cy="339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798" name="Oval 70"/>
            <p:cNvSpPr>
              <a:spLocks/>
            </p:cNvSpPr>
            <p:nvPr/>
          </p:nvSpPr>
          <p:spPr bwMode="auto">
            <a:xfrm>
              <a:off x="415" y="1066"/>
              <a:ext cx="72" cy="33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799" name="Oval 71"/>
            <p:cNvSpPr>
              <a:spLocks/>
            </p:cNvSpPr>
            <p:nvPr/>
          </p:nvSpPr>
          <p:spPr bwMode="auto">
            <a:xfrm>
              <a:off x="2112" y="1066"/>
              <a:ext cx="72" cy="33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00" name="Oval 72"/>
            <p:cNvSpPr>
              <a:spLocks/>
            </p:cNvSpPr>
            <p:nvPr/>
          </p:nvSpPr>
          <p:spPr bwMode="auto">
            <a:xfrm rot="-8040000">
              <a:off x="1343" y="901"/>
              <a:ext cx="47" cy="136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01" name="Oval 73"/>
            <p:cNvSpPr>
              <a:spLocks/>
            </p:cNvSpPr>
            <p:nvPr/>
          </p:nvSpPr>
          <p:spPr bwMode="auto">
            <a:xfrm rot="-8040000">
              <a:off x="1357" y="1294"/>
              <a:ext cx="48" cy="135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02" name="Oval 74"/>
            <p:cNvSpPr>
              <a:spLocks/>
            </p:cNvSpPr>
            <p:nvPr/>
          </p:nvSpPr>
          <p:spPr bwMode="auto">
            <a:xfrm>
              <a:off x="911" y="1005"/>
              <a:ext cx="348" cy="47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03" name="Oval 75"/>
            <p:cNvSpPr>
              <a:spLocks/>
            </p:cNvSpPr>
            <p:nvPr/>
          </p:nvSpPr>
          <p:spPr bwMode="auto">
            <a:xfrm>
              <a:off x="917" y="1412"/>
              <a:ext cx="347" cy="47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04" name="Oval 76"/>
            <p:cNvSpPr>
              <a:spLocks/>
            </p:cNvSpPr>
            <p:nvPr/>
          </p:nvSpPr>
          <p:spPr bwMode="auto">
            <a:xfrm>
              <a:off x="422" y="1004"/>
              <a:ext cx="62" cy="48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05" name="Oval 77"/>
            <p:cNvSpPr>
              <a:spLocks/>
            </p:cNvSpPr>
            <p:nvPr/>
          </p:nvSpPr>
          <p:spPr bwMode="auto">
            <a:xfrm>
              <a:off x="428" y="1410"/>
              <a:ext cx="63" cy="47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06" name="AutoShape 78"/>
            <p:cNvSpPr>
              <a:spLocks/>
            </p:cNvSpPr>
            <p:nvPr/>
          </p:nvSpPr>
          <p:spPr bwMode="auto">
            <a:xfrm>
              <a:off x="1767" y="1078"/>
              <a:ext cx="339" cy="33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326"/>
                  </a:moveTo>
                  <a:lnTo>
                    <a:pt x="6294" y="0"/>
                  </a:lnTo>
                  <a:lnTo>
                    <a:pt x="15306" y="0"/>
                  </a:lnTo>
                  <a:lnTo>
                    <a:pt x="21600" y="6326"/>
                  </a:lnTo>
                  <a:lnTo>
                    <a:pt x="21600" y="15274"/>
                  </a:lnTo>
                  <a:lnTo>
                    <a:pt x="15306" y="21600"/>
                  </a:lnTo>
                  <a:lnTo>
                    <a:pt x="6294" y="21600"/>
                  </a:lnTo>
                  <a:lnTo>
                    <a:pt x="0" y="15274"/>
                  </a:lnTo>
                  <a:close/>
                  <a:moveTo>
                    <a:pt x="0" y="6326"/>
                  </a:moveTo>
                </a:path>
              </a:pathLst>
            </a:cu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07" name="AutoShape 79"/>
            <p:cNvSpPr>
              <a:spLocks/>
            </p:cNvSpPr>
            <p:nvPr/>
          </p:nvSpPr>
          <p:spPr bwMode="auto">
            <a:xfrm>
              <a:off x="2180" y="1005"/>
              <a:ext cx="105" cy="33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969"/>
                  </a:moveTo>
                  <a:lnTo>
                    <a:pt x="6326" y="0"/>
                  </a:lnTo>
                  <a:lnTo>
                    <a:pt x="15274" y="0"/>
                  </a:lnTo>
                  <a:lnTo>
                    <a:pt x="21600" y="1969"/>
                  </a:lnTo>
                  <a:lnTo>
                    <a:pt x="21600" y="19631"/>
                  </a:lnTo>
                  <a:lnTo>
                    <a:pt x="15274" y="21600"/>
                  </a:lnTo>
                  <a:lnTo>
                    <a:pt x="6326" y="21600"/>
                  </a:lnTo>
                  <a:lnTo>
                    <a:pt x="0" y="19631"/>
                  </a:lnTo>
                  <a:close/>
                  <a:moveTo>
                    <a:pt x="0" y="1969"/>
                  </a:moveTo>
                </a:path>
              </a:pathLst>
            </a:cu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08" name="AutoShape 80"/>
            <p:cNvSpPr>
              <a:spLocks/>
            </p:cNvSpPr>
            <p:nvPr/>
          </p:nvSpPr>
          <p:spPr bwMode="auto">
            <a:xfrm>
              <a:off x="1772" y="1915"/>
              <a:ext cx="340" cy="33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326"/>
                  </a:moveTo>
                  <a:lnTo>
                    <a:pt x="6270" y="0"/>
                  </a:lnTo>
                  <a:lnTo>
                    <a:pt x="15330" y="0"/>
                  </a:lnTo>
                  <a:lnTo>
                    <a:pt x="21600" y="6326"/>
                  </a:lnTo>
                  <a:lnTo>
                    <a:pt x="21600" y="15274"/>
                  </a:lnTo>
                  <a:lnTo>
                    <a:pt x="15330" y="21600"/>
                  </a:lnTo>
                  <a:lnTo>
                    <a:pt x="6270" y="21600"/>
                  </a:lnTo>
                  <a:lnTo>
                    <a:pt x="0" y="15274"/>
                  </a:lnTo>
                  <a:close/>
                  <a:moveTo>
                    <a:pt x="0" y="6326"/>
                  </a:moveTo>
                </a:path>
              </a:pathLst>
            </a:custGeom>
            <a:solidFill>
              <a:srgbClr val="FFFF00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09" name="AutoShape 81"/>
            <p:cNvSpPr>
              <a:spLocks/>
            </p:cNvSpPr>
            <p:nvPr/>
          </p:nvSpPr>
          <p:spPr bwMode="auto">
            <a:xfrm>
              <a:off x="917" y="1924"/>
              <a:ext cx="340" cy="33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326"/>
                  </a:moveTo>
                  <a:lnTo>
                    <a:pt x="6297" y="0"/>
                  </a:lnTo>
                  <a:lnTo>
                    <a:pt x="15303" y="0"/>
                  </a:lnTo>
                  <a:lnTo>
                    <a:pt x="21600" y="6326"/>
                  </a:lnTo>
                  <a:lnTo>
                    <a:pt x="21600" y="15274"/>
                  </a:lnTo>
                  <a:lnTo>
                    <a:pt x="15303" y="21600"/>
                  </a:lnTo>
                  <a:lnTo>
                    <a:pt x="6297" y="21600"/>
                  </a:lnTo>
                  <a:lnTo>
                    <a:pt x="0" y="15274"/>
                  </a:lnTo>
                  <a:close/>
                  <a:moveTo>
                    <a:pt x="0" y="6326"/>
                  </a:moveTo>
                </a:path>
              </a:pathLst>
            </a:custGeom>
            <a:solidFill>
              <a:srgbClr val="FFFF00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10" name="AutoShape 82"/>
            <p:cNvSpPr>
              <a:spLocks/>
            </p:cNvSpPr>
            <p:nvPr/>
          </p:nvSpPr>
          <p:spPr bwMode="auto">
            <a:xfrm>
              <a:off x="74" y="1915"/>
              <a:ext cx="344" cy="33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326"/>
                  </a:moveTo>
                  <a:lnTo>
                    <a:pt x="6247" y="0"/>
                  </a:lnTo>
                  <a:lnTo>
                    <a:pt x="15353" y="0"/>
                  </a:lnTo>
                  <a:lnTo>
                    <a:pt x="21600" y="6326"/>
                  </a:lnTo>
                  <a:lnTo>
                    <a:pt x="21600" y="15274"/>
                  </a:lnTo>
                  <a:lnTo>
                    <a:pt x="15353" y="21600"/>
                  </a:lnTo>
                  <a:lnTo>
                    <a:pt x="6247" y="21600"/>
                  </a:lnTo>
                  <a:lnTo>
                    <a:pt x="0" y="15274"/>
                  </a:lnTo>
                  <a:close/>
                  <a:moveTo>
                    <a:pt x="0" y="6326"/>
                  </a:moveTo>
                </a:path>
              </a:pathLst>
            </a:custGeom>
            <a:solidFill>
              <a:srgbClr val="FFFF00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11" name="Oval 83"/>
            <p:cNvSpPr>
              <a:spLocks/>
            </p:cNvSpPr>
            <p:nvPr/>
          </p:nvSpPr>
          <p:spPr bwMode="auto">
            <a:xfrm>
              <a:off x="422" y="1852"/>
              <a:ext cx="62" cy="47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12" name="Oval 84"/>
            <p:cNvSpPr>
              <a:spLocks/>
            </p:cNvSpPr>
            <p:nvPr/>
          </p:nvSpPr>
          <p:spPr bwMode="auto">
            <a:xfrm>
              <a:off x="422" y="2259"/>
              <a:ext cx="62" cy="47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13" name="Oval 85"/>
            <p:cNvSpPr>
              <a:spLocks/>
            </p:cNvSpPr>
            <p:nvPr/>
          </p:nvSpPr>
          <p:spPr bwMode="auto">
            <a:xfrm>
              <a:off x="1" y="2259"/>
              <a:ext cx="62" cy="47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14" name="Oval 86"/>
            <p:cNvSpPr>
              <a:spLocks/>
            </p:cNvSpPr>
            <p:nvPr/>
          </p:nvSpPr>
          <p:spPr bwMode="auto">
            <a:xfrm>
              <a:off x="1" y="1852"/>
              <a:ext cx="62" cy="47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15" name="Oval 87"/>
            <p:cNvSpPr>
              <a:spLocks/>
            </p:cNvSpPr>
            <p:nvPr/>
          </p:nvSpPr>
          <p:spPr bwMode="auto">
            <a:xfrm>
              <a:off x="1264" y="1908"/>
              <a:ext cx="69" cy="337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16" name="Oval 88"/>
            <p:cNvSpPr>
              <a:spLocks/>
            </p:cNvSpPr>
            <p:nvPr/>
          </p:nvSpPr>
          <p:spPr bwMode="auto">
            <a:xfrm>
              <a:off x="911" y="1860"/>
              <a:ext cx="348" cy="47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17" name="Oval 89"/>
            <p:cNvSpPr>
              <a:spLocks/>
            </p:cNvSpPr>
            <p:nvPr/>
          </p:nvSpPr>
          <p:spPr bwMode="auto">
            <a:xfrm>
              <a:off x="917" y="2267"/>
              <a:ext cx="347" cy="46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18" name="Oval 90"/>
            <p:cNvSpPr>
              <a:spLocks/>
            </p:cNvSpPr>
            <p:nvPr/>
          </p:nvSpPr>
          <p:spPr bwMode="auto">
            <a:xfrm>
              <a:off x="843" y="1908"/>
              <a:ext cx="69" cy="337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19" name="Freeform 91"/>
            <p:cNvSpPr>
              <a:spLocks/>
            </p:cNvSpPr>
            <p:nvPr/>
          </p:nvSpPr>
          <p:spPr bwMode="auto">
            <a:xfrm>
              <a:off x="1801" y="1763"/>
              <a:ext cx="402" cy="88"/>
            </a:xfrm>
            <a:custGeom>
              <a:avLst/>
              <a:gdLst>
                <a:gd name="T0" fmla="*/ 5738 w 21600"/>
                <a:gd name="T1" fmla="*/ 0 h 21600"/>
                <a:gd name="T2" fmla="*/ 0 w 21600"/>
                <a:gd name="T3" fmla="*/ 21600 h 21600"/>
                <a:gd name="T4" fmla="*/ 16200 w 21600"/>
                <a:gd name="T5" fmla="*/ 21600 h 21600"/>
                <a:gd name="T6" fmla="*/ 21600 w 21600"/>
                <a:gd name="T7" fmla="*/ 0 h 21600"/>
                <a:gd name="T8" fmla="*/ 5738 w 21600"/>
                <a:gd name="T9" fmla="*/ 0 h 21600"/>
                <a:gd name="T10" fmla="*/ 5738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5738" y="0"/>
                  </a:moveTo>
                  <a:lnTo>
                    <a:pt x="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5738" y="0"/>
                  </a:lnTo>
                  <a:close/>
                  <a:moveTo>
                    <a:pt x="5738" y="0"/>
                  </a:moveTo>
                </a:path>
              </a:pathLst>
            </a:cu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20" name="Freeform 92"/>
            <p:cNvSpPr>
              <a:spLocks/>
            </p:cNvSpPr>
            <p:nvPr/>
          </p:nvSpPr>
          <p:spPr bwMode="auto">
            <a:xfrm>
              <a:off x="2179" y="1817"/>
              <a:ext cx="94" cy="388"/>
            </a:xfrm>
            <a:custGeom>
              <a:avLst/>
              <a:gdLst>
                <a:gd name="T0" fmla="*/ 0 w 21600"/>
                <a:gd name="T1" fmla="*/ 4109 h 20157"/>
                <a:gd name="T2" fmla="*/ 0 w 21600"/>
                <a:gd name="T3" fmla="*/ 19282 h 20157"/>
                <a:gd name="T4" fmla="*/ 12960 w 21600"/>
                <a:gd name="T5" fmla="*/ 18018 h 20157"/>
                <a:gd name="T6" fmla="*/ 21600 w 21600"/>
                <a:gd name="T7" fmla="*/ 15489 h 20157"/>
                <a:gd name="T8" fmla="*/ 21600 w 21600"/>
                <a:gd name="T9" fmla="*/ 0 h 20157"/>
                <a:gd name="T10" fmla="*/ 0 w 21600"/>
                <a:gd name="T11" fmla="*/ 4109 h 20157"/>
                <a:gd name="T12" fmla="*/ 0 w 21600"/>
                <a:gd name="T13" fmla="*/ 4109 h 20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0157">
                  <a:moveTo>
                    <a:pt x="0" y="4109"/>
                  </a:moveTo>
                  <a:lnTo>
                    <a:pt x="0" y="19282"/>
                  </a:lnTo>
                  <a:cubicBezTo>
                    <a:pt x="2160" y="21600"/>
                    <a:pt x="9360" y="18650"/>
                    <a:pt x="12960" y="18018"/>
                  </a:cubicBezTo>
                  <a:cubicBezTo>
                    <a:pt x="16560" y="17385"/>
                    <a:pt x="20160" y="18492"/>
                    <a:pt x="21600" y="15489"/>
                  </a:cubicBezTo>
                  <a:lnTo>
                    <a:pt x="21600" y="0"/>
                  </a:lnTo>
                  <a:lnTo>
                    <a:pt x="0" y="4109"/>
                  </a:lnTo>
                  <a:close/>
                  <a:moveTo>
                    <a:pt x="0" y="4109"/>
                  </a:moveTo>
                </a:path>
              </a:pathLst>
            </a:cu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73834" name="Group 106"/>
          <p:cNvGrpSpPr>
            <a:grpSpLocks/>
          </p:cNvGrpSpPr>
          <p:nvPr/>
        </p:nvGrpSpPr>
        <p:grpSpPr bwMode="auto">
          <a:xfrm>
            <a:off x="4706445" y="4438762"/>
            <a:ext cx="1714772" cy="1707753"/>
            <a:chOff x="0" y="0"/>
            <a:chExt cx="1710" cy="1703"/>
          </a:xfrm>
        </p:grpSpPr>
        <p:sp>
          <p:nvSpPr>
            <p:cNvPr id="73822" name="Rectangle 94"/>
            <p:cNvSpPr>
              <a:spLocks/>
            </p:cNvSpPr>
            <p:nvPr/>
          </p:nvSpPr>
          <p:spPr bwMode="auto">
            <a:xfrm>
              <a:off x="120" y="1160"/>
              <a:ext cx="317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96802" bIns="38100" anchor="ctr">
              <a:spAutoFit/>
            </a:bodyPr>
            <a:lstStyle/>
            <a:p>
              <a:r>
                <a:rPr lang="en-US">
                  <a:latin typeface="Times New Roman" charset="0"/>
                  <a:cs typeface="Times New Roman" charset="0"/>
                  <a:sym typeface="Times New Roman" charset="0"/>
                </a:rPr>
                <a:t>V</a:t>
              </a:r>
            </a:p>
          </p:txBody>
        </p:sp>
        <p:sp>
          <p:nvSpPr>
            <p:cNvPr id="73823" name="Rectangle 95"/>
            <p:cNvSpPr>
              <a:spLocks/>
            </p:cNvSpPr>
            <p:nvPr/>
          </p:nvSpPr>
          <p:spPr bwMode="auto">
            <a:xfrm>
              <a:off x="1359" y="1168"/>
              <a:ext cx="275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96802" bIns="38100" anchor="ctr">
              <a:spAutoFit/>
            </a:bodyPr>
            <a:lstStyle/>
            <a:p>
              <a:r>
                <a:rPr lang="en-US">
                  <a:latin typeface="Times New Roman" charset="0"/>
                  <a:cs typeface="Times New Roman" charset="0"/>
                  <a:sym typeface="Times New Roman" charset="0"/>
                </a:rPr>
                <a:t>F</a:t>
              </a:r>
            </a:p>
          </p:txBody>
        </p:sp>
        <p:sp>
          <p:nvSpPr>
            <p:cNvPr id="73824" name="Rectangle 96"/>
            <p:cNvSpPr>
              <a:spLocks/>
            </p:cNvSpPr>
            <p:nvPr/>
          </p:nvSpPr>
          <p:spPr bwMode="auto">
            <a:xfrm>
              <a:off x="750" y="162"/>
              <a:ext cx="29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96802" bIns="38100" anchor="ctr">
              <a:spAutoFit/>
            </a:bodyPr>
            <a:lstStyle/>
            <a:p>
              <a:r>
                <a:rPr lang="en-US">
                  <a:latin typeface="Times New Roman" charset="0"/>
                  <a:cs typeface="Times New Roman" charset="0"/>
                  <a:sym typeface="Times New Roman" charset="0"/>
                </a:rPr>
                <a:t>E</a:t>
              </a:r>
            </a:p>
          </p:txBody>
        </p:sp>
        <p:sp>
          <p:nvSpPr>
            <p:cNvPr id="73825" name="Freeform 97"/>
            <p:cNvSpPr>
              <a:spLocks/>
            </p:cNvSpPr>
            <p:nvPr/>
          </p:nvSpPr>
          <p:spPr bwMode="auto">
            <a:xfrm>
              <a:off x="1406" y="1446"/>
              <a:ext cx="304" cy="257"/>
            </a:xfrm>
            <a:custGeom>
              <a:avLst/>
              <a:gdLst>
                <a:gd name="T0" fmla="*/ 2385 w 21600"/>
                <a:gd name="T1" fmla="+- 0 9015 1"/>
                <a:gd name="T2" fmla="*/ 9015 h 21599"/>
                <a:gd name="T3" fmla="*/ 2253 w 21600"/>
                <a:gd name="T4" fmla="+- 0 10800 1"/>
                <a:gd name="T5" fmla="*/ 10800 h 21599"/>
                <a:gd name="T6" fmla="*/ 11926 w 21600"/>
                <a:gd name="T7" fmla="+- 0 21600 1"/>
                <a:gd name="T8" fmla="*/ 21600 h 21599"/>
                <a:gd name="T9" fmla="*/ 21600 w 21600"/>
                <a:gd name="T10" fmla="+- 0 10801 1"/>
                <a:gd name="T11" fmla="*/ 10801 h 21599"/>
                <a:gd name="T12" fmla="*/ 11926 w 21600"/>
                <a:gd name="T13" fmla="+- 0 1 1"/>
                <a:gd name="T14" fmla="*/ 1 h 21599"/>
                <a:gd name="T15" fmla="*/ 11131 w 21600"/>
                <a:gd name="T16" fmla="+- 0 37 1"/>
                <a:gd name="T17" fmla="*/ 37 h 21599"/>
                <a:gd name="T18" fmla="*/ 11926 w 21600"/>
                <a:gd name="T19" fmla="+- 0 1 1"/>
                <a:gd name="T20" fmla="*/ 1 h 21599"/>
                <a:gd name="T21" fmla="*/ 21600 w 21600"/>
                <a:gd name="T22" fmla="+- 0 10801 1"/>
                <a:gd name="T23" fmla="*/ 10801 h 21599"/>
                <a:gd name="T24" fmla="*/ 11926 w 21600"/>
                <a:gd name="T25" fmla="+- 0 21600 1"/>
                <a:gd name="T26" fmla="*/ 21600 h 21599"/>
                <a:gd name="T27" fmla="*/ 2253 w 21600"/>
                <a:gd name="T28" fmla="+- 0 10801 1"/>
                <a:gd name="T29" fmla="*/ 10801 h 21599"/>
                <a:gd name="T30" fmla="*/ 2385 w 21600"/>
                <a:gd name="T31" fmla="+- 0 9015 1"/>
                <a:gd name="T32" fmla="*/ 9015 h 21599"/>
                <a:gd name="T33" fmla="*/ 0 w 21600"/>
                <a:gd name="T34" fmla="+- 0 8569 1"/>
                <a:gd name="T35" fmla="*/ 8569 h 21599"/>
                <a:gd name="T36" fmla="*/ 2786 w 21600"/>
                <a:gd name="T37" fmla="+- 0 6352 1"/>
                <a:gd name="T38" fmla="*/ 6352 h 21599"/>
                <a:gd name="T39" fmla="*/ 4771 w 21600"/>
                <a:gd name="T40" fmla="+- 0 9462 1"/>
                <a:gd name="T41" fmla="*/ 9462 h 21599"/>
                <a:gd name="T42" fmla="*/ 2385 w 21600"/>
                <a:gd name="T43" fmla="+- 0 9015 1"/>
                <a:gd name="T44" fmla="*/ 9015 h 21599"/>
                <a:gd name="T45" fmla="*/ 2385 w 21600"/>
                <a:gd name="T46" fmla="+- 0 9015 1"/>
                <a:gd name="T47" fmla="*/ 9015 h 21599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  <a:cxn ang="0">
                  <a:pos x="T36" y="T38"/>
                </a:cxn>
                <a:cxn ang="0">
                  <a:pos x="T39" y="T41"/>
                </a:cxn>
                <a:cxn ang="0">
                  <a:pos x="T42" y="T44"/>
                </a:cxn>
                <a:cxn ang="0">
                  <a:pos x="T45" y="T47"/>
                </a:cxn>
              </a:cxnLst>
              <a:rect l="0" t="0" r="r" b="b"/>
              <a:pathLst>
                <a:path w="21600" h="21599">
                  <a:moveTo>
                    <a:pt x="2385" y="9014"/>
                  </a:moveTo>
                  <a:cubicBezTo>
                    <a:pt x="2297" y="9604"/>
                    <a:pt x="2253" y="10201"/>
                    <a:pt x="2253" y="10799"/>
                  </a:cubicBezTo>
                  <a:cubicBezTo>
                    <a:pt x="2253" y="16763"/>
                    <a:pt x="6583" y="21599"/>
                    <a:pt x="11926" y="21599"/>
                  </a:cubicBezTo>
                  <a:cubicBezTo>
                    <a:pt x="17268" y="21599"/>
                    <a:pt x="21600" y="16763"/>
                    <a:pt x="21600" y="10800"/>
                  </a:cubicBezTo>
                  <a:cubicBezTo>
                    <a:pt x="21600" y="4835"/>
                    <a:pt x="17268" y="0"/>
                    <a:pt x="11926" y="0"/>
                  </a:cubicBezTo>
                  <a:cubicBezTo>
                    <a:pt x="11660" y="-1"/>
                    <a:pt x="11395" y="12"/>
                    <a:pt x="11131" y="36"/>
                  </a:cubicBezTo>
                  <a:cubicBezTo>
                    <a:pt x="11395" y="12"/>
                    <a:pt x="11660" y="-1"/>
                    <a:pt x="11926" y="0"/>
                  </a:cubicBezTo>
                  <a:cubicBezTo>
                    <a:pt x="17268" y="0"/>
                    <a:pt x="21600" y="4835"/>
                    <a:pt x="21600" y="10800"/>
                  </a:cubicBezTo>
                  <a:cubicBezTo>
                    <a:pt x="21600" y="16763"/>
                    <a:pt x="17268" y="21599"/>
                    <a:pt x="11926" y="21599"/>
                  </a:cubicBezTo>
                  <a:cubicBezTo>
                    <a:pt x="6583" y="21599"/>
                    <a:pt x="2253" y="16763"/>
                    <a:pt x="2253" y="10800"/>
                  </a:cubicBezTo>
                  <a:cubicBezTo>
                    <a:pt x="2252" y="10201"/>
                    <a:pt x="2297" y="9604"/>
                    <a:pt x="2385" y="9014"/>
                  </a:cubicBezTo>
                  <a:lnTo>
                    <a:pt x="0" y="8568"/>
                  </a:lnTo>
                  <a:lnTo>
                    <a:pt x="2786" y="6351"/>
                  </a:lnTo>
                  <a:lnTo>
                    <a:pt x="4771" y="9461"/>
                  </a:lnTo>
                  <a:lnTo>
                    <a:pt x="2385" y="9014"/>
                  </a:lnTo>
                  <a:close/>
                  <a:moveTo>
                    <a:pt x="2385" y="9014"/>
                  </a:moveTo>
                </a:path>
              </a:pathLst>
            </a:custGeom>
            <a:solidFill>
              <a:srgbClr val="4F81BD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26" name="Freeform 98"/>
            <p:cNvSpPr>
              <a:spLocks/>
            </p:cNvSpPr>
            <p:nvPr/>
          </p:nvSpPr>
          <p:spPr bwMode="auto">
            <a:xfrm>
              <a:off x="0" y="1420"/>
              <a:ext cx="271" cy="283"/>
            </a:xfrm>
            <a:custGeom>
              <a:avLst/>
              <a:gdLst>
                <a:gd name="T0" fmla="+- 0 8504 1"/>
                <a:gd name="T1" fmla="*/ T0 w 21599"/>
                <a:gd name="T2" fmla="*/ 2375 h 21600"/>
                <a:gd name="T3" fmla="+- 0 1 1"/>
                <a:gd name="T4" fmla="*/ T3 w 21599"/>
                <a:gd name="T5" fmla="*/ 11876 h 21600"/>
                <a:gd name="T6" fmla="+- 0 10800 1"/>
                <a:gd name="T7" fmla="*/ T6 w 21599"/>
                <a:gd name="T8" fmla="*/ 21600 h 21600"/>
                <a:gd name="T9" fmla="+- 0 21600 1"/>
                <a:gd name="T10" fmla="*/ T9 w 21599"/>
                <a:gd name="T11" fmla="*/ 11877 h 21600"/>
                <a:gd name="T12" fmla="+- 0 20056 1"/>
                <a:gd name="T13" fmla="*/ T12 w 21599"/>
                <a:gd name="T14" fmla="*/ 6867 h 21600"/>
                <a:gd name="T15" fmla="+- 0 21600 1"/>
                <a:gd name="T16" fmla="*/ T15 w 21599"/>
                <a:gd name="T17" fmla="*/ 11877 h 21600"/>
                <a:gd name="T18" fmla="+- 0 10800 1"/>
                <a:gd name="T19" fmla="*/ T18 w 21599"/>
                <a:gd name="T20" fmla="*/ 21600 h 21600"/>
                <a:gd name="T21" fmla="+- 0 1 1"/>
                <a:gd name="T22" fmla="*/ T21 w 21599"/>
                <a:gd name="T23" fmla="*/ 11877 h 21600"/>
                <a:gd name="T24" fmla="+- 0 8504 1"/>
                <a:gd name="T25" fmla="*/ T24 w 21599"/>
                <a:gd name="T26" fmla="*/ 2375 h 21600"/>
                <a:gd name="T27" fmla="+- 0 7930 1"/>
                <a:gd name="T28" fmla="*/ T27 w 21599"/>
                <a:gd name="T29" fmla="*/ 0 h 21600"/>
                <a:gd name="T30" fmla="+- 0 11142 1"/>
                <a:gd name="T31" fmla="*/ T30 w 21599"/>
                <a:gd name="T32" fmla="*/ 1858 h 21600"/>
                <a:gd name="T33" fmla="+- 0 9078 1"/>
                <a:gd name="T34" fmla="*/ T33 w 21599"/>
                <a:gd name="T35" fmla="*/ 4751 h 21600"/>
                <a:gd name="T36" fmla="+- 0 8504 1"/>
                <a:gd name="T37" fmla="*/ T36 w 21599"/>
                <a:gd name="T38" fmla="*/ 2375 h 21600"/>
                <a:gd name="T39" fmla="+- 0 8504 1"/>
                <a:gd name="T40" fmla="*/ T39 w 21599"/>
                <a:gd name="T41" fmla="*/ 2375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</a:cxnLst>
              <a:rect l="0" t="0" r="r" b="b"/>
              <a:pathLst>
                <a:path w="21599" h="21600">
                  <a:moveTo>
                    <a:pt x="8503" y="2375"/>
                  </a:moveTo>
                  <a:cubicBezTo>
                    <a:pt x="3539" y="3348"/>
                    <a:pt x="0" y="7303"/>
                    <a:pt x="0" y="11876"/>
                  </a:cubicBezTo>
                  <a:cubicBezTo>
                    <a:pt x="0" y="17246"/>
                    <a:pt x="4835" y="21600"/>
                    <a:pt x="10799" y="21600"/>
                  </a:cubicBezTo>
                  <a:cubicBezTo>
                    <a:pt x="16763" y="21600"/>
                    <a:pt x="21599" y="17246"/>
                    <a:pt x="21599" y="11877"/>
                  </a:cubicBezTo>
                  <a:cubicBezTo>
                    <a:pt x="21599" y="10111"/>
                    <a:pt x="21065" y="8380"/>
                    <a:pt x="20055" y="6867"/>
                  </a:cubicBezTo>
                  <a:cubicBezTo>
                    <a:pt x="21065" y="8380"/>
                    <a:pt x="21599" y="10111"/>
                    <a:pt x="21599" y="11877"/>
                  </a:cubicBezTo>
                  <a:cubicBezTo>
                    <a:pt x="21599" y="17246"/>
                    <a:pt x="16763" y="21600"/>
                    <a:pt x="10799" y="21600"/>
                  </a:cubicBezTo>
                  <a:cubicBezTo>
                    <a:pt x="4835" y="21600"/>
                    <a:pt x="0" y="17246"/>
                    <a:pt x="0" y="11877"/>
                  </a:cubicBezTo>
                  <a:cubicBezTo>
                    <a:pt x="-1" y="7303"/>
                    <a:pt x="3539" y="3348"/>
                    <a:pt x="8503" y="2375"/>
                  </a:cubicBezTo>
                  <a:lnTo>
                    <a:pt x="7929" y="0"/>
                  </a:lnTo>
                  <a:lnTo>
                    <a:pt x="11141" y="1858"/>
                  </a:lnTo>
                  <a:lnTo>
                    <a:pt x="9077" y="4751"/>
                  </a:lnTo>
                  <a:lnTo>
                    <a:pt x="8503" y="2375"/>
                  </a:lnTo>
                  <a:close/>
                  <a:moveTo>
                    <a:pt x="8503" y="2375"/>
                  </a:moveTo>
                </a:path>
              </a:pathLst>
            </a:custGeom>
            <a:solidFill>
              <a:srgbClr val="4F81BD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27" name="Freeform 99"/>
            <p:cNvSpPr>
              <a:spLocks/>
            </p:cNvSpPr>
            <p:nvPr/>
          </p:nvSpPr>
          <p:spPr bwMode="auto">
            <a:xfrm>
              <a:off x="688" y="0"/>
              <a:ext cx="283" cy="219"/>
            </a:xfrm>
            <a:custGeom>
              <a:avLst/>
              <a:gdLst>
                <a:gd name="T0" fmla="*/ 18954 w 21600"/>
                <a:gd name="T1" fmla="*/ 18474 h 21600"/>
                <a:gd name="T2" fmla="*/ 20201 w 21600"/>
                <a:gd name="T3" fmla="*/ 12608 h 21600"/>
                <a:gd name="T4" fmla="*/ 10324 w 21600"/>
                <a:gd name="T5" fmla="*/ 545 h 21600"/>
                <a:gd name="T6" fmla="*/ 446 w 21600"/>
                <a:gd name="T7" fmla="*/ 12608 h 21600"/>
                <a:gd name="T8" fmla="*/ 3040 w 21600"/>
                <a:gd name="T9" fmla="*/ 20756 h 21600"/>
                <a:gd name="T10" fmla="*/ 2710 w 21600"/>
                <a:gd name="T11" fmla="*/ 21124 h 21600"/>
                <a:gd name="T12" fmla="*/ 0 w 21600"/>
                <a:gd name="T13" fmla="*/ 12608 h 21600"/>
                <a:gd name="T14" fmla="*/ 10324 w 21600"/>
                <a:gd name="T15" fmla="*/ 0 h 21600"/>
                <a:gd name="T16" fmla="*/ 20648 w 21600"/>
                <a:gd name="T17" fmla="*/ 12608 h 21600"/>
                <a:gd name="T18" fmla="*/ 19344 w 21600"/>
                <a:gd name="T19" fmla="*/ 18740 h 21600"/>
                <a:gd name="T20" fmla="*/ 21600 w 21600"/>
                <a:gd name="T21" fmla="*/ 20273 h 21600"/>
                <a:gd name="T22" fmla="*/ 17786 w 21600"/>
                <a:gd name="T23" fmla="*/ 21600 h 21600"/>
                <a:gd name="T24" fmla="*/ 16699 w 21600"/>
                <a:gd name="T25" fmla="*/ 16941 h 21600"/>
                <a:gd name="T26" fmla="*/ 18954 w 21600"/>
                <a:gd name="T27" fmla="*/ 18474 h 21600"/>
                <a:gd name="T28" fmla="*/ 18954 w 21600"/>
                <a:gd name="T29" fmla="*/ 1847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600" h="21600">
                  <a:moveTo>
                    <a:pt x="18954" y="18474"/>
                  </a:moveTo>
                  <a:cubicBezTo>
                    <a:pt x="19772" y="16680"/>
                    <a:pt x="20201" y="14661"/>
                    <a:pt x="20201" y="12608"/>
                  </a:cubicBezTo>
                  <a:cubicBezTo>
                    <a:pt x="20201" y="5946"/>
                    <a:pt x="15778" y="545"/>
                    <a:pt x="10324" y="545"/>
                  </a:cubicBezTo>
                  <a:cubicBezTo>
                    <a:pt x="4869" y="545"/>
                    <a:pt x="446" y="5946"/>
                    <a:pt x="446" y="12608"/>
                  </a:cubicBezTo>
                  <a:cubicBezTo>
                    <a:pt x="445" y="15624"/>
                    <a:pt x="1372" y="18531"/>
                    <a:pt x="3040" y="20756"/>
                  </a:cubicBezTo>
                  <a:lnTo>
                    <a:pt x="2710" y="21124"/>
                  </a:lnTo>
                  <a:cubicBezTo>
                    <a:pt x="966" y="18799"/>
                    <a:pt x="0" y="15760"/>
                    <a:pt x="0" y="12608"/>
                  </a:cubicBezTo>
                  <a:cubicBezTo>
                    <a:pt x="0" y="5645"/>
                    <a:pt x="4622" y="0"/>
                    <a:pt x="10324" y="0"/>
                  </a:cubicBezTo>
                  <a:cubicBezTo>
                    <a:pt x="16025" y="0"/>
                    <a:pt x="20648" y="5645"/>
                    <a:pt x="20648" y="12608"/>
                  </a:cubicBezTo>
                  <a:cubicBezTo>
                    <a:pt x="20648" y="14754"/>
                    <a:pt x="20199" y="16864"/>
                    <a:pt x="19344" y="18740"/>
                  </a:cubicBezTo>
                  <a:lnTo>
                    <a:pt x="21600" y="20273"/>
                  </a:lnTo>
                  <a:lnTo>
                    <a:pt x="17786" y="21600"/>
                  </a:lnTo>
                  <a:lnTo>
                    <a:pt x="16699" y="16941"/>
                  </a:lnTo>
                  <a:lnTo>
                    <a:pt x="18954" y="18474"/>
                  </a:lnTo>
                  <a:close/>
                  <a:moveTo>
                    <a:pt x="18954" y="18474"/>
                  </a:moveTo>
                </a:path>
              </a:pathLst>
            </a:custGeom>
            <a:solidFill>
              <a:srgbClr val="4F81BD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28" name="Line 100"/>
            <p:cNvSpPr>
              <a:spLocks noChangeShapeType="1"/>
            </p:cNvSpPr>
            <p:nvPr/>
          </p:nvSpPr>
          <p:spPr bwMode="auto">
            <a:xfrm>
              <a:off x="934" y="476"/>
              <a:ext cx="484" cy="80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29" name="Line 101"/>
            <p:cNvSpPr>
              <a:spLocks noChangeShapeType="1"/>
            </p:cNvSpPr>
            <p:nvPr/>
          </p:nvSpPr>
          <p:spPr bwMode="auto">
            <a:xfrm>
              <a:off x="433" y="1349"/>
              <a:ext cx="837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30" name="Line 102"/>
            <p:cNvSpPr>
              <a:spLocks noChangeShapeType="1"/>
            </p:cNvSpPr>
            <p:nvPr/>
          </p:nvSpPr>
          <p:spPr bwMode="auto">
            <a:xfrm>
              <a:off x="872" y="480"/>
              <a:ext cx="486" cy="80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31" name="Line 103"/>
            <p:cNvSpPr>
              <a:spLocks noChangeShapeType="1"/>
            </p:cNvSpPr>
            <p:nvPr/>
          </p:nvSpPr>
          <p:spPr bwMode="auto">
            <a:xfrm>
              <a:off x="433" y="1401"/>
              <a:ext cx="837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32" name="Line 104"/>
            <p:cNvSpPr>
              <a:spLocks noChangeShapeType="1"/>
            </p:cNvSpPr>
            <p:nvPr/>
          </p:nvSpPr>
          <p:spPr bwMode="auto">
            <a:xfrm flipH="1">
              <a:off x="314" y="512"/>
              <a:ext cx="464" cy="775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833" name="Line 105"/>
            <p:cNvSpPr>
              <a:spLocks noChangeShapeType="1"/>
            </p:cNvSpPr>
            <p:nvPr/>
          </p:nvSpPr>
          <p:spPr bwMode="auto">
            <a:xfrm flipH="1">
              <a:off x="255" y="484"/>
              <a:ext cx="464" cy="775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7294" y="5235715"/>
            <a:ext cx="4423634" cy="707886"/>
          </a:xfrm>
          <a:prstGeom prst="rect">
            <a:avLst/>
          </a:prstGeom>
          <a:solidFill>
            <a:schemeClr val="bg1"/>
          </a:solidFill>
          <a:ln>
            <a:solidFill>
              <a:srgbClr val="0D0D0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We’d like </a:t>
            </a:r>
            <a:r>
              <a:rPr lang="en-US" sz="2000" i="1" dirty="0" smtClean="0">
                <a:latin typeface="Trebuchet MS"/>
                <a:cs typeface="Trebuchet MS"/>
              </a:rPr>
              <a:t>O</a:t>
            </a:r>
            <a:r>
              <a:rPr lang="en-US" sz="2000" dirty="0" smtClean="0">
                <a:latin typeface="Trebuchet MS"/>
                <a:cs typeface="Trebuchet MS"/>
              </a:rPr>
              <a:t>(1) time for queries and local updates of these relationships</a:t>
            </a: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 dirty="0" err="1" smtClean="0"/>
              <a:t>Halfedge</a:t>
            </a:r>
            <a:r>
              <a:rPr lang="en-US" dirty="0" smtClean="0"/>
              <a:t> data structure</a:t>
            </a:r>
            <a:endParaRPr lang="en-US" dirty="0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6123"/>
          <a:lstStyle/>
          <a:p>
            <a:pPr>
              <a:spcBef>
                <a:spcPct val="0"/>
              </a:spcBef>
            </a:pPr>
            <a:r>
              <a:rPr lang="en-US" sz="2200" dirty="0"/>
              <a:t>Introduce orientation into </a:t>
            </a:r>
            <a:r>
              <a:rPr lang="en-US" sz="2200" dirty="0" smtClean="0"/>
              <a:t>data structure</a:t>
            </a:r>
            <a:endParaRPr lang="en-US" sz="2200" dirty="0"/>
          </a:p>
          <a:p>
            <a:pPr marL="729976" lvl="1" indent="-339316">
              <a:spcBef>
                <a:spcPts val="492"/>
              </a:spcBef>
            </a:pPr>
            <a:r>
              <a:rPr lang="en-US" sz="2000" dirty="0"/>
              <a:t>Oriented </a:t>
            </a:r>
            <a:r>
              <a:rPr lang="en-US" sz="2000" dirty="0" smtClean="0"/>
              <a:t>edges</a:t>
            </a:r>
            <a:endParaRPr lang="en-US" sz="2000" dirty="0"/>
          </a:p>
        </p:txBody>
      </p:sp>
      <p:grpSp>
        <p:nvGrpSpPr>
          <p:cNvPr id="74764" name="Group 12"/>
          <p:cNvGrpSpPr>
            <a:grpSpLocks/>
          </p:cNvGrpSpPr>
          <p:nvPr/>
        </p:nvGrpSpPr>
        <p:grpSpPr bwMode="auto">
          <a:xfrm>
            <a:off x="5754068" y="1508002"/>
            <a:ext cx="2134195" cy="2117452"/>
            <a:chOff x="0" y="0"/>
            <a:chExt cx="1912" cy="1896"/>
          </a:xfrm>
        </p:grpSpPr>
        <p:sp>
          <p:nvSpPr>
            <p:cNvPr id="74755" name="Line 3"/>
            <p:cNvSpPr>
              <a:spLocks noChangeShapeType="1"/>
            </p:cNvSpPr>
            <p:nvPr/>
          </p:nvSpPr>
          <p:spPr bwMode="auto">
            <a:xfrm rot="10800000" flipH="1">
              <a:off x="1012" y="150"/>
              <a:ext cx="2" cy="1594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4756" name="Line 4"/>
            <p:cNvSpPr>
              <a:spLocks noChangeShapeType="1"/>
            </p:cNvSpPr>
            <p:nvPr/>
          </p:nvSpPr>
          <p:spPr bwMode="auto">
            <a:xfrm flipH="1">
              <a:off x="109" y="55"/>
              <a:ext cx="905" cy="85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4757" name="Line 5"/>
            <p:cNvSpPr>
              <a:spLocks noChangeShapeType="1"/>
            </p:cNvSpPr>
            <p:nvPr/>
          </p:nvSpPr>
          <p:spPr bwMode="auto">
            <a:xfrm rot="10800000">
              <a:off x="72" y="959"/>
              <a:ext cx="910" cy="851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4758" name="Line 6"/>
            <p:cNvSpPr>
              <a:spLocks noChangeShapeType="1"/>
            </p:cNvSpPr>
            <p:nvPr/>
          </p:nvSpPr>
          <p:spPr bwMode="auto">
            <a:xfrm rot="10800000" flipH="1">
              <a:off x="1056" y="973"/>
              <a:ext cx="755" cy="837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4759" name="Line 7"/>
            <p:cNvSpPr>
              <a:spLocks noChangeShapeType="1"/>
            </p:cNvSpPr>
            <p:nvPr/>
          </p:nvSpPr>
          <p:spPr bwMode="auto">
            <a:xfrm>
              <a:off x="1006" y="64"/>
              <a:ext cx="820" cy="865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4760" name="Oval 8"/>
            <p:cNvSpPr>
              <a:spLocks/>
            </p:cNvSpPr>
            <p:nvPr/>
          </p:nvSpPr>
          <p:spPr bwMode="auto">
            <a:xfrm>
              <a:off x="944" y="0"/>
              <a:ext cx="147" cy="149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4761" name="Oval 9"/>
            <p:cNvSpPr>
              <a:spLocks/>
            </p:cNvSpPr>
            <p:nvPr/>
          </p:nvSpPr>
          <p:spPr bwMode="auto">
            <a:xfrm>
              <a:off x="1763" y="877"/>
              <a:ext cx="149" cy="149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4762" name="Oval 10"/>
            <p:cNvSpPr>
              <a:spLocks/>
            </p:cNvSpPr>
            <p:nvPr/>
          </p:nvSpPr>
          <p:spPr bwMode="auto">
            <a:xfrm>
              <a:off x="948" y="1746"/>
              <a:ext cx="149" cy="150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4763" name="Oval 11"/>
            <p:cNvSpPr>
              <a:spLocks/>
            </p:cNvSpPr>
            <p:nvPr/>
          </p:nvSpPr>
          <p:spPr bwMode="auto">
            <a:xfrm>
              <a:off x="0" y="876"/>
              <a:ext cx="148" cy="150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1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 dirty="0" err="1" smtClean="0"/>
              <a:t>Halfedge</a:t>
            </a:r>
            <a:r>
              <a:rPr lang="en-US" dirty="0" smtClean="0"/>
              <a:t> </a:t>
            </a:r>
            <a:r>
              <a:rPr lang="en-US" dirty="0"/>
              <a:t>data structure</a:t>
            </a:r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6123"/>
          <a:lstStyle/>
          <a:p>
            <a:pPr>
              <a:spcBef>
                <a:spcPct val="0"/>
              </a:spcBef>
            </a:pPr>
            <a:r>
              <a:rPr lang="en-US" sz="2200" dirty="0"/>
              <a:t>Introduce orientation into </a:t>
            </a:r>
            <a:r>
              <a:rPr lang="en-US" sz="2200" dirty="0" smtClean="0"/>
              <a:t>data structure</a:t>
            </a:r>
            <a:endParaRPr lang="en-US" sz="2200" dirty="0"/>
          </a:p>
          <a:p>
            <a:pPr marL="729976" lvl="1" indent="-339316">
              <a:spcBef>
                <a:spcPts val="492"/>
              </a:spcBef>
            </a:pPr>
            <a:r>
              <a:rPr lang="en-US" sz="2000" dirty="0"/>
              <a:t>Oriented </a:t>
            </a:r>
            <a:r>
              <a:rPr lang="en-US" sz="2000" dirty="0" smtClean="0"/>
              <a:t>edges</a:t>
            </a:r>
            <a:endParaRPr lang="en-US" sz="2000" dirty="0"/>
          </a:p>
        </p:txBody>
      </p:sp>
      <p:grpSp>
        <p:nvGrpSpPr>
          <p:cNvPr id="75793" name="Group 17"/>
          <p:cNvGrpSpPr>
            <a:grpSpLocks/>
          </p:cNvGrpSpPr>
          <p:nvPr/>
        </p:nvGrpSpPr>
        <p:grpSpPr bwMode="auto">
          <a:xfrm>
            <a:off x="5757416" y="1508002"/>
            <a:ext cx="2134195" cy="2117452"/>
            <a:chOff x="0" y="0"/>
            <a:chExt cx="1911" cy="1896"/>
          </a:xfrm>
        </p:grpSpPr>
        <p:sp>
          <p:nvSpPr>
            <p:cNvPr id="75779" name="Line 3"/>
            <p:cNvSpPr>
              <a:spLocks noChangeShapeType="1"/>
            </p:cNvSpPr>
            <p:nvPr/>
          </p:nvSpPr>
          <p:spPr bwMode="auto">
            <a:xfrm rot="10800000" flipH="1">
              <a:off x="990" y="152"/>
              <a:ext cx="1" cy="1570"/>
            </a:xfrm>
            <a:prstGeom prst="line">
              <a:avLst/>
            </a:prstGeom>
            <a:noFill/>
            <a:ln w="38100" cap="flat">
              <a:solidFill>
                <a:srgbClr val="D90B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5780" name="Line 4"/>
            <p:cNvSpPr>
              <a:spLocks noChangeShapeType="1"/>
            </p:cNvSpPr>
            <p:nvPr/>
          </p:nvSpPr>
          <p:spPr bwMode="auto">
            <a:xfrm flipH="1">
              <a:off x="164" y="152"/>
              <a:ext cx="784" cy="737"/>
            </a:xfrm>
            <a:prstGeom prst="line">
              <a:avLst/>
            </a:prstGeom>
            <a:noFill/>
            <a:ln w="25400" cap="flat">
              <a:solidFill>
                <a:srgbClr val="D90B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5781" name="Line 5"/>
            <p:cNvSpPr>
              <a:spLocks noChangeShapeType="1"/>
            </p:cNvSpPr>
            <p:nvPr/>
          </p:nvSpPr>
          <p:spPr bwMode="auto">
            <a:xfrm rot="10800000">
              <a:off x="152" y="1011"/>
              <a:ext cx="777" cy="748"/>
            </a:xfrm>
            <a:prstGeom prst="line">
              <a:avLst/>
            </a:prstGeom>
            <a:noFill/>
            <a:ln w="25400" cap="flat">
              <a:solidFill>
                <a:srgbClr val="D90B00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5782" name="Line 6"/>
            <p:cNvSpPr>
              <a:spLocks noChangeShapeType="1"/>
            </p:cNvSpPr>
            <p:nvPr/>
          </p:nvSpPr>
          <p:spPr bwMode="auto">
            <a:xfrm rot="10800000" flipH="1">
              <a:off x="1084" y="1007"/>
              <a:ext cx="666" cy="73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5783" name="Line 7"/>
            <p:cNvSpPr>
              <a:spLocks noChangeShapeType="1"/>
            </p:cNvSpPr>
            <p:nvPr/>
          </p:nvSpPr>
          <p:spPr bwMode="auto">
            <a:xfrm>
              <a:off x="1078" y="148"/>
              <a:ext cx="680" cy="737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5784" name="Oval 8"/>
            <p:cNvSpPr>
              <a:spLocks/>
            </p:cNvSpPr>
            <p:nvPr/>
          </p:nvSpPr>
          <p:spPr bwMode="auto">
            <a:xfrm>
              <a:off x="944" y="0"/>
              <a:ext cx="147" cy="14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5785" name="Oval 9"/>
            <p:cNvSpPr>
              <a:spLocks/>
            </p:cNvSpPr>
            <p:nvPr/>
          </p:nvSpPr>
          <p:spPr bwMode="auto">
            <a:xfrm>
              <a:off x="1763" y="877"/>
              <a:ext cx="148" cy="149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5786" name="Oval 10"/>
            <p:cNvSpPr>
              <a:spLocks/>
            </p:cNvSpPr>
            <p:nvPr/>
          </p:nvSpPr>
          <p:spPr bwMode="auto">
            <a:xfrm>
              <a:off x="946" y="1747"/>
              <a:ext cx="149" cy="149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5787" name="Oval 11"/>
            <p:cNvSpPr>
              <a:spLocks/>
            </p:cNvSpPr>
            <p:nvPr/>
          </p:nvSpPr>
          <p:spPr bwMode="auto">
            <a:xfrm>
              <a:off x="0" y="876"/>
              <a:ext cx="147" cy="14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5788" name="Line 12"/>
            <p:cNvSpPr>
              <a:spLocks noChangeShapeType="1"/>
            </p:cNvSpPr>
            <p:nvPr/>
          </p:nvSpPr>
          <p:spPr bwMode="auto">
            <a:xfrm rot="10800000" flipH="1">
              <a:off x="1049" y="163"/>
              <a:ext cx="1" cy="1561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5789" name="Line 13"/>
            <p:cNvSpPr>
              <a:spLocks noChangeShapeType="1"/>
            </p:cNvSpPr>
            <p:nvPr/>
          </p:nvSpPr>
          <p:spPr bwMode="auto">
            <a:xfrm>
              <a:off x="1115" y="111"/>
              <a:ext cx="679" cy="737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5790" name="Line 14"/>
            <p:cNvSpPr>
              <a:spLocks noChangeShapeType="1"/>
            </p:cNvSpPr>
            <p:nvPr/>
          </p:nvSpPr>
          <p:spPr bwMode="auto">
            <a:xfrm rot="10800000" flipH="1">
              <a:off x="1129" y="1044"/>
              <a:ext cx="665" cy="73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5791" name="Line 15"/>
            <p:cNvSpPr>
              <a:spLocks noChangeShapeType="1"/>
            </p:cNvSpPr>
            <p:nvPr/>
          </p:nvSpPr>
          <p:spPr bwMode="auto">
            <a:xfrm flipH="1">
              <a:off x="127" y="107"/>
              <a:ext cx="784" cy="737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5792" name="Line 16"/>
            <p:cNvSpPr>
              <a:spLocks noChangeShapeType="1"/>
            </p:cNvSpPr>
            <p:nvPr/>
          </p:nvSpPr>
          <p:spPr bwMode="auto">
            <a:xfrm rot="10800000">
              <a:off x="115" y="1048"/>
              <a:ext cx="777" cy="748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2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 dirty="0" err="1" smtClean="0"/>
              <a:t>Halfedge</a:t>
            </a:r>
            <a:r>
              <a:rPr lang="en-US" dirty="0" smtClean="0"/>
              <a:t> </a:t>
            </a:r>
            <a:r>
              <a:rPr lang="en-US" dirty="0"/>
              <a:t>data structure</a:t>
            </a:r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6123">
            <a:normAutofit lnSpcReduction="10000"/>
          </a:bodyPr>
          <a:lstStyle/>
          <a:p>
            <a:pPr>
              <a:spcBef>
                <a:spcPct val="0"/>
              </a:spcBef>
            </a:pPr>
            <a:r>
              <a:rPr lang="en-US" sz="2200" dirty="0"/>
              <a:t>Introduce orientation into </a:t>
            </a:r>
            <a:r>
              <a:rPr lang="en-US" sz="2200" dirty="0" smtClean="0"/>
              <a:t>data structure</a:t>
            </a:r>
            <a:endParaRPr lang="en-US" sz="2200" dirty="0"/>
          </a:p>
          <a:p>
            <a:pPr marL="729976" lvl="1" indent="-339316">
              <a:spcBef>
                <a:spcPts val="492"/>
              </a:spcBef>
            </a:pPr>
            <a:r>
              <a:rPr lang="en-US" sz="2000" dirty="0"/>
              <a:t>Oriented edges</a:t>
            </a:r>
          </a:p>
          <a:p>
            <a:pPr>
              <a:spcBef>
                <a:spcPts val="1090"/>
              </a:spcBef>
            </a:pPr>
            <a:r>
              <a:rPr lang="en-US" sz="2200" dirty="0"/>
              <a:t>Vertex</a:t>
            </a:r>
          </a:p>
          <a:p>
            <a:pPr marL="729976" lvl="1" indent="-339316">
              <a:spcBef>
                <a:spcPts val="492"/>
              </a:spcBef>
            </a:pPr>
            <a:r>
              <a:rPr lang="en-US" sz="2000" dirty="0"/>
              <a:t>Position</a:t>
            </a:r>
          </a:p>
          <a:p>
            <a:pPr marL="729976" lvl="1" indent="-339316">
              <a:spcBef>
                <a:spcPts val="492"/>
              </a:spcBef>
            </a:pPr>
            <a:r>
              <a:rPr lang="en-US" sz="2000" dirty="0"/>
              <a:t>1 outgoing </a:t>
            </a:r>
            <a:r>
              <a:rPr lang="en-US" sz="2000" dirty="0" err="1"/>
              <a:t>halfedge</a:t>
            </a:r>
            <a:r>
              <a:rPr lang="en-US" sz="2000" dirty="0"/>
              <a:t> index</a:t>
            </a:r>
          </a:p>
          <a:p>
            <a:pPr>
              <a:spcBef>
                <a:spcPts val="1090"/>
              </a:spcBef>
            </a:pPr>
            <a:r>
              <a:rPr lang="en-US" sz="2200" dirty="0" err="1"/>
              <a:t>Halfedge</a:t>
            </a:r>
            <a:endParaRPr lang="en-US" sz="2200" dirty="0"/>
          </a:p>
          <a:p>
            <a:pPr marL="729976" lvl="1" indent="-339316">
              <a:spcBef>
                <a:spcPts val="492"/>
              </a:spcBef>
            </a:pPr>
            <a:r>
              <a:rPr lang="en-US" sz="2000" dirty="0"/>
              <a:t>1 origin vertex index</a:t>
            </a:r>
          </a:p>
          <a:p>
            <a:pPr marL="729976" lvl="1" indent="-339316">
              <a:spcBef>
                <a:spcPts val="492"/>
              </a:spcBef>
            </a:pPr>
            <a:r>
              <a:rPr lang="en-US" sz="2000" dirty="0"/>
              <a:t>1 incident face index</a:t>
            </a:r>
          </a:p>
          <a:p>
            <a:pPr marL="729976" lvl="1" indent="-339316">
              <a:spcBef>
                <a:spcPts val="492"/>
              </a:spcBef>
            </a:pPr>
            <a:r>
              <a:rPr lang="en-US" sz="2000" dirty="0"/>
              <a:t>3 next, </a:t>
            </a:r>
            <a:r>
              <a:rPr lang="en-US" sz="2000" dirty="0" err="1"/>
              <a:t>prev</a:t>
            </a:r>
            <a:r>
              <a:rPr lang="en-US" sz="2000" dirty="0"/>
              <a:t>, twin </a:t>
            </a:r>
            <a:r>
              <a:rPr lang="en-US" sz="2000" dirty="0" err="1"/>
              <a:t>halfedge</a:t>
            </a:r>
            <a:r>
              <a:rPr lang="en-US" sz="2000" dirty="0"/>
              <a:t> indices</a:t>
            </a:r>
          </a:p>
          <a:p>
            <a:pPr>
              <a:spcBef>
                <a:spcPts val="1090"/>
              </a:spcBef>
            </a:pPr>
            <a:r>
              <a:rPr lang="en-US" sz="2200" dirty="0"/>
              <a:t>Face</a:t>
            </a:r>
          </a:p>
          <a:p>
            <a:pPr marL="729976" lvl="1" indent="-339316">
              <a:spcBef>
                <a:spcPts val="492"/>
              </a:spcBef>
            </a:pPr>
            <a:r>
              <a:rPr lang="en-US" sz="2000" dirty="0"/>
              <a:t>1 adjacent </a:t>
            </a:r>
            <a:r>
              <a:rPr lang="en-US" sz="2000" dirty="0" err="1"/>
              <a:t>halfedge</a:t>
            </a:r>
            <a:r>
              <a:rPr lang="en-US" sz="2000" dirty="0"/>
              <a:t> index</a:t>
            </a:r>
          </a:p>
          <a:p>
            <a:pPr>
              <a:spcBef>
                <a:spcPts val="1090"/>
              </a:spcBef>
            </a:pPr>
            <a:r>
              <a:rPr lang="en-US" sz="2200" dirty="0"/>
              <a:t>Easy traversal, full connectivity</a:t>
            </a:r>
          </a:p>
        </p:txBody>
      </p:sp>
      <p:grpSp>
        <p:nvGrpSpPr>
          <p:cNvPr id="76821" name="Group 21"/>
          <p:cNvGrpSpPr>
            <a:grpSpLocks/>
          </p:cNvGrpSpPr>
          <p:nvPr/>
        </p:nvGrpSpPr>
        <p:grpSpPr bwMode="auto">
          <a:xfrm>
            <a:off x="5757416" y="1508002"/>
            <a:ext cx="2134195" cy="2117452"/>
            <a:chOff x="0" y="0"/>
            <a:chExt cx="1911" cy="1896"/>
          </a:xfrm>
        </p:grpSpPr>
        <p:sp>
          <p:nvSpPr>
            <p:cNvPr id="76803" name="Line 3"/>
            <p:cNvSpPr>
              <a:spLocks noChangeShapeType="1"/>
            </p:cNvSpPr>
            <p:nvPr/>
          </p:nvSpPr>
          <p:spPr bwMode="auto">
            <a:xfrm rot="10800000" flipH="1">
              <a:off x="990" y="152"/>
              <a:ext cx="1" cy="1570"/>
            </a:xfrm>
            <a:prstGeom prst="line">
              <a:avLst/>
            </a:prstGeom>
            <a:noFill/>
            <a:ln w="38100" cap="flat">
              <a:solidFill>
                <a:srgbClr val="D90B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804" name="Line 4"/>
            <p:cNvSpPr>
              <a:spLocks noChangeShapeType="1"/>
            </p:cNvSpPr>
            <p:nvPr/>
          </p:nvSpPr>
          <p:spPr bwMode="auto">
            <a:xfrm flipH="1">
              <a:off x="164" y="152"/>
              <a:ext cx="784" cy="737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805" name="Line 5"/>
            <p:cNvSpPr>
              <a:spLocks noChangeShapeType="1"/>
            </p:cNvSpPr>
            <p:nvPr/>
          </p:nvSpPr>
          <p:spPr bwMode="auto">
            <a:xfrm rot="10800000">
              <a:off x="152" y="1011"/>
              <a:ext cx="777" cy="748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806" name="Line 6"/>
            <p:cNvSpPr>
              <a:spLocks noChangeShapeType="1"/>
            </p:cNvSpPr>
            <p:nvPr/>
          </p:nvSpPr>
          <p:spPr bwMode="auto">
            <a:xfrm rot="10800000" flipH="1">
              <a:off x="1084" y="1007"/>
              <a:ext cx="666" cy="73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807" name="Line 7"/>
            <p:cNvSpPr>
              <a:spLocks noChangeShapeType="1"/>
            </p:cNvSpPr>
            <p:nvPr/>
          </p:nvSpPr>
          <p:spPr bwMode="auto">
            <a:xfrm>
              <a:off x="1078" y="148"/>
              <a:ext cx="680" cy="737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808" name="Oval 8"/>
            <p:cNvSpPr>
              <a:spLocks/>
            </p:cNvSpPr>
            <p:nvPr/>
          </p:nvSpPr>
          <p:spPr bwMode="auto">
            <a:xfrm>
              <a:off x="944" y="0"/>
              <a:ext cx="147" cy="14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809" name="Oval 9"/>
            <p:cNvSpPr>
              <a:spLocks/>
            </p:cNvSpPr>
            <p:nvPr/>
          </p:nvSpPr>
          <p:spPr bwMode="auto">
            <a:xfrm>
              <a:off x="1763" y="877"/>
              <a:ext cx="148" cy="149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810" name="Oval 10"/>
            <p:cNvSpPr>
              <a:spLocks/>
            </p:cNvSpPr>
            <p:nvPr/>
          </p:nvSpPr>
          <p:spPr bwMode="auto">
            <a:xfrm>
              <a:off x="946" y="1747"/>
              <a:ext cx="149" cy="149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811" name="Oval 11"/>
            <p:cNvSpPr>
              <a:spLocks/>
            </p:cNvSpPr>
            <p:nvPr/>
          </p:nvSpPr>
          <p:spPr bwMode="auto">
            <a:xfrm>
              <a:off x="0" y="876"/>
              <a:ext cx="147" cy="147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812" name="Line 12"/>
            <p:cNvSpPr>
              <a:spLocks noChangeShapeType="1"/>
            </p:cNvSpPr>
            <p:nvPr/>
          </p:nvSpPr>
          <p:spPr bwMode="auto">
            <a:xfrm>
              <a:off x="689" y="942"/>
              <a:ext cx="289" cy="1"/>
            </a:xfrm>
            <a:prstGeom prst="line">
              <a:avLst/>
            </a:prstGeom>
            <a:noFill/>
            <a:ln w="38100" cap="flat">
              <a:solidFill>
                <a:srgbClr val="D90B00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813" name="Freeform 13"/>
            <p:cNvSpPr>
              <a:spLocks/>
            </p:cNvSpPr>
            <p:nvPr/>
          </p:nvSpPr>
          <p:spPr bwMode="auto">
            <a:xfrm flipH="1">
              <a:off x="693" y="1326"/>
              <a:ext cx="278" cy="193"/>
            </a:xfrm>
            <a:custGeom>
              <a:avLst/>
              <a:gdLst>
                <a:gd name="T0" fmla="*/ 21600 w 21600"/>
                <a:gd name="T1" fmla="+- 0 21600 733"/>
                <a:gd name="T2" fmla="*/ 21600 h 20867"/>
                <a:gd name="T3" fmla="*/ 16967 w 21600"/>
                <a:gd name="T4" fmla="+- 0 13241 733"/>
                <a:gd name="T5" fmla="*/ 13241 h 20867"/>
                <a:gd name="T6" fmla="*/ 0 w 21600"/>
                <a:gd name="T7" fmla="+- 0 800 733"/>
                <a:gd name="T8" fmla="*/ 800 h 2086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</a:cxnLst>
              <a:rect l="0" t="0" r="r" b="b"/>
              <a:pathLst>
                <a:path w="21600" h="20867">
                  <a:moveTo>
                    <a:pt x="21600" y="20867"/>
                  </a:moveTo>
                  <a:lnTo>
                    <a:pt x="16967" y="12508"/>
                  </a:lnTo>
                  <a:cubicBezTo>
                    <a:pt x="13232" y="5710"/>
                    <a:pt x="8044" y="-733"/>
                    <a:pt x="0" y="67"/>
                  </a:cubicBezTo>
                </a:path>
              </a:pathLst>
            </a:custGeom>
            <a:noFill/>
            <a:ln w="38100" cap="flat">
              <a:solidFill>
                <a:srgbClr val="D90B00"/>
              </a:solidFill>
              <a:prstDash val="sysDot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814" name="Freeform 14"/>
            <p:cNvSpPr>
              <a:spLocks/>
            </p:cNvSpPr>
            <p:nvPr/>
          </p:nvSpPr>
          <p:spPr bwMode="auto">
            <a:xfrm rot="10800000">
              <a:off x="703" y="392"/>
              <a:ext cx="275" cy="185"/>
            </a:xfrm>
            <a:custGeom>
              <a:avLst/>
              <a:gdLst>
                <a:gd name="T0" fmla="*/ 21600 w 21600"/>
                <a:gd name="T1" fmla="+- 0 21600 753"/>
                <a:gd name="T2" fmla="*/ 21600 h 20847"/>
                <a:gd name="T3" fmla="*/ 16899 w 21600"/>
                <a:gd name="T4" fmla="+- 0 12903 753"/>
                <a:gd name="T5" fmla="*/ 12903 h 20847"/>
                <a:gd name="T6" fmla="*/ 0 w 21600"/>
                <a:gd name="T7" fmla="+- 0 832 753"/>
                <a:gd name="T8" fmla="*/ 832 h 2084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</a:cxnLst>
              <a:rect l="0" t="0" r="r" b="b"/>
              <a:pathLst>
                <a:path w="21600" h="20847">
                  <a:moveTo>
                    <a:pt x="21600" y="20847"/>
                  </a:moveTo>
                  <a:lnTo>
                    <a:pt x="16899" y="12150"/>
                  </a:lnTo>
                  <a:cubicBezTo>
                    <a:pt x="13111" y="5074"/>
                    <a:pt x="8158" y="-753"/>
                    <a:pt x="0" y="79"/>
                  </a:cubicBezTo>
                </a:path>
              </a:pathLst>
            </a:custGeom>
            <a:noFill/>
            <a:ln w="38100" cap="flat">
              <a:solidFill>
                <a:srgbClr val="D90B00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815" name="Line 15"/>
            <p:cNvSpPr>
              <a:spLocks noChangeShapeType="1"/>
            </p:cNvSpPr>
            <p:nvPr/>
          </p:nvSpPr>
          <p:spPr bwMode="auto">
            <a:xfrm rot="10800000" flipH="1">
              <a:off x="1049" y="163"/>
              <a:ext cx="1" cy="1561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816" name="Line 16"/>
            <p:cNvSpPr>
              <a:spLocks noChangeShapeType="1"/>
            </p:cNvSpPr>
            <p:nvPr/>
          </p:nvSpPr>
          <p:spPr bwMode="auto">
            <a:xfrm>
              <a:off x="1115" y="111"/>
              <a:ext cx="679" cy="737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817" name="Line 17"/>
            <p:cNvSpPr>
              <a:spLocks noChangeShapeType="1"/>
            </p:cNvSpPr>
            <p:nvPr/>
          </p:nvSpPr>
          <p:spPr bwMode="auto">
            <a:xfrm rot="10800000" flipH="1">
              <a:off x="1129" y="1044"/>
              <a:ext cx="665" cy="73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818" name="Line 18"/>
            <p:cNvSpPr>
              <a:spLocks noChangeShapeType="1"/>
            </p:cNvSpPr>
            <p:nvPr/>
          </p:nvSpPr>
          <p:spPr bwMode="auto">
            <a:xfrm flipH="1">
              <a:off x="127" y="107"/>
              <a:ext cx="784" cy="737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819" name="Line 19"/>
            <p:cNvSpPr>
              <a:spLocks noChangeShapeType="1"/>
            </p:cNvSpPr>
            <p:nvPr/>
          </p:nvSpPr>
          <p:spPr bwMode="auto">
            <a:xfrm rot="10800000">
              <a:off x="115" y="1048"/>
              <a:ext cx="777" cy="748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820" name="Freeform 20"/>
            <p:cNvSpPr>
              <a:spLocks/>
            </p:cNvSpPr>
            <p:nvPr/>
          </p:nvSpPr>
          <p:spPr bwMode="auto">
            <a:xfrm>
              <a:off x="870" y="1044"/>
              <a:ext cx="329" cy="170"/>
            </a:xfrm>
            <a:custGeom>
              <a:avLst/>
              <a:gdLst>
                <a:gd name="T0" fmla="+- 0 12342 3663"/>
                <a:gd name="T1" fmla="*/ T0 w 15793"/>
                <a:gd name="T2" fmla="*/ 756 h 21600"/>
                <a:gd name="T3" fmla="+- 0 16997 3663"/>
                <a:gd name="T4" fmla="*/ T3 w 15793"/>
                <a:gd name="T5" fmla="*/ 1878 h 21600"/>
                <a:gd name="T6" fmla="+- 0 10800 3663"/>
                <a:gd name="T7" fmla="*/ T6 w 15793"/>
                <a:gd name="T8" fmla="*/ 21600 h 21600"/>
                <a:gd name="T9" fmla="+- 0 9030 3663"/>
                <a:gd name="T10" fmla="*/ T9 w 15793"/>
                <a:gd name="T11" fmla="*/ 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5793" h="21600">
                  <a:moveTo>
                    <a:pt x="8679" y="756"/>
                  </a:moveTo>
                  <a:lnTo>
                    <a:pt x="13334" y="1878"/>
                  </a:lnTo>
                  <a:cubicBezTo>
                    <a:pt x="16875" y="2348"/>
                    <a:pt x="17937" y="21600"/>
                    <a:pt x="7137" y="21600"/>
                  </a:cubicBezTo>
                  <a:cubicBezTo>
                    <a:pt x="-3663" y="21600"/>
                    <a:pt x="-476" y="0"/>
                    <a:pt x="5367" y="0"/>
                  </a:cubicBezTo>
                </a:path>
              </a:pathLst>
            </a:custGeom>
            <a:noFill/>
            <a:ln w="38100" cap="flat">
              <a:solidFill>
                <a:srgbClr val="D90B00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1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 dirty="0" err="1" smtClean="0"/>
              <a:t>Halfedge</a:t>
            </a:r>
            <a:r>
              <a:rPr lang="en-US" dirty="0" smtClean="0"/>
              <a:t> </a:t>
            </a:r>
            <a:r>
              <a:rPr lang="en-US" dirty="0"/>
              <a:t>data structure</a:t>
            </a: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6123"/>
          <a:lstStyle/>
          <a:p>
            <a:r>
              <a:rPr lang="en-US" dirty="0"/>
              <a:t>One-ring </a:t>
            </a:r>
            <a:r>
              <a:rPr lang="en-US" dirty="0" smtClean="0"/>
              <a:t>traversal</a:t>
            </a:r>
            <a:endParaRPr lang="en-US" dirty="0"/>
          </a:p>
        </p:txBody>
      </p:sp>
      <p:grpSp>
        <p:nvGrpSpPr>
          <p:cNvPr id="77853" name="Group 29"/>
          <p:cNvGrpSpPr>
            <a:grpSpLocks/>
          </p:cNvGrpSpPr>
          <p:nvPr/>
        </p:nvGrpSpPr>
        <p:grpSpPr bwMode="auto">
          <a:xfrm>
            <a:off x="4893469" y="1393031"/>
            <a:ext cx="3268266" cy="2911078"/>
            <a:chOff x="0" y="0"/>
            <a:chExt cx="2927" cy="2608"/>
          </a:xfrm>
        </p:grpSpPr>
        <p:sp>
          <p:nvSpPr>
            <p:cNvPr id="77827" name="Line 3"/>
            <p:cNvSpPr>
              <a:spLocks noChangeShapeType="1"/>
            </p:cNvSpPr>
            <p:nvPr/>
          </p:nvSpPr>
          <p:spPr bwMode="auto">
            <a:xfrm rot="10800000" flipH="1">
              <a:off x="2782" y="872"/>
              <a:ext cx="127" cy="1530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28" name="Line 4"/>
            <p:cNvSpPr>
              <a:spLocks noChangeShapeType="1"/>
            </p:cNvSpPr>
            <p:nvPr/>
          </p:nvSpPr>
          <p:spPr bwMode="auto">
            <a:xfrm rot="10800000">
              <a:off x="1986" y="117"/>
              <a:ext cx="789" cy="51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29" name="Line 5"/>
            <p:cNvSpPr>
              <a:spLocks noChangeShapeType="1"/>
            </p:cNvSpPr>
            <p:nvPr/>
          </p:nvSpPr>
          <p:spPr bwMode="auto">
            <a:xfrm flipH="1">
              <a:off x="1634" y="761"/>
              <a:ext cx="1122" cy="712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30" name="Line 6"/>
            <p:cNvSpPr>
              <a:spLocks noChangeShapeType="1"/>
            </p:cNvSpPr>
            <p:nvPr/>
          </p:nvSpPr>
          <p:spPr bwMode="auto">
            <a:xfrm rot="10800000" flipH="1">
              <a:off x="1513" y="155"/>
              <a:ext cx="277" cy="123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31" name="Line 7"/>
            <p:cNvSpPr>
              <a:spLocks noChangeShapeType="1"/>
            </p:cNvSpPr>
            <p:nvPr/>
          </p:nvSpPr>
          <p:spPr bwMode="auto">
            <a:xfrm rot="10800000">
              <a:off x="201" y="764"/>
              <a:ext cx="1263" cy="677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32" name="Line 8"/>
            <p:cNvSpPr>
              <a:spLocks noChangeShapeType="1"/>
            </p:cNvSpPr>
            <p:nvPr/>
          </p:nvSpPr>
          <p:spPr bwMode="auto">
            <a:xfrm>
              <a:off x="1607" y="1676"/>
              <a:ext cx="983" cy="802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33" name="Line 9"/>
            <p:cNvSpPr>
              <a:spLocks noChangeShapeType="1"/>
            </p:cNvSpPr>
            <p:nvPr/>
          </p:nvSpPr>
          <p:spPr bwMode="auto">
            <a:xfrm flipH="1">
              <a:off x="618" y="1579"/>
              <a:ext cx="805" cy="70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34" name="Line 10"/>
            <p:cNvSpPr>
              <a:spLocks noChangeShapeType="1"/>
            </p:cNvSpPr>
            <p:nvPr/>
          </p:nvSpPr>
          <p:spPr bwMode="auto">
            <a:xfrm>
              <a:off x="128" y="852"/>
              <a:ext cx="432" cy="1411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35" name="Line 11"/>
            <p:cNvSpPr>
              <a:spLocks noChangeShapeType="1"/>
            </p:cNvSpPr>
            <p:nvPr/>
          </p:nvSpPr>
          <p:spPr bwMode="auto">
            <a:xfrm rot="10800000" flipH="1">
              <a:off x="185" y="64"/>
              <a:ext cx="1524" cy="540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36" name="Line 12"/>
            <p:cNvSpPr>
              <a:spLocks noChangeShapeType="1"/>
            </p:cNvSpPr>
            <p:nvPr/>
          </p:nvSpPr>
          <p:spPr bwMode="auto">
            <a:xfrm rot="10800000">
              <a:off x="710" y="2393"/>
              <a:ext cx="1872" cy="139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37" name="Oval 13"/>
            <p:cNvSpPr>
              <a:spLocks/>
            </p:cNvSpPr>
            <p:nvPr/>
          </p:nvSpPr>
          <p:spPr bwMode="auto">
            <a:xfrm>
              <a:off x="0" y="665"/>
              <a:ext cx="138" cy="141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38" name="Oval 14"/>
            <p:cNvSpPr>
              <a:spLocks/>
            </p:cNvSpPr>
            <p:nvPr/>
          </p:nvSpPr>
          <p:spPr bwMode="auto">
            <a:xfrm>
              <a:off x="1461" y="1462"/>
              <a:ext cx="142" cy="141"/>
            </a:xfrm>
            <a:prstGeom prst="ellipse">
              <a:avLst/>
            </a:prstGeom>
            <a:solidFill>
              <a:srgbClr val="D90B00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39" name="Oval 15"/>
            <p:cNvSpPr>
              <a:spLocks/>
            </p:cNvSpPr>
            <p:nvPr/>
          </p:nvSpPr>
          <p:spPr bwMode="auto">
            <a:xfrm>
              <a:off x="1793" y="0"/>
              <a:ext cx="141" cy="142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40" name="Oval 16"/>
            <p:cNvSpPr>
              <a:spLocks/>
            </p:cNvSpPr>
            <p:nvPr/>
          </p:nvSpPr>
          <p:spPr bwMode="auto">
            <a:xfrm>
              <a:off x="2785" y="632"/>
              <a:ext cx="142" cy="142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41" name="Oval 17"/>
            <p:cNvSpPr>
              <a:spLocks/>
            </p:cNvSpPr>
            <p:nvPr/>
          </p:nvSpPr>
          <p:spPr bwMode="auto">
            <a:xfrm>
              <a:off x="2653" y="2459"/>
              <a:ext cx="139" cy="139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42" name="Oval 18"/>
            <p:cNvSpPr>
              <a:spLocks/>
            </p:cNvSpPr>
            <p:nvPr/>
          </p:nvSpPr>
          <p:spPr bwMode="auto">
            <a:xfrm>
              <a:off x="497" y="2323"/>
              <a:ext cx="141" cy="139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43" name="Line 19"/>
            <p:cNvSpPr>
              <a:spLocks noChangeShapeType="1"/>
            </p:cNvSpPr>
            <p:nvPr/>
          </p:nvSpPr>
          <p:spPr bwMode="auto">
            <a:xfrm rot="10800000">
              <a:off x="155" y="825"/>
              <a:ext cx="1266" cy="678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44" name="Line 20"/>
            <p:cNvSpPr>
              <a:spLocks noChangeShapeType="1"/>
            </p:cNvSpPr>
            <p:nvPr/>
          </p:nvSpPr>
          <p:spPr bwMode="auto">
            <a:xfrm rot="10800000" flipH="1">
              <a:off x="1587" y="202"/>
              <a:ext cx="277" cy="1236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45" name="Line 21"/>
            <p:cNvSpPr>
              <a:spLocks noChangeShapeType="1"/>
            </p:cNvSpPr>
            <p:nvPr/>
          </p:nvSpPr>
          <p:spPr bwMode="auto">
            <a:xfrm rot="10800000" flipH="1">
              <a:off x="220" y="151"/>
              <a:ext cx="1496" cy="535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46" name="Line 22"/>
            <p:cNvSpPr>
              <a:spLocks noChangeShapeType="1"/>
            </p:cNvSpPr>
            <p:nvPr/>
          </p:nvSpPr>
          <p:spPr bwMode="auto">
            <a:xfrm flipH="1">
              <a:off x="1654" y="828"/>
              <a:ext cx="1121" cy="71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47" name="Line 23"/>
            <p:cNvSpPr>
              <a:spLocks noChangeShapeType="1"/>
            </p:cNvSpPr>
            <p:nvPr/>
          </p:nvSpPr>
          <p:spPr bwMode="auto">
            <a:xfrm rot="10800000">
              <a:off x="1946" y="169"/>
              <a:ext cx="790" cy="515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48" name="Line 24"/>
            <p:cNvSpPr>
              <a:spLocks noChangeShapeType="1"/>
            </p:cNvSpPr>
            <p:nvPr/>
          </p:nvSpPr>
          <p:spPr bwMode="auto">
            <a:xfrm rot="10800000" flipH="1">
              <a:off x="2706" y="852"/>
              <a:ext cx="126" cy="1523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49" name="Line 25"/>
            <p:cNvSpPr>
              <a:spLocks noChangeShapeType="1"/>
            </p:cNvSpPr>
            <p:nvPr/>
          </p:nvSpPr>
          <p:spPr bwMode="auto">
            <a:xfrm>
              <a:off x="1657" y="1615"/>
              <a:ext cx="982" cy="800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50" name="Line 26"/>
            <p:cNvSpPr>
              <a:spLocks noChangeShapeType="1"/>
            </p:cNvSpPr>
            <p:nvPr/>
          </p:nvSpPr>
          <p:spPr bwMode="auto">
            <a:xfrm>
              <a:off x="50" y="875"/>
              <a:ext cx="432" cy="1411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51" name="Line 27"/>
            <p:cNvSpPr>
              <a:spLocks noChangeShapeType="1"/>
            </p:cNvSpPr>
            <p:nvPr/>
          </p:nvSpPr>
          <p:spPr bwMode="auto">
            <a:xfrm flipH="1">
              <a:off x="668" y="1649"/>
              <a:ext cx="803" cy="701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52" name="Line 28"/>
            <p:cNvSpPr>
              <a:spLocks noChangeShapeType="1"/>
            </p:cNvSpPr>
            <p:nvPr/>
          </p:nvSpPr>
          <p:spPr bwMode="auto">
            <a:xfrm rot="10800000">
              <a:off x="698" y="2469"/>
              <a:ext cx="1872" cy="139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76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74582" y="4426721"/>
            <a:ext cx="4973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Q: For what applications would you want a one-ring traversal?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608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 dirty="0" err="1" smtClean="0"/>
              <a:t>Halfedge</a:t>
            </a:r>
            <a:r>
              <a:rPr lang="en-US" dirty="0" smtClean="0"/>
              <a:t> </a:t>
            </a:r>
            <a:r>
              <a:rPr lang="en-US" dirty="0"/>
              <a:t>data structure</a:t>
            </a: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6123"/>
          <a:lstStyle/>
          <a:p>
            <a:r>
              <a:rPr lang="en-US" dirty="0"/>
              <a:t>One-ring traversal</a:t>
            </a:r>
          </a:p>
          <a:p>
            <a:pPr marL="729976" lvl="1" indent="-339316"/>
            <a:r>
              <a:rPr lang="en-US" dirty="0"/>
              <a:t>Start at vertex</a:t>
            </a:r>
          </a:p>
        </p:txBody>
      </p:sp>
      <p:grpSp>
        <p:nvGrpSpPr>
          <p:cNvPr id="77853" name="Group 29"/>
          <p:cNvGrpSpPr>
            <a:grpSpLocks/>
          </p:cNvGrpSpPr>
          <p:nvPr/>
        </p:nvGrpSpPr>
        <p:grpSpPr bwMode="auto">
          <a:xfrm>
            <a:off x="4893469" y="1393031"/>
            <a:ext cx="3268266" cy="2911078"/>
            <a:chOff x="0" y="0"/>
            <a:chExt cx="2927" cy="2608"/>
          </a:xfrm>
        </p:grpSpPr>
        <p:sp>
          <p:nvSpPr>
            <p:cNvPr id="77827" name="Line 3"/>
            <p:cNvSpPr>
              <a:spLocks noChangeShapeType="1"/>
            </p:cNvSpPr>
            <p:nvPr/>
          </p:nvSpPr>
          <p:spPr bwMode="auto">
            <a:xfrm rot="10800000" flipH="1">
              <a:off x="2782" y="872"/>
              <a:ext cx="127" cy="1530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28" name="Line 4"/>
            <p:cNvSpPr>
              <a:spLocks noChangeShapeType="1"/>
            </p:cNvSpPr>
            <p:nvPr/>
          </p:nvSpPr>
          <p:spPr bwMode="auto">
            <a:xfrm rot="10800000">
              <a:off x="1986" y="117"/>
              <a:ext cx="789" cy="51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29" name="Line 5"/>
            <p:cNvSpPr>
              <a:spLocks noChangeShapeType="1"/>
            </p:cNvSpPr>
            <p:nvPr/>
          </p:nvSpPr>
          <p:spPr bwMode="auto">
            <a:xfrm flipH="1">
              <a:off x="1634" y="761"/>
              <a:ext cx="1122" cy="712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30" name="Line 6"/>
            <p:cNvSpPr>
              <a:spLocks noChangeShapeType="1"/>
            </p:cNvSpPr>
            <p:nvPr/>
          </p:nvSpPr>
          <p:spPr bwMode="auto">
            <a:xfrm rot="10800000" flipH="1">
              <a:off x="1513" y="155"/>
              <a:ext cx="277" cy="123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31" name="Line 7"/>
            <p:cNvSpPr>
              <a:spLocks noChangeShapeType="1"/>
            </p:cNvSpPr>
            <p:nvPr/>
          </p:nvSpPr>
          <p:spPr bwMode="auto">
            <a:xfrm rot="10800000">
              <a:off x="201" y="764"/>
              <a:ext cx="1263" cy="677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32" name="Line 8"/>
            <p:cNvSpPr>
              <a:spLocks noChangeShapeType="1"/>
            </p:cNvSpPr>
            <p:nvPr/>
          </p:nvSpPr>
          <p:spPr bwMode="auto">
            <a:xfrm>
              <a:off x="1607" y="1676"/>
              <a:ext cx="983" cy="802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33" name="Line 9"/>
            <p:cNvSpPr>
              <a:spLocks noChangeShapeType="1"/>
            </p:cNvSpPr>
            <p:nvPr/>
          </p:nvSpPr>
          <p:spPr bwMode="auto">
            <a:xfrm flipH="1">
              <a:off x="618" y="1579"/>
              <a:ext cx="805" cy="70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34" name="Line 10"/>
            <p:cNvSpPr>
              <a:spLocks noChangeShapeType="1"/>
            </p:cNvSpPr>
            <p:nvPr/>
          </p:nvSpPr>
          <p:spPr bwMode="auto">
            <a:xfrm>
              <a:off x="128" y="852"/>
              <a:ext cx="432" cy="1411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35" name="Line 11"/>
            <p:cNvSpPr>
              <a:spLocks noChangeShapeType="1"/>
            </p:cNvSpPr>
            <p:nvPr/>
          </p:nvSpPr>
          <p:spPr bwMode="auto">
            <a:xfrm rot="10800000" flipH="1">
              <a:off x="185" y="64"/>
              <a:ext cx="1524" cy="540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36" name="Line 12"/>
            <p:cNvSpPr>
              <a:spLocks noChangeShapeType="1"/>
            </p:cNvSpPr>
            <p:nvPr/>
          </p:nvSpPr>
          <p:spPr bwMode="auto">
            <a:xfrm rot="10800000">
              <a:off x="710" y="2393"/>
              <a:ext cx="1872" cy="139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37" name="Oval 13"/>
            <p:cNvSpPr>
              <a:spLocks/>
            </p:cNvSpPr>
            <p:nvPr/>
          </p:nvSpPr>
          <p:spPr bwMode="auto">
            <a:xfrm>
              <a:off x="0" y="665"/>
              <a:ext cx="138" cy="141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38" name="Oval 14"/>
            <p:cNvSpPr>
              <a:spLocks/>
            </p:cNvSpPr>
            <p:nvPr/>
          </p:nvSpPr>
          <p:spPr bwMode="auto">
            <a:xfrm>
              <a:off x="1461" y="1462"/>
              <a:ext cx="142" cy="141"/>
            </a:xfrm>
            <a:prstGeom prst="ellipse">
              <a:avLst/>
            </a:prstGeom>
            <a:solidFill>
              <a:srgbClr val="D90B00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39" name="Oval 15"/>
            <p:cNvSpPr>
              <a:spLocks/>
            </p:cNvSpPr>
            <p:nvPr/>
          </p:nvSpPr>
          <p:spPr bwMode="auto">
            <a:xfrm>
              <a:off x="1793" y="0"/>
              <a:ext cx="141" cy="142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40" name="Oval 16"/>
            <p:cNvSpPr>
              <a:spLocks/>
            </p:cNvSpPr>
            <p:nvPr/>
          </p:nvSpPr>
          <p:spPr bwMode="auto">
            <a:xfrm>
              <a:off x="2785" y="632"/>
              <a:ext cx="142" cy="142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41" name="Oval 17"/>
            <p:cNvSpPr>
              <a:spLocks/>
            </p:cNvSpPr>
            <p:nvPr/>
          </p:nvSpPr>
          <p:spPr bwMode="auto">
            <a:xfrm>
              <a:off x="2653" y="2459"/>
              <a:ext cx="139" cy="139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42" name="Oval 18"/>
            <p:cNvSpPr>
              <a:spLocks/>
            </p:cNvSpPr>
            <p:nvPr/>
          </p:nvSpPr>
          <p:spPr bwMode="auto">
            <a:xfrm>
              <a:off x="497" y="2323"/>
              <a:ext cx="141" cy="139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43" name="Line 19"/>
            <p:cNvSpPr>
              <a:spLocks noChangeShapeType="1"/>
            </p:cNvSpPr>
            <p:nvPr/>
          </p:nvSpPr>
          <p:spPr bwMode="auto">
            <a:xfrm rot="10800000">
              <a:off x="155" y="825"/>
              <a:ext cx="1266" cy="678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44" name="Line 20"/>
            <p:cNvSpPr>
              <a:spLocks noChangeShapeType="1"/>
            </p:cNvSpPr>
            <p:nvPr/>
          </p:nvSpPr>
          <p:spPr bwMode="auto">
            <a:xfrm rot="10800000" flipH="1">
              <a:off x="1587" y="202"/>
              <a:ext cx="277" cy="1236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45" name="Line 21"/>
            <p:cNvSpPr>
              <a:spLocks noChangeShapeType="1"/>
            </p:cNvSpPr>
            <p:nvPr/>
          </p:nvSpPr>
          <p:spPr bwMode="auto">
            <a:xfrm rot="10800000" flipH="1">
              <a:off x="220" y="151"/>
              <a:ext cx="1496" cy="535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46" name="Line 22"/>
            <p:cNvSpPr>
              <a:spLocks noChangeShapeType="1"/>
            </p:cNvSpPr>
            <p:nvPr/>
          </p:nvSpPr>
          <p:spPr bwMode="auto">
            <a:xfrm flipH="1">
              <a:off x="1654" y="828"/>
              <a:ext cx="1121" cy="71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47" name="Line 23"/>
            <p:cNvSpPr>
              <a:spLocks noChangeShapeType="1"/>
            </p:cNvSpPr>
            <p:nvPr/>
          </p:nvSpPr>
          <p:spPr bwMode="auto">
            <a:xfrm rot="10800000">
              <a:off x="1946" y="169"/>
              <a:ext cx="790" cy="515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48" name="Line 24"/>
            <p:cNvSpPr>
              <a:spLocks noChangeShapeType="1"/>
            </p:cNvSpPr>
            <p:nvPr/>
          </p:nvSpPr>
          <p:spPr bwMode="auto">
            <a:xfrm rot="10800000" flipH="1">
              <a:off x="2706" y="852"/>
              <a:ext cx="126" cy="1523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49" name="Line 25"/>
            <p:cNvSpPr>
              <a:spLocks noChangeShapeType="1"/>
            </p:cNvSpPr>
            <p:nvPr/>
          </p:nvSpPr>
          <p:spPr bwMode="auto">
            <a:xfrm>
              <a:off x="1657" y="1615"/>
              <a:ext cx="982" cy="800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50" name="Line 26"/>
            <p:cNvSpPr>
              <a:spLocks noChangeShapeType="1"/>
            </p:cNvSpPr>
            <p:nvPr/>
          </p:nvSpPr>
          <p:spPr bwMode="auto">
            <a:xfrm>
              <a:off x="50" y="875"/>
              <a:ext cx="432" cy="1411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51" name="Line 27"/>
            <p:cNvSpPr>
              <a:spLocks noChangeShapeType="1"/>
            </p:cNvSpPr>
            <p:nvPr/>
          </p:nvSpPr>
          <p:spPr bwMode="auto">
            <a:xfrm flipH="1">
              <a:off x="668" y="1649"/>
              <a:ext cx="803" cy="701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52" name="Line 28"/>
            <p:cNvSpPr>
              <a:spLocks noChangeShapeType="1"/>
            </p:cNvSpPr>
            <p:nvPr/>
          </p:nvSpPr>
          <p:spPr bwMode="auto">
            <a:xfrm rot="10800000">
              <a:off x="698" y="2469"/>
              <a:ext cx="1872" cy="139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 dirty="0" err="1" smtClean="0"/>
              <a:t>Halfedge</a:t>
            </a:r>
            <a:r>
              <a:rPr lang="en-US" dirty="0" smtClean="0"/>
              <a:t> </a:t>
            </a:r>
            <a:r>
              <a:rPr lang="en-US" dirty="0"/>
              <a:t>data structure</a:t>
            </a: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6123"/>
          <a:lstStyle/>
          <a:p>
            <a:r>
              <a:rPr lang="en-US"/>
              <a:t>One-ring traversal</a:t>
            </a:r>
          </a:p>
          <a:p>
            <a:pPr marL="729976" lvl="1" indent="-339316"/>
            <a:r>
              <a:rPr lang="en-US"/>
              <a:t>Start at vertex</a:t>
            </a:r>
          </a:p>
          <a:p>
            <a:pPr marL="729976" lvl="1" indent="-339316"/>
            <a:r>
              <a:rPr lang="en-US"/>
              <a:t>Outgoing halfedge</a:t>
            </a:r>
          </a:p>
        </p:txBody>
      </p:sp>
      <p:grpSp>
        <p:nvGrpSpPr>
          <p:cNvPr id="78877" name="Group 29"/>
          <p:cNvGrpSpPr>
            <a:grpSpLocks/>
          </p:cNvGrpSpPr>
          <p:nvPr/>
        </p:nvGrpSpPr>
        <p:grpSpPr bwMode="auto">
          <a:xfrm>
            <a:off x="4893469" y="1393031"/>
            <a:ext cx="3268266" cy="2911078"/>
            <a:chOff x="0" y="0"/>
            <a:chExt cx="2927" cy="2608"/>
          </a:xfrm>
        </p:grpSpPr>
        <p:sp>
          <p:nvSpPr>
            <p:cNvPr id="78851" name="Line 3"/>
            <p:cNvSpPr>
              <a:spLocks noChangeShapeType="1"/>
            </p:cNvSpPr>
            <p:nvPr/>
          </p:nvSpPr>
          <p:spPr bwMode="auto">
            <a:xfrm rot="10800000" flipH="1">
              <a:off x="2782" y="872"/>
              <a:ext cx="127" cy="1530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52" name="Line 4"/>
            <p:cNvSpPr>
              <a:spLocks noChangeShapeType="1"/>
            </p:cNvSpPr>
            <p:nvPr/>
          </p:nvSpPr>
          <p:spPr bwMode="auto">
            <a:xfrm rot="10800000">
              <a:off x="1986" y="117"/>
              <a:ext cx="789" cy="51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53" name="Line 5"/>
            <p:cNvSpPr>
              <a:spLocks noChangeShapeType="1"/>
            </p:cNvSpPr>
            <p:nvPr/>
          </p:nvSpPr>
          <p:spPr bwMode="auto">
            <a:xfrm flipH="1">
              <a:off x="1634" y="761"/>
              <a:ext cx="1122" cy="712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54" name="Line 6"/>
            <p:cNvSpPr>
              <a:spLocks noChangeShapeType="1"/>
            </p:cNvSpPr>
            <p:nvPr/>
          </p:nvSpPr>
          <p:spPr bwMode="auto">
            <a:xfrm rot="10800000" flipH="1">
              <a:off x="1513" y="155"/>
              <a:ext cx="277" cy="123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rgbClr val="D90B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55" name="Line 7"/>
            <p:cNvSpPr>
              <a:spLocks noChangeShapeType="1"/>
            </p:cNvSpPr>
            <p:nvPr/>
          </p:nvSpPr>
          <p:spPr bwMode="auto">
            <a:xfrm rot="10800000">
              <a:off x="201" y="764"/>
              <a:ext cx="1263" cy="677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56" name="Line 8"/>
            <p:cNvSpPr>
              <a:spLocks noChangeShapeType="1"/>
            </p:cNvSpPr>
            <p:nvPr/>
          </p:nvSpPr>
          <p:spPr bwMode="auto">
            <a:xfrm>
              <a:off x="1607" y="1676"/>
              <a:ext cx="983" cy="802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57" name="Line 9"/>
            <p:cNvSpPr>
              <a:spLocks noChangeShapeType="1"/>
            </p:cNvSpPr>
            <p:nvPr/>
          </p:nvSpPr>
          <p:spPr bwMode="auto">
            <a:xfrm flipH="1">
              <a:off x="618" y="1579"/>
              <a:ext cx="805" cy="70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58" name="Line 10"/>
            <p:cNvSpPr>
              <a:spLocks noChangeShapeType="1"/>
            </p:cNvSpPr>
            <p:nvPr/>
          </p:nvSpPr>
          <p:spPr bwMode="auto">
            <a:xfrm>
              <a:off x="128" y="852"/>
              <a:ext cx="432" cy="1411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59" name="Line 11"/>
            <p:cNvSpPr>
              <a:spLocks noChangeShapeType="1"/>
            </p:cNvSpPr>
            <p:nvPr/>
          </p:nvSpPr>
          <p:spPr bwMode="auto">
            <a:xfrm rot="10800000" flipH="1">
              <a:off x="185" y="64"/>
              <a:ext cx="1524" cy="540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60" name="Line 12"/>
            <p:cNvSpPr>
              <a:spLocks noChangeShapeType="1"/>
            </p:cNvSpPr>
            <p:nvPr/>
          </p:nvSpPr>
          <p:spPr bwMode="auto">
            <a:xfrm rot="10800000">
              <a:off x="710" y="2393"/>
              <a:ext cx="1872" cy="139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61" name="Oval 13"/>
            <p:cNvSpPr>
              <a:spLocks/>
            </p:cNvSpPr>
            <p:nvPr/>
          </p:nvSpPr>
          <p:spPr bwMode="auto">
            <a:xfrm>
              <a:off x="0" y="665"/>
              <a:ext cx="138" cy="141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62" name="Oval 14"/>
            <p:cNvSpPr>
              <a:spLocks/>
            </p:cNvSpPr>
            <p:nvPr/>
          </p:nvSpPr>
          <p:spPr bwMode="auto">
            <a:xfrm>
              <a:off x="1461" y="1462"/>
              <a:ext cx="142" cy="141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63" name="Oval 15"/>
            <p:cNvSpPr>
              <a:spLocks/>
            </p:cNvSpPr>
            <p:nvPr/>
          </p:nvSpPr>
          <p:spPr bwMode="auto">
            <a:xfrm>
              <a:off x="1793" y="0"/>
              <a:ext cx="141" cy="142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64" name="Oval 16"/>
            <p:cNvSpPr>
              <a:spLocks/>
            </p:cNvSpPr>
            <p:nvPr/>
          </p:nvSpPr>
          <p:spPr bwMode="auto">
            <a:xfrm>
              <a:off x="2785" y="632"/>
              <a:ext cx="142" cy="142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65" name="Oval 17"/>
            <p:cNvSpPr>
              <a:spLocks/>
            </p:cNvSpPr>
            <p:nvPr/>
          </p:nvSpPr>
          <p:spPr bwMode="auto">
            <a:xfrm>
              <a:off x="2653" y="2459"/>
              <a:ext cx="139" cy="139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66" name="Oval 18"/>
            <p:cNvSpPr>
              <a:spLocks/>
            </p:cNvSpPr>
            <p:nvPr/>
          </p:nvSpPr>
          <p:spPr bwMode="auto">
            <a:xfrm>
              <a:off x="497" y="2323"/>
              <a:ext cx="141" cy="139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67" name="Line 19"/>
            <p:cNvSpPr>
              <a:spLocks noChangeShapeType="1"/>
            </p:cNvSpPr>
            <p:nvPr/>
          </p:nvSpPr>
          <p:spPr bwMode="auto">
            <a:xfrm rot="10800000">
              <a:off x="155" y="825"/>
              <a:ext cx="1266" cy="678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68" name="Line 20"/>
            <p:cNvSpPr>
              <a:spLocks noChangeShapeType="1"/>
            </p:cNvSpPr>
            <p:nvPr/>
          </p:nvSpPr>
          <p:spPr bwMode="auto">
            <a:xfrm rot="10800000" flipH="1">
              <a:off x="1587" y="202"/>
              <a:ext cx="277" cy="1236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69" name="Line 21"/>
            <p:cNvSpPr>
              <a:spLocks noChangeShapeType="1"/>
            </p:cNvSpPr>
            <p:nvPr/>
          </p:nvSpPr>
          <p:spPr bwMode="auto">
            <a:xfrm rot="10800000" flipH="1">
              <a:off x="220" y="151"/>
              <a:ext cx="1496" cy="535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70" name="Line 22"/>
            <p:cNvSpPr>
              <a:spLocks noChangeShapeType="1"/>
            </p:cNvSpPr>
            <p:nvPr/>
          </p:nvSpPr>
          <p:spPr bwMode="auto">
            <a:xfrm flipH="1">
              <a:off x="1654" y="828"/>
              <a:ext cx="1121" cy="71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71" name="Line 23"/>
            <p:cNvSpPr>
              <a:spLocks noChangeShapeType="1"/>
            </p:cNvSpPr>
            <p:nvPr/>
          </p:nvSpPr>
          <p:spPr bwMode="auto">
            <a:xfrm rot="10800000">
              <a:off x="1946" y="169"/>
              <a:ext cx="790" cy="515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72" name="Line 24"/>
            <p:cNvSpPr>
              <a:spLocks noChangeShapeType="1"/>
            </p:cNvSpPr>
            <p:nvPr/>
          </p:nvSpPr>
          <p:spPr bwMode="auto">
            <a:xfrm rot="10800000" flipH="1">
              <a:off x="2706" y="852"/>
              <a:ext cx="126" cy="1523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73" name="Line 25"/>
            <p:cNvSpPr>
              <a:spLocks noChangeShapeType="1"/>
            </p:cNvSpPr>
            <p:nvPr/>
          </p:nvSpPr>
          <p:spPr bwMode="auto">
            <a:xfrm>
              <a:off x="1657" y="1615"/>
              <a:ext cx="982" cy="800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74" name="Line 26"/>
            <p:cNvSpPr>
              <a:spLocks noChangeShapeType="1"/>
            </p:cNvSpPr>
            <p:nvPr/>
          </p:nvSpPr>
          <p:spPr bwMode="auto">
            <a:xfrm>
              <a:off x="50" y="875"/>
              <a:ext cx="432" cy="1411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75" name="Line 27"/>
            <p:cNvSpPr>
              <a:spLocks noChangeShapeType="1"/>
            </p:cNvSpPr>
            <p:nvPr/>
          </p:nvSpPr>
          <p:spPr bwMode="auto">
            <a:xfrm flipH="1">
              <a:off x="668" y="1649"/>
              <a:ext cx="803" cy="701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876" name="Line 28"/>
            <p:cNvSpPr>
              <a:spLocks noChangeShapeType="1"/>
            </p:cNvSpPr>
            <p:nvPr/>
          </p:nvSpPr>
          <p:spPr bwMode="auto">
            <a:xfrm rot="10800000">
              <a:off x="698" y="2469"/>
              <a:ext cx="1872" cy="139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78878" name="Freeform 30"/>
          <p:cNvSpPr>
            <a:spLocks/>
          </p:cNvSpPr>
          <p:nvPr/>
        </p:nvSpPr>
        <p:spPr bwMode="auto">
          <a:xfrm>
            <a:off x="6325568" y="2367484"/>
            <a:ext cx="250031" cy="504527"/>
          </a:xfrm>
          <a:custGeom>
            <a:avLst/>
            <a:gdLst>
              <a:gd name="T0" fmla="+- 0 21600 7203"/>
              <a:gd name="T1" fmla="*/ T0 w 14397"/>
              <a:gd name="T2" fmla="*/ 0 h 21600"/>
              <a:gd name="T3" fmla="+- 0 15525 7203"/>
              <a:gd name="T4" fmla="*/ T3 w 14397"/>
              <a:gd name="T5" fmla="*/ 21600 h 21600"/>
            </a:gdLst>
            <a:ahLst/>
            <a:cxnLst>
              <a:cxn ang="0">
                <a:pos x="T1" y="T2"/>
              </a:cxn>
              <a:cxn ang="0">
                <a:pos x="T4" y="T5"/>
              </a:cxn>
            </a:cxnLst>
            <a:rect l="0" t="0" r="r" b="b"/>
            <a:pathLst>
              <a:path w="14397" h="21600">
                <a:moveTo>
                  <a:pt x="14397" y="0"/>
                </a:moveTo>
                <a:cubicBezTo>
                  <a:pt x="-7203" y="6028"/>
                  <a:pt x="-366" y="17452"/>
                  <a:pt x="8322" y="21600"/>
                </a:cubicBezTo>
              </a:path>
            </a:pathLst>
          </a:custGeom>
          <a:noFill/>
          <a:ln w="38100" cap="flat">
            <a:solidFill>
              <a:srgbClr val="D90B0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 dirty="0" err="1" smtClean="0"/>
              <a:t>Halfedge</a:t>
            </a:r>
            <a:r>
              <a:rPr lang="en-US" dirty="0" smtClean="0"/>
              <a:t> </a:t>
            </a:r>
            <a:r>
              <a:rPr lang="en-US" dirty="0"/>
              <a:t>data structure</a:t>
            </a:r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6123"/>
          <a:lstStyle/>
          <a:p>
            <a:r>
              <a:rPr lang="en-US"/>
              <a:t>One-ring traversal</a:t>
            </a:r>
          </a:p>
          <a:p>
            <a:pPr marL="729976" lvl="1" indent="-339316"/>
            <a:r>
              <a:rPr lang="en-US"/>
              <a:t>Start at vertex</a:t>
            </a:r>
          </a:p>
          <a:p>
            <a:pPr marL="729976" lvl="1" indent="-339316"/>
            <a:r>
              <a:rPr lang="en-US"/>
              <a:t>Outgoing halfedge</a:t>
            </a:r>
          </a:p>
          <a:p>
            <a:pPr marL="729976" lvl="1" indent="-339316"/>
            <a:r>
              <a:rPr lang="en-US"/>
              <a:t>Twin halfedge</a:t>
            </a:r>
          </a:p>
        </p:txBody>
      </p:sp>
      <p:grpSp>
        <p:nvGrpSpPr>
          <p:cNvPr id="79901" name="Group 29"/>
          <p:cNvGrpSpPr>
            <a:grpSpLocks/>
          </p:cNvGrpSpPr>
          <p:nvPr/>
        </p:nvGrpSpPr>
        <p:grpSpPr bwMode="auto">
          <a:xfrm>
            <a:off x="4893469" y="1393031"/>
            <a:ext cx="3268266" cy="2911078"/>
            <a:chOff x="0" y="0"/>
            <a:chExt cx="2927" cy="2608"/>
          </a:xfrm>
        </p:grpSpPr>
        <p:sp>
          <p:nvSpPr>
            <p:cNvPr id="79875" name="Line 3"/>
            <p:cNvSpPr>
              <a:spLocks noChangeShapeType="1"/>
            </p:cNvSpPr>
            <p:nvPr/>
          </p:nvSpPr>
          <p:spPr bwMode="auto">
            <a:xfrm rot="10800000" flipH="1">
              <a:off x="2782" y="872"/>
              <a:ext cx="127" cy="1530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76" name="Line 4"/>
            <p:cNvSpPr>
              <a:spLocks noChangeShapeType="1"/>
            </p:cNvSpPr>
            <p:nvPr/>
          </p:nvSpPr>
          <p:spPr bwMode="auto">
            <a:xfrm rot="10800000">
              <a:off x="1986" y="117"/>
              <a:ext cx="789" cy="51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77" name="Line 5"/>
            <p:cNvSpPr>
              <a:spLocks noChangeShapeType="1"/>
            </p:cNvSpPr>
            <p:nvPr/>
          </p:nvSpPr>
          <p:spPr bwMode="auto">
            <a:xfrm flipH="1">
              <a:off x="1634" y="761"/>
              <a:ext cx="1122" cy="712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78" name="Line 6"/>
            <p:cNvSpPr>
              <a:spLocks noChangeShapeType="1"/>
            </p:cNvSpPr>
            <p:nvPr/>
          </p:nvSpPr>
          <p:spPr bwMode="auto">
            <a:xfrm rot="10800000" flipH="1">
              <a:off x="1513" y="155"/>
              <a:ext cx="277" cy="123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rgbClr val="1D300D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79" name="Line 7"/>
            <p:cNvSpPr>
              <a:spLocks noChangeShapeType="1"/>
            </p:cNvSpPr>
            <p:nvPr/>
          </p:nvSpPr>
          <p:spPr bwMode="auto">
            <a:xfrm rot="10800000">
              <a:off x="201" y="764"/>
              <a:ext cx="1263" cy="677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80" name="Line 8"/>
            <p:cNvSpPr>
              <a:spLocks noChangeShapeType="1"/>
            </p:cNvSpPr>
            <p:nvPr/>
          </p:nvSpPr>
          <p:spPr bwMode="auto">
            <a:xfrm>
              <a:off x="1607" y="1676"/>
              <a:ext cx="983" cy="802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81" name="Line 9"/>
            <p:cNvSpPr>
              <a:spLocks noChangeShapeType="1"/>
            </p:cNvSpPr>
            <p:nvPr/>
          </p:nvSpPr>
          <p:spPr bwMode="auto">
            <a:xfrm flipH="1">
              <a:off x="618" y="1579"/>
              <a:ext cx="805" cy="70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82" name="Line 10"/>
            <p:cNvSpPr>
              <a:spLocks noChangeShapeType="1"/>
            </p:cNvSpPr>
            <p:nvPr/>
          </p:nvSpPr>
          <p:spPr bwMode="auto">
            <a:xfrm>
              <a:off x="128" y="852"/>
              <a:ext cx="432" cy="1411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83" name="Line 11"/>
            <p:cNvSpPr>
              <a:spLocks noChangeShapeType="1"/>
            </p:cNvSpPr>
            <p:nvPr/>
          </p:nvSpPr>
          <p:spPr bwMode="auto">
            <a:xfrm rot="10800000" flipH="1">
              <a:off x="185" y="64"/>
              <a:ext cx="1524" cy="540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84" name="Line 12"/>
            <p:cNvSpPr>
              <a:spLocks noChangeShapeType="1"/>
            </p:cNvSpPr>
            <p:nvPr/>
          </p:nvSpPr>
          <p:spPr bwMode="auto">
            <a:xfrm rot="10800000">
              <a:off x="710" y="2393"/>
              <a:ext cx="1872" cy="139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85" name="Oval 13"/>
            <p:cNvSpPr>
              <a:spLocks/>
            </p:cNvSpPr>
            <p:nvPr/>
          </p:nvSpPr>
          <p:spPr bwMode="auto">
            <a:xfrm>
              <a:off x="0" y="665"/>
              <a:ext cx="138" cy="141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86" name="Oval 14"/>
            <p:cNvSpPr>
              <a:spLocks/>
            </p:cNvSpPr>
            <p:nvPr/>
          </p:nvSpPr>
          <p:spPr bwMode="auto">
            <a:xfrm>
              <a:off x="1461" y="1462"/>
              <a:ext cx="142" cy="141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87" name="Oval 15"/>
            <p:cNvSpPr>
              <a:spLocks/>
            </p:cNvSpPr>
            <p:nvPr/>
          </p:nvSpPr>
          <p:spPr bwMode="auto">
            <a:xfrm>
              <a:off x="1793" y="0"/>
              <a:ext cx="141" cy="142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88" name="Oval 16"/>
            <p:cNvSpPr>
              <a:spLocks/>
            </p:cNvSpPr>
            <p:nvPr/>
          </p:nvSpPr>
          <p:spPr bwMode="auto">
            <a:xfrm>
              <a:off x="2785" y="632"/>
              <a:ext cx="142" cy="142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89" name="Oval 17"/>
            <p:cNvSpPr>
              <a:spLocks/>
            </p:cNvSpPr>
            <p:nvPr/>
          </p:nvSpPr>
          <p:spPr bwMode="auto">
            <a:xfrm>
              <a:off x="2653" y="2459"/>
              <a:ext cx="139" cy="139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90" name="Oval 18"/>
            <p:cNvSpPr>
              <a:spLocks/>
            </p:cNvSpPr>
            <p:nvPr/>
          </p:nvSpPr>
          <p:spPr bwMode="auto">
            <a:xfrm>
              <a:off x="497" y="2323"/>
              <a:ext cx="141" cy="139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91" name="Line 19"/>
            <p:cNvSpPr>
              <a:spLocks noChangeShapeType="1"/>
            </p:cNvSpPr>
            <p:nvPr/>
          </p:nvSpPr>
          <p:spPr bwMode="auto">
            <a:xfrm rot="10800000">
              <a:off x="155" y="825"/>
              <a:ext cx="1266" cy="678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92" name="Line 20"/>
            <p:cNvSpPr>
              <a:spLocks noChangeShapeType="1"/>
            </p:cNvSpPr>
            <p:nvPr/>
          </p:nvSpPr>
          <p:spPr bwMode="auto">
            <a:xfrm rot="10800000" flipH="1">
              <a:off x="1587" y="202"/>
              <a:ext cx="277" cy="1236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rgbClr val="D90B00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93" name="Line 21"/>
            <p:cNvSpPr>
              <a:spLocks noChangeShapeType="1"/>
            </p:cNvSpPr>
            <p:nvPr/>
          </p:nvSpPr>
          <p:spPr bwMode="auto">
            <a:xfrm rot="10800000" flipH="1">
              <a:off x="220" y="151"/>
              <a:ext cx="1496" cy="535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94" name="Line 22"/>
            <p:cNvSpPr>
              <a:spLocks noChangeShapeType="1"/>
            </p:cNvSpPr>
            <p:nvPr/>
          </p:nvSpPr>
          <p:spPr bwMode="auto">
            <a:xfrm flipH="1">
              <a:off x="1654" y="828"/>
              <a:ext cx="1121" cy="71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95" name="Line 23"/>
            <p:cNvSpPr>
              <a:spLocks noChangeShapeType="1"/>
            </p:cNvSpPr>
            <p:nvPr/>
          </p:nvSpPr>
          <p:spPr bwMode="auto">
            <a:xfrm rot="10800000">
              <a:off x="1946" y="169"/>
              <a:ext cx="790" cy="515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96" name="Line 24"/>
            <p:cNvSpPr>
              <a:spLocks noChangeShapeType="1"/>
            </p:cNvSpPr>
            <p:nvPr/>
          </p:nvSpPr>
          <p:spPr bwMode="auto">
            <a:xfrm rot="10800000" flipH="1">
              <a:off x="2706" y="852"/>
              <a:ext cx="126" cy="1523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97" name="Line 25"/>
            <p:cNvSpPr>
              <a:spLocks noChangeShapeType="1"/>
            </p:cNvSpPr>
            <p:nvPr/>
          </p:nvSpPr>
          <p:spPr bwMode="auto">
            <a:xfrm>
              <a:off x="1657" y="1615"/>
              <a:ext cx="982" cy="800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98" name="Line 26"/>
            <p:cNvSpPr>
              <a:spLocks noChangeShapeType="1"/>
            </p:cNvSpPr>
            <p:nvPr/>
          </p:nvSpPr>
          <p:spPr bwMode="auto">
            <a:xfrm>
              <a:off x="50" y="875"/>
              <a:ext cx="432" cy="1411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899" name="Line 27"/>
            <p:cNvSpPr>
              <a:spLocks noChangeShapeType="1"/>
            </p:cNvSpPr>
            <p:nvPr/>
          </p:nvSpPr>
          <p:spPr bwMode="auto">
            <a:xfrm flipH="1">
              <a:off x="668" y="1649"/>
              <a:ext cx="803" cy="701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900" name="Line 28"/>
            <p:cNvSpPr>
              <a:spLocks noChangeShapeType="1"/>
            </p:cNvSpPr>
            <p:nvPr/>
          </p:nvSpPr>
          <p:spPr bwMode="auto">
            <a:xfrm rot="10800000">
              <a:off x="698" y="2469"/>
              <a:ext cx="1872" cy="139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79902" name="Freeform 30"/>
          <p:cNvSpPr>
            <a:spLocks/>
          </p:cNvSpPr>
          <p:nvPr/>
        </p:nvSpPr>
        <p:spPr bwMode="auto">
          <a:xfrm>
            <a:off x="6540996" y="2153172"/>
            <a:ext cx="434206" cy="203150"/>
          </a:xfrm>
          <a:custGeom>
            <a:avLst/>
            <a:gdLst>
              <a:gd name="T0" fmla="*/ 21600 w 21600"/>
              <a:gd name="T1" fmla="+- 0 21600 7647"/>
              <a:gd name="T2" fmla="*/ 21600 h 13953"/>
              <a:gd name="T3" fmla="*/ 0 w 21600"/>
              <a:gd name="T4" fmla="+- 0 16766 7647"/>
              <a:gd name="T5" fmla="*/ 16766 h 13953"/>
            </a:gdLst>
            <a:ahLst/>
            <a:cxnLst>
              <a:cxn ang="0">
                <a:pos x="T0" y="T2"/>
              </a:cxn>
              <a:cxn ang="0">
                <a:pos x="T3" y="T5"/>
              </a:cxn>
            </a:cxnLst>
            <a:rect l="0" t="0" r="r" b="b"/>
            <a:pathLst>
              <a:path w="21600" h="13953">
                <a:moveTo>
                  <a:pt x="21600" y="13953"/>
                </a:moveTo>
                <a:cubicBezTo>
                  <a:pt x="14903" y="-7647"/>
                  <a:pt x="3817" y="22"/>
                  <a:pt x="0" y="9119"/>
                </a:cubicBezTo>
              </a:path>
            </a:pathLst>
          </a:custGeom>
          <a:noFill/>
          <a:ln w="38100" cap="flat">
            <a:solidFill>
              <a:srgbClr val="D90B0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Touch Probes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Physical contact with the object</a:t>
            </a:r>
          </a:p>
          <a:p>
            <a:r>
              <a:rPr lang="en-US" dirty="0" smtClean="0"/>
              <a:t>Manual or computer-guided</a:t>
            </a:r>
          </a:p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/>
              <a:t>Can be very precise</a:t>
            </a:r>
          </a:p>
          <a:p>
            <a:pPr lvl="1"/>
            <a:r>
              <a:rPr lang="en-US" dirty="0" smtClean="0"/>
              <a:t>Can scan </a:t>
            </a:r>
            <a:r>
              <a:rPr lang="en-US" b="1" dirty="0" smtClean="0">
                <a:solidFill>
                  <a:srgbClr val="008000"/>
                </a:solidFill>
              </a:rPr>
              <a:t>any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solid surface</a:t>
            </a:r>
          </a:p>
          <a:p>
            <a:r>
              <a:rPr lang="en-US" dirty="0" smtClean="0"/>
              <a:t>Disadvantages:</a:t>
            </a:r>
          </a:p>
          <a:p>
            <a:pPr lvl="1"/>
            <a:r>
              <a:rPr lang="en-US" dirty="0" smtClean="0"/>
              <a:t>Slow, small scale</a:t>
            </a:r>
          </a:p>
          <a:p>
            <a:pPr lvl="1"/>
            <a:r>
              <a:rPr lang="en-US" dirty="0" smtClean="0"/>
              <a:t>Can’t use on fragile </a:t>
            </a:r>
            <a:br>
              <a:rPr lang="en-US" dirty="0" smtClean="0"/>
            </a:br>
            <a:r>
              <a:rPr lang="en-US" dirty="0" smtClean="0"/>
              <a:t>objects</a:t>
            </a:r>
            <a:endParaRPr lang="en-US" dirty="0"/>
          </a:p>
        </p:txBody>
      </p:sp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8051" y="4469301"/>
            <a:ext cx="1198245" cy="1627246"/>
          </a:xfrm>
          <a:prstGeom prst="rect">
            <a:avLst/>
          </a:prstGeom>
          <a:noFill/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8483" y="1662656"/>
            <a:ext cx="1504950" cy="1895475"/>
          </a:xfrm>
          <a:prstGeom prst="rect">
            <a:avLst/>
          </a:prstGeom>
          <a:noFill/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4701" y="3811501"/>
            <a:ext cx="1916158" cy="1638584"/>
          </a:xfrm>
          <a:prstGeom prst="rect">
            <a:avLst/>
          </a:prstGeom>
          <a:noFill/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3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 dirty="0" err="1" smtClean="0"/>
              <a:t>Halfedge</a:t>
            </a:r>
            <a:r>
              <a:rPr lang="en-US" dirty="0" smtClean="0"/>
              <a:t> </a:t>
            </a:r>
            <a:r>
              <a:rPr lang="en-US" dirty="0"/>
              <a:t>data structure</a:t>
            </a: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6123"/>
          <a:lstStyle/>
          <a:p>
            <a:r>
              <a:rPr lang="en-US"/>
              <a:t>One-ring traversal</a:t>
            </a:r>
          </a:p>
          <a:p>
            <a:pPr marL="729976" lvl="1" indent="-339316"/>
            <a:r>
              <a:rPr lang="en-US"/>
              <a:t>Start at vertex</a:t>
            </a:r>
          </a:p>
          <a:p>
            <a:pPr marL="729976" lvl="1" indent="-339316"/>
            <a:r>
              <a:rPr lang="en-US"/>
              <a:t>Outgoing halfedge</a:t>
            </a:r>
          </a:p>
          <a:p>
            <a:pPr marL="729976" lvl="1" indent="-339316"/>
            <a:r>
              <a:rPr lang="en-US"/>
              <a:t>Twin halfedge</a:t>
            </a:r>
          </a:p>
          <a:p>
            <a:pPr marL="729976" lvl="1" indent="-339316"/>
            <a:r>
              <a:rPr lang="en-US"/>
              <a:t>Next halfedge</a:t>
            </a:r>
          </a:p>
        </p:txBody>
      </p:sp>
      <p:grpSp>
        <p:nvGrpSpPr>
          <p:cNvPr id="80925" name="Group 29"/>
          <p:cNvGrpSpPr>
            <a:grpSpLocks/>
          </p:cNvGrpSpPr>
          <p:nvPr/>
        </p:nvGrpSpPr>
        <p:grpSpPr bwMode="auto">
          <a:xfrm>
            <a:off x="4893469" y="1393031"/>
            <a:ext cx="3268266" cy="2911078"/>
            <a:chOff x="0" y="0"/>
            <a:chExt cx="2927" cy="2608"/>
          </a:xfrm>
        </p:grpSpPr>
        <p:sp>
          <p:nvSpPr>
            <p:cNvPr id="80899" name="Line 3"/>
            <p:cNvSpPr>
              <a:spLocks noChangeShapeType="1"/>
            </p:cNvSpPr>
            <p:nvPr/>
          </p:nvSpPr>
          <p:spPr bwMode="auto">
            <a:xfrm rot="10800000" flipH="1">
              <a:off x="2782" y="872"/>
              <a:ext cx="127" cy="1530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00" name="Line 4"/>
            <p:cNvSpPr>
              <a:spLocks noChangeShapeType="1"/>
            </p:cNvSpPr>
            <p:nvPr/>
          </p:nvSpPr>
          <p:spPr bwMode="auto">
            <a:xfrm rot="10800000">
              <a:off x="1986" y="117"/>
              <a:ext cx="789" cy="51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01" name="Line 5"/>
            <p:cNvSpPr>
              <a:spLocks noChangeShapeType="1"/>
            </p:cNvSpPr>
            <p:nvPr/>
          </p:nvSpPr>
          <p:spPr bwMode="auto">
            <a:xfrm flipH="1">
              <a:off x="1634" y="761"/>
              <a:ext cx="1122" cy="712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rgbClr val="D90B00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02" name="Line 6"/>
            <p:cNvSpPr>
              <a:spLocks noChangeShapeType="1"/>
            </p:cNvSpPr>
            <p:nvPr/>
          </p:nvSpPr>
          <p:spPr bwMode="auto">
            <a:xfrm rot="10800000" flipH="1">
              <a:off x="1513" y="155"/>
              <a:ext cx="277" cy="123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rgbClr val="1D300D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03" name="Line 7"/>
            <p:cNvSpPr>
              <a:spLocks noChangeShapeType="1"/>
            </p:cNvSpPr>
            <p:nvPr/>
          </p:nvSpPr>
          <p:spPr bwMode="auto">
            <a:xfrm rot="10800000">
              <a:off x="201" y="764"/>
              <a:ext cx="1263" cy="677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04" name="Line 8"/>
            <p:cNvSpPr>
              <a:spLocks noChangeShapeType="1"/>
            </p:cNvSpPr>
            <p:nvPr/>
          </p:nvSpPr>
          <p:spPr bwMode="auto">
            <a:xfrm>
              <a:off x="1607" y="1676"/>
              <a:ext cx="983" cy="802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05" name="Line 9"/>
            <p:cNvSpPr>
              <a:spLocks noChangeShapeType="1"/>
            </p:cNvSpPr>
            <p:nvPr/>
          </p:nvSpPr>
          <p:spPr bwMode="auto">
            <a:xfrm flipH="1">
              <a:off x="618" y="1579"/>
              <a:ext cx="805" cy="70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06" name="Line 10"/>
            <p:cNvSpPr>
              <a:spLocks noChangeShapeType="1"/>
            </p:cNvSpPr>
            <p:nvPr/>
          </p:nvSpPr>
          <p:spPr bwMode="auto">
            <a:xfrm>
              <a:off x="128" y="852"/>
              <a:ext cx="432" cy="1411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07" name="Line 11"/>
            <p:cNvSpPr>
              <a:spLocks noChangeShapeType="1"/>
            </p:cNvSpPr>
            <p:nvPr/>
          </p:nvSpPr>
          <p:spPr bwMode="auto">
            <a:xfrm rot="10800000" flipH="1">
              <a:off x="185" y="64"/>
              <a:ext cx="1524" cy="540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08" name="Line 12"/>
            <p:cNvSpPr>
              <a:spLocks noChangeShapeType="1"/>
            </p:cNvSpPr>
            <p:nvPr/>
          </p:nvSpPr>
          <p:spPr bwMode="auto">
            <a:xfrm rot="10800000">
              <a:off x="710" y="2393"/>
              <a:ext cx="1872" cy="139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09" name="Oval 13"/>
            <p:cNvSpPr>
              <a:spLocks/>
            </p:cNvSpPr>
            <p:nvPr/>
          </p:nvSpPr>
          <p:spPr bwMode="auto">
            <a:xfrm>
              <a:off x="0" y="665"/>
              <a:ext cx="138" cy="141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10" name="Oval 14"/>
            <p:cNvSpPr>
              <a:spLocks/>
            </p:cNvSpPr>
            <p:nvPr/>
          </p:nvSpPr>
          <p:spPr bwMode="auto">
            <a:xfrm>
              <a:off x="1461" y="1462"/>
              <a:ext cx="142" cy="141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11" name="Oval 15"/>
            <p:cNvSpPr>
              <a:spLocks/>
            </p:cNvSpPr>
            <p:nvPr/>
          </p:nvSpPr>
          <p:spPr bwMode="auto">
            <a:xfrm>
              <a:off x="1793" y="0"/>
              <a:ext cx="141" cy="142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12" name="Oval 16"/>
            <p:cNvSpPr>
              <a:spLocks/>
            </p:cNvSpPr>
            <p:nvPr/>
          </p:nvSpPr>
          <p:spPr bwMode="auto">
            <a:xfrm>
              <a:off x="2785" y="632"/>
              <a:ext cx="142" cy="142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13" name="Oval 17"/>
            <p:cNvSpPr>
              <a:spLocks/>
            </p:cNvSpPr>
            <p:nvPr/>
          </p:nvSpPr>
          <p:spPr bwMode="auto">
            <a:xfrm>
              <a:off x="2653" y="2459"/>
              <a:ext cx="139" cy="139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14" name="Oval 18"/>
            <p:cNvSpPr>
              <a:spLocks/>
            </p:cNvSpPr>
            <p:nvPr/>
          </p:nvSpPr>
          <p:spPr bwMode="auto">
            <a:xfrm>
              <a:off x="497" y="2323"/>
              <a:ext cx="141" cy="139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15" name="Line 19"/>
            <p:cNvSpPr>
              <a:spLocks noChangeShapeType="1"/>
            </p:cNvSpPr>
            <p:nvPr/>
          </p:nvSpPr>
          <p:spPr bwMode="auto">
            <a:xfrm rot="10800000">
              <a:off x="155" y="825"/>
              <a:ext cx="1266" cy="678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16" name="Line 20"/>
            <p:cNvSpPr>
              <a:spLocks noChangeShapeType="1"/>
            </p:cNvSpPr>
            <p:nvPr/>
          </p:nvSpPr>
          <p:spPr bwMode="auto">
            <a:xfrm rot="10800000" flipH="1">
              <a:off x="1587" y="202"/>
              <a:ext cx="277" cy="1236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17" name="Line 21"/>
            <p:cNvSpPr>
              <a:spLocks noChangeShapeType="1"/>
            </p:cNvSpPr>
            <p:nvPr/>
          </p:nvSpPr>
          <p:spPr bwMode="auto">
            <a:xfrm rot="10800000" flipH="1">
              <a:off x="220" y="151"/>
              <a:ext cx="1496" cy="535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18" name="Line 22"/>
            <p:cNvSpPr>
              <a:spLocks noChangeShapeType="1"/>
            </p:cNvSpPr>
            <p:nvPr/>
          </p:nvSpPr>
          <p:spPr bwMode="auto">
            <a:xfrm flipH="1">
              <a:off x="1654" y="828"/>
              <a:ext cx="1121" cy="71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19" name="Line 23"/>
            <p:cNvSpPr>
              <a:spLocks noChangeShapeType="1"/>
            </p:cNvSpPr>
            <p:nvPr/>
          </p:nvSpPr>
          <p:spPr bwMode="auto">
            <a:xfrm rot="10800000">
              <a:off x="1946" y="169"/>
              <a:ext cx="790" cy="515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20" name="Line 24"/>
            <p:cNvSpPr>
              <a:spLocks noChangeShapeType="1"/>
            </p:cNvSpPr>
            <p:nvPr/>
          </p:nvSpPr>
          <p:spPr bwMode="auto">
            <a:xfrm rot="10800000" flipH="1">
              <a:off x="2706" y="852"/>
              <a:ext cx="126" cy="1523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21" name="Line 25"/>
            <p:cNvSpPr>
              <a:spLocks noChangeShapeType="1"/>
            </p:cNvSpPr>
            <p:nvPr/>
          </p:nvSpPr>
          <p:spPr bwMode="auto">
            <a:xfrm>
              <a:off x="1657" y="1615"/>
              <a:ext cx="982" cy="800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22" name="Line 26"/>
            <p:cNvSpPr>
              <a:spLocks noChangeShapeType="1"/>
            </p:cNvSpPr>
            <p:nvPr/>
          </p:nvSpPr>
          <p:spPr bwMode="auto">
            <a:xfrm>
              <a:off x="50" y="875"/>
              <a:ext cx="432" cy="1411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23" name="Line 27"/>
            <p:cNvSpPr>
              <a:spLocks noChangeShapeType="1"/>
            </p:cNvSpPr>
            <p:nvPr/>
          </p:nvSpPr>
          <p:spPr bwMode="auto">
            <a:xfrm flipH="1">
              <a:off x="668" y="1649"/>
              <a:ext cx="803" cy="701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24" name="Line 28"/>
            <p:cNvSpPr>
              <a:spLocks noChangeShapeType="1"/>
            </p:cNvSpPr>
            <p:nvPr/>
          </p:nvSpPr>
          <p:spPr bwMode="auto">
            <a:xfrm rot="10800000">
              <a:off x="698" y="2469"/>
              <a:ext cx="1872" cy="139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80926" name="Freeform 30"/>
          <p:cNvSpPr>
            <a:spLocks/>
          </p:cNvSpPr>
          <p:nvPr/>
        </p:nvSpPr>
        <p:spPr bwMode="auto">
          <a:xfrm>
            <a:off x="6822281" y="2419946"/>
            <a:ext cx="273472" cy="252264"/>
          </a:xfrm>
          <a:custGeom>
            <a:avLst/>
            <a:gdLst>
              <a:gd name="T0" fmla="*/ 19180 w 19457"/>
              <a:gd name="T1" fmla="+- 0 21600 2343"/>
              <a:gd name="T2" fmla="*/ 21600 h 19257"/>
              <a:gd name="T3" fmla="*/ 0 w 19457"/>
              <a:gd name="T4" fmla="+- 0 4589 2343"/>
              <a:gd name="T5" fmla="*/ 4589 h 19257"/>
            </a:gdLst>
            <a:ahLst/>
            <a:cxnLst>
              <a:cxn ang="0">
                <a:pos x="T0" y="T2"/>
              </a:cxn>
              <a:cxn ang="0">
                <a:pos x="T3" y="T5"/>
              </a:cxn>
            </a:cxnLst>
            <a:rect l="0" t="0" r="r" b="b"/>
            <a:pathLst>
              <a:path w="19457" h="19257">
                <a:moveTo>
                  <a:pt x="19180" y="19257"/>
                </a:moveTo>
                <a:cubicBezTo>
                  <a:pt x="21600" y="-1358"/>
                  <a:pt x="7531" y="-2343"/>
                  <a:pt x="0" y="2246"/>
                </a:cubicBezTo>
              </a:path>
            </a:pathLst>
          </a:custGeom>
          <a:noFill/>
          <a:ln w="38100" cap="flat">
            <a:solidFill>
              <a:srgbClr val="D90B0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9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 dirty="0" err="1" smtClean="0"/>
              <a:t>Halfedge</a:t>
            </a:r>
            <a:r>
              <a:rPr lang="en-US" dirty="0" smtClean="0"/>
              <a:t> </a:t>
            </a:r>
            <a:r>
              <a:rPr lang="en-US" dirty="0"/>
              <a:t>data structure</a:t>
            </a: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6123"/>
          <a:lstStyle/>
          <a:p>
            <a:r>
              <a:rPr lang="en-US"/>
              <a:t>One-ring traversal</a:t>
            </a:r>
          </a:p>
          <a:p>
            <a:pPr marL="729976" lvl="1" indent="-339316"/>
            <a:r>
              <a:rPr lang="en-US"/>
              <a:t>Start at vertex</a:t>
            </a:r>
          </a:p>
          <a:p>
            <a:pPr marL="729976" lvl="1" indent="-339316"/>
            <a:r>
              <a:rPr lang="en-US"/>
              <a:t>Outgoing halfedge</a:t>
            </a:r>
          </a:p>
          <a:p>
            <a:pPr marL="729976" lvl="1" indent="-339316"/>
            <a:r>
              <a:rPr lang="en-US"/>
              <a:t>Twin halfedge</a:t>
            </a:r>
          </a:p>
          <a:p>
            <a:pPr marL="729976" lvl="1" indent="-339316"/>
            <a:r>
              <a:rPr lang="en-US"/>
              <a:t>Next halfedge</a:t>
            </a:r>
          </a:p>
          <a:p>
            <a:pPr marL="729976" lvl="1" indent="-339316"/>
            <a:r>
              <a:rPr lang="en-US"/>
              <a:t>Twin ...</a:t>
            </a:r>
          </a:p>
        </p:txBody>
      </p:sp>
      <p:grpSp>
        <p:nvGrpSpPr>
          <p:cNvPr id="81949" name="Group 29"/>
          <p:cNvGrpSpPr>
            <a:grpSpLocks/>
          </p:cNvGrpSpPr>
          <p:nvPr/>
        </p:nvGrpSpPr>
        <p:grpSpPr bwMode="auto">
          <a:xfrm>
            <a:off x="4893469" y="1393031"/>
            <a:ext cx="3268266" cy="2911078"/>
            <a:chOff x="0" y="0"/>
            <a:chExt cx="2927" cy="2608"/>
          </a:xfrm>
        </p:grpSpPr>
        <p:sp>
          <p:nvSpPr>
            <p:cNvPr id="81923" name="Line 3"/>
            <p:cNvSpPr>
              <a:spLocks noChangeShapeType="1"/>
            </p:cNvSpPr>
            <p:nvPr/>
          </p:nvSpPr>
          <p:spPr bwMode="auto">
            <a:xfrm rot="10800000" flipH="1">
              <a:off x="2782" y="872"/>
              <a:ext cx="127" cy="1530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24" name="Line 4"/>
            <p:cNvSpPr>
              <a:spLocks noChangeShapeType="1"/>
            </p:cNvSpPr>
            <p:nvPr/>
          </p:nvSpPr>
          <p:spPr bwMode="auto">
            <a:xfrm rot="10800000">
              <a:off x="1986" y="117"/>
              <a:ext cx="789" cy="51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25" name="Line 5"/>
            <p:cNvSpPr>
              <a:spLocks noChangeShapeType="1"/>
            </p:cNvSpPr>
            <p:nvPr/>
          </p:nvSpPr>
          <p:spPr bwMode="auto">
            <a:xfrm flipH="1">
              <a:off x="1634" y="761"/>
              <a:ext cx="1122" cy="712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26" name="Line 6"/>
            <p:cNvSpPr>
              <a:spLocks noChangeShapeType="1"/>
            </p:cNvSpPr>
            <p:nvPr/>
          </p:nvSpPr>
          <p:spPr bwMode="auto">
            <a:xfrm rot="10800000" flipH="1">
              <a:off x="1513" y="155"/>
              <a:ext cx="277" cy="123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rgbClr val="1D300D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27" name="Line 7"/>
            <p:cNvSpPr>
              <a:spLocks noChangeShapeType="1"/>
            </p:cNvSpPr>
            <p:nvPr/>
          </p:nvSpPr>
          <p:spPr bwMode="auto">
            <a:xfrm rot="10800000">
              <a:off x="201" y="764"/>
              <a:ext cx="1263" cy="677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28" name="Line 8"/>
            <p:cNvSpPr>
              <a:spLocks noChangeShapeType="1"/>
            </p:cNvSpPr>
            <p:nvPr/>
          </p:nvSpPr>
          <p:spPr bwMode="auto">
            <a:xfrm>
              <a:off x="1607" y="1676"/>
              <a:ext cx="983" cy="802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29" name="Line 9"/>
            <p:cNvSpPr>
              <a:spLocks noChangeShapeType="1"/>
            </p:cNvSpPr>
            <p:nvPr/>
          </p:nvSpPr>
          <p:spPr bwMode="auto">
            <a:xfrm flipH="1">
              <a:off x="618" y="1579"/>
              <a:ext cx="805" cy="70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30" name="Line 10"/>
            <p:cNvSpPr>
              <a:spLocks noChangeShapeType="1"/>
            </p:cNvSpPr>
            <p:nvPr/>
          </p:nvSpPr>
          <p:spPr bwMode="auto">
            <a:xfrm>
              <a:off x="128" y="852"/>
              <a:ext cx="432" cy="1411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31" name="Line 11"/>
            <p:cNvSpPr>
              <a:spLocks noChangeShapeType="1"/>
            </p:cNvSpPr>
            <p:nvPr/>
          </p:nvSpPr>
          <p:spPr bwMode="auto">
            <a:xfrm rot="10800000" flipH="1">
              <a:off x="185" y="64"/>
              <a:ext cx="1524" cy="540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32" name="Line 12"/>
            <p:cNvSpPr>
              <a:spLocks noChangeShapeType="1"/>
            </p:cNvSpPr>
            <p:nvPr/>
          </p:nvSpPr>
          <p:spPr bwMode="auto">
            <a:xfrm rot="10800000">
              <a:off x="710" y="2393"/>
              <a:ext cx="1872" cy="139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33" name="Oval 13"/>
            <p:cNvSpPr>
              <a:spLocks/>
            </p:cNvSpPr>
            <p:nvPr/>
          </p:nvSpPr>
          <p:spPr bwMode="auto">
            <a:xfrm>
              <a:off x="0" y="665"/>
              <a:ext cx="138" cy="141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34" name="Oval 14"/>
            <p:cNvSpPr>
              <a:spLocks/>
            </p:cNvSpPr>
            <p:nvPr/>
          </p:nvSpPr>
          <p:spPr bwMode="auto">
            <a:xfrm>
              <a:off x="1461" y="1462"/>
              <a:ext cx="142" cy="141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35" name="Oval 15"/>
            <p:cNvSpPr>
              <a:spLocks/>
            </p:cNvSpPr>
            <p:nvPr/>
          </p:nvSpPr>
          <p:spPr bwMode="auto">
            <a:xfrm>
              <a:off x="1793" y="0"/>
              <a:ext cx="141" cy="142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36" name="Oval 16"/>
            <p:cNvSpPr>
              <a:spLocks/>
            </p:cNvSpPr>
            <p:nvPr/>
          </p:nvSpPr>
          <p:spPr bwMode="auto">
            <a:xfrm>
              <a:off x="2785" y="632"/>
              <a:ext cx="142" cy="142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37" name="Oval 17"/>
            <p:cNvSpPr>
              <a:spLocks/>
            </p:cNvSpPr>
            <p:nvPr/>
          </p:nvSpPr>
          <p:spPr bwMode="auto">
            <a:xfrm>
              <a:off x="2653" y="2459"/>
              <a:ext cx="139" cy="139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38" name="Oval 18"/>
            <p:cNvSpPr>
              <a:spLocks/>
            </p:cNvSpPr>
            <p:nvPr/>
          </p:nvSpPr>
          <p:spPr bwMode="auto">
            <a:xfrm>
              <a:off x="497" y="2323"/>
              <a:ext cx="141" cy="139"/>
            </a:xfrm>
            <a:prstGeom prst="ellips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39" name="Line 19"/>
            <p:cNvSpPr>
              <a:spLocks noChangeShapeType="1"/>
            </p:cNvSpPr>
            <p:nvPr/>
          </p:nvSpPr>
          <p:spPr bwMode="auto">
            <a:xfrm rot="10800000">
              <a:off x="155" y="825"/>
              <a:ext cx="1266" cy="678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40" name="Line 20"/>
            <p:cNvSpPr>
              <a:spLocks noChangeShapeType="1"/>
            </p:cNvSpPr>
            <p:nvPr/>
          </p:nvSpPr>
          <p:spPr bwMode="auto">
            <a:xfrm rot="10800000" flipH="1">
              <a:off x="1587" y="202"/>
              <a:ext cx="277" cy="1236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41" name="Line 21"/>
            <p:cNvSpPr>
              <a:spLocks noChangeShapeType="1"/>
            </p:cNvSpPr>
            <p:nvPr/>
          </p:nvSpPr>
          <p:spPr bwMode="auto">
            <a:xfrm rot="10800000" flipH="1">
              <a:off x="220" y="151"/>
              <a:ext cx="1496" cy="535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42" name="Line 22"/>
            <p:cNvSpPr>
              <a:spLocks noChangeShapeType="1"/>
            </p:cNvSpPr>
            <p:nvPr/>
          </p:nvSpPr>
          <p:spPr bwMode="auto">
            <a:xfrm flipH="1">
              <a:off x="1654" y="828"/>
              <a:ext cx="1121" cy="714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rgbClr val="D90B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43" name="Line 23"/>
            <p:cNvSpPr>
              <a:spLocks noChangeShapeType="1"/>
            </p:cNvSpPr>
            <p:nvPr/>
          </p:nvSpPr>
          <p:spPr bwMode="auto">
            <a:xfrm rot="10800000">
              <a:off x="1946" y="169"/>
              <a:ext cx="790" cy="515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44" name="Line 24"/>
            <p:cNvSpPr>
              <a:spLocks noChangeShapeType="1"/>
            </p:cNvSpPr>
            <p:nvPr/>
          </p:nvSpPr>
          <p:spPr bwMode="auto">
            <a:xfrm rot="10800000" flipH="1">
              <a:off x="2706" y="852"/>
              <a:ext cx="126" cy="1523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45" name="Line 25"/>
            <p:cNvSpPr>
              <a:spLocks noChangeShapeType="1"/>
            </p:cNvSpPr>
            <p:nvPr/>
          </p:nvSpPr>
          <p:spPr bwMode="auto">
            <a:xfrm>
              <a:off x="1657" y="1615"/>
              <a:ext cx="982" cy="800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46" name="Line 26"/>
            <p:cNvSpPr>
              <a:spLocks noChangeShapeType="1"/>
            </p:cNvSpPr>
            <p:nvPr/>
          </p:nvSpPr>
          <p:spPr bwMode="auto">
            <a:xfrm>
              <a:off x="50" y="875"/>
              <a:ext cx="432" cy="1411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47" name="Line 27"/>
            <p:cNvSpPr>
              <a:spLocks noChangeShapeType="1"/>
            </p:cNvSpPr>
            <p:nvPr/>
          </p:nvSpPr>
          <p:spPr bwMode="auto">
            <a:xfrm flipH="1">
              <a:off x="668" y="1649"/>
              <a:ext cx="803" cy="701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948" name="Line 28"/>
            <p:cNvSpPr>
              <a:spLocks noChangeShapeType="1"/>
            </p:cNvSpPr>
            <p:nvPr/>
          </p:nvSpPr>
          <p:spPr bwMode="auto">
            <a:xfrm rot="10800000">
              <a:off x="698" y="2469"/>
              <a:ext cx="1872" cy="139"/>
            </a:xfrm>
            <a:prstGeom prst="line">
              <a:avLst/>
            </a:prstGeom>
            <a:solidFill>
              <a:srgbClr val="CADB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81950" name="Freeform 30"/>
          <p:cNvSpPr>
            <a:spLocks/>
          </p:cNvSpPr>
          <p:nvPr/>
        </p:nvSpPr>
        <p:spPr bwMode="auto">
          <a:xfrm>
            <a:off x="7127007" y="2567286"/>
            <a:ext cx="274588" cy="328166"/>
          </a:xfrm>
          <a:custGeom>
            <a:avLst/>
            <a:gdLst>
              <a:gd name="T0" fmla="*/ 15125 w 16837"/>
              <a:gd name="T1" fmla="+- 0 21600 1794"/>
              <a:gd name="T2" fmla="*/ 21600 h 19806"/>
              <a:gd name="T3" fmla="*/ 0 w 16837"/>
              <a:gd name="T4" fmla="+- 0 2468 1794"/>
              <a:gd name="T5" fmla="*/ 2468 h 19806"/>
            </a:gdLst>
            <a:ahLst/>
            <a:cxnLst>
              <a:cxn ang="0">
                <a:pos x="T0" y="T2"/>
              </a:cxn>
              <a:cxn ang="0">
                <a:pos x="T3" y="T5"/>
              </a:cxn>
            </a:cxnLst>
            <a:rect l="0" t="0" r="r" b="b"/>
            <a:pathLst>
              <a:path w="16837" h="19806">
                <a:moveTo>
                  <a:pt x="15125" y="19806"/>
                </a:moveTo>
                <a:cubicBezTo>
                  <a:pt x="21600" y="2060"/>
                  <a:pt x="8200" y="-1794"/>
                  <a:pt x="0" y="674"/>
                </a:cubicBezTo>
              </a:path>
            </a:pathLst>
          </a:custGeom>
          <a:noFill/>
          <a:ln w="38100" cap="flat">
            <a:solidFill>
              <a:srgbClr val="D90B0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1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6123">
            <a:normAutofit fontScale="90000"/>
          </a:bodyPr>
          <a:lstStyle/>
          <a:p>
            <a:r>
              <a:rPr lang="en-US" dirty="0" err="1" smtClean="0"/>
              <a:t>Halfedge</a:t>
            </a:r>
            <a:r>
              <a:rPr lang="en-US" dirty="0" smtClean="0"/>
              <a:t> data structure</a:t>
            </a:r>
            <a:endParaRPr lang="en-US" dirty="0"/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6123"/>
          <a:lstStyle/>
          <a:p>
            <a:r>
              <a:rPr lang="en-US" sz="2800" dirty="0" smtClean="0"/>
              <a:t>Pros:                         </a:t>
            </a:r>
            <a:r>
              <a:rPr lang="en-US" sz="2000" i="1" dirty="0" smtClean="0"/>
              <a:t>(assuming bounded vertex valence)</a:t>
            </a:r>
            <a:endParaRPr lang="en-US" sz="2800" i="1" dirty="0" smtClean="0"/>
          </a:p>
          <a:p>
            <a:pPr lvl="1"/>
            <a:r>
              <a:rPr lang="en-US" sz="2400" i="1" dirty="0" smtClean="0"/>
              <a:t>O</a:t>
            </a:r>
            <a:r>
              <a:rPr lang="en-US" sz="2400" dirty="0" smtClean="0"/>
              <a:t>(1) time for neighborhood relationship queries</a:t>
            </a:r>
          </a:p>
          <a:p>
            <a:pPr lvl="1"/>
            <a:r>
              <a:rPr lang="en-US" sz="2400" i="1" dirty="0" smtClean="0"/>
              <a:t>O</a:t>
            </a:r>
            <a:r>
              <a:rPr lang="en-US" sz="2400" dirty="0" smtClean="0"/>
              <a:t>(1) time and space for local modifications (edge collapse, vertex insertion…)</a:t>
            </a:r>
          </a:p>
          <a:p>
            <a:r>
              <a:rPr lang="en-US" sz="2800" dirty="0" smtClean="0"/>
              <a:t>Cons:</a:t>
            </a:r>
          </a:p>
          <a:p>
            <a:pPr lvl="1"/>
            <a:r>
              <a:rPr lang="en-US" sz="2400" dirty="0" smtClean="0"/>
              <a:t>Heavy – requires storing and managing extra pointers</a:t>
            </a:r>
          </a:p>
          <a:p>
            <a:pPr lvl="1"/>
            <a:r>
              <a:rPr lang="en-US" sz="2400" dirty="0" smtClean="0"/>
              <a:t>Not as trivial as Indexed Face Set for rendering with OpenGL / Vertex Buffer Objects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Halfedge</a:t>
            </a:r>
            <a:r>
              <a:rPr lang="en-US" dirty="0" smtClean="0"/>
              <a:t> Libraries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CGAL</a:t>
            </a:r>
          </a:p>
          <a:p>
            <a:pPr lvl="1"/>
            <a:r>
              <a:rPr lang="en-US" sz="2400" dirty="0" err="1">
                <a:solidFill>
                  <a:srgbClr val="0000FF"/>
                </a:solidFill>
              </a:rPr>
              <a:t>www.cgal.org</a:t>
            </a:r>
            <a:endParaRPr lang="en-US" sz="2400" dirty="0">
              <a:solidFill>
                <a:srgbClr val="0000FF"/>
              </a:solidFill>
            </a:endParaRPr>
          </a:p>
          <a:p>
            <a:pPr lvl="1"/>
            <a:r>
              <a:rPr lang="en-US" sz="2400" dirty="0"/>
              <a:t>Computational geometry</a:t>
            </a:r>
          </a:p>
          <a:p>
            <a:r>
              <a:rPr lang="en-US" sz="2800" dirty="0" err="1"/>
              <a:t>OpenMesh</a:t>
            </a:r>
            <a:endParaRPr lang="en-US" sz="2800" dirty="0"/>
          </a:p>
          <a:p>
            <a:pPr marL="729976" lvl="1" indent="-339316"/>
            <a:r>
              <a:rPr lang="en-US" sz="2400" dirty="0" err="1">
                <a:solidFill>
                  <a:srgbClr val="0000FF"/>
                </a:solidFill>
              </a:rPr>
              <a:t>www.openmesh.org</a:t>
            </a:r>
            <a:endParaRPr lang="en-US" sz="2400" dirty="0">
              <a:solidFill>
                <a:srgbClr val="0000FF"/>
              </a:solidFill>
            </a:endParaRPr>
          </a:p>
          <a:p>
            <a:pPr marL="729976" lvl="1" indent="-339316"/>
            <a:r>
              <a:rPr lang="en-US" sz="2400" dirty="0"/>
              <a:t>Mesh </a:t>
            </a:r>
            <a:r>
              <a:rPr lang="en-US" sz="2400" dirty="0" smtClean="0"/>
              <a:t>processing</a:t>
            </a:r>
          </a:p>
          <a:p>
            <a:pPr marL="729976" lvl="1" indent="-339316"/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2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3429000" y="6356350"/>
            <a:ext cx="2133600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83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Optical 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Infer the geometry from </a:t>
            </a:r>
            <a:br>
              <a:rPr lang="en-US" dirty="0" smtClean="0"/>
            </a:br>
            <a:r>
              <a:rPr lang="en-US" dirty="0" smtClean="0"/>
              <a:t>light reflectance </a:t>
            </a:r>
          </a:p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/>
              <a:t>Less invasive than touch</a:t>
            </a:r>
          </a:p>
          <a:p>
            <a:pPr lvl="1"/>
            <a:r>
              <a:rPr lang="en-US" dirty="0" smtClean="0"/>
              <a:t>Fast, large scale possible</a:t>
            </a:r>
          </a:p>
          <a:p>
            <a:r>
              <a:rPr lang="en-US" dirty="0" smtClean="0"/>
              <a:t>Disadvantages:</a:t>
            </a:r>
          </a:p>
          <a:p>
            <a:pPr lvl="1"/>
            <a:r>
              <a:rPr lang="en-US" dirty="0" smtClean="0"/>
              <a:t>Difficulty with transparent </a:t>
            </a:r>
            <a:br>
              <a:rPr lang="en-US" dirty="0" smtClean="0"/>
            </a:br>
            <a:r>
              <a:rPr lang="en-US" dirty="0" smtClean="0"/>
              <a:t>and shiny objects</a:t>
            </a:r>
            <a:endParaRPr lang="en-US" dirty="0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4173" y="1574327"/>
            <a:ext cx="3215734" cy="2203594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354707"/>
            <a:ext cx="1446312" cy="365125"/>
          </a:xfrm>
        </p:spPr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03848" y="6354707"/>
            <a:ext cx="2808312" cy="365125"/>
          </a:xfrm>
        </p:spPr>
        <p:txBody>
          <a:bodyPr/>
          <a:lstStyle/>
          <a:p>
            <a:r>
              <a:rPr lang="en-US" smtClean="0"/>
              <a:t>Olga Sorkine-Hornung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E170-04D0-3B41-973D-DB86D793E9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9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GL-presentation-4by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volution">
    <a:majorFont>
      <a:latin typeface="Trebuchet MS"/>
      <a:ea typeface=""/>
      <a:cs typeface=""/>
      <a:font script="Jpan" typeface="ＭＳ ゴシック"/>
      <a:font script="Hans" typeface="宋体"/>
      <a:font script="Hant" typeface="新細明體"/>
    </a:majorFont>
    <a:minorFont>
      <a:latin typeface="Trebuchet MS"/>
      <a:ea typeface=""/>
      <a:cs typeface=""/>
      <a:font script="Jpan" typeface="ＭＳ ゴシック"/>
      <a:font script="Hans" typeface="宋体"/>
      <a:font script="Hant" typeface="新細明體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IGL-presentation-4by3.potx</Template>
  <TotalTime>2616</TotalTime>
  <Words>3184</Words>
  <Application>Microsoft Macintosh PowerPoint</Application>
  <PresentationFormat>On-screen Show (4:3)</PresentationFormat>
  <Paragraphs>916</Paragraphs>
  <Slides>84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6" baseType="lpstr">
      <vt:lpstr>IGL-presentation-4by3</vt:lpstr>
      <vt:lpstr>Clip</vt:lpstr>
      <vt:lpstr>2D/3D Shape Manipulation, 3D Printing</vt:lpstr>
      <vt:lpstr>Geometry Acquisition Pipeline</vt:lpstr>
      <vt:lpstr>Geometry Acquisition Pipeline</vt:lpstr>
      <vt:lpstr>Geometry Acquisition Pipeline</vt:lpstr>
      <vt:lpstr>Geometry Acquisition Pipeline</vt:lpstr>
      <vt:lpstr>Geometry Acquisition Pipeline</vt:lpstr>
      <vt:lpstr>Touch Probes</vt:lpstr>
      <vt:lpstr>Touch Probes</vt:lpstr>
      <vt:lpstr>Optical Scanning</vt:lpstr>
      <vt:lpstr>Optical scanning – active lighting Time of flight laser</vt:lpstr>
      <vt:lpstr>Optical scanning – active lighting</vt:lpstr>
      <vt:lpstr>Optical scanning – active lighting Triangulation laser</vt:lpstr>
      <vt:lpstr>Optical scanning – active lighting Triangulation laser</vt:lpstr>
      <vt:lpstr>Optical scanning – active lighting Triangulation laser</vt:lpstr>
      <vt:lpstr>Optical scanning – active lighting Triangulation laser</vt:lpstr>
      <vt:lpstr>Optical scanning – active lighting Structured light</vt:lpstr>
      <vt:lpstr>Optical scanning – passive Stereo</vt:lpstr>
      <vt:lpstr>Imaging</vt:lpstr>
      <vt:lpstr>Brief Mention of Implicit Functions / Surface Reconstruction</vt:lpstr>
      <vt:lpstr>Surface Reconstruction</vt:lpstr>
      <vt:lpstr>Implicit Function Approach</vt:lpstr>
      <vt:lpstr>Implicit Function Approach</vt:lpstr>
      <vt:lpstr>Implicit Function Approach</vt:lpstr>
      <vt:lpstr>Meshes</vt:lpstr>
      <vt:lpstr>Polygonal Meshes</vt:lpstr>
      <vt:lpstr>Meshes as Approximations of  Smooth Surfaces</vt:lpstr>
      <vt:lpstr>Meshes as Approximations of  Smooth Surfaces</vt:lpstr>
      <vt:lpstr>Polygonal Meshes</vt:lpstr>
      <vt:lpstr>Polygon</vt:lpstr>
      <vt:lpstr>Polygonal Mesh</vt:lpstr>
      <vt:lpstr>Polygonal Mesh</vt:lpstr>
      <vt:lpstr>Polygonal Mesh</vt:lpstr>
      <vt:lpstr>Polygonal Mesh</vt:lpstr>
      <vt:lpstr>Polygonal Mesh</vt:lpstr>
      <vt:lpstr>Polygonal Mesh</vt:lpstr>
      <vt:lpstr>Polygonal Mesh</vt:lpstr>
      <vt:lpstr>Polygonal Mesh</vt:lpstr>
      <vt:lpstr>Polygonal Mesh</vt:lpstr>
      <vt:lpstr>Triangle Meshes</vt:lpstr>
      <vt:lpstr>Manifolds</vt:lpstr>
      <vt:lpstr>Manifolds</vt:lpstr>
      <vt:lpstr>Manifolds</vt:lpstr>
      <vt:lpstr>Democratic manifolds </vt:lpstr>
      <vt:lpstr>Democratic manifolds </vt:lpstr>
      <vt:lpstr>Manifolds</vt:lpstr>
      <vt:lpstr>Manifolds</vt:lpstr>
      <vt:lpstr>Orientation</vt:lpstr>
      <vt:lpstr>Orientation</vt:lpstr>
      <vt:lpstr>Orientability</vt:lpstr>
      <vt:lpstr>Global Topology of Meshes</vt:lpstr>
      <vt:lpstr>Global Topology of Meshes</vt:lpstr>
      <vt:lpstr>Global Topology of Meshes</vt:lpstr>
      <vt:lpstr>Global Topology of Meshes</vt:lpstr>
      <vt:lpstr>Euler-Poincaré Characteristic</vt:lpstr>
      <vt:lpstr>Euler-Poincaré Formula</vt:lpstr>
      <vt:lpstr>Implication for Mesh Storage</vt:lpstr>
      <vt:lpstr>Implication for Mesh Storage</vt:lpstr>
      <vt:lpstr>Implication for Mesh Storage</vt:lpstr>
      <vt:lpstr>Regularity</vt:lpstr>
      <vt:lpstr>Regularity</vt:lpstr>
      <vt:lpstr>Regularity</vt:lpstr>
      <vt:lpstr>Regularity</vt:lpstr>
      <vt:lpstr>Triangulation</vt:lpstr>
      <vt:lpstr>Triangulation</vt:lpstr>
      <vt:lpstr>Polygonal vs. Triangle Meshes</vt:lpstr>
      <vt:lpstr>Data Structures</vt:lpstr>
      <vt:lpstr>Data Structures</vt:lpstr>
      <vt:lpstr>Data Structures</vt:lpstr>
      <vt:lpstr>Triangle List</vt:lpstr>
      <vt:lpstr>Indexed Face Set</vt:lpstr>
      <vt:lpstr>Indexed Face Set: Problems</vt:lpstr>
      <vt:lpstr>Neighborhood Relations</vt:lpstr>
      <vt:lpstr>Halfedge data structure</vt:lpstr>
      <vt:lpstr>Halfedge data structure</vt:lpstr>
      <vt:lpstr>Halfedge data structure</vt:lpstr>
      <vt:lpstr>Halfedge data structure</vt:lpstr>
      <vt:lpstr>Halfedge data structure</vt:lpstr>
      <vt:lpstr>Halfedge data structure</vt:lpstr>
      <vt:lpstr>Halfedge data structure</vt:lpstr>
      <vt:lpstr>Halfedge data structure</vt:lpstr>
      <vt:lpstr>Halfedge data structure</vt:lpstr>
      <vt:lpstr>Halfedge data structure</vt:lpstr>
      <vt:lpstr>Halfedge Libraries</vt:lpstr>
      <vt:lpstr>Thank you</vt:lpstr>
    </vt:vector>
  </TitlesOfParts>
  <Manager/>
  <Company>ETH Zurich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Geometry Acquisition and Meshes</dc:title>
  <dc:subject>Shape Modeling and Geometry Processing</dc:subject>
  <dc:creator>Sorkine  Olga</dc:creator>
  <cp:keywords/>
  <dc:description/>
  <cp:lastModifiedBy>connelly barnes</cp:lastModifiedBy>
  <cp:revision>137</cp:revision>
  <dcterms:created xsi:type="dcterms:W3CDTF">2012-02-28T12:06:24Z</dcterms:created>
  <dcterms:modified xsi:type="dcterms:W3CDTF">2014-01-23T15:55:47Z</dcterms:modified>
  <cp:category>Lecture slides</cp:category>
</cp:coreProperties>
</file>