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9" r:id="rId2"/>
    <p:sldId id="260" r:id="rId3"/>
    <p:sldId id="261" r:id="rId4"/>
    <p:sldId id="325" r:id="rId5"/>
    <p:sldId id="262" r:id="rId6"/>
    <p:sldId id="263" r:id="rId7"/>
    <p:sldId id="264" r:id="rId8"/>
    <p:sldId id="266" r:id="rId9"/>
    <p:sldId id="267" r:id="rId10"/>
    <p:sldId id="268" r:id="rId11"/>
    <p:sldId id="271" r:id="rId12"/>
    <p:sldId id="269" r:id="rId13"/>
    <p:sldId id="272" r:id="rId14"/>
    <p:sldId id="273" r:id="rId15"/>
    <p:sldId id="274" r:id="rId16"/>
    <p:sldId id="275" r:id="rId17"/>
    <p:sldId id="276" r:id="rId18"/>
    <p:sldId id="278" r:id="rId19"/>
    <p:sldId id="277" r:id="rId20"/>
    <p:sldId id="279" r:id="rId21"/>
    <p:sldId id="280" r:id="rId22"/>
    <p:sldId id="282" r:id="rId23"/>
    <p:sldId id="283" r:id="rId24"/>
    <p:sldId id="285" r:id="rId25"/>
    <p:sldId id="284" r:id="rId26"/>
    <p:sldId id="286" r:id="rId27"/>
    <p:sldId id="288" r:id="rId28"/>
    <p:sldId id="319" r:id="rId29"/>
    <p:sldId id="320" r:id="rId30"/>
    <p:sldId id="303" r:id="rId31"/>
    <p:sldId id="304" r:id="rId32"/>
    <p:sldId id="305" r:id="rId33"/>
    <p:sldId id="306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21" r:id="rId42"/>
    <p:sldId id="326" r:id="rId43"/>
    <p:sldId id="327" r:id="rId44"/>
    <p:sldId id="328" r:id="rId45"/>
    <p:sldId id="329" r:id="rId46"/>
    <p:sldId id="330" r:id="rId47"/>
    <p:sldId id="331" r:id="rId48"/>
    <p:sldId id="322" r:id="rId49"/>
    <p:sldId id="323" r:id="rId50"/>
    <p:sldId id="315" r:id="rId51"/>
    <p:sldId id="316" r:id="rId52"/>
    <p:sldId id="317" r:id="rId53"/>
    <p:sldId id="318" r:id="rId54"/>
    <p:sldId id="332" r:id="rId55"/>
    <p:sldId id="324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contruction - intro" id="{22995B5C-34A3-C046-871D-C2CA763A075B}">
          <p14:sldIdLst>
            <p14:sldId id="259"/>
            <p14:sldId id="260"/>
            <p14:sldId id="261"/>
            <p14:sldId id="325"/>
            <p14:sldId id="262"/>
            <p14:sldId id="263"/>
            <p14:sldId id="264"/>
            <p14:sldId id="266"/>
            <p14:sldId id="267"/>
            <p14:sldId id="268"/>
            <p14:sldId id="271"/>
            <p14:sldId id="269"/>
            <p14:sldId id="272"/>
            <p14:sldId id="273"/>
            <p14:sldId id="274"/>
          </p14:sldIdLst>
        </p14:section>
        <p14:section name="RBF reconstruction" id="{4DA202BA-6C00-ED40-A2A3-A1433560A761}">
          <p14:sldIdLst>
            <p14:sldId id="275"/>
            <p14:sldId id="276"/>
            <p14:sldId id="278"/>
            <p14:sldId id="277"/>
            <p14:sldId id="279"/>
            <p14:sldId id="280"/>
            <p14:sldId id="282"/>
            <p14:sldId id="283"/>
            <p14:sldId id="285"/>
            <p14:sldId id="284"/>
            <p14:sldId id="286"/>
          </p14:sldIdLst>
        </p14:section>
        <p14:section name="MLS reconstruction" id="{0DCC95CF-0CEA-6747-94AA-6E66FFE687D5}">
          <p14:sldIdLst/>
        </p14:section>
        <p14:section name="Marching Cubes" id="{73EE5ECE-E438-AA4E-88EC-21DC622ACBF3}">
          <p14:sldIdLst>
            <p14:sldId id="288"/>
            <p14:sldId id="319"/>
            <p14:sldId id="320"/>
            <p14:sldId id="303"/>
            <p14:sldId id="304"/>
            <p14:sldId id="305"/>
            <p14:sldId id="306"/>
            <p14:sldId id="308"/>
            <p14:sldId id="309"/>
            <p14:sldId id="310"/>
            <p14:sldId id="311"/>
            <p14:sldId id="312"/>
            <p14:sldId id="313"/>
            <p14:sldId id="314"/>
            <p14:sldId id="321"/>
            <p14:sldId id="326"/>
            <p14:sldId id="327"/>
            <p14:sldId id="328"/>
            <p14:sldId id="329"/>
            <p14:sldId id="330"/>
            <p14:sldId id="331"/>
            <p14:sldId id="322"/>
            <p14:sldId id="323"/>
            <p14:sldId id="315"/>
            <p14:sldId id="316"/>
            <p14:sldId id="317"/>
            <p14:sldId id="318"/>
            <p14:sldId id="332"/>
            <p14:sldId id="3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33"/>
    <a:srgbClr val="87C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08" autoAdjust="0"/>
  </p:normalViewPr>
  <p:slideViewPr>
    <p:cSldViewPr snapToGrid="0">
      <p:cViewPr>
        <p:scale>
          <a:sx n="85" d="100"/>
          <a:sy n="85" d="100"/>
        </p:scale>
        <p:origin x="-936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D4786-9E1E-8344-9A85-BA667DDACA06}" type="datetimeFigureOut">
              <a:rPr lang="en-US" smtClean="0"/>
              <a:t>1/23/14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9B564-705F-154E-B9C3-1A34922CD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9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BC2B3-5B55-49A3-A911-D2548067B04C}" type="datetimeFigureOut">
              <a:rPr lang="en-US" smtClean="0"/>
              <a:t>1/23/14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7E2D8-922D-491F-84DF-CD117FB6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54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sym typeface="Lucida Grande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sym typeface="Lucida Grande" charset="0"/>
              </a:rP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194793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56350"/>
            <a:ext cx="21336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March 6, 2013</a:t>
            </a:r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1771" y="3068964"/>
            <a:ext cx="9231873" cy="95088"/>
            <a:chOff x="-21771" y="3068964"/>
            <a:chExt cx="9231873" cy="95088"/>
          </a:xfrm>
        </p:grpSpPr>
        <p:sp>
          <p:nvSpPr>
            <p:cNvPr id="9" name="Freihandform 9"/>
            <p:cNvSpPr/>
            <p:nvPr/>
          </p:nvSpPr>
          <p:spPr>
            <a:xfrm>
              <a:off x="-7260" y="3092034"/>
              <a:ext cx="9217362" cy="583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17365"/>
                <a:gd name="f7" fmla="val 58382"/>
                <a:gd name="f8" fmla="val 3156857"/>
                <a:gd name="f9" fmla="val 58057"/>
                <a:gd name="f10" fmla="val 4259943"/>
                <a:gd name="f11" fmla="val 59267"/>
                <a:gd name="f12" fmla="val 5737981"/>
                <a:gd name="f13" fmla="val 7257"/>
                <a:gd name="f14" fmla="val 6618514"/>
                <a:gd name="f15" fmla="val 7499047"/>
                <a:gd name="f16" fmla="val 8017933"/>
                <a:gd name="f17" fmla="val 54428"/>
                <a:gd name="f18" fmla="val 8440057"/>
                <a:gd name="f19" fmla="val 8862181"/>
                <a:gd name="f20" fmla="val 61686"/>
                <a:gd name="f21" fmla="val 9033933"/>
                <a:gd name="f22" fmla="val 33867"/>
                <a:gd name="f23" fmla="val 9151257"/>
                <a:gd name="f24" fmla="val 29029"/>
                <a:gd name="f25" fmla="val 9268581"/>
                <a:gd name="f26" fmla="val 24191"/>
                <a:gd name="f27" fmla="val 9206290"/>
                <a:gd name="f28" fmla="val 26610"/>
                <a:gd name="f29" fmla="val 9144000"/>
                <a:gd name="f30" fmla="+- 0 0 -90"/>
                <a:gd name="f31" fmla="*/ f3 1 9217365"/>
                <a:gd name="f32" fmla="*/ f4 1 58382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9217365"/>
                <a:gd name="f41" fmla="*/ f37 1 58382"/>
                <a:gd name="f42" fmla="*/ 0 f38 1"/>
                <a:gd name="f43" fmla="*/ 0 f37 1"/>
                <a:gd name="f44" fmla="*/ 3156857 f38 1"/>
                <a:gd name="f45" fmla="*/ 58057 f37 1"/>
                <a:gd name="f46" fmla="*/ 6618514 f38 1"/>
                <a:gd name="f47" fmla="*/ 7257 f37 1"/>
                <a:gd name="f48" fmla="*/ 8440057 f38 1"/>
                <a:gd name="f49" fmla="*/ 9151257 f38 1"/>
                <a:gd name="f50" fmla="*/ 29029 f37 1"/>
                <a:gd name="f51" fmla="*/ 9144000 f38 1"/>
                <a:gd name="f52" fmla="+- f39 0 f1"/>
                <a:gd name="f53" fmla="*/ f42 1 9217365"/>
                <a:gd name="f54" fmla="*/ f43 1 58382"/>
                <a:gd name="f55" fmla="*/ f44 1 9217365"/>
                <a:gd name="f56" fmla="*/ f45 1 58382"/>
                <a:gd name="f57" fmla="*/ f46 1 9217365"/>
                <a:gd name="f58" fmla="*/ f47 1 58382"/>
                <a:gd name="f59" fmla="*/ f48 1 9217365"/>
                <a:gd name="f60" fmla="*/ f49 1 9217365"/>
                <a:gd name="f61" fmla="*/ f50 1 58382"/>
                <a:gd name="f62" fmla="*/ f51 1 921736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1"/>
                <a:gd name="f71" fmla="*/ f57 1 f40"/>
                <a:gd name="f72" fmla="*/ f58 1 f41"/>
                <a:gd name="f73" fmla="*/ f59 1 f40"/>
                <a:gd name="f74" fmla="*/ f60 1 f40"/>
                <a:gd name="f75" fmla="*/ f61 1 f41"/>
                <a:gd name="f76" fmla="*/ f62 1 f40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1 1"/>
                <a:gd name="f89" fmla="*/ f75 f32 1"/>
                <a:gd name="f90" fmla="*/ f76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4"/>
                </a:cxn>
                <a:cxn ang="f52">
                  <a:pos x="f88" y="f89"/>
                </a:cxn>
                <a:cxn ang="f52">
                  <a:pos x="f90" y="f89"/>
                </a:cxn>
              </a:cxnLst>
              <a:rect l="f77" t="f80" r="f78" b="f79"/>
              <a:pathLst>
                <a:path w="9217365" h="58382">
                  <a:moveTo>
                    <a:pt x="f5" y="f5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9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4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99CC33"/>
                </a:solidFill>
                <a:uFillTx/>
                <a:latin typeface="Calibri"/>
              </a:endParaRPr>
            </a:p>
          </p:txBody>
        </p:sp>
        <p:sp>
          <p:nvSpPr>
            <p:cNvPr id="10" name="Freihandform 10"/>
            <p:cNvSpPr/>
            <p:nvPr/>
          </p:nvSpPr>
          <p:spPr>
            <a:xfrm>
              <a:off x="-7260" y="3068964"/>
              <a:ext cx="9151260" cy="950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51257"/>
                <a:gd name="f7" fmla="val 131343"/>
                <a:gd name="f8" fmla="val 37000"/>
                <a:gd name="f9" fmla="val 241904"/>
                <a:gd name="f10" fmla="val 16438"/>
                <a:gd name="f11" fmla="val 483809"/>
                <a:gd name="f12" fmla="val -4124"/>
                <a:gd name="f13" fmla="val 979714"/>
                <a:gd name="f14" fmla="val 714"/>
                <a:gd name="f15" fmla="val 1475619"/>
                <a:gd name="f16" fmla="val 5552"/>
                <a:gd name="f17" fmla="val 2310190"/>
                <a:gd name="f18" fmla="val 52724"/>
                <a:gd name="f19" fmla="val 2975428"/>
                <a:gd name="f20" fmla="val 66029"/>
                <a:gd name="f21" fmla="val 3640666"/>
                <a:gd name="f22" fmla="val 79334"/>
                <a:gd name="f23" fmla="val 4338562"/>
                <a:gd name="f24" fmla="val 85381"/>
                <a:gd name="f25" fmla="val 4971143"/>
                <a:gd name="f26" fmla="val 80543"/>
                <a:gd name="f27" fmla="val 5603724"/>
                <a:gd name="f28" fmla="val 75705"/>
                <a:gd name="f29" fmla="val 6770914"/>
                <a:gd name="f30" fmla="val 8164286"/>
                <a:gd name="f31" fmla="val 44257"/>
                <a:gd name="f32" fmla="val 8561010"/>
                <a:gd name="f33" fmla="val 59981"/>
                <a:gd name="f34" fmla="val 8856133"/>
                <a:gd name="f35" fmla="val 95662"/>
                <a:gd name="f36" fmla="+- 0 0 -90"/>
                <a:gd name="f37" fmla="*/ f3 1 9151257"/>
                <a:gd name="f38" fmla="*/ f4 1 131343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9151257"/>
                <a:gd name="f47" fmla="*/ f43 1 131343"/>
                <a:gd name="f48" fmla="*/ 0 f44 1"/>
                <a:gd name="f49" fmla="*/ 37000 f43 1"/>
                <a:gd name="f50" fmla="*/ 979714 f44 1"/>
                <a:gd name="f51" fmla="*/ 714 f43 1"/>
                <a:gd name="f52" fmla="*/ 2975428 f44 1"/>
                <a:gd name="f53" fmla="*/ 66029 f43 1"/>
                <a:gd name="f54" fmla="*/ 4971143 f44 1"/>
                <a:gd name="f55" fmla="*/ 80543 f43 1"/>
                <a:gd name="f56" fmla="*/ 6770914 f44 1"/>
                <a:gd name="f57" fmla="*/ 8164286 f44 1"/>
                <a:gd name="f58" fmla="*/ 44257 f43 1"/>
                <a:gd name="f59" fmla="*/ 9151257 f44 1"/>
                <a:gd name="f60" fmla="*/ 131343 f43 1"/>
                <a:gd name="f61" fmla="+- f45 0 f1"/>
                <a:gd name="f62" fmla="*/ f48 1 9151257"/>
                <a:gd name="f63" fmla="*/ f49 1 131343"/>
                <a:gd name="f64" fmla="*/ f50 1 9151257"/>
                <a:gd name="f65" fmla="*/ f51 1 131343"/>
                <a:gd name="f66" fmla="*/ f52 1 9151257"/>
                <a:gd name="f67" fmla="*/ f53 1 131343"/>
                <a:gd name="f68" fmla="*/ f54 1 9151257"/>
                <a:gd name="f69" fmla="*/ f55 1 131343"/>
                <a:gd name="f70" fmla="*/ f56 1 9151257"/>
                <a:gd name="f71" fmla="*/ f57 1 9151257"/>
                <a:gd name="f72" fmla="*/ f58 1 131343"/>
                <a:gd name="f73" fmla="*/ f59 1 9151257"/>
                <a:gd name="f74" fmla="*/ f60 1 131343"/>
                <a:gd name="f75" fmla="*/ f39 1 f46"/>
                <a:gd name="f76" fmla="*/ f40 1 f46"/>
                <a:gd name="f77" fmla="*/ f39 1 f47"/>
                <a:gd name="f78" fmla="*/ f41 1 f47"/>
                <a:gd name="f79" fmla="*/ f62 1 f46"/>
                <a:gd name="f80" fmla="*/ f63 1 f47"/>
                <a:gd name="f81" fmla="*/ f64 1 f46"/>
                <a:gd name="f82" fmla="*/ f65 1 f47"/>
                <a:gd name="f83" fmla="*/ f66 1 f46"/>
                <a:gd name="f84" fmla="*/ f67 1 f47"/>
                <a:gd name="f85" fmla="*/ f68 1 f46"/>
                <a:gd name="f86" fmla="*/ f69 1 f47"/>
                <a:gd name="f87" fmla="*/ f70 1 f46"/>
                <a:gd name="f88" fmla="*/ f71 1 f46"/>
                <a:gd name="f89" fmla="*/ f72 1 f47"/>
                <a:gd name="f90" fmla="*/ f73 1 f46"/>
                <a:gd name="f91" fmla="*/ f74 1 f47"/>
                <a:gd name="f92" fmla="*/ f75 f37 1"/>
                <a:gd name="f93" fmla="*/ f76 f37 1"/>
                <a:gd name="f94" fmla="*/ f78 f38 1"/>
                <a:gd name="f95" fmla="*/ f77 f38 1"/>
                <a:gd name="f96" fmla="*/ f79 f37 1"/>
                <a:gd name="f97" fmla="*/ f80 f38 1"/>
                <a:gd name="f98" fmla="*/ f81 f37 1"/>
                <a:gd name="f99" fmla="*/ f82 f38 1"/>
                <a:gd name="f100" fmla="*/ f83 f37 1"/>
                <a:gd name="f101" fmla="*/ f84 f38 1"/>
                <a:gd name="f102" fmla="*/ f85 f37 1"/>
                <a:gd name="f103" fmla="*/ f86 f38 1"/>
                <a:gd name="f104" fmla="*/ f87 f37 1"/>
                <a:gd name="f105" fmla="*/ f88 f37 1"/>
                <a:gd name="f106" fmla="*/ f89 f38 1"/>
                <a:gd name="f107" fmla="*/ f90 f37 1"/>
                <a:gd name="f108" fmla="*/ f91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97"/>
                </a:cxn>
                <a:cxn ang="f61">
                  <a:pos x="f105" y="f106"/>
                </a:cxn>
                <a:cxn ang="f61">
                  <a:pos x="f107" y="f108"/>
                </a:cxn>
              </a:cxnLst>
              <a:rect l="f92" t="f95" r="f93" b="f94"/>
              <a:pathLst>
                <a:path w="9151257" h="131343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8"/>
                    <a:pt x="f29" y="f8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6" y="f7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ihandform 11"/>
            <p:cNvSpPr/>
            <p:nvPr/>
          </p:nvSpPr>
          <p:spPr>
            <a:xfrm>
              <a:off x="-21771" y="3105988"/>
              <a:ext cx="9165771" cy="580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65771"/>
                <a:gd name="f7" fmla="val 58057"/>
                <a:gd name="f8" fmla="val 7257"/>
                <a:gd name="f9" fmla="val 2532742"/>
                <a:gd name="f10" fmla="val 3328609"/>
                <a:gd name="f11" fmla="val 6048"/>
                <a:gd name="f12" fmla="val 4775200"/>
                <a:gd name="f13" fmla="val 43543"/>
                <a:gd name="f14" fmla="val 5820228"/>
                <a:gd name="f15" fmla="val 6148009"/>
                <a:gd name="f16" fmla="val 6741885"/>
                <a:gd name="f17" fmla="val 8643257"/>
                <a:gd name="f18" fmla="val 36286"/>
                <a:gd name="f19" fmla="val 9047238"/>
                <a:gd name="f20" fmla="val 37496"/>
                <a:gd name="f21" fmla="val 9106504"/>
                <a:gd name="f22" fmla="val 44148"/>
                <a:gd name="f23" fmla="val 50800"/>
                <a:gd name="f24" fmla="+- 0 0 -90"/>
                <a:gd name="f25" fmla="*/ f3 1 9165771"/>
                <a:gd name="f26" fmla="*/ f4 1 58057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9165771"/>
                <a:gd name="f35" fmla="*/ f31 1 58057"/>
                <a:gd name="f36" fmla="*/ 0 f32 1"/>
                <a:gd name="f37" fmla="*/ 7257 f31 1"/>
                <a:gd name="f38" fmla="*/ 2532742 f32 1"/>
                <a:gd name="f39" fmla="*/ 0 f31 1"/>
                <a:gd name="f40" fmla="*/ 4775200 f32 1"/>
                <a:gd name="f41" fmla="*/ 43543 f31 1"/>
                <a:gd name="f42" fmla="*/ 5820228 f32 1"/>
                <a:gd name="f43" fmla="*/ 58057 f31 1"/>
                <a:gd name="f44" fmla="*/ 6741885 f32 1"/>
                <a:gd name="f45" fmla="*/ 8643257 f32 1"/>
                <a:gd name="f46" fmla="*/ 36286 f31 1"/>
                <a:gd name="f47" fmla="*/ 9165771 f32 1"/>
                <a:gd name="f48" fmla="*/ 50800 f31 1"/>
                <a:gd name="f49" fmla="+- f33 0 f1"/>
                <a:gd name="f50" fmla="*/ f36 1 9165771"/>
                <a:gd name="f51" fmla="*/ f37 1 58057"/>
                <a:gd name="f52" fmla="*/ f38 1 9165771"/>
                <a:gd name="f53" fmla="*/ f39 1 58057"/>
                <a:gd name="f54" fmla="*/ f40 1 9165771"/>
                <a:gd name="f55" fmla="*/ f41 1 58057"/>
                <a:gd name="f56" fmla="*/ f42 1 9165771"/>
                <a:gd name="f57" fmla="*/ f43 1 58057"/>
                <a:gd name="f58" fmla="*/ f44 1 9165771"/>
                <a:gd name="f59" fmla="*/ f45 1 9165771"/>
                <a:gd name="f60" fmla="*/ f46 1 58057"/>
                <a:gd name="f61" fmla="*/ f47 1 9165771"/>
                <a:gd name="f62" fmla="*/ f48 1 58057"/>
                <a:gd name="f63" fmla="*/ f27 1 f34"/>
                <a:gd name="f64" fmla="*/ f28 1 f34"/>
                <a:gd name="f65" fmla="*/ f27 1 f35"/>
                <a:gd name="f66" fmla="*/ f29 1 f35"/>
                <a:gd name="f67" fmla="*/ f50 1 f34"/>
                <a:gd name="f68" fmla="*/ f51 1 f35"/>
                <a:gd name="f69" fmla="*/ f52 1 f34"/>
                <a:gd name="f70" fmla="*/ f53 1 f35"/>
                <a:gd name="f71" fmla="*/ f54 1 f34"/>
                <a:gd name="f72" fmla="*/ f55 1 f35"/>
                <a:gd name="f73" fmla="*/ f56 1 f34"/>
                <a:gd name="f74" fmla="*/ f57 1 f35"/>
                <a:gd name="f75" fmla="*/ f58 1 f34"/>
                <a:gd name="f76" fmla="*/ f59 1 f34"/>
                <a:gd name="f77" fmla="*/ f60 1 f35"/>
                <a:gd name="f78" fmla="*/ f61 1 f34"/>
                <a:gd name="f79" fmla="*/ f62 1 f35"/>
                <a:gd name="f80" fmla="*/ f63 f25 1"/>
                <a:gd name="f81" fmla="*/ f64 f25 1"/>
                <a:gd name="f82" fmla="*/ f66 f26 1"/>
                <a:gd name="f83" fmla="*/ f65 f26 1"/>
                <a:gd name="f84" fmla="*/ f67 f25 1"/>
                <a:gd name="f85" fmla="*/ f68 f26 1"/>
                <a:gd name="f86" fmla="*/ f69 f25 1"/>
                <a:gd name="f87" fmla="*/ f70 f26 1"/>
                <a:gd name="f88" fmla="*/ f71 f25 1"/>
                <a:gd name="f89" fmla="*/ f72 f26 1"/>
                <a:gd name="f90" fmla="*/ f73 f25 1"/>
                <a:gd name="f91" fmla="*/ f74 f26 1"/>
                <a:gd name="f92" fmla="*/ f75 f25 1"/>
                <a:gd name="f93" fmla="*/ f76 f25 1"/>
                <a:gd name="f94" fmla="*/ f77 f26 1"/>
                <a:gd name="f95" fmla="*/ f78 f25 1"/>
                <a:gd name="f96" fmla="*/ f79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89"/>
                </a:cxn>
                <a:cxn ang="f49">
                  <a:pos x="f93" y="f94"/>
                </a:cxn>
                <a:cxn ang="f49">
                  <a:pos x="f95" y="f96"/>
                </a:cxn>
              </a:cxnLst>
              <a:rect l="f80" t="f83" r="f81" b="f82"/>
              <a:pathLst>
                <a:path w="9165771" h="58057">
                  <a:moveTo>
                    <a:pt x="f5" y="f8"/>
                  </a:moveTo>
                  <a:lnTo>
                    <a:pt x="f9" y="f5"/>
                  </a:lnTo>
                  <a:cubicBezTo>
                    <a:pt x="f10" y="f11"/>
                    <a:pt x="f12" y="f13"/>
                    <a:pt x="f12" y="f13"/>
                  </a:cubicBezTo>
                  <a:lnTo>
                    <a:pt x="f14" y="f7"/>
                  </a:lnTo>
                  <a:cubicBezTo>
                    <a:pt x="f15" y="f7"/>
                    <a:pt x="f16" y="f13"/>
                    <a:pt x="f16" y="f13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6" y="f23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141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1"/>
          </a:xfrm>
        </p:spPr>
        <p:txBody>
          <a:bodyPr/>
          <a:lstStyle>
            <a:lvl1pPr marL="342900" indent="-342900">
              <a:buClr>
                <a:srgbClr val="3366FF"/>
              </a:buClr>
              <a:buSzPct val="80000"/>
              <a:buFont typeface="Calibri" pitchFamily="34" charset="0"/>
              <a:buChar char="●"/>
              <a:defRPr>
                <a:latin typeface="Trebuchet MS"/>
                <a:cs typeface="Trebuchet MS"/>
              </a:defRPr>
            </a:lvl1pPr>
            <a:lvl2pPr marL="742950" indent="-285750">
              <a:buClr>
                <a:srgbClr val="3366FF"/>
              </a:buClr>
              <a:buFont typeface="Wingdings" pitchFamily="2" charset="2"/>
              <a:buChar char="§"/>
              <a:defRPr>
                <a:latin typeface="Trebuchet MS"/>
                <a:cs typeface="Trebuchet MS"/>
              </a:defRPr>
            </a:lvl2pPr>
            <a:lvl3pPr>
              <a:buClr>
                <a:srgbClr val="3366FF"/>
              </a:buClr>
              <a:defRPr>
                <a:latin typeface="Trebuchet MS"/>
                <a:cs typeface="Trebuchet MS"/>
              </a:defRPr>
            </a:lvl3pPr>
            <a:lvl4pPr marL="1600200" indent="-228600">
              <a:buClr>
                <a:srgbClr val="3366FF"/>
              </a:buClr>
              <a:buFont typeface="Wingdings" pitchFamily="2" charset="2"/>
              <a:buChar char="§"/>
              <a:defRPr>
                <a:latin typeface="Trebuchet MS"/>
                <a:cs typeface="Trebuchet MS"/>
              </a:defRPr>
            </a:lvl4pPr>
            <a:lvl5pPr marL="2057400" indent="-228600">
              <a:buClr>
                <a:srgbClr val="3366FF"/>
              </a:buClr>
              <a:buFont typeface="Arial" pitchFamily="34" charset="0"/>
              <a:buChar char="•"/>
              <a:defRPr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354707"/>
            <a:ext cx="1446312" cy="365125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March 6,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3848" y="6354707"/>
            <a:ext cx="2808312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>
                <a:solidFill>
                  <a:srgbClr val="FFFFFF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Connelly Barnes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53944" y="6354707"/>
            <a:ext cx="594320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latin typeface="Trebuchet MS" pitchFamily="34" charset="0"/>
              </a:defRPr>
            </a:lvl1pPr>
          </a:lstStyle>
          <a:p>
            <a:pPr algn="ctr"/>
            <a:fld id="{6D05909F-73A9-412E-9C0F-A163E6110097}" type="slidenum">
              <a:rPr lang="en-US" smtClean="0"/>
              <a:pPr algn="ctr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1771" y="971711"/>
            <a:ext cx="9231873" cy="95089"/>
            <a:chOff x="-21771" y="872995"/>
            <a:chExt cx="9231873" cy="95089"/>
          </a:xfrm>
        </p:grpSpPr>
        <p:sp>
          <p:nvSpPr>
            <p:cNvPr id="8" name="Freihandform 8"/>
            <p:cNvSpPr/>
            <p:nvPr/>
          </p:nvSpPr>
          <p:spPr>
            <a:xfrm>
              <a:off x="-7260" y="896075"/>
              <a:ext cx="9217362" cy="583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17365"/>
                <a:gd name="f7" fmla="val 58382"/>
                <a:gd name="f8" fmla="val 3156857"/>
                <a:gd name="f9" fmla="val 58057"/>
                <a:gd name="f10" fmla="val 4259943"/>
                <a:gd name="f11" fmla="val 59267"/>
                <a:gd name="f12" fmla="val 5737981"/>
                <a:gd name="f13" fmla="val 7257"/>
                <a:gd name="f14" fmla="val 6618514"/>
                <a:gd name="f15" fmla="val 7499047"/>
                <a:gd name="f16" fmla="val 8017933"/>
                <a:gd name="f17" fmla="val 54428"/>
                <a:gd name="f18" fmla="val 8440057"/>
                <a:gd name="f19" fmla="val 8862181"/>
                <a:gd name="f20" fmla="val 61686"/>
                <a:gd name="f21" fmla="val 9033933"/>
                <a:gd name="f22" fmla="val 33867"/>
                <a:gd name="f23" fmla="val 9151257"/>
                <a:gd name="f24" fmla="val 29029"/>
                <a:gd name="f25" fmla="val 9268581"/>
                <a:gd name="f26" fmla="val 24191"/>
                <a:gd name="f27" fmla="val 9206290"/>
                <a:gd name="f28" fmla="val 26610"/>
                <a:gd name="f29" fmla="val 9144000"/>
                <a:gd name="f30" fmla="+- 0 0 -90"/>
                <a:gd name="f31" fmla="*/ f3 1 9217365"/>
                <a:gd name="f32" fmla="*/ f4 1 58382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9217365"/>
                <a:gd name="f41" fmla="*/ f37 1 58382"/>
                <a:gd name="f42" fmla="*/ 0 f38 1"/>
                <a:gd name="f43" fmla="*/ 0 f37 1"/>
                <a:gd name="f44" fmla="*/ 3156857 f38 1"/>
                <a:gd name="f45" fmla="*/ 58057 f37 1"/>
                <a:gd name="f46" fmla="*/ 6618514 f38 1"/>
                <a:gd name="f47" fmla="*/ 7257 f37 1"/>
                <a:gd name="f48" fmla="*/ 8440057 f38 1"/>
                <a:gd name="f49" fmla="*/ 9151257 f38 1"/>
                <a:gd name="f50" fmla="*/ 29029 f37 1"/>
                <a:gd name="f51" fmla="*/ 9144000 f38 1"/>
                <a:gd name="f52" fmla="+- f39 0 f1"/>
                <a:gd name="f53" fmla="*/ f42 1 9217365"/>
                <a:gd name="f54" fmla="*/ f43 1 58382"/>
                <a:gd name="f55" fmla="*/ f44 1 9217365"/>
                <a:gd name="f56" fmla="*/ f45 1 58382"/>
                <a:gd name="f57" fmla="*/ f46 1 9217365"/>
                <a:gd name="f58" fmla="*/ f47 1 58382"/>
                <a:gd name="f59" fmla="*/ f48 1 9217365"/>
                <a:gd name="f60" fmla="*/ f49 1 9217365"/>
                <a:gd name="f61" fmla="*/ f50 1 58382"/>
                <a:gd name="f62" fmla="*/ f51 1 921736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1"/>
                <a:gd name="f71" fmla="*/ f57 1 f40"/>
                <a:gd name="f72" fmla="*/ f58 1 f41"/>
                <a:gd name="f73" fmla="*/ f59 1 f40"/>
                <a:gd name="f74" fmla="*/ f60 1 f40"/>
                <a:gd name="f75" fmla="*/ f61 1 f41"/>
                <a:gd name="f76" fmla="*/ f62 1 f40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1 1"/>
                <a:gd name="f89" fmla="*/ f75 f32 1"/>
                <a:gd name="f90" fmla="*/ f76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4"/>
                </a:cxn>
                <a:cxn ang="f52">
                  <a:pos x="f88" y="f89"/>
                </a:cxn>
                <a:cxn ang="f52">
                  <a:pos x="f90" y="f89"/>
                </a:cxn>
              </a:cxnLst>
              <a:rect l="f77" t="f80" r="f78" b="f79"/>
              <a:pathLst>
                <a:path w="9217365" h="58382">
                  <a:moveTo>
                    <a:pt x="f5" y="f5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9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4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99CC33"/>
                </a:solidFill>
                <a:uFillTx/>
                <a:latin typeface="Trebuchet MS" pitchFamily="34" charset="0"/>
              </a:endParaRPr>
            </a:p>
          </p:txBody>
        </p:sp>
        <p:sp>
          <p:nvSpPr>
            <p:cNvPr id="9" name="Freihandform 9"/>
            <p:cNvSpPr/>
            <p:nvPr/>
          </p:nvSpPr>
          <p:spPr>
            <a:xfrm>
              <a:off x="-7260" y="872995"/>
              <a:ext cx="9151260" cy="950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51257"/>
                <a:gd name="f7" fmla="val 131343"/>
                <a:gd name="f8" fmla="val 37000"/>
                <a:gd name="f9" fmla="val 241904"/>
                <a:gd name="f10" fmla="val 16438"/>
                <a:gd name="f11" fmla="val 483809"/>
                <a:gd name="f12" fmla="val -4124"/>
                <a:gd name="f13" fmla="val 979714"/>
                <a:gd name="f14" fmla="val 714"/>
                <a:gd name="f15" fmla="val 1475619"/>
                <a:gd name="f16" fmla="val 5552"/>
                <a:gd name="f17" fmla="val 2310190"/>
                <a:gd name="f18" fmla="val 52724"/>
                <a:gd name="f19" fmla="val 2975428"/>
                <a:gd name="f20" fmla="val 66029"/>
                <a:gd name="f21" fmla="val 3640666"/>
                <a:gd name="f22" fmla="val 79334"/>
                <a:gd name="f23" fmla="val 4338562"/>
                <a:gd name="f24" fmla="val 85381"/>
                <a:gd name="f25" fmla="val 4971143"/>
                <a:gd name="f26" fmla="val 80543"/>
                <a:gd name="f27" fmla="val 5603724"/>
                <a:gd name="f28" fmla="val 75705"/>
                <a:gd name="f29" fmla="val 6770914"/>
                <a:gd name="f30" fmla="val 8164286"/>
                <a:gd name="f31" fmla="val 44257"/>
                <a:gd name="f32" fmla="val 8561010"/>
                <a:gd name="f33" fmla="val 59981"/>
                <a:gd name="f34" fmla="val 8856133"/>
                <a:gd name="f35" fmla="val 95662"/>
                <a:gd name="f36" fmla="+- 0 0 -90"/>
                <a:gd name="f37" fmla="*/ f3 1 9151257"/>
                <a:gd name="f38" fmla="*/ f4 1 131343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9151257"/>
                <a:gd name="f47" fmla="*/ f43 1 131343"/>
                <a:gd name="f48" fmla="*/ 0 f44 1"/>
                <a:gd name="f49" fmla="*/ 37000 f43 1"/>
                <a:gd name="f50" fmla="*/ 979714 f44 1"/>
                <a:gd name="f51" fmla="*/ 714 f43 1"/>
                <a:gd name="f52" fmla="*/ 2975428 f44 1"/>
                <a:gd name="f53" fmla="*/ 66029 f43 1"/>
                <a:gd name="f54" fmla="*/ 4971143 f44 1"/>
                <a:gd name="f55" fmla="*/ 80543 f43 1"/>
                <a:gd name="f56" fmla="*/ 6770914 f44 1"/>
                <a:gd name="f57" fmla="*/ 8164286 f44 1"/>
                <a:gd name="f58" fmla="*/ 44257 f43 1"/>
                <a:gd name="f59" fmla="*/ 9151257 f44 1"/>
                <a:gd name="f60" fmla="*/ 131343 f43 1"/>
                <a:gd name="f61" fmla="+- f45 0 f1"/>
                <a:gd name="f62" fmla="*/ f48 1 9151257"/>
                <a:gd name="f63" fmla="*/ f49 1 131343"/>
                <a:gd name="f64" fmla="*/ f50 1 9151257"/>
                <a:gd name="f65" fmla="*/ f51 1 131343"/>
                <a:gd name="f66" fmla="*/ f52 1 9151257"/>
                <a:gd name="f67" fmla="*/ f53 1 131343"/>
                <a:gd name="f68" fmla="*/ f54 1 9151257"/>
                <a:gd name="f69" fmla="*/ f55 1 131343"/>
                <a:gd name="f70" fmla="*/ f56 1 9151257"/>
                <a:gd name="f71" fmla="*/ f57 1 9151257"/>
                <a:gd name="f72" fmla="*/ f58 1 131343"/>
                <a:gd name="f73" fmla="*/ f59 1 9151257"/>
                <a:gd name="f74" fmla="*/ f60 1 131343"/>
                <a:gd name="f75" fmla="*/ f39 1 f46"/>
                <a:gd name="f76" fmla="*/ f40 1 f46"/>
                <a:gd name="f77" fmla="*/ f39 1 f47"/>
                <a:gd name="f78" fmla="*/ f41 1 f47"/>
                <a:gd name="f79" fmla="*/ f62 1 f46"/>
                <a:gd name="f80" fmla="*/ f63 1 f47"/>
                <a:gd name="f81" fmla="*/ f64 1 f46"/>
                <a:gd name="f82" fmla="*/ f65 1 f47"/>
                <a:gd name="f83" fmla="*/ f66 1 f46"/>
                <a:gd name="f84" fmla="*/ f67 1 f47"/>
                <a:gd name="f85" fmla="*/ f68 1 f46"/>
                <a:gd name="f86" fmla="*/ f69 1 f47"/>
                <a:gd name="f87" fmla="*/ f70 1 f46"/>
                <a:gd name="f88" fmla="*/ f71 1 f46"/>
                <a:gd name="f89" fmla="*/ f72 1 f47"/>
                <a:gd name="f90" fmla="*/ f73 1 f46"/>
                <a:gd name="f91" fmla="*/ f74 1 f47"/>
                <a:gd name="f92" fmla="*/ f75 f37 1"/>
                <a:gd name="f93" fmla="*/ f76 f37 1"/>
                <a:gd name="f94" fmla="*/ f78 f38 1"/>
                <a:gd name="f95" fmla="*/ f77 f38 1"/>
                <a:gd name="f96" fmla="*/ f79 f37 1"/>
                <a:gd name="f97" fmla="*/ f80 f38 1"/>
                <a:gd name="f98" fmla="*/ f81 f37 1"/>
                <a:gd name="f99" fmla="*/ f82 f38 1"/>
                <a:gd name="f100" fmla="*/ f83 f37 1"/>
                <a:gd name="f101" fmla="*/ f84 f38 1"/>
                <a:gd name="f102" fmla="*/ f85 f37 1"/>
                <a:gd name="f103" fmla="*/ f86 f38 1"/>
                <a:gd name="f104" fmla="*/ f87 f37 1"/>
                <a:gd name="f105" fmla="*/ f88 f37 1"/>
                <a:gd name="f106" fmla="*/ f89 f38 1"/>
                <a:gd name="f107" fmla="*/ f90 f37 1"/>
                <a:gd name="f108" fmla="*/ f91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97"/>
                </a:cxn>
                <a:cxn ang="f61">
                  <a:pos x="f105" y="f106"/>
                </a:cxn>
                <a:cxn ang="f61">
                  <a:pos x="f107" y="f108"/>
                </a:cxn>
              </a:cxnLst>
              <a:rect l="f92" t="f95" r="f93" b="f94"/>
              <a:pathLst>
                <a:path w="9151257" h="131343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8"/>
                    <a:pt x="f29" y="f8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6" y="f7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Trebuchet MS" pitchFamily="34" charset="0"/>
              </a:endParaRPr>
            </a:p>
          </p:txBody>
        </p:sp>
        <p:sp>
          <p:nvSpPr>
            <p:cNvPr id="10" name="Freihandform 10"/>
            <p:cNvSpPr/>
            <p:nvPr/>
          </p:nvSpPr>
          <p:spPr>
            <a:xfrm>
              <a:off x="-21771" y="910029"/>
              <a:ext cx="9165771" cy="580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65771"/>
                <a:gd name="f7" fmla="val 58057"/>
                <a:gd name="f8" fmla="val 7257"/>
                <a:gd name="f9" fmla="val 2532742"/>
                <a:gd name="f10" fmla="val 3328609"/>
                <a:gd name="f11" fmla="val 6048"/>
                <a:gd name="f12" fmla="val 4775200"/>
                <a:gd name="f13" fmla="val 43543"/>
                <a:gd name="f14" fmla="val 5820228"/>
                <a:gd name="f15" fmla="val 6148009"/>
                <a:gd name="f16" fmla="val 6741885"/>
                <a:gd name="f17" fmla="val 8643257"/>
                <a:gd name="f18" fmla="val 36286"/>
                <a:gd name="f19" fmla="val 9047238"/>
                <a:gd name="f20" fmla="val 37496"/>
                <a:gd name="f21" fmla="val 9106504"/>
                <a:gd name="f22" fmla="val 44148"/>
                <a:gd name="f23" fmla="val 50800"/>
                <a:gd name="f24" fmla="+- 0 0 -90"/>
                <a:gd name="f25" fmla="*/ f3 1 9165771"/>
                <a:gd name="f26" fmla="*/ f4 1 58057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9165771"/>
                <a:gd name="f35" fmla="*/ f31 1 58057"/>
                <a:gd name="f36" fmla="*/ 0 f32 1"/>
                <a:gd name="f37" fmla="*/ 7257 f31 1"/>
                <a:gd name="f38" fmla="*/ 2532742 f32 1"/>
                <a:gd name="f39" fmla="*/ 0 f31 1"/>
                <a:gd name="f40" fmla="*/ 4775200 f32 1"/>
                <a:gd name="f41" fmla="*/ 43543 f31 1"/>
                <a:gd name="f42" fmla="*/ 5820228 f32 1"/>
                <a:gd name="f43" fmla="*/ 58057 f31 1"/>
                <a:gd name="f44" fmla="*/ 6741885 f32 1"/>
                <a:gd name="f45" fmla="*/ 8643257 f32 1"/>
                <a:gd name="f46" fmla="*/ 36286 f31 1"/>
                <a:gd name="f47" fmla="*/ 9165771 f32 1"/>
                <a:gd name="f48" fmla="*/ 50800 f31 1"/>
                <a:gd name="f49" fmla="+- f33 0 f1"/>
                <a:gd name="f50" fmla="*/ f36 1 9165771"/>
                <a:gd name="f51" fmla="*/ f37 1 58057"/>
                <a:gd name="f52" fmla="*/ f38 1 9165771"/>
                <a:gd name="f53" fmla="*/ f39 1 58057"/>
                <a:gd name="f54" fmla="*/ f40 1 9165771"/>
                <a:gd name="f55" fmla="*/ f41 1 58057"/>
                <a:gd name="f56" fmla="*/ f42 1 9165771"/>
                <a:gd name="f57" fmla="*/ f43 1 58057"/>
                <a:gd name="f58" fmla="*/ f44 1 9165771"/>
                <a:gd name="f59" fmla="*/ f45 1 9165771"/>
                <a:gd name="f60" fmla="*/ f46 1 58057"/>
                <a:gd name="f61" fmla="*/ f47 1 9165771"/>
                <a:gd name="f62" fmla="*/ f48 1 58057"/>
                <a:gd name="f63" fmla="*/ f27 1 f34"/>
                <a:gd name="f64" fmla="*/ f28 1 f34"/>
                <a:gd name="f65" fmla="*/ f27 1 f35"/>
                <a:gd name="f66" fmla="*/ f29 1 f35"/>
                <a:gd name="f67" fmla="*/ f50 1 f34"/>
                <a:gd name="f68" fmla="*/ f51 1 f35"/>
                <a:gd name="f69" fmla="*/ f52 1 f34"/>
                <a:gd name="f70" fmla="*/ f53 1 f35"/>
                <a:gd name="f71" fmla="*/ f54 1 f34"/>
                <a:gd name="f72" fmla="*/ f55 1 f35"/>
                <a:gd name="f73" fmla="*/ f56 1 f34"/>
                <a:gd name="f74" fmla="*/ f57 1 f35"/>
                <a:gd name="f75" fmla="*/ f58 1 f34"/>
                <a:gd name="f76" fmla="*/ f59 1 f34"/>
                <a:gd name="f77" fmla="*/ f60 1 f35"/>
                <a:gd name="f78" fmla="*/ f61 1 f34"/>
                <a:gd name="f79" fmla="*/ f62 1 f35"/>
                <a:gd name="f80" fmla="*/ f63 f25 1"/>
                <a:gd name="f81" fmla="*/ f64 f25 1"/>
                <a:gd name="f82" fmla="*/ f66 f26 1"/>
                <a:gd name="f83" fmla="*/ f65 f26 1"/>
                <a:gd name="f84" fmla="*/ f67 f25 1"/>
                <a:gd name="f85" fmla="*/ f68 f26 1"/>
                <a:gd name="f86" fmla="*/ f69 f25 1"/>
                <a:gd name="f87" fmla="*/ f70 f26 1"/>
                <a:gd name="f88" fmla="*/ f71 f25 1"/>
                <a:gd name="f89" fmla="*/ f72 f26 1"/>
                <a:gd name="f90" fmla="*/ f73 f25 1"/>
                <a:gd name="f91" fmla="*/ f74 f26 1"/>
                <a:gd name="f92" fmla="*/ f75 f25 1"/>
                <a:gd name="f93" fmla="*/ f76 f25 1"/>
                <a:gd name="f94" fmla="*/ f77 f26 1"/>
                <a:gd name="f95" fmla="*/ f78 f25 1"/>
                <a:gd name="f96" fmla="*/ f79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89"/>
                </a:cxn>
                <a:cxn ang="f49">
                  <a:pos x="f93" y="f94"/>
                </a:cxn>
                <a:cxn ang="f49">
                  <a:pos x="f95" y="f96"/>
                </a:cxn>
              </a:cxnLst>
              <a:rect l="f80" t="f83" r="f81" b="f82"/>
              <a:pathLst>
                <a:path w="9165771" h="58057">
                  <a:moveTo>
                    <a:pt x="f5" y="f8"/>
                  </a:moveTo>
                  <a:lnTo>
                    <a:pt x="f9" y="f5"/>
                  </a:lnTo>
                  <a:cubicBezTo>
                    <a:pt x="f10" y="f11"/>
                    <a:pt x="f12" y="f13"/>
                    <a:pt x="f12" y="f13"/>
                  </a:cubicBezTo>
                  <a:lnTo>
                    <a:pt x="f14" y="f7"/>
                  </a:lnTo>
                  <a:cubicBezTo>
                    <a:pt x="f15" y="f7"/>
                    <a:pt x="f16" y="f13"/>
                    <a:pt x="f16" y="f13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6" y="f23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Trebuchet MS" pitchFamily="34" charset="0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-36511" y="6221885"/>
            <a:ext cx="9231873" cy="102715"/>
            <a:chOff x="-36511" y="6062590"/>
            <a:chExt cx="9231873" cy="102715"/>
          </a:xfrm>
        </p:grpSpPr>
        <p:sp>
          <p:nvSpPr>
            <p:cNvPr id="12" name="Freihandform 11"/>
            <p:cNvSpPr/>
            <p:nvPr/>
          </p:nvSpPr>
          <p:spPr>
            <a:xfrm>
              <a:off x="-22000" y="6065480"/>
              <a:ext cx="9217362" cy="530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17365"/>
                <a:gd name="f7" fmla="val 58382"/>
                <a:gd name="f8" fmla="val 3156857"/>
                <a:gd name="f9" fmla="val 58057"/>
                <a:gd name="f10" fmla="val 4259943"/>
                <a:gd name="f11" fmla="val 59267"/>
                <a:gd name="f12" fmla="val 5737981"/>
                <a:gd name="f13" fmla="val 7257"/>
                <a:gd name="f14" fmla="val 6618514"/>
                <a:gd name="f15" fmla="val 7499047"/>
                <a:gd name="f16" fmla="val 8017933"/>
                <a:gd name="f17" fmla="val 54428"/>
                <a:gd name="f18" fmla="val 8440057"/>
                <a:gd name="f19" fmla="val 8862181"/>
                <a:gd name="f20" fmla="val 61686"/>
                <a:gd name="f21" fmla="val 9033933"/>
                <a:gd name="f22" fmla="val 33867"/>
                <a:gd name="f23" fmla="val 9151257"/>
                <a:gd name="f24" fmla="val 29029"/>
                <a:gd name="f25" fmla="val 9268581"/>
                <a:gd name="f26" fmla="val 24191"/>
                <a:gd name="f27" fmla="val 9206290"/>
                <a:gd name="f28" fmla="val 26610"/>
                <a:gd name="f29" fmla="val 9144000"/>
                <a:gd name="f30" fmla="+- 0 0 -90"/>
                <a:gd name="f31" fmla="*/ f3 1 9217365"/>
                <a:gd name="f32" fmla="*/ f4 1 58382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9217365"/>
                <a:gd name="f41" fmla="*/ f37 1 58382"/>
                <a:gd name="f42" fmla="*/ 0 f38 1"/>
                <a:gd name="f43" fmla="*/ 0 f37 1"/>
                <a:gd name="f44" fmla="*/ 3156857 f38 1"/>
                <a:gd name="f45" fmla="*/ 58057 f37 1"/>
                <a:gd name="f46" fmla="*/ 6618514 f38 1"/>
                <a:gd name="f47" fmla="*/ 7257 f37 1"/>
                <a:gd name="f48" fmla="*/ 8440057 f38 1"/>
                <a:gd name="f49" fmla="*/ 9151257 f38 1"/>
                <a:gd name="f50" fmla="*/ 29029 f37 1"/>
                <a:gd name="f51" fmla="*/ 9144000 f38 1"/>
                <a:gd name="f52" fmla="+- f39 0 f1"/>
                <a:gd name="f53" fmla="*/ f42 1 9217365"/>
                <a:gd name="f54" fmla="*/ f43 1 58382"/>
                <a:gd name="f55" fmla="*/ f44 1 9217365"/>
                <a:gd name="f56" fmla="*/ f45 1 58382"/>
                <a:gd name="f57" fmla="*/ f46 1 9217365"/>
                <a:gd name="f58" fmla="*/ f47 1 58382"/>
                <a:gd name="f59" fmla="*/ f48 1 9217365"/>
                <a:gd name="f60" fmla="*/ f49 1 9217365"/>
                <a:gd name="f61" fmla="*/ f50 1 58382"/>
                <a:gd name="f62" fmla="*/ f51 1 921736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1"/>
                <a:gd name="f71" fmla="*/ f57 1 f40"/>
                <a:gd name="f72" fmla="*/ f58 1 f41"/>
                <a:gd name="f73" fmla="*/ f59 1 f40"/>
                <a:gd name="f74" fmla="*/ f60 1 f40"/>
                <a:gd name="f75" fmla="*/ f61 1 f41"/>
                <a:gd name="f76" fmla="*/ f62 1 f40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1 1"/>
                <a:gd name="f89" fmla="*/ f75 f32 1"/>
                <a:gd name="f90" fmla="*/ f76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4"/>
                </a:cxn>
                <a:cxn ang="f52">
                  <a:pos x="f88" y="f89"/>
                </a:cxn>
                <a:cxn ang="f52">
                  <a:pos x="f90" y="f89"/>
                </a:cxn>
              </a:cxnLst>
              <a:rect l="f77" t="f80" r="f78" b="f79"/>
              <a:pathLst>
                <a:path w="9217365" h="58382">
                  <a:moveTo>
                    <a:pt x="f5" y="f5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9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4"/>
                  </a:cubicBezTo>
                </a:path>
              </a:pathLst>
            </a:custGeom>
            <a:noFill/>
            <a:ln w="19046">
              <a:solidFill>
                <a:srgbClr val="D9D9D9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99CC33"/>
                </a:solidFill>
                <a:uFillTx/>
                <a:latin typeface="Trebuchet MS" pitchFamily="34" charset="0"/>
              </a:endParaRPr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-22000" y="6078858"/>
              <a:ext cx="9151260" cy="864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51257"/>
                <a:gd name="f7" fmla="val 131343"/>
                <a:gd name="f8" fmla="val 37000"/>
                <a:gd name="f9" fmla="val 241904"/>
                <a:gd name="f10" fmla="val 16438"/>
                <a:gd name="f11" fmla="val 483809"/>
                <a:gd name="f12" fmla="val -4124"/>
                <a:gd name="f13" fmla="val 979714"/>
                <a:gd name="f14" fmla="val 714"/>
                <a:gd name="f15" fmla="val 1475619"/>
                <a:gd name="f16" fmla="val 5552"/>
                <a:gd name="f17" fmla="val 2310190"/>
                <a:gd name="f18" fmla="val 52724"/>
                <a:gd name="f19" fmla="val 2975428"/>
                <a:gd name="f20" fmla="val 66029"/>
                <a:gd name="f21" fmla="val 3640666"/>
                <a:gd name="f22" fmla="val 79334"/>
                <a:gd name="f23" fmla="val 4338562"/>
                <a:gd name="f24" fmla="val 85381"/>
                <a:gd name="f25" fmla="val 4971143"/>
                <a:gd name="f26" fmla="val 80543"/>
                <a:gd name="f27" fmla="val 5603724"/>
                <a:gd name="f28" fmla="val 75705"/>
                <a:gd name="f29" fmla="val 6770914"/>
                <a:gd name="f30" fmla="val 8164286"/>
                <a:gd name="f31" fmla="val 44257"/>
                <a:gd name="f32" fmla="val 8561010"/>
                <a:gd name="f33" fmla="val 59981"/>
                <a:gd name="f34" fmla="val 8856133"/>
                <a:gd name="f35" fmla="val 95662"/>
                <a:gd name="f36" fmla="+- 0 0 -90"/>
                <a:gd name="f37" fmla="*/ f3 1 9151257"/>
                <a:gd name="f38" fmla="*/ f4 1 131343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9151257"/>
                <a:gd name="f47" fmla="*/ f43 1 131343"/>
                <a:gd name="f48" fmla="*/ 0 f44 1"/>
                <a:gd name="f49" fmla="*/ 37000 f43 1"/>
                <a:gd name="f50" fmla="*/ 979714 f44 1"/>
                <a:gd name="f51" fmla="*/ 714 f43 1"/>
                <a:gd name="f52" fmla="*/ 2975428 f44 1"/>
                <a:gd name="f53" fmla="*/ 66029 f43 1"/>
                <a:gd name="f54" fmla="*/ 4971143 f44 1"/>
                <a:gd name="f55" fmla="*/ 80543 f43 1"/>
                <a:gd name="f56" fmla="*/ 6770914 f44 1"/>
                <a:gd name="f57" fmla="*/ 8164286 f44 1"/>
                <a:gd name="f58" fmla="*/ 44257 f43 1"/>
                <a:gd name="f59" fmla="*/ 9151257 f44 1"/>
                <a:gd name="f60" fmla="*/ 131343 f43 1"/>
                <a:gd name="f61" fmla="+- f45 0 f1"/>
                <a:gd name="f62" fmla="*/ f48 1 9151257"/>
                <a:gd name="f63" fmla="*/ f49 1 131343"/>
                <a:gd name="f64" fmla="*/ f50 1 9151257"/>
                <a:gd name="f65" fmla="*/ f51 1 131343"/>
                <a:gd name="f66" fmla="*/ f52 1 9151257"/>
                <a:gd name="f67" fmla="*/ f53 1 131343"/>
                <a:gd name="f68" fmla="*/ f54 1 9151257"/>
                <a:gd name="f69" fmla="*/ f55 1 131343"/>
                <a:gd name="f70" fmla="*/ f56 1 9151257"/>
                <a:gd name="f71" fmla="*/ f57 1 9151257"/>
                <a:gd name="f72" fmla="*/ f58 1 131343"/>
                <a:gd name="f73" fmla="*/ f59 1 9151257"/>
                <a:gd name="f74" fmla="*/ f60 1 131343"/>
                <a:gd name="f75" fmla="*/ f39 1 f46"/>
                <a:gd name="f76" fmla="*/ f40 1 f46"/>
                <a:gd name="f77" fmla="*/ f39 1 f47"/>
                <a:gd name="f78" fmla="*/ f41 1 f47"/>
                <a:gd name="f79" fmla="*/ f62 1 f46"/>
                <a:gd name="f80" fmla="*/ f63 1 f47"/>
                <a:gd name="f81" fmla="*/ f64 1 f46"/>
                <a:gd name="f82" fmla="*/ f65 1 f47"/>
                <a:gd name="f83" fmla="*/ f66 1 f46"/>
                <a:gd name="f84" fmla="*/ f67 1 f47"/>
                <a:gd name="f85" fmla="*/ f68 1 f46"/>
                <a:gd name="f86" fmla="*/ f69 1 f47"/>
                <a:gd name="f87" fmla="*/ f70 1 f46"/>
                <a:gd name="f88" fmla="*/ f71 1 f46"/>
                <a:gd name="f89" fmla="*/ f72 1 f47"/>
                <a:gd name="f90" fmla="*/ f73 1 f46"/>
                <a:gd name="f91" fmla="*/ f74 1 f47"/>
                <a:gd name="f92" fmla="*/ f75 f37 1"/>
                <a:gd name="f93" fmla="*/ f76 f37 1"/>
                <a:gd name="f94" fmla="*/ f78 f38 1"/>
                <a:gd name="f95" fmla="*/ f77 f38 1"/>
                <a:gd name="f96" fmla="*/ f79 f37 1"/>
                <a:gd name="f97" fmla="*/ f80 f38 1"/>
                <a:gd name="f98" fmla="*/ f81 f37 1"/>
                <a:gd name="f99" fmla="*/ f82 f38 1"/>
                <a:gd name="f100" fmla="*/ f83 f37 1"/>
                <a:gd name="f101" fmla="*/ f84 f38 1"/>
                <a:gd name="f102" fmla="*/ f85 f37 1"/>
                <a:gd name="f103" fmla="*/ f86 f38 1"/>
                <a:gd name="f104" fmla="*/ f87 f37 1"/>
                <a:gd name="f105" fmla="*/ f88 f37 1"/>
                <a:gd name="f106" fmla="*/ f89 f38 1"/>
                <a:gd name="f107" fmla="*/ f90 f37 1"/>
                <a:gd name="f108" fmla="*/ f91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97"/>
                </a:cxn>
                <a:cxn ang="f61">
                  <a:pos x="f105" y="f106"/>
                </a:cxn>
                <a:cxn ang="f61">
                  <a:pos x="f107" y="f108"/>
                </a:cxn>
              </a:cxnLst>
              <a:rect l="f92" t="f95" r="f93" b="f94"/>
              <a:pathLst>
                <a:path w="9151257" h="131343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8"/>
                    <a:pt x="f29" y="f8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6" y="f7"/>
                  </a:cubicBezTo>
                </a:path>
              </a:pathLst>
            </a:custGeom>
            <a:noFill/>
            <a:ln w="19046">
              <a:solidFill>
                <a:srgbClr val="D9D9D9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Trebuchet MS" pitchFamily="34" charset="0"/>
              </a:endParaRPr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-36511" y="6062590"/>
              <a:ext cx="9165771" cy="527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65771"/>
                <a:gd name="f7" fmla="val 58057"/>
                <a:gd name="f8" fmla="val 7257"/>
                <a:gd name="f9" fmla="val 2532742"/>
                <a:gd name="f10" fmla="val 3328609"/>
                <a:gd name="f11" fmla="val 6048"/>
                <a:gd name="f12" fmla="val 4775200"/>
                <a:gd name="f13" fmla="val 43543"/>
                <a:gd name="f14" fmla="val 5820228"/>
                <a:gd name="f15" fmla="val 6148009"/>
                <a:gd name="f16" fmla="val 6741885"/>
                <a:gd name="f17" fmla="val 8643257"/>
                <a:gd name="f18" fmla="val 36286"/>
                <a:gd name="f19" fmla="val 9047238"/>
                <a:gd name="f20" fmla="val 37496"/>
                <a:gd name="f21" fmla="val 9106504"/>
                <a:gd name="f22" fmla="val 44148"/>
                <a:gd name="f23" fmla="val 50800"/>
                <a:gd name="f24" fmla="+- 0 0 -90"/>
                <a:gd name="f25" fmla="*/ f3 1 9165771"/>
                <a:gd name="f26" fmla="*/ f4 1 58057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9165771"/>
                <a:gd name="f35" fmla="*/ f31 1 58057"/>
                <a:gd name="f36" fmla="*/ 0 f32 1"/>
                <a:gd name="f37" fmla="*/ 7257 f31 1"/>
                <a:gd name="f38" fmla="*/ 2532742 f32 1"/>
                <a:gd name="f39" fmla="*/ 0 f31 1"/>
                <a:gd name="f40" fmla="*/ 4775200 f32 1"/>
                <a:gd name="f41" fmla="*/ 43543 f31 1"/>
                <a:gd name="f42" fmla="*/ 5820228 f32 1"/>
                <a:gd name="f43" fmla="*/ 58057 f31 1"/>
                <a:gd name="f44" fmla="*/ 6741885 f32 1"/>
                <a:gd name="f45" fmla="*/ 8643257 f32 1"/>
                <a:gd name="f46" fmla="*/ 36286 f31 1"/>
                <a:gd name="f47" fmla="*/ 9165771 f32 1"/>
                <a:gd name="f48" fmla="*/ 50800 f31 1"/>
                <a:gd name="f49" fmla="+- f33 0 f1"/>
                <a:gd name="f50" fmla="*/ f36 1 9165771"/>
                <a:gd name="f51" fmla="*/ f37 1 58057"/>
                <a:gd name="f52" fmla="*/ f38 1 9165771"/>
                <a:gd name="f53" fmla="*/ f39 1 58057"/>
                <a:gd name="f54" fmla="*/ f40 1 9165771"/>
                <a:gd name="f55" fmla="*/ f41 1 58057"/>
                <a:gd name="f56" fmla="*/ f42 1 9165771"/>
                <a:gd name="f57" fmla="*/ f43 1 58057"/>
                <a:gd name="f58" fmla="*/ f44 1 9165771"/>
                <a:gd name="f59" fmla="*/ f45 1 9165771"/>
                <a:gd name="f60" fmla="*/ f46 1 58057"/>
                <a:gd name="f61" fmla="*/ f47 1 9165771"/>
                <a:gd name="f62" fmla="*/ f48 1 58057"/>
                <a:gd name="f63" fmla="*/ f27 1 f34"/>
                <a:gd name="f64" fmla="*/ f28 1 f34"/>
                <a:gd name="f65" fmla="*/ f27 1 f35"/>
                <a:gd name="f66" fmla="*/ f29 1 f35"/>
                <a:gd name="f67" fmla="*/ f50 1 f34"/>
                <a:gd name="f68" fmla="*/ f51 1 f35"/>
                <a:gd name="f69" fmla="*/ f52 1 f34"/>
                <a:gd name="f70" fmla="*/ f53 1 f35"/>
                <a:gd name="f71" fmla="*/ f54 1 f34"/>
                <a:gd name="f72" fmla="*/ f55 1 f35"/>
                <a:gd name="f73" fmla="*/ f56 1 f34"/>
                <a:gd name="f74" fmla="*/ f57 1 f35"/>
                <a:gd name="f75" fmla="*/ f58 1 f34"/>
                <a:gd name="f76" fmla="*/ f59 1 f34"/>
                <a:gd name="f77" fmla="*/ f60 1 f35"/>
                <a:gd name="f78" fmla="*/ f61 1 f34"/>
                <a:gd name="f79" fmla="*/ f62 1 f35"/>
                <a:gd name="f80" fmla="*/ f63 f25 1"/>
                <a:gd name="f81" fmla="*/ f64 f25 1"/>
                <a:gd name="f82" fmla="*/ f66 f26 1"/>
                <a:gd name="f83" fmla="*/ f65 f26 1"/>
                <a:gd name="f84" fmla="*/ f67 f25 1"/>
                <a:gd name="f85" fmla="*/ f68 f26 1"/>
                <a:gd name="f86" fmla="*/ f69 f25 1"/>
                <a:gd name="f87" fmla="*/ f70 f26 1"/>
                <a:gd name="f88" fmla="*/ f71 f25 1"/>
                <a:gd name="f89" fmla="*/ f72 f26 1"/>
                <a:gd name="f90" fmla="*/ f73 f25 1"/>
                <a:gd name="f91" fmla="*/ f74 f26 1"/>
                <a:gd name="f92" fmla="*/ f75 f25 1"/>
                <a:gd name="f93" fmla="*/ f76 f25 1"/>
                <a:gd name="f94" fmla="*/ f77 f26 1"/>
                <a:gd name="f95" fmla="*/ f78 f25 1"/>
                <a:gd name="f96" fmla="*/ f79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89"/>
                </a:cxn>
                <a:cxn ang="f49">
                  <a:pos x="f93" y="f94"/>
                </a:cxn>
                <a:cxn ang="f49">
                  <a:pos x="f95" y="f96"/>
                </a:cxn>
              </a:cxnLst>
              <a:rect l="f80" t="f83" r="f81" b="f82"/>
              <a:pathLst>
                <a:path w="9165771" h="58057">
                  <a:moveTo>
                    <a:pt x="f5" y="f8"/>
                  </a:moveTo>
                  <a:lnTo>
                    <a:pt x="f9" y="f5"/>
                  </a:lnTo>
                  <a:cubicBezTo>
                    <a:pt x="f10" y="f11"/>
                    <a:pt x="f12" y="f13"/>
                    <a:pt x="f12" y="f13"/>
                  </a:cubicBezTo>
                  <a:lnTo>
                    <a:pt x="f14" y="f7"/>
                  </a:lnTo>
                  <a:cubicBezTo>
                    <a:pt x="f15" y="f7"/>
                    <a:pt x="f16" y="f13"/>
                    <a:pt x="f16" y="f13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6" y="f23"/>
                  </a:cubicBezTo>
                </a:path>
              </a:pathLst>
            </a:custGeom>
            <a:noFill/>
            <a:ln w="19046">
              <a:solidFill>
                <a:srgbClr val="D9D9D9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Trebuchet MS" pitchFamily="34" charset="0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6354966" y="6399015"/>
            <a:ext cx="274434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/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rPr>
              <a:t>#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83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67200"/>
            <a:ext cx="7772400" cy="1362075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en-US"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670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4343400"/>
            <a:ext cx="9231873" cy="95088"/>
            <a:chOff x="-21771" y="3068964"/>
            <a:chExt cx="9231873" cy="95088"/>
          </a:xfrm>
        </p:grpSpPr>
        <p:sp>
          <p:nvSpPr>
            <p:cNvPr id="8" name="Freihandform 9"/>
            <p:cNvSpPr/>
            <p:nvPr/>
          </p:nvSpPr>
          <p:spPr>
            <a:xfrm>
              <a:off x="-7260" y="3092034"/>
              <a:ext cx="9217362" cy="583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17365"/>
                <a:gd name="f7" fmla="val 58382"/>
                <a:gd name="f8" fmla="val 3156857"/>
                <a:gd name="f9" fmla="val 58057"/>
                <a:gd name="f10" fmla="val 4259943"/>
                <a:gd name="f11" fmla="val 59267"/>
                <a:gd name="f12" fmla="val 5737981"/>
                <a:gd name="f13" fmla="val 7257"/>
                <a:gd name="f14" fmla="val 6618514"/>
                <a:gd name="f15" fmla="val 7499047"/>
                <a:gd name="f16" fmla="val 8017933"/>
                <a:gd name="f17" fmla="val 54428"/>
                <a:gd name="f18" fmla="val 8440057"/>
                <a:gd name="f19" fmla="val 8862181"/>
                <a:gd name="f20" fmla="val 61686"/>
                <a:gd name="f21" fmla="val 9033933"/>
                <a:gd name="f22" fmla="val 33867"/>
                <a:gd name="f23" fmla="val 9151257"/>
                <a:gd name="f24" fmla="val 29029"/>
                <a:gd name="f25" fmla="val 9268581"/>
                <a:gd name="f26" fmla="val 24191"/>
                <a:gd name="f27" fmla="val 9206290"/>
                <a:gd name="f28" fmla="val 26610"/>
                <a:gd name="f29" fmla="val 9144000"/>
                <a:gd name="f30" fmla="+- 0 0 -90"/>
                <a:gd name="f31" fmla="*/ f3 1 9217365"/>
                <a:gd name="f32" fmla="*/ f4 1 58382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9217365"/>
                <a:gd name="f41" fmla="*/ f37 1 58382"/>
                <a:gd name="f42" fmla="*/ 0 f38 1"/>
                <a:gd name="f43" fmla="*/ 0 f37 1"/>
                <a:gd name="f44" fmla="*/ 3156857 f38 1"/>
                <a:gd name="f45" fmla="*/ 58057 f37 1"/>
                <a:gd name="f46" fmla="*/ 6618514 f38 1"/>
                <a:gd name="f47" fmla="*/ 7257 f37 1"/>
                <a:gd name="f48" fmla="*/ 8440057 f38 1"/>
                <a:gd name="f49" fmla="*/ 9151257 f38 1"/>
                <a:gd name="f50" fmla="*/ 29029 f37 1"/>
                <a:gd name="f51" fmla="*/ 9144000 f38 1"/>
                <a:gd name="f52" fmla="+- f39 0 f1"/>
                <a:gd name="f53" fmla="*/ f42 1 9217365"/>
                <a:gd name="f54" fmla="*/ f43 1 58382"/>
                <a:gd name="f55" fmla="*/ f44 1 9217365"/>
                <a:gd name="f56" fmla="*/ f45 1 58382"/>
                <a:gd name="f57" fmla="*/ f46 1 9217365"/>
                <a:gd name="f58" fmla="*/ f47 1 58382"/>
                <a:gd name="f59" fmla="*/ f48 1 9217365"/>
                <a:gd name="f60" fmla="*/ f49 1 9217365"/>
                <a:gd name="f61" fmla="*/ f50 1 58382"/>
                <a:gd name="f62" fmla="*/ f51 1 921736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1"/>
                <a:gd name="f71" fmla="*/ f57 1 f40"/>
                <a:gd name="f72" fmla="*/ f58 1 f41"/>
                <a:gd name="f73" fmla="*/ f59 1 f40"/>
                <a:gd name="f74" fmla="*/ f60 1 f40"/>
                <a:gd name="f75" fmla="*/ f61 1 f41"/>
                <a:gd name="f76" fmla="*/ f62 1 f40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1 1"/>
                <a:gd name="f89" fmla="*/ f75 f32 1"/>
                <a:gd name="f90" fmla="*/ f76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4"/>
                </a:cxn>
                <a:cxn ang="f52">
                  <a:pos x="f88" y="f89"/>
                </a:cxn>
                <a:cxn ang="f52">
                  <a:pos x="f90" y="f89"/>
                </a:cxn>
              </a:cxnLst>
              <a:rect l="f77" t="f80" r="f78" b="f79"/>
              <a:pathLst>
                <a:path w="9217365" h="58382">
                  <a:moveTo>
                    <a:pt x="f5" y="f5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9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4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99CC33"/>
                </a:solidFill>
                <a:uFillTx/>
                <a:latin typeface="Calibri"/>
              </a:endParaRPr>
            </a:p>
          </p:txBody>
        </p:sp>
        <p:sp>
          <p:nvSpPr>
            <p:cNvPr id="9" name="Freihandform 10"/>
            <p:cNvSpPr/>
            <p:nvPr/>
          </p:nvSpPr>
          <p:spPr>
            <a:xfrm>
              <a:off x="-7260" y="3068964"/>
              <a:ext cx="9151260" cy="950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51257"/>
                <a:gd name="f7" fmla="val 131343"/>
                <a:gd name="f8" fmla="val 37000"/>
                <a:gd name="f9" fmla="val 241904"/>
                <a:gd name="f10" fmla="val 16438"/>
                <a:gd name="f11" fmla="val 483809"/>
                <a:gd name="f12" fmla="val -4124"/>
                <a:gd name="f13" fmla="val 979714"/>
                <a:gd name="f14" fmla="val 714"/>
                <a:gd name="f15" fmla="val 1475619"/>
                <a:gd name="f16" fmla="val 5552"/>
                <a:gd name="f17" fmla="val 2310190"/>
                <a:gd name="f18" fmla="val 52724"/>
                <a:gd name="f19" fmla="val 2975428"/>
                <a:gd name="f20" fmla="val 66029"/>
                <a:gd name="f21" fmla="val 3640666"/>
                <a:gd name="f22" fmla="val 79334"/>
                <a:gd name="f23" fmla="val 4338562"/>
                <a:gd name="f24" fmla="val 85381"/>
                <a:gd name="f25" fmla="val 4971143"/>
                <a:gd name="f26" fmla="val 80543"/>
                <a:gd name="f27" fmla="val 5603724"/>
                <a:gd name="f28" fmla="val 75705"/>
                <a:gd name="f29" fmla="val 6770914"/>
                <a:gd name="f30" fmla="val 8164286"/>
                <a:gd name="f31" fmla="val 44257"/>
                <a:gd name="f32" fmla="val 8561010"/>
                <a:gd name="f33" fmla="val 59981"/>
                <a:gd name="f34" fmla="val 8856133"/>
                <a:gd name="f35" fmla="val 95662"/>
                <a:gd name="f36" fmla="+- 0 0 -90"/>
                <a:gd name="f37" fmla="*/ f3 1 9151257"/>
                <a:gd name="f38" fmla="*/ f4 1 131343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9151257"/>
                <a:gd name="f47" fmla="*/ f43 1 131343"/>
                <a:gd name="f48" fmla="*/ 0 f44 1"/>
                <a:gd name="f49" fmla="*/ 37000 f43 1"/>
                <a:gd name="f50" fmla="*/ 979714 f44 1"/>
                <a:gd name="f51" fmla="*/ 714 f43 1"/>
                <a:gd name="f52" fmla="*/ 2975428 f44 1"/>
                <a:gd name="f53" fmla="*/ 66029 f43 1"/>
                <a:gd name="f54" fmla="*/ 4971143 f44 1"/>
                <a:gd name="f55" fmla="*/ 80543 f43 1"/>
                <a:gd name="f56" fmla="*/ 6770914 f44 1"/>
                <a:gd name="f57" fmla="*/ 8164286 f44 1"/>
                <a:gd name="f58" fmla="*/ 44257 f43 1"/>
                <a:gd name="f59" fmla="*/ 9151257 f44 1"/>
                <a:gd name="f60" fmla="*/ 131343 f43 1"/>
                <a:gd name="f61" fmla="+- f45 0 f1"/>
                <a:gd name="f62" fmla="*/ f48 1 9151257"/>
                <a:gd name="f63" fmla="*/ f49 1 131343"/>
                <a:gd name="f64" fmla="*/ f50 1 9151257"/>
                <a:gd name="f65" fmla="*/ f51 1 131343"/>
                <a:gd name="f66" fmla="*/ f52 1 9151257"/>
                <a:gd name="f67" fmla="*/ f53 1 131343"/>
                <a:gd name="f68" fmla="*/ f54 1 9151257"/>
                <a:gd name="f69" fmla="*/ f55 1 131343"/>
                <a:gd name="f70" fmla="*/ f56 1 9151257"/>
                <a:gd name="f71" fmla="*/ f57 1 9151257"/>
                <a:gd name="f72" fmla="*/ f58 1 131343"/>
                <a:gd name="f73" fmla="*/ f59 1 9151257"/>
                <a:gd name="f74" fmla="*/ f60 1 131343"/>
                <a:gd name="f75" fmla="*/ f39 1 f46"/>
                <a:gd name="f76" fmla="*/ f40 1 f46"/>
                <a:gd name="f77" fmla="*/ f39 1 f47"/>
                <a:gd name="f78" fmla="*/ f41 1 f47"/>
                <a:gd name="f79" fmla="*/ f62 1 f46"/>
                <a:gd name="f80" fmla="*/ f63 1 f47"/>
                <a:gd name="f81" fmla="*/ f64 1 f46"/>
                <a:gd name="f82" fmla="*/ f65 1 f47"/>
                <a:gd name="f83" fmla="*/ f66 1 f46"/>
                <a:gd name="f84" fmla="*/ f67 1 f47"/>
                <a:gd name="f85" fmla="*/ f68 1 f46"/>
                <a:gd name="f86" fmla="*/ f69 1 f47"/>
                <a:gd name="f87" fmla="*/ f70 1 f46"/>
                <a:gd name="f88" fmla="*/ f71 1 f46"/>
                <a:gd name="f89" fmla="*/ f72 1 f47"/>
                <a:gd name="f90" fmla="*/ f73 1 f46"/>
                <a:gd name="f91" fmla="*/ f74 1 f47"/>
                <a:gd name="f92" fmla="*/ f75 f37 1"/>
                <a:gd name="f93" fmla="*/ f76 f37 1"/>
                <a:gd name="f94" fmla="*/ f78 f38 1"/>
                <a:gd name="f95" fmla="*/ f77 f38 1"/>
                <a:gd name="f96" fmla="*/ f79 f37 1"/>
                <a:gd name="f97" fmla="*/ f80 f38 1"/>
                <a:gd name="f98" fmla="*/ f81 f37 1"/>
                <a:gd name="f99" fmla="*/ f82 f38 1"/>
                <a:gd name="f100" fmla="*/ f83 f37 1"/>
                <a:gd name="f101" fmla="*/ f84 f38 1"/>
                <a:gd name="f102" fmla="*/ f85 f37 1"/>
                <a:gd name="f103" fmla="*/ f86 f38 1"/>
                <a:gd name="f104" fmla="*/ f87 f37 1"/>
                <a:gd name="f105" fmla="*/ f88 f37 1"/>
                <a:gd name="f106" fmla="*/ f89 f38 1"/>
                <a:gd name="f107" fmla="*/ f90 f37 1"/>
                <a:gd name="f108" fmla="*/ f91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97"/>
                </a:cxn>
                <a:cxn ang="f61">
                  <a:pos x="f105" y="f106"/>
                </a:cxn>
                <a:cxn ang="f61">
                  <a:pos x="f107" y="f108"/>
                </a:cxn>
              </a:cxnLst>
              <a:rect l="f92" t="f95" r="f93" b="f94"/>
              <a:pathLst>
                <a:path w="9151257" h="131343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8"/>
                    <a:pt x="f29" y="f8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6" y="f7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ihandform 11"/>
            <p:cNvSpPr/>
            <p:nvPr/>
          </p:nvSpPr>
          <p:spPr>
            <a:xfrm>
              <a:off x="-21771" y="3105988"/>
              <a:ext cx="9165771" cy="580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65771"/>
                <a:gd name="f7" fmla="val 58057"/>
                <a:gd name="f8" fmla="val 7257"/>
                <a:gd name="f9" fmla="val 2532742"/>
                <a:gd name="f10" fmla="val 3328609"/>
                <a:gd name="f11" fmla="val 6048"/>
                <a:gd name="f12" fmla="val 4775200"/>
                <a:gd name="f13" fmla="val 43543"/>
                <a:gd name="f14" fmla="val 5820228"/>
                <a:gd name="f15" fmla="val 6148009"/>
                <a:gd name="f16" fmla="val 6741885"/>
                <a:gd name="f17" fmla="val 8643257"/>
                <a:gd name="f18" fmla="val 36286"/>
                <a:gd name="f19" fmla="val 9047238"/>
                <a:gd name="f20" fmla="val 37496"/>
                <a:gd name="f21" fmla="val 9106504"/>
                <a:gd name="f22" fmla="val 44148"/>
                <a:gd name="f23" fmla="val 50800"/>
                <a:gd name="f24" fmla="+- 0 0 -90"/>
                <a:gd name="f25" fmla="*/ f3 1 9165771"/>
                <a:gd name="f26" fmla="*/ f4 1 58057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9165771"/>
                <a:gd name="f35" fmla="*/ f31 1 58057"/>
                <a:gd name="f36" fmla="*/ 0 f32 1"/>
                <a:gd name="f37" fmla="*/ 7257 f31 1"/>
                <a:gd name="f38" fmla="*/ 2532742 f32 1"/>
                <a:gd name="f39" fmla="*/ 0 f31 1"/>
                <a:gd name="f40" fmla="*/ 4775200 f32 1"/>
                <a:gd name="f41" fmla="*/ 43543 f31 1"/>
                <a:gd name="f42" fmla="*/ 5820228 f32 1"/>
                <a:gd name="f43" fmla="*/ 58057 f31 1"/>
                <a:gd name="f44" fmla="*/ 6741885 f32 1"/>
                <a:gd name="f45" fmla="*/ 8643257 f32 1"/>
                <a:gd name="f46" fmla="*/ 36286 f31 1"/>
                <a:gd name="f47" fmla="*/ 9165771 f32 1"/>
                <a:gd name="f48" fmla="*/ 50800 f31 1"/>
                <a:gd name="f49" fmla="+- f33 0 f1"/>
                <a:gd name="f50" fmla="*/ f36 1 9165771"/>
                <a:gd name="f51" fmla="*/ f37 1 58057"/>
                <a:gd name="f52" fmla="*/ f38 1 9165771"/>
                <a:gd name="f53" fmla="*/ f39 1 58057"/>
                <a:gd name="f54" fmla="*/ f40 1 9165771"/>
                <a:gd name="f55" fmla="*/ f41 1 58057"/>
                <a:gd name="f56" fmla="*/ f42 1 9165771"/>
                <a:gd name="f57" fmla="*/ f43 1 58057"/>
                <a:gd name="f58" fmla="*/ f44 1 9165771"/>
                <a:gd name="f59" fmla="*/ f45 1 9165771"/>
                <a:gd name="f60" fmla="*/ f46 1 58057"/>
                <a:gd name="f61" fmla="*/ f47 1 9165771"/>
                <a:gd name="f62" fmla="*/ f48 1 58057"/>
                <a:gd name="f63" fmla="*/ f27 1 f34"/>
                <a:gd name="f64" fmla="*/ f28 1 f34"/>
                <a:gd name="f65" fmla="*/ f27 1 f35"/>
                <a:gd name="f66" fmla="*/ f29 1 f35"/>
                <a:gd name="f67" fmla="*/ f50 1 f34"/>
                <a:gd name="f68" fmla="*/ f51 1 f35"/>
                <a:gd name="f69" fmla="*/ f52 1 f34"/>
                <a:gd name="f70" fmla="*/ f53 1 f35"/>
                <a:gd name="f71" fmla="*/ f54 1 f34"/>
                <a:gd name="f72" fmla="*/ f55 1 f35"/>
                <a:gd name="f73" fmla="*/ f56 1 f34"/>
                <a:gd name="f74" fmla="*/ f57 1 f35"/>
                <a:gd name="f75" fmla="*/ f58 1 f34"/>
                <a:gd name="f76" fmla="*/ f59 1 f34"/>
                <a:gd name="f77" fmla="*/ f60 1 f35"/>
                <a:gd name="f78" fmla="*/ f61 1 f34"/>
                <a:gd name="f79" fmla="*/ f62 1 f35"/>
                <a:gd name="f80" fmla="*/ f63 f25 1"/>
                <a:gd name="f81" fmla="*/ f64 f25 1"/>
                <a:gd name="f82" fmla="*/ f66 f26 1"/>
                <a:gd name="f83" fmla="*/ f65 f26 1"/>
                <a:gd name="f84" fmla="*/ f67 f25 1"/>
                <a:gd name="f85" fmla="*/ f68 f26 1"/>
                <a:gd name="f86" fmla="*/ f69 f25 1"/>
                <a:gd name="f87" fmla="*/ f70 f26 1"/>
                <a:gd name="f88" fmla="*/ f71 f25 1"/>
                <a:gd name="f89" fmla="*/ f72 f26 1"/>
                <a:gd name="f90" fmla="*/ f73 f25 1"/>
                <a:gd name="f91" fmla="*/ f74 f26 1"/>
                <a:gd name="f92" fmla="*/ f75 f25 1"/>
                <a:gd name="f93" fmla="*/ f76 f25 1"/>
                <a:gd name="f94" fmla="*/ f77 f26 1"/>
                <a:gd name="f95" fmla="*/ f78 f25 1"/>
                <a:gd name="f96" fmla="*/ f79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89"/>
                </a:cxn>
                <a:cxn ang="f49">
                  <a:pos x="f93" y="f94"/>
                </a:cxn>
                <a:cxn ang="f49">
                  <a:pos x="f95" y="f96"/>
                </a:cxn>
              </a:cxnLst>
              <a:rect l="f80" t="f83" r="f81" b="f82"/>
              <a:pathLst>
                <a:path w="9165771" h="58057">
                  <a:moveTo>
                    <a:pt x="f5" y="f8"/>
                  </a:moveTo>
                  <a:lnTo>
                    <a:pt x="f9" y="f5"/>
                  </a:lnTo>
                  <a:cubicBezTo>
                    <a:pt x="f10" y="f11"/>
                    <a:pt x="f12" y="f13"/>
                    <a:pt x="f12" y="f13"/>
                  </a:cubicBezTo>
                  <a:lnTo>
                    <a:pt x="f14" y="f7"/>
                  </a:lnTo>
                  <a:cubicBezTo>
                    <a:pt x="f15" y="f7"/>
                    <a:pt x="f16" y="f13"/>
                    <a:pt x="f16" y="f13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6" y="f23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813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March 6, 2013</a:t>
            </a:r>
            <a:endParaRPr lang="en-US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Connelly Barnes</a:t>
            </a: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2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March 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#</a:t>
            </a:r>
            <a:fld id="{6D05909F-73A9-412E-9C0F-A163E61100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7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png"/><Relationship Id="rId7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41.emf"/><Relationship Id="rId7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princeton.edu/~smr/papers/fasticp/fasticp_paper.pdf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iteseerx.ist.psu.edu/viewdoc/download?doi=10.1.1.56.7139&amp;rep=rep1&amp;type=pdf" TargetMode="External"/><Relationship Id="rId3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mesh.org/" TargetMode="External"/><Relationship Id="rId4" Type="http://schemas.openxmlformats.org/officeDocument/2006/relationships/hyperlink" Target="http://meshlab.sourceforge.net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aulbourke.net/geometry/polygonise/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lite.exe%20skull.wrl" TargetMode="External"/><Relationship Id="rId4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rebuchet MS"/>
              </a:rPr>
              <a:t>2D/3D Shape Manipulation</a:t>
            </a:r>
            <a:r>
              <a:rPr lang="en-US" dirty="0" smtClean="0">
                <a:solidFill>
                  <a:prstClr val="black"/>
                </a:solidFill>
                <a:latin typeface="Trebuchet MS"/>
              </a:rPr>
              <a:t>,</a:t>
            </a:r>
            <a:br>
              <a:rPr lang="en-US" dirty="0" smtClean="0">
                <a:solidFill>
                  <a:prstClr val="black"/>
                </a:solidFill>
                <a:latin typeface="Trebuchet MS"/>
              </a:rPr>
            </a:br>
            <a:r>
              <a:rPr lang="en-US" dirty="0" smtClean="0">
                <a:solidFill>
                  <a:prstClr val="black"/>
                </a:solidFill>
                <a:latin typeface="Trebuchet MS"/>
              </a:rPr>
              <a:t>3D </a:t>
            </a:r>
            <a:r>
              <a:rPr lang="en-US" dirty="0">
                <a:solidFill>
                  <a:prstClr val="black"/>
                </a:solidFill>
                <a:latin typeface="Trebuchet MS"/>
              </a:rPr>
              <a:t>Printing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Surface Reconstruction</a:t>
            </a: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23840" y="5515904"/>
            <a:ext cx="269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 from Olga </a:t>
            </a:r>
            <a:r>
              <a:rPr lang="en-US" dirty="0" err="1" smtClean="0"/>
              <a:t>Sorkine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17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Connect the Dots?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Implicit reconstruction</a:t>
            </a:r>
            <a:r>
              <a:rPr lang="en-US" sz="2800" dirty="0" smtClean="0"/>
              <a:t>: estimate a signed distance function (SDF); extract 0-level set mesh using Marching Cubes</a:t>
            </a:r>
            <a:endParaRPr lang="en-US" sz="2800" dirty="0"/>
          </a:p>
        </p:txBody>
      </p:sp>
      <p:sp>
        <p:nvSpPr>
          <p:cNvPr id="9" name="Oval 6"/>
          <p:cNvSpPr>
            <a:spLocks/>
          </p:cNvSpPr>
          <p:nvPr/>
        </p:nvSpPr>
        <p:spPr bwMode="auto">
          <a:xfrm rot="19894019">
            <a:off x="903973" y="4450095"/>
            <a:ext cx="110558" cy="110185"/>
          </a:xfrm>
          <a:prstGeom prst="ellipse">
            <a:avLst/>
          </a:prstGeom>
          <a:solidFill>
            <a:srgbClr val="008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val 7"/>
          <p:cNvSpPr>
            <a:spLocks/>
          </p:cNvSpPr>
          <p:nvPr/>
        </p:nvSpPr>
        <p:spPr bwMode="auto">
          <a:xfrm rot="19894019">
            <a:off x="1633448" y="4394093"/>
            <a:ext cx="111674" cy="111298"/>
          </a:xfrm>
          <a:prstGeom prst="ellipse">
            <a:avLst/>
          </a:prstGeom>
          <a:solidFill>
            <a:srgbClr val="008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Oval 8"/>
          <p:cNvSpPr>
            <a:spLocks/>
          </p:cNvSpPr>
          <p:nvPr/>
        </p:nvSpPr>
        <p:spPr bwMode="auto">
          <a:xfrm rot="19894019">
            <a:off x="1897622" y="3929886"/>
            <a:ext cx="110558" cy="111298"/>
          </a:xfrm>
          <a:prstGeom prst="ellipse">
            <a:avLst/>
          </a:prstGeom>
          <a:solidFill>
            <a:srgbClr val="008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Oval 9"/>
          <p:cNvSpPr>
            <a:spLocks/>
          </p:cNvSpPr>
          <p:nvPr/>
        </p:nvSpPr>
        <p:spPr bwMode="auto">
          <a:xfrm rot="19894019">
            <a:off x="502245" y="4920737"/>
            <a:ext cx="110558" cy="110185"/>
          </a:xfrm>
          <a:prstGeom prst="ellipse">
            <a:avLst/>
          </a:prstGeom>
          <a:solidFill>
            <a:srgbClr val="008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val 10"/>
          <p:cNvSpPr>
            <a:spLocks/>
          </p:cNvSpPr>
          <p:nvPr/>
        </p:nvSpPr>
        <p:spPr bwMode="auto">
          <a:xfrm rot="19894019">
            <a:off x="2448976" y="3733800"/>
            <a:ext cx="110558" cy="110185"/>
          </a:xfrm>
          <a:prstGeom prst="ellipse">
            <a:avLst/>
          </a:prstGeom>
          <a:solidFill>
            <a:srgbClr val="008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Oval 12"/>
          <p:cNvSpPr>
            <a:spLocks/>
          </p:cNvSpPr>
          <p:nvPr/>
        </p:nvSpPr>
        <p:spPr bwMode="auto">
          <a:xfrm rot="19426758">
            <a:off x="2650865" y="4131331"/>
            <a:ext cx="110521" cy="111074"/>
          </a:xfrm>
          <a:prstGeom prst="ellipse">
            <a:avLst/>
          </a:prstGeom>
          <a:solidFill>
            <a:srgbClr val="99CC33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99CC33"/>
              </a:solidFill>
            </a:endParaRPr>
          </a:p>
        </p:txBody>
      </p:sp>
      <p:sp>
        <p:nvSpPr>
          <p:cNvPr id="17" name="Oval 13"/>
          <p:cNvSpPr>
            <a:spLocks/>
          </p:cNvSpPr>
          <p:nvPr/>
        </p:nvSpPr>
        <p:spPr bwMode="auto">
          <a:xfrm rot="19426758">
            <a:off x="2989106" y="3689870"/>
            <a:ext cx="111637" cy="111074"/>
          </a:xfrm>
          <a:prstGeom prst="ellipse">
            <a:avLst/>
          </a:prstGeom>
          <a:solidFill>
            <a:srgbClr val="99CC33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99CC33"/>
              </a:solidFill>
            </a:endParaRPr>
          </a:p>
        </p:txBody>
      </p:sp>
      <p:sp>
        <p:nvSpPr>
          <p:cNvPr id="18" name="Oval 14"/>
          <p:cNvSpPr>
            <a:spLocks/>
          </p:cNvSpPr>
          <p:nvPr/>
        </p:nvSpPr>
        <p:spPr bwMode="auto">
          <a:xfrm rot="19426758">
            <a:off x="3471744" y="3672070"/>
            <a:ext cx="110521" cy="112196"/>
          </a:xfrm>
          <a:prstGeom prst="ellipse">
            <a:avLst/>
          </a:prstGeom>
          <a:solidFill>
            <a:srgbClr val="99CC33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99CC33"/>
              </a:solidFill>
            </a:endParaRPr>
          </a:p>
        </p:txBody>
      </p:sp>
      <p:sp>
        <p:nvSpPr>
          <p:cNvPr id="19" name="Oval 15"/>
          <p:cNvSpPr>
            <a:spLocks/>
          </p:cNvSpPr>
          <p:nvPr/>
        </p:nvSpPr>
        <p:spPr bwMode="auto">
          <a:xfrm rot="19426758">
            <a:off x="2051446" y="4425737"/>
            <a:ext cx="110521" cy="111074"/>
          </a:xfrm>
          <a:prstGeom prst="ellipse">
            <a:avLst/>
          </a:prstGeom>
          <a:solidFill>
            <a:srgbClr val="99CC33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99CC33"/>
              </a:solidFill>
            </a:endParaRPr>
          </a:p>
        </p:txBody>
      </p:sp>
      <p:sp>
        <p:nvSpPr>
          <p:cNvPr id="20" name="Oval 16"/>
          <p:cNvSpPr>
            <a:spLocks/>
          </p:cNvSpPr>
          <p:nvPr/>
        </p:nvSpPr>
        <p:spPr bwMode="auto">
          <a:xfrm rot="19426758">
            <a:off x="3932228" y="3080290"/>
            <a:ext cx="110521" cy="112196"/>
          </a:xfrm>
          <a:prstGeom prst="ellipse">
            <a:avLst/>
          </a:prstGeom>
          <a:solidFill>
            <a:srgbClr val="99CC33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99CC33"/>
              </a:solidFill>
            </a:endParaRPr>
          </a:p>
        </p:txBody>
      </p:sp>
      <p:sp>
        <p:nvSpPr>
          <p:cNvPr id="21" name="Oval 15"/>
          <p:cNvSpPr>
            <a:spLocks/>
          </p:cNvSpPr>
          <p:nvPr/>
        </p:nvSpPr>
        <p:spPr bwMode="auto">
          <a:xfrm rot="19426758">
            <a:off x="2320381" y="3943948"/>
            <a:ext cx="110521" cy="111074"/>
          </a:xfrm>
          <a:prstGeom prst="ellipse">
            <a:avLst/>
          </a:prstGeom>
          <a:solidFill>
            <a:srgbClr val="99CC33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19957" y="3298488"/>
            <a:ext cx="3631176" cy="2037051"/>
          </a:xfrm>
          <a:custGeom>
            <a:avLst/>
            <a:gdLst>
              <a:gd name="connsiteX0" fmla="*/ 0 w 3631176"/>
              <a:gd name="connsiteY0" fmla="*/ 2037051 h 2037051"/>
              <a:gd name="connsiteX1" fmla="*/ 485862 w 3631176"/>
              <a:gd name="connsiteY1" fmla="*/ 1457472 h 2037051"/>
              <a:gd name="connsiteX2" fmla="*/ 1125153 w 3631176"/>
              <a:gd name="connsiteY2" fmla="*/ 1278484 h 2037051"/>
              <a:gd name="connsiteX3" fmla="*/ 1551348 w 3631176"/>
              <a:gd name="connsiteY3" fmla="*/ 997217 h 2037051"/>
              <a:gd name="connsiteX4" fmla="*/ 2156544 w 3631176"/>
              <a:gd name="connsiteY4" fmla="*/ 664812 h 2037051"/>
              <a:gd name="connsiteX5" fmla="*/ 2753216 w 3631176"/>
              <a:gd name="connsiteY5" fmla="*/ 357976 h 2037051"/>
              <a:gd name="connsiteX6" fmla="*/ 3631176 w 3631176"/>
              <a:gd name="connsiteY6" fmla="*/ 0 h 203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1176" h="2037051">
                <a:moveTo>
                  <a:pt x="0" y="2037051"/>
                </a:moveTo>
                <a:cubicBezTo>
                  <a:pt x="149168" y="1810475"/>
                  <a:pt x="298337" y="1583900"/>
                  <a:pt x="485862" y="1457472"/>
                </a:cubicBezTo>
                <a:cubicBezTo>
                  <a:pt x="673387" y="1331044"/>
                  <a:pt x="947572" y="1355193"/>
                  <a:pt x="1125153" y="1278484"/>
                </a:cubicBezTo>
                <a:cubicBezTo>
                  <a:pt x="1302734" y="1201775"/>
                  <a:pt x="1379450" y="1099496"/>
                  <a:pt x="1551348" y="997217"/>
                </a:cubicBezTo>
                <a:cubicBezTo>
                  <a:pt x="1723246" y="894938"/>
                  <a:pt x="1956233" y="771352"/>
                  <a:pt x="2156544" y="664812"/>
                </a:cubicBezTo>
                <a:cubicBezTo>
                  <a:pt x="2356855" y="558272"/>
                  <a:pt x="2507444" y="468778"/>
                  <a:pt x="2753216" y="357976"/>
                </a:cubicBezTo>
                <a:cubicBezTo>
                  <a:pt x="2998988" y="247174"/>
                  <a:pt x="3631176" y="0"/>
                  <a:pt x="3631176" y="0"/>
                </a:cubicBezTo>
              </a:path>
            </a:pathLst>
          </a:cu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496494" y="2904764"/>
            <a:ext cx="4274586" cy="1979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9CC33"/>
              </a:buClr>
              <a:buSzPct val="80000"/>
              <a:buFont typeface="Calibri" pitchFamily="34" charset="0"/>
              <a:buChar char="●"/>
              <a:defRPr sz="3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99CC33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9CC33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99CC33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/>
              <a:t>Approximation of input points</a:t>
            </a:r>
          </a:p>
          <a:p>
            <a:pPr lvl="1"/>
            <a:r>
              <a:rPr lang="en-US" sz="2400" dirty="0"/>
              <a:t>Watertight manifold results by construction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0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Connect the Dots?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Implicit reconstruction</a:t>
            </a:r>
            <a:r>
              <a:rPr lang="en-US" sz="2800" dirty="0" smtClean="0"/>
              <a:t>: estimate a signed distance function (SDF); extract 0-level set mesh using Marching Cubes</a:t>
            </a:r>
            <a:endParaRPr lang="en-US" sz="28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496494" y="2904764"/>
            <a:ext cx="4274586" cy="1979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9CC33"/>
              </a:buClr>
              <a:buSzPct val="80000"/>
              <a:buFont typeface="Calibri" pitchFamily="34" charset="0"/>
              <a:buChar char="●"/>
              <a:defRPr sz="3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99CC33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9CC33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99CC33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/>
              <a:t>Approximation of input points</a:t>
            </a:r>
          </a:p>
          <a:p>
            <a:pPr lvl="1"/>
            <a:r>
              <a:rPr lang="en-US" sz="2400" dirty="0"/>
              <a:t>Watertight manifold results by construction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193346" y="2963127"/>
            <a:ext cx="2589718" cy="3010832"/>
            <a:chOff x="4795677" y="1752829"/>
            <a:chExt cx="3794857" cy="4411939"/>
          </a:xfrm>
        </p:grpSpPr>
        <p:pic>
          <p:nvPicPr>
            <p:cNvPr id="24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857750" y="1752829"/>
              <a:ext cx="3617640" cy="3886646"/>
            </a:xfrm>
            <a:prstGeom prst="rect">
              <a:avLst/>
            </a:prstGeom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grpSp>
          <p:nvGrpSpPr>
            <p:cNvPr id="25" name="Group 24"/>
            <p:cNvGrpSpPr/>
            <p:nvPr/>
          </p:nvGrpSpPr>
          <p:grpSpPr>
            <a:xfrm>
              <a:off x="4795677" y="5702321"/>
              <a:ext cx="3794857" cy="462447"/>
              <a:chOff x="635727" y="5110399"/>
              <a:chExt cx="3794857" cy="462447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690628" y="5110399"/>
                <a:ext cx="3635433" cy="164944"/>
                <a:chOff x="690628" y="5110399"/>
                <a:chExt cx="3635433" cy="164944"/>
              </a:xfrm>
            </p:grpSpPr>
            <p:sp>
              <p:nvSpPr>
                <p:cNvPr id="31" name="Rectangle 16"/>
                <p:cNvSpPr>
                  <a:spLocks noChangeArrowheads="1"/>
                </p:cNvSpPr>
                <p:nvPr/>
              </p:nvSpPr>
              <p:spPr bwMode="auto">
                <a:xfrm flipH="1">
                  <a:off x="690628" y="5110399"/>
                  <a:ext cx="1822039" cy="16494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00FF0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Rectangle 12"/>
                <p:cNvSpPr>
                  <a:spLocks noChangeArrowheads="1"/>
                </p:cNvSpPr>
                <p:nvPr/>
              </p:nvSpPr>
              <p:spPr bwMode="auto">
                <a:xfrm flipH="1">
                  <a:off x="2516719" y="5110399"/>
                  <a:ext cx="1809342" cy="164944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Text Box 13"/>
              <p:cNvSpPr txBox="1">
                <a:spLocks noChangeArrowheads="1"/>
              </p:cNvSpPr>
              <p:nvPr/>
            </p:nvSpPr>
            <p:spPr bwMode="auto">
              <a:xfrm>
                <a:off x="635727" y="5235029"/>
                <a:ext cx="476143" cy="337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0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742950" indent="-285750" eaLnBrk="0" hangingPunct="0">
                  <a:defRPr sz="40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marL="1143000" indent="-228600" eaLnBrk="0" hangingPunct="0">
                  <a:defRPr sz="40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marL="1600200" indent="-228600" eaLnBrk="0" hangingPunct="0">
                  <a:defRPr sz="40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marL="2057400" indent="-228600" eaLnBrk="0" hangingPunct="0">
                  <a:defRPr sz="40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ts val="2000"/>
                  </a:spcBef>
                  <a:spcAft>
                    <a:spcPct val="0"/>
                  </a:spcAft>
                  <a:defRPr sz="40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ts val="2000"/>
                  </a:spcBef>
                  <a:spcAft>
                    <a:spcPct val="0"/>
                  </a:spcAft>
                  <a:defRPr sz="40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ts val="2000"/>
                  </a:spcBef>
                  <a:spcAft>
                    <a:spcPct val="0"/>
                  </a:spcAft>
                  <a:defRPr sz="40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ts val="2000"/>
                  </a:spcBef>
                  <a:spcAft>
                    <a:spcPct val="0"/>
                  </a:spcAft>
                  <a:defRPr sz="40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Trebuchet MS"/>
                    <a:cs typeface="Trebuchet MS"/>
                  </a:rPr>
                  <a:t>&lt; 0</a:t>
                </a:r>
              </a:p>
            </p:txBody>
          </p:sp>
          <p:sp>
            <p:nvSpPr>
              <p:cNvPr id="29" name="Text Box 14"/>
              <p:cNvSpPr txBox="1">
                <a:spLocks noChangeArrowheads="1"/>
              </p:cNvSpPr>
              <p:nvPr/>
            </p:nvSpPr>
            <p:spPr bwMode="auto">
              <a:xfrm>
                <a:off x="3990946" y="5238201"/>
                <a:ext cx="439638" cy="307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0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742950" indent="-285750" eaLnBrk="0" hangingPunct="0">
                  <a:defRPr sz="40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marL="1143000" indent="-228600" eaLnBrk="0" hangingPunct="0">
                  <a:defRPr sz="40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marL="1600200" indent="-228600" eaLnBrk="0" hangingPunct="0">
                  <a:defRPr sz="40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marL="2057400" indent="-228600" eaLnBrk="0" hangingPunct="0">
                  <a:defRPr sz="40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ts val="2000"/>
                  </a:spcBef>
                  <a:spcAft>
                    <a:spcPct val="0"/>
                  </a:spcAft>
                  <a:defRPr sz="40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ts val="2000"/>
                  </a:spcBef>
                  <a:spcAft>
                    <a:spcPct val="0"/>
                  </a:spcAft>
                  <a:defRPr sz="40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ts val="2000"/>
                  </a:spcBef>
                  <a:spcAft>
                    <a:spcPct val="0"/>
                  </a:spcAft>
                  <a:defRPr sz="40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ts val="2000"/>
                  </a:spcBef>
                  <a:spcAft>
                    <a:spcPct val="0"/>
                  </a:spcAft>
                  <a:defRPr sz="40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en-US" sz="1400" dirty="0" smtClean="0">
                    <a:latin typeface="Trebuchet MS"/>
                    <a:cs typeface="Trebuchet MS"/>
                  </a:rPr>
                  <a:t>&gt; </a:t>
                </a:r>
                <a:r>
                  <a:rPr lang="en-US" sz="1400" dirty="0">
                    <a:latin typeface="Trebuchet MS"/>
                    <a:cs typeface="Trebuchet MS"/>
                  </a:rPr>
                  <a:t>0</a:t>
                </a:r>
              </a:p>
            </p:txBody>
          </p:sp>
          <p:sp>
            <p:nvSpPr>
              <p:cNvPr id="30" name="Text Box 15"/>
              <p:cNvSpPr txBox="1">
                <a:spLocks noChangeArrowheads="1"/>
              </p:cNvSpPr>
              <p:nvPr/>
            </p:nvSpPr>
            <p:spPr bwMode="auto">
              <a:xfrm>
                <a:off x="2373648" y="5231857"/>
                <a:ext cx="3050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0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742950" indent="-285750" eaLnBrk="0" hangingPunct="0">
                  <a:defRPr sz="40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marL="1143000" indent="-228600" eaLnBrk="0" hangingPunct="0">
                  <a:defRPr sz="40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marL="1600200" indent="-228600" eaLnBrk="0" hangingPunct="0">
                  <a:defRPr sz="40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marL="2057400" indent="-228600" eaLnBrk="0" hangingPunct="0">
                  <a:defRPr sz="40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ts val="2000"/>
                  </a:spcBef>
                  <a:spcAft>
                    <a:spcPct val="0"/>
                  </a:spcAft>
                  <a:defRPr sz="40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ts val="2000"/>
                  </a:spcBef>
                  <a:spcAft>
                    <a:spcPct val="0"/>
                  </a:spcAft>
                  <a:defRPr sz="40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ts val="2000"/>
                  </a:spcBef>
                  <a:spcAft>
                    <a:spcPct val="0"/>
                  </a:spcAft>
                  <a:defRPr sz="40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ts val="2000"/>
                  </a:spcBef>
                  <a:spcAft>
                    <a:spcPct val="0"/>
                  </a:spcAft>
                  <a:defRPr sz="40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en-US" sz="1600">
                    <a:latin typeface="Trebuchet MS"/>
                    <a:cs typeface="Trebuchet MS"/>
                  </a:rPr>
                  <a:t>0</a:t>
                </a:r>
              </a:p>
            </p:txBody>
          </p:sp>
        </p:grpSp>
        <p:sp>
          <p:nvSpPr>
            <p:cNvPr id="26" name="Freeform 10"/>
            <p:cNvSpPr>
              <a:spLocks noChangeAspect="1"/>
            </p:cNvSpPr>
            <p:nvPr/>
          </p:nvSpPr>
          <p:spPr bwMode="blackGray">
            <a:xfrm>
              <a:off x="4987518" y="1820190"/>
              <a:ext cx="3350990" cy="3671997"/>
            </a:xfrm>
            <a:custGeom>
              <a:avLst/>
              <a:gdLst>
                <a:gd name="T0" fmla="*/ 2147483647 w 1584"/>
                <a:gd name="T1" fmla="*/ 2147483647 h 1536"/>
                <a:gd name="T2" fmla="*/ 2147483647 w 1584"/>
                <a:gd name="T3" fmla="*/ 2147483647 h 1536"/>
                <a:gd name="T4" fmla="*/ 2147483647 w 1584"/>
                <a:gd name="T5" fmla="*/ 2147483647 h 1536"/>
                <a:gd name="T6" fmla="*/ 2147483647 w 1584"/>
                <a:gd name="T7" fmla="*/ 2147483647 h 1536"/>
                <a:gd name="T8" fmla="*/ 2147483647 w 1584"/>
                <a:gd name="T9" fmla="*/ 2147483647 h 1536"/>
                <a:gd name="T10" fmla="*/ 2147483647 w 1584"/>
                <a:gd name="T11" fmla="*/ 2147483647 h 1536"/>
                <a:gd name="T12" fmla="*/ 2147483647 w 1584"/>
                <a:gd name="T13" fmla="*/ 2147483647 h 1536"/>
                <a:gd name="T14" fmla="*/ 2147483647 w 1584"/>
                <a:gd name="T15" fmla="*/ 2147483647 h 1536"/>
                <a:gd name="T16" fmla="*/ 2147483647 w 1584"/>
                <a:gd name="T17" fmla="*/ 2147483647 h 1536"/>
                <a:gd name="T18" fmla="*/ 2147483647 w 1584"/>
                <a:gd name="T19" fmla="*/ 2147483647 h 1536"/>
                <a:gd name="T20" fmla="*/ 2147483647 w 1584"/>
                <a:gd name="T21" fmla="*/ 2147483647 h 1536"/>
                <a:gd name="T22" fmla="*/ 2147483647 w 1584"/>
                <a:gd name="T23" fmla="*/ 2147483647 h 1536"/>
                <a:gd name="T24" fmla="*/ 2147483647 w 1584"/>
                <a:gd name="T25" fmla="*/ 2147483647 h 1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4"/>
                <a:gd name="T40" fmla="*/ 0 h 1536"/>
                <a:gd name="T41" fmla="*/ 1584 w 1584"/>
                <a:gd name="T42" fmla="*/ 1536 h 1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4" h="1536">
                  <a:moveTo>
                    <a:pt x="1016" y="136"/>
                  </a:moveTo>
                  <a:cubicBezTo>
                    <a:pt x="917" y="78"/>
                    <a:pt x="776" y="0"/>
                    <a:pt x="632" y="40"/>
                  </a:cubicBezTo>
                  <a:cubicBezTo>
                    <a:pt x="488" y="80"/>
                    <a:pt x="248" y="216"/>
                    <a:pt x="152" y="376"/>
                  </a:cubicBezTo>
                  <a:cubicBezTo>
                    <a:pt x="56" y="536"/>
                    <a:pt x="0" y="816"/>
                    <a:pt x="56" y="1000"/>
                  </a:cubicBezTo>
                  <a:cubicBezTo>
                    <a:pt x="112" y="1184"/>
                    <a:pt x="328" y="1424"/>
                    <a:pt x="488" y="1480"/>
                  </a:cubicBezTo>
                  <a:cubicBezTo>
                    <a:pt x="648" y="1536"/>
                    <a:pt x="801" y="1467"/>
                    <a:pt x="865" y="1395"/>
                  </a:cubicBezTo>
                  <a:cubicBezTo>
                    <a:pt x="929" y="1323"/>
                    <a:pt x="873" y="1193"/>
                    <a:pt x="825" y="1065"/>
                  </a:cubicBezTo>
                  <a:cubicBezTo>
                    <a:pt x="777" y="937"/>
                    <a:pt x="715" y="832"/>
                    <a:pt x="839" y="699"/>
                  </a:cubicBezTo>
                  <a:cubicBezTo>
                    <a:pt x="963" y="566"/>
                    <a:pt x="1068" y="638"/>
                    <a:pt x="1208" y="664"/>
                  </a:cubicBezTo>
                  <a:cubicBezTo>
                    <a:pt x="1348" y="690"/>
                    <a:pt x="1504" y="648"/>
                    <a:pt x="1544" y="568"/>
                  </a:cubicBezTo>
                  <a:cubicBezTo>
                    <a:pt x="1584" y="488"/>
                    <a:pt x="1520" y="232"/>
                    <a:pt x="1448" y="184"/>
                  </a:cubicBezTo>
                  <a:cubicBezTo>
                    <a:pt x="1376" y="136"/>
                    <a:pt x="1285" y="319"/>
                    <a:pt x="1178" y="292"/>
                  </a:cubicBezTo>
                  <a:cubicBezTo>
                    <a:pt x="1071" y="265"/>
                    <a:pt x="1115" y="194"/>
                    <a:pt x="1016" y="13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3" name="Oval 15"/>
          <p:cNvSpPr>
            <a:spLocks/>
          </p:cNvSpPr>
          <p:nvPr/>
        </p:nvSpPr>
        <p:spPr bwMode="auto">
          <a:xfrm rot="19426758">
            <a:off x="1715185" y="3313229"/>
            <a:ext cx="110521" cy="11107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" name="Oval 15"/>
          <p:cNvSpPr>
            <a:spLocks/>
          </p:cNvSpPr>
          <p:nvPr/>
        </p:nvSpPr>
        <p:spPr bwMode="auto">
          <a:xfrm rot="19426758">
            <a:off x="2106253" y="3047991"/>
            <a:ext cx="110521" cy="11107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" name="Oval 15"/>
          <p:cNvSpPr>
            <a:spLocks/>
          </p:cNvSpPr>
          <p:nvPr/>
        </p:nvSpPr>
        <p:spPr bwMode="auto">
          <a:xfrm rot="19426758">
            <a:off x="2539943" y="3106636"/>
            <a:ext cx="110521" cy="11107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" name="Oval 15"/>
          <p:cNvSpPr>
            <a:spLocks/>
          </p:cNvSpPr>
          <p:nvPr/>
        </p:nvSpPr>
        <p:spPr bwMode="auto">
          <a:xfrm rot="19426758">
            <a:off x="1339103" y="3994069"/>
            <a:ext cx="110521" cy="11107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" name="Oval 15"/>
          <p:cNvSpPr>
            <a:spLocks/>
          </p:cNvSpPr>
          <p:nvPr/>
        </p:nvSpPr>
        <p:spPr bwMode="auto">
          <a:xfrm rot="19426758">
            <a:off x="1330580" y="4403184"/>
            <a:ext cx="110521" cy="11107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" name="Oval 15"/>
          <p:cNvSpPr>
            <a:spLocks/>
          </p:cNvSpPr>
          <p:nvPr/>
        </p:nvSpPr>
        <p:spPr bwMode="auto">
          <a:xfrm rot="19426758">
            <a:off x="1381723" y="4718543"/>
            <a:ext cx="110521" cy="11107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" name="Oval 15"/>
          <p:cNvSpPr>
            <a:spLocks/>
          </p:cNvSpPr>
          <p:nvPr/>
        </p:nvSpPr>
        <p:spPr bwMode="auto">
          <a:xfrm rot="19426758">
            <a:off x="2019984" y="5382336"/>
            <a:ext cx="110521" cy="11107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" name="Oval 15"/>
          <p:cNvSpPr>
            <a:spLocks/>
          </p:cNvSpPr>
          <p:nvPr/>
        </p:nvSpPr>
        <p:spPr bwMode="auto">
          <a:xfrm rot="19426758">
            <a:off x="2565515" y="5169255"/>
            <a:ext cx="110521" cy="11107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" name="Oval 15"/>
          <p:cNvSpPr>
            <a:spLocks/>
          </p:cNvSpPr>
          <p:nvPr/>
        </p:nvSpPr>
        <p:spPr bwMode="auto">
          <a:xfrm rot="19426758">
            <a:off x="2420607" y="4351027"/>
            <a:ext cx="110521" cy="11107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" name="Oval 15"/>
          <p:cNvSpPr>
            <a:spLocks/>
          </p:cNvSpPr>
          <p:nvPr/>
        </p:nvSpPr>
        <p:spPr bwMode="auto">
          <a:xfrm rot="19426758">
            <a:off x="2683818" y="3957939"/>
            <a:ext cx="110521" cy="11107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Oval 15"/>
          <p:cNvSpPr>
            <a:spLocks/>
          </p:cNvSpPr>
          <p:nvPr/>
        </p:nvSpPr>
        <p:spPr bwMode="auto">
          <a:xfrm rot="19426758">
            <a:off x="3169680" y="4043173"/>
            <a:ext cx="110521" cy="11107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" name="Oval 15"/>
          <p:cNvSpPr>
            <a:spLocks/>
          </p:cNvSpPr>
          <p:nvPr/>
        </p:nvSpPr>
        <p:spPr bwMode="auto">
          <a:xfrm rot="19426758">
            <a:off x="3468014" y="3523258"/>
            <a:ext cx="110521" cy="11107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" name="Oval 15"/>
          <p:cNvSpPr>
            <a:spLocks/>
          </p:cNvSpPr>
          <p:nvPr/>
        </p:nvSpPr>
        <p:spPr bwMode="auto">
          <a:xfrm rot="19426758">
            <a:off x="3007726" y="3420978"/>
            <a:ext cx="110521" cy="11107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36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Implicit vs. Explicit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075"/>
            <a:ext cx="91440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85800" y="5103813"/>
            <a:ext cx="900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dirty="0">
                <a:latin typeface="Trebuchet MS"/>
                <a:cs typeface="Trebuchet MS"/>
              </a:rPr>
              <a:t>Input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276600" y="5103813"/>
            <a:ext cx="12379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>
                <a:latin typeface="Trebuchet MS"/>
                <a:cs typeface="Trebuchet MS"/>
              </a:rPr>
              <a:t>Implicit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6629400" y="5103813"/>
            <a:ext cx="12158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>
                <a:latin typeface="Trebuchet MS"/>
                <a:cs typeface="Trebuchet MS"/>
              </a:rPr>
              <a:t>Explicit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3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SDF from Points and </a:t>
            </a:r>
            <a:r>
              <a:rPr lang="en-US" dirty="0" err="1" smtClean="0"/>
              <a:t>Normals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776467" cy="4572001"/>
          </a:xfrm>
        </p:spPr>
        <p:txBody>
          <a:bodyPr/>
          <a:lstStyle/>
          <a:p>
            <a:r>
              <a:rPr lang="en-US" dirty="0" smtClean="0"/>
              <a:t>Compute signed distance to the tangent plane of the closest point</a:t>
            </a:r>
          </a:p>
          <a:p>
            <a:endParaRPr lang="en-US" dirty="0" smtClean="0"/>
          </a:p>
          <a:p>
            <a:r>
              <a:rPr lang="en-US" dirty="0" err="1" smtClean="0"/>
              <a:t>Normals</a:t>
            </a:r>
            <a:r>
              <a:rPr lang="en-US" dirty="0" smtClean="0"/>
              <a:t> help to distinguish between inside and outside</a:t>
            </a:r>
            <a:endParaRPr lang="en-US" dirty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5270690" y="2130618"/>
            <a:ext cx="2903537" cy="2913063"/>
            <a:chOff x="0" y="0"/>
            <a:chExt cx="2600" cy="2610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878" y="78"/>
              <a:ext cx="797" cy="240"/>
              <a:chOff x="0" y="0"/>
              <a:chExt cx="796" cy="240"/>
            </a:xfrm>
          </p:grpSpPr>
          <p:sp>
            <p:nvSpPr>
              <p:cNvPr id="51" name="Line 5"/>
              <p:cNvSpPr>
                <a:spLocks noChangeShapeType="1"/>
              </p:cNvSpPr>
              <p:nvPr/>
            </p:nvSpPr>
            <p:spPr bwMode="auto">
              <a:xfrm>
                <a:off x="0" y="232"/>
                <a:ext cx="7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" name="Line 6"/>
              <p:cNvSpPr>
                <a:spLocks noChangeShapeType="1"/>
              </p:cNvSpPr>
              <p:nvPr/>
            </p:nvSpPr>
            <p:spPr bwMode="auto">
              <a:xfrm flipH="1">
                <a:off x="396" y="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 rot="1693611">
              <a:off x="1390" y="174"/>
              <a:ext cx="797" cy="240"/>
              <a:chOff x="0" y="0"/>
              <a:chExt cx="796" cy="240"/>
            </a:xfrm>
          </p:grpSpPr>
          <p:sp>
            <p:nvSpPr>
              <p:cNvPr id="49" name="Line 8"/>
              <p:cNvSpPr>
                <a:spLocks noChangeShapeType="1"/>
              </p:cNvSpPr>
              <p:nvPr/>
            </p:nvSpPr>
            <p:spPr bwMode="auto">
              <a:xfrm>
                <a:off x="0" y="232"/>
                <a:ext cx="7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" name="Line 9"/>
              <p:cNvSpPr>
                <a:spLocks noChangeShapeType="1"/>
              </p:cNvSpPr>
              <p:nvPr/>
            </p:nvSpPr>
            <p:spPr bwMode="auto">
              <a:xfrm flipH="1">
                <a:off x="396" y="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 rot="3096693">
              <a:off x="1789" y="494"/>
              <a:ext cx="797" cy="240"/>
              <a:chOff x="0" y="0"/>
              <a:chExt cx="796" cy="240"/>
            </a:xfrm>
          </p:grpSpPr>
          <p:sp>
            <p:nvSpPr>
              <p:cNvPr id="47" name="Line 11"/>
              <p:cNvSpPr>
                <a:spLocks noChangeShapeType="1"/>
              </p:cNvSpPr>
              <p:nvPr/>
            </p:nvSpPr>
            <p:spPr bwMode="auto">
              <a:xfrm>
                <a:off x="0" y="232"/>
                <a:ext cx="7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 flipH="1">
                <a:off x="396" y="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1" name="Group 13"/>
            <p:cNvGrpSpPr>
              <a:grpSpLocks/>
            </p:cNvGrpSpPr>
            <p:nvPr/>
          </p:nvGrpSpPr>
          <p:grpSpPr bwMode="auto">
            <a:xfrm rot="4575941">
              <a:off x="1989" y="902"/>
              <a:ext cx="797" cy="240"/>
              <a:chOff x="0" y="0"/>
              <a:chExt cx="796" cy="240"/>
            </a:xfrm>
          </p:grpSpPr>
          <p:sp>
            <p:nvSpPr>
              <p:cNvPr id="45" name="Line 14"/>
              <p:cNvSpPr>
                <a:spLocks noChangeShapeType="1"/>
              </p:cNvSpPr>
              <p:nvPr/>
            </p:nvSpPr>
            <p:spPr bwMode="auto">
              <a:xfrm>
                <a:off x="0" y="232"/>
                <a:ext cx="7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6" name="Line 15"/>
              <p:cNvSpPr>
                <a:spLocks noChangeShapeType="1"/>
              </p:cNvSpPr>
              <p:nvPr/>
            </p:nvSpPr>
            <p:spPr bwMode="auto">
              <a:xfrm flipH="1">
                <a:off x="396" y="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2" name="Group 16"/>
            <p:cNvGrpSpPr>
              <a:grpSpLocks/>
            </p:cNvGrpSpPr>
            <p:nvPr/>
          </p:nvGrpSpPr>
          <p:grpSpPr bwMode="auto">
            <a:xfrm rot="6265549">
              <a:off x="1981" y="1446"/>
              <a:ext cx="797" cy="240"/>
              <a:chOff x="0" y="0"/>
              <a:chExt cx="796" cy="240"/>
            </a:xfrm>
          </p:grpSpPr>
          <p:sp>
            <p:nvSpPr>
              <p:cNvPr id="43" name="Line 17"/>
              <p:cNvSpPr>
                <a:spLocks noChangeShapeType="1"/>
              </p:cNvSpPr>
              <p:nvPr/>
            </p:nvSpPr>
            <p:spPr bwMode="auto">
              <a:xfrm>
                <a:off x="0" y="232"/>
                <a:ext cx="7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" name="Line 18"/>
              <p:cNvSpPr>
                <a:spLocks noChangeShapeType="1"/>
              </p:cNvSpPr>
              <p:nvPr/>
            </p:nvSpPr>
            <p:spPr bwMode="auto">
              <a:xfrm flipH="1">
                <a:off x="396" y="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3" name="Group 19"/>
            <p:cNvGrpSpPr>
              <a:grpSpLocks/>
            </p:cNvGrpSpPr>
            <p:nvPr/>
          </p:nvGrpSpPr>
          <p:grpSpPr bwMode="auto">
            <a:xfrm rot="7609224">
              <a:off x="1805" y="1838"/>
              <a:ext cx="797" cy="240"/>
              <a:chOff x="0" y="0"/>
              <a:chExt cx="796" cy="240"/>
            </a:xfrm>
          </p:grpSpPr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>
                <a:off x="0" y="232"/>
                <a:ext cx="7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 flipH="1">
                <a:off x="396" y="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4" name="Group 22"/>
            <p:cNvGrpSpPr>
              <a:grpSpLocks/>
            </p:cNvGrpSpPr>
            <p:nvPr/>
          </p:nvGrpSpPr>
          <p:grpSpPr bwMode="auto">
            <a:xfrm rot="8924996">
              <a:off x="1446" y="2150"/>
              <a:ext cx="797" cy="240"/>
              <a:chOff x="0" y="0"/>
              <a:chExt cx="796" cy="240"/>
            </a:xfrm>
          </p:grpSpPr>
          <p:sp>
            <p:nvSpPr>
              <p:cNvPr id="39" name="Line 23"/>
              <p:cNvSpPr>
                <a:spLocks noChangeShapeType="1"/>
              </p:cNvSpPr>
              <p:nvPr/>
            </p:nvSpPr>
            <p:spPr bwMode="auto">
              <a:xfrm>
                <a:off x="0" y="232"/>
                <a:ext cx="7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" name="Line 24"/>
              <p:cNvSpPr>
                <a:spLocks noChangeShapeType="1"/>
              </p:cNvSpPr>
              <p:nvPr/>
            </p:nvSpPr>
            <p:spPr bwMode="auto">
              <a:xfrm flipH="1">
                <a:off x="396" y="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5" name="Group 25"/>
            <p:cNvGrpSpPr>
              <a:grpSpLocks/>
            </p:cNvGrpSpPr>
            <p:nvPr/>
          </p:nvGrpSpPr>
          <p:grpSpPr bwMode="auto">
            <a:xfrm rot="10436476">
              <a:off x="1022" y="2286"/>
              <a:ext cx="797" cy="240"/>
              <a:chOff x="0" y="0"/>
              <a:chExt cx="796" cy="240"/>
            </a:xfrm>
          </p:grpSpPr>
          <p:sp>
            <p:nvSpPr>
              <p:cNvPr id="37" name="Line 26"/>
              <p:cNvSpPr>
                <a:spLocks noChangeShapeType="1"/>
              </p:cNvSpPr>
              <p:nvPr/>
            </p:nvSpPr>
            <p:spPr bwMode="auto">
              <a:xfrm>
                <a:off x="0" y="232"/>
                <a:ext cx="7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" name="Line 27"/>
              <p:cNvSpPr>
                <a:spLocks noChangeShapeType="1"/>
              </p:cNvSpPr>
              <p:nvPr/>
            </p:nvSpPr>
            <p:spPr bwMode="auto">
              <a:xfrm flipH="1">
                <a:off x="396" y="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6" name="Group 28"/>
            <p:cNvGrpSpPr>
              <a:grpSpLocks/>
            </p:cNvGrpSpPr>
            <p:nvPr/>
          </p:nvGrpSpPr>
          <p:grpSpPr bwMode="auto">
            <a:xfrm rot="-9732895">
              <a:off x="582" y="2254"/>
              <a:ext cx="797" cy="240"/>
              <a:chOff x="0" y="0"/>
              <a:chExt cx="796" cy="240"/>
            </a:xfrm>
          </p:grpSpPr>
          <p:sp>
            <p:nvSpPr>
              <p:cNvPr id="35" name="Line 29"/>
              <p:cNvSpPr>
                <a:spLocks noChangeShapeType="1"/>
              </p:cNvSpPr>
              <p:nvPr/>
            </p:nvSpPr>
            <p:spPr bwMode="auto">
              <a:xfrm>
                <a:off x="0" y="232"/>
                <a:ext cx="7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6" name="Line 30"/>
              <p:cNvSpPr>
                <a:spLocks noChangeShapeType="1"/>
              </p:cNvSpPr>
              <p:nvPr/>
            </p:nvSpPr>
            <p:spPr bwMode="auto">
              <a:xfrm flipH="1">
                <a:off x="396" y="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7" name="Group 31"/>
            <p:cNvGrpSpPr>
              <a:grpSpLocks/>
            </p:cNvGrpSpPr>
            <p:nvPr/>
          </p:nvGrpSpPr>
          <p:grpSpPr bwMode="auto">
            <a:xfrm rot="-8505256">
              <a:off x="198" y="2062"/>
              <a:ext cx="797" cy="240"/>
              <a:chOff x="0" y="0"/>
              <a:chExt cx="796" cy="240"/>
            </a:xfrm>
          </p:grpSpPr>
          <p:sp>
            <p:nvSpPr>
              <p:cNvPr id="33" name="Line 32"/>
              <p:cNvSpPr>
                <a:spLocks noChangeShapeType="1"/>
              </p:cNvSpPr>
              <p:nvPr/>
            </p:nvSpPr>
            <p:spPr bwMode="auto">
              <a:xfrm>
                <a:off x="0" y="232"/>
                <a:ext cx="7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4" name="Line 33"/>
              <p:cNvSpPr>
                <a:spLocks noChangeShapeType="1"/>
              </p:cNvSpPr>
              <p:nvPr/>
            </p:nvSpPr>
            <p:spPr bwMode="auto">
              <a:xfrm flipH="1">
                <a:off x="396" y="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8" name="Group 34"/>
            <p:cNvGrpSpPr>
              <a:grpSpLocks/>
            </p:cNvGrpSpPr>
            <p:nvPr/>
          </p:nvGrpSpPr>
          <p:grpSpPr bwMode="auto">
            <a:xfrm rot="-7206897">
              <a:off x="-65" y="1758"/>
              <a:ext cx="796" cy="240"/>
              <a:chOff x="0" y="0"/>
              <a:chExt cx="796" cy="240"/>
            </a:xfrm>
          </p:grpSpPr>
          <p:sp>
            <p:nvSpPr>
              <p:cNvPr id="31" name="Line 35"/>
              <p:cNvSpPr>
                <a:spLocks noChangeShapeType="1"/>
              </p:cNvSpPr>
              <p:nvPr/>
            </p:nvSpPr>
            <p:spPr bwMode="auto">
              <a:xfrm>
                <a:off x="0" y="232"/>
                <a:ext cx="7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" name="Line 36"/>
              <p:cNvSpPr>
                <a:spLocks noChangeShapeType="1"/>
              </p:cNvSpPr>
              <p:nvPr/>
            </p:nvSpPr>
            <p:spPr bwMode="auto">
              <a:xfrm flipH="1">
                <a:off x="396" y="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9" name="Group 37"/>
            <p:cNvGrpSpPr>
              <a:grpSpLocks/>
            </p:cNvGrpSpPr>
            <p:nvPr/>
          </p:nvGrpSpPr>
          <p:grpSpPr bwMode="auto">
            <a:xfrm rot="-5427640">
              <a:off x="-209" y="1246"/>
              <a:ext cx="796" cy="240"/>
              <a:chOff x="0" y="0"/>
              <a:chExt cx="796" cy="240"/>
            </a:xfrm>
          </p:grpSpPr>
          <p:sp>
            <p:nvSpPr>
              <p:cNvPr id="29" name="Line 38"/>
              <p:cNvSpPr>
                <a:spLocks noChangeShapeType="1"/>
              </p:cNvSpPr>
              <p:nvPr/>
            </p:nvSpPr>
            <p:spPr bwMode="auto">
              <a:xfrm>
                <a:off x="0" y="232"/>
                <a:ext cx="7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" name="Line 39"/>
              <p:cNvSpPr>
                <a:spLocks noChangeShapeType="1"/>
              </p:cNvSpPr>
              <p:nvPr/>
            </p:nvSpPr>
            <p:spPr bwMode="auto">
              <a:xfrm flipH="1">
                <a:off x="396" y="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0" name="Group 40"/>
            <p:cNvGrpSpPr>
              <a:grpSpLocks/>
            </p:cNvGrpSpPr>
            <p:nvPr/>
          </p:nvGrpSpPr>
          <p:grpSpPr bwMode="auto">
            <a:xfrm rot="-4071625">
              <a:off x="-137" y="766"/>
              <a:ext cx="796" cy="240"/>
              <a:chOff x="0" y="0"/>
              <a:chExt cx="796" cy="240"/>
            </a:xfrm>
          </p:grpSpPr>
          <p:sp>
            <p:nvSpPr>
              <p:cNvPr id="27" name="Line 41"/>
              <p:cNvSpPr>
                <a:spLocks noChangeShapeType="1"/>
              </p:cNvSpPr>
              <p:nvPr/>
            </p:nvSpPr>
            <p:spPr bwMode="auto">
              <a:xfrm>
                <a:off x="0" y="232"/>
                <a:ext cx="7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" name="Line 42"/>
              <p:cNvSpPr>
                <a:spLocks noChangeShapeType="1"/>
              </p:cNvSpPr>
              <p:nvPr/>
            </p:nvSpPr>
            <p:spPr bwMode="auto">
              <a:xfrm flipH="1">
                <a:off x="396" y="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1" name="Group 43"/>
            <p:cNvGrpSpPr>
              <a:grpSpLocks/>
            </p:cNvGrpSpPr>
            <p:nvPr/>
          </p:nvGrpSpPr>
          <p:grpSpPr bwMode="auto">
            <a:xfrm rot="-2901514">
              <a:off x="77" y="422"/>
              <a:ext cx="797" cy="240"/>
              <a:chOff x="0" y="0"/>
              <a:chExt cx="796" cy="240"/>
            </a:xfrm>
          </p:grpSpPr>
          <p:sp>
            <p:nvSpPr>
              <p:cNvPr id="25" name="Line 44"/>
              <p:cNvSpPr>
                <a:spLocks noChangeShapeType="1"/>
              </p:cNvSpPr>
              <p:nvPr/>
            </p:nvSpPr>
            <p:spPr bwMode="auto">
              <a:xfrm>
                <a:off x="0" y="232"/>
                <a:ext cx="7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6" name="Line 45"/>
              <p:cNvSpPr>
                <a:spLocks noChangeShapeType="1"/>
              </p:cNvSpPr>
              <p:nvPr/>
            </p:nvSpPr>
            <p:spPr bwMode="auto">
              <a:xfrm flipH="1">
                <a:off x="396" y="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2" name="Group 46"/>
            <p:cNvGrpSpPr>
              <a:grpSpLocks/>
            </p:cNvGrpSpPr>
            <p:nvPr/>
          </p:nvGrpSpPr>
          <p:grpSpPr bwMode="auto">
            <a:xfrm rot="-1481421">
              <a:off x="406" y="174"/>
              <a:ext cx="797" cy="240"/>
              <a:chOff x="0" y="0"/>
              <a:chExt cx="796" cy="240"/>
            </a:xfrm>
          </p:grpSpPr>
          <p:sp>
            <p:nvSpPr>
              <p:cNvPr id="23" name="Line 47"/>
              <p:cNvSpPr>
                <a:spLocks noChangeShapeType="1"/>
              </p:cNvSpPr>
              <p:nvPr/>
            </p:nvSpPr>
            <p:spPr bwMode="auto">
              <a:xfrm>
                <a:off x="0" y="232"/>
                <a:ext cx="7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" name="Line 48"/>
              <p:cNvSpPr>
                <a:spLocks noChangeShapeType="1"/>
              </p:cNvSpPr>
              <p:nvPr/>
            </p:nvSpPr>
            <p:spPr bwMode="auto">
              <a:xfrm flipH="1">
                <a:off x="396" y="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53" name="Group 49"/>
          <p:cNvGrpSpPr>
            <a:grpSpLocks/>
          </p:cNvGrpSpPr>
          <p:nvPr/>
        </p:nvGrpSpPr>
        <p:grpSpPr bwMode="auto">
          <a:xfrm>
            <a:off x="5578665" y="2424306"/>
            <a:ext cx="2295525" cy="2303462"/>
            <a:chOff x="0" y="0"/>
            <a:chExt cx="2056" cy="2064"/>
          </a:xfrm>
        </p:grpSpPr>
        <p:sp>
          <p:nvSpPr>
            <p:cNvPr id="54" name="Oval 50"/>
            <p:cNvSpPr>
              <a:spLocks/>
            </p:cNvSpPr>
            <p:nvPr/>
          </p:nvSpPr>
          <p:spPr bwMode="auto">
            <a:xfrm>
              <a:off x="56" y="632"/>
              <a:ext cx="80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" name="Oval 51"/>
            <p:cNvSpPr>
              <a:spLocks/>
            </p:cNvSpPr>
            <p:nvPr/>
          </p:nvSpPr>
          <p:spPr bwMode="auto">
            <a:xfrm>
              <a:off x="128" y="1512"/>
              <a:ext cx="80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" name="Oval 52"/>
            <p:cNvSpPr>
              <a:spLocks/>
            </p:cNvSpPr>
            <p:nvPr/>
          </p:nvSpPr>
          <p:spPr bwMode="auto">
            <a:xfrm>
              <a:off x="360" y="1784"/>
              <a:ext cx="80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" name="Oval 53"/>
            <p:cNvSpPr>
              <a:spLocks/>
            </p:cNvSpPr>
            <p:nvPr/>
          </p:nvSpPr>
          <p:spPr bwMode="auto">
            <a:xfrm>
              <a:off x="1096" y="1984"/>
              <a:ext cx="80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" name="Oval 54"/>
            <p:cNvSpPr>
              <a:spLocks/>
            </p:cNvSpPr>
            <p:nvPr/>
          </p:nvSpPr>
          <p:spPr bwMode="auto">
            <a:xfrm>
              <a:off x="1472" y="1872"/>
              <a:ext cx="80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" name="Oval 55"/>
            <p:cNvSpPr>
              <a:spLocks/>
            </p:cNvSpPr>
            <p:nvPr/>
          </p:nvSpPr>
          <p:spPr bwMode="auto">
            <a:xfrm>
              <a:off x="1808" y="1592"/>
              <a:ext cx="80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" name="Oval 56"/>
            <p:cNvSpPr>
              <a:spLocks/>
            </p:cNvSpPr>
            <p:nvPr/>
          </p:nvSpPr>
          <p:spPr bwMode="auto">
            <a:xfrm>
              <a:off x="1960" y="1232"/>
              <a:ext cx="80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" name="Oval 57"/>
            <p:cNvSpPr>
              <a:spLocks/>
            </p:cNvSpPr>
            <p:nvPr/>
          </p:nvSpPr>
          <p:spPr bwMode="auto">
            <a:xfrm>
              <a:off x="1976" y="744"/>
              <a:ext cx="80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" name="Oval 58"/>
            <p:cNvSpPr>
              <a:spLocks/>
            </p:cNvSpPr>
            <p:nvPr/>
          </p:nvSpPr>
          <p:spPr bwMode="auto">
            <a:xfrm>
              <a:off x="1776" y="384"/>
              <a:ext cx="80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" name="Oval 59"/>
            <p:cNvSpPr>
              <a:spLocks/>
            </p:cNvSpPr>
            <p:nvPr/>
          </p:nvSpPr>
          <p:spPr bwMode="auto">
            <a:xfrm>
              <a:off x="1416" y="104"/>
              <a:ext cx="80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" name="Oval 60"/>
            <p:cNvSpPr>
              <a:spLocks/>
            </p:cNvSpPr>
            <p:nvPr/>
          </p:nvSpPr>
          <p:spPr bwMode="auto">
            <a:xfrm>
              <a:off x="248" y="320"/>
              <a:ext cx="80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" name="Oval 61"/>
            <p:cNvSpPr>
              <a:spLocks/>
            </p:cNvSpPr>
            <p:nvPr/>
          </p:nvSpPr>
          <p:spPr bwMode="auto">
            <a:xfrm>
              <a:off x="536" y="96"/>
              <a:ext cx="80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" name="Oval 62"/>
            <p:cNvSpPr>
              <a:spLocks/>
            </p:cNvSpPr>
            <p:nvPr/>
          </p:nvSpPr>
          <p:spPr bwMode="auto">
            <a:xfrm>
              <a:off x="0" y="1064"/>
              <a:ext cx="80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" name="Oval 63"/>
            <p:cNvSpPr>
              <a:spLocks/>
            </p:cNvSpPr>
            <p:nvPr/>
          </p:nvSpPr>
          <p:spPr bwMode="auto">
            <a:xfrm>
              <a:off x="704" y="1952"/>
              <a:ext cx="80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" name="Oval 64"/>
            <p:cNvSpPr>
              <a:spLocks/>
            </p:cNvSpPr>
            <p:nvPr/>
          </p:nvSpPr>
          <p:spPr bwMode="auto">
            <a:xfrm>
              <a:off x="960" y="0"/>
              <a:ext cx="80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6567678" y="3259331"/>
            <a:ext cx="2129427" cy="478127"/>
            <a:chOff x="5826369" y="6635261"/>
            <a:chExt cx="3026343" cy="680982"/>
          </a:xfrm>
        </p:grpSpPr>
        <p:sp>
          <p:nvSpPr>
            <p:cNvPr id="70" name="TextBox 66"/>
            <p:cNvSpPr txBox="1">
              <a:spLocks noChangeArrowheads="1"/>
            </p:cNvSpPr>
            <p:nvPr/>
          </p:nvSpPr>
          <p:spPr bwMode="auto">
            <a:xfrm>
              <a:off x="5826369" y="6658707"/>
              <a:ext cx="408109" cy="657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eaLnBrk="1" hangingPunct="1"/>
              <a:r>
                <a:rPr lang="en-US" b="1" dirty="0" smtClean="0"/>
                <a:t>-</a:t>
              </a:r>
              <a:endParaRPr lang="en-US" b="1" dirty="0"/>
            </a:p>
          </p:txBody>
        </p:sp>
        <p:sp>
          <p:nvSpPr>
            <p:cNvPr id="71" name="TextBox 67"/>
            <p:cNvSpPr txBox="1">
              <a:spLocks noChangeArrowheads="1"/>
            </p:cNvSpPr>
            <p:nvPr/>
          </p:nvSpPr>
          <p:spPr bwMode="auto">
            <a:xfrm>
              <a:off x="8335108" y="6635261"/>
              <a:ext cx="517604" cy="657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eaLnBrk="1" hangingPunct="1"/>
              <a:r>
                <a:rPr lang="en-US" b="1" dirty="0" smtClean="0"/>
                <a:t>+</a:t>
              </a:r>
              <a:endParaRPr lang="en-US" b="1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4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SDF from Points and </a:t>
            </a:r>
            <a:r>
              <a:rPr lang="en-US" dirty="0" err="1" smtClean="0"/>
              <a:t>Normals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256510" cy="4572001"/>
          </a:xfrm>
        </p:spPr>
        <p:txBody>
          <a:bodyPr/>
          <a:lstStyle/>
          <a:p>
            <a:r>
              <a:rPr lang="en-US" dirty="0"/>
              <a:t>Compute signed distance to the tangent plane of the closest </a:t>
            </a:r>
            <a:r>
              <a:rPr lang="en-US" dirty="0" smtClean="0"/>
              <a:t>point</a:t>
            </a:r>
          </a:p>
          <a:p>
            <a:endParaRPr lang="en-US" dirty="0"/>
          </a:p>
          <a:p>
            <a:r>
              <a:rPr lang="en-US" dirty="0" smtClean="0"/>
              <a:t>Problem??</a:t>
            </a:r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524808" y="3328692"/>
            <a:ext cx="3309102" cy="1732693"/>
            <a:chOff x="82" y="0"/>
            <a:chExt cx="2078" cy="1088"/>
          </a:xfrm>
        </p:grpSpPr>
        <p:sp>
          <p:nvSpPr>
            <p:cNvPr id="8" name="Line 2"/>
            <p:cNvSpPr>
              <a:spLocks noChangeShapeType="1"/>
            </p:cNvSpPr>
            <p:nvPr/>
          </p:nvSpPr>
          <p:spPr bwMode="auto">
            <a:xfrm rot="10800000" flipH="1">
              <a:off x="384" y="232"/>
              <a:ext cx="479" cy="3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Line 3"/>
            <p:cNvSpPr>
              <a:spLocks noChangeShapeType="1"/>
            </p:cNvSpPr>
            <p:nvPr/>
          </p:nvSpPr>
          <p:spPr bwMode="auto">
            <a:xfrm rot="10800000" flipH="1">
              <a:off x="864" y="0"/>
              <a:ext cx="615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1488" y="28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rot="10800000" flipH="1">
              <a:off x="82" y="593"/>
              <a:ext cx="146" cy="4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4781902" y="2150914"/>
            <a:ext cx="3159615" cy="3134701"/>
            <a:chOff x="0" y="0"/>
            <a:chExt cx="1983" cy="1968"/>
          </a:xfrm>
        </p:grpSpPr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0" y="720"/>
              <a:ext cx="1487" cy="1248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816" y="288"/>
              <a:ext cx="1000" cy="154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1824" y="0"/>
              <a:ext cx="159" cy="1822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6" name="Line 12"/>
          <p:cNvSpPr>
            <a:spLocks noChangeShapeType="1"/>
          </p:cNvSpPr>
          <p:nvPr/>
        </p:nvSpPr>
        <p:spPr bwMode="auto">
          <a:xfrm rot="10800000">
            <a:off x="6004979" y="3528008"/>
            <a:ext cx="382777" cy="45525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Oval 13"/>
          <p:cNvSpPr>
            <a:spLocks/>
          </p:cNvSpPr>
          <p:nvPr/>
        </p:nvSpPr>
        <p:spPr bwMode="auto">
          <a:xfrm>
            <a:off x="6313013" y="3908521"/>
            <a:ext cx="151751" cy="154017"/>
          </a:xfrm>
          <a:prstGeom prst="ellipse">
            <a:avLst/>
          </a:prstGeom>
          <a:solidFill>
            <a:srgbClr val="7EB9E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Oval 15"/>
          <p:cNvSpPr>
            <a:spLocks/>
          </p:cNvSpPr>
          <p:nvPr/>
        </p:nvSpPr>
        <p:spPr bwMode="auto">
          <a:xfrm>
            <a:off x="5604081" y="2501984"/>
            <a:ext cx="152911" cy="15292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5741064" y="2654906"/>
            <a:ext cx="893573" cy="1151693"/>
          </a:xfrm>
          <a:prstGeom prst="line">
            <a:avLst/>
          </a:prstGeom>
          <a:noFill/>
          <a:ln w="38100">
            <a:solidFill>
              <a:srgbClr val="008000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rot="10800000">
            <a:off x="7153312" y="2916470"/>
            <a:ext cx="151753" cy="53226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" name="Oval 18"/>
          <p:cNvSpPr>
            <a:spLocks/>
          </p:cNvSpPr>
          <p:nvPr/>
        </p:nvSpPr>
        <p:spPr bwMode="auto">
          <a:xfrm>
            <a:off x="7228056" y="3373991"/>
            <a:ext cx="154017" cy="151753"/>
          </a:xfrm>
          <a:prstGeom prst="ellipse">
            <a:avLst/>
          </a:prstGeom>
          <a:solidFill>
            <a:srgbClr val="7EB9E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rot="10800000" flipH="1">
            <a:off x="8299380" y="2839461"/>
            <a:ext cx="0" cy="5345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Oval 20"/>
          <p:cNvSpPr>
            <a:spLocks/>
          </p:cNvSpPr>
          <p:nvPr/>
        </p:nvSpPr>
        <p:spPr bwMode="auto">
          <a:xfrm>
            <a:off x="8222372" y="3296983"/>
            <a:ext cx="154017" cy="154017"/>
          </a:xfrm>
          <a:prstGeom prst="ellipse">
            <a:avLst/>
          </a:prstGeom>
          <a:solidFill>
            <a:srgbClr val="7EB9E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rot="10800000">
            <a:off x="5164679" y="4488350"/>
            <a:ext cx="455257" cy="172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Oval 22"/>
          <p:cNvSpPr>
            <a:spLocks/>
          </p:cNvSpPr>
          <p:nvPr/>
        </p:nvSpPr>
        <p:spPr bwMode="auto">
          <a:xfrm>
            <a:off x="5547458" y="4597068"/>
            <a:ext cx="154017" cy="151753"/>
          </a:xfrm>
          <a:prstGeom prst="ellipse">
            <a:avLst/>
          </a:prstGeom>
          <a:solidFill>
            <a:srgbClr val="7EB9E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87" y="3034268"/>
            <a:ext cx="755073" cy="377537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501" y="2254781"/>
            <a:ext cx="235503" cy="18197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87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SDF from Points and </a:t>
            </a:r>
            <a:r>
              <a:rPr lang="en-US" dirty="0" err="1" smtClean="0"/>
              <a:t>Normals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256510" cy="4572001"/>
          </a:xfrm>
        </p:spPr>
        <p:txBody>
          <a:bodyPr/>
          <a:lstStyle/>
          <a:p>
            <a:r>
              <a:rPr lang="en-US" dirty="0"/>
              <a:t>Compute signed distance to the tangent plane of the closest </a:t>
            </a:r>
            <a:r>
              <a:rPr lang="en-US" dirty="0" smtClean="0"/>
              <a:t>point</a:t>
            </a:r>
          </a:p>
          <a:p>
            <a:endParaRPr lang="en-US" dirty="0"/>
          </a:p>
          <a:p>
            <a:r>
              <a:rPr lang="en-US" dirty="0" smtClean="0"/>
              <a:t>The function will be discontinuous</a:t>
            </a:r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524808" y="3328692"/>
            <a:ext cx="3309102" cy="1732693"/>
            <a:chOff x="82" y="0"/>
            <a:chExt cx="2078" cy="1088"/>
          </a:xfrm>
        </p:grpSpPr>
        <p:sp>
          <p:nvSpPr>
            <p:cNvPr id="8" name="Line 2"/>
            <p:cNvSpPr>
              <a:spLocks noChangeShapeType="1"/>
            </p:cNvSpPr>
            <p:nvPr/>
          </p:nvSpPr>
          <p:spPr bwMode="auto">
            <a:xfrm rot="10800000" flipH="1">
              <a:off x="384" y="232"/>
              <a:ext cx="479" cy="3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Line 3"/>
            <p:cNvSpPr>
              <a:spLocks noChangeShapeType="1"/>
            </p:cNvSpPr>
            <p:nvPr/>
          </p:nvSpPr>
          <p:spPr bwMode="auto">
            <a:xfrm rot="10800000" flipH="1">
              <a:off x="864" y="0"/>
              <a:ext cx="615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1488" y="28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rot="10800000" flipH="1">
              <a:off x="82" y="593"/>
              <a:ext cx="146" cy="4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4781902" y="2150914"/>
            <a:ext cx="3159615" cy="3134701"/>
            <a:chOff x="0" y="0"/>
            <a:chExt cx="1983" cy="1968"/>
          </a:xfrm>
        </p:grpSpPr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0" y="720"/>
              <a:ext cx="1487" cy="1248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816" y="288"/>
              <a:ext cx="1000" cy="154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1824" y="0"/>
              <a:ext cx="159" cy="1822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6" name="Line 12"/>
          <p:cNvSpPr>
            <a:spLocks noChangeShapeType="1"/>
          </p:cNvSpPr>
          <p:nvPr/>
        </p:nvSpPr>
        <p:spPr bwMode="auto">
          <a:xfrm rot="10800000">
            <a:off x="6004979" y="3528008"/>
            <a:ext cx="382777" cy="45525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Oval 13"/>
          <p:cNvSpPr>
            <a:spLocks/>
          </p:cNvSpPr>
          <p:nvPr/>
        </p:nvSpPr>
        <p:spPr bwMode="auto">
          <a:xfrm>
            <a:off x="6313013" y="3908521"/>
            <a:ext cx="151751" cy="154017"/>
          </a:xfrm>
          <a:prstGeom prst="ellipse">
            <a:avLst/>
          </a:prstGeom>
          <a:solidFill>
            <a:srgbClr val="7EB9E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rot="10800000">
            <a:off x="7153312" y="2916470"/>
            <a:ext cx="151753" cy="53226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" name="Oval 18"/>
          <p:cNvSpPr>
            <a:spLocks/>
          </p:cNvSpPr>
          <p:nvPr/>
        </p:nvSpPr>
        <p:spPr bwMode="auto">
          <a:xfrm>
            <a:off x="7228056" y="3373991"/>
            <a:ext cx="154017" cy="151753"/>
          </a:xfrm>
          <a:prstGeom prst="ellipse">
            <a:avLst/>
          </a:prstGeom>
          <a:solidFill>
            <a:srgbClr val="7EB9E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rot="10800000" flipH="1">
            <a:off x="8299380" y="2839461"/>
            <a:ext cx="0" cy="5345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Oval 20"/>
          <p:cNvSpPr>
            <a:spLocks/>
          </p:cNvSpPr>
          <p:nvPr/>
        </p:nvSpPr>
        <p:spPr bwMode="auto">
          <a:xfrm>
            <a:off x="8222372" y="3296983"/>
            <a:ext cx="154017" cy="154017"/>
          </a:xfrm>
          <a:prstGeom prst="ellipse">
            <a:avLst/>
          </a:prstGeom>
          <a:solidFill>
            <a:srgbClr val="7EB9E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rot="10800000">
            <a:off x="5164679" y="4488350"/>
            <a:ext cx="455257" cy="172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Oval 22"/>
          <p:cNvSpPr>
            <a:spLocks/>
          </p:cNvSpPr>
          <p:nvPr/>
        </p:nvSpPr>
        <p:spPr bwMode="auto">
          <a:xfrm>
            <a:off x="5547458" y="4597068"/>
            <a:ext cx="154017" cy="151753"/>
          </a:xfrm>
          <a:prstGeom prst="ellipse">
            <a:avLst/>
          </a:prstGeom>
          <a:solidFill>
            <a:srgbClr val="7EB9E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" name="Oval 20"/>
          <p:cNvSpPr>
            <a:spLocks/>
          </p:cNvSpPr>
          <p:nvPr/>
        </p:nvSpPr>
        <p:spPr bwMode="auto">
          <a:xfrm>
            <a:off x="5758098" y="3983265"/>
            <a:ext cx="154017" cy="15401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Oval 20"/>
          <p:cNvSpPr>
            <a:spLocks/>
          </p:cNvSpPr>
          <p:nvPr/>
        </p:nvSpPr>
        <p:spPr bwMode="auto">
          <a:xfrm>
            <a:off x="5585961" y="4139547"/>
            <a:ext cx="154017" cy="15401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87" y="3034268"/>
            <a:ext cx="755073" cy="377537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501" y="2254781"/>
            <a:ext cx="235503" cy="181979"/>
          </a:xfrm>
          <a:prstGeom prst="rect">
            <a:avLst/>
          </a:prstGeom>
        </p:spPr>
      </p:pic>
      <p:sp>
        <p:nvSpPr>
          <p:cNvPr id="31" name="Line 16"/>
          <p:cNvSpPr>
            <a:spLocks noChangeShapeType="1"/>
          </p:cNvSpPr>
          <p:nvPr/>
        </p:nvSpPr>
        <p:spPr bwMode="auto">
          <a:xfrm>
            <a:off x="5741064" y="2654906"/>
            <a:ext cx="893573" cy="1151693"/>
          </a:xfrm>
          <a:prstGeom prst="line">
            <a:avLst/>
          </a:prstGeom>
          <a:noFill/>
          <a:ln w="38100">
            <a:solidFill>
              <a:srgbClr val="008000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" name="Oval 15"/>
          <p:cNvSpPr>
            <a:spLocks/>
          </p:cNvSpPr>
          <p:nvPr/>
        </p:nvSpPr>
        <p:spPr bwMode="auto">
          <a:xfrm>
            <a:off x="5604081" y="2501984"/>
            <a:ext cx="152911" cy="15292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68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Smooth SDF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256510" cy="4572001"/>
          </a:xfrm>
        </p:spPr>
        <p:txBody>
          <a:bodyPr/>
          <a:lstStyle/>
          <a:p>
            <a:r>
              <a:rPr lang="en-US" dirty="0" smtClean="0"/>
              <a:t>Instead find a smooth formulation for </a:t>
            </a:r>
            <a:r>
              <a:rPr lang="en-US" i="1" dirty="0" smtClean="0">
                <a:latin typeface="Times New Roman"/>
                <a:cs typeface="Times New Roman"/>
              </a:rPr>
              <a:t>F</a:t>
            </a:r>
            <a:r>
              <a:rPr lang="en-US" dirty="0" smtClean="0"/>
              <a:t>.</a:t>
            </a:r>
          </a:p>
          <a:p>
            <a:r>
              <a:rPr lang="en-US" dirty="0" smtClean="0"/>
              <a:t>Scattered data interpolation: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i="1" dirty="0">
                <a:latin typeface="Times New Roman"/>
                <a:cs typeface="Times New Roman"/>
              </a:rPr>
              <a:t>F</a:t>
            </a:r>
            <a:r>
              <a:rPr lang="en-US" dirty="0" smtClean="0"/>
              <a:t> is smooth</a:t>
            </a:r>
          </a:p>
          <a:p>
            <a:pPr lvl="1"/>
            <a:r>
              <a:rPr lang="en-US" dirty="0" smtClean="0"/>
              <a:t>Avoid trivial </a:t>
            </a:r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524808" y="3328692"/>
            <a:ext cx="3309102" cy="1732693"/>
            <a:chOff x="82" y="0"/>
            <a:chExt cx="2078" cy="1088"/>
          </a:xfrm>
        </p:grpSpPr>
        <p:sp>
          <p:nvSpPr>
            <p:cNvPr id="8" name="Line 2"/>
            <p:cNvSpPr>
              <a:spLocks noChangeShapeType="1"/>
            </p:cNvSpPr>
            <p:nvPr/>
          </p:nvSpPr>
          <p:spPr bwMode="auto">
            <a:xfrm rot="10800000" flipH="1">
              <a:off x="384" y="232"/>
              <a:ext cx="479" cy="3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Line 3"/>
            <p:cNvSpPr>
              <a:spLocks noChangeShapeType="1"/>
            </p:cNvSpPr>
            <p:nvPr/>
          </p:nvSpPr>
          <p:spPr bwMode="auto">
            <a:xfrm rot="10800000" flipH="1">
              <a:off x="864" y="0"/>
              <a:ext cx="615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1488" y="28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rot="10800000" flipH="1">
              <a:off x="82" y="593"/>
              <a:ext cx="146" cy="4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6" name="Line 12"/>
          <p:cNvSpPr>
            <a:spLocks noChangeShapeType="1"/>
          </p:cNvSpPr>
          <p:nvPr/>
        </p:nvSpPr>
        <p:spPr bwMode="auto">
          <a:xfrm rot="10800000">
            <a:off x="6004979" y="3528008"/>
            <a:ext cx="382777" cy="45525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Oval 13"/>
          <p:cNvSpPr>
            <a:spLocks/>
          </p:cNvSpPr>
          <p:nvPr/>
        </p:nvSpPr>
        <p:spPr bwMode="auto">
          <a:xfrm>
            <a:off x="6313013" y="3908521"/>
            <a:ext cx="151751" cy="154017"/>
          </a:xfrm>
          <a:prstGeom prst="ellipse">
            <a:avLst/>
          </a:prstGeom>
          <a:solidFill>
            <a:srgbClr val="7EB9E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rot="10800000">
            <a:off x="7153312" y="2916470"/>
            <a:ext cx="151753" cy="53226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" name="Oval 18"/>
          <p:cNvSpPr>
            <a:spLocks/>
          </p:cNvSpPr>
          <p:nvPr/>
        </p:nvSpPr>
        <p:spPr bwMode="auto">
          <a:xfrm>
            <a:off x="7228056" y="3373991"/>
            <a:ext cx="154017" cy="151753"/>
          </a:xfrm>
          <a:prstGeom prst="ellipse">
            <a:avLst/>
          </a:prstGeom>
          <a:solidFill>
            <a:srgbClr val="7EB9E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rot="10800000" flipH="1">
            <a:off x="8299380" y="2839461"/>
            <a:ext cx="0" cy="5345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Oval 20"/>
          <p:cNvSpPr>
            <a:spLocks/>
          </p:cNvSpPr>
          <p:nvPr/>
        </p:nvSpPr>
        <p:spPr bwMode="auto">
          <a:xfrm>
            <a:off x="8222372" y="3296983"/>
            <a:ext cx="154017" cy="154017"/>
          </a:xfrm>
          <a:prstGeom prst="ellipse">
            <a:avLst/>
          </a:prstGeom>
          <a:solidFill>
            <a:srgbClr val="7EB9E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rot="10800000">
            <a:off x="5164679" y="4488350"/>
            <a:ext cx="455257" cy="172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Oval 22"/>
          <p:cNvSpPr>
            <a:spLocks/>
          </p:cNvSpPr>
          <p:nvPr/>
        </p:nvSpPr>
        <p:spPr bwMode="auto">
          <a:xfrm>
            <a:off x="5547458" y="4597068"/>
            <a:ext cx="154017" cy="151753"/>
          </a:xfrm>
          <a:prstGeom prst="ellipse">
            <a:avLst/>
          </a:prstGeom>
          <a:solidFill>
            <a:srgbClr val="7EB9E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968" y="4253089"/>
            <a:ext cx="755073" cy="377537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726" y="4052232"/>
            <a:ext cx="1657637" cy="395694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839" y="5153393"/>
            <a:ext cx="1001871" cy="28313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02481" y="4525833"/>
            <a:ext cx="30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0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66314" y="3996375"/>
            <a:ext cx="30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0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44275" y="3442365"/>
            <a:ext cx="30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0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73378" y="3391226"/>
            <a:ext cx="30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0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Smooth SDF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256510" cy="4572001"/>
          </a:xfrm>
        </p:spPr>
        <p:txBody>
          <a:bodyPr/>
          <a:lstStyle/>
          <a:p>
            <a:r>
              <a:rPr lang="en-US" dirty="0" smtClean="0"/>
              <a:t>Scattered data interpolation: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i="1" dirty="0">
                <a:latin typeface="Times New Roman"/>
                <a:cs typeface="Times New Roman"/>
              </a:rPr>
              <a:t>F</a:t>
            </a:r>
            <a:r>
              <a:rPr lang="en-US" dirty="0" smtClean="0"/>
              <a:t> is smooth</a:t>
            </a:r>
          </a:p>
          <a:p>
            <a:pPr lvl="1"/>
            <a:r>
              <a:rPr lang="en-US" dirty="0" smtClean="0"/>
              <a:t>Avoid trivial</a:t>
            </a:r>
          </a:p>
          <a:p>
            <a:pPr lvl="1"/>
            <a:endParaRPr lang="en-US" dirty="0"/>
          </a:p>
          <a:p>
            <a:r>
              <a:rPr lang="en-US" dirty="0" smtClean="0"/>
              <a:t>Add off-surface constraints </a:t>
            </a:r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524808" y="3328692"/>
            <a:ext cx="3309102" cy="1732693"/>
            <a:chOff x="82" y="0"/>
            <a:chExt cx="2078" cy="1088"/>
          </a:xfrm>
        </p:grpSpPr>
        <p:sp>
          <p:nvSpPr>
            <p:cNvPr id="8" name="Line 2"/>
            <p:cNvSpPr>
              <a:spLocks noChangeShapeType="1"/>
            </p:cNvSpPr>
            <p:nvPr/>
          </p:nvSpPr>
          <p:spPr bwMode="auto">
            <a:xfrm rot="10800000" flipH="1">
              <a:off x="384" y="232"/>
              <a:ext cx="479" cy="3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Line 3"/>
            <p:cNvSpPr>
              <a:spLocks noChangeShapeType="1"/>
            </p:cNvSpPr>
            <p:nvPr/>
          </p:nvSpPr>
          <p:spPr bwMode="auto">
            <a:xfrm rot="10800000" flipH="1">
              <a:off x="864" y="0"/>
              <a:ext cx="615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1488" y="28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rot="10800000" flipH="1">
              <a:off x="82" y="593"/>
              <a:ext cx="146" cy="4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6" name="Line 12"/>
          <p:cNvSpPr>
            <a:spLocks noChangeShapeType="1"/>
          </p:cNvSpPr>
          <p:nvPr/>
        </p:nvSpPr>
        <p:spPr bwMode="auto">
          <a:xfrm rot="10800000">
            <a:off x="6004979" y="3528008"/>
            <a:ext cx="382777" cy="45525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Oval 13"/>
          <p:cNvSpPr>
            <a:spLocks/>
          </p:cNvSpPr>
          <p:nvPr/>
        </p:nvSpPr>
        <p:spPr bwMode="auto">
          <a:xfrm>
            <a:off x="6313013" y="3908521"/>
            <a:ext cx="151751" cy="154017"/>
          </a:xfrm>
          <a:prstGeom prst="ellipse">
            <a:avLst/>
          </a:prstGeom>
          <a:solidFill>
            <a:srgbClr val="7EB9E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rot="10800000">
            <a:off x="7153312" y="2916470"/>
            <a:ext cx="151753" cy="53226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" name="Oval 18"/>
          <p:cNvSpPr>
            <a:spLocks/>
          </p:cNvSpPr>
          <p:nvPr/>
        </p:nvSpPr>
        <p:spPr bwMode="auto">
          <a:xfrm>
            <a:off x="7228056" y="3373991"/>
            <a:ext cx="154017" cy="151753"/>
          </a:xfrm>
          <a:prstGeom prst="ellipse">
            <a:avLst/>
          </a:prstGeom>
          <a:solidFill>
            <a:srgbClr val="7EB9E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rot="10800000" flipH="1">
            <a:off x="8299380" y="2839461"/>
            <a:ext cx="0" cy="5345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Oval 20"/>
          <p:cNvSpPr>
            <a:spLocks/>
          </p:cNvSpPr>
          <p:nvPr/>
        </p:nvSpPr>
        <p:spPr bwMode="auto">
          <a:xfrm>
            <a:off x="8222372" y="3296983"/>
            <a:ext cx="154017" cy="154017"/>
          </a:xfrm>
          <a:prstGeom prst="ellipse">
            <a:avLst/>
          </a:prstGeom>
          <a:solidFill>
            <a:srgbClr val="7EB9E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rot="10800000">
            <a:off x="5164679" y="4488350"/>
            <a:ext cx="455257" cy="172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Oval 22"/>
          <p:cNvSpPr>
            <a:spLocks/>
          </p:cNvSpPr>
          <p:nvPr/>
        </p:nvSpPr>
        <p:spPr bwMode="auto">
          <a:xfrm>
            <a:off x="5547458" y="4597068"/>
            <a:ext cx="154017" cy="151753"/>
          </a:xfrm>
          <a:prstGeom prst="ellipse">
            <a:avLst/>
          </a:prstGeom>
          <a:solidFill>
            <a:srgbClr val="7EB9E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78" y="2526575"/>
            <a:ext cx="1657637" cy="395694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87" y="3576596"/>
            <a:ext cx="1001871" cy="28313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702481" y="4525833"/>
            <a:ext cx="30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0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66314" y="3996375"/>
            <a:ext cx="30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0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275" y="3442365"/>
            <a:ext cx="30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0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73378" y="3391226"/>
            <a:ext cx="30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0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6" name="Oval 20"/>
          <p:cNvSpPr>
            <a:spLocks/>
          </p:cNvSpPr>
          <p:nvPr/>
        </p:nvSpPr>
        <p:spPr bwMode="auto">
          <a:xfrm>
            <a:off x="8221342" y="2665246"/>
            <a:ext cx="154017" cy="15401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" name="Oval 20"/>
          <p:cNvSpPr>
            <a:spLocks/>
          </p:cNvSpPr>
          <p:nvPr/>
        </p:nvSpPr>
        <p:spPr bwMode="auto">
          <a:xfrm>
            <a:off x="7053570" y="2759002"/>
            <a:ext cx="154017" cy="15401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" name="Oval 20"/>
          <p:cNvSpPr>
            <a:spLocks/>
          </p:cNvSpPr>
          <p:nvPr/>
        </p:nvSpPr>
        <p:spPr bwMode="auto">
          <a:xfrm>
            <a:off x="5877273" y="3398243"/>
            <a:ext cx="154017" cy="15401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" name="Oval 20"/>
          <p:cNvSpPr>
            <a:spLocks/>
          </p:cNvSpPr>
          <p:nvPr/>
        </p:nvSpPr>
        <p:spPr bwMode="auto">
          <a:xfrm>
            <a:off x="5016361" y="4369891"/>
            <a:ext cx="154017" cy="15401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" name="Oval 20"/>
          <p:cNvSpPr>
            <a:spLocks/>
          </p:cNvSpPr>
          <p:nvPr/>
        </p:nvSpPr>
        <p:spPr bwMode="auto">
          <a:xfrm>
            <a:off x="8228836" y="3874526"/>
            <a:ext cx="154017" cy="154017"/>
          </a:xfrm>
          <a:prstGeom prst="ellipse">
            <a:avLst/>
          </a:prstGeom>
          <a:solidFill>
            <a:srgbClr val="99CC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" name="Oval 20"/>
          <p:cNvSpPr>
            <a:spLocks/>
          </p:cNvSpPr>
          <p:nvPr/>
        </p:nvSpPr>
        <p:spPr bwMode="auto">
          <a:xfrm>
            <a:off x="7384971" y="3934188"/>
            <a:ext cx="154017" cy="154017"/>
          </a:xfrm>
          <a:prstGeom prst="ellipse">
            <a:avLst/>
          </a:prstGeom>
          <a:solidFill>
            <a:srgbClr val="99CC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" name="Oval 20"/>
          <p:cNvSpPr>
            <a:spLocks/>
          </p:cNvSpPr>
          <p:nvPr/>
        </p:nvSpPr>
        <p:spPr bwMode="auto">
          <a:xfrm>
            <a:off x="6711584" y="4385919"/>
            <a:ext cx="154017" cy="154017"/>
          </a:xfrm>
          <a:prstGeom prst="ellipse">
            <a:avLst/>
          </a:prstGeom>
          <a:solidFill>
            <a:srgbClr val="99CC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" name="Oval 20"/>
          <p:cNvSpPr>
            <a:spLocks/>
          </p:cNvSpPr>
          <p:nvPr/>
        </p:nvSpPr>
        <p:spPr bwMode="auto">
          <a:xfrm>
            <a:off x="6131960" y="4769464"/>
            <a:ext cx="154017" cy="154017"/>
          </a:xfrm>
          <a:prstGeom prst="ellipse">
            <a:avLst/>
          </a:prstGeom>
          <a:solidFill>
            <a:srgbClr val="99CC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381" y="2412073"/>
            <a:ext cx="139481" cy="156916"/>
          </a:xfrm>
          <a:prstGeom prst="rect">
            <a:avLst/>
          </a:prstGeom>
        </p:spPr>
      </p:pic>
      <p:pic>
        <p:nvPicPr>
          <p:cNvPr id="44" name="Picture 4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340" y="2530380"/>
            <a:ext cx="139481" cy="156916"/>
          </a:xfrm>
          <a:prstGeom prst="rect">
            <a:avLst/>
          </a:prstGeom>
        </p:spPr>
      </p:pic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328" y="3212238"/>
            <a:ext cx="139481" cy="156916"/>
          </a:xfrm>
          <a:prstGeom prst="rect">
            <a:avLst/>
          </a:prstGeom>
        </p:spPr>
      </p:pic>
      <p:pic>
        <p:nvPicPr>
          <p:cNvPr id="46" name="Picture 4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320" y="4209455"/>
            <a:ext cx="139481" cy="156916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472" y="4044877"/>
            <a:ext cx="334891" cy="143524"/>
          </a:xfrm>
          <a:prstGeom prst="rect">
            <a:avLst/>
          </a:prstGeom>
        </p:spPr>
      </p:pic>
      <p:pic>
        <p:nvPicPr>
          <p:cNvPr id="48" name="Picture 4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005" y="4146138"/>
            <a:ext cx="334891" cy="143524"/>
          </a:xfrm>
          <a:prstGeom prst="rect">
            <a:avLst/>
          </a:prstGeom>
        </p:spPr>
      </p:pic>
      <p:pic>
        <p:nvPicPr>
          <p:cNvPr id="49" name="Picture 4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190" y="4580823"/>
            <a:ext cx="334891" cy="143524"/>
          </a:xfrm>
          <a:prstGeom prst="rect">
            <a:avLst/>
          </a:prstGeom>
        </p:spPr>
      </p:pic>
      <p:pic>
        <p:nvPicPr>
          <p:cNvPr id="50" name="Picture 4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042" y="4955844"/>
            <a:ext cx="334891" cy="143524"/>
          </a:xfrm>
          <a:prstGeom prst="rect">
            <a:avLst/>
          </a:prstGeom>
        </p:spPr>
      </p:pic>
      <p:pic>
        <p:nvPicPr>
          <p:cNvPr id="51" name="Picture 5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24" y="5166804"/>
            <a:ext cx="2269615" cy="7483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7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Radial Basis Function 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RBF</a:t>
            </a:r>
            <a:r>
              <a:rPr lang="en-US" dirty="0" smtClean="0"/>
              <a:t>: Weighted sum of shifted, smooth kernels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01387" y="4372415"/>
            <a:ext cx="1670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calar weights</a:t>
            </a:r>
          </a:p>
          <a:p>
            <a:pPr algn="ctr"/>
            <a:r>
              <a:rPr lang="en-US" b="1" dirty="0"/>
              <a:t>U</a:t>
            </a:r>
            <a:r>
              <a:rPr lang="en-US" b="1" dirty="0" smtClean="0"/>
              <a:t>nknowns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21336" y="3962283"/>
            <a:ext cx="26711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mooth kernels </a:t>
            </a:r>
            <a:br>
              <a:rPr lang="en-US" dirty="0" smtClean="0"/>
            </a:br>
            <a:r>
              <a:rPr lang="en-US" dirty="0" smtClean="0"/>
              <a:t>(basis functions)</a:t>
            </a:r>
            <a:br>
              <a:rPr lang="en-US" dirty="0" smtClean="0"/>
            </a:br>
            <a:r>
              <a:rPr lang="en-US" dirty="0" smtClean="0"/>
              <a:t>centered at constrained </a:t>
            </a:r>
            <a:br>
              <a:rPr lang="en-US" dirty="0" smtClean="0"/>
            </a:br>
            <a:r>
              <a:rPr lang="en-US" dirty="0" smtClean="0"/>
              <a:t>points.</a:t>
            </a:r>
          </a:p>
          <a:p>
            <a:pPr algn="ctr"/>
            <a:r>
              <a:rPr lang="en-US" dirty="0" smtClean="0"/>
              <a:t>For example: 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602899" y="3264395"/>
            <a:ext cx="16596" cy="10824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830340" y="3289966"/>
            <a:ext cx="630767" cy="894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14" y="5399072"/>
            <a:ext cx="1381040" cy="3905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18</a:t>
            </a:fld>
            <a:endParaRPr lang="en-US" dirty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75" y="2395110"/>
            <a:ext cx="5283200" cy="13335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515" y="5441961"/>
            <a:ext cx="930734" cy="2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58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Radial Basis Function 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Interpolate the constraints: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5864092" y="3363143"/>
            <a:ext cx="2989789" cy="2029623"/>
            <a:chOff x="4875320" y="2412073"/>
            <a:chExt cx="3958590" cy="2687295"/>
          </a:xfrm>
        </p:grpSpPr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5524808" y="3328692"/>
              <a:ext cx="3309102" cy="1732693"/>
              <a:chOff x="82" y="0"/>
              <a:chExt cx="2078" cy="1088"/>
            </a:xfrm>
          </p:grpSpPr>
          <p:sp>
            <p:nvSpPr>
              <p:cNvPr id="21" name="Line 2"/>
              <p:cNvSpPr>
                <a:spLocks noChangeShapeType="1"/>
              </p:cNvSpPr>
              <p:nvPr/>
            </p:nvSpPr>
            <p:spPr bwMode="auto">
              <a:xfrm rot="10800000" flipH="1">
                <a:off x="384" y="232"/>
                <a:ext cx="479" cy="3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" name="Line 3"/>
              <p:cNvSpPr>
                <a:spLocks noChangeShapeType="1"/>
              </p:cNvSpPr>
              <p:nvPr/>
            </p:nvSpPr>
            <p:spPr bwMode="auto">
              <a:xfrm rot="10800000" flipH="1">
                <a:off x="864" y="0"/>
                <a:ext cx="615" cy="1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" name="Line 4"/>
              <p:cNvSpPr>
                <a:spLocks noChangeShapeType="1"/>
              </p:cNvSpPr>
              <p:nvPr/>
            </p:nvSpPr>
            <p:spPr bwMode="auto">
              <a:xfrm>
                <a:off x="1488" y="28"/>
                <a:ext cx="6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" name="Line 5"/>
              <p:cNvSpPr>
                <a:spLocks noChangeShapeType="1"/>
              </p:cNvSpPr>
              <p:nvPr/>
            </p:nvSpPr>
            <p:spPr bwMode="auto">
              <a:xfrm rot="10800000" flipH="1">
                <a:off x="82" y="593"/>
                <a:ext cx="146" cy="49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 rot="10800000">
              <a:off x="6004979" y="3528008"/>
              <a:ext cx="382777" cy="4552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Oval 13"/>
            <p:cNvSpPr>
              <a:spLocks/>
            </p:cNvSpPr>
            <p:nvPr/>
          </p:nvSpPr>
          <p:spPr bwMode="auto">
            <a:xfrm>
              <a:off x="6313013" y="3908521"/>
              <a:ext cx="151751" cy="154017"/>
            </a:xfrm>
            <a:prstGeom prst="ellipse">
              <a:avLst/>
            </a:prstGeom>
            <a:solidFill>
              <a:srgbClr val="7EB9E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 rot="10800000">
              <a:off x="7153312" y="2916470"/>
              <a:ext cx="151753" cy="5322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" name="Oval 18"/>
            <p:cNvSpPr>
              <a:spLocks/>
            </p:cNvSpPr>
            <p:nvPr/>
          </p:nvSpPr>
          <p:spPr bwMode="auto">
            <a:xfrm>
              <a:off x="7228056" y="3373991"/>
              <a:ext cx="154017" cy="151753"/>
            </a:xfrm>
            <a:prstGeom prst="ellipse">
              <a:avLst/>
            </a:prstGeom>
            <a:solidFill>
              <a:srgbClr val="7EB9E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" name="Line 19"/>
            <p:cNvSpPr>
              <a:spLocks noChangeShapeType="1"/>
            </p:cNvSpPr>
            <p:nvPr/>
          </p:nvSpPr>
          <p:spPr bwMode="auto">
            <a:xfrm rot="10800000" flipH="1">
              <a:off x="8299380" y="2839461"/>
              <a:ext cx="0" cy="5345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" name="Oval 20"/>
            <p:cNvSpPr>
              <a:spLocks/>
            </p:cNvSpPr>
            <p:nvPr/>
          </p:nvSpPr>
          <p:spPr bwMode="auto">
            <a:xfrm>
              <a:off x="8222372" y="3296983"/>
              <a:ext cx="154017" cy="154017"/>
            </a:xfrm>
            <a:prstGeom prst="ellipse">
              <a:avLst/>
            </a:prstGeom>
            <a:solidFill>
              <a:srgbClr val="7EB9E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 rot="10800000">
              <a:off x="5164679" y="4488350"/>
              <a:ext cx="455257" cy="172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" name="Oval 22"/>
            <p:cNvSpPr>
              <a:spLocks/>
            </p:cNvSpPr>
            <p:nvPr/>
          </p:nvSpPr>
          <p:spPr bwMode="auto">
            <a:xfrm>
              <a:off x="5547458" y="4597068"/>
              <a:ext cx="154017" cy="151753"/>
            </a:xfrm>
            <a:prstGeom prst="ellipse">
              <a:avLst/>
            </a:prstGeom>
            <a:solidFill>
              <a:srgbClr val="7EB9E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02481" y="4525833"/>
              <a:ext cx="305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0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66314" y="3996375"/>
              <a:ext cx="305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0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44275" y="3442365"/>
              <a:ext cx="305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0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173378" y="3391226"/>
              <a:ext cx="305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0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37" name="Oval 20"/>
            <p:cNvSpPr>
              <a:spLocks/>
            </p:cNvSpPr>
            <p:nvPr/>
          </p:nvSpPr>
          <p:spPr bwMode="auto">
            <a:xfrm>
              <a:off x="8221342" y="2665246"/>
              <a:ext cx="154017" cy="15401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" name="Oval 20"/>
            <p:cNvSpPr>
              <a:spLocks/>
            </p:cNvSpPr>
            <p:nvPr/>
          </p:nvSpPr>
          <p:spPr bwMode="auto">
            <a:xfrm>
              <a:off x="7053570" y="2759002"/>
              <a:ext cx="154017" cy="15401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" name="Oval 20"/>
            <p:cNvSpPr>
              <a:spLocks/>
            </p:cNvSpPr>
            <p:nvPr/>
          </p:nvSpPr>
          <p:spPr bwMode="auto">
            <a:xfrm>
              <a:off x="5877273" y="3398243"/>
              <a:ext cx="154017" cy="15401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Oval 20"/>
            <p:cNvSpPr>
              <a:spLocks/>
            </p:cNvSpPr>
            <p:nvPr/>
          </p:nvSpPr>
          <p:spPr bwMode="auto">
            <a:xfrm>
              <a:off x="5016361" y="4369891"/>
              <a:ext cx="154017" cy="15401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" name="Oval 20"/>
            <p:cNvSpPr>
              <a:spLocks/>
            </p:cNvSpPr>
            <p:nvPr/>
          </p:nvSpPr>
          <p:spPr bwMode="auto">
            <a:xfrm>
              <a:off x="8228836" y="3874526"/>
              <a:ext cx="154017" cy="154017"/>
            </a:xfrm>
            <a:prstGeom prst="ellipse">
              <a:avLst/>
            </a:prstGeom>
            <a:solidFill>
              <a:srgbClr val="99CC3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Oval 20"/>
            <p:cNvSpPr>
              <a:spLocks/>
            </p:cNvSpPr>
            <p:nvPr/>
          </p:nvSpPr>
          <p:spPr bwMode="auto">
            <a:xfrm>
              <a:off x="7384971" y="3934188"/>
              <a:ext cx="154017" cy="154017"/>
            </a:xfrm>
            <a:prstGeom prst="ellipse">
              <a:avLst/>
            </a:prstGeom>
            <a:solidFill>
              <a:srgbClr val="99CC3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" name="Oval 20"/>
            <p:cNvSpPr>
              <a:spLocks/>
            </p:cNvSpPr>
            <p:nvPr/>
          </p:nvSpPr>
          <p:spPr bwMode="auto">
            <a:xfrm>
              <a:off x="6711584" y="4385919"/>
              <a:ext cx="154017" cy="154017"/>
            </a:xfrm>
            <a:prstGeom prst="ellipse">
              <a:avLst/>
            </a:prstGeom>
            <a:solidFill>
              <a:srgbClr val="99CC3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" name="Oval 20"/>
            <p:cNvSpPr>
              <a:spLocks/>
            </p:cNvSpPr>
            <p:nvPr/>
          </p:nvSpPr>
          <p:spPr bwMode="auto">
            <a:xfrm>
              <a:off x="6131960" y="4769464"/>
              <a:ext cx="154017" cy="154017"/>
            </a:xfrm>
            <a:prstGeom prst="ellipse">
              <a:avLst/>
            </a:prstGeom>
            <a:solidFill>
              <a:srgbClr val="99CC3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5" name="Picture 44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7381" y="2412073"/>
              <a:ext cx="139481" cy="156916"/>
            </a:xfrm>
            <a:prstGeom prst="rect">
              <a:avLst/>
            </a:prstGeom>
          </p:spPr>
        </p:pic>
        <p:pic>
          <p:nvPicPr>
            <p:cNvPr id="46" name="Picture 45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3340" y="2530380"/>
              <a:ext cx="139481" cy="156916"/>
            </a:xfrm>
            <a:prstGeom prst="rect">
              <a:avLst/>
            </a:prstGeom>
          </p:spPr>
        </p:pic>
        <p:pic>
          <p:nvPicPr>
            <p:cNvPr id="47" name="Picture 46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0328" y="3212238"/>
              <a:ext cx="139481" cy="156916"/>
            </a:xfrm>
            <a:prstGeom prst="rect">
              <a:avLst/>
            </a:prstGeom>
          </p:spPr>
        </p:pic>
        <p:pic>
          <p:nvPicPr>
            <p:cNvPr id="48" name="Picture 47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5320" y="4209455"/>
              <a:ext cx="139481" cy="156916"/>
            </a:xfrm>
            <a:prstGeom prst="rect">
              <a:avLst/>
            </a:prstGeom>
          </p:spPr>
        </p:pic>
        <p:pic>
          <p:nvPicPr>
            <p:cNvPr id="49" name="Picture 4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0472" y="4044877"/>
              <a:ext cx="334891" cy="143524"/>
            </a:xfrm>
            <a:prstGeom prst="rect">
              <a:avLst/>
            </a:prstGeom>
          </p:spPr>
        </p:pic>
        <p:pic>
          <p:nvPicPr>
            <p:cNvPr id="50" name="Picture 49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005" y="4146138"/>
              <a:ext cx="334891" cy="143524"/>
            </a:xfrm>
            <a:prstGeom prst="rect">
              <a:avLst/>
            </a:prstGeom>
          </p:spPr>
        </p:pic>
        <p:pic>
          <p:nvPicPr>
            <p:cNvPr id="51" name="Picture 50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2190" y="4580823"/>
              <a:ext cx="334891" cy="143524"/>
            </a:xfrm>
            <a:prstGeom prst="rect">
              <a:avLst/>
            </a:prstGeom>
          </p:spPr>
        </p:pic>
        <p:pic>
          <p:nvPicPr>
            <p:cNvPr id="52" name="Picture 5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042" y="4955844"/>
              <a:ext cx="334891" cy="143524"/>
            </a:xfrm>
            <a:prstGeom prst="rect">
              <a:avLst/>
            </a:prstGeom>
          </p:spPr>
        </p:pic>
      </p:grpSp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829" y="5318492"/>
            <a:ext cx="1511279" cy="7939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19</a:t>
            </a:fld>
            <a:endParaRPr lang="en-US" dirty="0"/>
          </a:p>
        </p:txBody>
      </p:sp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16" y="2067118"/>
            <a:ext cx="6792532" cy="356994"/>
          </a:xfrm>
          <a:prstGeom prst="rect">
            <a:avLst/>
          </a:prstGeom>
        </p:spPr>
      </p:pic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11" y="2587894"/>
            <a:ext cx="6277324" cy="93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4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3211" y="1837507"/>
            <a:ext cx="1515661" cy="861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Scanning:</a:t>
            </a:r>
          </a:p>
          <a:p>
            <a:r>
              <a:rPr lang="en-US" sz="1600" dirty="0" smtClean="0"/>
              <a:t>results in range images</a:t>
            </a:r>
            <a:endParaRPr lang="en-US" sz="1600" dirty="0"/>
          </a:p>
        </p:txBody>
      </p:sp>
      <p:sp>
        <p:nvSpPr>
          <p:cNvPr id="9" name="Right Arrow 8"/>
          <p:cNvSpPr/>
          <p:nvPr/>
        </p:nvSpPr>
        <p:spPr>
          <a:xfrm>
            <a:off x="1726769" y="2181512"/>
            <a:ext cx="278674" cy="191588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37952" y="1837507"/>
            <a:ext cx="1653547" cy="13542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Registration:</a:t>
            </a:r>
          </a:p>
          <a:p>
            <a:r>
              <a:rPr lang="en-US" sz="1600" dirty="0" smtClean="0"/>
              <a:t>bring all range images to one coordinate system</a:t>
            </a:r>
            <a:endParaRPr lang="en-US" sz="1600" dirty="0"/>
          </a:p>
        </p:txBody>
      </p:sp>
      <p:sp>
        <p:nvSpPr>
          <p:cNvPr id="11" name="Right Arrow 10"/>
          <p:cNvSpPr/>
          <p:nvPr/>
        </p:nvSpPr>
        <p:spPr>
          <a:xfrm>
            <a:off x="3917967" y="2181512"/>
            <a:ext cx="278674" cy="191588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23805" y="1837507"/>
            <a:ext cx="2582092" cy="1138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Stitching</a:t>
            </a:r>
            <a:r>
              <a:rPr lang="en-US" dirty="0" smtClean="0"/>
              <a:t>/</a:t>
            </a:r>
            <a:r>
              <a:rPr lang="en-US" b="1" dirty="0" smtClean="0"/>
              <a:t>reconstruction:</a:t>
            </a:r>
          </a:p>
          <a:p>
            <a:r>
              <a:rPr lang="en-US" sz="1600" dirty="0" smtClean="0"/>
              <a:t>Integration of scans into a single mesh</a:t>
            </a:r>
            <a:endParaRPr lang="en-US" sz="1600" dirty="0"/>
          </a:p>
        </p:txBody>
      </p:sp>
      <p:sp>
        <p:nvSpPr>
          <p:cNvPr id="13" name="Right Arrow 12"/>
          <p:cNvSpPr/>
          <p:nvPr/>
        </p:nvSpPr>
        <p:spPr>
          <a:xfrm>
            <a:off x="7039889" y="2181512"/>
            <a:ext cx="278674" cy="191588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445826" y="1837507"/>
            <a:ext cx="1589315" cy="1292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</a:rPr>
              <a:t>Postprocess</a:t>
            </a:r>
            <a:r>
              <a:rPr lang="en-US" b="1" dirty="0" smtClean="0">
                <a:solidFill>
                  <a:srgbClr val="00000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Topological and</a:t>
            </a:r>
            <a:br>
              <a:rPr lang="en-US" sz="1200" dirty="0" smtClean="0"/>
            </a:br>
            <a:r>
              <a:rPr lang="en-US" sz="1200" dirty="0" smtClean="0"/>
              <a:t>   geometric </a:t>
            </a:r>
            <a:br>
              <a:rPr lang="en-US" sz="1200" dirty="0" smtClean="0"/>
            </a:br>
            <a:r>
              <a:rPr lang="en-US" sz="1200" dirty="0" smtClean="0"/>
              <a:t>   filtering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dirty="0" err="1" smtClean="0"/>
              <a:t>Remeshing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Compression</a:t>
            </a:r>
            <a:endParaRPr lang="en-US" sz="120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7437" y="167731"/>
            <a:ext cx="8419109" cy="798719"/>
          </a:xfrm>
        </p:spPr>
        <p:txBody>
          <a:bodyPr>
            <a:normAutofit/>
          </a:bodyPr>
          <a:lstStyle/>
          <a:p>
            <a:r>
              <a:rPr lang="en-US" dirty="0" smtClean="0"/>
              <a:t>Geometry Acquisition Pipeline</a:t>
            </a:r>
            <a:endParaRPr lang="en-US" sz="31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191000" y="3886200"/>
            <a:ext cx="3857961" cy="2158793"/>
            <a:chOff x="2310190" y="2414362"/>
            <a:chExt cx="4402667" cy="2463593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973"/>
            <a:stretch/>
          </p:blipFill>
          <p:spPr bwMode="auto">
            <a:xfrm>
              <a:off x="2310190" y="2414362"/>
              <a:ext cx="4318000" cy="2463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2310190" y="2419048"/>
              <a:ext cx="4402667" cy="2455333"/>
            </a:xfrm>
            <a:prstGeom prst="rect">
              <a:avLst/>
            </a:prstGeom>
            <a:noFill/>
            <a:ln w="762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Down Arrow 4"/>
          <p:cNvSpPr/>
          <p:nvPr/>
        </p:nvSpPr>
        <p:spPr>
          <a:xfrm rot="21100723">
            <a:off x="5528907" y="3219246"/>
            <a:ext cx="304800" cy="609600"/>
          </a:xfrm>
          <a:prstGeom prst="downArrow">
            <a:avLst/>
          </a:prstGeom>
          <a:solidFill>
            <a:srgbClr val="99CC33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4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Radial Basis Function 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Interpolate the constraints:</a:t>
            </a:r>
          </a:p>
          <a:p>
            <a:endParaRPr lang="en-US" dirty="0"/>
          </a:p>
          <a:p>
            <a:pPr lvl="1"/>
            <a:r>
              <a:rPr lang="en-US" dirty="0" smtClean="0"/>
              <a:t>Symmetric linear system to get the weights: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20</a:t>
            </a:fld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16" y="2067118"/>
            <a:ext cx="6792532" cy="356994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5" y="3273745"/>
            <a:ext cx="8066734" cy="116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7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RBF Kernels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Triharmonic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Globally </a:t>
            </a:r>
            <a:r>
              <a:rPr lang="en-US" dirty="0"/>
              <a:t>supported</a:t>
            </a:r>
          </a:p>
          <a:p>
            <a:pPr lvl="1"/>
            <a:r>
              <a:rPr lang="en-US" dirty="0"/>
              <a:t>Leads to dense symmetric linear system</a:t>
            </a:r>
          </a:p>
          <a:p>
            <a:pPr lvl="1"/>
            <a:r>
              <a:rPr lang="en-US" dirty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C</a:t>
            </a:r>
            <a:r>
              <a:rPr lang="en-US" baseline="32000" dirty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2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/>
              <a:t>smoothness</a:t>
            </a:r>
          </a:p>
          <a:p>
            <a:pPr lvl="1"/>
            <a:r>
              <a:rPr lang="en-US" dirty="0" smtClean="0"/>
              <a:t>Works </a:t>
            </a:r>
            <a:r>
              <a:rPr lang="en-US" dirty="0"/>
              <a:t>well for highly irregular sampling</a:t>
            </a:r>
          </a:p>
          <a:p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92" y="1435772"/>
            <a:ext cx="1398088" cy="39532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95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RBF Kernels</a:t>
            </a:r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269324"/>
            <a:ext cx="8229600" cy="4572001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dirty="0" err="1"/>
              <a:t>Polyharmonic</a:t>
            </a:r>
            <a:r>
              <a:rPr lang="en-US" sz="2800" dirty="0"/>
              <a:t> </a:t>
            </a:r>
            <a:r>
              <a:rPr lang="en-US" sz="2800" dirty="0" smtClean="0"/>
              <a:t>spline</a:t>
            </a:r>
            <a:endParaRPr lang="en-US" sz="2800" dirty="0"/>
          </a:p>
          <a:p>
            <a:pPr lvl="1" eaLnBrk="1" hangingPunct="1">
              <a:spcBef>
                <a:spcPct val="0"/>
              </a:spcBef>
            </a:pPr>
            <a:r>
              <a:rPr lang="en-US" sz="2400" dirty="0"/>
              <a:t>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/>
              <a:t> </a:t>
            </a:r>
          </a:p>
          <a:p>
            <a:pPr lvl="1" eaLnBrk="1" hangingPunct="1">
              <a:spcBef>
                <a:spcPct val="0"/>
              </a:spcBef>
              <a:buFont typeface="Wingdings" charset="0"/>
              <a:buNone/>
            </a:pPr>
            <a:r>
              <a:rPr lang="en-US" sz="2400" dirty="0"/>
              <a:t>	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err="1"/>
              <a:t>Multiquadratic</a:t>
            </a:r>
            <a:endParaRPr lang="en-US" sz="2800" dirty="0"/>
          </a:p>
          <a:p>
            <a:pPr lvl="1" eaLnBrk="1" hangingPunct="1">
              <a:spcBef>
                <a:spcPct val="0"/>
              </a:spcBef>
              <a:buFont typeface="Wingdings" charset="0"/>
              <a:buNone/>
            </a:pPr>
            <a:r>
              <a:rPr lang="en-US" sz="2400" dirty="0"/>
              <a:t>  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</a:pPr>
            <a:endParaRPr lang="en-US" sz="2800" dirty="0"/>
          </a:p>
          <a:p>
            <a:pPr eaLnBrk="1" hangingPunct="1">
              <a:spcBef>
                <a:spcPct val="0"/>
              </a:spcBef>
            </a:pPr>
            <a:r>
              <a:rPr lang="en-US" sz="2800" dirty="0"/>
              <a:t>Gaussian</a:t>
            </a:r>
          </a:p>
          <a:p>
            <a:pPr lvl="1" eaLnBrk="1" hangingPunct="1">
              <a:spcBef>
                <a:spcPct val="0"/>
              </a:spcBef>
            </a:pPr>
            <a:endParaRPr lang="en-US" sz="2400" dirty="0"/>
          </a:p>
          <a:p>
            <a:pPr eaLnBrk="1" hangingPunct="1">
              <a:spcBef>
                <a:spcPct val="0"/>
              </a:spcBef>
            </a:pPr>
            <a:endParaRPr lang="en-US" sz="2800" dirty="0"/>
          </a:p>
          <a:p>
            <a:pPr eaLnBrk="1" hangingPunct="1">
              <a:spcBef>
                <a:spcPct val="0"/>
              </a:spcBef>
            </a:pPr>
            <a:r>
              <a:rPr lang="en-US" sz="2800" dirty="0"/>
              <a:t> B-Spline (compact support)</a:t>
            </a:r>
          </a:p>
          <a:p>
            <a:pPr lvl="1" eaLnBrk="1" hangingPunct="1">
              <a:spcBef>
                <a:spcPct val="0"/>
              </a:spcBef>
              <a:buFont typeface="Wingdings" charset="0"/>
              <a:buNone/>
            </a:pPr>
            <a:r>
              <a:rPr lang="en-US" sz="2400" dirty="0"/>
              <a:t> </a:t>
            </a:r>
          </a:p>
          <a:p>
            <a:pPr lvl="1" eaLnBrk="1" hangingPunct="1">
              <a:spcBef>
                <a:spcPct val="0"/>
              </a:spcBef>
            </a:pPr>
            <a:endParaRPr lang="en-US" sz="2400" dirty="0"/>
          </a:p>
          <a:p>
            <a:pPr lvl="1" eaLnBrk="1" hangingPunct="1">
              <a:spcBef>
                <a:spcPct val="0"/>
              </a:spcBef>
            </a:pPr>
            <a:endParaRPr lang="en-US" sz="24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045" y="1685122"/>
            <a:ext cx="4212736" cy="37328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14" y="3413332"/>
            <a:ext cx="2411456" cy="406425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12" y="4510827"/>
            <a:ext cx="1949909" cy="475105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14" y="5722788"/>
            <a:ext cx="4773830" cy="363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8094" y="2574013"/>
            <a:ext cx="3637569" cy="2728177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019300"/>
            <a:ext cx="3416300" cy="38160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2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398" y="3714404"/>
            <a:ext cx="5294008" cy="246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69" y="1104747"/>
            <a:ext cx="5575297" cy="263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RBF Reconstruction Examples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11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Off-Surface Points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388620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06" y="2473002"/>
            <a:ext cx="36576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7150" y="4568449"/>
            <a:ext cx="3405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Insufficient number/</a:t>
            </a:r>
            <a:br>
              <a:rPr lang="en-US" dirty="0" smtClean="0"/>
            </a:br>
            <a:r>
              <a:rPr lang="en-US" dirty="0" smtClean="0"/>
              <a:t>badly placed off-surface points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91682" y="4567431"/>
            <a:ext cx="3725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Properly chosen off-surface points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035175"/>
            <a:ext cx="2678112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2035175"/>
            <a:ext cx="26797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2035175"/>
            <a:ext cx="2678113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751" name="Rectangle 5"/>
          <p:cNvSpPr>
            <a:spLocks/>
          </p:cNvSpPr>
          <p:nvPr/>
        </p:nvSpPr>
        <p:spPr bwMode="auto">
          <a:xfrm>
            <a:off x="1162050" y="4719638"/>
            <a:ext cx="11652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1233" bIns="0">
            <a:spAutoFit/>
          </a:bodyPr>
          <a:lstStyle/>
          <a:p>
            <a:pPr algn="ctr"/>
            <a:r>
              <a:rPr lang="en-US" sz="2500">
                <a:cs typeface="Arial" charset="0"/>
              </a:rPr>
              <a:t>Distance</a:t>
            </a:r>
          </a:p>
          <a:p>
            <a:pPr algn="ctr"/>
            <a:r>
              <a:rPr lang="en-US" sz="2500">
                <a:cs typeface="Arial" charset="0"/>
              </a:rPr>
              <a:t>to plane</a:t>
            </a:r>
          </a:p>
        </p:txBody>
      </p:sp>
      <p:sp>
        <p:nvSpPr>
          <p:cNvPr id="31752" name="Rectangle 6"/>
          <p:cNvSpPr>
            <a:spLocks/>
          </p:cNvSpPr>
          <p:nvPr/>
        </p:nvSpPr>
        <p:spPr bwMode="auto">
          <a:xfrm>
            <a:off x="3657600" y="4719638"/>
            <a:ext cx="18843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1233" bIns="0">
            <a:spAutoFit/>
          </a:bodyPr>
          <a:lstStyle/>
          <a:p>
            <a:r>
              <a:rPr lang="en-US" sz="2500">
                <a:cs typeface="Arial" charset="0"/>
              </a:rPr>
              <a:t>Compact RBF</a:t>
            </a:r>
          </a:p>
        </p:txBody>
      </p:sp>
      <p:sp>
        <p:nvSpPr>
          <p:cNvPr id="31753" name="Rectangle 7"/>
          <p:cNvSpPr>
            <a:spLocks/>
          </p:cNvSpPr>
          <p:nvPr/>
        </p:nvSpPr>
        <p:spPr bwMode="auto">
          <a:xfrm>
            <a:off x="6351588" y="4719638"/>
            <a:ext cx="16367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1233" bIns="0">
            <a:spAutoFit/>
          </a:bodyPr>
          <a:lstStyle/>
          <a:p>
            <a:r>
              <a:rPr lang="en-US" sz="2500">
                <a:cs typeface="Arial" charset="0"/>
              </a:rPr>
              <a:t>Global RBF</a:t>
            </a:r>
          </a:p>
          <a:p>
            <a:r>
              <a:rPr lang="en-US" sz="2500">
                <a:cs typeface="Arial" charset="0"/>
              </a:rPr>
              <a:t>Triharmonic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Comparison of the various SDFs so far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657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RBF –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definition!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Global optimization of </a:t>
            </a:r>
            <a:br>
              <a:rPr lang="en-US" dirty="0" smtClean="0"/>
            </a:br>
            <a:r>
              <a:rPr lang="en-US" dirty="0" smtClean="0"/>
              <a:t>the weights, even if the </a:t>
            </a:r>
            <a:br>
              <a:rPr lang="en-US" dirty="0" smtClean="0"/>
            </a:br>
            <a:r>
              <a:rPr lang="en-US" dirty="0" smtClean="0"/>
              <a:t>basis functions are local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5864092" y="3363143"/>
            <a:ext cx="2989789" cy="2029623"/>
            <a:chOff x="4875320" y="2412073"/>
            <a:chExt cx="3958590" cy="2687295"/>
          </a:xfrm>
        </p:grpSpPr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5524808" y="3328692"/>
              <a:ext cx="3309102" cy="1732693"/>
              <a:chOff x="82" y="0"/>
              <a:chExt cx="2078" cy="1088"/>
            </a:xfrm>
          </p:grpSpPr>
          <p:sp>
            <p:nvSpPr>
              <p:cNvPr id="21" name="Line 2"/>
              <p:cNvSpPr>
                <a:spLocks noChangeShapeType="1"/>
              </p:cNvSpPr>
              <p:nvPr/>
            </p:nvSpPr>
            <p:spPr bwMode="auto">
              <a:xfrm rot="10800000" flipH="1">
                <a:off x="384" y="232"/>
                <a:ext cx="479" cy="3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" name="Line 3"/>
              <p:cNvSpPr>
                <a:spLocks noChangeShapeType="1"/>
              </p:cNvSpPr>
              <p:nvPr/>
            </p:nvSpPr>
            <p:spPr bwMode="auto">
              <a:xfrm rot="10800000" flipH="1">
                <a:off x="864" y="0"/>
                <a:ext cx="615" cy="1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" name="Line 4"/>
              <p:cNvSpPr>
                <a:spLocks noChangeShapeType="1"/>
              </p:cNvSpPr>
              <p:nvPr/>
            </p:nvSpPr>
            <p:spPr bwMode="auto">
              <a:xfrm>
                <a:off x="1488" y="28"/>
                <a:ext cx="6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" name="Line 5"/>
              <p:cNvSpPr>
                <a:spLocks noChangeShapeType="1"/>
              </p:cNvSpPr>
              <p:nvPr/>
            </p:nvSpPr>
            <p:spPr bwMode="auto">
              <a:xfrm rot="10800000" flipH="1">
                <a:off x="82" y="593"/>
                <a:ext cx="146" cy="49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 rot="10800000">
              <a:off x="6004979" y="3528008"/>
              <a:ext cx="382777" cy="4552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Oval 13"/>
            <p:cNvSpPr>
              <a:spLocks/>
            </p:cNvSpPr>
            <p:nvPr/>
          </p:nvSpPr>
          <p:spPr bwMode="auto">
            <a:xfrm>
              <a:off x="6313013" y="3908521"/>
              <a:ext cx="151751" cy="154017"/>
            </a:xfrm>
            <a:prstGeom prst="ellipse">
              <a:avLst/>
            </a:prstGeom>
            <a:solidFill>
              <a:srgbClr val="7EB9E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 rot="10800000">
              <a:off x="7153312" y="2916470"/>
              <a:ext cx="151753" cy="5322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" name="Oval 18"/>
            <p:cNvSpPr>
              <a:spLocks/>
            </p:cNvSpPr>
            <p:nvPr/>
          </p:nvSpPr>
          <p:spPr bwMode="auto">
            <a:xfrm>
              <a:off x="7228056" y="3373991"/>
              <a:ext cx="154017" cy="151753"/>
            </a:xfrm>
            <a:prstGeom prst="ellipse">
              <a:avLst/>
            </a:prstGeom>
            <a:solidFill>
              <a:srgbClr val="7EB9E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" name="Line 19"/>
            <p:cNvSpPr>
              <a:spLocks noChangeShapeType="1"/>
            </p:cNvSpPr>
            <p:nvPr/>
          </p:nvSpPr>
          <p:spPr bwMode="auto">
            <a:xfrm rot="10800000" flipH="1">
              <a:off x="8299380" y="2839461"/>
              <a:ext cx="0" cy="5345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" name="Oval 20"/>
            <p:cNvSpPr>
              <a:spLocks/>
            </p:cNvSpPr>
            <p:nvPr/>
          </p:nvSpPr>
          <p:spPr bwMode="auto">
            <a:xfrm>
              <a:off x="8222372" y="3296983"/>
              <a:ext cx="154017" cy="154017"/>
            </a:xfrm>
            <a:prstGeom prst="ellipse">
              <a:avLst/>
            </a:prstGeom>
            <a:solidFill>
              <a:srgbClr val="7EB9E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 rot="10800000">
              <a:off x="5164679" y="4488350"/>
              <a:ext cx="455257" cy="172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" name="Oval 22"/>
            <p:cNvSpPr>
              <a:spLocks/>
            </p:cNvSpPr>
            <p:nvPr/>
          </p:nvSpPr>
          <p:spPr bwMode="auto">
            <a:xfrm>
              <a:off x="5547458" y="4597068"/>
              <a:ext cx="154017" cy="151753"/>
            </a:xfrm>
            <a:prstGeom prst="ellipse">
              <a:avLst/>
            </a:prstGeom>
            <a:solidFill>
              <a:srgbClr val="7EB9E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02481" y="4525833"/>
              <a:ext cx="305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0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66314" y="3996375"/>
              <a:ext cx="305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0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44275" y="3442365"/>
              <a:ext cx="305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0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173378" y="3391226"/>
              <a:ext cx="305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0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37" name="Oval 20"/>
            <p:cNvSpPr>
              <a:spLocks/>
            </p:cNvSpPr>
            <p:nvPr/>
          </p:nvSpPr>
          <p:spPr bwMode="auto">
            <a:xfrm>
              <a:off x="8221342" y="2665246"/>
              <a:ext cx="154017" cy="15401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" name="Oval 20"/>
            <p:cNvSpPr>
              <a:spLocks/>
            </p:cNvSpPr>
            <p:nvPr/>
          </p:nvSpPr>
          <p:spPr bwMode="auto">
            <a:xfrm>
              <a:off x="7053570" y="2759002"/>
              <a:ext cx="154017" cy="15401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" name="Oval 20"/>
            <p:cNvSpPr>
              <a:spLocks/>
            </p:cNvSpPr>
            <p:nvPr/>
          </p:nvSpPr>
          <p:spPr bwMode="auto">
            <a:xfrm>
              <a:off x="5877273" y="3398243"/>
              <a:ext cx="154017" cy="15401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Oval 20"/>
            <p:cNvSpPr>
              <a:spLocks/>
            </p:cNvSpPr>
            <p:nvPr/>
          </p:nvSpPr>
          <p:spPr bwMode="auto">
            <a:xfrm>
              <a:off x="5016361" y="4369891"/>
              <a:ext cx="154017" cy="15401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" name="Oval 20"/>
            <p:cNvSpPr>
              <a:spLocks/>
            </p:cNvSpPr>
            <p:nvPr/>
          </p:nvSpPr>
          <p:spPr bwMode="auto">
            <a:xfrm>
              <a:off x="8228836" y="3874526"/>
              <a:ext cx="154017" cy="154017"/>
            </a:xfrm>
            <a:prstGeom prst="ellipse">
              <a:avLst/>
            </a:prstGeom>
            <a:solidFill>
              <a:srgbClr val="99CC3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Oval 20"/>
            <p:cNvSpPr>
              <a:spLocks/>
            </p:cNvSpPr>
            <p:nvPr/>
          </p:nvSpPr>
          <p:spPr bwMode="auto">
            <a:xfrm>
              <a:off x="7384971" y="3934188"/>
              <a:ext cx="154017" cy="154017"/>
            </a:xfrm>
            <a:prstGeom prst="ellipse">
              <a:avLst/>
            </a:prstGeom>
            <a:solidFill>
              <a:srgbClr val="99CC3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" name="Oval 20"/>
            <p:cNvSpPr>
              <a:spLocks/>
            </p:cNvSpPr>
            <p:nvPr/>
          </p:nvSpPr>
          <p:spPr bwMode="auto">
            <a:xfrm>
              <a:off x="6711584" y="4385919"/>
              <a:ext cx="154017" cy="154017"/>
            </a:xfrm>
            <a:prstGeom prst="ellipse">
              <a:avLst/>
            </a:prstGeom>
            <a:solidFill>
              <a:srgbClr val="99CC3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" name="Oval 20"/>
            <p:cNvSpPr>
              <a:spLocks/>
            </p:cNvSpPr>
            <p:nvPr/>
          </p:nvSpPr>
          <p:spPr bwMode="auto">
            <a:xfrm>
              <a:off x="6131960" y="4769464"/>
              <a:ext cx="154017" cy="154017"/>
            </a:xfrm>
            <a:prstGeom prst="ellipse">
              <a:avLst/>
            </a:prstGeom>
            <a:solidFill>
              <a:srgbClr val="99CC3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5" name="Picture 44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7381" y="2412073"/>
              <a:ext cx="139481" cy="156916"/>
            </a:xfrm>
            <a:prstGeom prst="rect">
              <a:avLst/>
            </a:prstGeom>
          </p:spPr>
        </p:pic>
        <p:pic>
          <p:nvPicPr>
            <p:cNvPr id="46" name="Picture 45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3340" y="2530380"/>
              <a:ext cx="139481" cy="156916"/>
            </a:xfrm>
            <a:prstGeom prst="rect">
              <a:avLst/>
            </a:prstGeom>
          </p:spPr>
        </p:pic>
        <p:pic>
          <p:nvPicPr>
            <p:cNvPr id="47" name="Picture 46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0328" y="3212238"/>
              <a:ext cx="139481" cy="156916"/>
            </a:xfrm>
            <a:prstGeom prst="rect">
              <a:avLst/>
            </a:prstGeom>
          </p:spPr>
        </p:pic>
        <p:pic>
          <p:nvPicPr>
            <p:cNvPr id="48" name="Picture 47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5320" y="4209455"/>
              <a:ext cx="139481" cy="156916"/>
            </a:xfrm>
            <a:prstGeom prst="rect">
              <a:avLst/>
            </a:prstGeom>
          </p:spPr>
        </p:pic>
        <p:pic>
          <p:nvPicPr>
            <p:cNvPr id="49" name="Picture 4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0472" y="4044877"/>
              <a:ext cx="334891" cy="143524"/>
            </a:xfrm>
            <a:prstGeom prst="rect">
              <a:avLst/>
            </a:prstGeom>
          </p:spPr>
        </p:pic>
        <p:pic>
          <p:nvPicPr>
            <p:cNvPr id="50" name="Picture 49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005" y="4146138"/>
              <a:ext cx="334891" cy="143524"/>
            </a:xfrm>
            <a:prstGeom prst="rect">
              <a:avLst/>
            </a:prstGeom>
          </p:spPr>
        </p:pic>
        <p:pic>
          <p:nvPicPr>
            <p:cNvPr id="51" name="Picture 50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2190" y="4580823"/>
              <a:ext cx="334891" cy="143524"/>
            </a:xfrm>
            <a:prstGeom prst="rect">
              <a:avLst/>
            </a:prstGeom>
          </p:spPr>
        </p:pic>
        <p:pic>
          <p:nvPicPr>
            <p:cNvPr id="52" name="Picture 5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042" y="4955844"/>
              <a:ext cx="334891" cy="143524"/>
            </a:xfrm>
            <a:prstGeom prst="rect">
              <a:avLst/>
            </a:prstGeom>
          </p:spPr>
        </p:pic>
      </p:grpSp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829" y="5318492"/>
            <a:ext cx="1511279" cy="7939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26</a:t>
            </a:fld>
            <a:endParaRPr lang="en-US" dirty="0"/>
          </a:p>
        </p:txBody>
      </p:sp>
      <p:pic>
        <p:nvPicPr>
          <p:cNvPr id="57" name="Picture 5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61" y="2214541"/>
            <a:ext cx="6792532" cy="356994"/>
          </a:xfrm>
          <a:prstGeom prst="rect">
            <a:avLst/>
          </a:prstGeom>
        </p:spPr>
      </p:pic>
      <p:pic>
        <p:nvPicPr>
          <p:cNvPr id="59" name="Picture 5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994" y="1236234"/>
            <a:ext cx="3764224" cy="950105"/>
          </a:xfrm>
          <a:prstGeom prst="rect">
            <a:avLst/>
          </a:prstGeom>
        </p:spPr>
      </p:pic>
      <p:pic>
        <p:nvPicPr>
          <p:cNvPr id="60" name="Picture 5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78" y="2842816"/>
            <a:ext cx="6112064" cy="87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7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Extracting the Surface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Wish to compute a manifold mesh of the level set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722889" y="2611060"/>
            <a:ext cx="3987291" cy="2782584"/>
            <a:chOff x="2285639" y="1884363"/>
            <a:chExt cx="4724761" cy="3297237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 rot="16200000">
              <a:off x="5509419" y="4091781"/>
              <a:ext cx="19812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eaLnBrk="1" hangingPunct="1"/>
              <a:r>
                <a:rPr lang="en-US" sz="700"/>
                <a:t>Image from: www.farfieldtechnology.com</a:t>
              </a:r>
            </a:p>
          </p:txBody>
        </p:sp>
        <p:pic>
          <p:nvPicPr>
            <p:cNvPr id="10" name="Picture 6" descr="cutawaydori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r="19643"/>
            <a:stretch>
              <a:fillRect/>
            </a:stretch>
          </p:blipFill>
          <p:spPr bwMode="auto">
            <a:xfrm>
              <a:off x="3714750" y="1884363"/>
              <a:ext cx="3295650" cy="325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377267" y="4249956"/>
              <a:ext cx="1752600" cy="69293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i="1" dirty="0"/>
                <a:t>F</a:t>
              </a:r>
              <a:r>
                <a:rPr lang="en-US" sz="1600" dirty="0"/>
                <a:t>(</a:t>
              </a:r>
              <a:r>
                <a:rPr lang="en-US" sz="1600" b="1" dirty="0"/>
                <a:t>x</a:t>
              </a:r>
              <a:r>
                <a:rPr lang="en-US" sz="1600" dirty="0"/>
                <a:t>) &gt; 0 </a:t>
              </a:r>
              <a:r>
                <a:rPr lang="en-US" sz="1600" dirty="0">
                  <a:sym typeface="Wingdings" charset="0"/>
                </a:rPr>
                <a:t> outside</a:t>
              </a:r>
              <a:endParaRPr lang="en-US" sz="1600" i="1" dirty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285639" y="2082363"/>
              <a:ext cx="1962151" cy="69293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i="1" dirty="0"/>
                <a:t>F</a:t>
              </a:r>
              <a:r>
                <a:rPr lang="en-US" sz="1600" dirty="0"/>
                <a:t>(</a:t>
              </a:r>
              <a:r>
                <a:rPr lang="en-US" sz="1600" b="1" dirty="0"/>
                <a:t>x</a:t>
              </a:r>
              <a:r>
                <a:rPr lang="en-US" sz="1600" dirty="0"/>
                <a:t>) = 0 </a:t>
              </a:r>
              <a:r>
                <a:rPr lang="en-US" sz="1600" dirty="0">
                  <a:sym typeface="Wingdings" charset="0"/>
                </a:rPr>
                <a:t> surface</a:t>
              </a:r>
              <a:endParaRPr lang="en-US" sz="1600" i="1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368739" y="3030538"/>
              <a:ext cx="1752600" cy="69293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i="1" dirty="0"/>
                <a:t>F</a:t>
              </a:r>
              <a:r>
                <a:rPr lang="en-US" sz="1600" dirty="0"/>
                <a:t>(</a:t>
              </a:r>
              <a:r>
                <a:rPr lang="en-US" sz="1600" b="1" dirty="0"/>
                <a:t>x</a:t>
              </a:r>
              <a:r>
                <a:rPr lang="en-US" sz="1600" dirty="0"/>
                <a:t>) &lt; 0 </a:t>
              </a:r>
              <a:r>
                <a:rPr lang="en-US" sz="1600" dirty="0">
                  <a:sym typeface="Wingdings" charset="0"/>
                </a:rPr>
                <a:t> inside</a:t>
              </a:r>
              <a:endParaRPr lang="en-US" sz="1600" i="1" dirty="0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3581400" y="1960563"/>
              <a:ext cx="990600" cy="325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5"/>
          <p:cNvGrpSpPr>
            <a:grpSpLocks/>
          </p:cNvGrpSpPr>
          <p:nvPr/>
        </p:nvGrpSpPr>
        <p:grpSpPr bwMode="auto">
          <a:xfrm>
            <a:off x="2438400" y="2057400"/>
            <a:ext cx="4343400" cy="3276600"/>
            <a:chOff x="2438400" y="2057400"/>
            <a:chExt cx="4343400" cy="3276600"/>
          </a:xfrm>
        </p:grpSpPr>
        <p:sp>
          <p:nvSpPr>
            <p:cNvPr id="34822" name="Rectangle 233"/>
            <p:cNvSpPr>
              <a:spLocks noChangeArrowheads="1"/>
            </p:cNvSpPr>
            <p:nvPr/>
          </p:nvSpPr>
          <p:spPr bwMode="auto">
            <a:xfrm>
              <a:off x="2438400" y="2057400"/>
              <a:ext cx="4343400" cy="32766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23" name="Freeform 231"/>
            <p:cNvSpPr>
              <a:spLocks/>
            </p:cNvSpPr>
            <p:nvPr/>
          </p:nvSpPr>
          <p:spPr bwMode="auto">
            <a:xfrm>
              <a:off x="3209631" y="2564778"/>
              <a:ext cx="2438756" cy="2025158"/>
            </a:xfrm>
            <a:custGeom>
              <a:avLst/>
              <a:gdLst>
                <a:gd name="T0" fmla="*/ 76274 w 2438756"/>
                <a:gd name="T1" fmla="*/ 1061545 h 2025158"/>
                <a:gd name="T2" fmla="*/ 452438 w 2438756"/>
                <a:gd name="T3" fmla="*/ 615589 h 2025158"/>
                <a:gd name="T4" fmla="*/ 1142256 w 2438756"/>
                <a:gd name="T5" fmla="*/ 77576 h 2025158"/>
                <a:gd name="T6" fmla="*/ 2047493 w 2438756"/>
                <a:gd name="T7" fmla="*/ 150130 h 2025158"/>
                <a:gd name="T8" fmla="*/ 2208236 w 2438756"/>
                <a:gd name="T9" fmla="*/ 303049 h 2025158"/>
                <a:gd name="T10" fmla="*/ 2413268 w 2438756"/>
                <a:gd name="T11" fmla="*/ 532990 h 2025158"/>
                <a:gd name="T12" fmla="*/ 2361156 w 2438756"/>
                <a:gd name="T13" fmla="*/ 1529766 h 2025158"/>
                <a:gd name="T14" fmla="*/ 1978298 w 2438756"/>
                <a:gd name="T15" fmla="*/ 1825563 h 2025158"/>
                <a:gd name="T16" fmla="*/ 990451 w 2438756"/>
                <a:gd name="T17" fmla="*/ 1974958 h 2025158"/>
                <a:gd name="T18" fmla="*/ 757162 w 2438756"/>
                <a:gd name="T19" fmla="*/ 1974958 h 2025158"/>
                <a:gd name="T20" fmla="*/ 533921 w 2438756"/>
                <a:gd name="T21" fmla="*/ 1673758 h 2025158"/>
                <a:gd name="T22" fmla="*/ 76274 w 2438756"/>
                <a:gd name="T23" fmla="*/ 1220109 h 2025158"/>
                <a:gd name="T24" fmla="*/ 76274 w 2438756"/>
                <a:gd name="T25" fmla="*/ 1061545 h 2025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38756"/>
                <a:gd name="T40" fmla="*/ 0 h 2025158"/>
                <a:gd name="T41" fmla="*/ 2438756 w 2438756"/>
                <a:gd name="T42" fmla="*/ 2025158 h 20251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38756" h="2025158">
                  <a:moveTo>
                    <a:pt x="76274" y="1061545"/>
                  </a:moveTo>
                  <a:cubicBezTo>
                    <a:pt x="138968" y="960792"/>
                    <a:pt x="274774" y="779584"/>
                    <a:pt x="452438" y="615589"/>
                  </a:cubicBezTo>
                  <a:cubicBezTo>
                    <a:pt x="630102" y="451594"/>
                    <a:pt x="876414" y="155152"/>
                    <a:pt x="1142256" y="77576"/>
                  </a:cubicBezTo>
                  <a:cubicBezTo>
                    <a:pt x="1408098" y="0"/>
                    <a:pt x="1869830" y="112551"/>
                    <a:pt x="2047493" y="150130"/>
                  </a:cubicBezTo>
                  <a:cubicBezTo>
                    <a:pt x="2225156" y="187709"/>
                    <a:pt x="2147274" y="239239"/>
                    <a:pt x="2208237" y="303049"/>
                  </a:cubicBezTo>
                  <a:cubicBezTo>
                    <a:pt x="2269200" y="366859"/>
                    <a:pt x="2387782" y="328537"/>
                    <a:pt x="2413269" y="532990"/>
                  </a:cubicBezTo>
                  <a:cubicBezTo>
                    <a:pt x="2438756" y="737443"/>
                    <a:pt x="2433652" y="1314337"/>
                    <a:pt x="2361157" y="1529766"/>
                  </a:cubicBezTo>
                  <a:cubicBezTo>
                    <a:pt x="2288662" y="1745195"/>
                    <a:pt x="2206749" y="1751364"/>
                    <a:pt x="1978298" y="1825563"/>
                  </a:cubicBezTo>
                  <a:cubicBezTo>
                    <a:pt x="1749847" y="1899762"/>
                    <a:pt x="1193974" y="1950059"/>
                    <a:pt x="990451" y="1974958"/>
                  </a:cubicBezTo>
                  <a:cubicBezTo>
                    <a:pt x="786928" y="1999857"/>
                    <a:pt x="833250" y="2025158"/>
                    <a:pt x="757162" y="1974958"/>
                  </a:cubicBezTo>
                  <a:cubicBezTo>
                    <a:pt x="681074" y="1924758"/>
                    <a:pt x="647402" y="1799566"/>
                    <a:pt x="533921" y="1673758"/>
                  </a:cubicBezTo>
                  <a:cubicBezTo>
                    <a:pt x="420440" y="1547950"/>
                    <a:pt x="152548" y="1322144"/>
                    <a:pt x="76274" y="1220109"/>
                  </a:cubicBezTo>
                  <a:cubicBezTo>
                    <a:pt x="0" y="1118074"/>
                    <a:pt x="13580" y="1162298"/>
                    <a:pt x="76274" y="1061545"/>
                  </a:cubicBezTo>
                  <a:close/>
                </a:path>
              </a:pathLst>
            </a:custGeom>
            <a:solidFill>
              <a:srgbClr val="99CC33"/>
            </a:solidFill>
            <a:ln w="381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4821" name="Freeform 234"/>
          <p:cNvSpPr>
            <a:spLocks/>
          </p:cNvSpPr>
          <p:nvPr/>
        </p:nvSpPr>
        <p:spPr bwMode="auto">
          <a:xfrm>
            <a:off x="3200400" y="2563813"/>
            <a:ext cx="2438400" cy="2025650"/>
          </a:xfrm>
          <a:custGeom>
            <a:avLst/>
            <a:gdLst>
              <a:gd name="T0" fmla="*/ 76263 w 2438756"/>
              <a:gd name="T1" fmla="*/ 1061803 h 2025158"/>
              <a:gd name="T2" fmla="*/ 452372 w 2438756"/>
              <a:gd name="T3" fmla="*/ 615739 h 2025158"/>
              <a:gd name="T4" fmla="*/ 1142089 w 2438756"/>
              <a:gd name="T5" fmla="*/ 77595 h 2025158"/>
              <a:gd name="T6" fmla="*/ 2047194 w 2438756"/>
              <a:gd name="T7" fmla="*/ 150166 h 2025158"/>
              <a:gd name="T8" fmla="*/ 2207914 w 2438756"/>
              <a:gd name="T9" fmla="*/ 303123 h 2025158"/>
              <a:gd name="T10" fmla="*/ 2412916 w 2438756"/>
              <a:gd name="T11" fmla="*/ 533120 h 2025158"/>
              <a:gd name="T12" fmla="*/ 2360811 w 2438756"/>
              <a:gd name="T13" fmla="*/ 1530138 h 2025158"/>
              <a:gd name="T14" fmla="*/ 1978009 w 2438756"/>
              <a:gd name="T15" fmla="*/ 1826007 h 2025158"/>
              <a:gd name="T16" fmla="*/ 990306 w 2438756"/>
              <a:gd name="T17" fmla="*/ 1975438 h 2025158"/>
              <a:gd name="T18" fmla="*/ 757051 w 2438756"/>
              <a:gd name="T19" fmla="*/ 1975438 h 2025158"/>
              <a:gd name="T20" fmla="*/ 533843 w 2438756"/>
              <a:gd name="T21" fmla="*/ 1674165 h 2025158"/>
              <a:gd name="T22" fmla="*/ 76263 w 2438756"/>
              <a:gd name="T23" fmla="*/ 1220406 h 2025158"/>
              <a:gd name="T24" fmla="*/ 76263 w 2438756"/>
              <a:gd name="T25" fmla="*/ 1061803 h 20251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38756"/>
              <a:gd name="T40" fmla="*/ 0 h 2025158"/>
              <a:gd name="T41" fmla="*/ 2438756 w 2438756"/>
              <a:gd name="T42" fmla="*/ 2025158 h 20251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38756" h="2025158">
                <a:moveTo>
                  <a:pt x="76274" y="1061545"/>
                </a:moveTo>
                <a:cubicBezTo>
                  <a:pt x="138968" y="960792"/>
                  <a:pt x="274774" y="779584"/>
                  <a:pt x="452438" y="615589"/>
                </a:cubicBezTo>
                <a:cubicBezTo>
                  <a:pt x="630102" y="451594"/>
                  <a:pt x="876414" y="155152"/>
                  <a:pt x="1142256" y="77576"/>
                </a:cubicBezTo>
                <a:cubicBezTo>
                  <a:pt x="1408098" y="0"/>
                  <a:pt x="1869830" y="112551"/>
                  <a:pt x="2047493" y="150130"/>
                </a:cubicBezTo>
                <a:cubicBezTo>
                  <a:pt x="2225156" y="187709"/>
                  <a:pt x="2147274" y="239239"/>
                  <a:pt x="2208237" y="303049"/>
                </a:cubicBezTo>
                <a:cubicBezTo>
                  <a:pt x="2269200" y="366859"/>
                  <a:pt x="2387782" y="328537"/>
                  <a:pt x="2413269" y="532990"/>
                </a:cubicBezTo>
                <a:cubicBezTo>
                  <a:pt x="2438756" y="737443"/>
                  <a:pt x="2433652" y="1314337"/>
                  <a:pt x="2361157" y="1529766"/>
                </a:cubicBezTo>
                <a:cubicBezTo>
                  <a:pt x="2288662" y="1745195"/>
                  <a:pt x="2206749" y="1751364"/>
                  <a:pt x="1978298" y="1825563"/>
                </a:cubicBezTo>
                <a:cubicBezTo>
                  <a:pt x="1749847" y="1899762"/>
                  <a:pt x="1193974" y="1950059"/>
                  <a:pt x="990451" y="1974958"/>
                </a:cubicBezTo>
                <a:cubicBezTo>
                  <a:pt x="786928" y="1999857"/>
                  <a:pt x="833250" y="2025158"/>
                  <a:pt x="757162" y="1974958"/>
                </a:cubicBezTo>
                <a:cubicBezTo>
                  <a:pt x="681074" y="1924758"/>
                  <a:pt x="647402" y="1799566"/>
                  <a:pt x="533921" y="1673758"/>
                </a:cubicBezTo>
                <a:cubicBezTo>
                  <a:pt x="420440" y="1547950"/>
                  <a:pt x="152548" y="1322144"/>
                  <a:pt x="76274" y="1220109"/>
                </a:cubicBezTo>
                <a:cubicBezTo>
                  <a:pt x="0" y="1118074"/>
                  <a:pt x="13580" y="1162298"/>
                  <a:pt x="76274" y="1061545"/>
                </a:cubicBez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the SDF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759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4" name="Group 232"/>
          <p:cNvGrpSpPr>
            <a:grpSpLocks/>
          </p:cNvGrpSpPr>
          <p:nvPr/>
        </p:nvGrpSpPr>
        <p:grpSpPr bwMode="auto">
          <a:xfrm>
            <a:off x="2357438" y="2114550"/>
            <a:ext cx="4116387" cy="2897188"/>
            <a:chOff x="2357438" y="2115221"/>
            <a:chExt cx="4116586" cy="2896567"/>
          </a:xfrm>
        </p:grpSpPr>
        <p:sp>
          <p:nvSpPr>
            <p:cNvPr id="35846" name="Line 3"/>
            <p:cNvSpPr>
              <a:spLocks noChangeShapeType="1"/>
            </p:cNvSpPr>
            <p:nvPr/>
          </p:nvSpPr>
          <p:spPr bwMode="auto">
            <a:xfrm>
              <a:off x="2357438" y="2194471"/>
              <a:ext cx="4116586" cy="11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47" name="Line 4"/>
            <p:cNvSpPr>
              <a:spLocks noChangeShapeType="1"/>
            </p:cNvSpPr>
            <p:nvPr/>
          </p:nvSpPr>
          <p:spPr bwMode="auto">
            <a:xfrm>
              <a:off x="2357438" y="2499198"/>
              <a:ext cx="4116586" cy="11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48" name="Line 5"/>
            <p:cNvSpPr>
              <a:spLocks noChangeShapeType="1"/>
            </p:cNvSpPr>
            <p:nvPr/>
          </p:nvSpPr>
          <p:spPr bwMode="auto">
            <a:xfrm>
              <a:off x="2357438" y="2802807"/>
              <a:ext cx="4116586" cy="22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49" name="Line 6"/>
            <p:cNvSpPr>
              <a:spLocks noChangeShapeType="1"/>
            </p:cNvSpPr>
            <p:nvPr/>
          </p:nvSpPr>
          <p:spPr bwMode="auto">
            <a:xfrm>
              <a:off x="2357438" y="3107533"/>
              <a:ext cx="4116586" cy="22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50" name="Line 7"/>
            <p:cNvSpPr>
              <a:spLocks noChangeShapeType="1"/>
            </p:cNvSpPr>
            <p:nvPr/>
          </p:nvSpPr>
          <p:spPr bwMode="auto">
            <a:xfrm>
              <a:off x="2357438" y="3412258"/>
              <a:ext cx="4116586" cy="11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51" name="Line 8"/>
            <p:cNvSpPr>
              <a:spLocks noChangeShapeType="1"/>
            </p:cNvSpPr>
            <p:nvPr/>
          </p:nvSpPr>
          <p:spPr bwMode="auto">
            <a:xfrm>
              <a:off x="2357438" y="3716983"/>
              <a:ext cx="4116586" cy="11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52" name="Line 9"/>
            <p:cNvSpPr>
              <a:spLocks noChangeShapeType="1"/>
            </p:cNvSpPr>
            <p:nvPr/>
          </p:nvSpPr>
          <p:spPr bwMode="auto">
            <a:xfrm>
              <a:off x="2357438" y="4021710"/>
              <a:ext cx="4116586" cy="11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53" name="Line 10"/>
            <p:cNvSpPr>
              <a:spLocks noChangeShapeType="1"/>
            </p:cNvSpPr>
            <p:nvPr/>
          </p:nvSpPr>
          <p:spPr bwMode="auto">
            <a:xfrm>
              <a:off x="2357438" y="4326434"/>
              <a:ext cx="4116586" cy="11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54" name="Line 11"/>
            <p:cNvSpPr>
              <a:spLocks noChangeShapeType="1"/>
            </p:cNvSpPr>
            <p:nvPr/>
          </p:nvSpPr>
          <p:spPr bwMode="auto">
            <a:xfrm>
              <a:off x="2357438" y="4630044"/>
              <a:ext cx="4116586" cy="22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55" name="Line 12"/>
            <p:cNvSpPr>
              <a:spLocks noChangeShapeType="1"/>
            </p:cNvSpPr>
            <p:nvPr/>
          </p:nvSpPr>
          <p:spPr bwMode="auto">
            <a:xfrm>
              <a:off x="2357438" y="4934770"/>
              <a:ext cx="4116586" cy="22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56" name="Line 13"/>
            <p:cNvSpPr>
              <a:spLocks noChangeShapeType="1"/>
            </p:cNvSpPr>
            <p:nvPr/>
          </p:nvSpPr>
          <p:spPr bwMode="auto">
            <a:xfrm>
              <a:off x="2433340" y="2118569"/>
              <a:ext cx="1117" cy="28932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57" name="Line 14"/>
            <p:cNvSpPr>
              <a:spLocks noChangeShapeType="1"/>
            </p:cNvSpPr>
            <p:nvPr/>
          </p:nvSpPr>
          <p:spPr bwMode="auto">
            <a:xfrm>
              <a:off x="2738067" y="2118569"/>
              <a:ext cx="1116" cy="28932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58" name="Line 15"/>
            <p:cNvSpPr>
              <a:spLocks noChangeShapeType="1"/>
            </p:cNvSpPr>
            <p:nvPr/>
          </p:nvSpPr>
          <p:spPr bwMode="auto">
            <a:xfrm>
              <a:off x="3042792" y="2118569"/>
              <a:ext cx="2232" cy="28932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59" name="Line 16"/>
            <p:cNvSpPr>
              <a:spLocks noChangeShapeType="1"/>
            </p:cNvSpPr>
            <p:nvPr/>
          </p:nvSpPr>
          <p:spPr bwMode="auto">
            <a:xfrm>
              <a:off x="3347518" y="2118569"/>
              <a:ext cx="2232" cy="28932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60" name="Line 17"/>
            <p:cNvSpPr>
              <a:spLocks noChangeShapeType="1"/>
            </p:cNvSpPr>
            <p:nvPr/>
          </p:nvSpPr>
          <p:spPr bwMode="auto">
            <a:xfrm>
              <a:off x="3653360" y="2118569"/>
              <a:ext cx="1116" cy="28932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61" name="Line 18"/>
            <p:cNvSpPr>
              <a:spLocks noChangeShapeType="1"/>
            </p:cNvSpPr>
            <p:nvPr/>
          </p:nvSpPr>
          <p:spPr bwMode="auto">
            <a:xfrm>
              <a:off x="3958084" y="2118569"/>
              <a:ext cx="1117" cy="28932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62" name="Line 19"/>
            <p:cNvSpPr>
              <a:spLocks noChangeShapeType="1"/>
            </p:cNvSpPr>
            <p:nvPr/>
          </p:nvSpPr>
          <p:spPr bwMode="auto">
            <a:xfrm>
              <a:off x="4262811" y="2118569"/>
              <a:ext cx="1116" cy="28932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63" name="Line 20"/>
            <p:cNvSpPr>
              <a:spLocks noChangeShapeType="1"/>
            </p:cNvSpPr>
            <p:nvPr/>
          </p:nvSpPr>
          <p:spPr bwMode="auto">
            <a:xfrm>
              <a:off x="4567536" y="2118569"/>
              <a:ext cx="2232" cy="28932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64" name="Line 21"/>
            <p:cNvSpPr>
              <a:spLocks noChangeShapeType="1"/>
            </p:cNvSpPr>
            <p:nvPr/>
          </p:nvSpPr>
          <p:spPr bwMode="auto">
            <a:xfrm>
              <a:off x="4872262" y="2118569"/>
              <a:ext cx="2232" cy="28932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65" name="Line 22"/>
            <p:cNvSpPr>
              <a:spLocks noChangeShapeType="1"/>
            </p:cNvSpPr>
            <p:nvPr/>
          </p:nvSpPr>
          <p:spPr bwMode="auto">
            <a:xfrm>
              <a:off x="5176988" y="2118569"/>
              <a:ext cx="2232" cy="28932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66" name="Line 23"/>
            <p:cNvSpPr>
              <a:spLocks noChangeShapeType="1"/>
            </p:cNvSpPr>
            <p:nvPr/>
          </p:nvSpPr>
          <p:spPr bwMode="auto">
            <a:xfrm>
              <a:off x="5482829" y="2118569"/>
              <a:ext cx="1117" cy="28932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67" name="Line 24"/>
            <p:cNvSpPr>
              <a:spLocks noChangeShapeType="1"/>
            </p:cNvSpPr>
            <p:nvPr/>
          </p:nvSpPr>
          <p:spPr bwMode="auto">
            <a:xfrm>
              <a:off x="5787555" y="2118569"/>
              <a:ext cx="1116" cy="28932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68" name="Line 25"/>
            <p:cNvSpPr>
              <a:spLocks noChangeShapeType="1"/>
            </p:cNvSpPr>
            <p:nvPr/>
          </p:nvSpPr>
          <p:spPr bwMode="auto">
            <a:xfrm>
              <a:off x="6092280" y="2118569"/>
              <a:ext cx="1117" cy="28932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69" name="Line 26"/>
            <p:cNvSpPr>
              <a:spLocks noChangeShapeType="1"/>
            </p:cNvSpPr>
            <p:nvPr/>
          </p:nvSpPr>
          <p:spPr bwMode="auto">
            <a:xfrm>
              <a:off x="6397006" y="2118569"/>
              <a:ext cx="2232" cy="28932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5870" name="Group 28"/>
            <p:cNvGrpSpPr>
              <a:grpSpLocks/>
            </p:cNvGrpSpPr>
            <p:nvPr/>
          </p:nvGrpSpPr>
          <p:grpSpPr bwMode="auto">
            <a:xfrm>
              <a:off x="2973587" y="2422179"/>
              <a:ext cx="2893219" cy="2286000"/>
              <a:chOff x="0" y="0"/>
              <a:chExt cx="2592" cy="2048"/>
            </a:xfrm>
          </p:grpSpPr>
          <p:sp>
            <p:nvSpPr>
              <p:cNvPr id="35967" name="Oval 29"/>
              <p:cNvSpPr>
                <a:spLocks/>
              </p:cNvSpPr>
              <p:nvPr/>
            </p:nvSpPr>
            <p:spPr bwMode="auto">
              <a:xfrm>
                <a:off x="0" y="1092"/>
                <a:ext cx="136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68" name="Oval 30"/>
              <p:cNvSpPr>
                <a:spLocks/>
              </p:cNvSpPr>
              <p:nvPr/>
            </p:nvSpPr>
            <p:spPr bwMode="auto">
              <a:xfrm>
                <a:off x="272" y="1092"/>
                <a:ext cx="137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69" name="Oval 31"/>
              <p:cNvSpPr>
                <a:spLocks/>
              </p:cNvSpPr>
              <p:nvPr/>
            </p:nvSpPr>
            <p:spPr bwMode="auto">
              <a:xfrm>
                <a:off x="0" y="819"/>
                <a:ext cx="136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70" name="Oval 32"/>
              <p:cNvSpPr>
                <a:spLocks/>
              </p:cNvSpPr>
              <p:nvPr/>
            </p:nvSpPr>
            <p:spPr bwMode="auto">
              <a:xfrm>
                <a:off x="272" y="546"/>
                <a:ext cx="137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71" name="Oval 33"/>
              <p:cNvSpPr>
                <a:spLocks/>
              </p:cNvSpPr>
              <p:nvPr/>
            </p:nvSpPr>
            <p:spPr bwMode="auto">
              <a:xfrm>
                <a:off x="272" y="819"/>
                <a:ext cx="137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72" name="Oval 34"/>
              <p:cNvSpPr>
                <a:spLocks/>
              </p:cNvSpPr>
              <p:nvPr/>
            </p:nvSpPr>
            <p:spPr bwMode="auto">
              <a:xfrm>
                <a:off x="545" y="546"/>
                <a:ext cx="137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73" name="Oval 35"/>
              <p:cNvSpPr>
                <a:spLocks/>
              </p:cNvSpPr>
              <p:nvPr/>
            </p:nvSpPr>
            <p:spPr bwMode="auto">
              <a:xfrm>
                <a:off x="818" y="273"/>
                <a:ext cx="136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74" name="Oval 36"/>
              <p:cNvSpPr>
                <a:spLocks/>
              </p:cNvSpPr>
              <p:nvPr/>
            </p:nvSpPr>
            <p:spPr bwMode="auto">
              <a:xfrm>
                <a:off x="545" y="273"/>
                <a:ext cx="137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75" name="Oval 37"/>
              <p:cNvSpPr>
                <a:spLocks/>
              </p:cNvSpPr>
              <p:nvPr/>
            </p:nvSpPr>
            <p:spPr bwMode="auto">
              <a:xfrm>
                <a:off x="818" y="0"/>
                <a:ext cx="136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76" name="Oval 38"/>
              <p:cNvSpPr>
                <a:spLocks/>
              </p:cNvSpPr>
              <p:nvPr/>
            </p:nvSpPr>
            <p:spPr bwMode="auto">
              <a:xfrm>
                <a:off x="1091" y="0"/>
                <a:ext cx="136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77" name="Oval 39"/>
              <p:cNvSpPr>
                <a:spLocks/>
              </p:cNvSpPr>
              <p:nvPr/>
            </p:nvSpPr>
            <p:spPr bwMode="auto">
              <a:xfrm>
                <a:off x="1364" y="0"/>
                <a:ext cx="136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78" name="Oval 40"/>
              <p:cNvSpPr>
                <a:spLocks/>
              </p:cNvSpPr>
              <p:nvPr/>
            </p:nvSpPr>
            <p:spPr bwMode="auto">
              <a:xfrm>
                <a:off x="1637" y="0"/>
                <a:ext cx="136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79" name="Oval 41"/>
              <p:cNvSpPr>
                <a:spLocks/>
              </p:cNvSpPr>
              <p:nvPr/>
            </p:nvSpPr>
            <p:spPr bwMode="auto">
              <a:xfrm>
                <a:off x="1909" y="0"/>
                <a:ext cx="137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80" name="Oval 42"/>
              <p:cNvSpPr>
                <a:spLocks/>
              </p:cNvSpPr>
              <p:nvPr/>
            </p:nvSpPr>
            <p:spPr bwMode="auto">
              <a:xfrm>
                <a:off x="2182" y="0"/>
                <a:ext cx="137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81" name="Oval 43"/>
              <p:cNvSpPr>
                <a:spLocks/>
              </p:cNvSpPr>
              <p:nvPr/>
            </p:nvSpPr>
            <p:spPr bwMode="auto">
              <a:xfrm>
                <a:off x="2182" y="273"/>
                <a:ext cx="137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82" name="Oval 44"/>
              <p:cNvSpPr>
                <a:spLocks/>
              </p:cNvSpPr>
              <p:nvPr/>
            </p:nvSpPr>
            <p:spPr bwMode="auto">
              <a:xfrm>
                <a:off x="2455" y="273"/>
                <a:ext cx="137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83" name="Oval 45"/>
              <p:cNvSpPr>
                <a:spLocks/>
              </p:cNvSpPr>
              <p:nvPr/>
            </p:nvSpPr>
            <p:spPr bwMode="auto">
              <a:xfrm>
                <a:off x="2455" y="546"/>
                <a:ext cx="137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84" name="Oval 46"/>
              <p:cNvSpPr>
                <a:spLocks/>
              </p:cNvSpPr>
              <p:nvPr/>
            </p:nvSpPr>
            <p:spPr bwMode="auto">
              <a:xfrm>
                <a:off x="2455" y="819"/>
                <a:ext cx="137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85" name="Oval 47"/>
              <p:cNvSpPr>
                <a:spLocks/>
              </p:cNvSpPr>
              <p:nvPr/>
            </p:nvSpPr>
            <p:spPr bwMode="auto">
              <a:xfrm>
                <a:off x="2455" y="1092"/>
                <a:ext cx="137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86" name="Oval 48"/>
              <p:cNvSpPr>
                <a:spLocks/>
              </p:cNvSpPr>
              <p:nvPr/>
            </p:nvSpPr>
            <p:spPr bwMode="auto">
              <a:xfrm>
                <a:off x="2455" y="1365"/>
                <a:ext cx="137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87" name="Oval 49"/>
              <p:cNvSpPr>
                <a:spLocks/>
              </p:cNvSpPr>
              <p:nvPr/>
            </p:nvSpPr>
            <p:spPr bwMode="auto">
              <a:xfrm>
                <a:off x="2455" y="1638"/>
                <a:ext cx="137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88" name="Oval 50"/>
              <p:cNvSpPr>
                <a:spLocks/>
              </p:cNvSpPr>
              <p:nvPr/>
            </p:nvSpPr>
            <p:spPr bwMode="auto">
              <a:xfrm>
                <a:off x="2182" y="1638"/>
                <a:ext cx="137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89" name="Oval 51"/>
              <p:cNvSpPr>
                <a:spLocks/>
              </p:cNvSpPr>
              <p:nvPr/>
            </p:nvSpPr>
            <p:spPr bwMode="auto">
              <a:xfrm>
                <a:off x="1909" y="1911"/>
                <a:ext cx="137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90" name="Oval 52"/>
              <p:cNvSpPr>
                <a:spLocks/>
              </p:cNvSpPr>
              <p:nvPr/>
            </p:nvSpPr>
            <p:spPr bwMode="auto">
              <a:xfrm>
                <a:off x="1637" y="1911"/>
                <a:ext cx="136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91" name="Oval 53"/>
              <p:cNvSpPr>
                <a:spLocks/>
              </p:cNvSpPr>
              <p:nvPr/>
            </p:nvSpPr>
            <p:spPr bwMode="auto">
              <a:xfrm>
                <a:off x="1364" y="1911"/>
                <a:ext cx="136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92" name="Oval 54"/>
              <p:cNvSpPr>
                <a:spLocks/>
              </p:cNvSpPr>
              <p:nvPr/>
            </p:nvSpPr>
            <p:spPr bwMode="auto">
              <a:xfrm>
                <a:off x="1091" y="1911"/>
                <a:ext cx="136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93" name="Oval 55"/>
              <p:cNvSpPr>
                <a:spLocks/>
              </p:cNvSpPr>
              <p:nvPr/>
            </p:nvSpPr>
            <p:spPr bwMode="auto">
              <a:xfrm>
                <a:off x="818" y="1911"/>
                <a:ext cx="136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94" name="Oval 56"/>
              <p:cNvSpPr>
                <a:spLocks/>
              </p:cNvSpPr>
              <p:nvPr/>
            </p:nvSpPr>
            <p:spPr bwMode="auto">
              <a:xfrm>
                <a:off x="545" y="1911"/>
                <a:ext cx="137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95" name="Oval 57"/>
              <p:cNvSpPr>
                <a:spLocks/>
              </p:cNvSpPr>
              <p:nvPr/>
            </p:nvSpPr>
            <p:spPr bwMode="auto">
              <a:xfrm>
                <a:off x="545" y="1638"/>
                <a:ext cx="137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96" name="Oval 58"/>
              <p:cNvSpPr>
                <a:spLocks/>
              </p:cNvSpPr>
              <p:nvPr/>
            </p:nvSpPr>
            <p:spPr bwMode="auto">
              <a:xfrm>
                <a:off x="272" y="1638"/>
                <a:ext cx="137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97" name="Oval 59"/>
              <p:cNvSpPr>
                <a:spLocks/>
              </p:cNvSpPr>
              <p:nvPr/>
            </p:nvSpPr>
            <p:spPr bwMode="auto">
              <a:xfrm>
                <a:off x="272" y="1365"/>
                <a:ext cx="137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98" name="Oval 60"/>
              <p:cNvSpPr>
                <a:spLocks/>
              </p:cNvSpPr>
              <p:nvPr/>
            </p:nvSpPr>
            <p:spPr bwMode="auto">
              <a:xfrm>
                <a:off x="0" y="1365"/>
                <a:ext cx="136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99" name="Oval 61"/>
              <p:cNvSpPr>
                <a:spLocks/>
              </p:cNvSpPr>
              <p:nvPr/>
            </p:nvSpPr>
            <p:spPr bwMode="auto">
              <a:xfrm>
                <a:off x="2182" y="1911"/>
                <a:ext cx="137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6000" name="Oval 62"/>
              <p:cNvSpPr>
                <a:spLocks/>
              </p:cNvSpPr>
              <p:nvPr/>
            </p:nvSpPr>
            <p:spPr bwMode="auto">
              <a:xfrm>
                <a:off x="545" y="1092"/>
                <a:ext cx="137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6001" name="Oval 63"/>
              <p:cNvSpPr>
                <a:spLocks/>
              </p:cNvSpPr>
              <p:nvPr/>
            </p:nvSpPr>
            <p:spPr bwMode="auto">
              <a:xfrm>
                <a:off x="545" y="1365"/>
                <a:ext cx="137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6002" name="Oval 64"/>
              <p:cNvSpPr>
                <a:spLocks/>
              </p:cNvSpPr>
              <p:nvPr/>
            </p:nvSpPr>
            <p:spPr bwMode="auto">
              <a:xfrm>
                <a:off x="818" y="1638"/>
                <a:ext cx="136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6003" name="Oval 65"/>
              <p:cNvSpPr>
                <a:spLocks/>
              </p:cNvSpPr>
              <p:nvPr/>
            </p:nvSpPr>
            <p:spPr bwMode="auto">
              <a:xfrm>
                <a:off x="1091" y="1638"/>
                <a:ext cx="136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6004" name="Oval 66"/>
              <p:cNvSpPr>
                <a:spLocks/>
              </p:cNvSpPr>
              <p:nvPr/>
            </p:nvSpPr>
            <p:spPr bwMode="auto">
              <a:xfrm>
                <a:off x="1364" y="1638"/>
                <a:ext cx="136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6005" name="Oval 67"/>
              <p:cNvSpPr>
                <a:spLocks/>
              </p:cNvSpPr>
              <p:nvPr/>
            </p:nvSpPr>
            <p:spPr bwMode="auto">
              <a:xfrm>
                <a:off x="1637" y="1638"/>
                <a:ext cx="136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6006" name="Oval 68"/>
              <p:cNvSpPr>
                <a:spLocks/>
              </p:cNvSpPr>
              <p:nvPr/>
            </p:nvSpPr>
            <p:spPr bwMode="auto">
              <a:xfrm>
                <a:off x="1909" y="1638"/>
                <a:ext cx="137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6007" name="Oval 69"/>
              <p:cNvSpPr>
                <a:spLocks/>
              </p:cNvSpPr>
              <p:nvPr/>
            </p:nvSpPr>
            <p:spPr bwMode="auto">
              <a:xfrm>
                <a:off x="2182" y="1365"/>
                <a:ext cx="137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6008" name="Oval 70"/>
              <p:cNvSpPr>
                <a:spLocks/>
              </p:cNvSpPr>
              <p:nvPr/>
            </p:nvSpPr>
            <p:spPr bwMode="auto">
              <a:xfrm>
                <a:off x="2182" y="1092"/>
                <a:ext cx="137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6009" name="Oval 71"/>
              <p:cNvSpPr>
                <a:spLocks/>
              </p:cNvSpPr>
              <p:nvPr/>
            </p:nvSpPr>
            <p:spPr bwMode="auto">
              <a:xfrm>
                <a:off x="2182" y="819"/>
                <a:ext cx="137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6010" name="Oval 72"/>
              <p:cNvSpPr>
                <a:spLocks/>
              </p:cNvSpPr>
              <p:nvPr/>
            </p:nvSpPr>
            <p:spPr bwMode="auto">
              <a:xfrm>
                <a:off x="2182" y="546"/>
                <a:ext cx="137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6011" name="Oval 73"/>
              <p:cNvSpPr>
                <a:spLocks/>
              </p:cNvSpPr>
              <p:nvPr/>
            </p:nvSpPr>
            <p:spPr bwMode="auto">
              <a:xfrm>
                <a:off x="1909" y="273"/>
                <a:ext cx="137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6012" name="Oval 74"/>
              <p:cNvSpPr>
                <a:spLocks/>
              </p:cNvSpPr>
              <p:nvPr/>
            </p:nvSpPr>
            <p:spPr bwMode="auto">
              <a:xfrm>
                <a:off x="1637" y="273"/>
                <a:ext cx="136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6013" name="Oval 75"/>
              <p:cNvSpPr>
                <a:spLocks/>
              </p:cNvSpPr>
              <p:nvPr/>
            </p:nvSpPr>
            <p:spPr bwMode="auto">
              <a:xfrm>
                <a:off x="1364" y="273"/>
                <a:ext cx="136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6014" name="Oval 76"/>
              <p:cNvSpPr>
                <a:spLocks/>
              </p:cNvSpPr>
              <p:nvPr/>
            </p:nvSpPr>
            <p:spPr bwMode="auto">
              <a:xfrm>
                <a:off x="1091" y="273"/>
                <a:ext cx="136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6015" name="Oval 77"/>
              <p:cNvSpPr>
                <a:spLocks/>
              </p:cNvSpPr>
              <p:nvPr/>
            </p:nvSpPr>
            <p:spPr bwMode="auto">
              <a:xfrm>
                <a:off x="818" y="546"/>
                <a:ext cx="136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6016" name="Oval 78"/>
              <p:cNvSpPr>
                <a:spLocks/>
              </p:cNvSpPr>
              <p:nvPr/>
            </p:nvSpPr>
            <p:spPr bwMode="auto">
              <a:xfrm>
                <a:off x="545" y="819"/>
                <a:ext cx="137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5871" name="Group 79"/>
            <p:cNvGrpSpPr>
              <a:grpSpLocks/>
            </p:cNvGrpSpPr>
            <p:nvPr/>
          </p:nvGrpSpPr>
          <p:grpSpPr bwMode="auto">
            <a:xfrm>
              <a:off x="2661048" y="2118569"/>
              <a:ext cx="3509367" cy="2893219"/>
              <a:chOff x="0" y="0"/>
              <a:chExt cx="3143" cy="2592"/>
            </a:xfrm>
          </p:grpSpPr>
          <p:sp>
            <p:nvSpPr>
              <p:cNvPr id="35938" name="Oval 80"/>
              <p:cNvSpPr>
                <a:spLocks/>
              </p:cNvSpPr>
              <p:nvPr/>
            </p:nvSpPr>
            <p:spPr bwMode="auto">
              <a:xfrm>
                <a:off x="820" y="2455"/>
                <a:ext cx="136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39" name="Oval 81"/>
              <p:cNvSpPr>
                <a:spLocks/>
              </p:cNvSpPr>
              <p:nvPr/>
            </p:nvSpPr>
            <p:spPr bwMode="auto">
              <a:xfrm>
                <a:off x="1093" y="2455"/>
                <a:ext cx="137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40" name="Oval 82"/>
              <p:cNvSpPr>
                <a:spLocks/>
              </p:cNvSpPr>
              <p:nvPr/>
            </p:nvSpPr>
            <p:spPr bwMode="auto">
              <a:xfrm>
                <a:off x="1366" y="2455"/>
                <a:ext cx="137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41" name="Oval 83"/>
              <p:cNvSpPr>
                <a:spLocks/>
              </p:cNvSpPr>
              <p:nvPr/>
            </p:nvSpPr>
            <p:spPr bwMode="auto">
              <a:xfrm>
                <a:off x="1640" y="2455"/>
                <a:ext cx="137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42" name="Oval 84"/>
              <p:cNvSpPr>
                <a:spLocks/>
              </p:cNvSpPr>
              <p:nvPr/>
            </p:nvSpPr>
            <p:spPr bwMode="auto">
              <a:xfrm>
                <a:off x="1913" y="2455"/>
                <a:ext cx="137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43" name="Oval 85"/>
              <p:cNvSpPr>
                <a:spLocks/>
              </p:cNvSpPr>
              <p:nvPr/>
            </p:nvSpPr>
            <p:spPr bwMode="auto">
              <a:xfrm>
                <a:off x="2187" y="2455"/>
                <a:ext cx="136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44" name="Oval 86"/>
              <p:cNvSpPr>
                <a:spLocks/>
              </p:cNvSpPr>
              <p:nvPr/>
            </p:nvSpPr>
            <p:spPr bwMode="auto">
              <a:xfrm>
                <a:off x="2460" y="2455"/>
                <a:ext cx="137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45" name="Oval 87"/>
              <p:cNvSpPr>
                <a:spLocks/>
              </p:cNvSpPr>
              <p:nvPr/>
            </p:nvSpPr>
            <p:spPr bwMode="auto">
              <a:xfrm>
                <a:off x="2733" y="2182"/>
                <a:ext cx="137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46" name="Oval 88"/>
              <p:cNvSpPr>
                <a:spLocks/>
              </p:cNvSpPr>
              <p:nvPr/>
            </p:nvSpPr>
            <p:spPr bwMode="auto">
              <a:xfrm>
                <a:off x="3007" y="1909"/>
                <a:ext cx="136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47" name="Oval 89"/>
              <p:cNvSpPr>
                <a:spLocks/>
              </p:cNvSpPr>
              <p:nvPr/>
            </p:nvSpPr>
            <p:spPr bwMode="auto">
              <a:xfrm>
                <a:off x="3007" y="1637"/>
                <a:ext cx="136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48" name="Oval 90"/>
              <p:cNvSpPr>
                <a:spLocks/>
              </p:cNvSpPr>
              <p:nvPr/>
            </p:nvSpPr>
            <p:spPr bwMode="auto">
              <a:xfrm>
                <a:off x="3007" y="1364"/>
                <a:ext cx="136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49" name="Oval 91"/>
              <p:cNvSpPr>
                <a:spLocks/>
              </p:cNvSpPr>
              <p:nvPr/>
            </p:nvSpPr>
            <p:spPr bwMode="auto">
              <a:xfrm>
                <a:off x="3007" y="1091"/>
                <a:ext cx="136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50" name="Oval 92"/>
              <p:cNvSpPr>
                <a:spLocks/>
              </p:cNvSpPr>
              <p:nvPr/>
            </p:nvSpPr>
            <p:spPr bwMode="auto">
              <a:xfrm>
                <a:off x="3007" y="818"/>
                <a:ext cx="136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51" name="Oval 93"/>
              <p:cNvSpPr>
                <a:spLocks/>
              </p:cNvSpPr>
              <p:nvPr/>
            </p:nvSpPr>
            <p:spPr bwMode="auto">
              <a:xfrm>
                <a:off x="3007" y="545"/>
                <a:ext cx="136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52" name="Oval 94"/>
              <p:cNvSpPr>
                <a:spLocks/>
              </p:cNvSpPr>
              <p:nvPr/>
            </p:nvSpPr>
            <p:spPr bwMode="auto">
              <a:xfrm>
                <a:off x="2733" y="272"/>
                <a:ext cx="137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53" name="Oval 95"/>
              <p:cNvSpPr>
                <a:spLocks/>
              </p:cNvSpPr>
              <p:nvPr/>
            </p:nvSpPr>
            <p:spPr bwMode="auto">
              <a:xfrm>
                <a:off x="2460" y="0"/>
                <a:ext cx="137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54" name="Oval 96"/>
              <p:cNvSpPr>
                <a:spLocks/>
              </p:cNvSpPr>
              <p:nvPr/>
            </p:nvSpPr>
            <p:spPr bwMode="auto">
              <a:xfrm>
                <a:off x="2187" y="0"/>
                <a:ext cx="136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55" name="Oval 97"/>
              <p:cNvSpPr>
                <a:spLocks/>
              </p:cNvSpPr>
              <p:nvPr/>
            </p:nvSpPr>
            <p:spPr bwMode="auto">
              <a:xfrm>
                <a:off x="1913" y="0"/>
                <a:ext cx="137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56" name="Oval 98"/>
              <p:cNvSpPr>
                <a:spLocks/>
              </p:cNvSpPr>
              <p:nvPr/>
            </p:nvSpPr>
            <p:spPr bwMode="auto">
              <a:xfrm>
                <a:off x="1640" y="0"/>
                <a:ext cx="137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57" name="Oval 99"/>
              <p:cNvSpPr>
                <a:spLocks/>
              </p:cNvSpPr>
              <p:nvPr/>
            </p:nvSpPr>
            <p:spPr bwMode="auto">
              <a:xfrm>
                <a:off x="1366" y="0"/>
                <a:ext cx="137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58" name="Oval 100"/>
              <p:cNvSpPr>
                <a:spLocks/>
              </p:cNvSpPr>
              <p:nvPr/>
            </p:nvSpPr>
            <p:spPr bwMode="auto">
              <a:xfrm>
                <a:off x="1093" y="0"/>
                <a:ext cx="137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59" name="Oval 101"/>
              <p:cNvSpPr>
                <a:spLocks/>
              </p:cNvSpPr>
              <p:nvPr/>
            </p:nvSpPr>
            <p:spPr bwMode="auto">
              <a:xfrm>
                <a:off x="820" y="272"/>
                <a:ext cx="136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60" name="Oval 102"/>
              <p:cNvSpPr>
                <a:spLocks/>
              </p:cNvSpPr>
              <p:nvPr/>
            </p:nvSpPr>
            <p:spPr bwMode="auto">
              <a:xfrm>
                <a:off x="546" y="545"/>
                <a:ext cx="137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61" name="Oval 103"/>
              <p:cNvSpPr>
                <a:spLocks/>
              </p:cNvSpPr>
              <p:nvPr/>
            </p:nvSpPr>
            <p:spPr bwMode="auto">
              <a:xfrm>
                <a:off x="273" y="818"/>
                <a:ext cx="137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62" name="Oval 104"/>
              <p:cNvSpPr>
                <a:spLocks/>
              </p:cNvSpPr>
              <p:nvPr/>
            </p:nvSpPr>
            <p:spPr bwMode="auto">
              <a:xfrm>
                <a:off x="0" y="1091"/>
                <a:ext cx="136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63" name="Oval 105"/>
              <p:cNvSpPr>
                <a:spLocks/>
              </p:cNvSpPr>
              <p:nvPr/>
            </p:nvSpPr>
            <p:spPr bwMode="auto">
              <a:xfrm>
                <a:off x="0" y="1364"/>
                <a:ext cx="136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64" name="Oval 106"/>
              <p:cNvSpPr>
                <a:spLocks/>
              </p:cNvSpPr>
              <p:nvPr/>
            </p:nvSpPr>
            <p:spPr bwMode="auto">
              <a:xfrm>
                <a:off x="0" y="1637"/>
                <a:ext cx="136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65" name="Oval 107"/>
              <p:cNvSpPr>
                <a:spLocks/>
              </p:cNvSpPr>
              <p:nvPr/>
            </p:nvSpPr>
            <p:spPr bwMode="auto">
              <a:xfrm>
                <a:off x="273" y="1909"/>
                <a:ext cx="137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66" name="Oval 108"/>
              <p:cNvSpPr>
                <a:spLocks/>
              </p:cNvSpPr>
              <p:nvPr/>
            </p:nvSpPr>
            <p:spPr bwMode="auto">
              <a:xfrm>
                <a:off x="546" y="2182"/>
                <a:ext cx="137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5872" name="Group 109"/>
            <p:cNvGrpSpPr>
              <a:grpSpLocks/>
            </p:cNvGrpSpPr>
            <p:nvPr/>
          </p:nvGrpSpPr>
          <p:grpSpPr bwMode="auto">
            <a:xfrm>
              <a:off x="2357438" y="2115221"/>
              <a:ext cx="4116586" cy="2893219"/>
              <a:chOff x="0" y="0"/>
              <a:chExt cx="3687" cy="2591"/>
            </a:xfrm>
          </p:grpSpPr>
          <p:sp>
            <p:nvSpPr>
              <p:cNvPr id="35918" name="Oval 110"/>
              <p:cNvSpPr>
                <a:spLocks/>
              </p:cNvSpPr>
              <p:nvPr/>
            </p:nvSpPr>
            <p:spPr bwMode="auto">
              <a:xfrm>
                <a:off x="0" y="1097"/>
                <a:ext cx="136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19" name="Oval 111"/>
              <p:cNvSpPr>
                <a:spLocks/>
              </p:cNvSpPr>
              <p:nvPr/>
            </p:nvSpPr>
            <p:spPr bwMode="auto">
              <a:xfrm>
                <a:off x="0" y="1369"/>
                <a:ext cx="136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20" name="Oval 112"/>
              <p:cNvSpPr>
                <a:spLocks/>
              </p:cNvSpPr>
              <p:nvPr/>
            </p:nvSpPr>
            <p:spPr bwMode="auto">
              <a:xfrm>
                <a:off x="0" y="1637"/>
                <a:ext cx="136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21" name="Oval 113"/>
              <p:cNvSpPr>
                <a:spLocks/>
              </p:cNvSpPr>
              <p:nvPr/>
            </p:nvSpPr>
            <p:spPr bwMode="auto">
              <a:xfrm>
                <a:off x="273" y="1909"/>
                <a:ext cx="136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22" name="Oval 114"/>
              <p:cNvSpPr>
                <a:spLocks/>
              </p:cNvSpPr>
              <p:nvPr/>
            </p:nvSpPr>
            <p:spPr bwMode="auto">
              <a:xfrm>
                <a:off x="546" y="2182"/>
                <a:ext cx="136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23" name="Oval 115"/>
              <p:cNvSpPr>
                <a:spLocks/>
              </p:cNvSpPr>
              <p:nvPr/>
            </p:nvSpPr>
            <p:spPr bwMode="auto">
              <a:xfrm>
                <a:off x="819" y="2455"/>
                <a:ext cx="137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24" name="Oval 116"/>
              <p:cNvSpPr>
                <a:spLocks/>
              </p:cNvSpPr>
              <p:nvPr/>
            </p:nvSpPr>
            <p:spPr bwMode="auto">
              <a:xfrm>
                <a:off x="3005" y="2455"/>
                <a:ext cx="136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25" name="Oval 117"/>
              <p:cNvSpPr>
                <a:spLocks/>
              </p:cNvSpPr>
              <p:nvPr/>
            </p:nvSpPr>
            <p:spPr bwMode="auto">
              <a:xfrm>
                <a:off x="3278" y="2182"/>
                <a:ext cx="136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26" name="Oval 118"/>
              <p:cNvSpPr>
                <a:spLocks/>
              </p:cNvSpPr>
              <p:nvPr/>
            </p:nvSpPr>
            <p:spPr bwMode="auto">
              <a:xfrm>
                <a:off x="3551" y="1909"/>
                <a:ext cx="136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27" name="Oval 119"/>
              <p:cNvSpPr>
                <a:spLocks/>
              </p:cNvSpPr>
              <p:nvPr/>
            </p:nvSpPr>
            <p:spPr bwMode="auto">
              <a:xfrm>
                <a:off x="3551" y="1637"/>
                <a:ext cx="136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28" name="Oval 120"/>
              <p:cNvSpPr>
                <a:spLocks/>
              </p:cNvSpPr>
              <p:nvPr/>
            </p:nvSpPr>
            <p:spPr bwMode="auto">
              <a:xfrm>
                <a:off x="3551" y="1364"/>
                <a:ext cx="136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29" name="Oval 121"/>
              <p:cNvSpPr>
                <a:spLocks/>
              </p:cNvSpPr>
              <p:nvPr/>
            </p:nvSpPr>
            <p:spPr bwMode="auto">
              <a:xfrm>
                <a:off x="3551" y="1091"/>
                <a:ext cx="136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30" name="Oval 122"/>
              <p:cNvSpPr>
                <a:spLocks/>
              </p:cNvSpPr>
              <p:nvPr/>
            </p:nvSpPr>
            <p:spPr bwMode="auto">
              <a:xfrm>
                <a:off x="3551" y="818"/>
                <a:ext cx="136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31" name="Oval 123"/>
              <p:cNvSpPr>
                <a:spLocks/>
              </p:cNvSpPr>
              <p:nvPr/>
            </p:nvSpPr>
            <p:spPr bwMode="auto">
              <a:xfrm>
                <a:off x="3551" y="545"/>
                <a:ext cx="136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32" name="Oval 124"/>
              <p:cNvSpPr>
                <a:spLocks/>
              </p:cNvSpPr>
              <p:nvPr/>
            </p:nvSpPr>
            <p:spPr bwMode="auto">
              <a:xfrm>
                <a:off x="3278" y="272"/>
                <a:ext cx="136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33" name="Oval 125"/>
              <p:cNvSpPr>
                <a:spLocks/>
              </p:cNvSpPr>
              <p:nvPr/>
            </p:nvSpPr>
            <p:spPr bwMode="auto">
              <a:xfrm>
                <a:off x="3005" y="0"/>
                <a:ext cx="136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34" name="Oval 126"/>
              <p:cNvSpPr>
                <a:spLocks/>
              </p:cNvSpPr>
              <p:nvPr/>
            </p:nvSpPr>
            <p:spPr bwMode="auto">
              <a:xfrm>
                <a:off x="1092" y="0"/>
                <a:ext cx="137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35" name="Oval 127"/>
              <p:cNvSpPr>
                <a:spLocks/>
              </p:cNvSpPr>
              <p:nvPr/>
            </p:nvSpPr>
            <p:spPr bwMode="auto">
              <a:xfrm>
                <a:off x="819" y="272"/>
                <a:ext cx="137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36" name="Oval 128"/>
              <p:cNvSpPr>
                <a:spLocks/>
              </p:cNvSpPr>
              <p:nvPr/>
            </p:nvSpPr>
            <p:spPr bwMode="auto">
              <a:xfrm>
                <a:off x="546" y="540"/>
                <a:ext cx="136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37" name="Oval 129"/>
              <p:cNvSpPr>
                <a:spLocks/>
              </p:cNvSpPr>
              <p:nvPr/>
            </p:nvSpPr>
            <p:spPr bwMode="auto">
              <a:xfrm>
                <a:off x="273" y="812"/>
                <a:ext cx="136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5873" name="Group 130"/>
            <p:cNvGrpSpPr>
              <a:grpSpLocks/>
            </p:cNvGrpSpPr>
            <p:nvPr/>
          </p:nvGrpSpPr>
          <p:grpSpPr bwMode="auto">
            <a:xfrm>
              <a:off x="2357438" y="2118569"/>
              <a:ext cx="4116586" cy="2893219"/>
              <a:chOff x="0" y="0"/>
              <a:chExt cx="3687" cy="2592"/>
            </a:xfrm>
          </p:grpSpPr>
          <p:sp>
            <p:nvSpPr>
              <p:cNvPr id="35907" name="Oval 131"/>
              <p:cNvSpPr>
                <a:spLocks/>
              </p:cNvSpPr>
              <p:nvPr/>
            </p:nvSpPr>
            <p:spPr bwMode="auto">
              <a:xfrm>
                <a:off x="3551" y="0"/>
                <a:ext cx="136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08" name="Oval 132"/>
              <p:cNvSpPr>
                <a:spLocks/>
              </p:cNvSpPr>
              <p:nvPr/>
            </p:nvSpPr>
            <p:spPr bwMode="auto">
              <a:xfrm>
                <a:off x="3551" y="2455"/>
                <a:ext cx="136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09" name="Oval 133"/>
              <p:cNvSpPr>
                <a:spLocks/>
              </p:cNvSpPr>
              <p:nvPr/>
            </p:nvSpPr>
            <p:spPr bwMode="auto">
              <a:xfrm>
                <a:off x="0" y="2182"/>
                <a:ext cx="136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10" name="Oval 134"/>
              <p:cNvSpPr>
                <a:spLocks/>
              </p:cNvSpPr>
              <p:nvPr/>
            </p:nvSpPr>
            <p:spPr bwMode="auto">
              <a:xfrm>
                <a:off x="0" y="2455"/>
                <a:ext cx="136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11" name="Oval 135"/>
              <p:cNvSpPr>
                <a:spLocks/>
              </p:cNvSpPr>
              <p:nvPr/>
            </p:nvSpPr>
            <p:spPr bwMode="auto">
              <a:xfrm>
                <a:off x="273" y="2455"/>
                <a:ext cx="136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12" name="Oval 136"/>
              <p:cNvSpPr>
                <a:spLocks/>
              </p:cNvSpPr>
              <p:nvPr/>
            </p:nvSpPr>
            <p:spPr bwMode="auto">
              <a:xfrm>
                <a:off x="273" y="0"/>
                <a:ext cx="136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13" name="Oval 137"/>
              <p:cNvSpPr>
                <a:spLocks/>
              </p:cNvSpPr>
              <p:nvPr/>
            </p:nvSpPr>
            <p:spPr bwMode="auto">
              <a:xfrm>
                <a:off x="546" y="0"/>
                <a:ext cx="136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14" name="Oval 138"/>
              <p:cNvSpPr>
                <a:spLocks/>
              </p:cNvSpPr>
              <p:nvPr/>
            </p:nvSpPr>
            <p:spPr bwMode="auto">
              <a:xfrm>
                <a:off x="0" y="272"/>
                <a:ext cx="136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15" name="Oval 139"/>
              <p:cNvSpPr>
                <a:spLocks/>
              </p:cNvSpPr>
              <p:nvPr/>
            </p:nvSpPr>
            <p:spPr bwMode="auto">
              <a:xfrm>
                <a:off x="273" y="272"/>
                <a:ext cx="136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16" name="Oval 140"/>
              <p:cNvSpPr>
                <a:spLocks/>
              </p:cNvSpPr>
              <p:nvPr/>
            </p:nvSpPr>
            <p:spPr bwMode="auto">
              <a:xfrm>
                <a:off x="0" y="0"/>
                <a:ext cx="136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17" name="Oval 141"/>
              <p:cNvSpPr>
                <a:spLocks/>
              </p:cNvSpPr>
              <p:nvPr/>
            </p:nvSpPr>
            <p:spPr bwMode="auto">
              <a:xfrm>
                <a:off x="0" y="545"/>
                <a:ext cx="136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5874" name="Group 142"/>
            <p:cNvGrpSpPr>
              <a:grpSpLocks/>
            </p:cNvGrpSpPr>
            <p:nvPr/>
          </p:nvGrpSpPr>
          <p:grpSpPr bwMode="auto">
            <a:xfrm>
              <a:off x="2357438" y="2118569"/>
              <a:ext cx="4116586" cy="2893219"/>
              <a:chOff x="0" y="0"/>
              <a:chExt cx="3687" cy="2592"/>
            </a:xfrm>
          </p:grpSpPr>
          <p:sp>
            <p:nvSpPr>
              <p:cNvPr id="35896" name="Oval 143"/>
              <p:cNvSpPr>
                <a:spLocks/>
              </p:cNvSpPr>
              <p:nvPr/>
            </p:nvSpPr>
            <p:spPr bwMode="auto">
              <a:xfrm>
                <a:off x="0" y="1909"/>
                <a:ext cx="136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97" name="Oval 144"/>
              <p:cNvSpPr>
                <a:spLocks/>
              </p:cNvSpPr>
              <p:nvPr/>
            </p:nvSpPr>
            <p:spPr bwMode="auto">
              <a:xfrm>
                <a:off x="3278" y="0"/>
                <a:ext cx="136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98" name="Oval 145"/>
              <p:cNvSpPr>
                <a:spLocks/>
              </p:cNvSpPr>
              <p:nvPr/>
            </p:nvSpPr>
            <p:spPr bwMode="auto">
              <a:xfrm>
                <a:off x="3551" y="272"/>
                <a:ext cx="136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99" name="Oval 146"/>
              <p:cNvSpPr>
                <a:spLocks/>
              </p:cNvSpPr>
              <p:nvPr/>
            </p:nvSpPr>
            <p:spPr bwMode="auto">
              <a:xfrm>
                <a:off x="3551" y="2182"/>
                <a:ext cx="136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00" name="Oval 147"/>
              <p:cNvSpPr>
                <a:spLocks/>
              </p:cNvSpPr>
              <p:nvPr/>
            </p:nvSpPr>
            <p:spPr bwMode="auto">
              <a:xfrm>
                <a:off x="3278" y="2455"/>
                <a:ext cx="136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01" name="Oval 148"/>
              <p:cNvSpPr>
                <a:spLocks/>
              </p:cNvSpPr>
              <p:nvPr/>
            </p:nvSpPr>
            <p:spPr bwMode="auto">
              <a:xfrm>
                <a:off x="273" y="2182"/>
                <a:ext cx="136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02" name="Oval 149"/>
              <p:cNvSpPr>
                <a:spLocks/>
              </p:cNvSpPr>
              <p:nvPr/>
            </p:nvSpPr>
            <p:spPr bwMode="auto">
              <a:xfrm>
                <a:off x="546" y="2455"/>
                <a:ext cx="136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03" name="Oval 150"/>
              <p:cNvSpPr>
                <a:spLocks/>
              </p:cNvSpPr>
              <p:nvPr/>
            </p:nvSpPr>
            <p:spPr bwMode="auto">
              <a:xfrm>
                <a:off x="819" y="0"/>
                <a:ext cx="137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04" name="Oval 151"/>
              <p:cNvSpPr>
                <a:spLocks/>
              </p:cNvSpPr>
              <p:nvPr/>
            </p:nvSpPr>
            <p:spPr bwMode="auto">
              <a:xfrm>
                <a:off x="546" y="272"/>
                <a:ext cx="136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05" name="Oval 152"/>
              <p:cNvSpPr>
                <a:spLocks/>
              </p:cNvSpPr>
              <p:nvPr/>
            </p:nvSpPr>
            <p:spPr bwMode="auto">
              <a:xfrm>
                <a:off x="273" y="545"/>
                <a:ext cx="136" cy="137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906" name="Oval 153"/>
              <p:cNvSpPr>
                <a:spLocks/>
              </p:cNvSpPr>
              <p:nvPr/>
            </p:nvSpPr>
            <p:spPr bwMode="auto">
              <a:xfrm>
                <a:off x="0" y="818"/>
                <a:ext cx="136" cy="136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5875" name="Group 154"/>
            <p:cNvGrpSpPr>
              <a:grpSpLocks/>
            </p:cNvGrpSpPr>
            <p:nvPr/>
          </p:nvGrpSpPr>
          <p:grpSpPr bwMode="auto">
            <a:xfrm>
              <a:off x="3877718" y="3038327"/>
              <a:ext cx="1381869" cy="1068214"/>
              <a:chOff x="0" y="0"/>
              <a:chExt cx="1237" cy="957"/>
            </a:xfrm>
          </p:grpSpPr>
          <p:sp>
            <p:nvSpPr>
              <p:cNvPr id="35883" name="Oval 155"/>
              <p:cNvSpPr>
                <a:spLocks/>
              </p:cNvSpPr>
              <p:nvPr/>
            </p:nvSpPr>
            <p:spPr bwMode="auto">
              <a:xfrm>
                <a:off x="0" y="821"/>
                <a:ext cx="136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84" name="Oval 156"/>
              <p:cNvSpPr>
                <a:spLocks/>
              </p:cNvSpPr>
              <p:nvPr/>
            </p:nvSpPr>
            <p:spPr bwMode="auto">
              <a:xfrm>
                <a:off x="1091" y="821"/>
                <a:ext cx="136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85" name="Oval 157"/>
              <p:cNvSpPr>
                <a:spLocks/>
              </p:cNvSpPr>
              <p:nvPr/>
            </p:nvSpPr>
            <p:spPr bwMode="auto">
              <a:xfrm>
                <a:off x="1091" y="2"/>
                <a:ext cx="136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86" name="Oval 158"/>
              <p:cNvSpPr>
                <a:spLocks/>
              </p:cNvSpPr>
              <p:nvPr/>
            </p:nvSpPr>
            <p:spPr bwMode="auto">
              <a:xfrm>
                <a:off x="272" y="2"/>
                <a:ext cx="137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87" name="Oval 159"/>
              <p:cNvSpPr>
                <a:spLocks/>
              </p:cNvSpPr>
              <p:nvPr/>
            </p:nvSpPr>
            <p:spPr bwMode="auto">
              <a:xfrm>
                <a:off x="0" y="275"/>
                <a:ext cx="136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88" name="Oval 160"/>
              <p:cNvSpPr>
                <a:spLocks/>
              </p:cNvSpPr>
              <p:nvPr/>
            </p:nvSpPr>
            <p:spPr bwMode="auto">
              <a:xfrm>
                <a:off x="5" y="544"/>
                <a:ext cx="137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89" name="Oval 161"/>
              <p:cNvSpPr>
                <a:spLocks/>
              </p:cNvSpPr>
              <p:nvPr/>
            </p:nvSpPr>
            <p:spPr bwMode="auto">
              <a:xfrm>
                <a:off x="279" y="816"/>
                <a:ext cx="137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90" name="Oval 162"/>
              <p:cNvSpPr>
                <a:spLocks/>
              </p:cNvSpPr>
              <p:nvPr/>
            </p:nvSpPr>
            <p:spPr bwMode="auto">
              <a:xfrm>
                <a:off x="553" y="816"/>
                <a:ext cx="136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91" name="Oval 163"/>
              <p:cNvSpPr>
                <a:spLocks/>
              </p:cNvSpPr>
              <p:nvPr/>
            </p:nvSpPr>
            <p:spPr bwMode="auto">
              <a:xfrm>
                <a:off x="826" y="816"/>
                <a:ext cx="137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92" name="Oval 164"/>
              <p:cNvSpPr>
                <a:spLocks/>
              </p:cNvSpPr>
              <p:nvPr/>
            </p:nvSpPr>
            <p:spPr bwMode="auto">
              <a:xfrm>
                <a:off x="1100" y="544"/>
                <a:ext cx="137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93" name="Oval 165"/>
              <p:cNvSpPr>
                <a:spLocks/>
              </p:cNvSpPr>
              <p:nvPr/>
            </p:nvSpPr>
            <p:spPr bwMode="auto">
              <a:xfrm>
                <a:off x="1100" y="272"/>
                <a:ext cx="137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94" name="Oval 166"/>
              <p:cNvSpPr>
                <a:spLocks/>
              </p:cNvSpPr>
              <p:nvPr/>
            </p:nvSpPr>
            <p:spPr bwMode="auto">
              <a:xfrm>
                <a:off x="826" y="0"/>
                <a:ext cx="137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95" name="Oval 167"/>
              <p:cNvSpPr>
                <a:spLocks/>
              </p:cNvSpPr>
              <p:nvPr/>
            </p:nvSpPr>
            <p:spPr bwMode="auto">
              <a:xfrm>
                <a:off x="553" y="0"/>
                <a:ext cx="136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5876" name="Group 168"/>
            <p:cNvGrpSpPr>
              <a:grpSpLocks/>
            </p:cNvGrpSpPr>
            <p:nvPr/>
          </p:nvGrpSpPr>
          <p:grpSpPr bwMode="auto">
            <a:xfrm>
              <a:off x="4188024" y="3341936"/>
              <a:ext cx="759023" cy="455414"/>
              <a:chOff x="0" y="0"/>
              <a:chExt cx="680" cy="408"/>
            </a:xfrm>
          </p:grpSpPr>
          <p:sp>
            <p:nvSpPr>
              <p:cNvPr id="35877" name="Oval 169"/>
              <p:cNvSpPr>
                <a:spLocks/>
              </p:cNvSpPr>
              <p:nvPr/>
            </p:nvSpPr>
            <p:spPr bwMode="auto">
              <a:xfrm>
                <a:off x="1" y="0"/>
                <a:ext cx="137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78" name="Oval 170"/>
              <p:cNvSpPr>
                <a:spLocks/>
              </p:cNvSpPr>
              <p:nvPr/>
            </p:nvSpPr>
            <p:spPr bwMode="auto">
              <a:xfrm>
                <a:off x="0" y="272"/>
                <a:ext cx="136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79" name="Oval 171"/>
              <p:cNvSpPr>
                <a:spLocks/>
              </p:cNvSpPr>
              <p:nvPr/>
            </p:nvSpPr>
            <p:spPr bwMode="auto">
              <a:xfrm>
                <a:off x="272" y="272"/>
                <a:ext cx="136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80" name="Oval 172"/>
              <p:cNvSpPr>
                <a:spLocks/>
              </p:cNvSpPr>
              <p:nvPr/>
            </p:nvSpPr>
            <p:spPr bwMode="auto">
              <a:xfrm>
                <a:off x="544" y="272"/>
                <a:ext cx="136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81" name="Oval 173"/>
              <p:cNvSpPr>
                <a:spLocks/>
              </p:cNvSpPr>
              <p:nvPr/>
            </p:nvSpPr>
            <p:spPr bwMode="auto">
              <a:xfrm>
                <a:off x="544" y="0"/>
                <a:ext cx="136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82" name="Oval 174"/>
              <p:cNvSpPr>
                <a:spLocks/>
              </p:cNvSpPr>
              <p:nvPr/>
            </p:nvSpPr>
            <p:spPr bwMode="auto">
              <a:xfrm>
                <a:off x="272" y="0"/>
                <a:ext cx="136" cy="136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231" name="Freeform 27"/>
          <p:cNvSpPr>
            <a:spLocks/>
          </p:cNvSpPr>
          <p:nvPr/>
        </p:nvSpPr>
        <p:spPr bwMode="auto">
          <a:xfrm>
            <a:off x="3225800" y="2693988"/>
            <a:ext cx="2519363" cy="1901825"/>
          </a:xfrm>
          <a:custGeom>
            <a:avLst/>
            <a:gdLst>
              <a:gd name="T0" fmla="*/ 763390 w 21600"/>
              <a:gd name="T1" fmla="*/ 1901825 h 21600"/>
              <a:gd name="T2" fmla="*/ 0 w 21600"/>
              <a:gd name="T3" fmla="*/ 988949 h 21600"/>
              <a:gd name="T4" fmla="*/ 992466 w 21600"/>
              <a:gd name="T5" fmla="*/ 0 h 21600"/>
              <a:gd name="T6" fmla="*/ 2214007 w 21600"/>
              <a:gd name="T7" fmla="*/ 0 h 21600"/>
              <a:gd name="T8" fmla="*/ 2519363 w 21600"/>
              <a:gd name="T9" fmla="*/ 1597533 h 21600"/>
              <a:gd name="T10" fmla="*/ 763390 w 21600"/>
              <a:gd name="T11" fmla="*/ 1901825 h 21600"/>
              <a:gd name="T12" fmla="*/ 763390 w 21600"/>
              <a:gd name="T13" fmla="*/ 1901825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21600"/>
              <a:gd name="T23" fmla="*/ 21600 w 21600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6545" y="21600"/>
                </a:moveTo>
                <a:lnTo>
                  <a:pt x="0" y="11232"/>
                </a:lnTo>
                <a:lnTo>
                  <a:pt x="8509" y="0"/>
                </a:lnTo>
                <a:lnTo>
                  <a:pt x="18982" y="0"/>
                </a:lnTo>
                <a:lnTo>
                  <a:pt x="21600" y="18144"/>
                </a:lnTo>
                <a:lnTo>
                  <a:pt x="6545" y="21600"/>
                </a:lnTo>
                <a:close/>
                <a:moveTo>
                  <a:pt x="6545" y="21600"/>
                </a:moveTo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the SDF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9946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4" name="Group 2"/>
          <p:cNvGrpSpPr>
            <a:grpSpLocks/>
          </p:cNvGrpSpPr>
          <p:nvPr/>
        </p:nvGrpSpPr>
        <p:grpSpPr bwMode="auto">
          <a:xfrm>
            <a:off x="4759325" y="1322388"/>
            <a:ext cx="4189413" cy="4464050"/>
            <a:chOff x="0" y="0"/>
            <a:chExt cx="3753" cy="4000"/>
          </a:xfrm>
        </p:grpSpPr>
        <p:pic>
          <p:nvPicPr>
            <p:cNvPr id="1025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0"/>
              <a:ext cx="1545" cy="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5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31" cy="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196850" y="1322388"/>
            <a:ext cx="4132263" cy="4464050"/>
            <a:chOff x="0" y="0"/>
            <a:chExt cx="3703" cy="4000"/>
          </a:xfrm>
        </p:grpSpPr>
        <p:pic>
          <p:nvPicPr>
            <p:cNvPr id="1024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" y="0"/>
              <a:ext cx="1703" cy="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4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97" r="14709" b="200"/>
            <a:stretch>
              <a:fillRect/>
            </a:stretch>
          </p:blipFill>
          <p:spPr bwMode="auto">
            <a:xfrm>
              <a:off x="0" y="8"/>
              <a:ext cx="1928" cy="3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0246" name="Rectangle 8"/>
          <p:cNvSpPr>
            <a:spLocks/>
          </p:cNvSpPr>
          <p:nvPr/>
        </p:nvSpPr>
        <p:spPr bwMode="auto">
          <a:xfrm>
            <a:off x="5216525" y="5862638"/>
            <a:ext cx="30035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1233" bIns="0">
            <a:spAutoFit/>
          </a:bodyPr>
          <a:lstStyle/>
          <a:p>
            <a:r>
              <a:rPr lang="en-US" sz="1700">
                <a:cs typeface="Arial" charset="0"/>
              </a:rPr>
              <a:t>4G sample points → 8M triangles</a:t>
            </a:r>
          </a:p>
        </p:txBody>
      </p:sp>
      <p:sp>
        <p:nvSpPr>
          <p:cNvPr id="10247" name="Rectangle 9"/>
          <p:cNvSpPr>
            <a:spLocks/>
          </p:cNvSpPr>
          <p:nvPr/>
        </p:nvSpPr>
        <p:spPr bwMode="auto">
          <a:xfrm>
            <a:off x="627063" y="5862638"/>
            <a:ext cx="30019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1233" bIns="0">
            <a:spAutoFit/>
          </a:bodyPr>
          <a:lstStyle/>
          <a:p>
            <a:r>
              <a:rPr lang="en-US" sz="1700">
                <a:cs typeface="Arial" charset="0"/>
              </a:rPr>
              <a:t>1G sample points → 8M triangles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Digital Michelangelo Project</a:t>
            </a:r>
          </a:p>
        </p:txBody>
      </p:sp>
    </p:spTree>
    <p:extLst>
      <p:ext uri="{BB962C8B-B14F-4D97-AF65-F5344CB8AC3E}">
        <p14:creationId xmlns:p14="http://schemas.microsoft.com/office/powerpoint/2010/main" val="34796128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Tessellation</a:t>
            </a:r>
            <a:endParaRPr lang="de-DE" dirty="0"/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400" dirty="0" smtClean="0"/>
              <a:t>Want to approximate an implicit surface with a mesh</a:t>
            </a:r>
          </a:p>
          <a:p>
            <a:r>
              <a:rPr lang="de-DE" sz="2400" dirty="0" err="1" smtClean="0"/>
              <a:t>Can‘t</a:t>
            </a:r>
            <a:r>
              <a:rPr lang="de-DE" sz="2400" dirty="0" smtClean="0"/>
              <a:t> explicitly compute all the roots</a:t>
            </a:r>
          </a:p>
          <a:p>
            <a:pPr lvl="1"/>
            <a:r>
              <a:rPr lang="de-DE" sz="2000" dirty="0" smtClean="0"/>
              <a:t>Sampling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level</a:t>
            </a:r>
            <a:r>
              <a:rPr lang="de-DE" sz="2000" dirty="0" smtClean="0"/>
              <a:t> </a:t>
            </a:r>
            <a:r>
              <a:rPr lang="de-DE" sz="2000" dirty="0" err="1" smtClean="0"/>
              <a:t>set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hard</a:t>
            </a:r>
            <a:r>
              <a:rPr lang="de-DE" sz="2000" dirty="0" smtClean="0"/>
              <a:t> (</a:t>
            </a:r>
            <a:r>
              <a:rPr lang="de-DE" sz="2000" dirty="0" err="1" smtClean="0"/>
              <a:t>root</a:t>
            </a:r>
            <a:r>
              <a:rPr lang="de-DE" sz="2000" dirty="0" smtClean="0"/>
              <a:t> </a:t>
            </a:r>
            <a:r>
              <a:rPr lang="de-DE" sz="2000" dirty="0" err="1" smtClean="0"/>
              <a:t>finding</a:t>
            </a:r>
            <a:r>
              <a:rPr lang="de-DE" sz="2000" dirty="0" smtClean="0"/>
              <a:t>)</a:t>
            </a:r>
            <a:endParaRPr lang="de-DE" sz="2000" dirty="0"/>
          </a:p>
          <a:p>
            <a:r>
              <a:rPr lang="de-DE" sz="2400" dirty="0" smtClean="0"/>
              <a:t>Solution: find approximate roots by trapping the implicit surface in a grid (lattice)</a:t>
            </a:r>
            <a:endParaRPr lang="de-DE" sz="24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4306264" y="3761462"/>
            <a:ext cx="1905000" cy="1916723"/>
            <a:chOff x="4350055" y="4484077"/>
            <a:chExt cx="1905000" cy="1916723"/>
          </a:xfrm>
        </p:grpSpPr>
        <p:sp>
          <p:nvSpPr>
            <p:cNvPr id="11" name="Rectangle 10"/>
            <p:cNvSpPr/>
            <p:nvPr/>
          </p:nvSpPr>
          <p:spPr>
            <a:xfrm>
              <a:off x="4360985" y="4501661"/>
              <a:ext cx="1875691" cy="18991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595446" y="4484077"/>
              <a:ext cx="1414218" cy="1905000"/>
              <a:chOff x="4595446" y="4472354"/>
              <a:chExt cx="1414218" cy="19050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rot="5400000">
                <a:off x="3879178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3643740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>
                <a:off x="4350054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4114616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4820930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4585492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>
                <a:off x="5056370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 rot="5400000">
              <a:off x="4595446" y="4507523"/>
              <a:ext cx="1414218" cy="1905000"/>
              <a:chOff x="4595446" y="4472354"/>
              <a:chExt cx="1414218" cy="1905000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rot="5400000">
                <a:off x="3879178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3643740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>
                <a:off x="4350054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4114616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>
                <a:off x="4820930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>
                <a:off x="4585492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5056370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138" name="Group 137"/>
          <p:cNvGrpSpPr/>
          <p:nvPr/>
        </p:nvGrpSpPr>
        <p:grpSpPr>
          <a:xfrm>
            <a:off x="4493040" y="4224525"/>
            <a:ext cx="1283673" cy="1266088"/>
            <a:chOff x="4536831" y="4947140"/>
            <a:chExt cx="1283673" cy="1266088"/>
          </a:xfrm>
          <a:solidFill>
            <a:srgbClr val="99CC33"/>
          </a:solidFill>
        </p:grpSpPr>
        <p:sp>
          <p:nvSpPr>
            <p:cNvPr id="56" name="Oval 55"/>
            <p:cNvSpPr/>
            <p:nvPr/>
          </p:nvSpPr>
          <p:spPr>
            <a:xfrm>
              <a:off x="4536831" y="4947140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777154" y="4947140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011614" y="4947140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246075" y="4947140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536831" y="51816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777154" y="51816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5011614" y="51816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5246075" y="51816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480536" y="51816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246075" y="54102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777154" y="54102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536831" y="54102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536831" y="5650522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777154" y="5650522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5011614" y="5650522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536831" y="588498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4777154" y="588498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246075" y="588498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5480536" y="588498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5714996" y="588498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5714996" y="5650522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5480536" y="5650522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5714996" y="54102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480536" y="6107720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246075" y="6107720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Oval 90"/>
          <p:cNvSpPr/>
          <p:nvPr/>
        </p:nvSpPr>
        <p:spPr>
          <a:xfrm>
            <a:off x="2804933" y="5361659"/>
            <a:ext cx="105508" cy="105508"/>
          </a:xfrm>
          <a:prstGeom prst="ellipse">
            <a:avLst/>
          </a:prstGeom>
          <a:solidFill>
            <a:srgbClr val="99CC33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6709496" y="3738017"/>
            <a:ext cx="1905000" cy="1916723"/>
            <a:chOff x="4350055" y="4484077"/>
            <a:chExt cx="1905000" cy="1916723"/>
          </a:xfrm>
          <a:noFill/>
        </p:grpSpPr>
        <p:sp>
          <p:nvSpPr>
            <p:cNvPr id="94" name="Rectangle 93"/>
            <p:cNvSpPr/>
            <p:nvPr/>
          </p:nvSpPr>
          <p:spPr>
            <a:xfrm>
              <a:off x="4360985" y="4501661"/>
              <a:ext cx="1875691" cy="1899139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44"/>
            <p:cNvGrpSpPr/>
            <p:nvPr/>
          </p:nvGrpSpPr>
          <p:grpSpPr>
            <a:xfrm>
              <a:off x="4595446" y="4484077"/>
              <a:ext cx="1414218" cy="1905000"/>
              <a:chOff x="4595446" y="4472354"/>
              <a:chExt cx="1414218" cy="1905000"/>
            </a:xfrm>
            <a:grpFill/>
          </p:grpSpPr>
          <p:cxnSp>
            <p:nvCxnSpPr>
              <p:cNvPr id="104" name="Straight Connector 103"/>
              <p:cNvCxnSpPr/>
              <p:nvPr/>
            </p:nvCxnSpPr>
            <p:spPr>
              <a:xfrm rot="5400000">
                <a:off x="3879178" y="5424060"/>
                <a:ext cx="1905000" cy="158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>
                <a:off x="3643740" y="5424060"/>
                <a:ext cx="1905000" cy="158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>
                <a:off x="4350054" y="5424060"/>
                <a:ext cx="1905000" cy="158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>
                <a:off x="4114616" y="5424060"/>
                <a:ext cx="1905000" cy="158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>
                <a:off x="4820930" y="5424060"/>
                <a:ext cx="1905000" cy="158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>
                <a:off x="4585492" y="5424060"/>
                <a:ext cx="1905000" cy="158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>
                <a:off x="5056370" y="5424060"/>
                <a:ext cx="1905000" cy="158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96" name="Group 45"/>
            <p:cNvGrpSpPr/>
            <p:nvPr/>
          </p:nvGrpSpPr>
          <p:grpSpPr>
            <a:xfrm rot="5400000">
              <a:off x="4595446" y="4507523"/>
              <a:ext cx="1414218" cy="1905000"/>
              <a:chOff x="4595446" y="4472354"/>
              <a:chExt cx="1414218" cy="1905000"/>
            </a:xfrm>
            <a:grpFill/>
          </p:grpSpPr>
          <p:cxnSp>
            <p:nvCxnSpPr>
              <p:cNvPr id="97" name="Straight Connector 96"/>
              <p:cNvCxnSpPr/>
              <p:nvPr/>
            </p:nvCxnSpPr>
            <p:spPr>
              <a:xfrm rot="5400000">
                <a:off x="3879178" y="5424060"/>
                <a:ext cx="1905000" cy="158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5400000">
                <a:off x="3643740" y="5424060"/>
                <a:ext cx="1905000" cy="158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>
                <a:off x="4350054" y="5424060"/>
                <a:ext cx="1905000" cy="158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4114616" y="5424060"/>
                <a:ext cx="1905000" cy="158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>
                <a:off x="4820930" y="5424060"/>
                <a:ext cx="1905000" cy="158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>
                <a:off x="4585492" y="5424060"/>
                <a:ext cx="1905000" cy="158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>
                <a:off x="5056370" y="5424060"/>
                <a:ext cx="1905000" cy="158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36" name="Freeform 135"/>
          <p:cNvSpPr/>
          <p:nvPr/>
        </p:nvSpPr>
        <p:spPr>
          <a:xfrm>
            <a:off x="6802487" y="4119017"/>
            <a:ext cx="1219200" cy="1207477"/>
          </a:xfrm>
          <a:custGeom>
            <a:avLst/>
            <a:gdLst>
              <a:gd name="connsiteX0" fmla="*/ 140676 w 1219200"/>
              <a:gd name="connsiteY0" fmla="*/ 0 h 1207477"/>
              <a:gd name="connsiteX1" fmla="*/ 855784 w 1219200"/>
              <a:gd name="connsiteY1" fmla="*/ 0 h 1207477"/>
              <a:gd name="connsiteX2" fmla="*/ 1219200 w 1219200"/>
              <a:gd name="connsiteY2" fmla="*/ 363415 h 1207477"/>
              <a:gd name="connsiteX3" fmla="*/ 855784 w 1219200"/>
              <a:gd name="connsiteY3" fmla="*/ 738554 h 1207477"/>
              <a:gd name="connsiteX4" fmla="*/ 621323 w 1219200"/>
              <a:gd name="connsiteY4" fmla="*/ 504092 h 1207477"/>
              <a:gd name="connsiteX5" fmla="*/ 515815 w 1219200"/>
              <a:gd name="connsiteY5" fmla="*/ 597877 h 1207477"/>
              <a:gd name="connsiteX6" fmla="*/ 738553 w 1219200"/>
              <a:gd name="connsiteY6" fmla="*/ 820615 h 1207477"/>
              <a:gd name="connsiteX7" fmla="*/ 386861 w 1219200"/>
              <a:gd name="connsiteY7" fmla="*/ 1207477 h 1207477"/>
              <a:gd name="connsiteX8" fmla="*/ 152400 w 1219200"/>
              <a:gd name="connsiteY8" fmla="*/ 1207477 h 1207477"/>
              <a:gd name="connsiteX9" fmla="*/ 0 w 1219200"/>
              <a:gd name="connsiteY9" fmla="*/ 1066800 h 1207477"/>
              <a:gd name="connsiteX10" fmla="*/ 0 w 1219200"/>
              <a:gd name="connsiteY10" fmla="*/ 117231 h 1207477"/>
              <a:gd name="connsiteX11" fmla="*/ 140676 w 1219200"/>
              <a:gd name="connsiteY11" fmla="*/ 0 h 1207477"/>
              <a:gd name="connsiteX0" fmla="*/ 140676 w 1219200"/>
              <a:gd name="connsiteY0" fmla="*/ 0 h 1207477"/>
              <a:gd name="connsiteX1" fmla="*/ 855784 w 1219200"/>
              <a:gd name="connsiteY1" fmla="*/ 0 h 1207477"/>
              <a:gd name="connsiteX2" fmla="*/ 1219200 w 1219200"/>
              <a:gd name="connsiteY2" fmla="*/ 363415 h 1207477"/>
              <a:gd name="connsiteX3" fmla="*/ 855784 w 1219200"/>
              <a:gd name="connsiteY3" fmla="*/ 738554 h 1207477"/>
              <a:gd name="connsiteX4" fmla="*/ 621323 w 1219200"/>
              <a:gd name="connsiteY4" fmla="*/ 504092 h 1207477"/>
              <a:gd name="connsiteX5" fmla="*/ 515815 w 1219200"/>
              <a:gd name="connsiteY5" fmla="*/ 597877 h 1207477"/>
              <a:gd name="connsiteX6" fmla="*/ 738553 w 1219200"/>
              <a:gd name="connsiteY6" fmla="*/ 820615 h 1207477"/>
              <a:gd name="connsiteX7" fmla="*/ 386861 w 1219200"/>
              <a:gd name="connsiteY7" fmla="*/ 1207477 h 1207477"/>
              <a:gd name="connsiteX8" fmla="*/ 152400 w 1219200"/>
              <a:gd name="connsiteY8" fmla="*/ 1207477 h 1207477"/>
              <a:gd name="connsiteX9" fmla="*/ 0 w 1219200"/>
              <a:gd name="connsiteY9" fmla="*/ 1066800 h 1207477"/>
              <a:gd name="connsiteX10" fmla="*/ 0 w 1219200"/>
              <a:gd name="connsiteY10" fmla="*/ 117231 h 1207477"/>
              <a:gd name="connsiteX11" fmla="*/ 140676 w 1219200"/>
              <a:gd name="connsiteY11" fmla="*/ 0 h 120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" h="1207477">
                <a:moveTo>
                  <a:pt x="140676" y="0"/>
                </a:moveTo>
                <a:lnTo>
                  <a:pt x="855784" y="0"/>
                </a:lnTo>
                <a:lnTo>
                  <a:pt x="1219200" y="363415"/>
                </a:lnTo>
                <a:lnTo>
                  <a:pt x="855784" y="738554"/>
                </a:lnTo>
                <a:lnTo>
                  <a:pt x="621323" y="504092"/>
                </a:lnTo>
                <a:lnTo>
                  <a:pt x="515815" y="597877"/>
                </a:lnTo>
                <a:lnTo>
                  <a:pt x="738553" y="820615"/>
                </a:lnTo>
                <a:lnTo>
                  <a:pt x="386861" y="1207477"/>
                </a:lnTo>
                <a:lnTo>
                  <a:pt x="152400" y="1207477"/>
                </a:lnTo>
                <a:lnTo>
                  <a:pt x="0" y="1066800"/>
                </a:lnTo>
                <a:lnTo>
                  <a:pt x="0" y="117231"/>
                </a:lnTo>
                <a:lnTo>
                  <a:pt x="140676" y="0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7529317" y="4576216"/>
            <a:ext cx="726831" cy="984739"/>
          </a:xfrm>
          <a:custGeom>
            <a:avLst/>
            <a:gdLst>
              <a:gd name="connsiteX0" fmla="*/ 0 w 726831"/>
              <a:gd name="connsiteY0" fmla="*/ 609600 h 984739"/>
              <a:gd name="connsiteX1" fmla="*/ 597877 w 726831"/>
              <a:gd name="connsiteY1" fmla="*/ 0 h 984739"/>
              <a:gd name="connsiteX2" fmla="*/ 726831 w 726831"/>
              <a:gd name="connsiteY2" fmla="*/ 128954 h 984739"/>
              <a:gd name="connsiteX3" fmla="*/ 726831 w 726831"/>
              <a:gd name="connsiteY3" fmla="*/ 597877 h 984739"/>
              <a:gd name="connsiteX4" fmla="*/ 363416 w 726831"/>
              <a:gd name="connsiteY4" fmla="*/ 984739 h 984739"/>
              <a:gd name="connsiteX5" fmla="*/ 117231 w 726831"/>
              <a:gd name="connsiteY5" fmla="*/ 984739 h 984739"/>
              <a:gd name="connsiteX6" fmla="*/ 0 w 726831"/>
              <a:gd name="connsiteY6" fmla="*/ 844062 h 984739"/>
              <a:gd name="connsiteX7" fmla="*/ 0 w 726831"/>
              <a:gd name="connsiteY7" fmla="*/ 609600 h 98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831" h="984739">
                <a:moveTo>
                  <a:pt x="0" y="609600"/>
                </a:moveTo>
                <a:lnTo>
                  <a:pt x="597877" y="0"/>
                </a:lnTo>
                <a:lnTo>
                  <a:pt x="726831" y="128954"/>
                </a:lnTo>
                <a:lnTo>
                  <a:pt x="726831" y="597877"/>
                </a:lnTo>
                <a:lnTo>
                  <a:pt x="363416" y="984739"/>
                </a:lnTo>
                <a:lnTo>
                  <a:pt x="117231" y="984739"/>
                </a:lnTo>
                <a:lnTo>
                  <a:pt x="0" y="844062"/>
                </a:lnTo>
                <a:lnTo>
                  <a:pt x="0" y="609600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/>
          <p:cNvGrpSpPr/>
          <p:nvPr/>
        </p:nvGrpSpPr>
        <p:grpSpPr>
          <a:xfrm>
            <a:off x="6896271" y="4201079"/>
            <a:ext cx="1283673" cy="1266088"/>
            <a:chOff x="4536831" y="4947140"/>
            <a:chExt cx="1283673" cy="1266088"/>
          </a:xfrm>
          <a:solidFill>
            <a:srgbClr val="99CC33"/>
          </a:solidFill>
        </p:grpSpPr>
        <p:sp>
          <p:nvSpPr>
            <p:cNvPr id="140" name="Oval 139"/>
            <p:cNvSpPr/>
            <p:nvPr/>
          </p:nvSpPr>
          <p:spPr>
            <a:xfrm>
              <a:off x="4536831" y="4947140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4777154" y="4947140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5011614" y="4947140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5246075" y="4947140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4536831" y="51816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4777154" y="51816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5011614" y="51816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5246075" y="51816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5480536" y="51816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5246075" y="54102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4777154" y="54102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4536831" y="54102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4536831" y="5650522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4777154" y="5650522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5011614" y="5650522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4536831" y="588498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4777154" y="588498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5246075" y="588498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5480536" y="588498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5714996" y="588498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5714996" y="5650522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5480536" y="5650522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5714996" y="54102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5480536" y="6107720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5246075" y="6107720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8" name="Straight Connector 167"/>
          <p:cNvCxnSpPr/>
          <p:nvPr/>
        </p:nvCxnSpPr>
        <p:spPr>
          <a:xfrm rot="5400000">
            <a:off x="923368" y="4809883"/>
            <a:ext cx="1066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rot="5400000">
            <a:off x="1538825" y="4809883"/>
            <a:ext cx="1066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1228163" y="5114683"/>
            <a:ext cx="1066800" cy="158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1228163" y="4516811"/>
            <a:ext cx="1066800" cy="158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Oval 174"/>
          <p:cNvSpPr/>
          <p:nvPr/>
        </p:nvSpPr>
        <p:spPr>
          <a:xfrm>
            <a:off x="2019471" y="5062723"/>
            <a:ext cx="105508" cy="105508"/>
          </a:xfrm>
          <a:prstGeom prst="ellipse">
            <a:avLst/>
          </a:prstGeom>
          <a:solidFill>
            <a:srgbClr val="99CC33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2019471" y="4464851"/>
            <a:ext cx="105508" cy="105508"/>
          </a:xfrm>
          <a:prstGeom prst="ellipse">
            <a:avLst/>
          </a:prstGeom>
          <a:solidFill>
            <a:srgbClr val="99CC33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1404014" y="5062723"/>
            <a:ext cx="105508" cy="105508"/>
          </a:xfrm>
          <a:prstGeom prst="ellipse">
            <a:avLst/>
          </a:prstGeom>
          <a:solidFill>
            <a:srgbClr val="99CC33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1404014" y="4464851"/>
            <a:ext cx="105508" cy="105508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/>
          <p:cNvSpPr txBox="1"/>
          <p:nvPr/>
        </p:nvSpPr>
        <p:spPr>
          <a:xfrm>
            <a:off x="1140240" y="409556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+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1174704" y="4728615"/>
            <a:ext cx="29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-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2066365" y="4716892"/>
            <a:ext cx="29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-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2066365" y="4107293"/>
            <a:ext cx="29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-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83" name="Freeform 182"/>
          <p:cNvSpPr/>
          <p:nvPr/>
        </p:nvSpPr>
        <p:spPr>
          <a:xfrm>
            <a:off x="894055" y="3943169"/>
            <a:ext cx="1371600" cy="1301262"/>
          </a:xfrm>
          <a:custGeom>
            <a:avLst/>
            <a:gdLst>
              <a:gd name="connsiteX0" fmla="*/ 0 w 1371600"/>
              <a:gd name="connsiteY0" fmla="*/ 1301262 h 1301262"/>
              <a:gd name="connsiteX1" fmla="*/ 105508 w 1371600"/>
              <a:gd name="connsiteY1" fmla="*/ 1008185 h 1301262"/>
              <a:gd name="connsiteX2" fmla="*/ 351693 w 1371600"/>
              <a:gd name="connsiteY2" fmla="*/ 867508 h 1301262"/>
              <a:gd name="connsiteX3" fmla="*/ 715108 w 1371600"/>
              <a:gd name="connsiteY3" fmla="*/ 844062 h 1301262"/>
              <a:gd name="connsiteX4" fmla="*/ 926123 w 1371600"/>
              <a:gd name="connsiteY4" fmla="*/ 715108 h 1301262"/>
              <a:gd name="connsiteX5" fmla="*/ 1031631 w 1371600"/>
              <a:gd name="connsiteY5" fmla="*/ 211016 h 1301262"/>
              <a:gd name="connsiteX6" fmla="*/ 1371600 w 1371600"/>
              <a:gd name="connsiteY6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301262">
                <a:moveTo>
                  <a:pt x="0" y="1301262"/>
                </a:moveTo>
                <a:cubicBezTo>
                  <a:pt x="23446" y="1190869"/>
                  <a:pt x="46893" y="1080477"/>
                  <a:pt x="105508" y="1008185"/>
                </a:cubicBezTo>
                <a:cubicBezTo>
                  <a:pt x="164124" y="935893"/>
                  <a:pt x="250093" y="894862"/>
                  <a:pt x="351693" y="867508"/>
                </a:cubicBezTo>
                <a:cubicBezTo>
                  <a:pt x="453293" y="840154"/>
                  <a:pt x="619370" y="869462"/>
                  <a:pt x="715108" y="844062"/>
                </a:cubicBezTo>
                <a:cubicBezTo>
                  <a:pt x="810846" y="818662"/>
                  <a:pt x="873369" y="820615"/>
                  <a:pt x="926123" y="715108"/>
                </a:cubicBezTo>
                <a:cubicBezTo>
                  <a:pt x="978877" y="609601"/>
                  <a:pt x="957385" y="330201"/>
                  <a:pt x="1031631" y="211016"/>
                </a:cubicBezTo>
                <a:cubicBezTo>
                  <a:pt x="1105877" y="91831"/>
                  <a:pt x="1238738" y="45915"/>
                  <a:pt x="1371600" y="0"/>
                </a:cubicBezTo>
              </a:path>
            </a:pathLst>
          </a:custGeom>
          <a:ln w="381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44" y="5272252"/>
            <a:ext cx="1229139" cy="3225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20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Marching Squares</a:t>
            </a:r>
            <a:endParaRPr lang="de-DE" sz="2400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400" dirty="0" smtClean="0"/>
              <a:t>16 different configurations in 2D</a:t>
            </a:r>
          </a:p>
          <a:p>
            <a:r>
              <a:rPr lang="de-DE" sz="2400" dirty="0" smtClean="0"/>
              <a:t>4 equivalence classes (up to rotational and reflection symmetry + complement)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139462" y="3417282"/>
            <a:ext cx="720965" cy="703380"/>
            <a:chOff x="1740881" y="3393836"/>
            <a:chExt cx="720965" cy="703380"/>
          </a:xfrm>
        </p:grpSpPr>
        <p:grpSp>
          <p:nvGrpSpPr>
            <p:cNvPr id="22" name="Group 21"/>
            <p:cNvGrpSpPr/>
            <p:nvPr/>
          </p:nvGrpSpPr>
          <p:grpSpPr>
            <a:xfrm>
              <a:off x="1764321" y="3417276"/>
              <a:ext cx="651803" cy="651803"/>
              <a:chOff x="603737" y="4003430"/>
              <a:chExt cx="651803" cy="651803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rot="5400000">
                <a:off x="313011" y="4322676"/>
                <a:ext cx="64008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928468" y="4334399"/>
                <a:ext cx="64008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15460" y="4629822"/>
                <a:ext cx="64008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03737" y="4031950"/>
                <a:ext cx="64008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26"/>
            <p:cNvSpPr/>
            <p:nvPr/>
          </p:nvSpPr>
          <p:spPr>
            <a:xfrm>
              <a:off x="2356338" y="3991708"/>
              <a:ext cx="105508" cy="105508"/>
            </a:xfrm>
            <a:prstGeom prst="ellipse">
              <a:avLst/>
            </a:prstGeom>
            <a:solidFill>
              <a:srgbClr val="99CC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356338" y="3393836"/>
              <a:ext cx="105508" cy="105508"/>
            </a:xfrm>
            <a:prstGeom prst="ellipse">
              <a:avLst/>
            </a:prstGeom>
            <a:solidFill>
              <a:srgbClr val="99CC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740881" y="3991708"/>
              <a:ext cx="105508" cy="105508"/>
            </a:xfrm>
            <a:prstGeom prst="ellipse">
              <a:avLst/>
            </a:prstGeom>
            <a:solidFill>
              <a:srgbClr val="99CC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40881" y="3393836"/>
              <a:ext cx="105508" cy="105508"/>
            </a:xfrm>
            <a:prstGeom prst="ellipse">
              <a:avLst/>
            </a:prstGeom>
            <a:solidFill>
              <a:srgbClr val="99CC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39462" y="4460635"/>
            <a:ext cx="720965" cy="703380"/>
            <a:chOff x="662359" y="5246083"/>
            <a:chExt cx="720965" cy="703380"/>
          </a:xfrm>
        </p:grpSpPr>
        <p:grpSp>
          <p:nvGrpSpPr>
            <p:cNvPr id="32" name="Group 31"/>
            <p:cNvGrpSpPr/>
            <p:nvPr/>
          </p:nvGrpSpPr>
          <p:grpSpPr>
            <a:xfrm>
              <a:off x="685799" y="5269523"/>
              <a:ext cx="651803" cy="651803"/>
              <a:chOff x="603737" y="4003430"/>
              <a:chExt cx="651803" cy="651803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rot="5400000">
                <a:off x="313011" y="4322676"/>
                <a:ext cx="64008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>
                <a:off x="928468" y="4334399"/>
                <a:ext cx="64008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15460" y="4629822"/>
                <a:ext cx="64008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03737" y="4031950"/>
                <a:ext cx="64008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Oval 36"/>
            <p:cNvSpPr/>
            <p:nvPr/>
          </p:nvSpPr>
          <p:spPr>
            <a:xfrm>
              <a:off x="1277816" y="5843955"/>
              <a:ext cx="105508" cy="1055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277816" y="5246083"/>
              <a:ext cx="105508" cy="1055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62359" y="5843955"/>
              <a:ext cx="105508" cy="1055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62359" y="5246083"/>
              <a:ext cx="105508" cy="1055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315677" y="4460635"/>
            <a:ext cx="720965" cy="703380"/>
            <a:chOff x="486513" y="5468821"/>
            <a:chExt cx="720965" cy="703380"/>
          </a:xfrm>
        </p:grpSpPr>
        <p:grpSp>
          <p:nvGrpSpPr>
            <p:cNvPr id="42" name="Group 41"/>
            <p:cNvGrpSpPr/>
            <p:nvPr/>
          </p:nvGrpSpPr>
          <p:grpSpPr>
            <a:xfrm>
              <a:off x="509953" y="5492261"/>
              <a:ext cx="651803" cy="651803"/>
              <a:chOff x="603737" y="4003430"/>
              <a:chExt cx="651803" cy="651803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rot="5400000">
                <a:off x="313011" y="4322676"/>
                <a:ext cx="64008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>
                <a:off x="928468" y="4334399"/>
                <a:ext cx="64008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15460" y="4629822"/>
                <a:ext cx="64008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03737" y="4031950"/>
                <a:ext cx="64008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Oval 46"/>
            <p:cNvSpPr/>
            <p:nvPr/>
          </p:nvSpPr>
          <p:spPr>
            <a:xfrm>
              <a:off x="1101970" y="6066693"/>
              <a:ext cx="105508" cy="105508"/>
            </a:xfrm>
            <a:prstGeom prst="ellipse">
              <a:avLst/>
            </a:prstGeom>
            <a:solidFill>
              <a:srgbClr val="99CC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101970" y="5468821"/>
              <a:ext cx="105508" cy="105508"/>
            </a:xfrm>
            <a:prstGeom prst="ellipse">
              <a:avLst/>
            </a:prstGeom>
            <a:solidFill>
              <a:srgbClr val="99CC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86513" y="6066693"/>
              <a:ext cx="105508" cy="105508"/>
            </a:xfrm>
            <a:prstGeom prst="ellipse">
              <a:avLst/>
            </a:prstGeom>
            <a:solidFill>
              <a:srgbClr val="99CC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86513" y="5468821"/>
              <a:ext cx="105508" cy="1055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315677" y="3417282"/>
            <a:ext cx="720965" cy="703380"/>
            <a:chOff x="592021" y="5328143"/>
            <a:chExt cx="720965" cy="703380"/>
          </a:xfrm>
        </p:grpSpPr>
        <p:grpSp>
          <p:nvGrpSpPr>
            <p:cNvPr id="52" name="Group 51"/>
            <p:cNvGrpSpPr/>
            <p:nvPr/>
          </p:nvGrpSpPr>
          <p:grpSpPr>
            <a:xfrm>
              <a:off x="615461" y="5351583"/>
              <a:ext cx="651803" cy="651803"/>
              <a:chOff x="603737" y="4003430"/>
              <a:chExt cx="651803" cy="651803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rot="5400000">
                <a:off x="313011" y="4322676"/>
                <a:ext cx="64008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928468" y="4334399"/>
                <a:ext cx="64008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615460" y="4629822"/>
                <a:ext cx="64008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03737" y="4031950"/>
                <a:ext cx="64008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Oval 56"/>
            <p:cNvSpPr/>
            <p:nvPr/>
          </p:nvSpPr>
          <p:spPr>
            <a:xfrm>
              <a:off x="1207478" y="5926015"/>
              <a:ext cx="105508" cy="1055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207478" y="5328143"/>
              <a:ext cx="105508" cy="1055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92021" y="5926015"/>
              <a:ext cx="105508" cy="1055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92021" y="5328143"/>
              <a:ext cx="105508" cy="105508"/>
            </a:xfrm>
            <a:prstGeom prst="ellipse">
              <a:avLst/>
            </a:prstGeom>
            <a:solidFill>
              <a:srgbClr val="99CC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 rot="10800000">
            <a:off x="4491892" y="3417282"/>
            <a:ext cx="720965" cy="703380"/>
            <a:chOff x="615466" y="5386759"/>
            <a:chExt cx="720965" cy="703380"/>
          </a:xfrm>
        </p:grpSpPr>
        <p:grpSp>
          <p:nvGrpSpPr>
            <p:cNvPr id="72" name="Group 71"/>
            <p:cNvGrpSpPr/>
            <p:nvPr/>
          </p:nvGrpSpPr>
          <p:grpSpPr>
            <a:xfrm>
              <a:off x="638906" y="5410199"/>
              <a:ext cx="651803" cy="651803"/>
              <a:chOff x="603737" y="4003430"/>
              <a:chExt cx="651803" cy="651803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rot="5400000">
                <a:off x="313011" y="4322676"/>
                <a:ext cx="64008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5400000">
                <a:off x="928468" y="4334399"/>
                <a:ext cx="64008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615460" y="4629822"/>
                <a:ext cx="64008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603737" y="4031950"/>
                <a:ext cx="64008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Oval 76"/>
            <p:cNvSpPr/>
            <p:nvPr/>
          </p:nvSpPr>
          <p:spPr>
            <a:xfrm>
              <a:off x="1230923" y="5984631"/>
              <a:ext cx="105508" cy="105508"/>
            </a:xfrm>
            <a:prstGeom prst="ellipse">
              <a:avLst/>
            </a:prstGeom>
            <a:solidFill>
              <a:srgbClr val="99CC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1230923" y="5386759"/>
              <a:ext cx="105508" cy="105508"/>
            </a:xfrm>
            <a:prstGeom prst="ellipse">
              <a:avLst/>
            </a:prstGeom>
            <a:solidFill>
              <a:srgbClr val="99CC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615466" y="5984631"/>
              <a:ext cx="105508" cy="1055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615466" y="5386759"/>
              <a:ext cx="105508" cy="1055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668108" y="3417282"/>
            <a:ext cx="720965" cy="703380"/>
            <a:chOff x="615466" y="5187467"/>
            <a:chExt cx="720965" cy="703380"/>
          </a:xfrm>
        </p:grpSpPr>
        <p:grpSp>
          <p:nvGrpSpPr>
            <p:cNvPr id="82" name="Group 81"/>
            <p:cNvGrpSpPr/>
            <p:nvPr/>
          </p:nvGrpSpPr>
          <p:grpSpPr>
            <a:xfrm>
              <a:off x="638906" y="5210907"/>
              <a:ext cx="651803" cy="651803"/>
              <a:chOff x="603737" y="4003430"/>
              <a:chExt cx="651803" cy="651803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rot="5400000">
                <a:off x="313011" y="4322676"/>
                <a:ext cx="64008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5400000">
                <a:off x="928468" y="4334399"/>
                <a:ext cx="64008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615460" y="4629822"/>
                <a:ext cx="64008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603737" y="4031950"/>
                <a:ext cx="64008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Oval 86"/>
            <p:cNvSpPr/>
            <p:nvPr/>
          </p:nvSpPr>
          <p:spPr>
            <a:xfrm>
              <a:off x="1230923" y="5785339"/>
              <a:ext cx="105508" cy="1055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230923" y="5187467"/>
              <a:ext cx="105508" cy="105508"/>
            </a:xfrm>
            <a:prstGeom prst="ellipse">
              <a:avLst/>
            </a:prstGeom>
            <a:solidFill>
              <a:srgbClr val="99CC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615466" y="5785339"/>
              <a:ext cx="105508" cy="105508"/>
            </a:xfrm>
            <a:prstGeom prst="ellipse">
              <a:avLst/>
            </a:prstGeom>
            <a:solidFill>
              <a:srgbClr val="99CC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15466" y="5187467"/>
              <a:ext cx="105508" cy="1055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668108" y="4460635"/>
            <a:ext cx="720965" cy="703380"/>
            <a:chOff x="615466" y="5187467"/>
            <a:chExt cx="720965" cy="703380"/>
          </a:xfrm>
        </p:grpSpPr>
        <p:grpSp>
          <p:nvGrpSpPr>
            <p:cNvPr id="93" name="Group 92"/>
            <p:cNvGrpSpPr/>
            <p:nvPr/>
          </p:nvGrpSpPr>
          <p:grpSpPr>
            <a:xfrm>
              <a:off x="638906" y="5210907"/>
              <a:ext cx="651803" cy="651803"/>
              <a:chOff x="603737" y="4003430"/>
              <a:chExt cx="651803" cy="651803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rot="5400000">
                <a:off x="313011" y="4322676"/>
                <a:ext cx="64008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>
                <a:off x="928468" y="4334399"/>
                <a:ext cx="64008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615460" y="4629822"/>
                <a:ext cx="64008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603737" y="4031950"/>
                <a:ext cx="64008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Oval 93"/>
            <p:cNvSpPr/>
            <p:nvPr/>
          </p:nvSpPr>
          <p:spPr>
            <a:xfrm>
              <a:off x="1230923" y="5785339"/>
              <a:ext cx="105508" cy="1055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1230923" y="5187467"/>
              <a:ext cx="105508" cy="105508"/>
            </a:xfrm>
            <a:prstGeom prst="ellipse">
              <a:avLst/>
            </a:prstGeom>
            <a:solidFill>
              <a:srgbClr val="99CC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15466" y="5785339"/>
              <a:ext cx="105508" cy="105508"/>
            </a:xfrm>
            <a:prstGeom prst="ellipse">
              <a:avLst/>
            </a:prstGeom>
            <a:solidFill>
              <a:srgbClr val="99CC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15466" y="5187467"/>
              <a:ext cx="105508" cy="1055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491892" y="4460635"/>
            <a:ext cx="720965" cy="703380"/>
            <a:chOff x="615466" y="5386759"/>
            <a:chExt cx="720965" cy="703380"/>
          </a:xfrm>
        </p:grpSpPr>
        <p:grpSp>
          <p:nvGrpSpPr>
            <p:cNvPr id="103" name="Group 71"/>
            <p:cNvGrpSpPr/>
            <p:nvPr/>
          </p:nvGrpSpPr>
          <p:grpSpPr>
            <a:xfrm>
              <a:off x="638906" y="5410199"/>
              <a:ext cx="651803" cy="651803"/>
              <a:chOff x="603737" y="4003430"/>
              <a:chExt cx="651803" cy="651803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 rot="5400000">
                <a:off x="313011" y="4322676"/>
                <a:ext cx="64008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>
                <a:off x="928468" y="4334399"/>
                <a:ext cx="64008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615460" y="4629822"/>
                <a:ext cx="64008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603737" y="4031950"/>
                <a:ext cx="64008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Oval 103"/>
            <p:cNvSpPr/>
            <p:nvPr/>
          </p:nvSpPr>
          <p:spPr>
            <a:xfrm>
              <a:off x="1230923" y="5984631"/>
              <a:ext cx="105508" cy="105508"/>
            </a:xfrm>
            <a:prstGeom prst="ellipse">
              <a:avLst/>
            </a:prstGeom>
            <a:solidFill>
              <a:srgbClr val="99CC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1230923" y="5386759"/>
              <a:ext cx="105508" cy="105508"/>
            </a:xfrm>
            <a:prstGeom prst="ellipse">
              <a:avLst/>
            </a:prstGeom>
            <a:solidFill>
              <a:srgbClr val="99CC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615466" y="5984631"/>
              <a:ext cx="105508" cy="1055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615466" y="5386759"/>
              <a:ext cx="105508" cy="1055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TextBox 111"/>
          <p:cNvSpPr txBox="1"/>
          <p:nvPr/>
        </p:nvSpPr>
        <p:spPr>
          <a:xfrm rot="5400000">
            <a:off x="3575538" y="5228492"/>
            <a:ext cx="538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113" name="TextBox 112"/>
          <p:cNvSpPr txBox="1"/>
          <p:nvPr/>
        </p:nvSpPr>
        <p:spPr>
          <a:xfrm rot="5400000">
            <a:off x="4759569" y="5228492"/>
            <a:ext cx="538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4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Tessellation in 2D</a:t>
            </a:r>
            <a:endParaRPr lang="de-DE" sz="2400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400" dirty="0" smtClean="0"/>
              <a:t>4 equivalence classes (up to rotational and reflection symmetry + complement)</a:t>
            </a:r>
          </a:p>
        </p:txBody>
      </p:sp>
      <p:grpSp>
        <p:nvGrpSpPr>
          <p:cNvPr id="67" name="Group 1"/>
          <p:cNvGrpSpPr>
            <a:grpSpLocks/>
          </p:cNvGrpSpPr>
          <p:nvPr/>
        </p:nvGrpSpPr>
        <p:grpSpPr bwMode="auto">
          <a:xfrm>
            <a:off x="605765" y="2361508"/>
            <a:ext cx="1370013" cy="1371600"/>
            <a:chOff x="0" y="0"/>
            <a:chExt cx="1227" cy="1228"/>
          </a:xfrm>
        </p:grpSpPr>
        <p:sp>
          <p:nvSpPr>
            <p:cNvPr id="68" name="Rectangle 2"/>
            <p:cNvSpPr>
              <a:spLocks/>
            </p:cNvSpPr>
            <p:nvPr/>
          </p:nvSpPr>
          <p:spPr bwMode="auto">
            <a:xfrm>
              <a:off x="64" y="65"/>
              <a:ext cx="1096" cy="109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" name="Oval 3"/>
            <p:cNvSpPr>
              <a:spLocks/>
            </p:cNvSpPr>
            <p:nvPr/>
          </p:nvSpPr>
          <p:spPr bwMode="auto">
            <a:xfrm>
              <a:off x="0" y="0"/>
              <a:ext cx="139" cy="140"/>
            </a:xfrm>
            <a:prstGeom prst="ellipse">
              <a:avLst/>
            </a:prstGeom>
            <a:solidFill>
              <a:srgbClr val="F03B2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0" name="Oval 4"/>
            <p:cNvSpPr>
              <a:spLocks/>
            </p:cNvSpPr>
            <p:nvPr/>
          </p:nvSpPr>
          <p:spPr bwMode="auto">
            <a:xfrm>
              <a:off x="1080" y="0"/>
              <a:ext cx="139" cy="140"/>
            </a:xfrm>
            <a:prstGeom prst="ellipse">
              <a:avLst/>
            </a:prstGeom>
            <a:solidFill>
              <a:srgbClr val="F03B2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" name="Oval 5"/>
            <p:cNvSpPr>
              <a:spLocks/>
            </p:cNvSpPr>
            <p:nvPr/>
          </p:nvSpPr>
          <p:spPr bwMode="auto">
            <a:xfrm>
              <a:off x="8" y="1088"/>
              <a:ext cx="139" cy="140"/>
            </a:xfrm>
            <a:prstGeom prst="ellipse">
              <a:avLst/>
            </a:prstGeom>
            <a:solidFill>
              <a:srgbClr val="F03B2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" name="Oval 6"/>
            <p:cNvSpPr>
              <a:spLocks/>
            </p:cNvSpPr>
            <p:nvPr/>
          </p:nvSpPr>
          <p:spPr bwMode="auto">
            <a:xfrm>
              <a:off x="1088" y="1088"/>
              <a:ext cx="139" cy="140"/>
            </a:xfrm>
            <a:prstGeom prst="ellipse">
              <a:avLst/>
            </a:prstGeom>
            <a:solidFill>
              <a:srgbClr val="F03B2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81" name="Group 7"/>
          <p:cNvGrpSpPr>
            <a:grpSpLocks/>
          </p:cNvGrpSpPr>
          <p:nvPr/>
        </p:nvGrpSpPr>
        <p:grpSpPr bwMode="auto">
          <a:xfrm>
            <a:off x="2509178" y="2361508"/>
            <a:ext cx="1368425" cy="1371600"/>
            <a:chOff x="0" y="0"/>
            <a:chExt cx="1227" cy="1228"/>
          </a:xfrm>
        </p:grpSpPr>
        <p:sp>
          <p:nvSpPr>
            <p:cNvPr id="82" name="Rectangle 8"/>
            <p:cNvSpPr>
              <a:spLocks/>
            </p:cNvSpPr>
            <p:nvPr/>
          </p:nvSpPr>
          <p:spPr bwMode="auto">
            <a:xfrm>
              <a:off x="64" y="65"/>
              <a:ext cx="1096" cy="109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1" name="Oval 9"/>
            <p:cNvSpPr>
              <a:spLocks/>
            </p:cNvSpPr>
            <p:nvPr/>
          </p:nvSpPr>
          <p:spPr bwMode="auto">
            <a:xfrm>
              <a:off x="0" y="0"/>
              <a:ext cx="139" cy="140"/>
            </a:xfrm>
            <a:prstGeom prst="ellipse">
              <a:avLst/>
            </a:prstGeom>
            <a:solidFill>
              <a:srgbClr val="F03B2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3" name="Oval 10"/>
            <p:cNvSpPr>
              <a:spLocks/>
            </p:cNvSpPr>
            <p:nvPr/>
          </p:nvSpPr>
          <p:spPr bwMode="auto">
            <a:xfrm>
              <a:off x="1080" y="0"/>
              <a:ext cx="139" cy="140"/>
            </a:xfrm>
            <a:prstGeom prst="ellipse">
              <a:avLst/>
            </a:prstGeom>
            <a:solidFill>
              <a:srgbClr val="99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4" name="Oval 11"/>
            <p:cNvSpPr>
              <a:spLocks/>
            </p:cNvSpPr>
            <p:nvPr/>
          </p:nvSpPr>
          <p:spPr bwMode="auto">
            <a:xfrm>
              <a:off x="8" y="1088"/>
              <a:ext cx="139" cy="140"/>
            </a:xfrm>
            <a:prstGeom prst="ellipse">
              <a:avLst/>
            </a:prstGeom>
            <a:solidFill>
              <a:srgbClr val="99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5" name="Oval 12"/>
            <p:cNvSpPr>
              <a:spLocks/>
            </p:cNvSpPr>
            <p:nvPr/>
          </p:nvSpPr>
          <p:spPr bwMode="auto">
            <a:xfrm>
              <a:off x="1088" y="1088"/>
              <a:ext cx="139" cy="140"/>
            </a:xfrm>
            <a:prstGeom prst="ellipse">
              <a:avLst/>
            </a:prstGeom>
            <a:solidFill>
              <a:srgbClr val="99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06" name="Group 13"/>
          <p:cNvGrpSpPr>
            <a:grpSpLocks/>
          </p:cNvGrpSpPr>
          <p:nvPr/>
        </p:nvGrpSpPr>
        <p:grpSpPr bwMode="auto">
          <a:xfrm>
            <a:off x="4411003" y="2361508"/>
            <a:ext cx="1368425" cy="1371600"/>
            <a:chOff x="0" y="0"/>
            <a:chExt cx="1227" cy="1228"/>
          </a:xfrm>
        </p:grpSpPr>
        <p:sp>
          <p:nvSpPr>
            <p:cNvPr id="107" name="Rectangle 14"/>
            <p:cNvSpPr>
              <a:spLocks/>
            </p:cNvSpPr>
            <p:nvPr/>
          </p:nvSpPr>
          <p:spPr bwMode="auto">
            <a:xfrm>
              <a:off x="64" y="65"/>
              <a:ext cx="1096" cy="109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8" name="Oval 15"/>
            <p:cNvSpPr>
              <a:spLocks/>
            </p:cNvSpPr>
            <p:nvPr/>
          </p:nvSpPr>
          <p:spPr bwMode="auto">
            <a:xfrm>
              <a:off x="0" y="0"/>
              <a:ext cx="139" cy="140"/>
            </a:xfrm>
            <a:prstGeom prst="ellipse">
              <a:avLst/>
            </a:prstGeom>
            <a:solidFill>
              <a:srgbClr val="F03B2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9" name="Oval 16"/>
            <p:cNvSpPr>
              <a:spLocks/>
            </p:cNvSpPr>
            <p:nvPr/>
          </p:nvSpPr>
          <p:spPr bwMode="auto">
            <a:xfrm>
              <a:off x="1080" y="0"/>
              <a:ext cx="139" cy="140"/>
            </a:xfrm>
            <a:prstGeom prst="ellipse">
              <a:avLst/>
            </a:prstGeom>
            <a:solidFill>
              <a:srgbClr val="99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0" name="Oval 17"/>
            <p:cNvSpPr>
              <a:spLocks/>
            </p:cNvSpPr>
            <p:nvPr/>
          </p:nvSpPr>
          <p:spPr bwMode="auto">
            <a:xfrm>
              <a:off x="8" y="1088"/>
              <a:ext cx="139" cy="140"/>
            </a:xfrm>
            <a:prstGeom prst="ellipse">
              <a:avLst/>
            </a:prstGeom>
            <a:solidFill>
              <a:srgbClr val="F03B2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1" name="Oval 18"/>
            <p:cNvSpPr>
              <a:spLocks/>
            </p:cNvSpPr>
            <p:nvPr/>
          </p:nvSpPr>
          <p:spPr bwMode="auto">
            <a:xfrm>
              <a:off x="1088" y="1088"/>
              <a:ext cx="139" cy="140"/>
            </a:xfrm>
            <a:prstGeom prst="ellipse">
              <a:avLst/>
            </a:prstGeom>
            <a:solidFill>
              <a:srgbClr val="99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12" name="Group 19"/>
          <p:cNvGrpSpPr>
            <a:grpSpLocks/>
          </p:cNvGrpSpPr>
          <p:nvPr/>
        </p:nvGrpSpPr>
        <p:grpSpPr bwMode="auto">
          <a:xfrm>
            <a:off x="6312828" y="2361508"/>
            <a:ext cx="1368425" cy="1371600"/>
            <a:chOff x="0" y="0"/>
            <a:chExt cx="1227" cy="1228"/>
          </a:xfrm>
        </p:grpSpPr>
        <p:sp>
          <p:nvSpPr>
            <p:cNvPr id="113" name="Rectangle 20"/>
            <p:cNvSpPr>
              <a:spLocks/>
            </p:cNvSpPr>
            <p:nvPr/>
          </p:nvSpPr>
          <p:spPr bwMode="auto">
            <a:xfrm>
              <a:off x="64" y="65"/>
              <a:ext cx="1096" cy="109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6" name="Oval 21"/>
            <p:cNvSpPr>
              <a:spLocks/>
            </p:cNvSpPr>
            <p:nvPr/>
          </p:nvSpPr>
          <p:spPr bwMode="auto">
            <a:xfrm>
              <a:off x="0" y="0"/>
              <a:ext cx="139" cy="140"/>
            </a:xfrm>
            <a:prstGeom prst="ellipse">
              <a:avLst/>
            </a:prstGeom>
            <a:solidFill>
              <a:srgbClr val="F03B2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2" name="Oval 22"/>
            <p:cNvSpPr>
              <a:spLocks/>
            </p:cNvSpPr>
            <p:nvPr/>
          </p:nvSpPr>
          <p:spPr bwMode="auto">
            <a:xfrm>
              <a:off x="1080" y="0"/>
              <a:ext cx="139" cy="140"/>
            </a:xfrm>
            <a:prstGeom prst="ellipse">
              <a:avLst/>
            </a:prstGeom>
            <a:solidFill>
              <a:srgbClr val="99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" name="Oval 23"/>
            <p:cNvSpPr>
              <a:spLocks/>
            </p:cNvSpPr>
            <p:nvPr/>
          </p:nvSpPr>
          <p:spPr bwMode="auto">
            <a:xfrm>
              <a:off x="8" y="1088"/>
              <a:ext cx="139" cy="140"/>
            </a:xfrm>
            <a:prstGeom prst="ellipse">
              <a:avLst/>
            </a:prstGeom>
            <a:solidFill>
              <a:srgbClr val="99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4" name="Oval 24"/>
            <p:cNvSpPr>
              <a:spLocks/>
            </p:cNvSpPr>
            <p:nvPr/>
          </p:nvSpPr>
          <p:spPr bwMode="auto">
            <a:xfrm>
              <a:off x="1088" y="1088"/>
              <a:ext cx="139" cy="140"/>
            </a:xfrm>
            <a:prstGeom prst="ellipse">
              <a:avLst/>
            </a:prstGeom>
            <a:solidFill>
              <a:srgbClr val="F03B2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5" name="Line 25"/>
          <p:cNvSpPr>
            <a:spLocks noChangeShapeType="1"/>
          </p:cNvSpPr>
          <p:nvPr/>
        </p:nvSpPr>
        <p:spPr bwMode="auto">
          <a:xfrm rot="10800000" flipH="1">
            <a:off x="2567915" y="2436120"/>
            <a:ext cx="642938" cy="6445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6" name="Line 26"/>
          <p:cNvSpPr>
            <a:spLocks noChangeShapeType="1"/>
          </p:cNvSpPr>
          <p:nvPr/>
        </p:nvSpPr>
        <p:spPr bwMode="auto">
          <a:xfrm rot="10800000" flipH="1">
            <a:off x="5098390" y="2428183"/>
            <a:ext cx="0" cy="12461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7" name="Rectangle 27"/>
          <p:cNvSpPr>
            <a:spLocks/>
          </p:cNvSpPr>
          <p:nvPr/>
        </p:nvSpPr>
        <p:spPr bwMode="auto">
          <a:xfrm>
            <a:off x="6933647" y="2805681"/>
            <a:ext cx="1546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1233" bIns="0">
            <a:spAutoFit/>
          </a:bodyPr>
          <a:lstStyle/>
          <a:p>
            <a:r>
              <a:rPr lang="en-US" sz="2400" dirty="0">
                <a:cs typeface="Arial" charset="0"/>
              </a:rPr>
              <a:t>?</a:t>
            </a:r>
          </a:p>
        </p:txBody>
      </p:sp>
      <p:grpSp>
        <p:nvGrpSpPr>
          <p:cNvPr id="128" name="Group 28"/>
          <p:cNvGrpSpPr>
            <a:grpSpLocks/>
          </p:cNvGrpSpPr>
          <p:nvPr/>
        </p:nvGrpSpPr>
        <p:grpSpPr bwMode="auto">
          <a:xfrm>
            <a:off x="5366678" y="4052195"/>
            <a:ext cx="1368425" cy="1984375"/>
            <a:chOff x="0" y="0"/>
            <a:chExt cx="1227" cy="1779"/>
          </a:xfrm>
        </p:grpSpPr>
        <p:sp>
          <p:nvSpPr>
            <p:cNvPr id="129" name="Line 29"/>
            <p:cNvSpPr>
              <a:spLocks noChangeShapeType="1"/>
            </p:cNvSpPr>
            <p:nvPr/>
          </p:nvSpPr>
          <p:spPr bwMode="auto">
            <a:xfrm rot="10800000" flipH="1">
              <a:off x="816" y="0"/>
              <a:ext cx="344" cy="34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30" name="Group 30"/>
            <p:cNvGrpSpPr>
              <a:grpSpLocks/>
            </p:cNvGrpSpPr>
            <p:nvPr/>
          </p:nvGrpSpPr>
          <p:grpSpPr bwMode="auto">
            <a:xfrm>
              <a:off x="0" y="550"/>
              <a:ext cx="1227" cy="1229"/>
              <a:chOff x="0" y="0"/>
              <a:chExt cx="1227" cy="1228"/>
            </a:xfrm>
          </p:grpSpPr>
          <p:sp>
            <p:nvSpPr>
              <p:cNvPr id="131" name="Rectangle 31"/>
              <p:cNvSpPr>
                <a:spLocks/>
              </p:cNvSpPr>
              <p:nvPr/>
            </p:nvSpPr>
            <p:spPr bwMode="auto">
              <a:xfrm>
                <a:off x="64" y="65"/>
                <a:ext cx="1096" cy="109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2" name="Oval 32"/>
              <p:cNvSpPr>
                <a:spLocks/>
              </p:cNvSpPr>
              <p:nvPr/>
            </p:nvSpPr>
            <p:spPr bwMode="auto">
              <a:xfrm>
                <a:off x="0" y="0"/>
                <a:ext cx="139" cy="140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3" name="Oval 33"/>
              <p:cNvSpPr>
                <a:spLocks/>
              </p:cNvSpPr>
              <p:nvPr/>
            </p:nvSpPr>
            <p:spPr bwMode="auto">
              <a:xfrm>
                <a:off x="1080" y="0"/>
                <a:ext cx="139" cy="140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4" name="Oval 34"/>
              <p:cNvSpPr>
                <a:spLocks/>
              </p:cNvSpPr>
              <p:nvPr/>
            </p:nvSpPr>
            <p:spPr bwMode="auto">
              <a:xfrm>
                <a:off x="8" y="1088"/>
                <a:ext cx="139" cy="140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5" name="Oval 35"/>
              <p:cNvSpPr>
                <a:spLocks/>
              </p:cNvSpPr>
              <p:nvPr/>
            </p:nvSpPr>
            <p:spPr bwMode="auto">
              <a:xfrm>
                <a:off x="1088" y="1088"/>
                <a:ext cx="139" cy="140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6" name="Line 36"/>
              <p:cNvSpPr>
                <a:spLocks noChangeShapeType="1"/>
              </p:cNvSpPr>
              <p:nvPr/>
            </p:nvSpPr>
            <p:spPr bwMode="auto">
              <a:xfrm flipH="1">
                <a:off x="61" y="54"/>
                <a:ext cx="574" cy="574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 flipH="1">
                <a:off x="589" y="606"/>
                <a:ext cx="565" cy="56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8" name="Oval 38"/>
              <p:cNvSpPr>
                <a:spLocks/>
              </p:cNvSpPr>
              <p:nvPr/>
            </p:nvSpPr>
            <p:spPr bwMode="auto">
              <a:xfrm>
                <a:off x="544" y="544"/>
                <a:ext cx="139" cy="140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139" name="Group 39"/>
          <p:cNvGrpSpPr>
            <a:grpSpLocks/>
          </p:cNvGrpSpPr>
          <p:nvPr/>
        </p:nvGrpSpPr>
        <p:grpSpPr bwMode="auto">
          <a:xfrm>
            <a:off x="7163728" y="4044258"/>
            <a:ext cx="1473200" cy="1992312"/>
            <a:chOff x="0" y="0"/>
            <a:chExt cx="1320" cy="1785"/>
          </a:xfrm>
        </p:grpSpPr>
        <p:sp>
          <p:nvSpPr>
            <p:cNvPr id="140" name="Line 40"/>
            <p:cNvSpPr>
              <a:spLocks noChangeShapeType="1"/>
            </p:cNvSpPr>
            <p:nvPr/>
          </p:nvSpPr>
          <p:spPr bwMode="auto">
            <a:xfrm rot="10800000">
              <a:off x="0" y="0"/>
              <a:ext cx="365" cy="36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41" name="Group 41"/>
            <p:cNvGrpSpPr>
              <a:grpSpLocks/>
            </p:cNvGrpSpPr>
            <p:nvPr/>
          </p:nvGrpSpPr>
          <p:grpSpPr bwMode="auto">
            <a:xfrm>
              <a:off x="93" y="556"/>
              <a:ext cx="1227" cy="1229"/>
              <a:chOff x="0" y="0"/>
              <a:chExt cx="1227" cy="1228"/>
            </a:xfrm>
          </p:grpSpPr>
          <p:sp>
            <p:nvSpPr>
              <p:cNvPr id="142" name="Rectangle 42"/>
              <p:cNvSpPr>
                <a:spLocks/>
              </p:cNvSpPr>
              <p:nvPr/>
            </p:nvSpPr>
            <p:spPr bwMode="auto">
              <a:xfrm>
                <a:off x="64" y="65"/>
                <a:ext cx="1096" cy="109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3" name="Oval 43"/>
              <p:cNvSpPr>
                <a:spLocks/>
              </p:cNvSpPr>
              <p:nvPr/>
            </p:nvSpPr>
            <p:spPr bwMode="auto">
              <a:xfrm>
                <a:off x="0" y="0"/>
                <a:ext cx="139" cy="140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4" name="Oval 44"/>
              <p:cNvSpPr>
                <a:spLocks/>
              </p:cNvSpPr>
              <p:nvPr/>
            </p:nvSpPr>
            <p:spPr bwMode="auto">
              <a:xfrm>
                <a:off x="1080" y="0"/>
                <a:ext cx="139" cy="140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5" name="Oval 45"/>
              <p:cNvSpPr>
                <a:spLocks/>
              </p:cNvSpPr>
              <p:nvPr/>
            </p:nvSpPr>
            <p:spPr bwMode="auto">
              <a:xfrm>
                <a:off x="8" y="1088"/>
                <a:ext cx="139" cy="140"/>
              </a:xfrm>
              <a:prstGeom prst="ellipse">
                <a:avLst/>
              </a:prstGeom>
              <a:solidFill>
                <a:srgbClr val="99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6" name="Oval 46"/>
              <p:cNvSpPr>
                <a:spLocks/>
              </p:cNvSpPr>
              <p:nvPr/>
            </p:nvSpPr>
            <p:spPr bwMode="auto">
              <a:xfrm>
                <a:off x="1088" y="1088"/>
                <a:ext cx="139" cy="140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7" name="Line 47"/>
              <p:cNvSpPr>
                <a:spLocks noChangeShapeType="1"/>
              </p:cNvSpPr>
              <p:nvPr/>
            </p:nvSpPr>
            <p:spPr bwMode="auto">
              <a:xfrm>
                <a:off x="654" y="56"/>
                <a:ext cx="516" cy="51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8" name="Line 48"/>
              <p:cNvSpPr>
                <a:spLocks noChangeShapeType="1"/>
              </p:cNvSpPr>
              <p:nvPr/>
            </p:nvSpPr>
            <p:spPr bwMode="auto">
              <a:xfrm>
                <a:off x="54" y="648"/>
                <a:ext cx="516" cy="51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9" name="Oval 49"/>
              <p:cNvSpPr>
                <a:spLocks/>
              </p:cNvSpPr>
              <p:nvPr/>
            </p:nvSpPr>
            <p:spPr bwMode="auto">
              <a:xfrm>
                <a:off x="544" y="544"/>
                <a:ext cx="139" cy="140"/>
              </a:xfrm>
              <a:prstGeom prst="ellipse">
                <a:avLst/>
              </a:prstGeom>
              <a:solidFill>
                <a:srgbClr val="F03B2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5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12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Tessellation in 2D</a:t>
            </a:r>
            <a:endParaRPr lang="de-DE" sz="2400" dirty="0"/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400" dirty="0" smtClean="0"/>
              <a:t>Case 4 is ambiguious:</a:t>
            </a:r>
            <a:endParaRPr lang="de-DE" sz="2400" dirty="0"/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 smtClean="0"/>
              <a:t>Always pick consistently to avoid problems with the resulting mesh</a:t>
            </a:r>
            <a:endParaRPr lang="de-DE" sz="24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3278151" y="1959533"/>
            <a:ext cx="1025769" cy="1000750"/>
            <a:chOff x="2080847" y="2033959"/>
            <a:chExt cx="720965" cy="703380"/>
          </a:xfrm>
        </p:grpSpPr>
        <p:grpSp>
          <p:nvGrpSpPr>
            <p:cNvPr id="11" name="Group 90"/>
            <p:cNvGrpSpPr/>
            <p:nvPr/>
          </p:nvGrpSpPr>
          <p:grpSpPr>
            <a:xfrm>
              <a:off x="2080847" y="2033959"/>
              <a:ext cx="720965" cy="703380"/>
              <a:chOff x="615466" y="5187467"/>
              <a:chExt cx="720965" cy="703380"/>
            </a:xfrm>
          </p:grpSpPr>
          <p:grpSp>
            <p:nvGrpSpPr>
              <p:cNvPr id="12" name="Group 81"/>
              <p:cNvGrpSpPr/>
              <p:nvPr/>
            </p:nvGrpSpPr>
            <p:grpSpPr>
              <a:xfrm>
                <a:off x="638906" y="5210907"/>
                <a:ext cx="651803" cy="651803"/>
                <a:chOff x="603737" y="4003430"/>
                <a:chExt cx="651803" cy="651803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 rot="5400000">
                  <a:off x="313011" y="4322676"/>
                  <a:ext cx="64008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928468" y="4334399"/>
                  <a:ext cx="64008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615460" y="4629822"/>
                  <a:ext cx="64008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603737" y="4031950"/>
                  <a:ext cx="64008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Oval 12"/>
              <p:cNvSpPr/>
              <p:nvPr/>
            </p:nvSpPr>
            <p:spPr>
              <a:xfrm>
                <a:off x="1230923" y="5785339"/>
                <a:ext cx="105508" cy="10550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230923" y="5187467"/>
                <a:ext cx="105508" cy="105508"/>
              </a:xfrm>
              <a:prstGeom prst="ellipse">
                <a:avLst/>
              </a:prstGeom>
              <a:solidFill>
                <a:srgbClr val="99CC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15466" y="5785339"/>
                <a:ext cx="105508" cy="105508"/>
              </a:xfrm>
              <a:prstGeom prst="ellipse">
                <a:avLst/>
              </a:prstGeom>
              <a:solidFill>
                <a:srgbClr val="99CC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15466" y="5187467"/>
                <a:ext cx="105508" cy="10550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 flipV="1">
              <a:off x="2133601" y="2086708"/>
              <a:ext cx="304800" cy="293077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426677" y="2379785"/>
              <a:ext cx="304800" cy="293077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4708366" y="1947809"/>
            <a:ext cx="1025769" cy="1000750"/>
            <a:chOff x="2080847" y="3077312"/>
            <a:chExt cx="720965" cy="703380"/>
          </a:xfrm>
        </p:grpSpPr>
        <p:grpSp>
          <p:nvGrpSpPr>
            <p:cNvPr id="21" name="Group 91"/>
            <p:cNvGrpSpPr/>
            <p:nvPr/>
          </p:nvGrpSpPr>
          <p:grpSpPr>
            <a:xfrm>
              <a:off x="2080847" y="3077312"/>
              <a:ext cx="720965" cy="703380"/>
              <a:chOff x="615466" y="5187467"/>
              <a:chExt cx="720965" cy="703380"/>
            </a:xfrm>
          </p:grpSpPr>
          <p:grpSp>
            <p:nvGrpSpPr>
              <p:cNvPr id="22" name="Group 92"/>
              <p:cNvGrpSpPr/>
              <p:nvPr/>
            </p:nvGrpSpPr>
            <p:grpSpPr>
              <a:xfrm>
                <a:off x="638906" y="5210907"/>
                <a:ext cx="651803" cy="651803"/>
                <a:chOff x="603737" y="4003430"/>
                <a:chExt cx="651803" cy="651803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 rot="5400000">
                  <a:off x="313011" y="4322676"/>
                  <a:ext cx="64008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>
                  <a:off x="928468" y="4334399"/>
                  <a:ext cx="64008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15460" y="4629822"/>
                  <a:ext cx="64008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603737" y="4031950"/>
                  <a:ext cx="64008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Oval 22"/>
              <p:cNvSpPr/>
              <p:nvPr/>
            </p:nvSpPr>
            <p:spPr>
              <a:xfrm>
                <a:off x="1230923" y="5785339"/>
                <a:ext cx="105508" cy="10550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30923" y="5187467"/>
                <a:ext cx="105508" cy="105508"/>
              </a:xfrm>
              <a:prstGeom prst="ellipse">
                <a:avLst/>
              </a:prstGeom>
              <a:solidFill>
                <a:srgbClr val="99CC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15466" y="5785339"/>
                <a:ext cx="105508" cy="105508"/>
              </a:xfrm>
              <a:prstGeom prst="ellipse">
                <a:avLst/>
              </a:prstGeom>
              <a:solidFill>
                <a:srgbClr val="99CC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15466" y="5187467"/>
                <a:ext cx="105508" cy="10550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 rot="5400000" flipV="1">
              <a:off x="2450124" y="3130063"/>
              <a:ext cx="304800" cy="293077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V="1">
              <a:off x="2121879" y="3411418"/>
              <a:ext cx="304800" cy="293077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Oval 36"/>
          <p:cNvSpPr/>
          <p:nvPr/>
        </p:nvSpPr>
        <p:spPr>
          <a:xfrm>
            <a:off x="5197159" y="2405009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743508" y="2405009"/>
            <a:ext cx="91440" cy="91440"/>
          </a:xfrm>
          <a:prstGeom prst="ellipse">
            <a:avLst/>
          </a:prstGeom>
          <a:solidFill>
            <a:srgbClr val="99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029995" y="4155832"/>
            <a:ext cx="1905000" cy="1916723"/>
            <a:chOff x="4350055" y="4484077"/>
            <a:chExt cx="1905000" cy="1916723"/>
          </a:xfrm>
        </p:grpSpPr>
        <p:sp>
          <p:nvSpPr>
            <p:cNvPr id="40" name="Rectangle 39"/>
            <p:cNvSpPr/>
            <p:nvPr/>
          </p:nvSpPr>
          <p:spPr>
            <a:xfrm>
              <a:off x="4360985" y="4501661"/>
              <a:ext cx="1875691" cy="18991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4"/>
            <p:cNvGrpSpPr/>
            <p:nvPr/>
          </p:nvGrpSpPr>
          <p:grpSpPr>
            <a:xfrm>
              <a:off x="4595446" y="4484077"/>
              <a:ext cx="1414218" cy="1905000"/>
              <a:chOff x="4595446" y="4472354"/>
              <a:chExt cx="1414218" cy="1905000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 rot="5400000">
                <a:off x="3879178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>
                <a:off x="3643740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>
                <a:off x="4350054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4114616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4820930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4585492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>
                <a:off x="5056370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42" name="Group 45"/>
            <p:cNvGrpSpPr/>
            <p:nvPr/>
          </p:nvGrpSpPr>
          <p:grpSpPr>
            <a:xfrm rot="5400000">
              <a:off x="4595446" y="4507523"/>
              <a:ext cx="1414218" cy="1905000"/>
              <a:chOff x="4595446" y="4472354"/>
              <a:chExt cx="1414218" cy="190500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rot="5400000">
                <a:off x="3879178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>
                <a:off x="3643740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4350054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>
                <a:off x="4114616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4820930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4585492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>
                <a:off x="5056370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57" name="Freeform 56"/>
          <p:cNvSpPr/>
          <p:nvPr/>
        </p:nvSpPr>
        <p:spPr>
          <a:xfrm>
            <a:off x="5122986" y="4536832"/>
            <a:ext cx="1219200" cy="1207477"/>
          </a:xfrm>
          <a:custGeom>
            <a:avLst/>
            <a:gdLst>
              <a:gd name="connsiteX0" fmla="*/ 140676 w 1219200"/>
              <a:gd name="connsiteY0" fmla="*/ 0 h 1207477"/>
              <a:gd name="connsiteX1" fmla="*/ 855784 w 1219200"/>
              <a:gd name="connsiteY1" fmla="*/ 0 h 1207477"/>
              <a:gd name="connsiteX2" fmla="*/ 1219200 w 1219200"/>
              <a:gd name="connsiteY2" fmla="*/ 363415 h 1207477"/>
              <a:gd name="connsiteX3" fmla="*/ 855784 w 1219200"/>
              <a:gd name="connsiteY3" fmla="*/ 738554 h 1207477"/>
              <a:gd name="connsiteX4" fmla="*/ 621323 w 1219200"/>
              <a:gd name="connsiteY4" fmla="*/ 504092 h 1207477"/>
              <a:gd name="connsiteX5" fmla="*/ 515815 w 1219200"/>
              <a:gd name="connsiteY5" fmla="*/ 597877 h 1207477"/>
              <a:gd name="connsiteX6" fmla="*/ 738553 w 1219200"/>
              <a:gd name="connsiteY6" fmla="*/ 820615 h 1207477"/>
              <a:gd name="connsiteX7" fmla="*/ 386861 w 1219200"/>
              <a:gd name="connsiteY7" fmla="*/ 1207477 h 1207477"/>
              <a:gd name="connsiteX8" fmla="*/ 152400 w 1219200"/>
              <a:gd name="connsiteY8" fmla="*/ 1207477 h 1207477"/>
              <a:gd name="connsiteX9" fmla="*/ 0 w 1219200"/>
              <a:gd name="connsiteY9" fmla="*/ 1066800 h 1207477"/>
              <a:gd name="connsiteX10" fmla="*/ 0 w 1219200"/>
              <a:gd name="connsiteY10" fmla="*/ 117231 h 1207477"/>
              <a:gd name="connsiteX11" fmla="*/ 140676 w 1219200"/>
              <a:gd name="connsiteY11" fmla="*/ 0 h 1207477"/>
              <a:gd name="connsiteX0" fmla="*/ 140676 w 1219200"/>
              <a:gd name="connsiteY0" fmla="*/ 0 h 1207477"/>
              <a:gd name="connsiteX1" fmla="*/ 855784 w 1219200"/>
              <a:gd name="connsiteY1" fmla="*/ 0 h 1207477"/>
              <a:gd name="connsiteX2" fmla="*/ 1219200 w 1219200"/>
              <a:gd name="connsiteY2" fmla="*/ 363415 h 1207477"/>
              <a:gd name="connsiteX3" fmla="*/ 855784 w 1219200"/>
              <a:gd name="connsiteY3" fmla="*/ 738554 h 1207477"/>
              <a:gd name="connsiteX4" fmla="*/ 621323 w 1219200"/>
              <a:gd name="connsiteY4" fmla="*/ 504092 h 1207477"/>
              <a:gd name="connsiteX5" fmla="*/ 515815 w 1219200"/>
              <a:gd name="connsiteY5" fmla="*/ 597877 h 1207477"/>
              <a:gd name="connsiteX6" fmla="*/ 738553 w 1219200"/>
              <a:gd name="connsiteY6" fmla="*/ 820615 h 1207477"/>
              <a:gd name="connsiteX7" fmla="*/ 386861 w 1219200"/>
              <a:gd name="connsiteY7" fmla="*/ 1207477 h 1207477"/>
              <a:gd name="connsiteX8" fmla="*/ 152400 w 1219200"/>
              <a:gd name="connsiteY8" fmla="*/ 1207477 h 1207477"/>
              <a:gd name="connsiteX9" fmla="*/ 0 w 1219200"/>
              <a:gd name="connsiteY9" fmla="*/ 1066800 h 1207477"/>
              <a:gd name="connsiteX10" fmla="*/ 0 w 1219200"/>
              <a:gd name="connsiteY10" fmla="*/ 117231 h 1207477"/>
              <a:gd name="connsiteX11" fmla="*/ 140676 w 1219200"/>
              <a:gd name="connsiteY11" fmla="*/ 0 h 120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" h="1207477">
                <a:moveTo>
                  <a:pt x="140676" y="0"/>
                </a:moveTo>
                <a:lnTo>
                  <a:pt x="855784" y="0"/>
                </a:lnTo>
                <a:lnTo>
                  <a:pt x="1219200" y="363415"/>
                </a:lnTo>
                <a:lnTo>
                  <a:pt x="855784" y="738554"/>
                </a:lnTo>
                <a:lnTo>
                  <a:pt x="621323" y="504092"/>
                </a:lnTo>
                <a:lnTo>
                  <a:pt x="515815" y="597877"/>
                </a:lnTo>
                <a:lnTo>
                  <a:pt x="738553" y="820615"/>
                </a:lnTo>
                <a:lnTo>
                  <a:pt x="386861" y="1207477"/>
                </a:lnTo>
                <a:lnTo>
                  <a:pt x="152400" y="1207477"/>
                </a:lnTo>
                <a:lnTo>
                  <a:pt x="0" y="1066800"/>
                </a:lnTo>
                <a:lnTo>
                  <a:pt x="0" y="117231"/>
                </a:lnTo>
                <a:lnTo>
                  <a:pt x="140676" y="0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5849816" y="4994031"/>
            <a:ext cx="726831" cy="984739"/>
          </a:xfrm>
          <a:custGeom>
            <a:avLst/>
            <a:gdLst>
              <a:gd name="connsiteX0" fmla="*/ 0 w 726831"/>
              <a:gd name="connsiteY0" fmla="*/ 609600 h 984739"/>
              <a:gd name="connsiteX1" fmla="*/ 597877 w 726831"/>
              <a:gd name="connsiteY1" fmla="*/ 0 h 984739"/>
              <a:gd name="connsiteX2" fmla="*/ 726831 w 726831"/>
              <a:gd name="connsiteY2" fmla="*/ 128954 h 984739"/>
              <a:gd name="connsiteX3" fmla="*/ 726831 w 726831"/>
              <a:gd name="connsiteY3" fmla="*/ 597877 h 984739"/>
              <a:gd name="connsiteX4" fmla="*/ 363416 w 726831"/>
              <a:gd name="connsiteY4" fmla="*/ 984739 h 984739"/>
              <a:gd name="connsiteX5" fmla="*/ 117231 w 726831"/>
              <a:gd name="connsiteY5" fmla="*/ 984739 h 984739"/>
              <a:gd name="connsiteX6" fmla="*/ 0 w 726831"/>
              <a:gd name="connsiteY6" fmla="*/ 844062 h 984739"/>
              <a:gd name="connsiteX7" fmla="*/ 0 w 726831"/>
              <a:gd name="connsiteY7" fmla="*/ 609600 h 98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831" h="984739">
                <a:moveTo>
                  <a:pt x="0" y="609600"/>
                </a:moveTo>
                <a:lnTo>
                  <a:pt x="597877" y="0"/>
                </a:lnTo>
                <a:lnTo>
                  <a:pt x="726831" y="128954"/>
                </a:lnTo>
                <a:lnTo>
                  <a:pt x="726831" y="597877"/>
                </a:lnTo>
                <a:lnTo>
                  <a:pt x="363416" y="984739"/>
                </a:lnTo>
                <a:lnTo>
                  <a:pt x="117231" y="984739"/>
                </a:lnTo>
                <a:lnTo>
                  <a:pt x="0" y="844062"/>
                </a:lnTo>
                <a:lnTo>
                  <a:pt x="0" y="609600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5216770" y="4618894"/>
            <a:ext cx="1283673" cy="1266088"/>
            <a:chOff x="4536831" y="4947140"/>
            <a:chExt cx="1283673" cy="1266088"/>
          </a:xfrm>
          <a:solidFill>
            <a:srgbClr val="99CC33"/>
          </a:solidFill>
        </p:grpSpPr>
        <p:sp>
          <p:nvSpPr>
            <p:cNvPr id="60" name="Oval 59"/>
            <p:cNvSpPr/>
            <p:nvPr/>
          </p:nvSpPr>
          <p:spPr>
            <a:xfrm>
              <a:off x="4536831" y="4947140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777154" y="4947140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011614" y="4947140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246075" y="4947140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536831" y="51816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777154" y="51816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011614" y="51816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246075" y="51816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480536" y="51816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5246075" y="54102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777154" y="54102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536831" y="54102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536831" y="5650522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777154" y="5650522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011614" y="5650522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536831" y="588498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777154" y="588498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246075" y="588498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480536" y="588498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5714996" y="588498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5714996" y="5650522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5480536" y="5650522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714996" y="54102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480536" y="6107720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5246075" y="6107720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755717" y="4155832"/>
            <a:ext cx="1905000" cy="1916723"/>
            <a:chOff x="4350055" y="4484077"/>
            <a:chExt cx="1905000" cy="1916723"/>
          </a:xfrm>
        </p:grpSpPr>
        <p:sp>
          <p:nvSpPr>
            <p:cNvPr id="86" name="Rectangle 85"/>
            <p:cNvSpPr/>
            <p:nvPr/>
          </p:nvSpPr>
          <p:spPr>
            <a:xfrm>
              <a:off x="4360985" y="4501661"/>
              <a:ext cx="1875691" cy="18991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 44"/>
            <p:cNvGrpSpPr/>
            <p:nvPr/>
          </p:nvGrpSpPr>
          <p:grpSpPr>
            <a:xfrm>
              <a:off x="4595446" y="4484077"/>
              <a:ext cx="1414218" cy="1905000"/>
              <a:chOff x="4595446" y="4472354"/>
              <a:chExt cx="1414218" cy="19050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 rot="5400000">
                <a:off x="3879178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>
                <a:off x="3643740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5400000">
                <a:off x="4350054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>
                <a:off x="4114616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4820930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>
                <a:off x="4585492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>
                <a:off x="5056370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8" name="Group 45"/>
            <p:cNvGrpSpPr/>
            <p:nvPr/>
          </p:nvGrpSpPr>
          <p:grpSpPr>
            <a:xfrm rot="5400000">
              <a:off x="4595446" y="4507523"/>
              <a:ext cx="1414218" cy="1905000"/>
              <a:chOff x="4595446" y="4472354"/>
              <a:chExt cx="1414218" cy="1905000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 rot="5400000">
                <a:off x="3879178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>
                <a:off x="3643740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>
                <a:off x="4350054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>
                <a:off x="4114616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>
                <a:off x="4820930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>
                <a:off x="4585492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>
                <a:off x="5056370" y="5424060"/>
                <a:ext cx="190500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105" name="Group 104"/>
          <p:cNvGrpSpPr/>
          <p:nvPr/>
        </p:nvGrpSpPr>
        <p:grpSpPr>
          <a:xfrm>
            <a:off x="2942492" y="4618894"/>
            <a:ext cx="1283673" cy="1266088"/>
            <a:chOff x="4536831" y="4947140"/>
            <a:chExt cx="1283673" cy="1266088"/>
          </a:xfrm>
          <a:solidFill>
            <a:srgbClr val="99CC33"/>
          </a:solidFill>
        </p:grpSpPr>
        <p:sp>
          <p:nvSpPr>
            <p:cNvPr id="106" name="Oval 105"/>
            <p:cNvSpPr/>
            <p:nvPr/>
          </p:nvSpPr>
          <p:spPr>
            <a:xfrm>
              <a:off x="4536831" y="4947140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4777154" y="4947140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011614" y="4947140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5246075" y="4947140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4536831" y="51816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4777154" y="51816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5011614" y="51816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5246075" y="51816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5480536" y="51816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5246075" y="54102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4777154" y="54102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4536831" y="54102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4536831" y="5650522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4777154" y="5650522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011614" y="5650522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4536831" y="588498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4777154" y="588498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5246075" y="588498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5480536" y="588498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5714996" y="588498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5714996" y="5650522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5480536" y="5650522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5714996" y="5410201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5480536" y="6107720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5246075" y="6107720"/>
              <a:ext cx="105508" cy="105508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Freeform 130"/>
          <p:cNvSpPr/>
          <p:nvPr/>
        </p:nvSpPr>
        <p:spPr>
          <a:xfrm>
            <a:off x="2860431" y="4525108"/>
            <a:ext cx="1453661" cy="1488830"/>
          </a:xfrm>
          <a:custGeom>
            <a:avLst/>
            <a:gdLst>
              <a:gd name="connsiteX0" fmla="*/ 140677 w 1453661"/>
              <a:gd name="connsiteY0" fmla="*/ 0 h 1488830"/>
              <a:gd name="connsiteX1" fmla="*/ 855784 w 1453661"/>
              <a:gd name="connsiteY1" fmla="*/ 0 h 1488830"/>
              <a:gd name="connsiteX2" fmla="*/ 1453661 w 1453661"/>
              <a:gd name="connsiteY2" fmla="*/ 597877 h 1488830"/>
              <a:gd name="connsiteX3" fmla="*/ 1453661 w 1453661"/>
              <a:gd name="connsiteY3" fmla="*/ 1078523 h 1488830"/>
              <a:gd name="connsiteX4" fmla="*/ 1066800 w 1453661"/>
              <a:gd name="connsiteY4" fmla="*/ 1488830 h 1488830"/>
              <a:gd name="connsiteX5" fmla="*/ 844061 w 1453661"/>
              <a:gd name="connsiteY5" fmla="*/ 1488830 h 1488830"/>
              <a:gd name="connsiteX6" fmla="*/ 691661 w 1453661"/>
              <a:gd name="connsiteY6" fmla="*/ 1301261 h 1488830"/>
              <a:gd name="connsiteX7" fmla="*/ 691661 w 1453661"/>
              <a:gd name="connsiteY7" fmla="*/ 1066800 h 1488830"/>
              <a:gd name="connsiteX8" fmla="*/ 597877 w 1453661"/>
              <a:gd name="connsiteY8" fmla="*/ 973015 h 1488830"/>
              <a:gd name="connsiteX9" fmla="*/ 375138 w 1453661"/>
              <a:gd name="connsiteY9" fmla="*/ 1219200 h 1488830"/>
              <a:gd name="connsiteX10" fmla="*/ 140677 w 1453661"/>
              <a:gd name="connsiteY10" fmla="*/ 1219200 h 1488830"/>
              <a:gd name="connsiteX11" fmla="*/ 0 w 1453661"/>
              <a:gd name="connsiteY11" fmla="*/ 1078523 h 1488830"/>
              <a:gd name="connsiteX12" fmla="*/ 0 w 1453661"/>
              <a:gd name="connsiteY12" fmla="*/ 140677 h 1488830"/>
              <a:gd name="connsiteX13" fmla="*/ 140677 w 1453661"/>
              <a:gd name="connsiteY13" fmla="*/ 0 h 148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3661" h="1488830">
                <a:moveTo>
                  <a:pt x="140677" y="0"/>
                </a:moveTo>
                <a:lnTo>
                  <a:pt x="855784" y="0"/>
                </a:lnTo>
                <a:lnTo>
                  <a:pt x="1453661" y="597877"/>
                </a:lnTo>
                <a:lnTo>
                  <a:pt x="1453661" y="1078523"/>
                </a:lnTo>
                <a:lnTo>
                  <a:pt x="1066800" y="1488830"/>
                </a:lnTo>
                <a:lnTo>
                  <a:pt x="844061" y="1488830"/>
                </a:lnTo>
                <a:lnTo>
                  <a:pt x="691661" y="1301261"/>
                </a:lnTo>
                <a:lnTo>
                  <a:pt x="691661" y="1066800"/>
                </a:lnTo>
                <a:lnTo>
                  <a:pt x="597877" y="973015"/>
                </a:lnTo>
                <a:lnTo>
                  <a:pt x="375138" y="1219200"/>
                </a:lnTo>
                <a:lnTo>
                  <a:pt x="140677" y="1219200"/>
                </a:lnTo>
                <a:lnTo>
                  <a:pt x="0" y="1078523"/>
                </a:lnTo>
                <a:lnTo>
                  <a:pt x="0" y="140677"/>
                </a:lnTo>
                <a:lnTo>
                  <a:pt x="140677" y="0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3581400" y="5253038"/>
            <a:ext cx="228600" cy="223838"/>
          </a:xfrm>
          <a:custGeom>
            <a:avLst/>
            <a:gdLst>
              <a:gd name="connsiteX0" fmla="*/ 0 w 228600"/>
              <a:gd name="connsiteY0" fmla="*/ 109538 h 223838"/>
              <a:gd name="connsiteX1" fmla="*/ 119063 w 228600"/>
              <a:gd name="connsiteY1" fmla="*/ 0 h 223838"/>
              <a:gd name="connsiteX2" fmla="*/ 228600 w 228600"/>
              <a:gd name="connsiteY2" fmla="*/ 104775 h 223838"/>
              <a:gd name="connsiteX3" fmla="*/ 119063 w 228600"/>
              <a:gd name="connsiteY3" fmla="*/ 223838 h 223838"/>
              <a:gd name="connsiteX4" fmla="*/ 0 w 228600"/>
              <a:gd name="connsiteY4" fmla="*/ 109538 h 2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223838">
                <a:moveTo>
                  <a:pt x="0" y="109538"/>
                </a:moveTo>
                <a:lnTo>
                  <a:pt x="119063" y="0"/>
                </a:lnTo>
                <a:lnTo>
                  <a:pt x="228600" y="104775"/>
                </a:lnTo>
                <a:lnTo>
                  <a:pt x="119063" y="223838"/>
                </a:lnTo>
                <a:lnTo>
                  <a:pt x="0" y="109538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3348038" y="5019676"/>
            <a:ext cx="228600" cy="223838"/>
          </a:xfrm>
          <a:custGeom>
            <a:avLst/>
            <a:gdLst>
              <a:gd name="connsiteX0" fmla="*/ 0 w 228600"/>
              <a:gd name="connsiteY0" fmla="*/ 109538 h 223838"/>
              <a:gd name="connsiteX1" fmla="*/ 119063 w 228600"/>
              <a:gd name="connsiteY1" fmla="*/ 0 h 223838"/>
              <a:gd name="connsiteX2" fmla="*/ 228600 w 228600"/>
              <a:gd name="connsiteY2" fmla="*/ 104775 h 223838"/>
              <a:gd name="connsiteX3" fmla="*/ 119063 w 228600"/>
              <a:gd name="connsiteY3" fmla="*/ 223838 h 223838"/>
              <a:gd name="connsiteX4" fmla="*/ 0 w 228600"/>
              <a:gd name="connsiteY4" fmla="*/ 109538 h 2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223838">
                <a:moveTo>
                  <a:pt x="0" y="109538"/>
                </a:moveTo>
                <a:lnTo>
                  <a:pt x="119063" y="0"/>
                </a:lnTo>
                <a:lnTo>
                  <a:pt x="228600" y="104775"/>
                </a:lnTo>
                <a:lnTo>
                  <a:pt x="119063" y="223838"/>
                </a:lnTo>
                <a:lnTo>
                  <a:pt x="0" y="109538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3819525" y="5019676"/>
            <a:ext cx="228600" cy="223838"/>
          </a:xfrm>
          <a:custGeom>
            <a:avLst/>
            <a:gdLst>
              <a:gd name="connsiteX0" fmla="*/ 0 w 228600"/>
              <a:gd name="connsiteY0" fmla="*/ 109538 h 223838"/>
              <a:gd name="connsiteX1" fmla="*/ 119063 w 228600"/>
              <a:gd name="connsiteY1" fmla="*/ 0 h 223838"/>
              <a:gd name="connsiteX2" fmla="*/ 228600 w 228600"/>
              <a:gd name="connsiteY2" fmla="*/ 104775 h 223838"/>
              <a:gd name="connsiteX3" fmla="*/ 119063 w 228600"/>
              <a:gd name="connsiteY3" fmla="*/ 223838 h 223838"/>
              <a:gd name="connsiteX4" fmla="*/ 0 w 228600"/>
              <a:gd name="connsiteY4" fmla="*/ 109538 h 2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223838">
                <a:moveTo>
                  <a:pt x="0" y="109538"/>
                </a:moveTo>
                <a:lnTo>
                  <a:pt x="119063" y="0"/>
                </a:lnTo>
                <a:lnTo>
                  <a:pt x="228600" y="104775"/>
                </a:lnTo>
                <a:lnTo>
                  <a:pt x="119063" y="223838"/>
                </a:lnTo>
                <a:lnTo>
                  <a:pt x="0" y="109538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3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3D: Marching Cubes</a:t>
            </a:r>
            <a:endParaRPr lang="de-DE" sz="2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4401855" y="2202951"/>
            <a:ext cx="4503403" cy="2307920"/>
            <a:chOff x="1172307" y="2520462"/>
            <a:chExt cx="5638801" cy="2889793"/>
          </a:xfrm>
        </p:grpSpPr>
        <p:grpSp>
          <p:nvGrpSpPr>
            <p:cNvPr id="20" name="Group 19"/>
            <p:cNvGrpSpPr/>
            <p:nvPr/>
          </p:nvGrpSpPr>
          <p:grpSpPr>
            <a:xfrm>
              <a:off x="2004647" y="3432032"/>
              <a:ext cx="4773313" cy="1939159"/>
              <a:chOff x="2743200" y="2907323"/>
              <a:chExt cx="3376246" cy="13716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4103077" y="2907323"/>
                <a:ext cx="200464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774831" y="3259015"/>
                <a:ext cx="200464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434861" y="3587262"/>
                <a:ext cx="200464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071446" y="3938954"/>
                <a:ext cx="200464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743200" y="4267200"/>
                <a:ext cx="200464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2754923" y="2920634"/>
                <a:ext cx="1348154" cy="13348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3247292" y="2932357"/>
                <a:ext cx="1348154" cy="13348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3751385" y="2944080"/>
                <a:ext cx="1348154" cy="13348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4267200" y="2920634"/>
                <a:ext cx="1348154" cy="13348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4771292" y="2920634"/>
                <a:ext cx="1348154" cy="13348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Freeform 51"/>
            <p:cNvSpPr/>
            <p:nvPr/>
          </p:nvSpPr>
          <p:spPr>
            <a:xfrm>
              <a:off x="3905250" y="4393406"/>
              <a:ext cx="1202531" cy="500063"/>
            </a:xfrm>
            <a:custGeom>
              <a:avLst/>
              <a:gdLst>
                <a:gd name="connsiteX0" fmla="*/ 0 w 1202531"/>
                <a:gd name="connsiteY0" fmla="*/ 500063 h 500063"/>
                <a:gd name="connsiteX1" fmla="*/ 516731 w 1202531"/>
                <a:gd name="connsiteY1" fmla="*/ 0 h 500063"/>
                <a:gd name="connsiteX2" fmla="*/ 1202531 w 1202531"/>
                <a:gd name="connsiteY2" fmla="*/ 2382 h 500063"/>
                <a:gd name="connsiteX3" fmla="*/ 700088 w 1202531"/>
                <a:gd name="connsiteY3" fmla="*/ 500063 h 500063"/>
                <a:gd name="connsiteX4" fmla="*/ 0 w 1202531"/>
                <a:gd name="connsiteY4" fmla="*/ 500063 h 50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2531" h="500063">
                  <a:moveTo>
                    <a:pt x="0" y="500063"/>
                  </a:moveTo>
                  <a:lnTo>
                    <a:pt x="516731" y="0"/>
                  </a:lnTo>
                  <a:lnTo>
                    <a:pt x="1202531" y="2382"/>
                  </a:lnTo>
                  <a:lnTo>
                    <a:pt x="700088" y="500063"/>
                  </a:lnTo>
                  <a:lnTo>
                    <a:pt x="0" y="50006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021221" y="2520462"/>
              <a:ext cx="4789887" cy="1939159"/>
              <a:chOff x="2743200" y="2907323"/>
              <a:chExt cx="3387969" cy="1371600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2743200" y="2907323"/>
                <a:ext cx="3387969" cy="1371600"/>
              </a:xfrm>
              <a:custGeom>
                <a:avLst/>
                <a:gdLst>
                  <a:gd name="connsiteX0" fmla="*/ 1348154 w 3387969"/>
                  <a:gd name="connsiteY0" fmla="*/ 0 h 1371600"/>
                  <a:gd name="connsiteX1" fmla="*/ 3387969 w 3387969"/>
                  <a:gd name="connsiteY1" fmla="*/ 11723 h 1371600"/>
                  <a:gd name="connsiteX2" fmla="*/ 2028092 w 3387969"/>
                  <a:gd name="connsiteY2" fmla="*/ 1359877 h 1371600"/>
                  <a:gd name="connsiteX3" fmla="*/ 0 w 3387969"/>
                  <a:gd name="connsiteY3" fmla="*/ 1371600 h 1371600"/>
                  <a:gd name="connsiteX4" fmla="*/ 1348154 w 3387969"/>
                  <a:gd name="connsiteY4" fmla="*/ 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7969" h="1371600">
                    <a:moveTo>
                      <a:pt x="1348154" y="0"/>
                    </a:moveTo>
                    <a:lnTo>
                      <a:pt x="3387969" y="11723"/>
                    </a:lnTo>
                    <a:lnTo>
                      <a:pt x="2028092" y="1359877"/>
                    </a:lnTo>
                    <a:lnTo>
                      <a:pt x="0" y="1371600"/>
                    </a:lnTo>
                    <a:lnTo>
                      <a:pt x="134815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743200" y="2907323"/>
                <a:ext cx="3376246" cy="1361465"/>
                <a:chOff x="2743200" y="2907323"/>
                <a:chExt cx="3376246" cy="1361465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>
                  <a:off x="4103077" y="2907323"/>
                  <a:ext cx="2004646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3774831" y="3259015"/>
                  <a:ext cx="2004646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434861" y="3587262"/>
                  <a:ext cx="2004646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3071446" y="3938954"/>
                  <a:ext cx="2004646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2743200" y="4267200"/>
                  <a:ext cx="2004646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2754923" y="2920634"/>
                  <a:ext cx="1348154" cy="13348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3247292" y="2932357"/>
                  <a:ext cx="1348154" cy="13348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3763108" y="2920634"/>
                  <a:ext cx="1348154" cy="13348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4267200" y="2920634"/>
                  <a:ext cx="1348154" cy="13348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4771292" y="2920634"/>
                  <a:ext cx="1348154" cy="13348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6" name="Straight Connector 35"/>
            <p:cNvCxnSpPr/>
            <p:nvPr/>
          </p:nvCxnSpPr>
          <p:spPr>
            <a:xfrm>
              <a:off x="3924126" y="3976263"/>
              <a:ext cx="2589" cy="44658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3702969" y="4660063"/>
              <a:ext cx="448010" cy="5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4410466" y="4199614"/>
              <a:ext cx="430410" cy="2589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4403220" y="4666795"/>
              <a:ext cx="448010" cy="5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100787" y="3469232"/>
              <a:ext cx="22792" cy="69206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5016104" y="4279635"/>
              <a:ext cx="212352" cy="5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3990934" y="3928214"/>
              <a:ext cx="894484" cy="1398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448780" y="4390743"/>
              <a:ext cx="464589" cy="2245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 flipV="1">
              <a:off x="4361991" y="4385450"/>
              <a:ext cx="73547" cy="66301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1184031" y="3927231"/>
              <a:ext cx="1075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Layer k+1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172307" y="5040923"/>
              <a:ext cx="8427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Layer k</a:t>
              </a:r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912394" y="3476625"/>
              <a:ext cx="1202531" cy="500063"/>
            </a:xfrm>
            <a:custGeom>
              <a:avLst/>
              <a:gdLst>
                <a:gd name="connsiteX0" fmla="*/ 0 w 1202531"/>
                <a:gd name="connsiteY0" fmla="*/ 500063 h 500063"/>
                <a:gd name="connsiteX1" fmla="*/ 516731 w 1202531"/>
                <a:gd name="connsiteY1" fmla="*/ 0 h 500063"/>
                <a:gd name="connsiteX2" fmla="*/ 1202531 w 1202531"/>
                <a:gd name="connsiteY2" fmla="*/ 2382 h 500063"/>
                <a:gd name="connsiteX3" fmla="*/ 700088 w 1202531"/>
                <a:gd name="connsiteY3" fmla="*/ 500063 h 500063"/>
                <a:gd name="connsiteX4" fmla="*/ 0 w 1202531"/>
                <a:gd name="connsiteY4" fmla="*/ 500063 h 50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2531" h="500063">
                  <a:moveTo>
                    <a:pt x="0" y="500063"/>
                  </a:moveTo>
                  <a:lnTo>
                    <a:pt x="516731" y="0"/>
                  </a:lnTo>
                  <a:lnTo>
                    <a:pt x="1202531" y="2382"/>
                  </a:lnTo>
                  <a:lnTo>
                    <a:pt x="700088" y="500063"/>
                  </a:lnTo>
                  <a:lnTo>
                    <a:pt x="0" y="50006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71" y="1255916"/>
            <a:ext cx="3328929" cy="404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1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>
            <a:off x="5294732" y="2670364"/>
            <a:ext cx="3418129" cy="1751735"/>
            <a:chOff x="1172307" y="2520462"/>
            <a:chExt cx="5638801" cy="2889793"/>
          </a:xfrm>
        </p:grpSpPr>
        <p:grpSp>
          <p:nvGrpSpPr>
            <p:cNvPr id="60" name="Group 59"/>
            <p:cNvGrpSpPr/>
            <p:nvPr/>
          </p:nvGrpSpPr>
          <p:grpSpPr>
            <a:xfrm>
              <a:off x="2004647" y="3432032"/>
              <a:ext cx="4773313" cy="1939159"/>
              <a:chOff x="2743200" y="2907323"/>
              <a:chExt cx="3376246" cy="1371600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4103077" y="2907323"/>
                <a:ext cx="200464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3774831" y="3259015"/>
                <a:ext cx="200464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3434861" y="3587262"/>
                <a:ext cx="200464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3071446" y="3938954"/>
                <a:ext cx="200464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743200" y="4267200"/>
                <a:ext cx="200464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2754923" y="2920634"/>
                <a:ext cx="1348154" cy="13348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3247292" y="2932357"/>
                <a:ext cx="1348154" cy="13348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V="1">
                <a:off x="3751385" y="2944080"/>
                <a:ext cx="1348154" cy="13348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4267200" y="2920634"/>
                <a:ext cx="1348154" cy="13348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4771292" y="2920634"/>
                <a:ext cx="1348154" cy="13348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Freeform 70"/>
            <p:cNvSpPr/>
            <p:nvPr/>
          </p:nvSpPr>
          <p:spPr>
            <a:xfrm>
              <a:off x="3905250" y="4393406"/>
              <a:ext cx="1202531" cy="500063"/>
            </a:xfrm>
            <a:custGeom>
              <a:avLst/>
              <a:gdLst>
                <a:gd name="connsiteX0" fmla="*/ 0 w 1202531"/>
                <a:gd name="connsiteY0" fmla="*/ 500063 h 500063"/>
                <a:gd name="connsiteX1" fmla="*/ 516731 w 1202531"/>
                <a:gd name="connsiteY1" fmla="*/ 0 h 500063"/>
                <a:gd name="connsiteX2" fmla="*/ 1202531 w 1202531"/>
                <a:gd name="connsiteY2" fmla="*/ 2382 h 500063"/>
                <a:gd name="connsiteX3" fmla="*/ 700088 w 1202531"/>
                <a:gd name="connsiteY3" fmla="*/ 500063 h 500063"/>
                <a:gd name="connsiteX4" fmla="*/ 0 w 1202531"/>
                <a:gd name="connsiteY4" fmla="*/ 500063 h 50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2531" h="500063">
                  <a:moveTo>
                    <a:pt x="0" y="500063"/>
                  </a:moveTo>
                  <a:lnTo>
                    <a:pt x="516731" y="0"/>
                  </a:lnTo>
                  <a:lnTo>
                    <a:pt x="1202531" y="2382"/>
                  </a:lnTo>
                  <a:lnTo>
                    <a:pt x="700088" y="500063"/>
                  </a:lnTo>
                  <a:lnTo>
                    <a:pt x="0" y="50006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2021221" y="2520462"/>
              <a:ext cx="4789887" cy="1939159"/>
              <a:chOff x="2743200" y="2907323"/>
              <a:chExt cx="3387969" cy="1371600"/>
            </a:xfrm>
          </p:grpSpPr>
          <p:sp>
            <p:nvSpPr>
              <p:cNvPr id="73" name="Freeform 72"/>
              <p:cNvSpPr/>
              <p:nvPr/>
            </p:nvSpPr>
            <p:spPr>
              <a:xfrm>
                <a:off x="2743200" y="2907323"/>
                <a:ext cx="3387969" cy="1371600"/>
              </a:xfrm>
              <a:custGeom>
                <a:avLst/>
                <a:gdLst>
                  <a:gd name="connsiteX0" fmla="*/ 1348154 w 3387969"/>
                  <a:gd name="connsiteY0" fmla="*/ 0 h 1371600"/>
                  <a:gd name="connsiteX1" fmla="*/ 3387969 w 3387969"/>
                  <a:gd name="connsiteY1" fmla="*/ 11723 h 1371600"/>
                  <a:gd name="connsiteX2" fmla="*/ 2028092 w 3387969"/>
                  <a:gd name="connsiteY2" fmla="*/ 1359877 h 1371600"/>
                  <a:gd name="connsiteX3" fmla="*/ 0 w 3387969"/>
                  <a:gd name="connsiteY3" fmla="*/ 1371600 h 1371600"/>
                  <a:gd name="connsiteX4" fmla="*/ 1348154 w 3387969"/>
                  <a:gd name="connsiteY4" fmla="*/ 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7969" h="1371600">
                    <a:moveTo>
                      <a:pt x="1348154" y="0"/>
                    </a:moveTo>
                    <a:lnTo>
                      <a:pt x="3387969" y="11723"/>
                    </a:lnTo>
                    <a:lnTo>
                      <a:pt x="2028092" y="1359877"/>
                    </a:lnTo>
                    <a:lnTo>
                      <a:pt x="0" y="1371600"/>
                    </a:lnTo>
                    <a:lnTo>
                      <a:pt x="134815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4" name="Group 18"/>
              <p:cNvGrpSpPr/>
              <p:nvPr/>
            </p:nvGrpSpPr>
            <p:grpSpPr>
              <a:xfrm>
                <a:off x="2743200" y="2907323"/>
                <a:ext cx="3376246" cy="1361465"/>
                <a:chOff x="2743200" y="2907323"/>
                <a:chExt cx="3376246" cy="1361465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>
                  <a:off x="4103077" y="2907323"/>
                  <a:ext cx="2004646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3774831" y="3259015"/>
                  <a:ext cx="2004646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3434861" y="3587262"/>
                  <a:ext cx="2004646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3071446" y="3938954"/>
                  <a:ext cx="2004646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743200" y="4267200"/>
                  <a:ext cx="2004646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flipV="1">
                  <a:off x="2754923" y="2920634"/>
                  <a:ext cx="1348154" cy="13348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flipV="1">
                  <a:off x="3247292" y="2932357"/>
                  <a:ext cx="1348154" cy="13348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15"/>
                <p:cNvCxnSpPr/>
                <p:nvPr/>
              </p:nvCxnSpPr>
              <p:spPr>
                <a:xfrm flipV="1">
                  <a:off x="3763108" y="2920634"/>
                  <a:ext cx="1348154" cy="13348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4267200" y="2920634"/>
                  <a:ext cx="1348154" cy="13348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V="1">
                  <a:off x="4771292" y="2920634"/>
                  <a:ext cx="1348154" cy="13348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5" name="Straight Connector 84"/>
            <p:cNvCxnSpPr/>
            <p:nvPr/>
          </p:nvCxnSpPr>
          <p:spPr>
            <a:xfrm>
              <a:off x="3924126" y="3976263"/>
              <a:ext cx="2589" cy="44658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3702969" y="4660063"/>
              <a:ext cx="448010" cy="5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410466" y="4199614"/>
              <a:ext cx="430410" cy="2589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6200000" flipH="1">
              <a:off x="4403220" y="4666795"/>
              <a:ext cx="448010" cy="5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5100787" y="3469232"/>
              <a:ext cx="22792" cy="69206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016104" y="4279635"/>
              <a:ext cx="212352" cy="5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3990934" y="3928214"/>
              <a:ext cx="894484" cy="1398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4448780" y="4390743"/>
              <a:ext cx="464589" cy="2245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0800000" flipV="1">
              <a:off x="4361991" y="4385450"/>
              <a:ext cx="73547" cy="66301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184031" y="3927231"/>
              <a:ext cx="1075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Layer k+1</a:t>
              </a:r>
              <a:endParaRPr lang="en-US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72307" y="5040923"/>
              <a:ext cx="8427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Layer k</a:t>
              </a:r>
              <a:endParaRPr lang="en-US" dirty="0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912394" y="3476625"/>
              <a:ext cx="1202531" cy="500063"/>
            </a:xfrm>
            <a:custGeom>
              <a:avLst/>
              <a:gdLst>
                <a:gd name="connsiteX0" fmla="*/ 0 w 1202531"/>
                <a:gd name="connsiteY0" fmla="*/ 500063 h 500063"/>
                <a:gd name="connsiteX1" fmla="*/ 516731 w 1202531"/>
                <a:gd name="connsiteY1" fmla="*/ 0 h 500063"/>
                <a:gd name="connsiteX2" fmla="*/ 1202531 w 1202531"/>
                <a:gd name="connsiteY2" fmla="*/ 2382 h 500063"/>
                <a:gd name="connsiteX3" fmla="*/ 700088 w 1202531"/>
                <a:gd name="connsiteY3" fmla="*/ 500063 h 500063"/>
                <a:gd name="connsiteX4" fmla="*/ 0 w 1202531"/>
                <a:gd name="connsiteY4" fmla="*/ 500063 h 50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2531" h="500063">
                  <a:moveTo>
                    <a:pt x="0" y="500063"/>
                  </a:moveTo>
                  <a:lnTo>
                    <a:pt x="516731" y="0"/>
                  </a:lnTo>
                  <a:lnTo>
                    <a:pt x="1202531" y="2382"/>
                  </a:lnTo>
                  <a:lnTo>
                    <a:pt x="700088" y="500063"/>
                  </a:lnTo>
                  <a:lnTo>
                    <a:pt x="0" y="50006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533400" indent="-533400"/>
            <a:r>
              <a:rPr lang="de-DE" dirty="0"/>
              <a:t>Marching Cubes (Lorensen and Cline 1987) </a:t>
            </a:r>
          </a:p>
          <a:p>
            <a:pPr marL="914400" lvl="1" indent="-457200">
              <a:buFont typeface="Arial" charset="0"/>
              <a:buAutoNum type="arabicPeriod"/>
            </a:pPr>
            <a:r>
              <a:rPr lang="de-DE" dirty="0" smtClean="0"/>
              <a:t>Load 4 layers of the grid </a:t>
            </a:r>
            <a:br>
              <a:rPr lang="de-DE" dirty="0" smtClean="0"/>
            </a:br>
            <a:r>
              <a:rPr lang="de-DE" dirty="0" smtClean="0"/>
              <a:t>into memory</a:t>
            </a:r>
            <a:endParaRPr lang="de-DE" dirty="0"/>
          </a:p>
          <a:p>
            <a:pPr marL="914400" lvl="1" indent="-457200">
              <a:buFont typeface="Arial" charset="0"/>
              <a:buAutoNum type="arabicPeriod"/>
            </a:pPr>
            <a:r>
              <a:rPr lang="de-DE" dirty="0" smtClean="0"/>
              <a:t>Create a cube whose </a:t>
            </a:r>
            <a:br>
              <a:rPr lang="de-DE" dirty="0" smtClean="0"/>
            </a:br>
            <a:r>
              <a:rPr lang="de-DE" dirty="0" smtClean="0"/>
              <a:t>vertices lie on the two </a:t>
            </a:r>
            <a:br>
              <a:rPr lang="de-DE" dirty="0" smtClean="0"/>
            </a:br>
            <a:r>
              <a:rPr lang="de-DE" dirty="0" smtClean="0"/>
              <a:t>middle layers</a:t>
            </a:r>
          </a:p>
          <a:p>
            <a:pPr marL="914400" lvl="1" indent="-457200">
              <a:buFont typeface="Arial" charset="0"/>
              <a:buAutoNum type="arabicPeriod"/>
            </a:pPr>
            <a:r>
              <a:rPr lang="de-DE" dirty="0" smtClean="0"/>
              <a:t>Classify the vertices of </a:t>
            </a:r>
            <a:br>
              <a:rPr lang="de-DE" dirty="0" smtClean="0"/>
            </a:br>
            <a:r>
              <a:rPr lang="de-DE" dirty="0" smtClean="0"/>
              <a:t>the cube according to the</a:t>
            </a:r>
            <a:br>
              <a:rPr lang="de-DE" dirty="0" smtClean="0"/>
            </a:br>
            <a:r>
              <a:rPr lang="de-DE" dirty="0" smtClean="0"/>
              <a:t>implicit function (inside, </a:t>
            </a:r>
            <a:br>
              <a:rPr lang="de-DE" dirty="0" smtClean="0"/>
            </a:br>
            <a:r>
              <a:rPr lang="de-DE" dirty="0" smtClean="0"/>
              <a:t>outside or on the surface)</a:t>
            </a:r>
          </a:p>
        </p:txBody>
      </p:sp>
      <p:sp>
        <p:nvSpPr>
          <p:cNvPr id="50" name="Oval 49"/>
          <p:cNvSpPr/>
          <p:nvPr/>
        </p:nvSpPr>
        <p:spPr>
          <a:xfrm>
            <a:off x="6914271" y="3491614"/>
            <a:ext cx="105508" cy="105508"/>
          </a:xfrm>
          <a:prstGeom prst="ellipse">
            <a:avLst/>
          </a:prstGeom>
          <a:solidFill>
            <a:srgbClr val="99CC33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336300" y="3495843"/>
            <a:ext cx="105508" cy="105508"/>
          </a:xfrm>
          <a:prstGeom prst="ellipse">
            <a:avLst/>
          </a:prstGeom>
          <a:solidFill>
            <a:srgbClr val="99CC33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207347" y="3202768"/>
            <a:ext cx="105508" cy="105508"/>
          </a:xfrm>
          <a:prstGeom prst="ellipse">
            <a:avLst/>
          </a:prstGeom>
          <a:solidFill>
            <a:srgbClr val="99CC33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629375" y="3202768"/>
            <a:ext cx="105508" cy="105508"/>
          </a:xfrm>
          <a:prstGeom prst="ellipse">
            <a:avLst/>
          </a:prstGeom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914271" y="4039332"/>
            <a:ext cx="105508" cy="105508"/>
          </a:xfrm>
          <a:prstGeom prst="ellipse">
            <a:avLst/>
          </a:prstGeom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336300" y="4051056"/>
            <a:ext cx="105508" cy="105508"/>
          </a:xfrm>
          <a:prstGeom prst="ellipse">
            <a:avLst/>
          </a:prstGeom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222337" y="3757981"/>
            <a:ext cx="105508" cy="105508"/>
          </a:xfrm>
          <a:prstGeom prst="ellipse">
            <a:avLst/>
          </a:prstGeom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629375" y="3757981"/>
            <a:ext cx="105508" cy="105508"/>
          </a:xfrm>
          <a:prstGeom prst="ellipse">
            <a:avLst/>
          </a:prstGeom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Marching Cubes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6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734" y="1577715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de-DE" sz="2400" dirty="0" smtClean="0"/>
              <a:t>Compute case index. We have 2</a:t>
            </a:r>
            <a:r>
              <a:rPr lang="de-DE" sz="2400" baseline="30000" dirty="0" smtClean="0"/>
              <a:t>8</a:t>
            </a:r>
            <a:r>
              <a:rPr lang="de-DE" sz="2400" dirty="0" smtClean="0"/>
              <a:t>= 256 cases (0/1 for each of the eight vertices) – can store as 8 bit (1 byte) index.</a:t>
            </a:r>
          </a:p>
        </p:txBody>
      </p:sp>
      <p:grpSp>
        <p:nvGrpSpPr>
          <p:cNvPr id="182" name="Group 181"/>
          <p:cNvGrpSpPr/>
          <p:nvPr/>
        </p:nvGrpSpPr>
        <p:grpSpPr>
          <a:xfrm>
            <a:off x="4821835" y="3061785"/>
            <a:ext cx="2157585" cy="2064133"/>
            <a:chOff x="5174104" y="3189202"/>
            <a:chExt cx="2157585" cy="2064133"/>
          </a:xfrm>
        </p:grpSpPr>
        <p:sp>
          <p:nvSpPr>
            <p:cNvPr id="15" name="Freeform 14"/>
            <p:cNvSpPr/>
            <p:nvPr/>
          </p:nvSpPr>
          <p:spPr>
            <a:xfrm>
              <a:off x="6093502" y="3552669"/>
              <a:ext cx="884419" cy="854439"/>
            </a:xfrm>
            <a:custGeom>
              <a:avLst/>
              <a:gdLst>
                <a:gd name="connsiteX0" fmla="*/ 0 w 884419"/>
                <a:gd name="connsiteY0" fmla="*/ 262328 h 854439"/>
                <a:gd name="connsiteX1" fmla="*/ 884419 w 884419"/>
                <a:gd name="connsiteY1" fmla="*/ 0 h 854439"/>
                <a:gd name="connsiteX2" fmla="*/ 622091 w 884419"/>
                <a:gd name="connsiteY2" fmla="*/ 854439 h 854439"/>
                <a:gd name="connsiteX3" fmla="*/ 0 w 884419"/>
                <a:gd name="connsiteY3" fmla="*/ 262328 h 85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419" h="854439">
                  <a:moveTo>
                    <a:pt x="0" y="262328"/>
                  </a:moveTo>
                  <a:lnTo>
                    <a:pt x="884419" y="0"/>
                  </a:lnTo>
                  <a:lnTo>
                    <a:pt x="622091" y="854439"/>
                  </a:lnTo>
                  <a:lnTo>
                    <a:pt x="0" y="2623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6583181" y="3230380"/>
              <a:ext cx="732019" cy="707037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5386466" y="3207895"/>
              <a:ext cx="732019" cy="707037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386466" y="4417101"/>
              <a:ext cx="732019" cy="707037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578184" y="4417101"/>
              <a:ext cx="732019" cy="707037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408951" y="3805004"/>
              <a:ext cx="146304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388964" y="5006715"/>
              <a:ext cx="146304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861155" y="4527031"/>
              <a:ext cx="146304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868649" y="3327818"/>
              <a:ext cx="146304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6460761" y="3919928"/>
              <a:ext cx="146304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5261548" y="3919928"/>
              <a:ext cx="146304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5983574" y="4402111"/>
              <a:ext cx="146304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4776866" y="4402111"/>
              <a:ext cx="146304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6648137" y="3740047"/>
              <a:ext cx="149902" cy="149902"/>
            </a:xfrm>
            <a:prstGeom prst="ellipse">
              <a:avLst/>
            </a:prstGeom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441429" y="4939260"/>
              <a:ext cx="149902" cy="149902"/>
            </a:xfrm>
            <a:prstGeom prst="ellipse">
              <a:avLst/>
            </a:prstGeom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051030" y="3772526"/>
              <a:ext cx="112426" cy="11242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922958" y="3505201"/>
              <a:ext cx="112426" cy="11242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653135" y="4344650"/>
              <a:ext cx="112426" cy="11242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508885" y="4414603"/>
              <a:ext cx="629587" cy="599607"/>
            </a:xfrm>
            <a:custGeom>
              <a:avLst/>
              <a:gdLst>
                <a:gd name="connsiteX0" fmla="*/ 0 w 629587"/>
                <a:gd name="connsiteY0" fmla="*/ 0 h 599607"/>
                <a:gd name="connsiteX1" fmla="*/ 232348 w 629587"/>
                <a:gd name="connsiteY1" fmla="*/ 382249 h 599607"/>
                <a:gd name="connsiteX2" fmla="*/ 629587 w 629587"/>
                <a:gd name="connsiteY2" fmla="*/ 599607 h 599607"/>
                <a:gd name="connsiteX3" fmla="*/ 0 w 629587"/>
                <a:gd name="connsiteY3" fmla="*/ 0 h 5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587" h="599607">
                  <a:moveTo>
                    <a:pt x="0" y="0"/>
                  </a:moveTo>
                  <a:lnTo>
                    <a:pt x="232348" y="382249"/>
                  </a:lnTo>
                  <a:lnTo>
                    <a:pt x="629587" y="599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076014" y="4959247"/>
              <a:ext cx="112426" cy="11242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686269" y="4734395"/>
              <a:ext cx="112426" cy="11242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461416" y="4359641"/>
              <a:ext cx="112426" cy="11242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18550" y="4991725"/>
              <a:ext cx="3032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</a:t>
              </a:r>
              <a:r>
                <a:rPr lang="en-US" sz="1100" baseline="-25000" dirty="0" smtClean="0"/>
                <a:t>1</a:t>
              </a:r>
              <a:endParaRPr lang="en-US" sz="1100" baseline="-25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08819" y="4761876"/>
              <a:ext cx="3032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</a:t>
              </a:r>
              <a:r>
                <a:rPr lang="en-US" sz="1100" baseline="-25000" dirty="0" smtClean="0"/>
                <a:t>4</a:t>
              </a:r>
              <a:endParaRPr lang="en-US" sz="1100" baseline="-25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26570" y="4259706"/>
              <a:ext cx="3032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</a:t>
              </a:r>
              <a:r>
                <a:rPr lang="en-US" sz="1100" baseline="-25000" dirty="0" smtClean="0"/>
                <a:t>9</a:t>
              </a:r>
              <a:endParaRPr lang="en-US" sz="1100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10596" y="4252211"/>
              <a:ext cx="3513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</a:t>
              </a:r>
              <a:r>
                <a:rPr lang="en-US" sz="1100" baseline="-25000" dirty="0" smtClean="0"/>
                <a:t>10</a:t>
              </a:r>
              <a:endParaRPr lang="en-US" sz="1100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61087" y="3540177"/>
              <a:ext cx="3032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</a:t>
              </a:r>
              <a:r>
                <a:rPr lang="en-US" sz="1100" baseline="-25000" dirty="0" smtClean="0"/>
                <a:t>5</a:t>
              </a:r>
              <a:endParaRPr lang="en-US" sz="11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785547" y="3285345"/>
              <a:ext cx="3032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</a:t>
              </a:r>
              <a:r>
                <a:rPr lang="en-US" sz="1100" baseline="-25000" dirty="0" smtClean="0"/>
                <a:t>6</a:t>
              </a:r>
              <a:endParaRPr lang="en-US" sz="1100" baseline="-25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174104" y="4904283"/>
              <a:ext cx="3048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v</a:t>
              </a:r>
              <a:r>
                <a:rPr lang="en-US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465757" y="3520190"/>
              <a:ext cx="3048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v</a:t>
              </a:r>
              <a:r>
                <a:rPr lang="en-US" sz="1200" baseline="-25000" dirty="0" smtClean="0"/>
                <a:t>6</a:t>
              </a:r>
              <a:endParaRPr lang="en-US" sz="1200" baseline="-250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874304" y="5256548"/>
            <a:ext cx="2455199" cy="266607"/>
            <a:chOff x="6515726" y="5408951"/>
            <a:chExt cx="2455199" cy="266607"/>
          </a:xfrm>
        </p:grpSpPr>
        <p:sp>
          <p:nvSpPr>
            <p:cNvPr id="49" name="Rectangle 48"/>
            <p:cNvSpPr/>
            <p:nvPr/>
          </p:nvSpPr>
          <p:spPr>
            <a:xfrm>
              <a:off x="7120328" y="5456420"/>
              <a:ext cx="1454046" cy="17238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 rot="5400000">
              <a:off x="7239794" y="5541818"/>
              <a:ext cx="152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7419260" y="5541818"/>
              <a:ext cx="152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7598726" y="5541818"/>
              <a:ext cx="152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7778192" y="5541818"/>
              <a:ext cx="152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7957657" y="5541818"/>
              <a:ext cx="152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8137122" y="5541818"/>
              <a:ext cx="152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8316587" y="5541818"/>
              <a:ext cx="152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7090348" y="5413948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</a:t>
              </a:r>
              <a:endParaRPr lang="en-US" sz="11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272729" y="5413948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</a:t>
              </a:r>
              <a:endParaRPr lang="en-US" sz="11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32493" y="5413948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</a:t>
              </a:r>
              <a:endParaRPr lang="en-US" sz="11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804879" y="5413948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</a:t>
              </a:r>
              <a:endParaRPr lang="en-US" sz="11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992256" y="5413948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</a:t>
              </a:r>
              <a:endParaRPr lang="en-US" sz="11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172139" y="5413948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</a:t>
              </a:r>
              <a:endParaRPr lang="en-US" sz="11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452611" y="5413948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</a:t>
              </a:r>
              <a:endParaRPr lang="en-US" sz="11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352021" y="5413948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</a:t>
              </a:r>
              <a:endParaRPr lang="en-US" sz="11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515726" y="5408951"/>
              <a:ext cx="6303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index  =</a:t>
              </a:r>
              <a:endParaRPr lang="en-US" sz="11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539397" y="5408951"/>
              <a:ext cx="4315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= 33</a:t>
              </a:r>
              <a:endParaRPr lang="en-US" sz="1100" dirty="0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1616473" y="2848130"/>
            <a:ext cx="2351050" cy="2272791"/>
            <a:chOff x="102431" y="2570813"/>
            <a:chExt cx="2351050" cy="2272791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1526499" y="2820649"/>
              <a:ext cx="732019" cy="707037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29784" y="2798164"/>
              <a:ext cx="732019" cy="707037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329784" y="4007370"/>
              <a:ext cx="732019" cy="707037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1521502" y="4007370"/>
              <a:ext cx="732019" cy="707037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52269" y="3395273"/>
              <a:ext cx="146304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32282" y="4596984"/>
              <a:ext cx="146304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804473" y="4117300"/>
              <a:ext cx="146304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811967" y="2918087"/>
              <a:ext cx="146304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1404079" y="3510197"/>
              <a:ext cx="146304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204866" y="3510197"/>
              <a:ext cx="146304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926892" y="3992380"/>
              <a:ext cx="146304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-279816" y="3992380"/>
              <a:ext cx="146304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1591455" y="3330316"/>
              <a:ext cx="149902" cy="149902"/>
            </a:xfrm>
            <a:prstGeom prst="ellipse">
              <a:avLst/>
            </a:prstGeom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84747" y="4529529"/>
              <a:ext cx="149902" cy="149902"/>
            </a:xfrm>
            <a:prstGeom prst="ellipse">
              <a:avLst/>
            </a:prstGeom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994348" y="3362795"/>
              <a:ext cx="112426" cy="11242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1866276" y="3095470"/>
              <a:ext cx="112426" cy="11242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1596453" y="3934919"/>
              <a:ext cx="112426" cy="11242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019332" y="4549516"/>
              <a:ext cx="112426" cy="11242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404734" y="3949910"/>
              <a:ext cx="112426" cy="11242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61868" y="4581994"/>
              <a:ext cx="3032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</a:t>
              </a:r>
              <a:r>
                <a:rPr lang="en-US" sz="1100" baseline="-25000" dirty="0" smtClean="0"/>
                <a:t>1</a:t>
              </a:r>
              <a:endParaRPr lang="en-US" sz="1100" baseline="-250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17029" y="4262204"/>
              <a:ext cx="3032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</a:t>
              </a:r>
              <a:r>
                <a:rPr lang="en-US" sz="1100" baseline="-25000" dirty="0" smtClean="0"/>
                <a:t>4</a:t>
              </a:r>
              <a:endParaRPr lang="en-US" sz="1100" baseline="-25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69888" y="3849975"/>
              <a:ext cx="3032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</a:t>
              </a:r>
              <a:r>
                <a:rPr lang="en-US" sz="1100" baseline="-25000" dirty="0" smtClean="0"/>
                <a:t>9</a:t>
              </a:r>
              <a:endParaRPr lang="en-US" sz="1100" baseline="-250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653914" y="3842480"/>
              <a:ext cx="3513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</a:t>
              </a:r>
              <a:r>
                <a:rPr lang="en-US" sz="1100" baseline="-25000" dirty="0" smtClean="0"/>
                <a:t>10</a:t>
              </a:r>
              <a:endParaRPr lang="en-US" sz="1100" baseline="-250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04405" y="3130446"/>
              <a:ext cx="3032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</a:t>
              </a:r>
              <a:r>
                <a:rPr lang="en-US" sz="1100" baseline="-25000" dirty="0" smtClean="0"/>
                <a:t>5</a:t>
              </a:r>
              <a:endParaRPr lang="en-US" sz="1100" baseline="-250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728865" y="2875614"/>
              <a:ext cx="3032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</a:t>
              </a:r>
              <a:r>
                <a:rPr lang="en-US" sz="1100" baseline="-25000" dirty="0" smtClean="0"/>
                <a:t>6</a:t>
              </a:r>
              <a:endParaRPr lang="en-US" sz="1100" baseline="-250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631428" y="4539522"/>
              <a:ext cx="3048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v</a:t>
              </a:r>
              <a:r>
                <a:rPr lang="en-US" sz="1200" baseline="-25000" dirty="0" smtClean="0"/>
                <a:t>2</a:t>
              </a:r>
              <a:endParaRPr lang="en-US" sz="1200" baseline="-250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409075" y="3110459"/>
              <a:ext cx="3048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v</a:t>
              </a:r>
              <a:r>
                <a:rPr lang="en-US" sz="1200" baseline="-25000" dirty="0" smtClean="0"/>
                <a:t>6</a:t>
              </a:r>
              <a:endParaRPr lang="en-US" sz="1200" baseline="-25000" dirty="0"/>
            </a:p>
          </p:txBody>
        </p:sp>
        <p:sp>
          <p:nvSpPr>
            <p:cNvPr id="98" name="Oval 97"/>
            <p:cNvSpPr/>
            <p:nvPr/>
          </p:nvSpPr>
          <p:spPr>
            <a:xfrm>
              <a:off x="384747" y="3330316"/>
              <a:ext cx="149902" cy="149902"/>
            </a:xfrm>
            <a:prstGeom prst="ellipse">
              <a:avLst/>
            </a:prstGeom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864433" y="2843136"/>
              <a:ext cx="149902" cy="149902"/>
            </a:xfrm>
            <a:prstGeom prst="ellipse">
              <a:avLst/>
            </a:prstGeom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2063646" y="2850631"/>
              <a:ext cx="149902" cy="149902"/>
            </a:xfrm>
            <a:prstGeom prst="ellipse">
              <a:avLst/>
            </a:prstGeom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2071141" y="4034854"/>
              <a:ext cx="149902" cy="149902"/>
            </a:xfrm>
            <a:prstGeom prst="ellipse">
              <a:avLst/>
            </a:prstGeom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1583960" y="4529529"/>
              <a:ext cx="149902" cy="149902"/>
            </a:xfrm>
            <a:prstGeom prst="ellipse">
              <a:avLst/>
            </a:prstGeom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649574" y="3092972"/>
              <a:ext cx="112426" cy="11242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1391587" y="2875615"/>
              <a:ext cx="112426" cy="11242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2081134" y="3520192"/>
              <a:ext cx="112426" cy="11242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1871272" y="4269700"/>
              <a:ext cx="112426" cy="11242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1474033" y="4059838"/>
              <a:ext cx="112426" cy="11242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687049" y="4269700"/>
              <a:ext cx="112426" cy="11242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874426" y="3535182"/>
              <a:ext cx="112426" cy="11242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883763" y="4274696"/>
              <a:ext cx="3032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</a:t>
              </a:r>
              <a:r>
                <a:rPr lang="en-US" sz="1100" baseline="-25000" dirty="0" smtClean="0"/>
                <a:t>2</a:t>
              </a:r>
              <a:endParaRPr lang="en-US" sz="1100" baseline="-250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284156" y="4079823"/>
              <a:ext cx="3032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</a:t>
              </a:r>
              <a:r>
                <a:rPr lang="en-US" sz="1100" baseline="-25000" dirty="0" smtClean="0"/>
                <a:t>3</a:t>
              </a:r>
              <a:endParaRPr lang="en-US" sz="1100" baseline="-250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316636" y="2658256"/>
              <a:ext cx="3032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</a:t>
              </a:r>
              <a:r>
                <a:rPr lang="en-US" sz="1100" baseline="-25000" dirty="0" smtClean="0"/>
                <a:t>7</a:t>
              </a:r>
              <a:endParaRPr lang="en-US" sz="1100" baseline="-250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77187" y="2860623"/>
              <a:ext cx="3032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</a:t>
              </a:r>
              <a:r>
                <a:rPr lang="en-US" sz="1100" baseline="-25000" dirty="0" smtClean="0"/>
                <a:t>8</a:t>
              </a:r>
              <a:endParaRPr lang="en-US" sz="1100" baseline="-250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64564" y="3542677"/>
              <a:ext cx="3513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</a:t>
              </a:r>
              <a:r>
                <a:rPr lang="en-US" sz="1100" baseline="-25000" dirty="0" smtClean="0"/>
                <a:t>11</a:t>
              </a:r>
              <a:endParaRPr lang="en-US" sz="1100" baseline="-250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863777" y="3490211"/>
              <a:ext cx="3513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</a:t>
              </a:r>
              <a:r>
                <a:rPr lang="en-US" sz="1100" baseline="-25000" dirty="0" smtClean="0"/>
                <a:t>12</a:t>
              </a:r>
              <a:endParaRPr lang="en-US" sz="1100" baseline="-250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148589" y="4044846"/>
              <a:ext cx="3048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v</a:t>
              </a:r>
              <a:r>
                <a:rPr lang="en-US" sz="1200" baseline="-25000" dirty="0" smtClean="0"/>
                <a:t>3</a:t>
              </a:r>
              <a:endParaRPr lang="en-US" sz="1200" baseline="-25000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12096" y="3977390"/>
              <a:ext cx="3048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v</a:t>
              </a:r>
              <a:r>
                <a:rPr lang="en-US" sz="1200" baseline="-25000" dirty="0" smtClean="0"/>
                <a:t>4</a:t>
              </a:r>
              <a:endParaRPr lang="en-US" sz="1200" baseline="-25000" dirty="0"/>
            </a:p>
          </p:txBody>
        </p:sp>
        <p:sp>
          <p:nvSpPr>
            <p:cNvPr id="149" name="Oval 148"/>
            <p:cNvSpPr/>
            <p:nvPr/>
          </p:nvSpPr>
          <p:spPr>
            <a:xfrm>
              <a:off x="864432" y="4057339"/>
              <a:ext cx="149902" cy="149902"/>
            </a:xfrm>
            <a:prstGeom prst="ellipse">
              <a:avLst/>
            </a:prstGeom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02431" y="4479561"/>
              <a:ext cx="3048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v</a:t>
              </a:r>
              <a:r>
                <a:rPr lang="en-US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87375" y="3087974"/>
              <a:ext cx="3048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v</a:t>
              </a:r>
              <a:r>
                <a:rPr lang="en-US" sz="1200" baseline="-25000" dirty="0" smtClean="0"/>
                <a:t>5</a:t>
              </a:r>
              <a:endParaRPr lang="en-US" sz="1200" baseline="-250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113611" y="2570813"/>
              <a:ext cx="3048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v</a:t>
              </a:r>
              <a:r>
                <a:rPr lang="en-US" sz="1200" baseline="-25000" dirty="0" smtClean="0"/>
                <a:t>7</a:t>
              </a:r>
              <a:endParaRPr lang="en-US" sz="1200" baseline="-250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97041" y="2570813"/>
              <a:ext cx="3048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v</a:t>
              </a:r>
              <a:r>
                <a:rPr lang="en-US" sz="1200" baseline="-25000" dirty="0" smtClean="0"/>
                <a:t>8</a:t>
              </a:r>
              <a:endParaRPr lang="en-US" sz="1200" baseline="-25000" dirty="0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1646413" y="5244057"/>
            <a:ext cx="2118181" cy="279098"/>
            <a:chOff x="649576" y="5146622"/>
            <a:chExt cx="2118181" cy="279098"/>
          </a:xfrm>
        </p:grpSpPr>
        <p:grpSp>
          <p:nvGrpSpPr>
            <p:cNvPr id="174" name="Group 173"/>
            <p:cNvGrpSpPr/>
            <p:nvPr/>
          </p:nvGrpSpPr>
          <p:grpSpPr>
            <a:xfrm>
              <a:off x="1254178" y="5199086"/>
              <a:ext cx="1454046" cy="184880"/>
              <a:chOff x="1254178" y="5199086"/>
              <a:chExt cx="1454046" cy="184880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1254178" y="5211579"/>
                <a:ext cx="1454046" cy="17238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6" name="Straight Connector 155"/>
              <p:cNvCxnSpPr/>
              <p:nvPr/>
            </p:nvCxnSpPr>
            <p:spPr>
              <a:xfrm rot="5400000">
                <a:off x="1358404" y="5289732"/>
                <a:ext cx="18288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>
                <a:off x="1537870" y="5289732"/>
                <a:ext cx="18288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5400000">
                <a:off x="1717336" y="5289732"/>
                <a:ext cx="18288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5400000">
                <a:off x="1896802" y="5289732"/>
                <a:ext cx="18288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5400000">
                <a:off x="2076267" y="5289732"/>
                <a:ext cx="18288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>
                <a:off x="2255732" y="5289732"/>
                <a:ext cx="18288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5400000">
                <a:off x="2435197" y="5289732"/>
                <a:ext cx="18288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63" name="TextBox 162"/>
            <p:cNvSpPr txBox="1"/>
            <p:nvPr/>
          </p:nvSpPr>
          <p:spPr>
            <a:xfrm>
              <a:off x="1201713" y="5146622"/>
              <a:ext cx="2968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v</a:t>
              </a:r>
              <a:r>
                <a:rPr lang="en-US" sz="1100" baseline="-25000" dirty="0" smtClean="0"/>
                <a:t>1</a:t>
              </a:r>
              <a:endParaRPr lang="en-US" sz="1100" baseline="-25000" dirty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649576" y="5164110"/>
              <a:ext cx="6303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index  =</a:t>
              </a:r>
              <a:endParaRPr lang="en-US" sz="1100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1391587" y="5149121"/>
              <a:ext cx="2968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v</a:t>
              </a:r>
              <a:r>
                <a:rPr lang="en-US" sz="1100" baseline="-25000" dirty="0" smtClean="0"/>
                <a:t>2</a:t>
              </a:r>
              <a:endParaRPr lang="en-US" sz="1100" baseline="-25000" dirty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1571471" y="5149120"/>
              <a:ext cx="2968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v</a:t>
              </a:r>
              <a:r>
                <a:rPr lang="en-US" sz="1100" baseline="-25000" dirty="0" smtClean="0"/>
                <a:t>3</a:t>
              </a:r>
              <a:endParaRPr lang="en-US" sz="1100" baseline="-25000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1751352" y="5149120"/>
              <a:ext cx="2968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v</a:t>
              </a:r>
              <a:r>
                <a:rPr lang="en-US" sz="1100" baseline="-25000" dirty="0" smtClean="0"/>
                <a:t>4</a:t>
              </a:r>
              <a:endParaRPr lang="en-US" sz="1100" baseline="-25000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1938730" y="5149120"/>
              <a:ext cx="2968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v</a:t>
              </a:r>
              <a:r>
                <a:rPr lang="en-US" sz="1100" baseline="-25000" dirty="0" smtClean="0"/>
                <a:t>5</a:t>
              </a:r>
              <a:endParaRPr lang="en-US" sz="1100" baseline="-25000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118612" y="5149120"/>
              <a:ext cx="2968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v</a:t>
              </a:r>
              <a:r>
                <a:rPr lang="en-US" sz="1100" baseline="-25000" dirty="0" smtClean="0"/>
                <a:t>6</a:t>
              </a:r>
              <a:endParaRPr lang="en-US" sz="1100" baseline="-25000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2290999" y="5149120"/>
              <a:ext cx="2968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v</a:t>
              </a:r>
              <a:r>
                <a:rPr lang="en-US" sz="1100" baseline="-25000" dirty="0" smtClean="0"/>
                <a:t>7</a:t>
              </a:r>
              <a:endParaRPr lang="en-US" sz="1100" baseline="-25000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2470881" y="5149120"/>
              <a:ext cx="2968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v</a:t>
              </a:r>
              <a:r>
                <a:rPr lang="en-US" sz="1100" baseline="-25000" dirty="0" smtClean="0"/>
                <a:t>8</a:t>
              </a:r>
              <a:endParaRPr lang="en-US" sz="1100" baseline="-25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Marching Cubes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Marching Cubes</a:t>
            </a:r>
            <a:endParaRPr lang="de-DE" sz="2400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400" dirty="0" smtClean="0"/>
              <a:t>Unique </a:t>
            </a:r>
            <a:r>
              <a:rPr lang="de-DE" sz="2400" dirty="0" err="1" smtClean="0"/>
              <a:t>cases</a:t>
            </a:r>
            <a:r>
              <a:rPr lang="de-DE" sz="2400" dirty="0" smtClean="0"/>
              <a:t> (by rotation, reflection and complement)</a:t>
            </a:r>
          </a:p>
        </p:txBody>
      </p:sp>
      <p:pic>
        <p:nvPicPr>
          <p:cNvPr id="1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46" y="2020661"/>
            <a:ext cx="6870903" cy="395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8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4"/>
          <p:cNvSpPr/>
          <p:nvPr/>
        </p:nvSpPr>
        <p:spPr>
          <a:xfrm>
            <a:off x="4354643" y="4287187"/>
            <a:ext cx="884419" cy="854439"/>
          </a:xfrm>
          <a:custGeom>
            <a:avLst/>
            <a:gdLst>
              <a:gd name="connsiteX0" fmla="*/ 0 w 884419"/>
              <a:gd name="connsiteY0" fmla="*/ 262328 h 854439"/>
              <a:gd name="connsiteX1" fmla="*/ 884419 w 884419"/>
              <a:gd name="connsiteY1" fmla="*/ 0 h 854439"/>
              <a:gd name="connsiteX2" fmla="*/ 622091 w 884419"/>
              <a:gd name="connsiteY2" fmla="*/ 854439 h 854439"/>
              <a:gd name="connsiteX3" fmla="*/ 0 w 884419"/>
              <a:gd name="connsiteY3" fmla="*/ 262328 h 85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419" h="854439">
                <a:moveTo>
                  <a:pt x="0" y="262328"/>
                </a:moveTo>
                <a:lnTo>
                  <a:pt x="884419" y="0"/>
                </a:lnTo>
                <a:lnTo>
                  <a:pt x="622091" y="854439"/>
                </a:lnTo>
                <a:lnTo>
                  <a:pt x="0" y="26232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Tessellation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3D – Marching Cubes</a:t>
            </a:r>
            <a:endParaRPr lang="de-DE" sz="2400" dirty="0"/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de-DE" sz="2400" dirty="0" smtClean="0"/>
              <a:t>Using the case index, retrieve the connectivity in the look-up table</a:t>
            </a:r>
          </a:p>
          <a:p>
            <a:r>
              <a:rPr lang="de-DE" sz="2400" dirty="0" smtClean="0"/>
              <a:t>Example: the entry for index 33 in the look-up table indicates that  the cut edges are e</a:t>
            </a:r>
            <a:r>
              <a:rPr lang="de-DE" sz="2400" baseline="-25000" dirty="0" smtClean="0"/>
              <a:t>1</a:t>
            </a:r>
            <a:r>
              <a:rPr lang="de-DE" sz="2400" dirty="0" smtClean="0"/>
              <a:t>; e</a:t>
            </a:r>
            <a:r>
              <a:rPr lang="de-DE" sz="2400" baseline="-25000" dirty="0" smtClean="0"/>
              <a:t>4</a:t>
            </a:r>
            <a:r>
              <a:rPr lang="de-DE" sz="2400" dirty="0" smtClean="0"/>
              <a:t>; e</a:t>
            </a:r>
            <a:r>
              <a:rPr lang="de-DE" sz="2400" baseline="-25000" dirty="0" smtClean="0"/>
              <a:t>5</a:t>
            </a:r>
            <a:r>
              <a:rPr lang="de-DE" sz="2400" dirty="0" smtClean="0"/>
              <a:t>; e</a:t>
            </a:r>
            <a:r>
              <a:rPr lang="de-DE" sz="2400" baseline="-25000" dirty="0" smtClean="0"/>
              <a:t>6</a:t>
            </a:r>
            <a:r>
              <a:rPr lang="de-DE" sz="2400" dirty="0" smtClean="0"/>
              <a:t>; e</a:t>
            </a:r>
            <a:r>
              <a:rPr lang="de-DE" sz="2400" baseline="-25000" dirty="0" smtClean="0"/>
              <a:t>9</a:t>
            </a:r>
            <a:r>
              <a:rPr lang="de-DE" sz="2400" dirty="0" smtClean="0"/>
              <a:t> and e</a:t>
            </a:r>
            <a:r>
              <a:rPr lang="de-DE" sz="2400" baseline="-25000" dirty="0" smtClean="0"/>
              <a:t>10</a:t>
            </a:r>
            <a:r>
              <a:rPr lang="de-DE" sz="2400" dirty="0" smtClean="0"/>
              <a:t> ; the output triangles are (e</a:t>
            </a:r>
            <a:r>
              <a:rPr lang="de-DE" sz="2400" baseline="-25000" dirty="0" smtClean="0"/>
              <a:t>1</a:t>
            </a:r>
            <a:r>
              <a:rPr lang="de-DE" sz="2400" dirty="0" smtClean="0"/>
              <a:t>; e</a:t>
            </a:r>
            <a:r>
              <a:rPr lang="de-DE" sz="2400" baseline="-25000" dirty="0" smtClean="0"/>
              <a:t>9</a:t>
            </a:r>
            <a:r>
              <a:rPr lang="de-DE" sz="2400" dirty="0" smtClean="0"/>
              <a:t>; e</a:t>
            </a:r>
            <a:r>
              <a:rPr lang="de-DE" sz="2400" baseline="-25000" dirty="0" smtClean="0"/>
              <a:t>4</a:t>
            </a:r>
            <a:r>
              <a:rPr lang="de-DE" sz="2400" dirty="0" smtClean="0"/>
              <a:t>) and (e</a:t>
            </a:r>
            <a:r>
              <a:rPr lang="de-DE" sz="2400" baseline="-25000" dirty="0" smtClean="0"/>
              <a:t>5</a:t>
            </a:r>
            <a:r>
              <a:rPr lang="de-DE" sz="2400" dirty="0" smtClean="0"/>
              <a:t>; e</a:t>
            </a:r>
            <a:r>
              <a:rPr lang="de-DE" sz="2400" baseline="-25000" dirty="0" smtClean="0"/>
              <a:t>10</a:t>
            </a:r>
            <a:r>
              <a:rPr lang="de-DE" sz="2400" dirty="0" smtClean="0"/>
              <a:t>; e</a:t>
            </a:r>
            <a:r>
              <a:rPr lang="de-DE" sz="2400" baseline="-25000" dirty="0" smtClean="0"/>
              <a:t>6</a:t>
            </a:r>
            <a:r>
              <a:rPr lang="de-DE" sz="2400" dirty="0" smtClean="0"/>
              <a:t>).</a:t>
            </a:r>
          </a:p>
          <a:p>
            <a:endParaRPr lang="de-DE" sz="2400" dirty="0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4844322" y="3964898"/>
            <a:ext cx="732019" cy="707037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647607" y="3942413"/>
            <a:ext cx="732019" cy="707037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647607" y="5151619"/>
            <a:ext cx="732019" cy="707037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839325" y="5151619"/>
            <a:ext cx="732019" cy="707037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670092" y="4539522"/>
            <a:ext cx="1463040" cy="1588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650105" y="5741233"/>
            <a:ext cx="1463040" cy="1588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122296" y="5261549"/>
            <a:ext cx="1463040" cy="1588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129790" y="4062336"/>
            <a:ext cx="1463040" cy="1588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4721902" y="4654446"/>
            <a:ext cx="1463040" cy="1588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3522689" y="4654446"/>
            <a:ext cx="1463040" cy="1588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244715" y="5136629"/>
            <a:ext cx="1463040" cy="1588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3038007" y="5136629"/>
            <a:ext cx="1463040" cy="1588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Oval 52"/>
          <p:cNvSpPr/>
          <p:nvPr/>
        </p:nvSpPr>
        <p:spPr>
          <a:xfrm>
            <a:off x="4909278" y="4474565"/>
            <a:ext cx="149902" cy="149902"/>
          </a:xfrm>
          <a:prstGeom prst="ellipse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702570" y="5673778"/>
            <a:ext cx="149902" cy="149902"/>
          </a:xfrm>
          <a:prstGeom prst="ellipse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12171" y="4507044"/>
            <a:ext cx="112426" cy="1124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184099" y="4239719"/>
            <a:ext cx="112426" cy="1124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914276" y="5079168"/>
            <a:ext cx="112426" cy="1124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3770026" y="5149121"/>
            <a:ext cx="629587" cy="599607"/>
          </a:xfrm>
          <a:custGeom>
            <a:avLst/>
            <a:gdLst>
              <a:gd name="connsiteX0" fmla="*/ 0 w 629587"/>
              <a:gd name="connsiteY0" fmla="*/ 0 h 599607"/>
              <a:gd name="connsiteX1" fmla="*/ 232348 w 629587"/>
              <a:gd name="connsiteY1" fmla="*/ 382249 h 599607"/>
              <a:gd name="connsiteX2" fmla="*/ 629587 w 629587"/>
              <a:gd name="connsiteY2" fmla="*/ 599607 h 599607"/>
              <a:gd name="connsiteX3" fmla="*/ 0 w 629587"/>
              <a:gd name="connsiteY3" fmla="*/ 0 h 59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587" h="599607">
                <a:moveTo>
                  <a:pt x="0" y="0"/>
                </a:moveTo>
                <a:lnTo>
                  <a:pt x="232348" y="382249"/>
                </a:lnTo>
                <a:lnTo>
                  <a:pt x="629587" y="59960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337155" y="5693765"/>
            <a:ext cx="112426" cy="1124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947410" y="5468913"/>
            <a:ext cx="112426" cy="1124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722557" y="5094159"/>
            <a:ext cx="112426" cy="1124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279691" y="5726243"/>
            <a:ext cx="303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e</a:t>
            </a:r>
            <a:r>
              <a:rPr lang="en-US" sz="1100" baseline="-25000" dirty="0" smtClean="0"/>
              <a:t>1</a:t>
            </a:r>
            <a:endParaRPr lang="en-US" sz="1100" baseline="-25000" dirty="0"/>
          </a:p>
        </p:txBody>
      </p:sp>
      <p:sp>
        <p:nvSpPr>
          <p:cNvPr id="58" name="TextBox 57"/>
          <p:cNvSpPr txBox="1"/>
          <p:nvPr/>
        </p:nvSpPr>
        <p:spPr>
          <a:xfrm>
            <a:off x="3869960" y="5496394"/>
            <a:ext cx="303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e</a:t>
            </a:r>
            <a:r>
              <a:rPr lang="en-US" sz="1100" baseline="-25000" dirty="0" smtClean="0"/>
              <a:t>4</a:t>
            </a:r>
            <a:endParaRPr lang="en-US" sz="1100" baseline="-25000" dirty="0"/>
          </a:p>
        </p:txBody>
      </p:sp>
      <p:sp>
        <p:nvSpPr>
          <p:cNvPr id="59" name="TextBox 58"/>
          <p:cNvSpPr txBox="1"/>
          <p:nvPr/>
        </p:nvSpPr>
        <p:spPr>
          <a:xfrm>
            <a:off x="3487711" y="4994224"/>
            <a:ext cx="303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e</a:t>
            </a:r>
            <a:r>
              <a:rPr lang="en-US" sz="1100" baseline="-25000" dirty="0" smtClean="0"/>
              <a:t>9</a:t>
            </a:r>
            <a:endParaRPr lang="en-US" sz="1100" baseline="-25000" dirty="0"/>
          </a:p>
        </p:txBody>
      </p:sp>
      <p:sp>
        <p:nvSpPr>
          <p:cNvPr id="60" name="TextBox 59"/>
          <p:cNvSpPr txBox="1"/>
          <p:nvPr/>
        </p:nvSpPr>
        <p:spPr>
          <a:xfrm>
            <a:off x="4971737" y="4986729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e</a:t>
            </a:r>
            <a:r>
              <a:rPr lang="en-US" sz="1100" baseline="-25000" dirty="0" smtClean="0"/>
              <a:t>10</a:t>
            </a:r>
            <a:endParaRPr lang="en-US" sz="1100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4222228" y="4274695"/>
            <a:ext cx="303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e</a:t>
            </a:r>
            <a:r>
              <a:rPr lang="en-US" sz="1100" baseline="-25000" dirty="0" smtClean="0"/>
              <a:t>5</a:t>
            </a:r>
            <a:endParaRPr lang="en-US" sz="1100" baseline="-25000" dirty="0"/>
          </a:p>
        </p:txBody>
      </p:sp>
      <p:sp>
        <p:nvSpPr>
          <p:cNvPr id="62" name="TextBox 61"/>
          <p:cNvSpPr txBox="1"/>
          <p:nvPr/>
        </p:nvSpPr>
        <p:spPr>
          <a:xfrm>
            <a:off x="5046688" y="4019863"/>
            <a:ext cx="303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e</a:t>
            </a:r>
            <a:r>
              <a:rPr lang="en-US" sz="1100" baseline="-25000" dirty="0" smtClean="0"/>
              <a:t>6</a:t>
            </a:r>
            <a:endParaRPr lang="en-US" sz="1100" baseline="-25000" dirty="0"/>
          </a:p>
        </p:txBody>
      </p:sp>
      <p:sp>
        <p:nvSpPr>
          <p:cNvPr id="63" name="TextBox 62"/>
          <p:cNvSpPr txBox="1"/>
          <p:nvPr/>
        </p:nvSpPr>
        <p:spPr>
          <a:xfrm>
            <a:off x="3435245" y="5638801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</a:t>
            </a:r>
            <a:r>
              <a:rPr lang="en-US" sz="1200" baseline="-25000" dirty="0" smtClean="0"/>
              <a:t>1</a:t>
            </a:r>
            <a:endParaRPr lang="en-US" sz="1200" baseline="-25000" dirty="0"/>
          </a:p>
        </p:txBody>
      </p:sp>
      <p:sp>
        <p:nvSpPr>
          <p:cNvPr id="64" name="TextBox 63"/>
          <p:cNvSpPr txBox="1"/>
          <p:nvPr/>
        </p:nvSpPr>
        <p:spPr>
          <a:xfrm>
            <a:off x="4726898" y="4254708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</a:t>
            </a:r>
            <a:r>
              <a:rPr lang="en-US" sz="1200" baseline="-25000" dirty="0" smtClean="0"/>
              <a:t>6</a:t>
            </a:r>
            <a:endParaRPr lang="en-US" sz="1200" baseline="-25000" dirty="0"/>
          </a:p>
        </p:txBody>
      </p:sp>
      <p:grpSp>
        <p:nvGrpSpPr>
          <p:cNvPr id="88" name="Group 87"/>
          <p:cNvGrpSpPr/>
          <p:nvPr/>
        </p:nvGrpSpPr>
        <p:grpSpPr>
          <a:xfrm>
            <a:off x="5458920" y="5536367"/>
            <a:ext cx="2455199" cy="266607"/>
            <a:chOff x="6515726" y="5408951"/>
            <a:chExt cx="2455199" cy="266607"/>
          </a:xfrm>
        </p:grpSpPr>
        <p:sp>
          <p:nvSpPr>
            <p:cNvPr id="65" name="Rectangle 64"/>
            <p:cNvSpPr/>
            <p:nvPr/>
          </p:nvSpPr>
          <p:spPr>
            <a:xfrm>
              <a:off x="7120328" y="5456420"/>
              <a:ext cx="1454046" cy="17238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/>
            <p:nvPr/>
          </p:nvCxnSpPr>
          <p:spPr>
            <a:xfrm rot="5400000">
              <a:off x="7239794" y="5541818"/>
              <a:ext cx="152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7419260" y="5541818"/>
              <a:ext cx="152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7598726" y="5541818"/>
              <a:ext cx="152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7778192" y="5541818"/>
              <a:ext cx="152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7957657" y="5541818"/>
              <a:ext cx="152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8137122" y="5541818"/>
              <a:ext cx="152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8316587" y="5541818"/>
              <a:ext cx="152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7090348" y="5413948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</a:t>
              </a:r>
              <a:endParaRPr lang="en-US" sz="11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272729" y="5413948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</a:t>
              </a:r>
              <a:endParaRPr lang="en-US" sz="11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632493" y="5413948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</a:t>
              </a:r>
              <a:endParaRPr lang="en-US" sz="11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804879" y="5413948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</a:t>
              </a:r>
              <a:endParaRPr lang="en-US" sz="11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992256" y="5413948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</a:t>
              </a:r>
              <a:endParaRPr lang="en-US" sz="11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172139" y="5413948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</a:t>
              </a:r>
              <a:endParaRPr lang="en-US" sz="11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452611" y="5413948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</a:t>
              </a:r>
              <a:endParaRPr lang="en-US" sz="11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352021" y="5413948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</a:t>
              </a:r>
              <a:endParaRPr lang="en-US" sz="11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515726" y="5408951"/>
              <a:ext cx="6303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index  =</a:t>
              </a:r>
              <a:endParaRPr lang="en-US" sz="11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539397" y="5408951"/>
              <a:ext cx="4315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= 33</a:t>
              </a:r>
              <a:endParaRPr lang="en-US" sz="1100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1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Marching Cubes</a:t>
            </a:r>
            <a:endParaRPr lang="de-DE" sz="2400" dirty="0"/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de-DE" sz="2400" dirty="0" smtClean="0"/>
              <a:t>Compute the position of the cut vertices by linear interpolation:</a:t>
            </a:r>
          </a:p>
          <a:p>
            <a:pPr marL="457200" indent="-457200">
              <a:buFont typeface="+mj-lt"/>
              <a:buAutoNum type="arabicPeriod" startAt="6"/>
            </a:pPr>
            <a:endParaRPr lang="de-DE" sz="2400" dirty="0" smtClean="0"/>
          </a:p>
          <a:p>
            <a:pPr marL="457200" indent="-457200">
              <a:buFont typeface="+mj-lt"/>
              <a:buAutoNum type="arabicPeriod" startAt="6"/>
            </a:pPr>
            <a:endParaRPr lang="de-DE" sz="2400" dirty="0" smtClean="0"/>
          </a:p>
          <a:p>
            <a:pPr marL="457200" indent="-457200">
              <a:buFont typeface="+mj-lt"/>
              <a:buAutoNum type="arabicPeriod" startAt="6"/>
            </a:pPr>
            <a:endParaRPr lang="de-DE" sz="2400" dirty="0" smtClean="0"/>
          </a:p>
          <a:p>
            <a:pPr marL="457200" indent="-457200">
              <a:buFont typeface="+mj-lt"/>
              <a:buAutoNum type="arabicPeriod" startAt="6"/>
            </a:pPr>
            <a:r>
              <a:rPr lang="de-DE" sz="2400" dirty="0" smtClean="0"/>
              <a:t>Move to the next cube</a:t>
            </a:r>
            <a:endParaRPr lang="de-DE" sz="2400" dirty="0"/>
          </a:p>
        </p:txBody>
      </p:sp>
      <p:pic>
        <p:nvPicPr>
          <p:cNvPr id="6307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479" y="1973264"/>
            <a:ext cx="2174522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07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9208" y="4097338"/>
            <a:ext cx="3255434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284" y="2263582"/>
            <a:ext cx="2489215" cy="109933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7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Iterative </a:t>
            </a:r>
            <a:r>
              <a:rPr lang="en-US" dirty="0"/>
              <a:t>Closest Points (ICP):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Efficient Variants of the ICP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Connelly Barnes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2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Marching Cubes – Problems </a:t>
            </a:r>
            <a:endParaRPr lang="de-DE" sz="2400" dirty="0"/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2800" dirty="0" err="1" smtClean="0"/>
              <a:t>Have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make consistent choices for </a:t>
            </a:r>
            <a:r>
              <a:rPr lang="de-DE" sz="2800" dirty="0" err="1" smtClean="0"/>
              <a:t>neighboring</a:t>
            </a:r>
            <a:r>
              <a:rPr lang="de-DE" sz="2800" dirty="0" smtClean="0"/>
              <a:t> </a:t>
            </a:r>
            <a:r>
              <a:rPr lang="de-DE" sz="2800" dirty="0" err="1" smtClean="0"/>
              <a:t>cubes</a:t>
            </a:r>
            <a:r>
              <a:rPr lang="de-DE" sz="2800" dirty="0" smtClean="0"/>
              <a:t> – </a:t>
            </a:r>
            <a:r>
              <a:rPr lang="de-DE" sz="2800" dirty="0" err="1" smtClean="0"/>
              <a:t>otherwise</a:t>
            </a:r>
            <a:r>
              <a:rPr lang="de-DE" sz="2800" dirty="0" smtClean="0"/>
              <a:t> </a:t>
            </a:r>
            <a:r>
              <a:rPr lang="de-DE" sz="2800" dirty="0" err="1" smtClean="0"/>
              <a:t>get</a:t>
            </a:r>
            <a:r>
              <a:rPr lang="de-DE" sz="2800" dirty="0" smtClean="0"/>
              <a:t> </a:t>
            </a:r>
            <a:r>
              <a:rPr lang="de-DE" sz="2800" dirty="0" err="1" smtClean="0"/>
              <a:t>holes</a:t>
            </a:r>
            <a:endParaRPr lang="de-DE" sz="28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537793" y="3470108"/>
            <a:ext cx="3805592" cy="1713386"/>
            <a:chOff x="424396" y="3432943"/>
            <a:chExt cx="4417081" cy="1988696"/>
          </a:xfrm>
        </p:grpSpPr>
        <p:grpSp>
          <p:nvGrpSpPr>
            <p:cNvPr id="62" name="Group 61"/>
            <p:cNvGrpSpPr/>
            <p:nvPr/>
          </p:nvGrpSpPr>
          <p:grpSpPr>
            <a:xfrm>
              <a:off x="625434" y="3733290"/>
              <a:ext cx="1832627" cy="1613351"/>
              <a:chOff x="2427078" y="3650649"/>
              <a:chExt cx="1832627" cy="1613351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3844975" y="3942412"/>
                <a:ext cx="449710" cy="224853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Freeform 24"/>
              <p:cNvSpPr/>
              <p:nvPr/>
            </p:nvSpPr>
            <p:spPr>
              <a:xfrm>
                <a:off x="3095469" y="3859967"/>
                <a:ext cx="861935" cy="786984"/>
              </a:xfrm>
              <a:custGeom>
                <a:avLst/>
                <a:gdLst>
                  <a:gd name="connsiteX0" fmla="*/ 0 w 861935"/>
                  <a:gd name="connsiteY0" fmla="*/ 202367 h 786984"/>
                  <a:gd name="connsiteX1" fmla="*/ 861935 w 861935"/>
                  <a:gd name="connsiteY1" fmla="*/ 0 h 786984"/>
                  <a:gd name="connsiteX2" fmla="*/ 652072 w 861935"/>
                  <a:gd name="connsiteY2" fmla="*/ 786984 h 786984"/>
                  <a:gd name="connsiteX3" fmla="*/ 0 w 861935"/>
                  <a:gd name="connsiteY3" fmla="*/ 202367 h 78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1935" h="786984">
                    <a:moveTo>
                      <a:pt x="0" y="202367"/>
                    </a:moveTo>
                    <a:lnTo>
                      <a:pt x="861935" y="0"/>
                    </a:lnTo>
                    <a:lnTo>
                      <a:pt x="652072" y="786984"/>
                    </a:lnTo>
                    <a:lnTo>
                      <a:pt x="0" y="20236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17"/>
              <p:cNvGrpSpPr/>
              <p:nvPr/>
            </p:nvGrpSpPr>
            <p:grpSpPr>
              <a:xfrm>
                <a:off x="2427078" y="3650649"/>
                <a:ext cx="1755178" cy="1613351"/>
                <a:chOff x="3176587" y="4716905"/>
                <a:chExt cx="1309687" cy="1203858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3177915" y="5021353"/>
                  <a:ext cx="981855" cy="89941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3502702" y="4716905"/>
                  <a:ext cx="981855" cy="89941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3176587" y="4719638"/>
                  <a:ext cx="326231" cy="307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4152900" y="4719638"/>
                  <a:ext cx="326231" cy="307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4160043" y="5610226"/>
                  <a:ext cx="326231" cy="307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3195637" y="5605463"/>
                  <a:ext cx="326231" cy="307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7" name="Oval 16"/>
              <p:cNvSpPr/>
              <p:nvPr/>
            </p:nvSpPr>
            <p:spPr>
              <a:xfrm>
                <a:off x="3672590" y="3994879"/>
                <a:ext cx="149902" cy="149902"/>
              </a:xfrm>
              <a:prstGeom prst="ellipse">
                <a:avLst/>
              </a:prstGeom>
              <a:solidFill>
                <a:srgbClr val="99CC33"/>
              </a:solidFill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109803" y="4776866"/>
                <a:ext cx="149902" cy="149902"/>
              </a:xfrm>
              <a:prstGeom prst="ellipse">
                <a:avLst/>
              </a:prstGeom>
              <a:solidFill>
                <a:srgbClr val="99CC33"/>
              </a:solidFill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904938" y="3800007"/>
                <a:ext cx="112426" cy="11242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052997" y="4027357"/>
                <a:ext cx="112426" cy="11242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3867463" y="4264702"/>
                <a:ext cx="307298" cy="749508"/>
              </a:xfrm>
              <a:custGeom>
                <a:avLst/>
                <a:gdLst>
                  <a:gd name="connsiteX0" fmla="*/ 0 w 307298"/>
                  <a:gd name="connsiteY0" fmla="*/ 592111 h 749508"/>
                  <a:gd name="connsiteX1" fmla="*/ 307298 w 307298"/>
                  <a:gd name="connsiteY1" fmla="*/ 0 h 749508"/>
                  <a:gd name="connsiteX2" fmla="*/ 164891 w 307298"/>
                  <a:gd name="connsiteY2" fmla="*/ 749508 h 749508"/>
                  <a:gd name="connsiteX3" fmla="*/ 0 w 307298"/>
                  <a:gd name="connsiteY3" fmla="*/ 592111 h 74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7298" h="749508">
                    <a:moveTo>
                      <a:pt x="0" y="592111"/>
                    </a:moveTo>
                    <a:lnTo>
                      <a:pt x="307298" y="0"/>
                    </a:lnTo>
                    <a:lnTo>
                      <a:pt x="164891" y="749508"/>
                    </a:lnTo>
                    <a:lnTo>
                      <a:pt x="0" y="59211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24794" y="4214735"/>
                <a:ext cx="112426" cy="11242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810000" y="4814341"/>
                <a:ext cx="112426" cy="11242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982387" y="4956748"/>
                <a:ext cx="112426" cy="11242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Connector 55"/>
              <p:cNvCxnSpPr>
                <a:endCxn id="24" idx="1"/>
              </p:cNvCxnSpPr>
              <p:nvPr/>
            </p:nvCxnSpPr>
            <p:spPr>
              <a:xfrm rot="16200000" flipH="1">
                <a:off x="3705067" y="4679428"/>
                <a:ext cx="346252" cy="24131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3697574" y="4581994"/>
                <a:ext cx="112426" cy="11242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2952717" y="3680281"/>
              <a:ext cx="1888760" cy="1741358"/>
              <a:chOff x="4469568" y="3575155"/>
              <a:chExt cx="1888760" cy="1741358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4962744" y="3628164"/>
                <a:ext cx="1315834" cy="12053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V="1">
                <a:off x="4525701" y="3631827"/>
                <a:ext cx="437199" cy="411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5834108" y="3631827"/>
                <a:ext cx="437199" cy="411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5843680" y="4825349"/>
                <a:ext cx="437199" cy="411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4551231" y="4818966"/>
                <a:ext cx="437199" cy="411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7" name="Oval 36"/>
              <p:cNvSpPr/>
              <p:nvPr/>
            </p:nvSpPr>
            <p:spPr>
              <a:xfrm>
                <a:off x="6208426" y="4754381"/>
                <a:ext cx="149902" cy="149902"/>
              </a:xfrm>
              <a:prstGeom prst="ellipse">
                <a:avLst/>
              </a:prstGeom>
              <a:solidFill>
                <a:srgbClr val="99CC33"/>
              </a:solidFill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190938" y="3575155"/>
                <a:ext cx="149902" cy="149902"/>
              </a:xfrm>
              <a:prstGeom prst="ellipse">
                <a:avLst/>
              </a:prstGeom>
              <a:solidFill>
                <a:srgbClr val="99CC33"/>
              </a:solidFill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901784" y="4766873"/>
                <a:ext cx="149902" cy="149902"/>
              </a:xfrm>
              <a:prstGeom prst="ellipse">
                <a:avLst/>
              </a:prstGeom>
              <a:solidFill>
                <a:srgbClr val="99CC33"/>
              </a:solidFill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4759377" y="3627619"/>
                <a:ext cx="584617" cy="614597"/>
              </a:xfrm>
              <a:custGeom>
                <a:avLst/>
                <a:gdLst>
                  <a:gd name="connsiteX0" fmla="*/ 0 w 584617"/>
                  <a:gd name="connsiteY0" fmla="*/ 202368 h 614597"/>
                  <a:gd name="connsiteX1" fmla="*/ 584617 w 584617"/>
                  <a:gd name="connsiteY1" fmla="*/ 0 h 614597"/>
                  <a:gd name="connsiteX2" fmla="*/ 194873 w 584617"/>
                  <a:gd name="connsiteY2" fmla="*/ 614597 h 614597"/>
                  <a:gd name="connsiteX3" fmla="*/ 0 w 584617"/>
                  <a:gd name="connsiteY3" fmla="*/ 202368 h 61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4617" h="614597">
                    <a:moveTo>
                      <a:pt x="0" y="202368"/>
                    </a:moveTo>
                    <a:lnTo>
                      <a:pt x="584617" y="0"/>
                    </a:lnTo>
                    <a:lnTo>
                      <a:pt x="194873" y="614597"/>
                    </a:lnTo>
                    <a:lnTo>
                      <a:pt x="0" y="2023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527481" y="4036170"/>
                <a:ext cx="1315834" cy="12053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771213" y="3972394"/>
                <a:ext cx="149902" cy="149902"/>
              </a:xfrm>
              <a:prstGeom prst="ellipse">
                <a:avLst/>
              </a:prstGeom>
              <a:solidFill>
                <a:srgbClr val="99CC33"/>
              </a:solidFill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474563" y="3979889"/>
                <a:ext cx="149902" cy="149902"/>
              </a:xfrm>
              <a:prstGeom prst="ellipse">
                <a:avLst/>
              </a:prstGeom>
              <a:solidFill>
                <a:srgbClr val="99CC33"/>
              </a:solidFill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781206" y="5166611"/>
                <a:ext cx="149902" cy="149902"/>
              </a:xfrm>
              <a:prstGeom prst="ellipse">
                <a:avLst/>
              </a:prstGeom>
              <a:solidFill>
                <a:srgbClr val="99CC33"/>
              </a:solidFill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911778" y="4192250"/>
                <a:ext cx="112426" cy="11242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284034" y="3582649"/>
                <a:ext cx="112426" cy="11242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709410" y="3787515"/>
                <a:ext cx="112426" cy="11242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4519535" y="4601980"/>
                <a:ext cx="374754" cy="637082"/>
              </a:xfrm>
              <a:custGeom>
                <a:avLst/>
                <a:gdLst>
                  <a:gd name="connsiteX0" fmla="*/ 0 w 374754"/>
                  <a:gd name="connsiteY0" fmla="*/ 0 h 637082"/>
                  <a:gd name="connsiteX1" fmla="*/ 307298 w 374754"/>
                  <a:gd name="connsiteY1" fmla="*/ 367259 h 637082"/>
                  <a:gd name="connsiteX2" fmla="*/ 374754 w 374754"/>
                  <a:gd name="connsiteY2" fmla="*/ 637082 h 637082"/>
                  <a:gd name="connsiteX3" fmla="*/ 0 w 374754"/>
                  <a:gd name="connsiteY3" fmla="*/ 0 h 637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4754" h="637082">
                    <a:moveTo>
                      <a:pt x="0" y="0"/>
                    </a:moveTo>
                    <a:lnTo>
                      <a:pt x="307298" y="367259"/>
                    </a:lnTo>
                    <a:lnTo>
                      <a:pt x="374754" y="6370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791856" y="4904283"/>
                <a:ext cx="112426" cy="11242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469568" y="4567004"/>
                <a:ext cx="112426" cy="11242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844322" y="5181601"/>
                <a:ext cx="112426" cy="11242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424396" y="3547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907766" y="3432943"/>
              <a:ext cx="305080" cy="484257"/>
              <a:chOff x="4552013" y="3410263"/>
              <a:chExt cx="305080" cy="484257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4552013" y="352518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4557011" y="341026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–</a:t>
                </a:r>
                <a:endParaRPr lang="en-US" dirty="0"/>
              </a:p>
            </p:txBody>
          </p:sp>
        </p:grpSp>
      </p:grpSp>
      <p:pic>
        <p:nvPicPr>
          <p:cNvPr id="49" name="Picture 4" descr="imag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t="8333" r="51524" b="900"/>
          <a:stretch>
            <a:fillRect/>
          </a:stretch>
        </p:blipFill>
        <p:spPr bwMode="auto">
          <a:xfrm>
            <a:off x="4642779" y="2888009"/>
            <a:ext cx="41910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54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Marching Cubes – Problems </a:t>
            </a:r>
            <a:endParaRPr lang="de-DE" sz="2400" dirty="0"/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2800" dirty="0" err="1" smtClean="0"/>
              <a:t>Resolving</a:t>
            </a:r>
            <a:r>
              <a:rPr lang="de-DE" sz="2800" dirty="0" smtClean="0"/>
              <a:t> </a:t>
            </a:r>
            <a:r>
              <a:rPr lang="de-DE" sz="2800" dirty="0" err="1" smtClean="0"/>
              <a:t>ambiguities</a:t>
            </a:r>
            <a:endParaRPr lang="de-DE" sz="2800" dirty="0" smtClean="0"/>
          </a:p>
        </p:txBody>
      </p:sp>
      <p:pic>
        <p:nvPicPr>
          <p:cNvPr id="52" name="Picture 4" descr="imag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" t="9114" r="51524" b="1302"/>
          <a:stretch>
            <a:fillRect/>
          </a:stretch>
        </p:blipFill>
        <p:spPr bwMode="auto">
          <a:xfrm>
            <a:off x="373063" y="2209800"/>
            <a:ext cx="41052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" descr="imag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4" t="8333" r="551" b="2986"/>
          <a:stretch>
            <a:fillRect/>
          </a:stretch>
        </p:blipFill>
        <p:spPr bwMode="auto">
          <a:xfrm>
            <a:off x="4640263" y="2209800"/>
            <a:ext cx="4143375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1905000" y="5029200"/>
            <a:ext cx="1293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Ambiguity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5962650" y="5010150"/>
            <a:ext cx="1657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/>
              <a:t>No Ambiguity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0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Resolving Ambiguities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Marching Cubes 33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Connelly Barnes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42</a:t>
            </a:fld>
            <a:endParaRPr lang="en-US" dirty="0"/>
          </a:p>
        </p:txBody>
      </p:sp>
      <p:pic>
        <p:nvPicPr>
          <p:cNvPr id="8" name="Picture 7" descr="Screen Shot 2014-01-28 at 9.03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4" y="2302065"/>
            <a:ext cx="7756673" cy="358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480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Resolving Ambiguities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Connelly Barnes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43</a:t>
            </a:fld>
            <a:endParaRPr lang="en-US" dirty="0"/>
          </a:p>
        </p:txBody>
      </p:sp>
      <p:pic>
        <p:nvPicPr>
          <p:cNvPr id="7" name="Picture 6" descr="Screen Shot 2014-01-28 at 9.04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65" y="1255059"/>
            <a:ext cx="4328871" cy="496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811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Resolving Ambiguities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Connelly Barnes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44</a:t>
            </a:fld>
            <a:endParaRPr lang="en-US" dirty="0"/>
          </a:p>
        </p:txBody>
      </p:sp>
      <p:pic>
        <p:nvPicPr>
          <p:cNvPr id="7" name="Picture 6" descr="Screen Shot 2014-01-28 at 9.04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65" y="1255059"/>
            <a:ext cx="4328871" cy="496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11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Marching Cubes 33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Connelly Barnes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45</a:t>
            </a:fld>
            <a:endParaRPr lang="en-US" dirty="0"/>
          </a:p>
        </p:txBody>
      </p:sp>
      <p:pic>
        <p:nvPicPr>
          <p:cNvPr id="3" name="Picture 2" descr="Screen Shot 2014-01-28 at 9.05.4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50"/>
          <a:stretch/>
        </p:blipFill>
        <p:spPr>
          <a:xfrm>
            <a:off x="168774" y="1195292"/>
            <a:ext cx="8975226" cy="572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36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Marching Cubes 33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Connelly Barnes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46</a:t>
            </a:fld>
            <a:endParaRPr lang="en-US" dirty="0"/>
          </a:p>
        </p:txBody>
      </p:sp>
      <p:pic>
        <p:nvPicPr>
          <p:cNvPr id="7" name="Picture 6" descr="Screen Shot 2014-01-28 at 9.05.4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88"/>
          <a:stretch/>
        </p:blipFill>
        <p:spPr>
          <a:xfrm>
            <a:off x="0" y="1075764"/>
            <a:ext cx="9195906" cy="527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6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Short, portable code:</a:t>
            </a:r>
          </a:p>
          <a:p>
            <a:pPr lvl="1"/>
            <a:r>
              <a:rPr lang="en-US" sz="3600" dirty="0" smtClean="0">
                <a:hlinkClick r:id="rId2"/>
              </a:rPr>
              <a:t>Paul Bourke -- Marching Cubes / Marching Tetrahedrons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dirty="0" smtClean="0"/>
              <a:t>Part of larger libraries/programs:</a:t>
            </a:r>
          </a:p>
          <a:p>
            <a:pPr lvl="1"/>
            <a:r>
              <a:rPr lang="en-US" sz="3600" dirty="0" smtClean="0">
                <a:hlinkClick r:id="rId3"/>
              </a:rPr>
              <a:t>OpenMesh</a:t>
            </a:r>
            <a:endParaRPr lang="en-US" sz="3600" dirty="0" smtClean="0"/>
          </a:p>
          <a:p>
            <a:pPr lvl="1"/>
            <a:r>
              <a:rPr lang="en-US" sz="3600" dirty="0" smtClean="0">
                <a:hlinkClick r:id="rId4"/>
              </a:rPr>
              <a:t>MeshLab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Connelly Barnes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709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113396" y="5815852"/>
            <a:ext cx="419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latin typeface="Trebuchet MS"/>
                <a:cs typeface="Trebuchet MS"/>
              </a:rPr>
              <a:t>Images from: </a:t>
            </a:r>
            <a:r>
              <a:rPr lang="ja-JP" altLang="en-US" sz="1000" dirty="0">
                <a:latin typeface="Trebuchet MS"/>
                <a:cs typeface="Trebuchet MS"/>
              </a:rPr>
              <a:t>“</a:t>
            </a:r>
            <a:r>
              <a:rPr lang="en-US" sz="1000" dirty="0">
                <a:latin typeface="Trebuchet MS"/>
                <a:cs typeface="Trebuchet MS"/>
              </a:rPr>
              <a:t>Dual Marching Cubes: Primal Contouring of Dual Grids</a:t>
            </a:r>
            <a:r>
              <a:rPr lang="ja-JP" altLang="en-US" sz="1000" dirty="0">
                <a:latin typeface="Trebuchet MS"/>
                <a:cs typeface="Trebuchet MS"/>
              </a:rPr>
              <a:t>”</a:t>
            </a:r>
            <a:r>
              <a:rPr lang="en-US" sz="1000" dirty="0">
                <a:latin typeface="Trebuchet MS"/>
                <a:cs typeface="Trebuchet MS"/>
              </a:rPr>
              <a:t> by Schaeffer et al.</a:t>
            </a:r>
          </a:p>
        </p:txBody>
      </p:sp>
      <p:pic>
        <p:nvPicPr>
          <p:cNvPr id="5018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50" y="2816414"/>
            <a:ext cx="32766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Marching Cubes –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Grid not adaptive</a:t>
            </a:r>
          </a:p>
          <a:p>
            <a:r>
              <a:rPr lang="en-US" dirty="0"/>
              <a:t>Many polygons required to represent small features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76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36353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5" descr="skull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26" y="1373396"/>
            <a:ext cx="3407995" cy="433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Marching Cubes – Problems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24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Input to Reconstruction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648200" cy="45720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Input option 1: just a set of 3D points, irregularly spaced</a:t>
            </a:r>
          </a:p>
          <a:p>
            <a:pPr lvl="1"/>
            <a:r>
              <a:rPr lang="en-US" sz="2400" dirty="0" smtClean="0"/>
              <a:t>Need to estimate </a:t>
            </a:r>
            <a:r>
              <a:rPr lang="en-US" sz="2400" dirty="0" err="1" smtClean="0"/>
              <a:t>normals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>
                <a:sym typeface="Wingdings"/>
              </a:rPr>
              <a:t> next class</a:t>
            </a:r>
          </a:p>
          <a:p>
            <a:endParaRPr lang="en-US" sz="2800" dirty="0" smtClean="0">
              <a:sym typeface="Wingdings"/>
            </a:endParaRPr>
          </a:p>
          <a:p>
            <a:r>
              <a:rPr lang="en-US" sz="2800" dirty="0" smtClean="0">
                <a:sym typeface="Wingdings"/>
              </a:rPr>
              <a:t>Input option 2: </a:t>
            </a:r>
            <a:br>
              <a:rPr lang="en-US" sz="2800" dirty="0" smtClean="0">
                <a:sym typeface="Wingdings"/>
              </a:rPr>
            </a:br>
            <a:r>
              <a:rPr lang="en-US" sz="2800" dirty="0" err="1" smtClean="0">
                <a:sym typeface="Wingdings"/>
              </a:rPr>
              <a:t>normals</a:t>
            </a:r>
            <a:r>
              <a:rPr lang="en-US" sz="2800" dirty="0" smtClean="0">
                <a:sym typeface="Wingdings"/>
              </a:rPr>
              <a:t> come from the range scans</a:t>
            </a:r>
            <a:endParaRPr lang="en-US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419600" y="3733800"/>
            <a:ext cx="4795138" cy="1938337"/>
            <a:chOff x="-330200" y="1795463"/>
            <a:chExt cx="9232900" cy="3732212"/>
          </a:xfrm>
        </p:grpSpPr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-330200" y="1795463"/>
              <a:ext cx="6348413" cy="3732212"/>
              <a:chOff x="0" y="0"/>
              <a:chExt cx="5688" cy="3344"/>
            </a:xfrm>
          </p:grpSpPr>
          <p:grpSp>
            <p:nvGrpSpPr>
              <p:cNvPr id="8" name="Group 3"/>
              <p:cNvGrpSpPr>
                <a:grpSpLocks/>
              </p:cNvGrpSpPr>
              <p:nvPr/>
            </p:nvGrpSpPr>
            <p:grpSpPr bwMode="auto">
              <a:xfrm>
                <a:off x="0" y="0"/>
                <a:ext cx="5688" cy="2923"/>
                <a:chOff x="0" y="0"/>
                <a:chExt cx="5688" cy="2923"/>
              </a:xfrm>
            </p:grpSpPr>
            <p:pic>
              <p:nvPicPr>
                <p:cNvPr id="10" name="Picture 4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80"/>
                  <a:ext cx="2840" cy="2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5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72" y="152"/>
                  <a:ext cx="2840" cy="2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6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8" y="0"/>
                  <a:ext cx="2840" cy="2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9" name="Rectangle 7"/>
              <p:cNvSpPr>
                <a:spLocks/>
              </p:cNvSpPr>
              <p:nvPr/>
            </p:nvSpPr>
            <p:spPr bwMode="auto">
              <a:xfrm>
                <a:off x="1456" y="2920"/>
                <a:ext cx="2776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58702" bIns="0"/>
              <a:lstStyle/>
              <a:p>
                <a:pPr algn="ctr"/>
                <a:r>
                  <a:rPr lang="en-US" sz="1400" dirty="0">
                    <a:cs typeface="Arial" charset="0"/>
                  </a:rPr>
                  <a:t>set of raw scans</a:t>
                </a:r>
              </a:p>
            </p:txBody>
          </p:sp>
        </p:grpSp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5511800" y="1903413"/>
              <a:ext cx="3390900" cy="3624262"/>
              <a:chOff x="0" y="0"/>
              <a:chExt cx="3037" cy="3246"/>
            </a:xfrm>
          </p:grpSpPr>
          <p:pic>
            <p:nvPicPr>
              <p:cNvPr id="14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" y="0"/>
                <a:ext cx="2152" cy="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10"/>
              <p:cNvSpPr>
                <a:spLocks/>
              </p:cNvSpPr>
              <p:nvPr/>
            </p:nvSpPr>
            <p:spPr bwMode="auto">
              <a:xfrm>
                <a:off x="261" y="2822"/>
                <a:ext cx="2776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58702" bIns="0"/>
              <a:lstStyle/>
              <a:p>
                <a:pPr algn="ctr"/>
                <a:r>
                  <a:rPr lang="en-US" sz="1400">
                    <a:cs typeface="Arial" charset="0"/>
                  </a:rPr>
                  <a:t>reconstructed model</a:t>
                </a:r>
              </a:p>
            </p:txBody>
          </p:sp>
          <p:sp>
            <p:nvSpPr>
              <p:cNvPr id="16" name="Line 11"/>
              <p:cNvSpPr>
                <a:spLocks noChangeShapeType="1"/>
              </p:cNvSpPr>
              <p:nvPr/>
            </p:nvSpPr>
            <p:spPr bwMode="auto">
              <a:xfrm rot="10800000">
                <a:off x="0" y="1518"/>
                <a:ext cx="56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990600" cy="170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Marching Cubes – Problems </a:t>
            </a:r>
            <a:endParaRPr lang="de-DE" sz="2400" dirty="0"/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400" dirty="0" smtClean="0"/>
              <a:t>Problems with short triangle edges</a:t>
            </a:r>
            <a:endParaRPr lang="de-DE" sz="2400" dirty="0"/>
          </a:p>
          <a:p>
            <a:pPr lvl="1"/>
            <a:r>
              <a:rPr lang="de-DE" sz="2000" dirty="0" smtClean="0"/>
              <a:t>When the surface intersects the cube close to a corner, the resulting tiny triangle doesn‘t contribute much area to the mesh</a:t>
            </a:r>
          </a:p>
          <a:p>
            <a:pPr lvl="1"/>
            <a:r>
              <a:rPr lang="de-DE" sz="2000" dirty="0" smtClean="0"/>
              <a:t>When the intersection is close to an edge of the cube, we get skinny triangles (bad aspect ratio)</a:t>
            </a:r>
          </a:p>
          <a:p>
            <a:r>
              <a:rPr lang="de-DE" sz="2400" dirty="0" smtClean="0"/>
              <a:t>Triangles with short edges waste resources but don‘t contribute to the surface mesh representation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704396" y="4580040"/>
            <a:ext cx="1309687" cy="1203858"/>
            <a:chOff x="2704396" y="4580040"/>
            <a:chExt cx="1309687" cy="1203858"/>
          </a:xfrm>
        </p:grpSpPr>
        <p:sp>
          <p:nvSpPr>
            <p:cNvPr id="20" name="Freeform 19"/>
            <p:cNvSpPr/>
            <p:nvPr/>
          </p:nvSpPr>
          <p:spPr>
            <a:xfrm>
              <a:off x="3566409" y="5587661"/>
              <a:ext cx="226219" cy="190500"/>
            </a:xfrm>
            <a:custGeom>
              <a:avLst/>
              <a:gdLst>
                <a:gd name="connsiteX0" fmla="*/ 0 w 226219"/>
                <a:gd name="connsiteY0" fmla="*/ 190500 h 190500"/>
                <a:gd name="connsiteX1" fmla="*/ 121444 w 226219"/>
                <a:gd name="connsiteY1" fmla="*/ 0 h 190500"/>
                <a:gd name="connsiteX2" fmla="*/ 226219 w 226219"/>
                <a:gd name="connsiteY2" fmla="*/ 85725 h 190500"/>
                <a:gd name="connsiteX3" fmla="*/ 0 w 226219"/>
                <a:gd name="connsiteY3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219" h="190500">
                  <a:moveTo>
                    <a:pt x="0" y="190500"/>
                  </a:moveTo>
                  <a:lnTo>
                    <a:pt x="121444" y="0"/>
                  </a:lnTo>
                  <a:lnTo>
                    <a:pt x="226219" y="85725"/>
                  </a:lnTo>
                  <a:lnTo>
                    <a:pt x="0" y="1905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704396" y="4580040"/>
              <a:ext cx="1309687" cy="1203858"/>
              <a:chOff x="3176587" y="4716905"/>
              <a:chExt cx="1309687" cy="120385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177915" y="5021353"/>
                <a:ext cx="981855" cy="89941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502702" y="4716905"/>
                <a:ext cx="981855" cy="89941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V="1">
                <a:off x="3176587" y="4719638"/>
                <a:ext cx="326231" cy="3071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4152900" y="4719638"/>
                <a:ext cx="326231" cy="3071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4160043" y="5610226"/>
                <a:ext cx="326231" cy="3071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3195637" y="5605463"/>
                <a:ext cx="326231" cy="3071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31" name="Group 30"/>
          <p:cNvGrpSpPr/>
          <p:nvPr/>
        </p:nvGrpSpPr>
        <p:grpSpPr>
          <a:xfrm>
            <a:off x="4493494" y="4580040"/>
            <a:ext cx="1309687" cy="1203858"/>
            <a:chOff x="4493494" y="4580040"/>
            <a:chExt cx="1309687" cy="1203858"/>
          </a:xfrm>
        </p:grpSpPr>
        <p:sp>
          <p:nvSpPr>
            <p:cNvPr id="28" name="Freeform 27"/>
            <p:cNvSpPr/>
            <p:nvPr/>
          </p:nvSpPr>
          <p:spPr>
            <a:xfrm>
              <a:off x="4622083" y="5644811"/>
              <a:ext cx="916781" cy="66675"/>
            </a:xfrm>
            <a:custGeom>
              <a:avLst/>
              <a:gdLst>
                <a:gd name="connsiteX0" fmla="*/ 0 w 916781"/>
                <a:gd name="connsiteY0" fmla="*/ 11907 h 66675"/>
                <a:gd name="connsiteX1" fmla="*/ 859631 w 916781"/>
                <a:gd name="connsiteY1" fmla="*/ 0 h 66675"/>
                <a:gd name="connsiteX2" fmla="*/ 916781 w 916781"/>
                <a:gd name="connsiteY2" fmla="*/ 66675 h 66675"/>
                <a:gd name="connsiteX3" fmla="*/ 0 w 916781"/>
                <a:gd name="connsiteY3" fmla="*/ 1190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781" h="66675">
                  <a:moveTo>
                    <a:pt x="0" y="11907"/>
                  </a:moveTo>
                  <a:lnTo>
                    <a:pt x="859631" y="0"/>
                  </a:lnTo>
                  <a:lnTo>
                    <a:pt x="916781" y="66675"/>
                  </a:lnTo>
                  <a:lnTo>
                    <a:pt x="0" y="1190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493494" y="4580040"/>
              <a:ext cx="1309687" cy="1203858"/>
              <a:chOff x="3176587" y="4716905"/>
              <a:chExt cx="1309687" cy="120385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177915" y="5021353"/>
                <a:ext cx="981855" cy="89941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502702" y="4716905"/>
                <a:ext cx="981855" cy="89941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V="1">
                <a:off x="3176587" y="4719638"/>
                <a:ext cx="326231" cy="3071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4152900" y="4719638"/>
                <a:ext cx="326231" cy="3071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4160043" y="5610226"/>
                <a:ext cx="326231" cy="3071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3195637" y="5605463"/>
                <a:ext cx="326231" cy="3071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6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Grid Snapping</a:t>
            </a:r>
            <a:endParaRPr lang="de-DE" sz="2400" dirty="0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400" dirty="0" smtClean="0"/>
              <a:t>Solution: threshold the distances between the created vertices and the cube corners</a:t>
            </a:r>
            <a:endParaRPr lang="de-DE" sz="2400" dirty="0"/>
          </a:p>
          <a:p>
            <a:r>
              <a:rPr lang="de-DE" sz="2400" dirty="0" smtClean="0"/>
              <a:t>When the distance is smaller than d</a:t>
            </a:r>
            <a:r>
              <a:rPr lang="de-DE" sz="2400" baseline="-25000" dirty="0" smtClean="0"/>
              <a:t>snap </a:t>
            </a:r>
            <a:r>
              <a:rPr lang="de-DE" sz="2400" dirty="0" smtClean="0"/>
              <a:t>we snap the vertex to the cube corner</a:t>
            </a:r>
            <a:endParaRPr lang="de-DE" sz="2400" dirty="0"/>
          </a:p>
          <a:p>
            <a:r>
              <a:rPr lang="de-DE" sz="2400" dirty="0" smtClean="0"/>
              <a:t>If more than one vertex of a triangle is snapped to the same point, we discard that triangle altogether</a:t>
            </a:r>
            <a:endParaRPr lang="de-DE" sz="2400" dirty="0"/>
          </a:p>
        </p:txBody>
      </p:sp>
      <p:pic>
        <p:nvPicPr>
          <p:cNvPr id="63590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46243" y="4360863"/>
            <a:ext cx="4713111" cy="1765300"/>
          </a:xfrm>
          <a:ln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9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Grid Snapping</a:t>
            </a:r>
            <a:endParaRPr lang="de-DE" sz="2400" dirty="0"/>
          </a:p>
        </p:txBody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400" dirty="0" smtClean="0"/>
              <a:t>With Grid-Snapping one can obtain significant reduction of space consumption</a:t>
            </a:r>
          </a:p>
        </p:txBody>
      </p:sp>
      <p:graphicFrame>
        <p:nvGraphicFramePr>
          <p:cNvPr id="637004" name="Group 76"/>
          <p:cNvGraphicFramePr>
            <a:graphicFrameLocks noGrp="1"/>
          </p:cNvGraphicFramePr>
          <p:nvPr/>
        </p:nvGraphicFramePr>
        <p:xfrm>
          <a:off x="1056814" y="3664439"/>
          <a:ext cx="7232749" cy="1224280"/>
        </p:xfrm>
        <a:graphic>
          <a:graphicData uri="http://schemas.openxmlformats.org/drawingml/2006/table">
            <a:tbl>
              <a:tblPr/>
              <a:tblGrid>
                <a:gridCol w="1509847"/>
                <a:gridCol w="766538"/>
                <a:gridCol w="766538"/>
                <a:gridCol w="847838"/>
                <a:gridCol w="871066"/>
                <a:gridCol w="824608"/>
                <a:gridCol w="847838"/>
                <a:gridCol w="798476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Parameter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0,46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0,495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Vertices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1446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1398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1254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1182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1074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Reduction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3,3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18,3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25,7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42,6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42,6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9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Sharp Corners and Features</a:t>
            </a:r>
            <a:endParaRPr lang="de-DE" sz="2400" dirty="0"/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(</a:t>
            </a:r>
            <a:r>
              <a:rPr lang="de-DE" dirty="0"/>
              <a:t>Kobbelt et al. </a:t>
            </a:r>
            <a:r>
              <a:rPr lang="de-DE" dirty="0" smtClean="0"/>
              <a:t>2001</a:t>
            </a:r>
            <a:r>
              <a:rPr lang="de-DE" dirty="0" smtClean="0"/>
              <a:t>, </a:t>
            </a:r>
            <a:r>
              <a:rPr lang="de-DE" dirty="0" err="1" smtClean="0"/>
              <a:t>a.k.a</a:t>
            </a:r>
            <a:r>
              <a:rPr lang="de-DE" dirty="0" smtClean="0"/>
              <a:t> </a:t>
            </a:r>
            <a:r>
              <a:rPr lang="de-DE" dirty="0"/>
              <a:t>"Extended </a:t>
            </a:r>
            <a:r>
              <a:rPr lang="de-DE" dirty="0" err="1" smtClean="0"/>
              <a:t>Marching</a:t>
            </a:r>
            <a:r>
              <a:rPr lang="de-DE" dirty="0"/>
              <a:t> Cubes")</a:t>
            </a:r>
            <a:r>
              <a:rPr lang="de-DE" dirty="0" smtClean="0"/>
              <a:t>:</a:t>
            </a:r>
            <a:endParaRPr lang="de-DE" dirty="0"/>
          </a:p>
          <a:p>
            <a:pPr lvl="1"/>
            <a:r>
              <a:rPr lang="de-DE" dirty="0" smtClean="0"/>
              <a:t>Evaluate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normals</a:t>
            </a:r>
            <a:r>
              <a:rPr lang="de-DE" dirty="0" smtClean="0"/>
              <a:t> (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gradient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i="1" dirty="0" smtClean="0">
                <a:latin typeface="Times New Roman"/>
                <a:cs typeface="Times New Roman"/>
              </a:rPr>
              <a:t>F</a:t>
            </a:r>
            <a:r>
              <a:rPr lang="de-DE" dirty="0" smtClean="0"/>
              <a:t>)</a:t>
            </a:r>
            <a:endParaRPr lang="de-DE" dirty="0"/>
          </a:p>
          <a:p>
            <a:pPr lvl="1"/>
            <a:r>
              <a:rPr lang="de-DE" dirty="0" smtClean="0"/>
              <a:t>When they significantly differ, create additional vertex</a:t>
            </a:r>
          </a:p>
        </p:txBody>
      </p:sp>
      <p:sp>
        <p:nvSpPr>
          <p:cNvPr id="637956" name="Rectangle 4"/>
          <p:cNvSpPr>
            <a:spLocks noChangeArrowheads="1"/>
          </p:cNvSpPr>
          <p:nvPr/>
        </p:nvSpPr>
        <p:spPr bwMode="auto">
          <a:xfrm>
            <a:off x="2147821" y="4118952"/>
            <a:ext cx="1236133" cy="1333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957" name="Oval 5"/>
          <p:cNvSpPr>
            <a:spLocks noChangeArrowheads="1"/>
          </p:cNvSpPr>
          <p:nvPr/>
        </p:nvSpPr>
        <p:spPr bwMode="auto">
          <a:xfrm>
            <a:off x="3350087" y="4871428"/>
            <a:ext cx="66322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958" name="Oval 6"/>
          <p:cNvSpPr>
            <a:spLocks noChangeArrowheads="1"/>
          </p:cNvSpPr>
          <p:nvPr/>
        </p:nvSpPr>
        <p:spPr bwMode="auto">
          <a:xfrm>
            <a:off x="2901354" y="5414353"/>
            <a:ext cx="66322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959" name="Line 7"/>
          <p:cNvSpPr>
            <a:spLocks noChangeShapeType="1"/>
          </p:cNvSpPr>
          <p:nvPr/>
        </p:nvSpPr>
        <p:spPr bwMode="auto">
          <a:xfrm flipV="1">
            <a:off x="2935221" y="4909527"/>
            <a:ext cx="448733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960" name="Rectangle 8"/>
          <p:cNvSpPr>
            <a:spLocks noChangeArrowheads="1"/>
          </p:cNvSpPr>
          <p:nvPr/>
        </p:nvSpPr>
        <p:spPr bwMode="auto">
          <a:xfrm>
            <a:off x="5542954" y="4061802"/>
            <a:ext cx="1236133" cy="1333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963" name="Line 11"/>
          <p:cNvSpPr>
            <a:spLocks noChangeShapeType="1"/>
          </p:cNvSpPr>
          <p:nvPr/>
        </p:nvSpPr>
        <p:spPr bwMode="auto">
          <a:xfrm flipV="1">
            <a:off x="6787553" y="4434026"/>
            <a:ext cx="106945" cy="41835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964" name="Line 12"/>
          <p:cNvSpPr>
            <a:spLocks noChangeShapeType="1"/>
          </p:cNvSpPr>
          <p:nvPr/>
        </p:nvSpPr>
        <p:spPr bwMode="auto">
          <a:xfrm flipH="1">
            <a:off x="5940887" y="5395303"/>
            <a:ext cx="389467" cy="104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965" name="Line 13"/>
          <p:cNvSpPr>
            <a:spLocks noChangeShapeType="1"/>
          </p:cNvSpPr>
          <p:nvPr/>
        </p:nvSpPr>
        <p:spPr bwMode="auto">
          <a:xfrm flipV="1">
            <a:off x="6330354" y="4852377"/>
            <a:ext cx="448733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967" name="Line 15"/>
          <p:cNvSpPr>
            <a:spLocks noChangeShapeType="1"/>
          </p:cNvSpPr>
          <p:nvPr/>
        </p:nvSpPr>
        <p:spPr bwMode="auto">
          <a:xfrm flipH="1" flipV="1">
            <a:off x="6203354" y="4385653"/>
            <a:ext cx="211667" cy="166687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37968" name="Line 16"/>
          <p:cNvSpPr>
            <a:spLocks noChangeShapeType="1"/>
          </p:cNvSpPr>
          <p:nvPr/>
        </p:nvSpPr>
        <p:spPr bwMode="auto">
          <a:xfrm>
            <a:off x="5907021" y="4614253"/>
            <a:ext cx="1566333" cy="42862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2955561" y="4946755"/>
            <a:ext cx="390994" cy="470941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320321" y="4856813"/>
            <a:ext cx="112427" cy="1124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873114" y="5383967"/>
            <a:ext cx="112427" cy="1124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232649" y="4482060"/>
            <a:ext cx="748102" cy="514319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275882" y="5338997"/>
            <a:ext cx="112427" cy="1124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733082" y="4799350"/>
            <a:ext cx="112427" cy="1124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188440" y="4651947"/>
            <a:ext cx="112427" cy="1124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9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Sharp Corners and Features</a:t>
            </a:r>
            <a:endParaRPr lang="de-DE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54</a:t>
            </a:fld>
            <a:endParaRPr lang="en-US" dirty="0"/>
          </a:p>
        </p:txBody>
      </p:sp>
      <p:pic>
        <p:nvPicPr>
          <p:cNvPr id="6" name="Picture 5" descr="Screen Shot 2014-01-28 at 9.14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3195"/>
            <a:ext cx="9144000" cy="243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3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1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Connect the Dots?</a:t>
            </a:r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124200"/>
            <a:ext cx="4281215" cy="2206509"/>
          </a:xfrm>
          <a:prstGeom prst="rect">
            <a:avLst/>
          </a:prstGeom>
          <a:ln w="28575">
            <a:solidFill>
              <a:srgbClr val="C00000"/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/>
          <p:cNvGrpSpPr/>
          <p:nvPr/>
        </p:nvGrpSpPr>
        <p:grpSpPr>
          <a:xfrm>
            <a:off x="381000" y="3733800"/>
            <a:ext cx="2276475" cy="1297122"/>
            <a:chOff x="544861" y="3091304"/>
            <a:chExt cx="2276475" cy="1297122"/>
          </a:xfrm>
        </p:grpSpPr>
        <p:sp>
          <p:nvSpPr>
            <p:cNvPr id="22" name="Freeform 1"/>
            <p:cNvSpPr>
              <a:spLocks/>
            </p:cNvSpPr>
            <p:nvPr/>
          </p:nvSpPr>
          <p:spPr bwMode="auto">
            <a:xfrm rot="19894019">
              <a:off x="544861" y="3571567"/>
              <a:ext cx="2276475" cy="304800"/>
            </a:xfrm>
            <a:custGeom>
              <a:avLst/>
              <a:gdLst>
                <a:gd name="T0" fmla="*/ 0 w 21600"/>
                <a:gd name="T1" fmla="*/ 3162483 h 21600"/>
                <a:gd name="T2" fmla="*/ 62102347 w 21600"/>
                <a:gd name="T3" fmla="*/ 0 h 21600"/>
                <a:gd name="T4" fmla="*/ 131724437 w 21600"/>
                <a:gd name="T5" fmla="*/ 4301067 h 21600"/>
                <a:gd name="T6" fmla="*/ 179709034 w 21600"/>
                <a:gd name="T7" fmla="*/ 253083 h 21600"/>
                <a:gd name="T8" fmla="*/ 239922988 w 21600"/>
                <a:gd name="T9" fmla="*/ 1644565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15882"/>
                  </a:moveTo>
                  <a:lnTo>
                    <a:pt x="5591" y="0"/>
                  </a:lnTo>
                  <a:lnTo>
                    <a:pt x="11859" y="21600"/>
                  </a:lnTo>
                  <a:lnTo>
                    <a:pt x="16179" y="1271"/>
                  </a:lnTo>
                  <a:lnTo>
                    <a:pt x="21600" y="8259"/>
                  </a:lnTo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Oval 6"/>
            <p:cNvSpPr>
              <a:spLocks/>
            </p:cNvSpPr>
            <p:nvPr/>
          </p:nvSpPr>
          <p:spPr bwMode="auto">
            <a:xfrm rot="19894019">
              <a:off x="1067834" y="3807599"/>
              <a:ext cx="110558" cy="110185"/>
            </a:xfrm>
            <a:prstGeom prst="ellipse">
              <a:avLst/>
            </a:prstGeom>
            <a:solidFill>
              <a:srgbClr val="0080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Oval 7"/>
            <p:cNvSpPr>
              <a:spLocks/>
            </p:cNvSpPr>
            <p:nvPr/>
          </p:nvSpPr>
          <p:spPr bwMode="auto">
            <a:xfrm rot="19894019">
              <a:off x="1797309" y="3751597"/>
              <a:ext cx="111674" cy="111298"/>
            </a:xfrm>
            <a:prstGeom prst="ellipse">
              <a:avLst/>
            </a:prstGeom>
            <a:solidFill>
              <a:srgbClr val="0080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Oval 8"/>
            <p:cNvSpPr>
              <a:spLocks/>
            </p:cNvSpPr>
            <p:nvPr/>
          </p:nvSpPr>
          <p:spPr bwMode="auto">
            <a:xfrm rot="19894019">
              <a:off x="2061483" y="3287390"/>
              <a:ext cx="110558" cy="111298"/>
            </a:xfrm>
            <a:prstGeom prst="ellipse">
              <a:avLst/>
            </a:prstGeom>
            <a:solidFill>
              <a:srgbClr val="0080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Oval 9"/>
            <p:cNvSpPr>
              <a:spLocks/>
            </p:cNvSpPr>
            <p:nvPr/>
          </p:nvSpPr>
          <p:spPr bwMode="auto">
            <a:xfrm rot="19894019">
              <a:off x="666106" y="4278241"/>
              <a:ext cx="110558" cy="110185"/>
            </a:xfrm>
            <a:prstGeom prst="ellipse">
              <a:avLst/>
            </a:prstGeom>
            <a:solidFill>
              <a:srgbClr val="0080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" name="Oval 10"/>
            <p:cNvSpPr>
              <a:spLocks/>
            </p:cNvSpPr>
            <p:nvPr/>
          </p:nvSpPr>
          <p:spPr bwMode="auto">
            <a:xfrm rot="19894019">
              <a:off x="2612837" y="3091304"/>
              <a:ext cx="110558" cy="110185"/>
            </a:xfrm>
            <a:prstGeom prst="ellipse">
              <a:avLst/>
            </a:prstGeom>
            <a:solidFill>
              <a:srgbClr val="0080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 rot="19426758">
            <a:off x="1828777" y="3512651"/>
            <a:ext cx="2422525" cy="573087"/>
            <a:chOff x="2698750" y="5334000"/>
            <a:chExt cx="2422525" cy="573087"/>
          </a:xfrm>
        </p:grpSpPr>
        <p:sp>
          <p:nvSpPr>
            <p:cNvPr id="37" name="Freeform 2"/>
            <p:cNvSpPr>
              <a:spLocks/>
            </p:cNvSpPr>
            <p:nvPr/>
          </p:nvSpPr>
          <p:spPr bwMode="auto">
            <a:xfrm>
              <a:off x="2754165" y="5373924"/>
              <a:ext cx="2308374" cy="482364"/>
            </a:xfrm>
            <a:custGeom>
              <a:avLst/>
              <a:gdLst>
                <a:gd name="T0" fmla="*/ 0 w 21600"/>
                <a:gd name="T1" fmla="*/ 6311405 h 21600"/>
                <a:gd name="T2" fmla="*/ 109422030 w 21600"/>
                <a:gd name="T3" fmla="*/ 0 h 21600"/>
                <a:gd name="T4" fmla="*/ 234836026 w 21600"/>
                <a:gd name="T5" fmla="*/ 8538553 h 21600"/>
                <a:gd name="T6" fmla="*/ 319843356 w 21600"/>
                <a:gd name="T7" fmla="*/ 495165 h 21600"/>
                <a:gd name="T8" fmla="*/ 332459385 w 21600"/>
                <a:gd name="T9" fmla="*/ 10024103 h 21600"/>
                <a:gd name="T10" fmla="*/ 429265245 w 21600"/>
                <a:gd name="T11" fmla="*/ 3217505 h 21600"/>
                <a:gd name="T12" fmla="*/ 456202991 w 21600"/>
                <a:gd name="T13" fmla="*/ 13612419 h 21600"/>
                <a:gd name="T14" fmla="*/ 555532227 w 21600"/>
                <a:gd name="T15" fmla="*/ 8910142 h 21600"/>
                <a:gd name="T16" fmla="*/ 632969903 w 21600"/>
                <a:gd name="T17" fmla="*/ 16582718 h 21600"/>
                <a:gd name="T18" fmla="*/ 767623942 w 21600"/>
                <a:gd name="T19" fmla="*/ 1089008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600"/>
                <a:gd name="T31" fmla="*/ 0 h 21600"/>
                <a:gd name="T32" fmla="*/ 21600 w 21600"/>
                <a:gd name="T33" fmla="*/ 21600 h 21600"/>
                <a:gd name="connsiteX0" fmla="*/ 0 w 18521"/>
                <a:gd name="connsiteY0" fmla="*/ 0 h 21600"/>
                <a:gd name="connsiteX1" fmla="*/ 3529 w 18521"/>
                <a:gd name="connsiteY1" fmla="*/ 11122 h 21600"/>
                <a:gd name="connsiteX2" fmla="*/ 5921 w 18521"/>
                <a:gd name="connsiteY2" fmla="*/ 645 h 21600"/>
                <a:gd name="connsiteX3" fmla="*/ 6276 w 18521"/>
                <a:gd name="connsiteY3" fmla="*/ 13057 h 21600"/>
                <a:gd name="connsiteX4" fmla="*/ 9000 w 18521"/>
                <a:gd name="connsiteY4" fmla="*/ 4191 h 21600"/>
                <a:gd name="connsiteX5" fmla="*/ 9758 w 18521"/>
                <a:gd name="connsiteY5" fmla="*/ 17731 h 21600"/>
                <a:gd name="connsiteX6" fmla="*/ 12553 w 18521"/>
                <a:gd name="connsiteY6" fmla="*/ 11606 h 21600"/>
                <a:gd name="connsiteX7" fmla="*/ 14732 w 18521"/>
                <a:gd name="connsiteY7" fmla="*/ 21600 h 21600"/>
                <a:gd name="connsiteX8" fmla="*/ 18521 w 18521"/>
                <a:gd name="connsiteY8" fmla="*/ 14185 h 21600"/>
                <a:gd name="connsiteX0" fmla="*/ 0 w 14992"/>
                <a:gd name="connsiteY0" fmla="*/ 10477 h 20955"/>
                <a:gd name="connsiteX1" fmla="*/ 2392 w 14992"/>
                <a:gd name="connsiteY1" fmla="*/ 0 h 20955"/>
                <a:gd name="connsiteX2" fmla="*/ 2747 w 14992"/>
                <a:gd name="connsiteY2" fmla="*/ 12412 h 20955"/>
                <a:gd name="connsiteX3" fmla="*/ 5471 w 14992"/>
                <a:gd name="connsiteY3" fmla="*/ 3546 h 20955"/>
                <a:gd name="connsiteX4" fmla="*/ 6229 w 14992"/>
                <a:gd name="connsiteY4" fmla="*/ 17086 h 20955"/>
                <a:gd name="connsiteX5" fmla="*/ 9024 w 14992"/>
                <a:gd name="connsiteY5" fmla="*/ 10961 h 20955"/>
                <a:gd name="connsiteX6" fmla="*/ 11203 w 14992"/>
                <a:gd name="connsiteY6" fmla="*/ 20955 h 20955"/>
                <a:gd name="connsiteX7" fmla="*/ 14992 w 14992"/>
                <a:gd name="connsiteY7" fmla="*/ 13540 h 20955"/>
                <a:gd name="connsiteX0" fmla="*/ 0 w 12600"/>
                <a:gd name="connsiteY0" fmla="*/ 0 h 20955"/>
                <a:gd name="connsiteX1" fmla="*/ 355 w 12600"/>
                <a:gd name="connsiteY1" fmla="*/ 12412 h 20955"/>
                <a:gd name="connsiteX2" fmla="*/ 3079 w 12600"/>
                <a:gd name="connsiteY2" fmla="*/ 3546 h 20955"/>
                <a:gd name="connsiteX3" fmla="*/ 3837 w 12600"/>
                <a:gd name="connsiteY3" fmla="*/ 17086 h 20955"/>
                <a:gd name="connsiteX4" fmla="*/ 6632 w 12600"/>
                <a:gd name="connsiteY4" fmla="*/ 10961 h 20955"/>
                <a:gd name="connsiteX5" fmla="*/ 8811 w 12600"/>
                <a:gd name="connsiteY5" fmla="*/ 20955 h 20955"/>
                <a:gd name="connsiteX6" fmla="*/ 12600 w 12600"/>
                <a:gd name="connsiteY6" fmla="*/ 13540 h 20955"/>
                <a:gd name="connsiteX0" fmla="*/ 0 w 12245"/>
                <a:gd name="connsiteY0" fmla="*/ 8866 h 17409"/>
                <a:gd name="connsiteX1" fmla="*/ 2724 w 12245"/>
                <a:gd name="connsiteY1" fmla="*/ 0 h 17409"/>
                <a:gd name="connsiteX2" fmla="*/ 3482 w 12245"/>
                <a:gd name="connsiteY2" fmla="*/ 13540 h 17409"/>
                <a:gd name="connsiteX3" fmla="*/ 6277 w 12245"/>
                <a:gd name="connsiteY3" fmla="*/ 7415 h 17409"/>
                <a:gd name="connsiteX4" fmla="*/ 8456 w 12245"/>
                <a:gd name="connsiteY4" fmla="*/ 17409 h 17409"/>
                <a:gd name="connsiteX5" fmla="*/ 12245 w 12245"/>
                <a:gd name="connsiteY5" fmla="*/ 9994 h 17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45" h="17409">
                  <a:moveTo>
                    <a:pt x="0" y="8866"/>
                  </a:moveTo>
                  <a:lnTo>
                    <a:pt x="2724" y="0"/>
                  </a:lnTo>
                  <a:cubicBezTo>
                    <a:pt x="2977" y="4513"/>
                    <a:pt x="3229" y="9027"/>
                    <a:pt x="3482" y="13540"/>
                  </a:cubicBezTo>
                  <a:lnTo>
                    <a:pt x="6277" y="7415"/>
                  </a:lnTo>
                  <a:lnTo>
                    <a:pt x="8456" y="17409"/>
                  </a:lnTo>
                  <a:lnTo>
                    <a:pt x="12245" y="9994"/>
                  </a:lnTo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" name="Oval 12"/>
            <p:cNvSpPr>
              <a:spLocks/>
            </p:cNvSpPr>
            <p:nvPr/>
          </p:nvSpPr>
          <p:spPr bwMode="auto">
            <a:xfrm>
              <a:off x="3356293" y="5680452"/>
              <a:ext cx="110521" cy="111074"/>
            </a:xfrm>
            <a:prstGeom prst="ellipse">
              <a:avLst/>
            </a:prstGeom>
            <a:solidFill>
              <a:srgbClr val="99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99CC33"/>
                </a:solidFill>
              </a:endParaRPr>
            </a:p>
          </p:txBody>
        </p:sp>
        <p:sp>
          <p:nvSpPr>
            <p:cNvPr id="40" name="Oval 13"/>
            <p:cNvSpPr>
              <a:spLocks/>
            </p:cNvSpPr>
            <p:nvPr/>
          </p:nvSpPr>
          <p:spPr bwMode="auto">
            <a:xfrm>
              <a:off x="3889918" y="5524500"/>
              <a:ext cx="111637" cy="111074"/>
            </a:xfrm>
            <a:prstGeom prst="ellipse">
              <a:avLst/>
            </a:prstGeom>
            <a:solidFill>
              <a:srgbClr val="99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99CC33"/>
                </a:solidFill>
              </a:endParaRPr>
            </a:p>
          </p:txBody>
        </p:sp>
        <p:sp>
          <p:nvSpPr>
            <p:cNvPr id="41" name="Oval 14"/>
            <p:cNvSpPr>
              <a:spLocks/>
            </p:cNvSpPr>
            <p:nvPr/>
          </p:nvSpPr>
          <p:spPr bwMode="auto">
            <a:xfrm>
              <a:off x="4289579" y="5794891"/>
              <a:ext cx="110521" cy="112196"/>
            </a:xfrm>
            <a:prstGeom prst="ellipse">
              <a:avLst/>
            </a:prstGeom>
            <a:solidFill>
              <a:srgbClr val="99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99CC33"/>
                </a:solidFill>
              </a:endParaRPr>
            </a:p>
          </p:txBody>
        </p:sp>
        <p:sp>
          <p:nvSpPr>
            <p:cNvPr id="42" name="Oval 15"/>
            <p:cNvSpPr>
              <a:spLocks/>
            </p:cNvSpPr>
            <p:nvPr/>
          </p:nvSpPr>
          <p:spPr bwMode="auto">
            <a:xfrm>
              <a:off x="2698750" y="5563768"/>
              <a:ext cx="110521" cy="111074"/>
            </a:xfrm>
            <a:prstGeom prst="ellipse">
              <a:avLst/>
            </a:prstGeom>
            <a:solidFill>
              <a:srgbClr val="99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99CC33"/>
                </a:solidFill>
              </a:endParaRPr>
            </a:p>
          </p:txBody>
        </p:sp>
        <p:sp>
          <p:nvSpPr>
            <p:cNvPr id="43" name="Oval 16"/>
            <p:cNvSpPr>
              <a:spLocks/>
            </p:cNvSpPr>
            <p:nvPr/>
          </p:nvSpPr>
          <p:spPr bwMode="auto">
            <a:xfrm>
              <a:off x="5010754" y="5589573"/>
              <a:ext cx="110521" cy="112196"/>
            </a:xfrm>
            <a:prstGeom prst="ellipse">
              <a:avLst/>
            </a:prstGeom>
            <a:solidFill>
              <a:srgbClr val="99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99CC33"/>
                </a:solidFill>
              </a:endParaRPr>
            </a:p>
          </p:txBody>
        </p:sp>
        <p:sp>
          <p:nvSpPr>
            <p:cNvPr id="44" name="Oval 15"/>
            <p:cNvSpPr>
              <a:spLocks/>
            </p:cNvSpPr>
            <p:nvPr/>
          </p:nvSpPr>
          <p:spPr bwMode="auto">
            <a:xfrm>
              <a:off x="3200400" y="5334000"/>
              <a:ext cx="110521" cy="111074"/>
            </a:xfrm>
            <a:prstGeom prst="ellipse">
              <a:avLst/>
            </a:prstGeom>
            <a:solidFill>
              <a:srgbClr val="99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9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3302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Explicit reconstruction</a:t>
            </a:r>
            <a:r>
              <a:rPr lang="en-US" sz="2800" dirty="0" smtClean="0"/>
              <a:t>: </a:t>
            </a:r>
            <a:br>
              <a:rPr lang="en-US" sz="2800" dirty="0" smtClean="0"/>
            </a:br>
            <a:r>
              <a:rPr lang="en-US" sz="2800" dirty="0" smtClean="0"/>
              <a:t>stitch the range scans together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0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>
            <a:stCxn id="28" idx="3"/>
          </p:cNvCxnSpPr>
          <p:nvPr/>
        </p:nvCxnSpPr>
        <p:spPr>
          <a:xfrm flipH="1">
            <a:off x="2370434" y="3841761"/>
            <a:ext cx="117996" cy="164667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2" idx="5"/>
            <a:endCxn id="25" idx="2"/>
          </p:cNvCxnSpPr>
          <p:nvPr/>
        </p:nvCxnSpPr>
        <p:spPr>
          <a:xfrm flipH="1" flipV="1">
            <a:off x="1640183" y="4476328"/>
            <a:ext cx="521253" cy="13538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Connect the Dots?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81000" y="3733800"/>
            <a:ext cx="2276475" cy="1297122"/>
            <a:chOff x="544861" y="3091304"/>
            <a:chExt cx="2276475" cy="1297122"/>
          </a:xfrm>
        </p:grpSpPr>
        <p:sp>
          <p:nvSpPr>
            <p:cNvPr id="22" name="Freeform 1"/>
            <p:cNvSpPr>
              <a:spLocks/>
            </p:cNvSpPr>
            <p:nvPr/>
          </p:nvSpPr>
          <p:spPr bwMode="auto">
            <a:xfrm rot="19894019">
              <a:off x="544861" y="3571567"/>
              <a:ext cx="2276475" cy="304800"/>
            </a:xfrm>
            <a:custGeom>
              <a:avLst/>
              <a:gdLst>
                <a:gd name="T0" fmla="*/ 0 w 21600"/>
                <a:gd name="T1" fmla="*/ 3162483 h 21600"/>
                <a:gd name="T2" fmla="*/ 62102347 w 21600"/>
                <a:gd name="T3" fmla="*/ 0 h 21600"/>
                <a:gd name="T4" fmla="*/ 131724437 w 21600"/>
                <a:gd name="T5" fmla="*/ 4301067 h 21600"/>
                <a:gd name="T6" fmla="*/ 179709034 w 21600"/>
                <a:gd name="T7" fmla="*/ 253083 h 21600"/>
                <a:gd name="T8" fmla="*/ 239922988 w 21600"/>
                <a:gd name="T9" fmla="*/ 1644565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15882"/>
                  </a:moveTo>
                  <a:lnTo>
                    <a:pt x="5591" y="0"/>
                  </a:lnTo>
                  <a:lnTo>
                    <a:pt x="11859" y="21600"/>
                  </a:lnTo>
                  <a:lnTo>
                    <a:pt x="16179" y="1271"/>
                  </a:lnTo>
                  <a:lnTo>
                    <a:pt x="21600" y="8259"/>
                  </a:lnTo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Oval 6"/>
            <p:cNvSpPr>
              <a:spLocks/>
            </p:cNvSpPr>
            <p:nvPr/>
          </p:nvSpPr>
          <p:spPr bwMode="auto">
            <a:xfrm rot="19894019">
              <a:off x="1067834" y="3807599"/>
              <a:ext cx="110558" cy="110185"/>
            </a:xfrm>
            <a:prstGeom prst="ellipse">
              <a:avLst/>
            </a:prstGeom>
            <a:solidFill>
              <a:srgbClr val="0080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Oval 7"/>
            <p:cNvSpPr>
              <a:spLocks/>
            </p:cNvSpPr>
            <p:nvPr/>
          </p:nvSpPr>
          <p:spPr bwMode="auto">
            <a:xfrm rot="19894019">
              <a:off x="1797309" y="3751597"/>
              <a:ext cx="111674" cy="111298"/>
            </a:xfrm>
            <a:prstGeom prst="ellipse">
              <a:avLst/>
            </a:prstGeom>
            <a:solidFill>
              <a:srgbClr val="0080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Oval 8"/>
            <p:cNvSpPr>
              <a:spLocks/>
            </p:cNvSpPr>
            <p:nvPr/>
          </p:nvSpPr>
          <p:spPr bwMode="auto">
            <a:xfrm rot="19894019">
              <a:off x="2061483" y="3287390"/>
              <a:ext cx="110558" cy="111298"/>
            </a:xfrm>
            <a:prstGeom prst="ellipse">
              <a:avLst/>
            </a:prstGeom>
            <a:solidFill>
              <a:srgbClr val="0080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Oval 9"/>
            <p:cNvSpPr>
              <a:spLocks/>
            </p:cNvSpPr>
            <p:nvPr/>
          </p:nvSpPr>
          <p:spPr bwMode="auto">
            <a:xfrm rot="19894019">
              <a:off x="666106" y="4278241"/>
              <a:ext cx="110558" cy="110185"/>
            </a:xfrm>
            <a:prstGeom prst="ellipse">
              <a:avLst/>
            </a:prstGeom>
            <a:solidFill>
              <a:srgbClr val="0080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" name="Oval 10"/>
            <p:cNvSpPr>
              <a:spLocks/>
            </p:cNvSpPr>
            <p:nvPr/>
          </p:nvSpPr>
          <p:spPr bwMode="auto">
            <a:xfrm rot="19894019">
              <a:off x="2612837" y="3091304"/>
              <a:ext cx="110558" cy="110185"/>
            </a:xfrm>
            <a:prstGeom prst="ellipse">
              <a:avLst/>
            </a:prstGeom>
            <a:solidFill>
              <a:srgbClr val="0080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 rot="19426758">
            <a:off x="1828777" y="3512651"/>
            <a:ext cx="2422525" cy="573087"/>
            <a:chOff x="2698750" y="5334000"/>
            <a:chExt cx="2422525" cy="573087"/>
          </a:xfrm>
        </p:grpSpPr>
        <p:sp>
          <p:nvSpPr>
            <p:cNvPr id="37" name="Freeform 2"/>
            <p:cNvSpPr>
              <a:spLocks/>
            </p:cNvSpPr>
            <p:nvPr/>
          </p:nvSpPr>
          <p:spPr bwMode="auto">
            <a:xfrm>
              <a:off x="2754165" y="5373924"/>
              <a:ext cx="2308374" cy="482364"/>
            </a:xfrm>
            <a:custGeom>
              <a:avLst/>
              <a:gdLst>
                <a:gd name="T0" fmla="*/ 0 w 21600"/>
                <a:gd name="T1" fmla="*/ 6311405 h 21600"/>
                <a:gd name="T2" fmla="*/ 109422030 w 21600"/>
                <a:gd name="T3" fmla="*/ 0 h 21600"/>
                <a:gd name="T4" fmla="*/ 234836026 w 21600"/>
                <a:gd name="T5" fmla="*/ 8538553 h 21600"/>
                <a:gd name="T6" fmla="*/ 319843356 w 21600"/>
                <a:gd name="T7" fmla="*/ 495165 h 21600"/>
                <a:gd name="T8" fmla="*/ 332459385 w 21600"/>
                <a:gd name="T9" fmla="*/ 10024103 h 21600"/>
                <a:gd name="T10" fmla="*/ 429265245 w 21600"/>
                <a:gd name="T11" fmla="*/ 3217505 h 21600"/>
                <a:gd name="T12" fmla="*/ 456202991 w 21600"/>
                <a:gd name="T13" fmla="*/ 13612419 h 21600"/>
                <a:gd name="T14" fmla="*/ 555532227 w 21600"/>
                <a:gd name="T15" fmla="*/ 8910142 h 21600"/>
                <a:gd name="T16" fmla="*/ 632969903 w 21600"/>
                <a:gd name="T17" fmla="*/ 16582718 h 21600"/>
                <a:gd name="T18" fmla="*/ 767623942 w 21600"/>
                <a:gd name="T19" fmla="*/ 1089008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600"/>
                <a:gd name="T31" fmla="*/ 0 h 21600"/>
                <a:gd name="T32" fmla="*/ 21600 w 21600"/>
                <a:gd name="T33" fmla="*/ 21600 h 21600"/>
                <a:gd name="connsiteX0" fmla="*/ 0 w 18521"/>
                <a:gd name="connsiteY0" fmla="*/ 0 h 21600"/>
                <a:gd name="connsiteX1" fmla="*/ 3529 w 18521"/>
                <a:gd name="connsiteY1" fmla="*/ 11122 h 21600"/>
                <a:gd name="connsiteX2" fmla="*/ 5921 w 18521"/>
                <a:gd name="connsiteY2" fmla="*/ 645 h 21600"/>
                <a:gd name="connsiteX3" fmla="*/ 6276 w 18521"/>
                <a:gd name="connsiteY3" fmla="*/ 13057 h 21600"/>
                <a:gd name="connsiteX4" fmla="*/ 9000 w 18521"/>
                <a:gd name="connsiteY4" fmla="*/ 4191 h 21600"/>
                <a:gd name="connsiteX5" fmla="*/ 9758 w 18521"/>
                <a:gd name="connsiteY5" fmla="*/ 17731 h 21600"/>
                <a:gd name="connsiteX6" fmla="*/ 12553 w 18521"/>
                <a:gd name="connsiteY6" fmla="*/ 11606 h 21600"/>
                <a:gd name="connsiteX7" fmla="*/ 14732 w 18521"/>
                <a:gd name="connsiteY7" fmla="*/ 21600 h 21600"/>
                <a:gd name="connsiteX8" fmla="*/ 18521 w 18521"/>
                <a:gd name="connsiteY8" fmla="*/ 14185 h 21600"/>
                <a:gd name="connsiteX0" fmla="*/ 0 w 14992"/>
                <a:gd name="connsiteY0" fmla="*/ 10477 h 20955"/>
                <a:gd name="connsiteX1" fmla="*/ 2392 w 14992"/>
                <a:gd name="connsiteY1" fmla="*/ 0 h 20955"/>
                <a:gd name="connsiteX2" fmla="*/ 2747 w 14992"/>
                <a:gd name="connsiteY2" fmla="*/ 12412 h 20955"/>
                <a:gd name="connsiteX3" fmla="*/ 5471 w 14992"/>
                <a:gd name="connsiteY3" fmla="*/ 3546 h 20955"/>
                <a:gd name="connsiteX4" fmla="*/ 6229 w 14992"/>
                <a:gd name="connsiteY4" fmla="*/ 17086 h 20955"/>
                <a:gd name="connsiteX5" fmla="*/ 9024 w 14992"/>
                <a:gd name="connsiteY5" fmla="*/ 10961 h 20955"/>
                <a:gd name="connsiteX6" fmla="*/ 11203 w 14992"/>
                <a:gd name="connsiteY6" fmla="*/ 20955 h 20955"/>
                <a:gd name="connsiteX7" fmla="*/ 14992 w 14992"/>
                <a:gd name="connsiteY7" fmla="*/ 13540 h 20955"/>
                <a:gd name="connsiteX0" fmla="*/ 0 w 12600"/>
                <a:gd name="connsiteY0" fmla="*/ 0 h 20955"/>
                <a:gd name="connsiteX1" fmla="*/ 355 w 12600"/>
                <a:gd name="connsiteY1" fmla="*/ 12412 h 20955"/>
                <a:gd name="connsiteX2" fmla="*/ 3079 w 12600"/>
                <a:gd name="connsiteY2" fmla="*/ 3546 h 20955"/>
                <a:gd name="connsiteX3" fmla="*/ 3837 w 12600"/>
                <a:gd name="connsiteY3" fmla="*/ 17086 h 20955"/>
                <a:gd name="connsiteX4" fmla="*/ 6632 w 12600"/>
                <a:gd name="connsiteY4" fmla="*/ 10961 h 20955"/>
                <a:gd name="connsiteX5" fmla="*/ 8811 w 12600"/>
                <a:gd name="connsiteY5" fmla="*/ 20955 h 20955"/>
                <a:gd name="connsiteX6" fmla="*/ 12600 w 12600"/>
                <a:gd name="connsiteY6" fmla="*/ 13540 h 20955"/>
                <a:gd name="connsiteX0" fmla="*/ 0 w 12245"/>
                <a:gd name="connsiteY0" fmla="*/ 8866 h 17409"/>
                <a:gd name="connsiteX1" fmla="*/ 2724 w 12245"/>
                <a:gd name="connsiteY1" fmla="*/ 0 h 17409"/>
                <a:gd name="connsiteX2" fmla="*/ 3482 w 12245"/>
                <a:gd name="connsiteY2" fmla="*/ 13540 h 17409"/>
                <a:gd name="connsiteX3" fmla="*/ 6277 w 12245"/>
                <a:gd name="connsiteY3" fmla="*/ 7415 h 17409"/>
                <a:gd name="connsiteX4" fmla="*/ 8456 w 12245"/>
                <a:gd name="connsiteY4" fmla="*/ 17409 h 17409"/>
                <a:gd name="connsiteX5" fmla="*/ 12245 w 12245"/>
                <a:gd name="connsiteY5" fmla="*/ 9994 h 17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45" h="17409">
                  <a:moveTo>
                    <a:pt x="0" y="8866"/>
                  </a:moveTo>
                  <a:lnTo>
                    <a:pt x="2724" y="0"/>
                  </a:lnTo>
                  <a:cubicBezTo>
                    <a:pt x="2977" y="4513"/>
                    <a:pt x="3229" y="9027"/>
                    <a:pt x="3482" y="13540"/>
                  </a:cubicBezTo>
                  <a:lnTo>
                    <a:pt x="6277" y="7415"/>
                  </a:lnTo>
                  <a:lnTo>
                    <a:pt x="8456" y="17409"/>
                  </a:lnTo>
                  <a:lnTo>
                    <a:pt x="12245" y="9994"/>
                  </a:lnTo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" name="Oval 12"/>
            <p:cNvSpPr>
              <a:spLocks/>
            </p:cNvSpPr>
            <p:nvPr/>
          </p:nvSpPr>
          <p:spPr bwMode="auto">
            <a:xfrm>
              <a:off x="3356293" y="5680452"/>
              <a:ext cx="110521" cy="111074"/>
            </a:xfrm>
            <a:prstGeom prst="ellipse">
              <a:avLst/>
            </a:prstGeom>
            <a:solidFill>
              <a:srgbClr val="99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99CC33"/>
                </a:solidFill>
              </a:endParaRPr>
            </a:p>
          </p:txBody>
        </p:sp>
        <p:sp>
          <p:nvSpPr>
            <p:cNvPr id="40" name="Oval 13"/>
            <p:cNvSpPr>
              <a:spLocks/>
            </p:cNvSpPr>
            <p:nvPr/>
          </p:nvSpPr>
          <p:spPr bwMode="auto">
            <a:xfrm>
              <a:off x="3889918" y="5524500"/>
              <a:ext cx="111637" cy="111074"/>
            </a:xfrm>
            <a:prstGeom prst="ellipse">
              <a:avLst/>
            </a:prstGeom>
            <a:solidFill>
              <a:srgbClr val="99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99CC33"/>
                </a:solidFill>
              </a:endParaRPr>
            </a:p>
          </p:txBody>
        </p:sp>
        <p:sp>
          <p:nvSpPr>
            <p:cNvPr id="41" name="Oval 14"/>
            <p:cNvSpPr>
              <a:spLocks/>
            </p:cNvSpPr>
            <p:nvPr/>
          </p:nvSpPr>
          <p:spPr bwMode="auto">
            <a:xfrm>
              <a:off x="4289579" y="5794891"/>
              <a:ext cx="110521" cy="112196"/>
            </a:xfrm>
            <a:prstGeom prst="ellipse">
              <a:avLst/>
            </a:prstGeom>
            <a:solidFill>
              <a:srgbClr val="99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99CC33"/>
                </a:solidFill>
              </a:endParaRPr>
            </a:p>
          </p:txBody>
        </p:sp>
        <p:sp>
          <p:nvSpPr>
            <p:cNvPr id="42" name="Oval 15"/>
            <p:cNvSpPr>
              <a:spLocks/>
            </p:cNvSpPr>
            <p:nvPr/>
          </p:nvSpPr>
          <p:spPr bwMode="auto">
            <a:xfrm>
              <a:off x="2698750" y="5563768"/>
              <a:ext cx="110521" cy="111074"/>
            </a:xfrm>
            <a:prstGeom prst="ellipse">
              <a:avLst/>
            </a:prstGeom>
            <a:solidFill>
              <a:srgbClr val="99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99CC33"/>
                </a:solidFill>
              </a:endParaRPr>
            </a:p>
          </p:txBody>
        </p:sp>
        <p:sp>
          <p:nvSpPr>
            <p:cNvPr id="43" name="Oval 16"/>
            <p:cNvSpPr>
              <a:spLocks/>
            </p:cNvSpPr>
            <p:nvPr/>
          </p:nvSpPr>
          <p:spPr bwMode="auto">
            <a:xfrm>
              <a:off x="5010754" y="5589573"/>
              <a:ext cx="110521" cy="112196"/>
            </a:xfrm>
            <a:prstGeom prst="ellipse">
              <a:avLst/>
            </a:prstGeom>
            <a:solidFill>
              <a:srgbClr val="99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99CC33"/>
                </a:solidFill>
              </a:endParaRPr>
            </a:p>
          </p:txBody>
        </p:sp>
        <p:sp>
          <p:nvSpPr>
            <p:cNvPr id="44" name="Oval 15"/>
            <p:cNvSpPr>
              <a:spLocks/>
            </p:cNvSpPr>
            <p:nvPr/>
          </p:nvSpPr>
          <p:spPr bwMode="auto">
            <a:xfrm>
              <a:off x="3200400" y="5334000"/>
              <a:ext cx="110521" cy="111074"/>
            </a:xfrm>
            <a:prstGeom prst="ellipse">
              <a:avLst/>
            </a:prstGeom>
            <a:solidFill>
              <a:srgbClr val="99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3302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Explicit reconstruction</a:t>
            </a:r>
            <a:r>
              <a:rPr lang="en-US" sz="2800" dirty="0" smtClean="0"/>
              <a:t>: </a:t>
            </a:r>
            <a:br>
              <a:rPr lang="en-US" sz="2800" dirty="0" smtClean="0"/>
            </a:br>
            <a:r>
              <a:rPr lang="en-US" sz="2800" dirty="0" smtClean="0"/>
              <a:t>stitch the range scans together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364230" y="2453031"/>
            <a:ext cx="4602828" cy="3581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9CC33"/>
              </a:buClr>
              <a:buSzPct val="80000"/>
              <a:buFont typeface="Calibri" pitchFamily="34" charset="0"/>
              <a:buChar char="●"/>
              <a:defRPr sz="3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99CC33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9CC33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99CC33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Connect sample points by </a:t>
            </a:r>
            <a:r>
              <a:rPr lang="en-US" dirty="0" smtClean="0"/>
              <a:t>triangles</a:t>
            </a:r>
            <a:endParaRPr lang="en-US" dirty="0"/>
          </a:p>
          <a:p>
            <a:pPr lvl="1"/>
            <a:r>
              <a:rPr lang="en-US" dirty="0"/>
              <a:t>Exact interpolation of sample points</a:t>
            </a:r>
          </a:p>
          <a:p>
            <a:pPr lvl="1"/>
            <a:r>
              <a:rPr lang="en-US" dirty="0"/>
              <a:t>Bad for noisy or misaligned data</a:t>
            </a:r>
          </a:p>
          <a:p>
            <a:pPr lvl="1"/>
            <a:r>
              <a:rPr lang="en-US" dirty="0"/>
              <a:t>Can lead to holes or non-manifold </a:t>
            </a:r>
            <a:r>
              <a:rPr lang="en-US" dirty="0" smtClean="0"/>
              <a:t>situations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290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Connect the Dots?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Implicit reconstruction</a:t>
            </a:r>
            <a:r>
              <a:rPr lang="en-US" sz="2800" dirty="0" smtClean="0"/>
              <a:t>: estimate a signed distance function (SDF); extract 0-level set mesh using Marching Cubes</a:t>
            </a:r>
            <a:endParaRPr lang="en-US" sz="2800" dirty="0"/>
          </a:p>
        </p:txBody>
      </p:sp>
      <p:sp>
        <p:nvSpPr>
          <p:cNvPr id="8" name="Freeform 1"/>
          <p:cNvSpPr>
            <a:spLocks/>
          </p:cNvSpPr>
          <p:nvPr/>
        </p:nvSpPr>
        <p:spPr bwMode="auto">
          <a:xfrm rot="19894019">
            <a:off x="381000" y="4214063"/>
            <a:ext cx="2276475" cy="304800"/>
          </a:xfrm>
          <a:custGeom>
            <a:avLst/>
            <a:gdLst>
              <a:gd name="T0" fmla="*/ 0 w 21600"/>
              <a:gd name="T1" fmla="*/ 3162483 h 21600"/>
              <a:gd name="T2" fmla="*/ 62102347 w 21600"/>
              <a:gd name="T3" fmla="*/ 0 h 21600"/>
              <a:gd name="T4" fmla="*/ 131724437 w 21600"/>
              <a:gd name="T5" fmla="*/ 4301067 h 21600"/>
              <a:gd name="T6" fmla="*/ 179709034 w 21600"/>
              <a:gd name="T7" fmla="*/ 253083 h 21600"/>
              <a:gd name="T8" fmla="*/ 239922988 w 21600"/>
              <a:gd name="T9" fmla="*/ 1644565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0" y="15882"/>
                </a:moveTo>
                <a:lnTo>
                  <a:pt x="5591" y="0"/>
                </a:lnTo>
                <a:lnTo>
                  <a:pt x="11859" y="21600"/>
                </a:lnTo>
                <a:lnTo>
                  <a:pt x="16179" y="1271"/>
                </a:lnTo>
                <a:lnTo>
                  <a:pt x="21600" y="8259"/>
                </a:ln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Oval 6"/>
          <p:cNvSpPr>
            <a:spLocks/>
          </p:cNvSpPr>
          <p:nvPr/>
        </p:nvSpPr>
        <p:spPr bwMode="auto">
          <a:xfrm rot="19894019">
            <a:off x="903973" y="4450095"/>
            <a:ext cx="110558" cy="110185"/>
          </a:xfrm>
          <a:prstGeom prst="ellipse">
            <a:avLst/>
          </a:prstGeom>
          <a:solidFill>
            <a:srgbClr val="008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val 7"/>
          <p:cNvSpPr>
            <a:spLocks/>
          </p:cNvSpPr>
          <p:nvPr/>
        </p:nvSpPr>
        <p:spPr bwMode="auto">
          <a:xfrm rot="19894019">
            <a:off x="1633448" y="4394093"/>
            <a:ext cx="111674" cy="111298"/>
          </a:xfrm>
          <a:prstGeom prst="ellipse">
            <a:avLst/>
          </a:prstGeom>
          <a:solidFill>
            <a:srgbClr val="008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Oval 8"/>
          <p:cNvSpPr>
            <a:spLocks/>
          </p:cNvSpPr>
          <p:nvPr/>
        </p:nvSpPr>
        <p:spPr bwMode="auto">
          <a:xfrm rot="19894019">
            <a:off x="1897622" y="3929886"/>
            <a:ext cx="110558" cy="111298"/>
          </a:xfrm>
          <a:prstGeom prst="ellipse">
            <a:avLst/>
          </a:prstGeom>
          <a:solidFill>
            <a:srgbClr val="008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Oval 9"/>
          <p:cNvSpPr>
            <a:spLocks/>
          </p:cNvSpPr>
          <p:nvPr/>
        </p:nvSpPr>
        <p:spPr bwMode="auto">
          <a:xfrm rot="19894019">
            <a:off x="502245" y="4920737"/>
            <a:ext cx="110558" cy="110185"/>
          </a:xfrm>
          <a:prstGeom prst="ellipse">
            <a:avLst/>
          </a:prstGeom>
          <a:solidFill>
            <a:srgbClr val="008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val 10"/>
          <p:cNvSpPr>
            <a:spLocks/>
          </p:cNvSpPr>
          <p:nvPr/>
        </p:nvSpPr>
        <p:spPr bwMode="auto">
          <a:xfrm rot="19894019">
            <a:off x="2448976" y="3733800"/>
            <a:ext cx="110558" cy="110185"/>
          </a:xfrm>
          <a:prstGeom prst="ellipse">
            <a:avLst/>
          </a:prstGeom>
          <a:solidFill>
            <a:srgbClr val="008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Freeform 2"/>
          <p:cNvSpPr>
            <a:spLocks/>
          </p:cNvSpPr>
          <p:nvPr/>
        </p:nvSpPr>
        <p:spPr bwMode="auto">
          <a:xfrm rot="19426758">
            <a:off x="1881300" y="3554607"/>
            <a:ext cx="2308374" cy="482364"/>
          </a:xfrm>
          <a:custGeom>
            <a:avLst/>
            <a:gdLst>
              <a:gd name="T0" fmla="*/ 0 w 21600"/>
              <a:gd name="T1" fmla="*/ 6311405 h 21600"/>
              <a:gd name="T2" fmla="*/ 109422030 w 21600"/>
              <a:gd name="T3" fmla="*/ 0 h 21600"/>
              <a:gd name="T4" fmla="*/ 234836026 w 21600"/>
              <a:gd name="T5" fmla="*/ 8538553 h 21600"/>
              <a:gd name="T6" fmla="*/ 319843356 w 21600"/>
              <a:gd name="T7" fmla="*/ 495165 h 21600"/>
              <a:gd name="T8" fmla="*/ 332459385 w 21600"/>
              <a:gd name="T9" fmla="*/ 10024103 h 21600"/>
              <a:gd name="T10" fmla="*/ 429265245 w 21600"/>
              <a:gd name="T11" fmla="*/ 3217505 h 21600"/>
              <a:gd name="T12" fmla="*/ 456202991 w 21600"/>
              <a:gd name="T13" fmla="*/ 13612419 h 21600"/>
              <a:gd name="T14" fmla="*/ 555532227 w 21600"/>
              <a:gd name="T15" fmla="*/ 8910142 h 21600"/>
              <a:gd name="T16" fmla="*/ 632969903 w 21600"/>
              <a:gd name="T17" fmla="*/ 16582718 h 21600"/>
              <a:gd name="T18" fmla="*/ 767623942 w 21600"/>
              <a:gd name="T19" fmla="*/ 1089008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600"/>
              <a:gd name="T31" fmla="*/ 0 h 21600"/>
              <a:gd name="T32" fmla="*/ 21600 w 21600"/>
              <a:gd name="T33" fmla="*/ 21600 h 21600"/>
              <a:gd name="connsiteX0" fmla="*/ 0 w 18521"/>
              <a:gd name="connsiteY0" fmla="*/ 0 h 21600"/>
              <a:gd name="connsiteX1" fmla="*/ 3529 w 18521"/>
              <a:gd name="connsiteY1" fmla="*/ 11122 h 21600"/>
              <a:gd name="connsiteX2" fmla="*/ 5921 w 18521"/>
              <a:gd name="connsiteY2" fmla="*/ 645 h 21600"/>
              <a:gd name="connsiteX3" fmla="*/ 6276 w 18521"/>
              <a:gd name="connsiteY3" fmla="*/ 13057 h 21600"/>
              <a:gd name="connsiteX4" fmla="*/ 9000 w 18521"/>
              <a:gd name="connsiteY4" fmla="*/ 4191 h 21600"/>
              <a:gd name="connsiteX5" fmla="*/ 9758 w 18521"/>
              <a:gd name="connsiteY5" fmla="*/ 17731 h 21600"/>
              <a:gd name="connsiteX6" fmla="*/ 12553 w 18521"/>
              <a:gd name="connsiteY6" fmla="*/ 11606 h 21600"/>
              <a:gd name="connsiteX7" fmla="*/ 14732 w 18521"/>
              <a:gd name="connsiteY7" fmla="*/ 21600 h 21600"/>
              <a:gd name="connsiteX8" fmla="*/ 18521 w 18521"/>
              <a:gd name="connsiteY8" fmla="*/ 14185 h 21600"/>
              <a:gd name="connsiteX0" fmla="*/ 0 w 14992"/>
              <a:gd name="connsiteY0" fmla="*/ 10477 h 20955"/>
              <a:gd name="connsiteX1" fmla="*/ 2392 w 14992"/>
              <a:gd name="connsiteY1" fmla="*/ 0 h 20955"/>
              <a:gd name="connsiteX2" fmla="*/ 2747 w 14992"/>
              <a:gd name="connsiteY2" fmla="*/ 12412 h 20955"/>
              <a:gd name="connsiteX3" fmla="*/ 5471 w 14992"/>
              <a:gd name="connsiteY3" fmla="*/ 3546 h 20955"/>
              <a:gd name="connsiteX4" fmla="*/ 6229 w 14992"/>
              <a:gd name="connsiteY4" fmla="*/ 17086 h 20955"/>
              <a:gd name="connsiteX5" fmla="*/ 9024 w 14992"/>
              <a:gd name="connsiteY5" fmla="*/ 10961 h 20955"/>
              <a:gd name="connsiteX6" fmla="*/ 11203 w 14992"/>
              <a:gd name="connsiteY6" fmla="*/ 20955 h 20955"/>
              <a:gd name="connsiteX7" fmla="*/ 14992 w 14992"/>
              <a:gd name="connsiteY7" fmla="*/ 13540 h 20955"/>
              <a:gd name="connsiteX0" fmla="*/ 0 w 12600"/>
              <a:gd name="connsiteY0" fmla="*/ 0 h 20955"/>
              <a:gd name="connsiteX1" fmla="*/ 355 w 12600"/>
              <a:gd name="connsiteY1" fmla="*/ 12412 h 20955"/>
              <a:gd name="connsiteX2" fmla="*/ 3079 w 12600"/>
              <a:gd name="connsiteY2" fmla="*/ 3546 h 20955"/>
              <a:gd name="connsiteX3" fmla="*/ 3837 w 12600"/>
              <a:gd name="connsiteY3" fmla="*/ 17086 h 20955"/>
              <a:gd name="connsiteX4" fmla="*/ 6632 w 12600"/>
              <a:gd name="connsiteY4" fmla="*/ 10961 h 20955"/>
              <a:gd name="connsiteX5" fmla="*/ 8811 w 12600"/>
              <a:gd name="connsiteY5" fmla="*/ 20955 h 20955"/>
              <a:gd name="connsiteX6" fmla="*/ 12600 w 12600"/>
              <a:gd name="connsiteY6" fmla="*/ 13540 h 20955"/>
              <a:gd name="connsiteX0" fmla="*/ 0 w 12245"/>
              <a:gd name="connsiteY0" fmla="*/ 8866 h 17409"/>
              <a:gd name="connsiteX1" fmla="*/ 2724 w 12245"/>
              <a:gd name="connsiteY1" fmla="*/ 0 h 17409"/>
              <a:gd name="connsiteX2" fmla="*/ 3482 w 12245"/>
              <a:gd name="connsiteY2" fmla="*/ 13540 h 17409"/>
              <a:gd name="connsiteX3" fmla="*/ 6277 w 12245"/>
              <a:gd name="connsiteY3" fmla="*/ 7415 h 17409"/>
              <a:gd name="connsiteX4" fmla="*/ 8456 w 12245"/>
              <a:gd name="connsiteY4" fmla="*/ 17409 h 17409"/>
              <a:gd name="connsiteX5" fmla="*/ 12245 w 12245"/>
              <a:gd name="connsiteY5" fmla="*/ 9994 h 1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5" h="17409">
                <a:moveTo>
                  <a:pt x="0" y="8866"/>
                </a:moveTo>
                <a:lnTo>
                  <a:pt x="2724" y="0"/>
                </a:lnTo>
                <a:cubicBezTo>
                  <a:pt x="2977" y="4513"/>
                  <a:pt x="3229" y="9027"/>
                  <a:pt x="3482" y="13540"/>
                </a:cubicBezTo>
                <a:lnTo>
                  <a:pt x="6277" y="7415"/>
                </a:lnTo>
                <a:lnTo>
                  <a:pt x="8456" y="17409"/>
                </a:lnTo>
                <a:lnTo>
                  <a:pt x="12245" y="9994"/>
                </a:ln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Oval 12"/>
          <p:cNvSpPr>
            <a:spLocks/>
          </p:cNvSpPr>
          <p:nvPr/>
        </p:nvSpPr>
        <p:spPr bwMode="auto">
          <a:xfrm rot="19426758">
            <a:off x="2650865" y="4131331"/>
            <a:ext cx="110521" cy="111074"/>
          </a:xfrm>
          <a:prstGeom prst="ellipse">
            <a:avLst/>
          </a:prstGeom>
          <a:solidFill>
            <a:srgbClr val="99CC33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99CC33"/>
              </a:solidFill>
            </a:endParaRPr>
          </a:p>
        </p:txBody>
      </p:sp>
      <p:sp>
        <p:nvSpPr>
          <p:cNvPr id="17" name="Oval 13"/>
          <p:cNvSpPr>
            <a:spLocks/>
          </p:cNvSpPr>
          <p:nvPr/>
        </p:nvSpPr>
        <p:spPr bwMode="auto">
          <a:xfrm rot="19426758">
            <a:off x="2989106" y="3689870"/>
            <a:ext cx="111637" cy="111074"/>
          </a:xfrm>
          <a:prstGeom prst="ellipse">
            <a:avLst/>
          </a:prstGeom>
          <a:solidFill>
            <a:srgbClr val="99CC33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99CC33"/>
              </a:solidFill>
            </a:endParaRPr>
          </a:p>
        </p:txBody>
      </p:sp>
      <p:sp>
        <p:nvSpPr>
          <p:cNvPr id="18" name="Oval 14"/>
          <p:cNvSpPr>
            <a:spLocks/>
          </p:cNvSpPr>
          <p:nvPr/>
        </p:nvSpPr>
        <p:spPr bwMode="auto">
          <a:xfrm rot="19426758">
            <a:off x="3471744" y="3672070"/>
            <a:ext cx="110521" cy="112196"/>
          </a:xfrm>
          <a:prstGeom prst="ellipse">
            <a:avLst/>
          </a:prstGeom>
          <a:solidFill>
            <a:srgbClr val="99CC33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99CC33"/>
              </a:solidFill>
            </a:endParaRPr>
          </a:p>
        </p:txBody>
      </p:sp>
      <p:sp>
        <p:nvSpPr>
          <p:cNvPr id="19" name="Oval 15"/>
          <p:cNvSpPr>
            <a:spLocks/>
          </p:cNvSpPr>
          <p:nvPr/>
        </p:nvSpPr>
        <p:spPr bwMode="auto">
          <a:xfrm rot="19426758">
            <a:off x="2051446" y="4425737"/>
            <a:ext cx="110521" cy="111074"/>
          </a:xfrm>
          <a:prstGeom prst="ellipse">
            <a:avLst/>
          </a:prstGeom>
          <a:solidFill>
            <a:srgbClr val="99CC33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99CC33"/>
              </a:solidFill>
            </a:endParaRPr>
          </a:p>
        </p:txBody>
      </p:sp>
      <p:sp>
        <p:nvSpPr>
          <p:cNvPr id="20" name="Oval 16"/>
          <p:cNvSpPr>
            <a:spLocks/>
          </p:cNvSpPr>
          <p:nvPr/>
        </p:nvSpPr>
        <p:spPr bwMode="auto">
          <a:xfrm rot="19426758">
            <a:off x="3932228" y="3080290"/>
            <a:ext cx="110521" cy="112196"/>
          </a:xfrm>
          <a:prstGeom prst="ellipse">
            <a:avLst/>
          </a:prstGeom>
          <a:solidFill>
            <a:srgbClr val="99CC33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99CC33"/>
              </a:solidFill>
            </a:endParaRPr>
          </a:p>
        </p:txBody>
      </p:sp>
      <p:sp>
        <p:nvSpPr>
          <p:cNvPr id="21" name="Oval 15"/>
          <p:cNvSpPr>
            <a:spLocks/>
          </p:cNvSpPr>
          <p:nvPr/>
        </p:nvSpPr>
        <p:spPr bwMode="auto">
          <a:xfrm rot="19426758">
            <a:off x="2320381" y="3943948"/>
            <a:ext cx="110521" cy="111074"/>
          </a:xfrm>
          <a:prstGeom prst="ellipse">
            <a:avLst/>
          </a:prstGeom>
          <a:solidFill>
            <a:srgbClr val="99CC33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6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Connect the Dots?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Implicit reconstruction</a:t>
            </a:r>
            <a:r>
              <a:rPr lang="en-US" sz="2800" dirty="0" smtClean="0"/>
              <a:t>: estimate a signed distance function (SDF); extract 0-level set mesh using Marching Cubes</a:t>
            </a:r>
            <a:endParaRPr lang="en-US" sz="2800" dirty="0"/>
          </a:p>
        </p:txBody>
      </p:sp>
      <p:sp>
        <p:nvSpPr>
          <p:cNvPr id="9" name="Oval 6"/>
          <p:cNvSpPr>
            <a:spLocks/>
          </p:cNvSpPr>
          <p:nvPr/>
        </p:nvSpPr>
        <p:spPr bwMode="auto">
          <a:xfrm rot="19894019">
            <a:off x="903973" y="4450095"/>
            <a:ext cx="110558" cy="110185"/>
          </a:xfrm>
          <a:prstGeom prst="ellipse">
            <a:avLst/>
          </a:prstGeom>
          <a:solidFill>
            <a:srgbClr val="008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val 7"/>
          <p:cNvSpPr>
            <a:spLocks/>
          </p:cNvSpPr>
          <p:nvPr/>
        </p:nvSpPr>
        <p:spPr bwMode="auto">
          <a:xfrm rot="19894019">
            <a:off x="1633448" y="4394093"/>
            <a:ext cx="111674" cy="111298"/>
          </a:xfrm>
          <a:prstGeom prst="ellipse">
            <a:avLst/>
          </a:prstGeom>
          <a:solidFill>
            <a:srgbClr val="008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Oval 8"/>
          <p:cNvSpPr>
            <a:spLocks/>
          </p:cNvSpPr>
          <p:nvPr/>
        </p:nvSpPr>
        <p:spPr bwMode="auto">
          <a:xfrm rot="19894019">
            <a:off x="1897622" y="3929886"/>
            <a:ext cx="110558" cy="111298"/>
          </a:xfrm>
          <a:prstGeom prst="ellipse">
            <a:avLst/>
          </a:prstGeom>
          <a:solidFill>
            <a:srgbClr val="008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Oval 9"/>
          <p:cNvSpPr>
            <a:spLocks/>
          </p:cNvSpPr>
          <p:nvPr/>
        </p:nvSpPr>
        <p:spPr bwMode="auto">
          <a:xfrm rot="19894019">
            <a:off x="502245" y="4920737"/>
            <a:ext cx="110558" cy="110185"/>
          </a:xfrm>
          <a:prstGeom prst="ellipse">
            <a:avLst/>
          </a:prstGeom>
          <a:solidFill>
            <a:srgbClr val="008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val 10"/>
          <p:cNvSpPr>
            <a:spLocks/>
          </p:cNvSpPr>
          <p:nvPr/>
        </p:nvSpPr>
        <p:spPr bwMode="auto">
          <a:xfrm rot="19894019">
            <a:off x="2448976" y="3733800"/>
            <a:ext cx="110558" cy="110185"/>
          </a:xfrm>
          <a:prstGeom prst="ellipse">
            <a:avLst/>
          </a:prstGeom>
          <a:solidFill>
            <a:srgbClr val="008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Oval 12"/>
          <p:cNvSpPr>
            <a:spLocks/>
          </p:cNvSpPr>
          <p:nvPr/>
        </p:nvSpPr>
        <p:spPr bwMode="auto">
          <a:xfrm rot="19426758">
            <a:off x="2650865" y="4131331"/>
            <a:ext cx="110521" cy="111074"/>
          </a:xfrm>
          <a:prstGeom prst="ellipse">
            <a:avLst/>
          </a:prstGeom>
          <a:solidFill>
            <a:srgbClr val="99CC33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99CC33"/>
              </a:solidFill>
            </a:endParaRPr>
          </a:p>
        </p:txBody>
      </p:sp>
      <p:sp>
        <p:nvSpPr>
          <p:cNvPr id="17" name="Oval 13"/>
          <p:cNvSpPr>
            <a:spLocks/>
          </p:cNvSpPr>
          <p:nvPr/>
        </p:nvSpPr>
        <p:spPr bwMode="auto">
          <a:xfrm rot="19426758">
            <a:off x="2989106" y="3689870"/>
            <a:ext cx="111637" cy="111074"/>
          </a:xfrm>
          <a:prstGeom prst="ellipse">
            <a:avLst/>
          </a:prstGeom>
          <a:solidFill>
            <a:srgbClr val="99CC33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99CC33"/>
              </a:solidFill>
            </a:endParaRPr>
          </a:p>
        </p:txBody>
      </p:sp>
      <p:sp>
        <p:nvSpPr>
          <p:cNvPr id="18" name="Oval 14"/>
          <p:cNvSpPr>
            <a:spLocks/>
          </p:cNvSpPr>
          <p:nvPr/>
        </p:nvSpPr>
        <p:spPr bwMode="auto">
          <a:xfrm rot="19426758">
            <a:off x="3471744" y="3672070"/>
            <a:ext cx="110521" cy="112196"/>
          </a:xfrm>
          <a:prstGeom prst="ellipse">
            <a:avLst/>
          </a:prstGeom>
          <a:solidFill>
            <a:srgbClr val="99CC33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99CC33"/>
              </a:solidFill>
            </a:endParaRPr>
          </a:p>
        </p:txBody>
      </p:sp>
      <p:sp>
        <p:nvSpPr>
          <p:cNvPr id="19" name="Oval 15"/>
          <p:cNvSpPr>
            <a:spLocks/>
          </p:cNvSpPr>
          <p:nvPr/>
        </p:nvSpPr>
        <p:spPr bwMode="auto">
          <a:xfrm rot="19426758">
            <a:off x="2051446" y="4425737"/>
            <a:ext cx="110521" cy="111074"/>
          </a:xfrm>
          <a:prstGeom prst="ellipse">
            <a:avLst/>
          </a:prstGeom>
          <a:solidFill>
            <a:srgbClr val="99CC33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99CC33"/>
              </a:solidFill>
            </a:endParaRPr>
          </a:p>
        </p:txBody>
      </p:sp>
      <p:sp>
        <p:nvSpPr>
          <p:cNvPr id="20" name="Oval 16"/>
          <p:cNvSpPr>
            <a:spLocks/>
          </p:cNvSpPr>
          <p:nvPr/>
        </p:nvSpPr>
        <p:spPr bwMode="auto">
          <a:xfrm rot="19426758">
            <a:off x="3932228" y="3080290"/>
            <a:ext cx="110521" cy="112196"/>
          </a:xfrm>
          <a:prstGeom prst="ellipse">
            <a:avLst/>
          </a:prstGeom>
          <a:solidFill>
            <a:srgbClr val="99CC33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99CC33"/>
              </a:solidFill>
            </a:endParaRPr>
          </a:p>
        </p:txBody>
      </p:sp>
      <p:sp>
        <p:nvSpPr>
          <p:cNvPr id="21" name="Oval 15"/>
          <p:cNvSpPr>
            <a:spLocks/>
          </p:cNvSpPr>
          <p:nvPr/>
        </p:nvSpPr>
        <p:spPr bwMode="auto">
          <a:xfrm rot="19426758">
            <a:off x="2320381" y="3943948"/>
            <a:ext cx="110521" cy="111074"/>
          </a:xfrm>
          <a:prstGeom prst="ellipse">
            <a:avLst/>
          </a:prstGeom>
          <a:solidFill>
            <a:srgbClr val="99CC33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6,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3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GL-presentation-4by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IGL-presentation-4by3.potx</Template>
  <TotalTime>7641</TotalTime>
  <Words>1654</Words>
  <Application>Microsoft Macintosh PowerPoint</Application>
  <PresentationFormat>On-screen Show (4:3)</PresentationFormat>
  <Paragraphs>491</Paragraphs>
  <Slides>55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IGL-presentation-4by3</vt:lpstr>
      <vt:lpstr>2D/3D Shape Manipulation, 3D Printing</vt:lpstr>
      <vt:lpstr>Geometry Acquisition Pipeline</vt:lpstr>
      <vt:lpstr>Digital Michelangelo Project</vt:lpstr>
      <vt:lpstr>Registration</vt:lpstr>
      <vt:lpstr>Input to Reconstruction Process</vt:lpstr>
      <vt:lpstr>How to Connect the Dots?</vt:lpstr>
      <vt:lpstr>How to Connect the Dots?</vt:lpstr>
      <vt:lpstr>How to Connect the Dots?</vt:lpstr>
      <vt:lpstr>How to Connect the Dots?</vt:lpstr>
      <vt:lpstr>How to Connect the Dots?</vt:lpstr>
      <vt:lpstr>How to Connect the Dots?</vt:lpstr>
      <vt:lpstr>Implicit vs. Explicit</vt:lpstr>
      <vt:lpstr>SDF from Points and Normals</vt:lpstr>
      <vt:lpstr>SDF from Points and Normals</vt:lpstr>
      <vt:lpstr>SDF from Points and Normals</vt:lpstr>
      <vt:lpstr>Smooth SDF</vt:lpstr>
      <vt:lpstr>Smooth SDF</vt:lpstr>
      <vt:lpstr>Radial Basis Function Interpolation</vt:lpstr>
      <vt:lpstr>Radial Basis Function Interpolation</vt:lpstr>
      <vt:lpstr>Radial Basis Function Interpolation</vt:lpstr>
      <vt:lpstr>RBF Kernels</vt:lpstr>
      <vt:lpstr>RBF Kernels</vt:lpstr>
      <vt:lpstr>RBF Reconstruction Examples</vt:lpstr>
      <vt:lpstr>Off-Surface Points</vt:lpstr>
      <vt:lpstr>Comparison of the various SDFs so far</vt:lpstr>
      <vt:lpstr>RBF – Discussion</vt:lpstr>
      <vt:lpstr>Extracting the Surface</vt:lpstr>
      <vt:lpstr>Sample the SDF</vt:lpstr>
      <vt:lpstr>Sample the SDF</vt:lpstr>
      <vt:lpstr>Tessellation</vt:lpstr>
      <vt:lpstr>Marching Squares</vt:lpstr>
      <vt:lpstr>Tessellation in 2D</vt:lpstr>
      <vt:lpstr>Tessellation in 2D</vt:lpstr>
      <vt:lpstr>3D: Marching Cubes</vt:lpstr>
      <vt:lpstr>Marching Cubes</vt:lpstr>
      <vt:lpstr>Marching Cubes</vt:lpstr>
      <vt:lpstr>Marching Cubes</vt:lpstr>
      <vt:lpstr>Tessellation 3D – Marching Cubes</vt:lpstr>
      <vt:lpstr>Marching Cubes</vt:lpstr>
      <vt:lpstr>Marching Cubes – Problems </vt:lpstr>
      <vt:lpstr>Marching Cubes – Problems </vt:lpstr>
      <vt:lpstr>Resolving Ambiguities</vt:lpstr>
      <vt:lpstr>Resolving Ambiguities</vt:lpstr>
      <vt:lpstr>Resolving Ambiguities</vt:lpstr>
      <vt:lpstr>Marching Cubes 33</vt:lpstr>
      <vt:lpstr>Marching Cubes 33</vt:lpstr>
      <vt:lpstr>Libraries</vt:lpstr>
      <vt:lpstr>Marching Cubes – Problems</vt:lpstr>
      <vt:lpstr>Marching Cubes – Problems</vt:lpstr>
      <vt:lpstr>Marching Cubes – Problems </vt:lpstr>
      <vt:lpstr>Grid Snapping</vt:lpstr>
      <vt:lpstr>Grid Snapping</vt:lpstr>
      <vt:lpstr>Sharp Corners and Features</vt:lpstr>
      <vt:lpstr>Sharp Corners and Features</vt:lpstr>
      <vt:lpstr>Thank You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Reconstruction</dc:title>
  <dc:subject>Shape Modeling and Geometry Processing</dc:subject>
  <dc:creator>Olga Sorkine</dc:creator>
  <cp:keywords/>
  <dc:description/>
  <cp:lastModifiedBy>connelly barnes</cp:lastModifiedBy>
  <cp:revision>180</cp:revision>
  <dcterms:created xsi:type="dcterms:W3CDTF">2011-05-06T12:08:58Z</dcterms:created>
  <dcterms:modified xsi:type="dcterms:W3CDTF">2014-01-28T14:15:36Z</dcterms:modified>
  <cp:category>Course slides</cp:category>
</cp:coreProperties>
</file>