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3" r:id="rId4"/>
    <p:sldId id="260" r:id="rId5"/>
    <p:sldId id="262" r:id="rId6"/>
    <p:sldId id="261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5" r:id="rId20"/>
    <p:sldId id="277" r:id="rId21"/>
    <p:sldId id="279" r:id="rId22"/>
    <p:sldId id="280" r:id="rId23"/>
    <p:sldId id="281" r:id="rId24"/>
    <p:sldId id="278" r:id="rId25"/>
    <p:sldId id="282" r:id="rId26"/>
    <p:sldId id="296" r:id="rId27"/>
    <p:sldId id="283" r:id="rId28"/>
    <p:sldId id="297" r:id="rId29"/>
    <p:sldId id="298" r:id="rId30"/>
    <p:sldId id="300" r:id="rId31"/>
    <p:sldId id="299" r:id="rId32"/>
    <p:sldId id="301" r:id="rId33"/>
    <p:sldId id="302" r:id="rId34"/>
    <p:sldId id="310" r:id="rId35"/>
    <p:sldId id="311" r:id="rId36"/>
    <p:sldId id="303" r:id="rId37"/>
    <p:sldId id="284" r:id="rId38"/>
    <p:sldId id="308" r:id="rId39"/>
    <p:sldId id="291" r:id="rId40"/>
    <p:sldId id="292" r:id="rId41"/>
    <p:sldId id="306" r:id="rId42"/>
    <p:sldId id="259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C84E17-BA22-234A-81F5-84DCFCF43A40}">
          <p14:sldIdLst>
            <p14:sldId id="256"/>
          </p14:sldIdLst>
        </p14:section>
        <p14:section name="Overview" id="{7BC52442-EEE5-CA41-94BA-0549CECE661F}">
          <p14:sldIdLst>
            <p14:sldId id="257"/>
            <p14:sldId id="263"/>
            <p14:sldId id="260"/>
            <p14:sldId id="262"/>
            <p14:sldId id="261"/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PCA" id="{67B5A0FE-354D-594D-9B8E-F2A4F7D3841C}">
          <p14:sldIdLst>
            <p14:sldId id="275"/>
            <p14:sldId id="295"/>
            <p14:sldId id="277"/>
            <p14:sldId id="279"/>
            <p14:sldId id="280"/>
            <p14:sldId id="281"/>
            <p14:sldId id="278"/>
            <p14:sldId id="282"/>
            <p14:sldId id="296"/>
            <p14:sldId id="283"/>
            <p14:sldId id="297"/>
            <p14:sldId id="298"/>
            <p14:sldId id="300"/>
            <p14:sldId id="299"/>
            <p14:sldId id="301"/>
            <p14:sldId id="302"/>
            <p14:sldId id="310"/>
            <p14:sldId id="311"/>
            <p14:sldId id="303"/>
            <p14:sldId id="284"/>
            <p14:sldId id="308"/>
            <p14:sldId id="291"/>
            <p14:sldId id="292"/>
          </p14:sldIdLst>
        </p14:section>
        <p14:section name="Consistent orientation" id="{565B6AA2-E2DC-DF4C-AD4D-CD9E60ADF0A9}">
          <p14:sldIdLst>
            <p14:sldId id="306"/>
            <p14:sldId id="259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F"/>
    <a:srgbClr val="99CC33"/>
    <a:srgbClr val="87C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792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D4786-9E1E-8344-9A85-BA667DDACA06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B564-705F-154E-B9C3-1A34922C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BC2B3-5B55-49A3-A911-D2548067B04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E2D8-922D-491F-84DF-CD117FB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54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194793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March 13, 2013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1771" y="3068964"/>
            <a:ext cx="9231873" cy="95088"/>
            <a:chOff x="-21771" y="3068964"/>
            <a:chExt cx="9231873" cy="95088"/>
          </a:xfrm>
        </p:grpSpPr>
        <p:sp>
          <p:nvSpPr>
            <p:cNvPr id="9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Calibri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41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1"/>
          </a:xfrm>
        </p:spPr>
        <p:txBody>
          <a:bodyPr/>
          <a:lstStyle>
            <a:lvl1pPr marL="342900" indent="-342900">
              <a:buClr>
                <a:srgbClr val="3366FF"/>
              </a:buClr>
              <a:buSzPct val="80000"/>
              <a:buFont typeface="Calibri" pitchFamily="34" charset="0"/>
              <a:buChar char="●"/>
              <a:defRPr>
                <a:latin typeface="Trebuchet MS"/>
                <a:cs typeface="Trebuchet MS"/>
              </a:defRPr>
            </a:lvl1pPr>
            <a:lvl2pPr marL="742950" indent="-28575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2pPr>
            <a:lvl3pPr>
              <a:buClr>
                <a:srgbClr val="3366FF"/>
              </a:buClr>
              <a:defRPr>
                <a:latin typeface="Trebuchet MS"/>
                <a:cs typeface="Trebuchet MS"/>
              </a:defRPr>
            </a:lvl3pPr>
            <a:lvl4pPr marL="1600200" indent="-22860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4pPr>
            <a:lvl5pPr marL="2057400" indent="-2286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4707"/>
            <a:ext cx="1446312" cy="365125"/>
          </a:xfrm>
        </p:spPr>
        <p:txBody>
          <a:bodyPr/>
          <a:lstStyle>
            <a:lvl1pPr algn="r"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54707"/>
            <a:ext cx="2808312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>
                <a:latin typeface="Trebuchet MS" pitchFamily="34" charset="0"/>
              </a:defRPr>
            </a:lvl1pPr>
          </a:lstStyle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3944" y="6354707"/>
            <a:ext cx="59432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Trebuchet MS" pitchFamily="34" charset="0"/>
              </a:defRPr>
            </a:lvl1pPr>
          </a:lstStyle>
          <a:p>
            <a:pPr algn="ctr"/>
            <a:fld id="{6D05909F-73A9-412E-9C0F-A163E6110097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771" y="971711"/>
            <a:ext cx="9231873" cy="95089"/>
            <a:chOff x="-21771" y="872995"/>
            <a:chExt cx="9231873" cy="95089"/>
          </a:xfrm>
        </p:grpSpPr>
        <p:sp>
          <p:nvSpPr>
            <p:cNvPr id="8" name="Freihandform 8"/>
            <p:cNvSpPr/>
            <p:nvPr/>
          </p:nvSpPr>
          <p:spPr>
            <a:xfrm>
              <a:off x="-7260" y="896075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9" name="Freihandform 9"/>
            <p:cNvSpPr/>
            <p:nvPr/>
          </p:nvSpPr>
          <p:spPr>
            <a:xfrm>
              <a:off x="-7260" y="872995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21771" y="910029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36511" y="6221885"/>
            <a:ext cx="9231873" cy="102715"/>
            <a:chOff x="-36511" y="6062590"/>
            <a:chExt cx="9231873" cy="102715"/>
          </a:xfrm>
        </p:grpSpPr>
        <p:sp>
          <p:nvSpPr>
            <p:cNvPr id="12" name="Freihandform 11"/>
            <p:cNvSpPr/>
            <p:nvPr/>
          </p:nvSpPr>
          <p:spPr>
            <a:xfrm>
              <a:off x="-22000" y="6065480"/>
              <a:ext cx="9217362" cy="53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-22000" y="6078858"/>
              <a:ext cx="9151260" cy="864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-36511" y="6062590"/>
              <a:ext cx="9165771" cy="52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6354966" y="6399015"/>
            <a:ext cx="274434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#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3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67200"/>
            <a:ext cx="7772400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7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4343400"/>
            <a:ext cx="9231873" cy="95088"/>
            <a:chOff x="-21771" y="3068964"/>
            <a:chExt cx="9231873" cy="95088"/>
          </a:xfrm>
        </p:grpSpPr>
        <p:sp>
          <p:nvSpPr>
            <p:cNvPr id="8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Calibri"/>
              </a:endParaRPr>
            </a:p>
          </p:txBody>
        </p:sp>
        <p:sp>
          <p:nvSpPr>
            <p:cNvPr id="9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Olga </a:t>
            </a:r>
            <a:r>
              <a:rPr lang="en-US" dirty="0" err="1" smtClean="0"/>
              <a:t>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#</a:t>
            </a:r>
            <a:fld id="{6D05909F-73A9-412E-9C0F-A163E6110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7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3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3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3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8.emf"/><Relationship Id="rId5" Type="http://schemas.openxmlformats.org/officeDocument/2006/relationships/image" Target="../media/image15.emf"/><Relationship Id="rId6" Type="http://schemas.openxmlformats.org/officeDocument/2006/relationships/image" Target="../media/image27.emf"/><Relationship Id="rId7" Type="http://schemas.openxmlformats.org/officeDocument/2006/relationships/image" Target="../media/image26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Normal Estimation in </a:t>
            </a:r>
            <a:br>
              <a:rPr lang="en-US" dirty="0"/>
            </a:br>
            <a:r>
              <a:rPr lang="en-US" dirty="0"/>
              <a:t>Point Clouds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19479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  <a:latin typeface="Trebuchet MS"/>
              </a:rPr>
              <a:t>2D/3D Shape Manipulation,</a:t>
            </a:r>
            <a:br>
              <a:rPr lang="en-US" dirty="0">
                <a:solidFill>
                  <a:prstClr val="black"/>
                </a:solidFill>
                <a:latin typeface="Trebuchet MS"/>
              </a:rPr>
            </a:br>
            <a:r>
              <a:rPr lang="en-US" dirty="0">
                <a:solidFill>
                  <a:prstClr val="black"/>
                </a:solidFill>
                <a:latin typeface="Trebuchet MS"/>
              </a:rPr>
              <a:t>3D Printing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23840" y="5515904"/>
            <a:ext cx="269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from Olga </a:t>
            </a:r>
            <a:r>
              <a:rPr lang="en-US" dirty="0" err="1" smtClean="0"/>
              <a:t>Sorkine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 rot="20129985">
            <a:off x="6479022" y="2295778"/>
            <a:ext cx="2274774" cy="7465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prstDash val="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023778" y="1982106"/>
            <a:ext cx="2943241" cy="141579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7190777" y="2016428"/>
            <a:ext cx="349759" cy="650071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8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7190777" y="2016429"/>
            <a:ext cx="283169" cy="53199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4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7190777" y="2016429"/>
            <a:ext cx="283169" cy="53199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2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 rot="17316416">
            <a:off x="5294859" y="3591441"/>
            <a:ext cx="2274774" cy="7465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prstDash val="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7190777" y="2016429"/>
            <a:ext cx="283169" cy="53199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4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 rot="17316416">
            <a:off x="5294859" y="3591441"/>
            <a:ext cx="2274774" cy="7465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prstDash val="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7190777" y="2016429"/>
            <a:ext cx="283169" cy="53199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5800675" y="2170878"/>
            <a:ext cx="1269970" cy="353518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4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 rot="17316416">
            <a:off x="5294859" y="3591441"/>
            <a:ext cx="2274774" cy="7465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prstDash val="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7190777" y="2016429"/>
            <a:ext cx="283169" cy="53199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5800675" y="2170878"/>
            <a:ext cx="1269970" cy="353518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6476506" y="3850612"/>
            <a:ext cx="585557" cy="19940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7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6289785" y="3784020"/>
            <a:ext cx="772278" cy="265996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7190777" y="2016429"/>
            <a:ext cx="283169" cy="53199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6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5620476" y="3552345"/>
            <a:ext cx="669309" cy="23167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7190777" y="2016429"/>
            <a:ext cx="283169" cy="53199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Find consistent global orientation by propagation (spanning tree)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4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Plane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10799" cy="4572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point </a:t>
            </a:r>
            <a:r>
              <a:rPr lang="en-US" sz="2400" b="1" dirty="0" smtClean="0">
                <a:latin typeface="Times New Roman"/>
                <a:cs typeface="Times New Roman"/>
              </a:rPr>
              <a:t>x</a:t>
            </a:r>
            <a:r>
              <a:rPr lang="en-US" sz="2400" dirty="0" smtClean="0"/>
              <a:t> in the cloud, pick 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/>
              <a:t> nearest neighbors or all points in </a:t>
            </a:r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/>
              <a:t>-ball: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Find a plane </a:t>
            </a:r>
            <a:r>
              <a:rPr lang="en-US" sz="2400" dirty="0" err="1" smtClean="0">
                <a:latin typeface="Times New Roman"/>
                <a:cs typeface="Times New Roman"/>
              </a:rPr>
              <a:t>Π</a:t>
            </a:r>
            <a:r>
              <a:rPr lang="en-US" sz="2400" dirty="0" smtClean="0"/>
              <a:t> that minimizes the sum of square distances:</a:t>
            </a:r>
            <a:endParaRPr lang="en-US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139" y="1594138"/>
            <a:ext cx="3505200" cy="37607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7817181" y="3595249"/>
            <a:ext cx="137294" cy="137294"/>
          </a:xfrm>
          <a:prstGeom prst="ellipse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73946" y="3226285"/>
            <a:ext cx="866669" cy="866669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31000"/>
                </a:schemeClr>
              </a:gs>
              <a:gs pos="80000">
                <a:schemeClr val="accent2">
                  <a:shade val="93000"/>
                  <a:satMod val="130000"/>
                  <a:alpha val="31000"/>
                </a:schemeClr>
              </a:gs>
              <a:gs pos="100000">
                <a:schemeClr val="accent2">
                  <a:shade val="94000"/>
                  <a:satMod val="135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6" y="3236915"/>
            <a:ext cx="2434083" cy="279512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4" y="5034509"/>
            <a:ext cx="2499312" cy="827531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18</a:t>
            </a:fld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85" y="2544658"/>
            <a:ext cx="2472764" cy="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Plane Fitting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139" y="1594138"/>
            <a:ext cx="3505200" cy="37607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Freeform 10"/>
          <p:cNvSpPr/>
          <p:nvPr/>
        </p:nvSpPr>
        <p:spPr>
          <a:xfrm>
            <a:off x="7310911" y="2960288"/>
            <a:ext cx="883828" cy="1510176"/>
          </a:xfrm>
          <a:custGeom>
            <a:avLst/>
            <a:gdLst>
              <a:gd name="connsiteX0" fmla="*/ 0 w 978220"/>
              <a:gd name="connsiteY0" fmla="*/ 154450 h 1295663"/>
              <a:gd name="connsiteX1" fmla="*/ 660728 w 978220"/>
              <a:gd name="connsiteY1" fmla="*/ 0 h 1295663"/>
              <a:gd name="connsiteX2" fmla="*/ 978220 w 978220"/>
              <a:gd name="connsiteY2" fmla="*/ 1124052 h 1295663"/>
              <a:gd name="connsiteX3" fmla="*/ 223103 w 978220"/>
              <a:gd name="connsiteY3" fmla="*/ 1295663 h 1295663"/>
              <a:gd name="connsiteX4" fmla="*/ 0 w 978220"/>
              <a:gd name="connsiteY4" fmla="*/ 154450 h 1295663"/>
              <a:gd name="connsiteX0" fmla="*/ 0 w 849507"/>
              <a:gd name="connsiteY0" fmla="*/ 154450 h 1295663"/>
              <a:gd name="connsiteX1" fmla="*/ 660728 w 849507"/>
              <a:gd name="connsiteY1" fmla="*/ 0 h 1295663"/>
              <a:gd name="connsiteX2" fmla="*/ 849507 w 849507"/>
              <a:gd name="connsiteY2" fmla="*/ 1081149 h 1295663"/>
              <a:gd name="connsiteX3" fmla="*/ 223103 w 849507"/>
              <a:gd name="connsiteY3" fmla="*/ 1295663 h 1295663"/>
              <a:gd name="connsiteX4" fmla="*/ 0 w 849507"/>
              <a:gd name="connsiteY4" fmla="*/ 154450 h 1295663"/>
              <a:gd name="connsiteX0" fmla="*/ 0 w 849507"/>
              <a:gd name="connsiteY0" fmla="*/ 94386 h 1235599"/>
              <a:gd name="connsiteX1" fmla="*/ 626405 w 849507"/>
              <a:gd name="connsiteY1" fmla="*/ 0 h 1235599"/>
              <a:gd name="connsiteX2" fmla="*/ 849507 w 849507"/>
              <a:gd name="connsiteY2" fmla="*/ 1021085 h 1235599"/>
              <a:gd name="connsiteX3" fmla="*/ 223103 w 849507"/>
              <a:gd name="connsiteY3" fmla="*/ 1235599 h 1235599"/>
              <a:gd name="connsiteX4" fmla="*/ 0 w 849507"/>
              <a:gd name="connsiteY4" fmla="*/ 94386 h 1235599"/>
              <a:gd name="connsiteX0" fmla="*/ 0 w 849507"/>
              <a:gd name="connsiteY0" fmla="*/ 0 h 1141213"/>
              <a:gd name="connsiteX1" fmla="*/ 652148 w 849507"/>
              <a:gd name="connsiteY1" fmla="*/ 77224 h 1141213"/>
              <a:gd name="connsiteX2" fmla="*/ 849507 w 849507"/>
              <a:gd name="connsiteY2" fmla="*/ 926699 h 1141213"/>
              <a:gd name="connsiteX3" fmla="*/ 223103 w 849507"/>
              <a:gd name="connsiteY3" fmla="*/ 1141213 h 1141213"/>
              <a:gd name="connsiteX4" fmla="*/ 0 w 849507"/>
              <a:gd name="connsiteY4" fmla="*/ 0 h 114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507" h="1141213">
                <a:moveTo>
                  <a:pt x="0" y="0"/>
                </a:moveTo>
                <a:lnTo>
                  <a:pt x="652148" y="77224"/>
                </a:lnTo>
                <a:lnTo>
                  <a:pt x="849507" y="926699"/>
                </a:lnTo>
                <a:lnTo>
                  <a:pt x="223103" y="1141213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3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473946" y="3226285"/>
            <a:ext cx="909405" cy="914203"/>
            <a:chOff x="7473946" y="3226285"/>
            <a:chExt cx="909405" cy="914203"/>
          </a:xfrm>
        </p:grpSpPr>
        <p:sp>
          <p:nvSpPr>
            <p:cNvPr id="15" name="Oval 14"/>
            <p:cNvSpPr/>
            <p:nvPr/>
          </p:nvSpPr>
          <p:spPr>
            <a:xfrm>
              <a:off x="7473946" y="3226285"/>
              <a:ext cx="866669" cy="86666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51000"/>
                    <a:satMod val="130000"/>
                    <a:alpha val="31000"/>
                  </a:schemeClr>
                </a:gs>
                <a:gs pos="80000">
                  <a:schemeClr val="accent2">
                    <a:shade val="93000"/>
                    <a:satMod val="130000"/>
                    <a:alpha val="31000"/>
                  </a:schemeClr>
                </a:gs>
                <a:gs pos="100000">
                  <a:schemeClr val="accent2">
                    <a:shade val="94000"/>
                    <a:satMod val="135000"/>
                    <a:alpha val="31000"/>
                  </a:schemeClr>
                </a:gs>
              </a:gsLst>
              <a:lin ang="16200000" scaled="0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V="1">
              <a:off x="7869001" y="3491844"/>
              <a:ext cx="514350" cy="171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869001" y="3645188"/>
              <a:ext cx="104775" cy="495300"/>
            </a:xfrm>
            <a:prstGeom prst="line">
              <a:avLst/>
            </a:prstGeom>
            <a:noFill/>
            <a:ln w="38100">
              <a:solidFill>
                <a:srgbClr val="4F6228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 flipV="1">
              <a:off x="7659451" y="3596619"/>
              <a:ext cx="209550" cy="571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17181" y="3595249"/>
              <a:ext cx="137294" cy="137294"/>
            </a:xfrm>
            <a:prstGeom prst="ellipse">
              <a:avLst/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10799" cy="4572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point </a:t>
            </a:r>
            <a:r>
              <a:rPr lang="en-US" sz="2400" b="1" dirty="0" smtClean="0">
                <a:latin typeface="Times New Roman"/>
                <a:cs typeface="Times New Roman"/>
              </a:rPr>
              <a:t>x</a:t>
            </a:r>
            <a:r>
              <a:rPr lang="en-US" sz="2400" dirty="0" smtClean="0"/>
              <a:t> in the cloud, pick 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/>
              <a:t> nearest neighbors or all points in </a:t>
            </a:r>
            <a:r>
              <a:rPr lang="en-US" sz="2400" i="1" dirty="0" smtClean="0">
                <a:latin typeface="Times New Roman"/>
                <a:cs typeface="Times New Roman"/>
              </a:rPr>
              <a:t>r</a:t>
            </a:r>
            <a:r>
              <a:rPr lang="en-US" sz="2400" dirty="0" smtClean="0"/>
              <a:t>-ball: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Find a plane </a:t>
            </a:r>
            <a:r>
              <a:rPr lang="en-US" sz="2400" dirty="0" err="1" smtClean="0">
                <a:latin typeface="Times New Roman"/>
                <a:cs typeface="Times New Roman"/>
              </a:rPr>
              <a:t>Π</a:t>
            </a:r>
            <a:r>
              <a:rPr lang="en-US" sz="2400" dirty="0" smtClean="0"/>
              <a:t> that minimizes the sum of square distances:</a:t>
            </a:r>
            <a:endParaRPr lang="en-US" sz="2400" dirty="0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6" y="3236915"/>
            <a:ext cx="2434083" cy="279512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4" y="5034509"/>
            <a:ext cx="2499312" cy="827531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85" y="2544658"/>
            <a:ext cx="2472764" cy="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Implicit Surface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4572001"/>
          </a:xfrm>
        </p:spPr>
        <p:txBody>
          <a:bodyPr/>
          <a:lstStyle/>
          <a:p>
            <a:r>
              <a:rPr lang="en-US" dirty="0" smtClean="0"/>
              <a:t>Implicit function from point clouds</a:t>
            </a:r>
          </a:p>
          <a:p>
            <a:endParaRPr lang="en-US" dirty="0" smtClean="0"/>
          </a:p>
          <a:p>
            <a:r>
              <a:rPr lang="en-US" dirty="0" smtClean="0"/>
              <a:t>Need consistently oriented </a:t>
            </a:r>
            <a:r>
              <a:rPr lang="en-US" dirty="0" err="1" smtClean="0"/>
              <a:t>normals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9091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791201" y="3429000"/>
            <a:ext cx="2554797" cy="2840934"/>
            <a:chOff x="5783765" y="3124200"/>
            <a:chExt cx="2804047" cy="3118101"/>
          </a:xfrm>
        </p:grpSpPr>
        <p:grpSp>
          <p:nvGrpSpPr>
            <p:cNvPr id="8" name="Group 7"/>
            <p:cNvGrpSpPr/>
            <p:nvPr/>
          </p:nvGrpSpPr>
          <p:grpSpPr>
            <a:xfrm>
              <a:off x="5783765" y="3124200"/>
              <a:ext cx="2804047" cy="3118101"/>
              <a:chOff x="4673122" y="1752829"/>
              <a:chExt cx="4108925" cy="4569126"/>
            </a:xfrm>
          </p:grpSpPr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57750" y="1752829"/>
                <a:ext cx="3617640" cy="3886646"/>
              </a:xfrm>
              <a:prstGeom prst="rect">
                <a:avLst/>
              </a:prstGeom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4673122" y="5702321"/>
                <a:ext cx="4108925" cy="619634"/>
                <a:chOff x="513172" y="5110399"/>
                <a:chExt cx="4108925" cy="619634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90628" y="5110399"/>
                  <a:ext cx="3635433" cy="164944"/>
                  <a:chOff x="690628" y="5110399"/>
                  <a:chExt cx="3635433" cy="164944"/>
                </a:xfrm>
              </p:grpSpPr>
              <p:sp>
                <p:nvSpPr>
                  <p:cNvPr id="16" name="Rectangle 1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90628" y="5110399"/>
                    <a:ext cx="1822039" cy="16494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00FF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516719" y="5110399"/>
                    <a:ext cx="1809342" cy="16494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13172" y="5235029"/>
                  <a:ext cx="686845" cy="495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1pPr>
                  <a:lvl2pPr marL="742950" indent="-28575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2pPr>
                  <a:lvl3pPr marL="1143000" indent="-22860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3pPr>
                  <a:lvl4pPr marL="1600200" indent="-22860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4pPr>
                  <a:lvl5pPr marL="2057400" indent="-22860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latin typeface="Trebuchet MS"/>
                      <a:cs typeface="Trebuchet MS"/>
                    </a:rPr>
                    <a:t>&lt; 0</a:t>
                  </a:r>
                </a:p>
              </p:txBody>
            </p:sp>
            <p:sp>
              <p:nvSpPr>
                <p:cNvPr id="1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0945" y="5238201"/>
                  <a:ext cx="631152" cy="445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1pPr>
                  <a:lvl2pPr marL="742950" indent="-28575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2pPr>
                  <a:lvl3pPr marL="1143000" indent="-22860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3pPr>
                  <a:lvl4pPr marL="1600200" indent="-22860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4pPr>
                  <a:lvl5pPr marL="2057400" indent="-22860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9pPr>
                </a:lstStyle>
                <a:p>
                  <a:pPr eaLnBrk="1" hangingPunct="1"/>
                  <a:r>
                    <a:rPr lang="en-US" sz="1200" dirty="0" smtClean="0">
                      <a:latin typeface="Trebuchet MS"/>
                      <a:cs typeface="Trebuchet MS"/>
                    </a:rPr>
                    <a:t>&gt; </a:t>
                  </a:r>
                  <a:r>
                    <a:rPr lang="en-US" sz="1200" dirty="0">
                      <a:latin typeface="Trebuchet MS"/>
                      <a:cs typeface="Trebuchet MS"/>
                    </a:rPr>
                    <a:t>0</a:t>
                  </a:r>
                </a:p>
              </p:txBody>
            </p:sp>
            <p:sp>
              <p:nvSpPr>
                <p:cNvPr id="1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73648" y="5231858"/>
                  <a:ext cx="448426" cy="495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1pPr>
                  <a:lvl2pPr marL="742950" indent="-28575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2pPr>
                  <a:lvl3pPr marL="1143000" indent="-22860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3pPr>
                  <a:lvl4pPr marL="1600200" indent="-22860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4pPr>
                  <a:lvl5pPr marL="2057400" indent="-228600" eaLnBrk="0" hangingPunct="0"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ts val="2000"/>
                    </a:spcBef>
                    <a:spcAft>
                      <a:spcPct val="0"/>
                    </a:spcAft>
                    <a:defRPr sz="4000">
                      <a:solidFill>
                        <a:srgbClr val="000000"/>
                      </a:solidFill>
                      <a:latin typeface="Arial" charset="0"/>
                      <a:ea typeface="ヒラギノ角ゴ ProN W3" charset="0"/>
                      <a:cs typeface="ヒラギノ角ゴ ProN W3" charset="0"/>
                      <a:sym typeface="Arial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latin typeface="Trebuchet MS"/>
                      <a:cs typeface="Trebuchet MS"/>
                    </a:rPr>
                    <a:t>0</a:t>
                  </a:r>
                </a:p>
              </p:txBody>
            </p:sp>
          </p:grpSp>
          <p:sp>
            <p:nvSpPr>
              <p:cNvPr id="11" name="Freeform 10"/>
              <p:cNvSpPr>
                <a:spLocks noChangeAspect="1"/>
              </p:cNvSpPr>
              <p:nvPr/>
            </p:nvSpPr>
            <p:spPr bwMode="blackGray">
              <a:xfrm>
                <a:off x="4987518" y="1820190"/>
                <a:ext cx="3350990" cy="3671997"/>
              </a:xfrm>
              <a:custGeom>
                <a:avLst/>
                <a:gdLst>
                  <a:gd name="T0" fmla="*/ 2147483647 w 1584"/>
                  <a:gd name="T1" fmla="*/ 2147483647 h 1536"/>
                  <a:gd name="T2" fmla="*/ 2147483647 w 1584"/>
                  <a:gd name="T3" fmla="*/ 2147483647 h 1536"/>
                  <a:gd name="T4" fmla="*/ 2147483647 w 1584"/>
                  <a:gd name="T5" fmla="*/ 2147483647 h 1536"/>
                  <a:gd name="T6" fmla="*/ 2147483647 w 1584"/>
                  <a:gd name="T7" fmla="*/ 2147483647 h 1536"/>
                  <a:gd name="T8" fmla="*/ 2147483647 w 1584"/>
                  <a:gd name="T9" fmla="*/ 2147483647 h 1536"/>
                  <a:gd name="T10" fmla="*/ 2147483647 w 1584"/>
                  <a:gd name="T11" fmla="*/ 2147483647 h 1536"/>
                  <a:gd name="T12" fmla="*/ 2147483647 w 1584"/>
                  <a:gd name="T13" fmla="*/ 2147483647 h 1536"/>
                  <a:gd name="T14" fmla="*/ 2147483647 w 1584"/>
                  <a:gd name="T15" fmla="*/ 2147483647 h 1536"/>
                  <a:gd name="T16" fmla="*/ 2147483647 w 1584"/>
                  <a:gd name="T17" fmla="*/ 2147483647 h 1536"/>
                  <a:gd name="T18" fmla="*/ 2147483647 w 1584"/>
                  <a:gd name="T19" fmla="*/ 2147483647 h 1536"/>
                  <a:gd name="T20" fmla="*/ 2147483647 w 1584"/>
                  <a:gd name="T21" fmla="*/ 2147483647 h 1536"/>
                  <a:gd name="T22" fmla="*/ 2147483647 w 1584"/>
                  <a:gd name="T23" fmla="*/ 2147483647 h 1536"/>
                  <a:gd name="T24" fmla="*/ 2147483647 w 1584"/>
                  <a:gd name="T25" fmla="*/ 2147483647 h 1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84"/>
                  <a:gd name="T40" fmla="*/ 0 h 1536"/>
                  <a:gd name="T41" fmla="*/ 1584 w 1584"/>
                  <a:gd name="T42" fmla="*/ 1536 h 1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84" h="1536">
                    <a:moveTo>
                      <a:pt x="1016" y="136"/>
                    </a:moveTo>
                    <a:cubicBezTo>
                      <a:pt x="917" y="78"/>
                      <a:pt x="776" y="0"/>
                      <a:pt x="632" y="40"/>
                    </a:cubicBezTo>
                    <a:cubicBezTo>
                      <a:pt x="488" y="80"/>
                      <a:pt x="248" y="216"/>
                      <a:pt x="152" y="376"/>
                    </a:cubicBezTo>
                    <a:cubicBezTo>
                      <a:pt x="56" y="536"/>
                      <a:pt x="0" y="816"/>
                      <a:pt x="56" y="1000"/>
                    </a:cubicBezTo>
                    <a:cubicBezTo>
                      <a:pt x="112" y="1184"/>
                      <a:pt x="328" y="1424"/>
                      <a:pt x="488" y="1480"/>
                    </a:cubicBezTo>
                    <a:cubicBezTo>
                      <a:pt x="648" y="1536"/>
                      <a:pt x="801" y="1467"/>
                      <a:pt x="865" y="1395"/>
                    </a:cubicBezTo>
                    <a:cubicBezTo>
                      <a:pt x="929" y="1323"/>
                      <a:pt x="873" y="1193"/>
                      <a:pt x="825" y="1065"/>
                    </a:cubicBezTo>
                    <a:cubicBezTo>
                      <a:pt x="777" y="937"/>
                      <a:pt x="715" y="832"/>
                      <a:pt x="839" y="699"/>
                    </a:cubicBezTo>
                    <a:cubicBezTo>
                      <a:pt x="963" y="566"/>
                      <a:pt x="1068" y="638"/>
                      <a:pt x="1208" y="664"/>
                    </a:cubicBezTo>
                    <a:cubicBezTo>
                      <a:pt x="1348" y="690"/>
                      <a:pt x="1504" y="648"/>
                      <a:pt x="1544" y="568"/>
                    </a:cubicBezTo>
                    <a:cubicBezTo>
                      <a:pt x="1584" y="488"/>
                      <a:pt x="1520" y="232"/>
                      <a:pt x="1448" y="184"/>
                    </a:cubicBezTo>
                    <a:cubicBezTo>
                      <a:pt x="1376" y="136"/>
                      <a:pt x="1285" y="319"/>
                      <a:pt x="1178" y="292"/>
                    </a:cubicBezTo>
                    <a:cubicBezTo>
                      <a:pt x="1071" y="265"/>
                      <a:pt x="1115" y="194"/>
                      <a:pt x="1016" y="13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Oval 15"/>
            <p:cNvSpPr>
              <a:spLocks/>
            </p:cNvSpPr>
            <p:nvPr/>
          </p:nvSpPr>
          <p:spPr bwMode="auto">
            <a:xfrm rot="19426758">
              <a:off x="6389239" y="3474302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 rot="19426758">
              <a:off x="6780307" y="3209064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5"/>
            <p:cNvSpPr>
              <a:spLocks/>
            </p:cNvSpPr>
            <p:nvPr/>
          </p:nvSpPr>
          <p:spPr bwMode="auto">
            <a:xfrm rot="19426758">
              <a:off x="7213997" y="3267709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5"/>
            <p:cNvSpPr>
              <a:spLocks/>
            </p:cNvSpPr>
            <p:nvPr/>
          </p:nvSpPr>
          <p:spPr bwMode="auto">
            <a:xfrm rot="19426758">
              <a:off x="6013157" y="4155142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Oval 15"/>
            <p:cNvSpPr>
              <a:spLocks/>
            </p:cNvSpPr>
            <p:nvPr/>
          </p:nvSpPr>
          <p:spPr bwMode="auto">
            <a:xfrm rot="19426758">
              <a:off x="6004634" y="4564257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Oval 15"/>
            <p:cNvSpPr>
              <a:spLocks/>
            </p:cNvSpPr>
            <p:nvPr/>
          </p:nvSpPr>
          <p:spPr bwMode="auto">
            <a:xfrm rot="19426758">
              <a:off x="6055777" y="4879616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Oval 15"/>
            <p:cNvSpPr>
              <a:spLocks/>
            </p:cNvSpPr>
            <p:nvPr/>
          </p:nvSpPr>
          <p:spPr bwMode="auto">
            <a:xfrm rot="19426758">
              <a:off x="6694038" y="5543409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Oval 15"/>
            <p:cNvSpPr>
              <a:spLocks/>
            </p:cNvSpPr>
            <p:nvPr/>
          </p:nvSpPr>
          <p:spPr bwMode="auto">
            <a:xfrm rot="19426758">
              <a:off x="7239569" y="5330328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Oval 15"/>
            <p:cNvSpPr>
              <a:spLocks/>
            </p:cNvSpPr>
            <p:nvPr/>
          </p:nvSpPr>
          <p:spPr bwMode="auto">
            <a:xfrm rot="19426758">
              <a:off x="7094661" y="4512100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Oval 15"/>
            <p:cNvSpPr>
              <a:spLocks/>
            </p:cNvSpPr>
            <p:nvPr/>
          </p:nvSpPr>
          <p:spPr bwMode="auto">
            <a:xfrm rot="19426758">
              <a:off x="7357872" y="4119012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Oval 15"/>
            <p:cNvSpPr>
              <a:spLocks/>
            </p:cNvSpPr>
            <p:nvPr/>
          </p:nvSpPr>
          <p:spPr bwMode="auto">
            <a:xfrm rot="19426758">
              <a:off x="7843734" y="4204246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Oval 15"/>
            <p:cNvSpPr>
              <a:spLocks/>
            </p:cNvSpPr>
            <p:nvPr/>
          </p:nvSpPr>
          <p:spPr bwMode="auto">
            <a:xfrm rot="19426758">
              <a:off x="8142068" y="3684331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Oval 15"/>
            <p:cNvSpPr>
              <a:spLocks/>
            </p:cNvSpPr>
            <p:nvPr/>
          </p:nvSpPr>
          <p:spPr bwMode="auto">
            <a:xfrm rot="19426758">
              <a:off x="7681780" y="3582051"/>
              <a:ext cx="110521" cy="1110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7078521" y="4759552"/>
            <a:ext cx="236679" cy="72798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11871" y="5515202"/>
            <a:ext cx="204929" cy="85498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81721" y="4435702"/>
            <a:ext cx="39829" cy="187098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726221" y="4511902"/>
            <a:ext cx="14429" cy="199798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043721" y="3917950"/>
            <a:ext cx="198579" cy="5420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537450" y="3651250"/>
            <a:ext cx="23671" cy="18120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167421" y="3371850"/>
            <a:ext cx="90629" cy="17485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667500" y="3371850"/>
            <a:ext cx="55421" cy="13675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210300" y="3594100"/>
            <a:ext cx="144322" cy="16215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765800" y="4375150"/>
            <a:ext cx="252272" cy="3515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810250" y="4791302"/>
            <a:ext cx="182422" cy="15648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842000" y="5096102"/>
            <a:ext cx="195122" cy="79148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616700" y="5731102"/>
            <a:ext cx="42722" cy="180748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9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Least Squares?</a:t>
            </a:r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52725" y="1943100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514475" y="4314825"/>
            <a:ext cx="520065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27800" y="43053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03475" y="19431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 rot="1366262">
            <a:off x="3330575" y="2654300"/>
            <a:ext cx="1774825" cy="2022475"/>
            <a:chOff x="1870" y="1522"/>
            <a:chExt cx="1118" cy="1274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040" y="23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176" y="236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140" y="223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2290" y="225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2266" y="206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194" y="207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2422" y="217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2290" y="21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2428" y="204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602" y="205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924" y="247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530" y="190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2650" y="194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2350" y="186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752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2680" y="172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870" y="27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2872" y="16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2014" y="254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2932" y="152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272" y="237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1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Least Squares?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a line </a:t>
            </a:r>
            <a:r>
              <a:rPr lang="en-US" sz="2800" i="1" dirty="0" smtClean="0">
                <a:latin typeface="Times New Roman"/>
                <a:cs typeface="Times New Roman"/>
              </a:rPr>
              <a:t>y = </a:t>
            </a:r>
            <a:r>
              <a:rPr lang="en-US" sz="2800" i="1" dirty="0" err="1" smtClean="0">
                <a:latin typeface="Times New Roman"/>
                <a:cs typeface="Times New Roman"/>
              </a:rPr>
              <a:t>ax+b</a:t>
            </a:r>
            <a:r>
              <a:rPr lang="en-US" sz="2800" dirty="0" smtClean="0"/>
              <a:t>  </a:t>
            </a:r>
            <a:r>
              <a:rPr lang="en-US" sz="2800" dirty="0" err="1" smtClean="0"/>
              <a:t>s.t.</a:t>
            </a:r>
            <a:endParaRPr lang="en-US" sz="2800" dirty="0"/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 rot="1366262">
            <a:off x="3330575" y="2654300"/>
            <a:ext cx="1774825" cy="2022475"/>
            <a:chOff x="1870" y="1522"/>
            <a:chExt cx="1118" cy="1274"/>
          </a:xfrm>
        </p:grpSpPr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040" y="23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2176" y="236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2140" y="223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2290" y="225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2266" y="206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>
              <a:off x="2194" y="207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2422" y="217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2290" y="21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2428" y="204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8"/>
            <p:cNvSpPr>
              <a:spLocks noChangeArrowheads="1"/>
            </p:cNvSpPr>
            <p:nvPr/>
          </p:nvSpPr>
          <p:spPr bwMode="auto">
            <a:xfrm>
              <a:off x="2602" y="205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1924" y="247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2530" y="190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2650" y="194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2350" y="186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2752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4"/>
            <p:cNvSpPr>
              <a:spLocks noChangeArrowheads="1"/>
            </p:cNvSpPr>
            <p:nvPr/>
          </p:nvSpPr>
          <p:spPr bwMode="auto">
            <a:xfrm>
              <a:off x="2680" y="172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1870" y="27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6"/>
            <p:cNvSpPr>
              <a:spLocks noChangeArrowheads="1"/>
            </p:cNvSpPr>
            <p:nvPr/>
          </p:nvSpPr>
          <p:spPr bwMode="auto">
            <a:xfrm>
              <a:off x="2872" y="16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7"/>
            <p:cNvSpPr>
              <a:spLocks noChangeArrowheads="1"/>
            </p:cNvSpPr>
            <p:nvPr/>
          </p:nvSpPr>
          <p:spPr bwMode="auto">
            <a:xfrm>
              <a:off x="2014" y="254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2932" y="152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2272" y="237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2311486" y="2533135"/>
            <a:ext cx="4038600" cy="20193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 flipH="1" flipV="1">
            <a:off x="5359486" y="3018910"/>
            <a:ext cx="4763" cy="90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3311611" y="3876160"/>
            <a:ext cx="3175" cy="161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3559261" y="3733285"/>
            <a:ext cx="6350" cy="174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 flipH="1" flipV="1">
            <a:off x="4216486" y="359041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 flipH="1" flipV="1">
            <a:off x="3873586" y="3766623"/>
            <a:ext cx="0" cy="1762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4178386" y="2914135"/>
            <a:ext cx="0" cy="6953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3949786" y="344753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 flipH="1" flipV="1">
            <a:off x="5178511" y="312368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2749636" y="1942585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1511386" y="4314310"/>
            <a:ext cx="520065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6524711" y="4304785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2400386" y="1942585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8" name="Oval 17"/>
          <p:cNvSpPr>
            <a:spLocks noChangeArrowheads="1"/>
          </p:cNvSpPr>
          <p:nvPr/>
        </p:nvSpPr>
        <p:spPr bwMode="auto">
          <a:xfrm rot="1366262">
            <a:off x="3513224" y="370312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 rot="1366262">
            <a:off x="3694199" y="382853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 rot="1366262">
            <a:off x="3902161" y="340943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 rot="1366262">
            <a:off x="4176799" y="369042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21"/>
          <p:cNvSpPr>
            <a:spLocks noChangeArrowheads="1"/>
          </p:cNvSpPr>
          <p:nvPr/>
        </p:nvSpPr>
        <p:spPr bwMode="auto">
          <a:xfrm rot="1366262">
            <a:off x="3262399" y="382218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auto">
          <a:xfrm rot="1366262">
            <a:off x="4497474" y="336974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auto">
          <a:xfrm rot="1366262">
            <a:off x="4145049" y="288397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24"/>
          <p:cNvSpPr>
            <a:spLocks noChangeArrowheads="1"/>
          </p:cNvSpPr>
          <p:nvPr/>
        </p:nvSpPr>
        <p:spPr bwMode="auto">
          <a:xfrm rot="1366262">
            <a:off x="4830849" y="319036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25"/>
          <p:cNvSpPr>
            <a:spLocks noChangeArrowheads="1"/>
          </p:cNvSpPr>
          <p:nvPr/>
        </p:nvSpPr>
        <p:spPr bwMode="auto">
          <a:xfrm rot="1366262">
            <a:off x="3017924" y="418572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26"/>
          <p:cNvSpPr>
            <a:spLocks noChangeArrowheads="1"/>
          </p:cNvSpPr>
          <p:nvPr/>
        </p:nvSpPr>
        <p:spPr bwMode="auto">
          <a:xfrm rot="1366262">
            <a:off x="5140411" y="323798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27"/>
          <p:cNvSpPr>
            <a:spLocks noChangeArrowheads="1"/>
          </p:cNvSpPr>
          <p:nvPr/>
        </p:nvSpPr>
        <p:spPr bwMode="auto">
          <a:xfrm rot="1366262">
            <a:off x="3346536" y="399204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28"/>
          <p:cNvSpPr>
            <a:spLocks noChangeArrowheads="1"/>
          </p:cNvSpPr>
          <p:nvPr/>
        </p:nvSpPr>
        <p:spPr bwMode="auto">
          <a:xfrm rot="1366262">
            <a:off x="5321386" y="305383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29"/>
          <p:cNvSpPr>
            <a:spLocks noChangeArrowheads="1"/>
          </p:cNvSpPr>
          <p:nvPr/>
        </p:nvSpPr>
        <p:spPr bwMode="auto">
          <a:xfrm rot="1366262">
            <a:off x="3832311" y="389679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0"/>
          <p:cNvSpPr>
            <a:spLocks noChangeShapeType="1"/>
          </p:cNvSpPr>
          <p:nvPr/>
        </p:nvSpPr>
        <p:spPr bwMode="auto">
          <a:xfrm flipH="1" flipV="1">
            <a:off x="4822911" y="3311010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2" name="Oval 31"/>
          <p:cNvSpPr>
            <a:spLocks noChangeArrowheads="1"/>
          </p:cNvSpPr>
          <p:nvPr/>
        </p:nvSpPr>
        <p:spPr bwMode="auto">
          <a:xfrm rot="1366262">
            <a:off x="4778461" y="373487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64" y="1269922"/>
            <a:ext cx="3142931" cy="840946"/>
          </a:xfrm>
          <a:prstGeom prst="rect">
            <a:avLst/>
          </a:prstGeom>
        </p:spPr>
      </p:pic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7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10"/>
          <p:cNvSpPr>
            <a:spLocks noChangeShapeType="1"/>
          </p:cNvSpPr>
          <p:nvPr/>
        </p:nvSpPr>
        <p:spPr bwMode="auto">
          <a:xfrm flipH="1">
            <a:off x="4308076" y="3235424"/>
            <a:ext cx="3113" cy="3554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Least Squares?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 a line </a:t>
            </a:r>
            <a:r>
              <a:rPr lang="en-US" sz="2800" i="1" dirty="0" smtClean="0">
                <a:latin typeface="Times New Roman"/>
                <a:cs typeface="Times New Roman"/>
              </a:rPr>
              <a:t>y = </a:t>
            </a:r>
            <a:r>
              <a:rPr lang="en-US" sz="2800" i="1" dirty="0" err="1" smtClean="0">
                <a:latin typeface="Times New Roman"/>
                <a:cs typeface="Times New Roman"/>
              </a:rPr>
              <a:t>ax+b</a:t>
            </a:r>
            <a:r>
              <a:rPr lang="en-US" sz="2800" dirty="0" smtClean="0"/>
              <a:t>  </a:t>
            </a:r>
            <a:r>
              <a:rPr lang="en-US" sz="2800" dirty="0" err="1" smtClean="0"/>
              <a:t>s.t.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But we would like true orthogonal distances</a:t>
            </a:r>
            <a:endParaRPr lang="en-US" sz="2800" dirty="0"/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 rot="1366262">
            <a:off x="3330575" y="2654300"/>
            <a:ext cx="1774825" cy="2022475"/>
            <a:chOff x="1870" y="1522"/>
            <a:chExt cx="1118" cy="1274"/>
          </a:xfrm>
        </p:grpSpPr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040" y="23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2176" y="236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2140" y="223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2290" y="225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2266" y="206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>
              <a:off x="2194" y="207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2422" y="217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2290" y="21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2428" y="204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8"/>
            <p:cNvSpPr>
              <a:spLocks noChangeArrowheads="1"/>
            </p:cNvSpPr>
            <p:nvPr/>
          </p:nvSpPr>
          <p:spPr bwMode="auto">
            <a:xfrm>
              <a:off x="2602" y="205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1924" y="247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2530" y="190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2650" y="194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2752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4"/>
            <p:cNvSpPr>
              <a:spLocks noChangeArrowheads="1"/>
            </p:cNvSpPr>
            <p:nvPr/>
          </p:nvSpPr>
          <p:spPr bwMode="auto">
            <a:xfrm>
              <a:off x="2680" y="172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1870" y="27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6"/>
            <p:cNvSpPr>
              <a:spLocks noChangeArrowheads="1"/>
            </p:cNvSpPr>
            <p:nvPr/>
          </p:nvSpPr>
          <p:spPr bwMode="auto">
            <a:xfrm>
              <a:off x="2872" y="16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7"/>
            <p:cNvSpPr>
              <a:spLocks noChangeArrowheads="1"/>
            </p:cNvSpPr>
            <p:nvPr/>
          </p:nvSpPr>
          <p:spPr bwMode="auto">
            <a:xfrm>
              <a:off x="2014" y="2548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2932" y="152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2272" y="237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2350" y="186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2237988" y="2770729"/>
            <a:ext cx="4156262" cy="1642900"/>
          </a:xfrm>
          <a:prstGeom prst="line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3311611" y="3876161"/>
            <a:ext cx="1699" cy="11520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3559261" y="3733285"/>
            <a:ext cx="6350" cy="174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 flipV="1">
            <a:off x="4216486" y="3619874"/>
            <a:ext cx="3988" cy="12293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 flipH="1" flipV="1">
            <a:off x="3873586" y="3766623"/>
            <a:ext cx="0" cy="1762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 flipH="1">
            <a:off x="4177276" y="2914135"/>
            <a:ext cx="1110" cy="73597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3949786" y="3447535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 flipH="1" flipV="1">
            <a:off x="4880443" y="321007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2749636" y="1942585"/>
            <a:ext cx="0" cy="3248025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1511386" y="4314310"/>
            <a:ext cx="520065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6524711" y="4304785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2400386" y="1942585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8" name="Oval 17"/>
          <p:cNvSpPr>
            <a:spLocks noChangeArrowheads="1"/>
          </p:cNvSpPr>
          <p:nvPr/>
        </p:nvSpPr>
        <p:spPr bwMode="auto">
          <a:xfrm rot="1366262">
            <a:off x="3513224" y="370312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 rot="1366262">
            <a:off x="3694199" y="382853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 rot="1366262">
            <a:off x="3902161" y="340943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 rot="1366262">
            <a:off x="4176799" y="369042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21"/>
          <p:cNvSpPr>
            <a:spLocks noChangeArrowheads="1"/>
          </p:cNvSpPr>
          <p:nvPr/>
        </p:nvSpPr>
        <p:spPr bwMode="auto">
          <a:xfrm rot="1366262">
            <a:off x="3262399" y="382218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auto">
          <a:xfrm rot="1366262">
            <a:off x="4497474" y="336974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auto">
          <a:xfrm rot="1366262">
            <a:off x="4145049" y="288397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24"/>
          <p:cNvSpPr>
            <a:spLocks noChangeArrowheads="1"/>
          </p:cNvSpPr>
          <p:nvPr/>
        </p:nvSpPr>
        <p:spPr bwMode="auto">
          <a:xfrm rot="1366262">
            <a:off x="4830849" y="319036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25"/>
          <p:cNvSpPr>
            <a:spLocks noChangeArrowheads="1"/>
          </p:cNvSpPr>
          <p:nvPr/>
        </p:nvSpPr>
        <p:spPr bwMode="auto">
          <a:xfrm rot="1366262">
            <a:off x="3017924" y="418572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26"/>
          <p:cNvSpPr>
            <a:spLocks noChangeArrowheads="1"/>
          </p:cNvSpPr>
          <p:nvPr/>
        </p:nvSpPr>
        <p:spPr bwMode="auto">
          <a:xfrm rot="1366262">
            <a:off x="5140411" y="323798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27"/>
          <p:cNvSpPr>
            <a:spLocks noChangeArrowheads="1"/>
          </p:cNvSpPr>
          <p:nvPr/>
        </p:nvSpPr>
        <p:spPr bwMode="auto">
          <a:xfrm rot="1366262">
            <a:off x="3346536" y="399204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28"/>
          <p:cNvSpPr>
            <a:spLocks noChangeArrowheads="1"/>
          </p:cNvSpPr>
          <p:nvPr/>
        </p:nvSpPr>
        <p:spPr bwMode="auto">
          <a:xfrm rot="1366262">
            <a:off x="5321386" y="305383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29"/>
          <p:cNvSpPr>
            <a:spLocks noChangeArrowheads="1"/>
          </p:cNvSpPr>
          <p:nvPr/>
        </p:nvSpPr>
        <p:spPr bwMode="auto">
          <a:xfrm rot="1366262">
            <a:off x="3832311" y="389679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0"/>
          <p:cNvSpPr>
            <a:spLocks noChangeShapeType="1"/>
          </p:cNvSpPr>
          <p:nvPr/>
        </p:nvSpPr>
        <p:spPr bwMode="auto">
          <a:xfrm flipV="1">
            <a:off x="4822910" y="3386612"/>
            <a:ext cx="2339" cy="36254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2" name="Oval 31"/>
          <p:cNvSpPr>
            <a:spLocks noChangeArrowheads="1"/>
          </p:cNvSpPr>
          <p:nvPr/>
        </p:nvSpPr>
        <p:spPr bwMode="auto">
          <a:xfrm rot="1366262">
            <a:off x="4778461" y="373487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64" y="1269922"/>
            <a:ext cx="3142931" cy="84094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7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Fit with SSD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1514475" y="1847850"/>
            <a:ext cx="5299075" cy="3343275"/>
            <a:chOff x="1514475" y="1847850"/>
            <a:chExt cx="5299075" cy="3343275"/>
          </a:xfrm>
        </p:grpSpPr>
        <p:sp>
          <p:nvSpPr>
            <p:cNvPr id="85" name="Line 2"/>
            <p:cNvSpPr>
              <a:spLocks noChangeShapeType="1"/>
            </p:cNvSpPr>
            <p:nvPr/>
          </p:nvSpPr>
          <p:spPr bwMode="auto">
            <a:xfrm flipH="1" flipV="1">
              <a:off x="5343525" y="3028950"/>
              <a:ext cx="38100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6" name="Line 3"/>
            <p:cNvSpPr>
              <a:spLocks noChangeShapeType="1"/>
            </p:cNvSpPr>
            <p:nvPr/>
          </p:nvSpPr>
          <p:spPr bwMode="auto">
            <a:xfrm>
              <a:off x="3314700" y="3876675"/>
              <a:ext cx="66675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7" name="Line 4"/>
            <p:cNvSpPr>
              <a:spLocks noChangeShapeType="1"/>
            </p:cNvSpPr>
            <p:nvPr/>
          </p:nvSpPr>
          <p:spPr bwMode="auto">
            <a:xfrm>
              <a:off x="3555206" y="3736181"/>
              <a:ext cx="76200" cy="1547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8" name="Line 5"/>
            <p:cNvSpPr>
              <a:spLocks noChangeShapeType="1"/>
            </p:cNvSpPr>
            <p:nvPr/>
          </p:nvSpPr>
          <p:spPr bwMode="auto">
            <a:xfrm>
              <a:off x="3774280" y="3640932"/>
              <a:ext cx="69058" cy="147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9" name="Line 6"/>
            <p:cNvSpPr>
              <a:spLocks noChangeShapeType="1"/>
            </p:cNvSpPr>
            <p:nvPr/>
          </p:nvSpPr>
          <p:spPr bwMode="auto">
            <a:xfrm flipH="1" flipV="1">
              <a:off x="4162425" y="3619500"/>
              <a:ext cx="5715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" name="Line 7"/>
            <p:cNvSpPr>
              <a:spLocks noChangeShapeType="1"/>
            </p:cNvSpPr>
            <p:nvPr/>
          </p:nvSpPr>
          <p:spPr bwMode="auto">
            <a:xfrm flipH="1" flipV="1">
              <a:off x="3807619" y="3807618"/>
              <a:ext cx="69056" cy="135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1" name="Line 8"/>
            <p:cNvSpPr>
              <a:spLocks noChangeShapeType="1"/>
            </p:cNvSpPr>
            <p:nvPr/>
          </p:nvSpPr>
          <p:spPr bwMode="auto">
            <a:xfrm>
              <a:off x="4298156" y="3219451"/>
              <a:ext cx="133350" cy="273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2" name="Line 9"/>
            <p:cNvSpPr>
              <a:spLocks noChangeShapeType="1"/>
            </p:cNvSpPr>
            <p:nvPr/>
          </p:nvSpPr>
          <p:spPr bwMode="auto">
            <a:xfrm>
              <a:off x="3952875" y="3448050"/>
              <a:ext cx="104775" cy="219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3" name="Line 10"/>
            <p:cNvSpPr>
              <a:spLocks noChangeShapeType="1"/>
            </p:cNvSpPr>
            <p:nvPr/>
          </p:nvSpPr>
          <p:spPr bwMode="auto">
            <a:xfrm>
              <a:off x="4064793" y="3483769"/>
              <a:ext cx="66675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4" name="Line 11"/>
            <p:cNvSpPr>
              <a:spLocks noChangeShapeType="1"/>
            </p:cNvSpPr>
            <p:nvPr/>
          </p:nvSpPr>
          <p:spPr bwMode="auto">
            <a:xfrm flipH="1" flipV="1">
              <a:off x="4624387" y="3398043"/>
              <a:ext cx="69054" cy="140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5" name="Line 12"/>
            <p:cNvSpPr>
              <a:spLocks noChangeShapeType="1"/>
            </p:cNvSpPr>
            <p:nvPr/>
          </p:nvSpPr>
          <p:spPr bwMode="auto">
            <a:xfrm flipH="1" flipV="1">
              <a:off x="4464843" y="3479006"/>
              <a:ext cx="92869" cy="188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6" name="Line 13"/>
            <p:cNvSpPr>
              <a:spLocks noChangeShapeType="1"/>
            </p:cNvSpPr>
            <p:nvPr/>
          </p:nvSpPr>
          <p:spPr bwMode="auto">
            <a:xfrm flipH="1" flipV="1">
              <a:off x="5119687" y="3150394"/>
              <a:ext cx="69056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 flipV="1">
              <a:off x="4826793" y="3290887"/>
              <a:ext cx="73817" cy="150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>
              <a:off x="2752725" y="1943100"/>
              <a:ext cx="0" cy="3248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9" name="Line 17"/>
            <p:cNvSpPr>
              <a:spLocks noChangeShapeType="1"/>
            </p:cNvSpPr>
            <p:nvPr/>
          </p:nvSpPr>
          <p:spPr bwMode="auto">
            <a:xfrm>
              <a:off x="1514475" y="4314825"/>
              <a:ext cx="5200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6527800" y="4305300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01" name="Text Box 19"/>
            <p:cNvSpPr txBox="1">
              <a:spLocks noChangeArrowheads="1"/>
            </p:cNvSpPr>
            <p:nvPr/>
          </p:nvSpPr>
          <p:spPr bwMode="auto">
            <a:xfrm>
              <a:off x="2403475" y="1943100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grpSp>
          <p:nvGrpSpPr>
            <p:cNvPr id="102" name="Group 20"/>
            <p:cNvGrpSpPr>
              <a:grpSpLocks/>
            </p:cNvGrpSpPr>
            <p:nvPr/>
          </p:nvGrpSpPr>
          <p:grpSpPr bwMode="auto">
            <a:xfrm rot="1366262">
              <a:off x="3330575" y="2654300"/>
              <a:ext cx="1774825" cy="2022475"/>
              <a:chOff x="1870" y="1522"/>
              <a:chExt cx="1118" cy="1274"/>
            </a:xfrm>
          </p:grpSpPr>
          <p:sp>
            <p:nvSpPr>
              <p:cNvPr id="107" name="Oval 21"/>
              <p:cNvSpPr>
                <a:spLocks noChangeArrowheads="1"/>
              </p:cNvSpPr>
              <p:nvPr/>
            </p:nvSpPr>
            <p:spPr bwMode="auto">
              <a:xfrm>
                <a:off x="2040" y="2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8" name="Oval 22"/>
              <p:cNvSpPr>
                <a:spLocks noChangeArrowheads="1"/>
              </p:cNvSpPr>
              <p:nvPr/>
            </p:nvSpPr>
            <p:spPr bwMode="auto">
              <a:xfrm>
                <a:off x="2176" y="2368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9" name="Oval 23"/>
              <p:cNvSpPr>
                <a:spLocks noChangeArrowheads="1"/>
              </p:cNvSpPr>
              <p:nvPr/>
            </p:nvSpPr>
            <p:spPr bwMode="auto">
              <a:xfrm>
                <a:off x="2140" y="223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Oval 24"/>
              <p:cNvSpPr>
                <a:spLocks noChangeArrowheads="1"/>
              </p:cNvSpPr>
              <p:nvPr/>
            </p:nvSpPr>
            <p:spPr bwMode="auto">
              <a:xfrm>
                <a:off x="2290" y="225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2266" y="2062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2194" y="207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2422" y="217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4" name="Oval 28"/>
              <p:cNvSpPr>
                <a:spLocks noChangeArrowheads="1"/>
              </p:cNvSpPr>
              <p:nvPr/>
            </p:nvSpPr>
            <p:spPr bwMode="auto">
              <a:xfrm>
                <a:off x="2290" y="21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5" name="Oval 29"/>
              <p:cNvSpPr>
                <a:spLocks noChangeArrowheads="1"/>
              </p:cNvSpPr>
              <p:nvPr/>
            </p:nvSpPr>
            <p:spPr bwMode="auto">
              <a:xfrm>
                <a:off x="2428" y="204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Oval 30"/>
              <p:cNvSpPr>
                <a:spLocks noChangeArrowheads="1"/>
              </p:cNvSpPr>
              <p:nvPr/>
            </p:nvSpPr>
            <p:spPr bwMode="auto">
              <a:xfrm>
                <a:off x="2602" y="205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7" name="Oval 31"/>
              <p:cNvSpPr>
                <a:spLocks noChangeArrowheads="1"/>
              </p:cNvSpPr>
              <p:nvPr/>
            </p:nvSpPr>
            <p:spPr bwMode="auto">
              <a:xfrm>
                <a:off x="1924" y="247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Oval 32"/>
              <p:cNvSpPr>
                <a:spLocks noChangeArrowheads="1"/>
              </p:cNvSpPr>
              <p:nvPr/>
            </p:nvSpPr>
            <p:spPr bwMode="auto">
              <a:xfrm>
                <a:off x="2530" y="1906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9" name="Oval 33"/>
              <p:cNvSpPr>
                <a:spLocks noChangeArrowheads="1"/>
              </p:cNvSpPr>
              <p:nvPr/>
            </p:nvSpPr>
            <p:spPr bwMode="auto">
              <a:xfrm>
                <a:off x="2650" y="1942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" name="Oval 34"/>
              <p:cNvSpPr>
                <a:spLocks noChangeArrowheads="1"/>
              </p:cNvSpPr>
              <p:nvPr/>
            </p:nvSpPr>
            <p:spPr bwMode="auto">
              <a:xfrm>
                <a:off x="2350" y="186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1" name="Oval 35"/>
              <p:cNvSpPr>
                <a:spLocks noChangeArrowheads="1"/>
              </p:cNvSpPr>
              <p:nvPr/>
            </p:nvSpPr>
            <p:spPr bwMode="auto">
              <a:xfrm>
                <a:off x="2752" y="18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2" name="Oval 36"/>
              <p:cNvSpPr>
                <a:spLocks noChangeArrowheads="1"/>
              </p:cNvSpPr>
              <p:nvPr/>
            </p:nvSpPr>
            <p:spPr bwMode="auto">
              <a:xfrm>
                <a:off x="2680" y="172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3" name="Oval 37"/>
              <p:cNvSpPr>
                <a:spLocks noChangeArrowheads="1"/>
              </p:cNvSpPr>
              <p:nvPr/>
            </p:nvSpPr>
            <p:spPr bwMode="auto">
              <a:xfrm>
                <a:off x="1870" y="27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4" name="Oval 38"/>
              <p:cNvSpPr>
                <a:spLocks noChangeArrowheads="1"/>
              </p:cNvSpPr>
              <p:nvPr/>
            </p:nvSpPr>
            <p:spPr bwMode="auto">
              <a:xfrm>
                <a:off x="2872" y="1672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5" name="Oval 39"/>
              <p:cNvSpPr>
                <a:spLocks noChangeArrowheads="1"/>
              </p:cNvSpPr>
              <p:nvPr/>
            </p:nvSpPr>
            <p:spPr bwMode="auto">
              <a:xfrm>
                <a:off x="2014" y="2548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6" name="Oval 40"/>
              <p:cNvSpPr>
                <a:spLocks noChangeArrowheads="1"/>
              </p:cNvSpPr>
              <p:nvPr/>
            </p:nvSpPr>
            <p:spPr bwMode="auto">
              <a:xfrm>
                <a:off x="2932" y="1522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" name="Oval 41"/>
              <p:cNvSpPr>
                <a:spLocks noChangeArrowheads="1"/>
              </p:cNvSpPr>
              <p:nvPr/>
            </p:nvSpPr>
            <p:spPr bwMode="auto">
              <a:xfrm>
                <a:off x="2272" y="237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3" name="Line 43"/>
            <p:cNvSpPr>
              <a:spLocks noChangeShapeType="1"/>
            </p:cNvSpPr>
            <p:nvPr/>
          </p:nvSpPr>
          <p:spPr bwMode="auto">
            <a:xfrm flipV="1">
              <a:off x="1924050" y="2305050"/>
              <a:ext cx="4867275" cy="244792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Text Box 45"/>
            <p:cNvSpPr txBox="1">
              <a:spLocks noChangeArrowheads="1"/>
            </p:cNvSpPr>
            <p:nvPr/>
          </p:nvSpPr>
          <p:spPr bwMode="auto">
            <a:xfrm>
              <a:off x="6461125" y="2381250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endParaRPr lang="en-US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49"/>
            <p:cNvSpPr>
              <a:spLocks noChangeShapeType="1"/>
            </p:cNvSpPr>
            <p:nvPr/>
          </p:nvSpPr>
          <p:spPr bwMode="auto">
            <a:xfrm>
              <a:off x="3409949" y="1847850"/>
              <a:ext cx="1335045" cy="30042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6" name="Text Box 50"/>
            <p:cNvSpPr txBox="1">
              <a:spLocks noChangeArrowheads="1"/>
            </p:cNvSpPr>
            <p:nvPr/>
          </p:nvSpPr>
          <p:spPr bwMode="auto">
            <a:xfrm>
              <a:off x="3165475" y="1905000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endParaRPr 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9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Principle Component Analysis (PCA)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PCA finds an orthogonal basis that best represents </a:t>
            </a:r>
            <a:r>
              <a:rPr lang="en-US" sz="2800" dirty="0" smtClean="0"/>
              <a:t>a given </a:t>
            </a:r>
            <a:r>
              <a:rPr lang="en-US" sz="2800" dirty="0"/>
              <a:t>data set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lvl="0"/>
            <a:r>
              <a:rPr lang="en-US" sz="2800" dirty="0"/>
              <a:t>PCA finds </a:t>
            </a:r>
            <a:r>
              <a:rPr lang="en-US" sz="2800" dirty="0" smtClean="0"/>
              <a:t>the best </a:t>
            </a:r>
            <a:r>
              <a:rPr lang="en-US" sz="2800" dirty="0"/>
              <a:t>approximating line/plane</a:t>
            </a:r>
            <a:r>
              <a:rPr lang="en-US" sz="2800" dirty="0" smtClean="0"/>
              <a:t>/orientation… (</a:t>
            </a:r>
            <a:r>
              <a:rPr lang="en-US" sz="2800" dirty="0"/>
              <a:t>in terms of </a:t>
            </a:r>
            <a:r>
              <a:rPr lang="en-US" sz="2800" dirty="0">
                <a:sym typeface="Symbol" pitchFamily="18" charset="2"/>
              </a:rPr>
              <a:t>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distances</a:t>
            </a:r>
            <a:r>
              <a:rPr lang="en-US" sz="2800" baseline="30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)</a:t>
            </a:r>
            <a:endParaRPr lang="en-US" sz="2800" baseline="30000" dirty="0">
              <a:sym typeface="Symbol" pitchFamily="18" charset="2"/>
            </a:endParaRPr>
          </a:p>
          <a:p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209919" y="2471349"/>
            <a:ext cx="2563192" cy="1877455"/>
            <a:chOff x="1428750" y="2124075"/>
            <a:chExt cx="3667125" cy="268605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428750" y="2257425"/>
              <a:ext cx="2581275" cy="2552700"/>
              <a:chOff x="900" y="1422"/>
              <a:chExt cx="1626" cy="1608"/>
            </a:xfrm>
          </p:grpSpPr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>
                <a:off x="1548" y="1422"/>
                <a:ext cx="0" cy="16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 flipH="1">
                <a:off x="900" y="2214"/>
                <a:ext cx="894" cy="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1308" y="2292"/>
                <a:ext cx="1218" cy="3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rot="1366262">
              <a:off x="2620963" y="35702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 rot="1366262">
              <a:off x="2897188" y="36195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 rot="1366262">
              <a:off x="2930525" y="314801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 rot="1366262">
              <a:off x="3278188" y="34464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 rot="1366262">
              <a:off x="3360738" y="31511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 rot="1366262">
              <a:off x="3200400" y="287655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 rot="1366262">
              <a:off x="3522663" y="34051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 rot="1366262">
              <a:off x="3100388" y="32988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 rot="1366262">
              <a:off x="3608388" y="322421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1366262">
              <a:off x="3792538" y="35306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 rot="1366262">
              <a:off x="2608263" y="30702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 rot="1366262">
              <a:off x="3910013" y="28273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 rot="1366262">
              <a:off x="4043363" y="33353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 rot="1366262">
              <a:off x="3605213" y="2913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 rot="1366262">
              <a:off x="4208463" y="31242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 rot="1366262">
              <a:off x="4176713" y="29051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 rot="1366262">
              <a:off x="2363788" y="39004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 rot="1366262">
              <a:off x="4486275" y="295275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 rot="1366262">
              <a:off x="2549525" y="33353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 rot="1366262">
              <a:off x="4352925" y="27019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 rot="1366262">
              <a:off x="3187700" y="378301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752600" y="2124075"/>
              <a:ext cx="3343275" cy="2381250"/>
            </a:xfrm>
            <a:custGeom>
              <a:avLst/>
              <a:gdLst/>
              <a:ahLst/>
              <a:cxnLst>
                <a:cxn ang="0">
                  <a:pos x="0" y="792"/>
                </a:cxn>
                <a:cxn ang="0">
                  <a:pos x="522" y="1500"/>
                </a:cxn>
                <a:cxn ang="0">
                  <a:pos x="2106" y="630"/>
                </a:cxn>
                <a:cxn ang="0">
                  <a:pos x="1578" y="0"/>
                </a:cxn>
                <a:cxn ang="0">
                  <a:pos x="0" y="792"/>
                </a:cxn>
              </a:cxnLst>
              <a:rect l="0" t="0" r="r" b="b"/>
              <a:pathLst>
                <a:path w="2106" h="1500">
                  <a:moveTo>
                    <a:pt x="0" y="792"/>
                  </a:moveTo>
                  <a:lnTo>
                    <a:pt x="522" y="1500"/>
                  </a:lnTo>
                  <a:lnTo>
                    <a:pt x="2106" y="630"/>
                  </a:lnTo>
                  <a:lnTo>
                    <a:pt x="1578" y="0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chemeClr val="accent1">
                <a:alpha val="17999"/>
              </a:schemeClr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rot="19841564" flipH="1">
              <a:off x="3152775" y="2312988"/>
              <a:ext cx="823913" cy="1139825"/>
            </a:xfrm>
            <a:prstGeom prst="lin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  <a:miter lim="800000"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rot="19841564" flipH="1" flipV="1">
              <a:off x="1871663" y="3336925"/>
              <a:ext cx="3165475" cy="3175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rot="19841564">
              <a:off x="3517900" y="2389188"/>
              <a:ext cx="228600" cy="2152650"/>
            </a:xfrm>
            <a:prstGeom prst="line">
              <a:avLst/>
            </a:prstGeom>
            <a:noFill/>
            <a:ln w="19050">
              <a:solidFill>
                <a:srgbClr val="DC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1460500" y="4267200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727450" y="4181475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2083435" y="2171700"/>
              <a:ext cx="273049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59370" y="2657559"/>
            <a:ext cx="3199568" cy="2018661"/>
            <a:chOff x="1514475" y="1847850"/>
            <a:chExt cx="5299075" cy="3343275"/>
          </a:xfrm>
        </p:grpSpPr>
        <p:sp>
          <p:nvSpPr>
            <p:cNvPr id="41" name="Line 2"/>
            <p:cNvSpPr>
              <a:spLocks noChangeShapeType="1"/>
            </p:cNvSpPr>
            <p:nvPr/>
          </p:nvSpPr>
          <p:spPr bwMode="auto">
            <a:xfrm flipH="1" flipV="1">
              <a:off x="5343525" y="3028950"/>
              <a:ext cx="38100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2" name="Line 3"/>
            <p:cNvSpPr>
              <a:spLocks noChangeShapeType="1"/>
            </p:cNvSpPr>
            <p:nvPr/>
          </p:nvSpPr>
          <p:spPr bwMode="auto">
            <a:xfrm>
              <a:off x="3314700" y="3876675"/>
              <a:ext cx="66675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3555206" y="3736181"/>
              <a:ext cx="76200" cy="1547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3774280" y="3640932"/>
              <a:ext cx="69058" cy="147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H="1" flipV="1">
              <a:off x="4162425" y="3619500"/>
              <a:ext cx="5715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 flipH="1" flipV="1">
              <a:off x="3807619" y="3807618"/>
              <a:ext cx="69056" cy="135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4298156" y="3219451"/>
              <a:ext cx="133350" cy="273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3952875" y="3448050"/>
              <a:ext cx="104775" cy="219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4064793" y="3483769"/>
              <a:ext cx="66675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 flipH="1" flipV="1">
              <a:off x="4624387" y="3398043"/>
              <a:ext cx="69054" cy="140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 flipH="1" flipV="1">
              <a:off x="4464843" y="3479006"/>
              <a:ext cx="92869" cy="188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H="1" flipV="1">
              <a:off x="5119687" y="3150394"/>
              <a:ext cx="69056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H="1" flipV="1">
              <a:off x="4826793" y="3290887"/>
              <a:ext cx="73817" cy="150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>
              <a:off x="2752725" y="1943100"/>
              <a:ext cx="0" cy="3248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stealth" w="med" len="lg"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1514475" y="4314825"/>
              <a:ext cx="5200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stealth" w="med" len="lg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6527800" y="4305300"/>
              <a:ext cx="285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57" name="Text Box 19"/>
            <p:cNvSpPr txBox="1">
              <a:spLocks noChangeArrowheads="1"/>
            </p:cNvSpPr>
            <p:nvPr/>
          </p:nvSpPr>
          <p:spPr bwMode="auto">
            <a:xfrm>
              <a:off x="2403475" y="1943100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grpSp>
          <p:nvGrpSpPr>
            <p:cNvPr id="58" name="Group 20"/>
            <p:cNvGrpSpPr>
              <a:grpSpLocks/>
            </p:cNvGrpSpPr>
            <p:nvPr/>
          </p:nvGrpSpPr>
          <p:grpSpPr bwMode="auto">
            <a:xfrm rot="1366262">
              <a:off x="3330571" y="2654296"/>
              <a:ext cx="1774825" cy="2022475"/>
              <a:chOff x="1870" y="1522"/>
              <a:chExt cx="1118" cy="1274"/>
            </a:xfrm>
          </p:grpSpPr>
          <p:sp>
            <p:nvSpPr>
              <p:cNvPr id="63" name="Oval 21"/>
              <p:cNvSpPr>
                <a:spLocks noChangeArrowheads="1"/>
              </p:cNvSpPr>
              <p:nvPr/>
            </p:nvSpPr>
            <p:spPr bwMode="auto">
              <a:xfrm>
                <a:off x="2040" y="23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" name="Oval 22"/>
              <p:cNvSpPr>
                <a:spLocks noChangeArrowheads="1"/>
              </p:cNvSpPr>
              <p:nvPr/>
            </p:nvSpPr>
            <p:spPr bwMode="auto">
              <a:xfrm>
                <a:off x="2176" y="2368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" name="Oval 23"/>
              <p:cNvSpPr>
                <a:spLocks noChangeArrowheads="1"/>
              </p:cNvSpPr>
              <p:nvPr/>
            </p:nvSpPr>
            <p:spPr bwMode="auto">
              <a:xfrm>
                <a:off x="2140" y="223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Oval 24"/>
              <p:cNvSpPr>
                <a:spLocks noChangeArrowheads="1"/>
              </p:cNvSpPr>
              <p:nvPr/>
            </p:nvSpPr>
            <p:spPr bwMode="auto">
              <a:xfrm>
                <a:off x="2290" y="225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Oval 25"/>
              <p:cNvSpPr>
                <a:spLocks noChangeArrowheads="1"/>
              </p:cNvSpPr>
              <p:nvPr/>
            </p:nvSpPr>
            <p:spPr bwMode="auto">
              <a:xfrm>
                <a:off x="2266" y="2062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Oval 26"/>
              <p:cNvSpPr>
                <a:spLocks noChangeArrowheads="1"/>
              </p:cNvSpPr>
              <p:nvPr/>
            </p:nvSpPr>
            <p:spPr bwMode="auto">
              <a:xfrm>
                <a:off x="2194" y="207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" name="Oval 27"/>
              <p:cNvSpPr>
                <a:spLocks noChangeArrowheads="1"/>
              </p:cNvSpPr>
              <p:nvPr/>
            </p:nvSpPr>
            <p:spPr bwMode="auto">
              <a:xfrm>
                <a:off x="2422" y="217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" name="Oval 28"/>
              <p:cNvSpPr>
                <a:spLocks noChangeArrowheads="1"/>
              </p:cNvSpPr>
              <p:nvPr/>
            </p:nvSpPr>
            <p:spPr bwMode="auto">
              <a:xfrm>
                <a:off x="2290" y="21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" name="Oval 29"/>
              <p:cNvSpPr>
                <a:spLocks noChangeArrowheads="1"/>
              </p:cNvSpPr>
              <p:nvPr/>
            </p:nvSpPr>
            <p:spPr bwMode="auto">
              <a:xfrm>
                <a:off x="2428" y="204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" name="Oval 30"/>
              <p:cNvSpPr>
                <a:spLocks noChangeArrowheads="1"/>
              </p:cNvSpPr>
              <p:nvPr/>
            </p:nvSpPr>
            <p:spPr bwMode="auto">
              <a:xfrm>
                <a:off x="2602" y="205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" name="Oval 31"/>
              <p:cNvSpPr>
                <a:spLocks noChangeArrowheads="1"/>
              </p:cNvSpPr>
              <p:nvPr/>
            </p:nvSpPr>
            <p:spPr bwMode="auto">
              <a:xfrm>
                <a:off x="1924" y="247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" name="Oval 32"/>
              <p:cNvSpPr>
                <a:spLocks noChangeArrowheads="1"/>
              </p:cNvSpPr>
              <p:nvPr/>
            </p:nvSpPr>
            <p:spPr bwMode="auto">
              <a:xfrm>
                <a:off x="2530" y="1906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Oval 33"/>
              <p:cNvSpPr>
                <a:spLocks noChangeArrowheads="1"/>
              </p:cNvSpPr>
              <p:nvPr/>
            </p:nvSpPr>
            <p:spPr bwMode="auto">
              <a:xfrm>
                <a:off x="2650" y="1942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Oval 34"/>
              <p:cNvSpPr>
                <a:spLocks noChangeArrowheads="1"/>
              </p:cNvSpPr>
              <p:nvPr/>
            </p:nvSpPr>
            <p:spPr bwMode="auto">
              <a:xfrm>
                <a:off x="2350" y="186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" name="Oval 35"/>
              <p:cNvSpPr>
                <a:spLocks noChangeArrowheads="1"/>
              </p:cNvSpPr>
              <p:nvPr/>
            </p:nvSpPr>
            <p:spPr bwMode="auto">
              <a:xfrm>
                <a:off x="2752" y="18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Oval 36"/>
              <p:cNvSpPr>
                <a:spLocks noChangeArrowheads="1"/>
              </p:cNvSpPr>
              <p:nvPr/>
            </p:nvSpPr>
            <p:spPr bwMode="auto">
              <a:xfrm>
                <a:off x="2680" y="172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Oval 37"/>
              <p:cNvSpPr>
                <a:spLocks noChangeArrowheads="1"/>
              </p:cNvSpPr>
              <p:nvPr/>
            </p:nvSpPr>
            <p:spPr bwMode="auto">
              <a:xfrm>
                <a:off x="1870" y="2740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Oval 38"/>
              <p:cNvSpPr>
                <a:spLocks noChangeArrowheads="1"/>
              </p:cNvSpPr>
              <p:nvPr/>
            </p:nvSpPr>
            <p:spPr bwMode="auto">
              <a:xfrm>
                <a:off x="2872" y="1672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" name="Oval 39"/>
              <p:cNvSpPr>
                <a:spLocks noChangeArrowheads="1"/>
              </p:cNvSpPr>
              <p:nvPr/>
            </p:nvSpPr>
            <p:spPr bwMode="auto">
              <a:xfrm>
                <a:off x="2014" y="2548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2" name="Oval 40"/>
              <p:cNvSpPr>
                <a:spLocks noChangeArrowheads="1"/>
              </p:cNvSpPr>
              <p:nvPr/>
            </p:nvSpPr>
            <p:spPr bwMode="auto">
              <a:xfrm>
                <a:off x="2932" y="1522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3" name="Oval 41"/>
              <p:cNvSpPr>
                <a:spLocks noChangeArrowheads="1"/>
              </p:cNvSpPr>
              <p:nvPr/>
            </p:nvSpPr>
            <p:spPr bwMode="auto">
              <a:xfrm>
                <a:off x="2272" y="2374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 flipV="1">
              <a:off x="1924050" y="2305050"/>
              <a:ext cx="4867275" cy="244792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auto">
            <a:xfrm>
              <a:off x="6461125" y="2381250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endParaRPr lang="en-US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409949" y="1847850"/>
              <a:ext cx="1335045" cy="30042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miter lim="800000"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" name="Text Box 50"/>
            <p:cNvSpPr txBox="1">
              <a:spLocks noChangeArrowheads="1"/>
            </p:cNvSpPr>
            <p:nvPr/>
          </p:nvSpPr>
          <p:spPr bwMode="auto">
            <a:xfrm>
              <a:off x="3091958" y="1905000"/>
              <a:ext cx="3449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endParaRPr 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5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117102">
            <a:off x="6110401" y="5538250"/>
            <a:ext cx="2479874" cy="297237"/>
          </a:xfrm>
          <a:prstGeom prst="rect">
            <a:avLst/>
          </a:prstGeom>
          <a:gradFill>
            <a:gsLst>
              <a:gs pos="100000">
                <a:schemeClr val="accent1">
                  <a:shade val="51000"/>
                  <a:satMod val="130000"/>
                </a:schemeClr>
              </a:gs>
              <a:gs pos="0">
                <a:srgbClr val="FCFEFF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H="1">
            <a:off x="6101006" y="5364672"/>
            <a:ext cx="2456878" cy="349970"/>
          </a:xfrm>
          <a:prstGeom prst="line">
            <a:avLst/>
          </a:prstGeom>
          <a:noFill/>
          <a:ln w="12700" cmpd="sng">
            <a:solidFill>
              <a:srgbClr val="7F7F7F"/>
            </a:solidFill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V="1">
            <a:off x="7272809" y="4876799"/>
            <a:ext cx="378942" cy="678693"/>
          </a:xfrm>
          <a:prstGeom prst="line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 flipV="1">
            <a:off x="7156453" y="4573431"/>
            <a:ext cx="176421" cy="1471154"/>
          </a:xfrm>
          <a:prstGeom prst="line">
            <a:avLst/>
          </a:prstGeom>
          <a:noFill/>
          <a:ln w="12700" cmpd="sng">
            <a:solidFill>
              <a:srgbClr val="7F7F7F"/>
            </a:solidFill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6302948" y="2720184"/>
            <a:ext cx="2336832" cy="166441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522" y="1500"/>
              </a:cxn>
              <a:cxn ang="0">
                <a:pos x="2106" y="630"/>
              </a:cxn>
              <a:cxn ang="0">
                <a:pos x="1578" y="0"/>
              </a:cxn>
              <a:cxn ang="0">
                <a:pos x="0" y="792"/>
              </a:cxn>
            </a:cxnLst>
            <a:rect l="0" t="0" r="r" b="b"/>
            <a:pathLst>
              <a:path w="2106" h="1500">
                <a:moveTo>
                  <a:pt x="0" y="792"/>
                </a:moveTo>
                <a:lnTo>
                  <a:pt x="522" y="1500"/>
                </a:lnTo>
                <a:lnTo>
                  <a:pt x="2106" y="630"/>
                </a:lnTo>
                <a:lnTo>
                  <a:pt x="1578" y="0"/>
                </a:lnTo>
                <a:lnTo>
                  <a:pt x="0" y="792"/>
                </a:lnTo>
                <a:close/>
              </a:path>
            </a:pathLst>
          </a:custGeom>
          <a:solidFill>
            <a:schemeClr val="accent1">
              <a:alpha val="17999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Notations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points: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Looking for a (hyper) plane </a:t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passing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through </a:t>
            </a:r>
            <a:r>
              <a:rPr lang="en-US" b="1" dirty="0" smtClean="0">
                <a:latin typeface="Times New Roman"/>
                <a:cs typeface="Times New Roman"/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 with </a:t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normal </a:t>
            </a:r>
            <a:r>
              <a:rPr lang="en-US" b="1" dirty="0" smtClean="0">
                <a:latin typeface="Times New Roman"/>
                <a:cs typeface="Times New Roman"/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s.t.</a:t>
            </a:r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dirty="0">
              <a:sym typeface="Symbol" pitchFamily="18" charset="2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 rot="1366262">
            <a:off x="7207036" y="389152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 rot="1366262">
            <a:off x="7107023" y="32866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 rot="1366262">
            <a:off x="6540286" y="40391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 rot="1366262">
            <a:off x="7616611" y="38867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 rot="1366262">
            <a:off x="8207161" y="3581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 rot="1366262">
            <a:off x="8416711" y="30580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28" y="1402045"/>
            <a:ext cx="3797300" cy="508000"/>
          </a:xfrm>
          <a:prstGeom prst="rect">
            <a:avLst/>
          </a:prstGeom>
        </p:spPr>
      </p:pic>
      <p:sp>
        <p:nvSpPr>
          <p:cNvPr id="34" name="Oval 27"/>
          <p:cNvSpPr>
            <a:spLocks noChangeArrowheads="1"/>
          </p:cNvSpPr>
          <p:nvPr/>
        </p:nvSpPr>
        <p:spPr bwMode="auto">
          <a:xfrm>
            <a:off x="7589623" y="3418446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53" y="4270840"/>
            <a:ext cx="3800361" cy="913194"/>
          </a:xfrm>
          <a:prstGeom prst="rect">
            <a:avLst/>
          </a:prstGeom>
        </p:spPr>
      </p:pic>
      <p:sp>
        <p:nvSpPr>
          <p:cNvPr id="36" name="Line 8"/>
          <p:cNvSpPr>
            <a:spLocks noChangeShapeType="1"/>
          </p:cNvSpPr>
          <p:nvPr/>
        </p:nvSpPr>
        <p:spPr bwMode="auto">
          <a:xfrm flipH="1" flipV="1">
            <a:off x="7602659" y="3114737"/>
            <a:ext cx="43239" cy="3597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 rot="1366262">
            <a:off x="7636944" y="479199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H="1" flipV="1">
            <a:off x="7223045" y="5163436"/>
            <a:ext cx="43239" cy="3597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7210009" y="5492888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H="1" flipV="1">
            <a:off x="7683501" y="4833780"/>
            <a:ext cx="91356" cy="659066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641850"/>
            <a:ext cx="213967" cy="15875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1336">
            <a:off x="7329812" y="5193562"/>
            <a:ext cx="401323" cy="97163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41" y="5610542"/>
            <a:ext cx="114397" cy="114397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57" y="5197934"/>
            <a:ext cx="141314" cy="114397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56" y="5113150"/>
            <a:ext cx="101310" cy="138635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69" y="3603196"/>
            <a:ext cx="114397" cy="114397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8" y="3145459"/>
            <a:ext cx="141314" cy="114397"/>
          </a:xfrm>
          <a:prstGeom prst="rect">
            <a:avLst/>
          </a:prstGeom>
        </p:spPr>
      </p:pic>
      <p:sp>
        <p:nvSpPr>
          <p:cNvPr id="58" name="Line 8"/>
          <p:cNvSpPr>
            <a:spLocks noChangeShapeType="1"/>
          </p:cNvSpPr>
          <p:nvPr/>
        </p:nvSpPr>
        <p:spPr bwMode="auto">
          <a:xfrm flipH="1" flipV="1">
            <a:off x="7145459" y="3267137"/>
            <a:ext cx="43239" cy="359785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 flipH="1" flipV="1">
            <a:off x="6819899" y="3238499"/>
            <a:ext cx="32248" cy="2296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 flipH="1" flipV="1">
            <a:off x="8020049" y="2755899"/>
            <a:ext cx="25898" cy="2360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 flipH="1" flipV="1">
            <a:off x="6845299" y="3721099"/>
            <a:ext cx="13198" cy="1471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 flipH="1" flipV="1">
            <a:off x="7810499" y="3244849"/>
            <a:ext cx="32248" cy="2550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 rot="1366262">
            <a:off x="6783173" y="3208896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 rot="1366262">
            <a:off x="7973798" y="27056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 rot="1366262">
            <a:off x="7764248" y="322953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 rot="1366262">
            <a:off x="6797461" y="3708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96608" name="Footer Placeholder 1966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96609" name="Slide Number Placeholder 1966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Notations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points: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Centroid: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Vectors from the </a:t>
            </a:r>
            <a:r>
              <a:rPr lang="en-US" dirty="0" err="1" smtClean="0">
                <a:sym typeface="Symbol" pitchFamily="18" charset="2"/>
              </a:rPr>
              <a:t>centroid</a:t>
            </a:r>
            <a:r>
              <a:rPr lang="en-US" dirty="0" smtClean="0">
                <a:sym typeface="Symbol" pitchFamily="18" charset="2"/>
              </a:rPr>
              <a:t>:</a:t>
            </a:r>
            <a:endParaRPr lang="en-US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dirty="0">
              <a:sym typeface="Symbol" pitchFamily="18" charset="2"/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6618073" y="2789796"/>
            <a:ext cx="1781175" cy="1276350"/>
            <a:chOff x="4398" y="1542"/>
            <a:chExt cx="1122" cy="80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5052" y="1986"/>
              <a:ext cx="0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5058" y="1884"/>
              <a:ext cx="6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5064" y="1968"/>
              <a:ext cx="324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5052" y="1764"/>
              <a:ext cx="468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5052" y="1542"/>
              <a:ext cx="21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 flipV="1">
              <a:off x="4770" y="1890"/>
              <a:ext cx="282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>
              <a:off x="4824" y="1968"/>
              <a:ext cx="228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4566" y="1962"/>
              <a:ext cx="49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 flipV="1">
              <a:off x="4548" y="1854"/>
              <a:ext cx="492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4398" y="1986"/>
              <a:ext cx="642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Oval 17"/>
          <p:cNvSpPr>
            <a:spLocks noChangeArrowheads="1"/>
          </p:cNvSpPr>
          <p:nvPr/>
        </p:nvSpPr>
        <p:spPr bwMode="auto">
          <a:xfrm rot="1366262">
            <a:off x="6797461" y="3708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 rot="1366262">
            <a:off x="7207036" y="389152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 rot="1366262">
            <a:off x="7107023" y="32866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 rot="1366262">
            <a:off x="6783173" y="3208896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 rot="1366262">
            <a:off x="6540286" y="40391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 rot="1366262">
            <a:off x="7616611" y="38867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 rot="1366262">
            <a:off x="7764248" y="322953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 rot="1366262">
            <a:off x="8207161" y="3581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 rot="1366262">
            <a:off x="7973798" y="27056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 rot="1366262">
            <a:off x="8416711" y="30580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7589623" y="3418446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28" y="1402045"/>
            <a:ext cx="3797300" cy="508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79" y="2846471"/>
            <a:ext cx="2616200" cy="1257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56" y="5416373"/>
            <a:ext cx="2451100" cy="304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319492" y="296886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  <a:sym typeface="Symbol" pitchFamily="18" charset="2"/>
              </a:rPr>
              <a:t>m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6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can be shown that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minimizes SSD</a:t>
            </a:r>
          </a:p>
          <a:p>
            <a:r>
              <a:rPr lang="en-US" b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will be the origin of </a:t>
            </a:r>
            <a:br>
              <a:rPr lang="en-US" dirty="0" smtClean="0"/>
            </a:br>
            <a:r>
              <a:rPr lang="en-US" dirty="0" smtClean="0"/>
              <a:t>the (hyper)-plane</a:t>
            </a:r>
          </a:p>
          <a:p>
            <a:r>
              <a:rPr lang="en-US" dirty="0" smtClean="0"/>
              <a:t>Our problem becomes:</a:t>
            </a:r>
            <a:endParaRPr lang="en-US" dirty="0"/>
          </a:p>
        </p:txBody>
      </p:sp>
      <p:sp>
        <p:nvSpPr>
          <p:cNvPr id="128014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Centroid: 0-dim Approximation</a:t>
            </a:r>
            <a:endParaRPr lang="en-US" dirty="0"/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05" y="4307737"/>
            <a:ext cx="1262095" cy="606541"/>
          </a:xfrm>
          <a:prstGeom prst="rect">
            <a:avLst/>
          </a:prstGeom>
        </p:spPr>
      </p:pic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6618073" y="2789796"/>
            <a:ext cx="1781175" cy="1276350"/>
            <a:chOff x="4398" y="1542"/>
            <a:chExt cx="1122" cy="804"/>
          </a:xfrm>
        </p:grpSpPr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5052" y="1986"/>
              <a:ext cx="0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5058" y="1884"/>
              <a:ext cx="66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5064" y="1968"/>
              <a:ext cx="324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5052" y="1764"/>
              <a:ext cx="468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5052" y="1542"/>
              <a:ext cx="21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 flipV="1">
              <a:off x="4770" y="1890"/>
              <a:ext cx="282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H="1">
              <a:off x="4824" y="1968"/>
              <a:ext cx="228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>
              <a:off x="4566" y="1962"/>
              <a:ext cx="49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H="1" flipV="1">
              <a:off x="4548" y="1854"/>
              <a:ext cx="492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H="1">
              <a:off x="4398" y="1986"/>
              <a:ext cx="642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Oval 17"/>
          <p:cNvSpPr>
            <a:spLocks noChangeArrowheads="1"/>
          </p:cNvSpPr>
          <p:nvPr/>
        </p:nvSpPr>
        <p:spPr bwMode="auto">
          <a:xfrm rot="1366262">
            <a:off x="6797461" y="3708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 rot="1366262">
            <a:off x="7207036" y="389152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 rot="1366262">
            <a:off x="7107023" y="32866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 rot="1366262">
            <a:off x="6783173" y="3208896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21"/>
          <p:cNvSpPr>
            <a:spLocks noChangeArrowheads="1"/>
          </p:cNvSpPr>
          <p:nvPr/>
        </p:nvSpPr>
        <p:spPr bwMode="auto">
          <a:xfrm rot="1366262">
            <a:off x="6540286" y="40391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 rot="1366262">
            <a:off x="7616611" y="38867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 rot="1366262">
            <a:off x="7764248" y="322953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 rot="1366262">
            <a:off x="8207161" y="3581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25"/>
          <p:cNvSpPr>
            <a:spLocks noChangeArrowheads="1"/>
          </p:cNvSpPr>
          <p:nvPr/>
        </p:nvSpPr>
        <p:spPr bwMode="auto">
          <a:xfrm rot="1366262">
            <a:off x="7973798" y="27056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6"/>
          <p:cNvSpPr>
            <a:spLocks noChangeArrowheads="1"/>
          </p:cNvSpPr>
          <p:nvPr/>
        </p:nvSpPr>
        <p:spPr bwMode="auto">
          <a:xfrm rot="1366262">
            <a:off x="8416711" y="30580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7589623" y="3418446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319492" y="296886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  <a:sym typeface="Symbol" pitchFamily="18" charset="2"/>
              </a:rPr>
              <a:t>m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4" y="2960409"/>
            <a:ext cx="3151474" cy="78194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5" y="1992698"/>
            <a:ext cx="3973235" cy="83691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5132572"/>
            <a:ext cx="2212878" cy="84912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3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Hyperplane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Minimize!</a:t>
            </a:r>
            <a:endParaRPr lang="en-US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302948" y="2720184"/>
            <a:ext cx="2336832" cy="166441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522" y="1500"/>
              </a:cxn>
              <a:cxn ang="0">
                <a:pos x="2106" y="630"/>
              </a:cxn>
              <a:cxn ang="0">
                <a:pos x="1578" y="0"/>
              </a:cxn>
              <a:cxn ang="0">
                <a:pos x="0" y="792"/>
              </a:cxn>
            </a:cxnLst>
            <a:rect l="0" t="0" r="r" b="b"/>
            <a:pathLst>
              <a:path w="2106" h="1500">
                <a:moveTo>
                  <a:pt x="0" y="792"/>
                </a:moveTo>
                <a:lnTo>
                  <a:pt x="522" y="1500"/>
                </a:lnTo>
                <a:lnTo>
                  <a:pt x="2106" y="630"/>
                </a:lnTo>
                <a:lnTo>
                  <a:pt x="1578" y="0"/>
                </a:lnTo>
                <a:lnTo>
                  <a:pt x="0" y="792"/>
                </a:lnTo>
                <a:close/>
              </a:path>
            </a:pathLst>
          </a:custGeom>
          <a:solidFill>
            <a:schemeClr val="accent1">
              <a:alpha val="17999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366262">
            <a:off x="7207036" y="389152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 rot="1366262">
            <a:off x="7107023" y="32866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 rot="1366262">
            <a:off x="6540286" y="40391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 rot="1366262">
            <a:off x="7616611" y="38867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 rot="1366262">
            <a:off x="8207161" y="3581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 rot="1366262">
            <a:off x="8416711" y="30580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7589623" y="3418446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H="1" flipV="1">
            <a:off x="7602659" y="3114737"/>
            <a:ext cx="43239" cy="3597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8" y="3145459"/>
            <a:ext cx="141314" cy="114397"/>
          </a:xfrm>
          <a:prstGeom prst="rect">
            <a:avLst/>
          </a:prstGeom>
        </p:spPr>
      </p:pic>
      <p:sp>
        <p:nvSpPr>
          <p:cNvPr id="43" name="Line 8"/>
          <p:cNvSpPr>
            <a:spLocks noChangeShapeType="1"/>
          </p:cNvSpPr>
          <p:nvPr/>
        </p:nvSpPr>
        <p:spPr bwMode="auto">
          <a:xfrm flipH="1" flipV="1">
            <a:off x="7145459" y="3267137"/>
            <a:ext cx="43239" cy="359785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 flipV="1">
            <a:off x="6819899" y="3238499"/>
            <a:ext cx="32248" cy="2296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H="1" flipV="1">
            <a:off x="8020049" y="2755899"/>
            <a:ext cx="25898" cy="2360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H="1" flipV="1">
            <a:off x="6845299" y="3721099"/>
            <a:ext cx="13198" cy="1471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H="1" flipV="1">
            <a:off x="7810499" y="3244849"/>
            <a:ext cx="32248" cy="2550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 rot="1366262">
            <a:off x="6783173" y="3208896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 rot="1366262">
            <a:off x="7973798" y="27056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 rot="1366262">
            <a:off x="7764248" y="322953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 rot="1366262">
            <a:off x="6797461" y="3708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96" y="3568700"/>
            <a:ext cx="215153" cy="11430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178050"/>
            <a:ext cx="5086350" cy="16006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4267200"/>
            <a:ext cx="2247900" cy="721548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H="1">
            <a:off x="4787900" y="3511550"/>
            <a:ext cx="273050" cy="641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0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Hyperplane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Minimize!</a:t>
            </a:r>
            <a:endParaRPr lang="en-US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302948" y="2720184"/>
            <a:ext cx="2336832" cy="166441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522" y="1500"/>
              </a:cxn>
              <a:cxn ang="0">
                <a:pos x="2106" y="630"/>
              </a:cxn>
              <a:cxn ang="0">
                <a:pos x="1578" y="0"/>
              </a:cxn>
              <a:cxn ang="0">
                <a:pos x="0" y="792"/>
              </a:cxn>
            </a:cxnLst>
            <a:rect l="0" t="0" r="r" b="b"/>
            <a:pathLst>
              <a:path w="2106" h="1500">
                <a:moveTo>
                  <a:pt x="0" y="792"/>
                </a:moveTo>
                <a:lnTo>
                  <a:pt x="522" y="1500"/>
                </a:lnTo>
                <a:lnTo>
                  <a:pt x="2106" y="630"/>
                </a:lnTo>
                <a:lnTo>
                  <a:pt x="1578" y="0"/>
                </a:lnTo>
                <a:lnTo>
                  <a:pt x="0" y="792"/>
                </a:lnTo>
                <a:close/>
              </a:path>
            </a:pathLst>
          </a:custGeom>
          <a:solidFill>
            <a:schemeClr val="accent1">
              <a:alpha val="17999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366262">
            <a:off x="7207036" y="389152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 rot="1366262">
            <a:off x="7107023" y="32866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 rot="1366262">
            <a:off x="6540286" y="40391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 rot="1366262">
            <a:off x="7616611" y="38867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 rot="1366262">
            <a:off x="8207161" y="3581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 rot="1366262">
            <a:off x="8416711" y="30580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7589623" y="3418446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H="1" flipV="1">
            <a:off x="7602659" y="3114737"/>
            <a:ext cx="43239" cy="3597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8" y="3145459"/>
            <a:ext cx="141314" cy="114397"/>
          </a:xfrm>
          <a:prstGeom prst="rect">
            <a:avLst/>
          </a:prstGeom>
        </p:spPr>
      </p:pic>
      <p:sp>
        <p:nvSpPr>
          <p:cNvPr id="43" name="Line 8"/>
          <p:cNvSpPr>
            <a:spLocks noChangeShapeType="1"/>
          </p:cNvSpPr>
          <p:nvPr/>
        </p:nvSpPr>
        <p:spPr bwMode="auto">
          <a:xfrm flipH="1" flipV="1">
            <a:off x="7145459" y="3267137"/>
            <a:ext cx="43239" cy="359785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 flipV="1">
            <a:off x="6819899" y="3238499"/>
            <a:ext cx="32248" cy="2296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H="1" flipV="1">
            <a:off x="8020049" y="2755899"/>
            <a:ext cx="25898" cy="2360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H="1" flipV="1">
            <a:off x="6845299" y="3721099"/>
            <a:ext cx="13198" cy="1471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H="1" flipV="1">
            <a:off x="7810499" y="3244849"/>
            <a:ext cx="32248" cy="2550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 rot="1366262">
            <a:off x="6783173" y="3208896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 rot="1366262">
            <a:off x="7973798" y="27056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 rot="1366262">
            <a:off x="7764248" y="322953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 rot="1366262">
            <a:off x="6797461" y="3708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96" y="3568700"/>
            <a:ext cx="215153" cy="11430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178050"/>
            <a:ext cx="5086350" cy="16006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4267200"/>
            <a:ext cx="2247900" cy="721548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H="1">
            <a:off x="4787900" y="3511550"/>
            <a:ext cx="273050" cy="641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25500" y="5073650"/>
            <a:ext cx="3238500" cy="895350"/>
            <a:chOff x="825500" y="5073650"/>
            <a:chExt cx="3238500" cy="895350"/>
          </a:xfrm>
        </p:grpSpPr>
        <p:sp>
          <p:nvSpPr>
            <p:cNvPr id="5" name="Rounded Rectangle 4"/>
            <p:cNvSpPr/>
            <p:nvPr/>
          </p:nvSpPr>
          <p:spPr>
            <a:xfrm>
              <a:off x="825500" y="5073650"/>
              <a:ext cx="3238500" cy="895350"/>
            </a:xfrm>
            <a:prstGeom prst="roundRect">
              <a:avLst/>
            </a:prstGeom>
            <a:solidFill>
              <a:srgbClr val="99CC33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50" y="5175250"/>
              <a:ext cx="3079750" cy="671825"/>
            </a:xfrm>
            <a:prstGeom prst="rect">
              <a:avLst/>
            </a:prstGeom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7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4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Hyperplane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Constrained minimization – Lagrange multipliers</a:t>
            </a:r>
            <a:endParaRPr lang="en-US" sz="28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302948" y="2720184"/>
            <a:ext cx="2336832" cy="166441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522" y="1500"/>
              </a:cxn>
              <a:cxn ang="0">
                <a:pos x="2106" y="630"/>
              </a:cxn>
              <a:cxn ang="0">
                <a:pos x="1578" y="0"/>
              </a:cxn>
              <a:cxn ang="0">
                <a:pos x="0" y="792"/>
              </a:cxn>
            </a:cxnLst>
            <a:rect l="0" t="0" r="r" b="b"/>
            <a:pathLst>
              <a:path w="2106" h="1500">
                <a:moveTo>
                  <a:pt x="0" y="792"/>
                </a:moveTo>
                <a:lnTo>
                  <a:pt x="522" y="1500"/>
                </a:lnTo>
                <a:lnTo>
                  <a:pt x="2106" y="630"/>
                </a:lnTo>
                <a:lnTo>
                  <a:pt x="1578" y="0"/>
                </a:lnTo>
                <a:lnTo>
                  <a:pt x="0" y="792"/>
                </a:lnTo>
                <a:close/>
              </a:path>
            </a:pathLst>
          </a:custGeom>
          <a:solidFill>
            <a:schemeClr val="accent1">
              <a:alpha val="17999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366262">
            <a:off x="7207036" y="389152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 rot="1366262">
            <a:off x="7107023" y="32866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 rot="1366262">
            <a:off x="6540286" y="40391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 rot="1366262">
            <a:off x="7616611" y="38867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 rot="1366262">
            <a:off x="8207161" y="3581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 rot="1366262">
            <a:off x="8416711" y="30580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7589623" y="3418446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H="1" flipV="1">
            <a:off x="7602659" y="3114737"/>
            <a:ext cx="43239" cy="3597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8" y="3145459"/>
            <a:ext cx="141314" cy="114397"/>
          </a:xfrm>
          <a:prstGeom prst="rect">
            <a:avLst/>
          </a:prstGeom>
        </p:spPr>
      </p:pic>
      <p:sp>
        <p:nvSpPr>
          <p:cNvPr id="43" name="Line 8"/>
          <p:cNvSpPr>
            <a:spLocks noChangeShapeType="1"/>
          </p:cNvSpPr>
          <p:nvPr/>
        </p:nvSpPr>
        <p:spPr bwMode="auto">
          <a:xfrm flipH="1" flipV="1">
            <a:off x="7145459" y="3267137"/>
            <a:ext cx="43239" cy="359785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 flipV="1">
            <a:off x="6819899" y="3238499"/>
            <a:ext cx="32248" cy="2296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H="1" flipV="1">
            <a:off x="8020049" y="2755899"/>
            <a:ext cx="25898" cy="2360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H="1" flipV="1">
            <a:off x="6845299" y="3721099"/>
            <a:ext cx="13198" cy="1471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H="1" flipV="1">
            <a:off x="7810499" y="3244849"/>
            <a:ext cx="32248" cy="2550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 rot="1366262">
            <a:off x="6783173" y="3208896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 rot="1366262">
            <a:off x="7973798" y="27056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 rot="1366262">
            <a:off x="7764248" y="322953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 rot="1366262">
            <a:off x="6797461" y="3708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96" y="3568700"/>
            <a:ext cx="215153" cy="114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8200" y="2025650"/>
            <a:ext cx="3238500" cy="895350"/>
            <a:chOff x="825500" y="5073650"/>
            <a:chExt cx="3238500" cy="895350"/>
          </a:xfrm>
        </p:grpSpPr>
        <p:sp>
          <p:nvSpPr>
            <p:cNvPr id="5" name="Rounded Rectangle 4"/>
            <p:cNvSpPr/>
            <p:nvPr/>
          </p:nvSpPr>
          <p:spPr>
            <a:xfrm>
              <a:off x="825500" y="5073650"/>
              <a:ext cx="3238500" cy="895350"/>
            </a:xfrm>
            <a:prstGeom prst="roundRect">
              <a:avLst/>
            </a:prstGeom>
            <a:solidFill>
              <a:srgbClr val="99CC33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50" y="5175250"/>
              <a:ext cx="3079750" cy="671825"/>
            </a:xfrm>
            <a:prstGeom prst="rect">
              <a:avLst/>
            </a:prstGeom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30</a:t>
            </a:fld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6" y="3126795"/>
            <a:ext cx="6457007" cy="29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Hyperplane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Constrained minimization – Lagrange multipliers</a:t>
            </a:r>
            <a:endParaRPr lang="en-US" sz="28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302948" y="2720184"/>
            <a:ext cx="2336832" cy="166441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522" y="1500"/>
              </a:cxn>
              <a:cxn ang="0">
                <a:pos x="2106" y="630"/>
              </a:cxn>
              <a:cxn ang="0">
                <a:pos x="1578" y="0"/>
              </a:cxn>
              <a:cxn ang="0">
                <a:pos x="0" y="792"/>
              </a:cxn>
            </a:cxnLst>
            <a:rect l="0" t="0" r="r" b="b"/>
            <a:pathLst>
              <a:path w="2106" h="1500">
                <a:moveTo>
                  <a:pt x="0" y="792"/>
                </a:moveTo>
                <a:lnTo>
                  <a:pt x="522" y="1500"/>
                </a:lnTo>
                <a:lnTo>
                  <a:pt x="2106" y="630"/>
                </a:lnTo>
                <a:lnTo>
                  <a:pt x="1578" y="0"/>
                </a:lnTo>
                <a:lnTo>
                  <a:pt x="0" y="792"/>
                </a:lnTo>
                <a:close/>
              </a:path>
            </a:pathLst>
          </a:custGeom>
          <a:solidFill>
            <a:schemeClr val="accent1">
              <a:alpha val="17999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366262">
            <a:off x="7207036" y="389152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 rot="1366262">
            <a:off x="7107023" y="32866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 rot="1366262">
            <a:off x="6540286" y="40391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 rot="1366262">
            <a:off x="7616611" y="38867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 rot="1366262">
            <a:off x="8207161" y="3581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 rot="1366262">
            <a:off x="8416711" y="30580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7589623" y="3418446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H="1" flipV="1">
            <a:off x="7602659" y="3114737"/>
            <a:ext cx="43239" cy="3597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8" y="3145459"/>
            <a:ext cx="141314" cy="114397"/>
          </a:xfrm>
          <a:prstGeom prst="rect">
            <a:avLst/>
          </a:prstGeom>
        </p:spPr>
      </p:pic>
      <p:sp>
        <p:nvSpPr>
          <p:cNvPr id="43" name="Line 8"/>
          <p:cNvSpPr>
            <a:spLocks noChangeShapeType="1"/>
          </p:cNvSpPr>
          <p:nvPr/>
        </p:nvSpPr>
        <p:spPr bwMode="auto">
          <a:xfrm flipH="1" flipV="1">
            <a:off x="7145459" y="3267137"/>
            <a:ext cx="43239" cy="359785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 flipV="1">
            <a:off x="6819899" y="3238499"/>
            <a:ext cx="32248" cy="2296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H="1" flipV="1">
            <a:off x="8020049" y="2755899"/>
            <a:ext cx="25898" cy="2360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H="1" flipV="1">
            <a:off x="6845299" y="3721099"/>
            <a:ext cx="13198" cy="1471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H="1" flipV="1">
            <a:off x="7810499" y="3244849"/>
            <a:ext cx="32248" cy="2550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 rot="1366262">
            <a:off x="6783173" y="3208896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 rot="1366262">
            <a:off x="7973798" y="27056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 rot="1366262">
            <a:off x="7764248" y="322953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 rot="1366262">
            <a:off x="6797461" y="3708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96" y="3568700"/>
            <a:ext cx="215153" cy="114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8200" y="2025650"/>
            <a:ext cx="3238500" cy="895350"/>
            <a:chOff x="825500" y="5073650"/>
            <a:chExt cx="3238500" cy="895350"/>
          </a:xfrm>
        </p:grpSpPr>
        <p:sp>
          <p:nvSpPr>
            <p:cNvPr id="5" name="Rounded Rectangle 4"/>
            <p:cNvSpPr/>
            <p:nvPr/>
          </p:nvSpPr>
          <p:spPr>
            <a:xfrm>
              <a:off x="825500" y="5073650"/>
              <a:ext cx="3238500" cy="895350"/>
            </a:xfrm>
            <a:prstGeom prst="roundRect">
              <a:avLst/>
            </a:prstGeom>
            <a:solidFill>
              <a:srgbClr val="99CC33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50" y="5175250"/>
              <a:ext cx="3079750" cy="67182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93750" y="3251200"/>
            <a:ext cx="3124200" cy="2362200"/>
            <a:chOff x="755650" y="3251200"/>
            <a:chExt cx="3124200" cy="2362200"/>
          </a:xfrm>
        </p:grpSpPr>
        <p:sp>
          <p:nvSpPr>
            <p:cNvPr id="41" name="Rounded Rectangle 40"/>
            <p:cNvSpPr/>
            <p:nvPr/>
          </p:nvSpPr>
          <p:spPr>
            <a:xfrm>
              <a:off x="755650" y="4273550"/>
              <a:ext cx="2641600" cy="13398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" y="3251200"/>
              <a:ext cx="3022600" cy="2206765"/>
            </a:xfrm>
            <a:prstGeom prst="rect">
              <a:avLst/>
            </a:prstGeom>
          </p:spPr>
        </p:pic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Hyperplane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Constrained minimization – Lagrange multipliers</a:t>
            </a:r>
            <a:endParaRPr lang="en-US" sz="28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302948" y="2720184"/>
            <a:ext cx="2336832" cy="166441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522" y="1500"/>
              </a:cxn>
              <a:cxn ang="0">
                <a:pos x="2106" y="630"/>
              </a:cxn>
              <a:cxn ang="0">
                <a:pos x="1578" y="0"/>
              </a:cxn>
              <a:cxn ang="0">
                <a:pos x="0" y="792"/>
              </a:cxn>
            </a:cxnLst>
            <a:rect l="0" t="0" r="r" b="b"/>
            <a:pathLst>
              <a:path w="2106" h="1500">
                <a:moveTo>
                  <a:pt x="0" y="792"/>
                </a:moveTo>
                <a:lnTo>
                  <a:pt x="522" y="1500"/>
                </a:lnTo>
                <a:lnTo>
                  <a:pt x="2106" y="630"/>
                </a:lnTo>
                <a:lnTo>
                  <a:pt x="1578" y="0"/>
                </a:lnTo>
                <a:lnTo>
                  <a:pt x="0" y="792"/>
                </a:lnTo>
                <a:close/>
              </a:path>
            </a:pathLst>
          </a:custGeom>
          <a:solidFill>
            <a:schemeClr val="accent1">
              <a:alpha val="17999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366262">
            <a:off x="7207036" y="389152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 rot="1366262">
            <a:off x="7107023" y="32866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 rot="1366262">
            <a:off x="6540286" y="40391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 rot="1366262">
            <a:off x="7616611" y="38867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 rot="1366262">
            <a:off x="8207161" y="3581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 rot="1366262">
            <a:off x="8416711" y="30580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7589623" y="3418446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H="1" flipV="1">
            <a:off x="7602659" y="3114737"/>
            <a:ext cx="43239" cy="3597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8" y="3145459"/>
            <a:ext cx="141314" cy="114397"/>
          </a:xfrm>
          <a:prstGeom prst="rect">
            <a:avLst/>
          </a:prstGeom>
        </p:spPr>
      </p:pic>
      <p:sp>
        <p:nvSpPr>
          <p:cNvPr id="43" name="Line 8"/>
          <p:cNvSpPr>
            <a:spLocks noChangeShapeType="1"/>
          </p:cNvSpPr>
          <p:nvPr/>
        </p:nvSpPr>
        <p:spPr bwMode="auto">
          <a:xfrm flipH="1" flipV="1">
            <a:off x="7145459" y="3267137"/>
            <a:ext cx="43239" cy="359785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 flipV="1">
            <a:off x="6819899" y="3238499"/>
            <a:ext cx="32248" cy="2296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H="1" flipV="1">
            <a:off x="8020049" y="2755899"/>
            <a:ext cx="25898" cy="2360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H="1" flipV="1">
            <a:off x="6845299" y="3721099"/>
            <a:ext cx="13198" cy="1471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H="1" flipV="1">
            <a:off x="7810499" y="3244849"/>
            <a:ext cx="32248" cy="2550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 rot="1366262">
            <a:off x="6783173" y="3208896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 rot="1366262">
            <a:off x="7973798" y="27056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 rot="1366262">
            <a:off x="7764248" y="322953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 rot="1366262">
            <a:off x="6797461" y="3708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96" y="3568700"/>
            <a:ext cx="215153" cy="114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8200" y="2025650"/>
            <a:ext cx="3238500" cy="895350"/>
            <a:chOff x="825500" y="5073650"/>
            <a:chExt cx="3238500" cy="895350"/>
          </a:xfrm>
        </p:grpSpPr>
        <p:sp>
          <p:nvSpPr>
            <p:cNvPr id="5" name="Rounded Rectangle 4"/>
            <p:cNvSpPr/>
            <p:nvPr/>
          </p:nvSpPr>
          <p:spPr>
            <a:xfrm>
              <a:off x="825500" y="5073650"/>
              <a:ext cx="3238500" cy="895350"/>
            </a:xfrm>
            <a:prstGeom prst="roundRect">
              <a:avLst/>
            </a:prstGeom>
            <a:solidFill>
              <a:srgbClr val="99CC33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50" y="5175250"/>
              <a:ext cx="3079750" cy="67182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93750" y="3251200"/>
            <a:ext cx="3124200" cy="2362200"/>
            <a:chOff x="755650" y="3251200"/>
            <a:chExt cx="3124200" cy="2362200"/>
          </a:xfrm>
        </p:grpSpPr>
        <p:sp>
          <p:nvSpPr>
            <p:cNvPr id="41" name="Rounded Rectangle 40"/>
            <p:cNvSpPr/>
            <p:nvPr/>
          </p:nvSpPr>
          <p:spPr>
            <a:xfrm>
              <a:off x="755650" y="4273550"/>
              <a:ext cx="2641600" cy="13398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" y="3251200"/>
              <a:ext cx="3022600" cy="220676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67150" y="5041900"/>
            <a:ext cx="4007978" cy="461665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can be said about </a:t>
            </a:r>
            <a:r>
              <a:rPr lang="en-US" sz="2400" b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/>
              <a:t> ??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Hyperplane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Constrained minimization – Lagrange multipliers</a:t>
            </a:r>
            <a:endParaRPr lang="en-US" sz="28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302948" y="2720184"/>
            <a:ext cx="2336832" cy="166441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522" y="1500"/>
              </a:cxn>
              <a:cxn ang="0">
                <a:pos x="2106" y="630"/>
              </a:cxn>
              <a:cxn ang="0">
                <a:pos x="1578" y="0"/>
              </a:cxn>
              <a:cxn ang="0">
                <a:pos x="0" y="792"/>
              </a:cxn>
            </a:cxnLst>
            <a:rect l="0" t="0" r="r" b="b"/>
            <a:pathLst>
              <a:path w="2106" h="1500">
                <a:moveTo>
                  <a:pt x="0" y="792"/>
                </a:moveTo>
                <a:lnTo>
                  <a:pt x="522" y="1500"/>
                </a:lnTo>
                <a:lnTo>
                  <a:pt x="2106" y="630"/>
                </a:lnTo>
                <a:lnTo>
                  <a:pt x="1578" y="0"/>
                </a:lnTo>
                <a:lnTo>
                  <a:pt x="0" y="792"/>
                </a:lnTo>
                <a:close/>
              </a:path>
            </a:pathLst>
          </a:custGeom>
          <a:solidFill>
            <a:schemeClr val="accent1">
              <a:alpha val="17999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366262">
            <a:off x="7207036" y="3891521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 rot="1366262">
            <a:off x="7107023" y="32866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 rot="1366262">
            <a:off x="6540286" y="40391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 rot="1366262">
            <a:off x="7616611" y="38867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 rot="1366262">
            <a:off x="8207161" y="3581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 rot="1366262">
            <a:off x="8416711" y="305808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7589623" y="3418446"/>
            <a:ext cx="123825" cy="123825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H="1" flipV="1">
            <a:off x="7602659" y="3114737"/>
            <a:ext cx="43239" cy="3597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8" y="3145459"/>
            <a:ext cx="141314" cy="114397"/>
          </a:xfrm>
          <a:prstGeom prst="rect">
            <a:avLst/>
          </a:prstGeom>
        </p:spPr>
      </p:pic>
      <p:sp>
        <p:nvSpPr>
          <p:cNvPr id="43" name="Line 8"/>
          <p:cNvSpPr>
            <a:spLocks noChangeShapeType="1"/>
          </p:cNvSpPr>
          <p:nvPr/>
        </p:nvSpPr>
        <p:spPr bwMode="auto">
          <a:xfrm flipH="1" flipV="1">
            <a:off x="7145459" y="3267137"/>
            <a:ext cx="43239" cy="359785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 flipV="1">
            <a:off x="6819899" y="3238499"/>
            <a:ext cx="32248" cy="2296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 flipH="1" flipV="1">
            <a:off x="8020049" y="2755899"/>
            <a:ext cx="25898" cy="2360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 flipH="1" flipV="1">
            <a:off x="6845299" y="3721099"/>
            <a:ext cx="13198" cy="14712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H="1" flipV="1">
            <a:off x="7810499" y="3244849"/>
            <a:ext cx="32248" cy="255072"/>
          </a:xfrm>
          <a:prstGeom prst="line">
            <a:avLst/>
          </a:prstGeom>
          <a:noFill/>
          <a:ln w="12700" cmpd="sng">
            <a:solidFill>
              <a:srgbClr val="7F7F7F"/>
            </a:solidFill>
            <a:prstDash val="dash"/>
            <a:miter lim="800000"/>
            <a:headEnd/>
            <a:tailEnd type="none" w="med" len="med"/>
          </a:ln>
          <a:effectLst/>
        </p:spPr>
        <p:txBody>
          <a:bodyPr wrap="none"/>
          <a:lstStyle/>
          <a:p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 rot="1366262">
            <a:off x="6783173" y="3208896"/>
            <a:ext cx="90488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 rot="1366262">
            <a:off x="7973798" y="27056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3"/>
          <p:cNvSpPr>
            <a:spLocks noChangeArrowheads="1"/>
          </p:cNvSpPr>
          <p:nvPr/>
        </p:nvSpPr>
        <p:spPr bwMode="auto">
          <a:xfrm rot="1366262">
            <a:off x="7764248" y="3229534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 rot="1366262">
            <a:off x="6797461" y="3708959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96" y="3568700"/>
            <a:ext cx="215153" cy="114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8200" y="2025650"/>
            <a:ext cx="3238500" cy="895350"/>
            <a:chOff x="825500" y="5073650"/>
            <a:chExt cx="3238500" cy="895350"/>
          </a:xfrm>
        </p:grpSpPr>
        <p:sp>
          <p:nvSpPr>
            <p:cNvPr id="5" name="Rounded Rectangle 4"/>
            <p:cNvSpPr/>
            <p:nvPr/>
          </p:nvSpPr>
          <p:spPr>
            <a:xfrm>
              <a:off x="825500" y="5073650"/>
              <a:ext cx="3238500" cy="895350"/>
            </a:xfrm>
            <a:prstGeom prst="roundRect">
              <a:avLst/>
            </a:prstGeom>
            <a:solidFill>
              <a:srgbClr val="99CC33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50" y="5175250"/>
              <a:ext cx="3079750" cy="67182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93750" y="3251200"/>
            <a:ext cx="3124200" cy="2362200"/>
            <a:chOff x="755650" y="3251200"/>
            <a:chExt cx="3124200" cy="2362200"/>
          </a:xfrm>
        </p:grpSpPr>
        <p:sp>
          <p:nvSpPr>
            <p:cNvPr id="41" name="Rounded Rectangle 40"/>
            <p:cNvSpPr/>
            <p:nvPr/>
          </p:nvSpPr>
          <p:spPr>
            <a:xfrm>
              <a:off x="755650" y="4273550"/>
              <a:ext cx="2641600" cy="13398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" y="3251200"/>
              <a:ext cx="3022600" cy="220676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86491" y="4758232"/>
            <a:ext cx="3778772" cy="1200328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/>
              <a:t> is the eigenvector of </a:t>
            </a:r>
            <a:r>
              <a:rPr lang="en-US" sz="2400" b="1" dirty="0">
                <a:latin typeface="Times New Roman"/>
                <a:cs typeface="Times New Roman"/>
              </a:rPr>
              <a:t>S</a:t>
            </a:r>
            <a:r>
              <a:rPr lang="en-US" sz="2400" dirty="0" smtClean="0"/>
              <a:t> with the smallest eigenvalue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3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Solution with Principal Components Analysis (PCA):</a:t>
            </a:r>
          </a:p>
          <a:p>
            <a:pPr lvl="1"/>
            <a:r>
              <a:rPr lang="en-US" dirty="0" smtClean="0"/>
              <a:t>Just use PCA</a:t>
            </a:r>
          </a:p>
          <a:p>
            <a:r>
              <a:rPr lang="en-US" dirty="0"/>
              <a:t>Input:</a:t>
            </a:r>
          </a:p>
          <a:p>
            <a:r>
              <a:rPr lang="en-US" dirty="0"/>
              <a:t>Compute centroid = plane </a:t>
            </a:r>
            <a:r>
              <a:rPr lang="en-US" dirty="0" smtClean="0"/>
              <a:t>origin</a:t>
            </a:r>
          </a:p>
          <a:p>
            <a:r>
              <a:rPr lang="en-US" dirty="0" smtClean="0"/>
              <a:t>Compute SVD of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Singular Value Decomposition: Y = U</a:t>
            </a:r>
            <a:r>
              <a:rPr lang="el-GR" dirty="0"/>
              <a:t>Σ</a:t>
            </a:r>
            <a:r>
              <a:rPr lang="en-US" dirty="0" smtClean="0"/>
              <a:t>V* </a:t>
            </a:r>
          </a:p>
          <a:p>
            <a:r>
              <a:rPr lang="en-US" dirty="0" smtClean="0"/>
              <a:t>Plane normal </a:t>
            </a:r>
            <a:r>
              <a:rPr lang="en-US" b="1" dirty="0" smtClean="0">
                <a:latin typeface="Times New Roman"/>
                <a:cs typeface="Times New Roman"/>
              </a:rPr>
              <a:t>n </a:t>
            </a:r>
            <a:r>
              <a:rPr lang="en-US" dirty="0" smtClean="0"/>
              <a:t>is last column vector of U.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Best </a:t>
            </a:r>
            <a:r>
              <a:rPr lang="en-US" sz="3600" dirty="0" smtClean="0"/>
              <a:t>Fitting Plane </a:t>
            </a:r>
            <a:r>
              <a:rPr lang="en-US" sz="3600" dirty="0" smtClean="0"/>
              <a:t>Recipe -- PCA</a:t>
            </a:r>
            <a:endParaRPr lang="en-US" sz="36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34</a:t>
            </a:fld>
            <a:endParaRPr lang="en-US" dirty="0"/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5" y="2409164"/>
            <a:ext cx="3092144" cy="413665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54" y="2956733"/>
            <a:ext cx="1566931" cy="75304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6" y="3768490"/>
            <a:ext cx="3202248" cy="9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9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 between SVD / Eigenvectors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72001"/>
          </a:xfrm>
        </p:spPr>
        <p:txBody>
          <a:bodyPr/>
          <a:lstStyle/>
          <a:p>
            <a:r>
              <a:rPr lang="en-US" dirty="0" smtClean="0"/>
              <a:t>If we have a Singular Value Decomposition of a matrix 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 = </a:t>
            </a:r>
            <a:r>
              <a:rPr lang="en-US" dirty="0"/>
              <a:t>U</a:t>
            </a:r>
            <a:r>
              <a:rPr lang="el-GR" dirty="0"/>
              <a:t>Σ</a:t>
            </a:r>
            <a:r>
              <a:rPr lang="en-US" dirty="0"/>
              <a:t>V</a:t>
            </a:r>
            <a:r>
              <a:rPr lang="en-US" dirty="0" smtClean="0"/>
              <a:t>*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Then the column vectors of U are the eigenvectors of YY*.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79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Input:</a:t>
            </a:r>
          </a:p>
          <a:p>
            <a:r>
              <a:rPr lang="en-US" sz="2800" dirty="0" smtClean="0"/>
              <a:t>Compute centroid = plane </a:t>
            </a:r>
            <a:r>
              <a:rPr lang="en-US" sz="2800" dirty="0" smtClean="0"/>
              <a:t>origin</a:t>
            </a:r>
          </a:p>
          <a:p>
            <a:r>
              <a:rPr lang="en-US" sz="2800" dirty="0" smtClean="0"/>
              <a:t>Solution using Eigenvectors:</a:t>
            </a:r>
            <a:endParaRPr lang="en-US" sz="2800" dirty="0" smtClean="0"/>
          </a:p>
          <a:p>
            <a:r>
              <a:rPr lang="en-US" sz="2800" dirty="0" smtClean="0"/>
              <a:t>Compute scatter matrix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plane normal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is the eigenvector of </a:t>
            </a:r>
            <a:r>
              <a:rPr lang="en-US" sz="2800" b="1" dirty="0">
                <a:latin typeface="Times New Roman"/>
                <a:cs typeface="Times New Roman"/>
              </a:rPr>
              <a:t>S</a:t>
            </a:r>
            <a:r>
              <a:rPr lang="en-US" sz="2800" dirty="0" smtClean="0"/>
              <a:t> with the smallest eigenvalue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Best </a:t>
            </a:r>
            <a:r>
              <a:rPr lang="en-US" sz="3600" dirty="0" smtClean="0"/>
              <a:t>Fitting Plane </a:t>
            </a:r>
            <a:r>
              <a:rPr lang="en-US" sz="3600" dirty="0" smtClean="0"/>
              <a:t>Recipe -- Eigenvectors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643052" y="4920898"/>
            <a:ext cx="2336832" cy="1678935"/>
            <a:chOff x="6302948" y="2705659"/>
            <a:chExt cx="2336832" cy="1678935"/>
          </a:xfrm>
        </p:grpSpPr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302948" y="2720184"/>
              <a:ext cx="2336832" cy="1664410"/>
            </a:xfrm>
            <a:custGeom>
              <a:avLst/>
              <a:gdLst/>
              <a:ahLst/>
              <a:cxnLst>
                <a:cxn ang="0">
                  <a:pos x="0" y="792"/>
                </a:cxn>
                <a:cxn ang="0">
                  <a:pos x="522" y="1500"/>
                </a:cxn>
                <a:cxn ang="0">
                  <a:pos x="2106" y="630"/>
                </a:cxn>
                <a:cxn ang="0">
                  <a:pos x="1578" y="0"/>
                </a:cxn>
                <a:cxn ang="0">
                  <a:pos x="0" y="792"/>
                </a:cxn>
              </a:cxnLst>
              <a:rect l="0" t="0" r="r" b="b"/>
              <a:pathLst>
                <a:path w="2106" h="1500">
                  <a:moveTo>
                    <a:pt x="0" y="792"/>
                  </a:moveTo>
                  <a:lnTo>
                    <a:pt x="522" y="1500"/>
                  </a:lnTo>
                  <a:lnTo>
                    <a:pt x="2106" y="630"/>
                  </a:lnTo>
                  <a:lnTo>
                    <a:pt x="1578" y="0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chemeClr val="accent1">
                <a:alpha val="17999"/>
              </a:schemeClr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auto">
            <a:xfrm rot="1366262">
              <a:off x="7207036" y="3891521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 rot="1366262">
              <a:off x="7107023" y="3286684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 rot="1366262">
              <a:off x="6540286" y="4039159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 rot="1366262">
              <a:off x="7616611" y="3886759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4"/>
            <p:cNvSpPr>
              <a:spLocks noChangeArrowheads="1"/>
            </p:cNvSpPr>
            <p:nvPr/>
          </p:nvSpPr>
          <p:spPr bwMode="auto">
            <a:xfrm rot="1366262">
              <a:off x="8207161" y="3581959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6"/>
            <p:cNvSpPr>
              <a:spLocks noChangeArrowheads="1"/>
            </p:cNvSpPr>
            <p:nvPr/>
          </p:nvSpPr>
          <p:spPr bwMode="auto">
            <a:xfrm rot="1366262">
              <a:off x="8416711" y="3058084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7"/>
            <p:cNvSpPr>
              <a:spLocks noChangeArrowheads="1"/>
            </p:cNvSpPr>
            <p:nvPr/>
          </p:nvSpPr>
          <p:spPr bwMode="auto">
            <a:xfrm>
              <a:off x="7589623" y="3418446"/>
              <a:ext cx="123825" cy="123825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 flipH="1" flipV="1">
              <a:off x="7602659" y="3114737"/>
              <a:ext cx="43239" cy="3597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548" y="3145459"/>
              <a:ext cx="141314" cy="114397"/>
            </a:xfrm>
            <a:prstGeom prst="rect">
              <a:avLst/>
            </a:prstGeom>
          </p:spPr>
        </p:pic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H="1" flipV="1">
              <a:off x="7145459" y="3267137"/>
              <a:ext cx="43239" cy="359785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prstDash val="dash"/>
              <a:miter lim="800000"/>
              <a:headEnd/>
              <a:tailEnd type="none" w="med" len="med"/>
            </a:ln>
            <a:effectLst/>
          </p:spPr>
          <p:txBody>
            <a:bodyPr wrap="none"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H="1" flipV="1">
              <a:off x="6819899" y="3238499"/>
              <a:ext cx="32248" cy="229672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prstDash val="dash"/>
              <a:miter lim="800000"/>
              <a:headEnd/>
              <a:tailEnd type="none" w="med" len="med"/>
            </a:ln>
            <a:effectLst/>
          </p:spPr>
          <p:txBody>
            <a:bodyPr wrap="none"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H="1" flipV="1">
              <a:off x="8020049" y="2755899"/>
              <a:ext cx="25898" cy="236022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prstDash val="dash"/>
              <a:miter lim="800000"/>
              <a:headEnd/>
              <a:tailEnd type="none" w="med" len="med"/>
            </a:ln>
            <a:effectLst/>
          </p:spPr>
          <p:txBody>
            <a:bodyPr wrap="none"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 flipV="1">
              <a:off x="6845299" y="3721099"/>
              <a:ext cx="13198" cy="147122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prstDash val="dash"/>
              <a:miter lim="800000"/>
              <a:headEnd/>
              <a:tailEnd type="none" w="med" len="med"/>
            </a:ln>
            <a:effectLst/>
          </p:spPr>
          <p:txBody>
            <a:bodyPr wrap="none"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H="1" flipV="1">
              <a:off x="7810499" y="3244849"/>
              <a:ext cx="32248" cy="255072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prstDash val="dash"/>
              <a:miter lim="800000"/>
              <a:headEnd/>
              <a:tailEnd type="none" w="med" len="med"/>
            </a:ln>
            <a:effectLst/>
          </p:spPr>
          <p:txBody>
            <a:bodyPr wrap="none"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 rot="1366262">
              <a:off x="6783173" y="3208896"/>
              <a:ext cx="90488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 rot="1366262">
              <a:off x="7973798" y="2705659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 rot="1366262">
              <a:off x="7764248" y="3229534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7"/>
            <p:cNvSpPr>
              <a:spLocks noChangeArrowheads="1"/>
            </p:cNvSpPr>
            <p:nvPr/>
          </p:nvSpPr>
          <p:spPr bwMode="auto">
            <a:xfrm rot="1366262">
              <a:off x="6797461" y="3708959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296" y="3568700"/>
              <a:ext cx="215153" cy="114300"/>
            </a:xfrm>
            <a:prstGeom prst="rect">
              <a:avLst/>
            </a:prstGeom>
          </p:spPr>
        </p:pic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48" y="1421386"/>
            <a:ext cx="3092144" cy="413665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54" y="1827844"/>
            <a:ext cx="1566931" cy="75304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55" y="3011421"/>
            <a:ext cx="1293891" cy="279075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29" y="3500379"/>
            <a:ext cx="2464808" cy="705363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98" y="5472826"/>
            <a:ext cx="2918813" cy="1066489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8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5909000" y="3436202"/>
            <a:ext cx="1004911" cy="6975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Scatter Matrix do?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Let’s </a:t>
            </a:r>
            <a:r>
              <a:rPr lang="en-US" sz="2000" dirty="0"/>
              <a:t>look at 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line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/>
              <a:t> </a:t>
            </a:r>
            <a:r>
              <a:rPr lang="en-US" sz="2000" dirty="0"/>
              <a:t>through the center of mass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/>
              <a:t> with direction vector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/>
              <a:t>, </a:t>
            </a:r>
            <a:r>
              <a:rPr lang="en-US" sz="2000" dirty="0"/>
              <a:t>and project our points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 onto it. The </a:t>
            </a:r>
            <a:r>
              <a:rPr lang="en-US" sz="2000" dirty="0">
                <a:solidFill>
                  <a:srgbClr val="00BE00"/>
                </a:solidFill>
              </a:rPr>
              <a:t>variance</a:t>
            </a:r>
            <a:r>
              <a:rPr lang="en-US" sz="2000" dirty="0"/>
              <a:t> of the </a:t>
            </a:r>
            <a:r>
              <a:rPr lang="en-US" sz="2000" dirty="0">
                <a:solidFill>
                  <a:srgbClr val="00BE00"/>
                </a:solidFill>
              </a:rPr>
              <a:t>projected</a:t>
            </a:r>
            <a:r>
              <a:rPr lang="en-US" sz="2000" dirty="0"/>
              <a:t> points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/>
              <a:t>is: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6" name="Oval 4"/>
          <p:cNvSpPr>
            <a:spLocks noChangeArrowheads="1"/>
          </p:cNvSpPr>
          <p:nvPr/>
        </p:nvSpPr>
        <p:spPr bwMode="auto">
          <a:xfrm>
            <a:off x="904875" y="52242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Oval 5"/>
          <p:cNvSpPr>
            <a:spLocks noChangeArrowheads="1"/>
          </p:cNvSpPr>
          <p:nvPr/>
        </p:nvSpPr>
        <p:spPr bwMode="auto">
          <a:xfrm>
            <a:off x="1143000" y="49956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Oval 6"/>
          <p:cNvSpPr>
            <a:spLocks noChangeArrowheads="1"/>
          </p:cNvSpPr>
          <p:nvPr/>
        </p:nvSpPr>
        <p:spPr bwMode="auto">
          <a:xfrm>
            <a:off x="1381125" y="50147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Oval 7"/>
          <p:cNvSpPr>
            <a:spLocks noChangeArrowheads="1"/>
          </p:cNvSpPr>
          <p:nvPr/>
        </p:nvSpPr>
        <p:spPr bwMode="auto">
          <a:xfrm>
            <a:off x="1447800" y="47480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Oval 8"/>
          <p:cNvSpPr>
            <a:spLocks noChangeArrowheads="1"/>
          </p:cNvSpPr>
          <p:nvPr/>
        </p:nvSpPr>
        <p:spPr bwMode="auto">
          <a:xfrm>
            <a:off x="1676400" y="47956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596900" y="5832290"/>
            <a:ext cx="1339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Original set</a:t>
            </a:r>
          </a:p>
        </p:txBody>
      </p:sp>
      <p:sp>
        <p:nvSpPr>
          <p:cNvPr id="131082" name="Oval 10"/>
          <p:cNvSpPr>
            <a:spLocks noChangeArrowheads="1"/>
          </p:cNvSpPr>
          <p:nvPr/>
        </p:nvSpPr>
        <p:spPr bwMode="auto">
          <a:xfrm>
            <a:off x="2882900" y="52592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3121025" y="50306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Oval 12"/>
          <p:cNvSpPr>
            <a:spLocks noChangeArrowheads="1"/>
          </p:cNvSpPr>
          <p:nvPr/>
        </p:nvSpPr>
        <p:spPr bwMode="auto">
          <a:xfrm>
            <a:off x="3359150" y="50496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Oval 13"/>
          <p:cNvSpPr>
            <a:spLocks noChangeArrowheads="1"/>
          </p:cNvSpPr>
          <p:nvPr/>
        </p:nvSpPr>
        <p:spPr bwMode="auto">
          <a:xfrm>
            <a:off x="3425825" y="47829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3654425" y="48305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>
            <a:off x="2714625" y="4519427"/>
            <a:ext cx="1009650" cy="1162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>
            <a:off x="4276725" y="4462277"/>
            <a:ext cx="1009650" cy="1162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Oval 17"/>
          <p:cNvSpPr>
            <a:spLocks noChangeArrowheads="1"/>
          </p:cNvSpPr>
          <p:nvPr/>
        </p:nvSpPr>
        <p:spPr bwMode="auto">
          <a:xfrm>
            <a:off x="4645025" y="49067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Oval 18"/>
          <p:cNvSpPr>
            <a:spLocks noChangeArrowheads="1"/>
          </p:cNvSpPr>
          <p:nvPr/>
        </p:nvSpPr>
        <p:spPr bwMode="auto">
          <a:xfrm>
            <a:off x="4692650" y="49639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1" name="Oval 19"/>
          <p:cNvSpPr>
            <a:spLocks noChangeArrowheads="1"/>
          </p:cNvSpPr>
          <p:nvPr/>
        </p:nvSpPr>
        <p:spPr bwMode="auto">
          <a:xfrm>
            <a:off x="4806950" y="50877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Oval 20"/>
          <p:cNvSpPr>
            <a:spLocks noChangeArrowheads="1"/>
          </p:cNvSpPr>
          <p:nvPr/>
        </p:nvSpPr>
        <p:spPr bwMode="auto">
          <a:xfrm>
            <a:off x="4730750" y="50020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Oval 21"/>
          <p:cNvSpPr>
            <a:spLocks noChangeArrowheads="1"/>
          </p:cNvSpPr>
          <p:nvPr/>
        </p:nvSpPr>
        <p:spPr bwMode="auto">
          <a:xfrm>
            <a:off x="4826000" y="51068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Rectangle 22"/>
          <p:cNvSpPr>
            <a:spLocks noChangeArrowheads="1"/>
          </p:cNvSpPr>
          <p:nvPr/>
        </p:nvSpPr>
        <p:spPr bwMode="auto">
          <a:xfrm>
            <a:off x="2524125" y="4357502"/>
            <a:ext cx="2924175" cy="1514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Oval 23"/>
          <p:cNvSpPr>
            <a:spLocks noChangeArrowheads="1"/>
          </p:cNvSpPr>
          <p:nvPr/>
        </p:nvSpPr>
        <p:spPr bwMode="auto">
          <a:xfrm>
            <a:off x="5959475" y="52592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Oval 24"/>
          <p:cNvSpPr>
            <a:spLocks noChangeArrowheads="1"/>
          </p:cNvSpPr>
          <p:nvPr/>
        </p:nvSpPr>
        <p:spPr bwMode="auto">
          <a:xfrm>
            <a:off x="6197600" y="50306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Oval 25"/>
          <p:cNvSpPr>
            <a:spLocks noChangeArrowheads="1"/>
          </p:cNvSpPr>
          <p:nvPr/>
        </p:nvSpPr>
        <p:spPr bwMode="auto">
          <a:xfrm>
            <a:off x="6435725" y="50496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Oval 26"/>
          <p:cNvSpPr>
            <a:spLocks noChangeArrowheads="1"/>
          </p:cNvSpPr>
          <p:nvPr/>
        </p:nvSpPr>
        <p:spPr bwMode="auto">
          <a:xfrm>
            <a:off x="6502400" y="47829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Oval 27"/>
          <p:cNvSpPr>
            <a:spLocks noChangeArrowheads="1"/>
          </p:cNvSpPr>
          <p:nvPr/>
        </p:nvSpPr>
        <p:spPr bwMode="auto">
          <a:xfrm>
            <a:off x="6731000" y="48305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Line 28"/>
          <p:cNvSpPr>
            <a:spLocks noChangeShapeType="1"/>
          </p:cNvSpPr>
          <p:nvPr/>
        </p:nvSpPr>
        <p:spPr bwMode="auto">
          <a:xfrm flipH="1">
            <a:off x="5810250" y="4576577"/>
            <a:ext cx="1209675" cy="9715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Rectangle 29"/>
          <p:cNvSpPr>
            <a:spLocks noChangeArrowheads="1"/>
          </p:cNvSpPr>
          <p:nvPr/>
        </p:nvSpPr>
        <p:spPr bwMode="auto">
          <a:xfrm>
            <a:off x="5600700" y="4357502"/>
            <a:ext cx="2924175" cy="1514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Line 30"/>
          <p:cNvSpPr>
            <a:spLocks noChangeShapeType="1"/>
          </p:cNvSpPr>
          <p:nvPr/>
        </p:nvSpPr>
        <p:spPr bwMode="auto">
          <a:xfrm flipH="1">
            <a:off x="7038975" y="4576577"/>
            <a:ext cx="1209675" cy="9715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Oval 31"/>
          <p:cNvSpPr>
            <a:spLocks noChangeArrowheads="1"/>
          </p:cNvSpPr>
          <p:nvPr/>
        </p:nvSpPr>
        <p:spPr bwMode="auto">
          <a:xfrm>
            <a:off x="7216775" y="52877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Oval 32"/>
          <p:cNvSpPr>
            <a:spLocks noChangeArrowheads="1"/>
          </p:cNvSpPr>
          <p:nvPr/>
        </p:nvSpPr>
        <p:spPr bwMode="auto">
          <a:xfrm>
            <a:off x="7435850" y="51068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Oval 33"/>
          <p:cNvSpPr>
            <a:spLocks noChangeArrowheads="1"/>
          </p:cNvSpPr>
          <p:nvPr/>
        </p:nvSpPr>
        <p:spPr bwMode="auto">
          <a:xfrm>
            <a:off x="7626350" y="49639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Oval 34"/>
          <p:cNvSpPr>
            <a:spLocks noChangeArrowheads="1"/>
          </p:cNvSpPr>
          <p:nvPr/>
        </p:nvSpPr>
        <p:spPr bwMode="auto">
          <a:xfrm>
            <a:off x="7769225" y="48496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7" name="Oval 35"/>
          <p:cNvSpPr>
            <a:spLocks noChangeArrowheads="1"/>
          </p:cNvSpPr>
          <p:nvPr/>
        </p:nvSpPr>
        <p:spPr bwMode="auto">
          <a:xfrm>
            <a:off x="7912100" y="47353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Text Box 36"/>
          <p:cNvSpPr txBox="1">
            <a:spLocks noChangeArrowheads="1"/>
          </p:cNvSpPr>
          <p:nvPr/>
        </p:nvSpPr>
        <p:spPr bwMode="auto">
          <a:xfrm>
            <a:off x="3197225" y="5832290"/>
            <a:ext cx="168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Small variance</a:t>
            </a:r>
          </a:p>
        </p:txBody>
      </p:sp>
      <p:sp>
        <p:nvSpPr>
          <p:cNvPr id="131109" name="Text Box 37"/>
          <p:cNvSpPr txBox="1">
            <a:spLocks noChangeArrowheads="1"/>
          </p:cNvSpPr>
          <p:nvPr/>
        </p:nvSpPr>
        <p:spPr bwMode="auto">
          <a:xfrm>
            <a:off x="6143625" y="5832290"/>
            <a:ext cx="1695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Large variance</a:t>
            </a:r>
          </a:p>
        </p:txBody>
      </p:sp>
      <p:sp>
        <p:nvSpPr>
          <p:cNvPr id="131110" name="Line 38"/>
          <p:cNvSpPr>
            <a:spLocks noChangeShapeType="1"/>
          </p:cNvSpPr>
          <p:nvPr/>
        </p:nvSpPr>
        <p:spPr bwMode="auto">
          <a:xfrm flipV="1">
            <a:off x="3409950" y="4776602"/>
            <a:ext cx="62865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Freeform 39"/>
          <p:cNvSpPr>
            <a:spLocks/>
          </p:cNvSpPr>
          <p:nvPr/>
        </p:nvSpPr>
        <p:spPr bwMode="auto">
          <a:xfrm>
            <a:off x="3533775" y="5195702"/>
            <a:ext cx="142875" cy="2571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90" y="78"/>
              </a:cxn>
              <a:cxn ang="0">
                <a:pos x="0" y="162"/>
              </a:cxn>
            </a:cxnLst>
            <a:rect l="0" t="0" r="r" b="b"/>
            <a:pathLst>
              <a:path w="90" h="162">
                <a:moveTo>
                  <a:pt x="18" y="0"/>
                </a:moveTo>
                <a:lnTo>
                  <a:pt x="90" y="78"/>
                </a:lnTo>
                <a:lnTo>
                  <a:pt x="0" y="16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Line 40"/>
          <p:cNvSpPr>
            <a:spLocks noChangeShapeType="1"/>
          </p:cNvSpPr>
          <p:nvPr/>
        </p:nvSpPr>
        <p:spPr bwMode="auto">
          <a:xfrm flipH="1" flipV="1">
            <a:off x="5962650" y="4424177"/>
            <a:ext cx="466725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Freeform 41"/>
          <p:cNvSpPr>
            <a:spLocks/>
          </p:cNvSpPr>
          <p:nvPr/>
        </p:nvSpPr>
        <p:spPr bwMode="auto">
          <a:xfrm>
            <a:off x="6324600" y="4795652"/>
            <a:ext cx="190500" cy="14287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54" y="0"/>
              </a:cxn>
              <a:cxn ang="0">
                <a:pos x="120" y="90"/>
              </a:cxn>
            </a:cxnLst>
            <a:rect l="0" t="0" r="r" b="b"/>
            <a:pathLst>
              <a:path w="120" h="90">
                <a:moveTo>
                  <a:pt x="0" y="48"/>
                </a:moveTo>
                <a:lnTo>
                  <a:pt x="54" y="0"/>
                </a:lnTo>
                <a:lnTo>
                  <a:pt x="120" y="9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Text Box 43"/>
          <p:cNvSpPr txBox="1">
            <a:spLocks noChangeArrowheads="1"/>
          </p:cNvSpPr>
          <p:nvPr/>
        </p:nvSpPr>
        <p:spPr bwMode="auto">
          <a:xfrm>
            <a:off x="3668393" y="5314765"/>
            <a:ext cx="3419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116" name="Text Box 44"/>
          <p:cNvSpPr txBox="1">
            <a:spLocks noChangeArrowheads="1"/>
          </p:cNvSpPr>
          <p:nvPr/>
        </p:nvSpPr>
        <p:spPr bwMode="auto">
          <a:xfrm>
            <a:off x="4897118" y="5343340"/>
            <a:ext cx="3419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117" name="Text Box 45"/>
          <p:cNvSpPr txBox="1">
            <a:spLocks noChangeArrowheads="1"/>
          </p:cNvSpPr>
          <p:nvPr/>
        </p:nvSpPr>
        <p:spPr bwMode="auto">
          <a:xfrm>
            <a:off x="5887718" y="5305240"/>
            <a:ext cx="3419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118" name="Text Box 46"/>
          <p:cNvSpPr txBox="1">
            <a:spLocks noChangeArrowheads="1"/>
          </p:cNvSpPr>
          <p:nvPr/>
        </p:nvSpPr>
        <p:spPr bwMode="auto">
          <a:xfrm>
            <a:off x="7135493" y="5352865"/>
            <a:ext cx="3419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2976" y="2228607"/>
            <a:ext cx="1894488" cy="1398521"/>
            <a:chOff x="2672387" y="3375025"/>
            <a:chExt cx="3156913" cy="2330450"/>
          </a:xfrm>
        </p:grpSpPr>
        <p:sp>
          <p:nvSpPr>
            <p:cNvPr id="54" name="Line 2"/>
            <p:cNvSpPr>
              <a:spLocks noChangeShapeType="1"/>
            </p:cNvSpPr>
            <p:nvPr/>
          </p:nvSpPr>
          <p:spPr bwMode="auto">
            <a:xfrm flipV="1">
              <a:off x="3571875" y="3781425"/>
              <a:ext cx="809625" cy="1200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V="1">
              <a:off x="2781300" y="4133850"/>
              <a:ext cx="3048000" cy="1162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 flipV="1">
              <a:off x="3609975" y="4705350"/>
              <a:ext cx="704850" cy="266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3524250" y="4943475"/>
              <a:ext cx="88900" cy="889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3962774" y="4632324"/>
              <a:ext cx="478677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3300911" y="4889500"/>
              <a:ext cx="564155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4355676" y="3375025"/>
              <a:ext cx="550118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i="1" baseline="-2500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4391025" y="3743325"/>
              <a:ext cx="285750" cy="819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4638675" y="4400550"/>
              <a:ext cx="161925" cy="11430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84" y="0"/>
                </a:cxn>
                <a:cxn ang="0">
                  <a:pos x="102" y="72"/>
                </a:cxn>
              </a:cxnLst>
              <a:rect l="0" t="0" r="r" b="b"/>
              <a:pathLst>
                <a:path w="102" h="72">
                  <a:moveTo>
                    <a:pt x="0" y="30"/>
                  </a:moveTo>
                  <a:lnTo>
                    <a:pt x="84" y="0"/>
                  </a:lnTo>
                  <a:lnTo>
                    <a:pt x="102" y="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4638675" y="4524375"/>
              <a:ext cx="88900" cy="8890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4639202" y="4371496"/>
              <a:ext cx="624035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r>
                <a:rPr lang="en-US" sz="1400" i="1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400" i="1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2672387" y="4672575"/>
              <a:ext cx="545479" cy="615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4352925" y="3676650"/>
              <a:ext cx="88900" cy="889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>
              <a:off x="3648075" y="5276850"/>
              <a:ext cx="161925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4705350" y="4629150"/>
              <a:ext cx="238125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3733800" y="5057775"/>
              <a:ext cx="1114425" cy="400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11"/>
            <p:cNvSpPr txBox="1">
              <a:spLocks noChangeArrowheads="1"/>
            </p:cNvSpPr>
            <p:nvPr/>
          </p:nvSpPr>
          <p:spPr bwMode="auto">
            <a:xfrm>
              <a:off x="3549286" y="4024572"/>
              <a:ext cx="550118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400" i="1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37</a:t>
            </a:fld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6" y="2660333"/>
            <a:ext cx="5846895" cy="14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746300" y="1381208"/>
            <a:ext cx="7595877" cy="8095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909000" y="3436202"/>
            <a:ext cx="1004911" cy="6975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Scatter Matrix do?</a:t>
            </a:r>
            <a:endParaRPr lang="en-US" dirty="0"/>
          </a:p>
        </p:txBody>
      </p:sp>
      <p:sp>
        <p:nvSpPr>
          <p:cNvPr id="131076" name="Oval 4"/>
          <p:cNvSpPr>
            <a:spLocks noChangeArrowheads="1"/>
          </p:cNvSpPr>
          <p:nvPr/>
        </p:nvSpPr>
        <p:spPr bwMode="auto">
          <a:xfrm>
            <a:off x="904875" y="52242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Oval 5"/>
          <p:cNvSpPr>
            <a:spLocks noChangeArrowheads="1"/>
          </p:cNvSpPr>
          <p:nvPr/>
        </p:nvSpPr>
        <p:spPr bwMode="auto">
          <a:xfrm>
            <a:off x="1143000" y="49956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Oval 6"/>
          <p:cNvSpPr>
            <a:spLocks noChangeArrowheads="1"/>
          </p:cNvSpPr>
          <p:nvPr/>
        </p:nvSpPr>
        <p:spPr bwMode="auto">
          <a:xfrm>
            <a:off x="1381125" y="50147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Oval 7"/>
          <p:cNvSpPr>
            <a:spLocks noChangeArrowheads="1"/>
          </p:cNvSpPr>
          <p:nvPr/>
        </p:nvSpPr>
        <p:spPr bwMode="auto">
          <a:xfrm>
            <a:off x="1447800" y="47480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0" name="Oval 8"/>
          <p:cNvSpPr>
            <a:spLocks noChangeArrowheads="1"/>
          </p:cNvSpPr>
          <p:nvPr/>
        </p:nvSpPr>
        <p:spPr bwMode="auto">
          <a:xfrm>
            <a:off x="1676400" y="47956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596900" y="5832290"/>
            <a:ext cx="1339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Original set</a:t>
            </a:r>
          </a:p>
        </p:txBody>
      </p:sp>
      <p:sp>
        <p:nvSpPr>
          <p:cNvPr id="131082" name="Oval 10"/>
          <p:cNvSpPr>
            <a:spLocks noChangeArrowheads="1"/>
          </p:cNvSpPr>
          <p:nvPr/>
        </p:nvSpPr>
        <p:spPr bwMode="auto">
          <a:xfrm>
            <a:off x="2882900" y="52592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3121025" y="50306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Oval 12"/>
          <p:cNvSpPr>
            <a:spLocks noChangeArrowheads="1"/>
          </p:cNvSpPr>
          <p:nvPr/>
        </p:nvSpPr>
        <p:spPr bwMode="auto">
          <a:xfrm>
            <a:off x="3359150" y="50496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Oval 13"/>
          <p:cNvSpPr>
            <a:spLocks noChangeArrowheads="1"/>
          </p:cNvSpPr>
          <p:nvPr/>
        </p:nvSpPr>
        <p:spPr bwMode="auto">
          <a:xfrm>
            <a:off x="3425825" y="47829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3654425" y="48305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>
            <a:off x="2714625" y="4519427"/>
            <a:ext cx="1009650" cy="1162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>
            <a:off x="4276725" y="4462277"/>
            <a:ext cx="1009650" cy="1162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Oval 17"/>
          <p:cNvSpPr>
            <a:spLocks noChangeArrowheads="1"/>
          </p:cNvSpPr>
          <p:nvPr/>
        </p:nvSpPr>
        <p:spPr bwMode="auto">
          <a:xfrm>
            <a:off x="4645025" y="49067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Oval 18"/>
          <p:cNvSpPr>
            <a:spLocks noChangeArrowheads="1"/>
          </p:cNvSpPr>
          <p:nvPr/>
        </p:nvSpPr>
        <p:spPr bwMode="auto">
          <a:xfrm>
            <a:off x="4692650" y="49639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1" name="Oval 19"/>
          <p:cNvSpPr>
            <a:spLocks noChangeArrowheads="1"/>
          </p:cNvSpPr>
          <p:nvPr/>
        </p:nvSpPr>
        <p:spPr bwMode="auto">
          <a:xfrm>
            <a:off x="4806950" y="50877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Oval 20"/>
          <p:cNvSpPr>
            <a:spLocks noChangeArrowheads="1"/>
          </p:cNvSpPr>
          <p:nvPr/>
        </p:nvSpPr>
        <p:spPr bwMode="auto">
          <a:xfrm>
            <a:off x="4730750" y="50020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Oval 21"/>
          <p:cNvSpPr>
            <a:spLocks noChangeArrowheads="1"/>
          </p:cNvSpPr>
          <p:nvPr/>
        </p:nvSpPr>
        <p:spPr bwMode="auto">
          <a:xfrm>
            <a:off x="4826000" y="51068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Rectangle 22"/>
          <p:cNvSpPr>
            <a:spLocks noChangeArrowheads="1"/>
          </p:cNvSpPr>
          <p:nvPr/>
        </p:nvSpPr>
        <p:spPr bwMode="auto">
          <a:xfrm>
            <a:off x="2524125" y="4357502"/>
            <a:ext cx="2924175" cy="1514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Oval 23"/>
          <p:cNvSpPr>
            <a:spLocks noChangeArrowheads="1"/>
          </p:cNvSpPr>
          <p:nvPr/>
        </p:nvSpPr>
        <p:spPr bwMode="auto">
          <a:xfrm>
            <a:off x="5959475" y="52592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Oval 24"/>
          <p:cNvSpPr>
            <a:spLocks noChangeArrowheads="1"/>
          </p:cNvSpPr>
          <p:nvPr/>
        </p:nvSpPr>
        <p:spPr bwMode="auto">
          <a:xfrm>
            <a:off x="6197600" y="50306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Oval 25"/>
          <p:cNvSpPr>
            <a:spLocks noChangeArrowheads="1"/>
          </p:cNvSpPr>
          <p:nvPr/>
        </p:nvSpPr>
        <p:spPr bwMode="auto">
          <a:xfrm>
            <a:off x="6435725" y="50496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Oval 26"/>
          <p:cNvSpPr>
            <a:spLocks noChangeArrowheads="1"/>
          </p:cNvSpPr>
          <p:nvPr/>
        </p:nvSpPr>
        <p:spPr bwMode="auto">
          <a:xfrm>
            <a:off x="6502400" y="478295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Oval 27"/>
          <p:cNvSpPr>
            <a:spLocks noChangeArrowheads="1"/>
          </p:cNvSpPr>
          <p:nvPr/>
        </p:nvSpPr>
        <p:spPr bwMode="auto">
          <a:xfrm>
            <a:off x="6731000" y="48305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Line 28"/>
          <p:cNvSpPr>
            <a:spLocks noChangeShapeType="1"/>
          </p:cNvSpPr>
          <p:nvPr/>
        </p:nvSpPr>
        <p:spPr bwMode="auto">
          <a:xfrm flipH="1">
            <a:off x="5810250" y="4576577"/>
            <a:ext cx="1209675" cy="9715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Rectangle 29"/>
          <p:cNvSpPr>
            <a:spLocks noChangeArrowheads="1"/>
          </p:cNvSpPr>
          <p:nvPr/>
        </p:nvSpPr>
        <p:spPr bwMode="auto">
          <a:xfrm>
            <a:off x="5600700" y="4357502"/>
            <a:ext cx="2924175" cy="15144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Line 30"/>
          <p:cNvSpPr>
            <a:spLocks noChangeShapeType="1"/>
          </p:cNvSpPr>
          <p:nvPr/>
        </p:nvSpPr>
        <p:spPr bwMode="auto">
          <a:xfrm flipH="1">
            <a:off x="7038975" y="4576577"/>
            <a:ext cx="1209675" cy="9715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Oval 31"/>
          <p:cNvSpPr>
            <a:spLocks noChangeArrowheads="1"/>
          </p:cNvSpPr>
          <p:nvPr/>
        </p:nvSpPr>
        <p:spPr bwMode="auto">
          <a:xfrm>
            <a:off x="7216775" y="528777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Oval 32"/>
          <p:cNvSpPr>
            <a:spLocks noChangeArrowheads="1"/>
          </p:cNvSpPr>
          <p:nvPr/>
        </p:nvSpPr>
        <p:spPr bwMode="auto">
          <a:xfrm>
            <a:off x="7435850" y="5106802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Oval 33"/>
          <p:cNvSpPr>
            <a:spLocks noChangeArrowheads="1"/>
          </p:cNvSpPr>
          <p:nvPr/>
        </p:nvSpPr>
        <p:spPr bwMode="auto">
          <a:xfrm>
            <a:off x="7626350" y="49639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Oval 34"/>
          <p:cNvSpPr>
            <a:spLocks noChangeArrowheads="1"/>
          </p:cNvSpPr>
          <p:nvPr/>
        </p:nvSpPr>
        <p:spPr bwMode="auto">
          <a:xfrm>
            <a:off x="7769225" y="48496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7" name="Oval 35"/>
          <p:cNvSpPr>
            <a:spLocks noChangeArrowheads="1"/>
          </p:cNvSpPr>
          <p:nvPr/>
        </p:nvSpPr>
        <p:spPr bwMode="auto">
          <a:xfrm>
            <a:off x="7912100" y="4735327"/>
            <a:ext cx="114300" cy="1143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Text Box 36"/>
          <p:cNvSpPr txBox="1">
            <a:spLocks noChangeArrowheads="1"/>
          </p:cNvSpPr>
          <p:nvPr/>
        </p:nvSpPr>
        <p:spPr bwMode="auto">
          <a:xfrm>
            <a:off x="3197225" y="5832290"/>
            <a:ext cx="168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Small variance</a:t>
            </a:r>
          </a:p>
        </p:txBody>
      </p:sp>
      <p:sp>
        <p:nvSpPr>
          <p:cNvPr id="131109" name="Text Box 37"/>
          <p:cNvSpPr txBox="1">
            <a:spLocks noChangeArrowheads="1"/>
          </p:cNvSpPr>
          <p:nvPr/>
        </p:nvSpPr>
        <p:spPr bwMode="auto">
          <a:xfrm>
            <a:off x="6143625" y="5832290"/>
            <a:ext cx="1695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Large variance</a:t>
            </a:r>
          </a:p>
        </p:txBody>
      </p:sp>
      <p:sp>
        <p:nvSpPr>
          <p:cNvPr id="131110" name="Line 38"/>
          <p:cNvSpPr>
            <a:spLocks noChangeShapeType="1"/>
          </p:cNvSpPr>
          <p:nvPr/>
        </p:nvSpPr>
        <p:spPr bwMode="auto">
          <a:xfrm flipV="1">
            <a:off x="3409950" y="4776602"/>
            <a:ext cx="62865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Freeform 39"/>
          <p:cNvSpPr>
            <a:spLocks/>
          </p:cNvSpPr>
          <p:nvPr/>
        </p:nvSpPr>
        <p:spPr bwMode="auto">
          <a:xfrm>
            <a:off x="3533775" y="5195702"/>
            <a:ext cx="142875" cy="2571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90" y="78"/>
              </a:cxn>
              <a:cxn ang="0">
                <a:pos x="0" y="162"/>
              </a:cxn>
            </a:cxnLst>
            <a:rect l="0" t="0" r="r" b="b"/>
            <a:pathLst>
              <a:path w="90" h="162">
                <a:moveTo>
                  <a:pt x="18" y="0"/>
                </a:moveTo>
                <a:lnTo>
                  <a:pt x="90" y="78"/>
                </a:lnTo>
                <a:lnTo>
                  <a:pt x="0" y="16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Line 40"/>
          <p:cNvSpPr>
            <a:spLocks noChangeShapeType="1"/>
          </p:cNvSpPr>
          <p:nvPr/>
        </p:nvSpPr>
        <p:spPr bwMode="auto">
          <a:xfrm flipH="1" flipV="1">
            <a:off x="5962650" y="4424177"/>
            <a:ext cx="466725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3" name="Freeform 41"/>
          <p:cNvSpPr>
            <a:spLocks/>
          </p:cNvSpPr>
          <p:nvPr/>
        </p:nvSpPr>
        <p:spPr bwMode="auto">
          <a:xfrm>
            <a:off x="6324600" y="4795652"/>
            <a:ext cx="190500" cy="14287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54" y="0"/>
              </a:cxn>
              <a:cxn ang="0">
                <a:pos x="120" y="90"/>
              </a:cxn>
            </a:cxnLst>
            <a:rect l="0" t="0" r="r" b="b"/>
            <a:pathLst>
              <a:path w="120" h="90">
                <a:moveTo>
                  <a:pt x="0" y="48"/>
                </a:moveTo>
                <a:lnTo>
                  <a:pt x="54" y="0"/>
                </a:lnTo>
                <a:lnTo>
                  <a:pt x="120" y="9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5" name="Text Box 43"/>
          <p:cNvSpPr txBox="1">
            <a:spLocks noChangeArrowheads="1"/>
          </p:cNvSpPr>
          <p:nvPr/>
        </p:nvSpPr>
        <p:spPr bwMode="auto">
          <a:xfrm>
            <a:off x="3668393" y="5314765"/>
            <a:ext cx="3419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116" name="Text Box 44"/>
          <p:cNvSpPr txBox="1">
            <a:spLocks noChangeArrowheads="1"/>
          </p:cNvSpPr>
          <p:nvPr/>
        </p:nvSpPr>
        <p:spPr bwMode="auto">
          <a:xfrm>
            <a:off x="4897118" y="5343340"/>
            <a:ext cx="3419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117" name="Text Box 45"/>
          <p:cNvSpPr txBox="1">
            <a:spLocks noChangeArrowheads="1"/>
          </p:cNvSpPr>
          <p:nvPr/>
        </p:nvSpPr>
        <p:spPr bwMode="auto">
          <a:xfrm>
            <a:off x="5887718" y="5305240"/>
            <a:ext cx="3419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118" name="Text Box 46"/>
          <p:cNvSpPr txBox="1">
            <a:spLocks noChangeArrowheads="1"/>
          </p:cNvSpPr>
          <p:nvPr/>
        </p:nvSpPr>
        <p:spPr bwMode="auto">
          <a:xfrm>
            <a:off x="7135493" y="5352865"/>
            <a:ext cx="3419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2976" y="2228607"/>
            <a:ext cx="1894488" cy="1398521"/>
            <a:chOff x="2672387" y="3375025"/>
            <a:chExt cx="3156913" cy="2330450"/>
          </a:xfrm>
        </p:grpSpPr>
        <p:sp>
          <p:nvSpPr>
            <p:cNvPr id="54" name="Line 2"/>
            <p:cNvSpPr>
              <a:spLocks noChangeShapeType="1"/>
            </p:cNvSpPr>
            <p:nvPr/>
          </p:nvSpPr>
          <p:spPr bwMode="auto">
            <a:xfrm flipV="1">
              <a:off x="3571875" y="3781425"/>
              <a:ext cx="809625" cy="1200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V="1">
              <a:off x="2781300" y="4133850"/>
              <a:ext cx="3048000" cy="1162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 flipV="1">
              <a:off x="3609975" y="4705350"/>
              <a:ext cx="704850" cy="266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3524250" y="4943475"/>
              <a:ext cx="88900" cy="88900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3962774" y="4632324"/>
              <a:ext cx="478677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3300911" y="4889500"/>
              <a:ext cx="564155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4355676" y="3375025"/>
              <a:ext cx="550118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i="1" baseline="-2500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4391025" y="3743325"/>
              <a:ext cx="285750" cy="819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4638675" y="4400550"/>
              <a:ext cx="161925" cy="11430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84" y="0"/>
                </a:cxn>
                <a:cxn ang="0">
                  <a:pos x="102" y="72"/>
                </a:cxn>
              </a:cxnLst>
              <a:rect l="0" t="0" r="r" b="b"/>
              <a:pathLst>
                <a:path w="102" h="72">
                  <a:moveTo>
                    <a:pt x="0" y="30"/>
                  </a:moveTo>
                  <a:lnTo>
                    <a:pt x="84" y="0"/>
                  </a:lnTo>
                  <a:lnTo>
                    <a:pt x="102" y="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4638675" y="4524375"/>
              <a:ext cx="88900" cy="8890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4639202" y="4371496"/>
              <a:ext cx="624035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r>
                <a:rPr lang="en-US" sz="1400" i="1" baseline="-250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400" i="1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2672387" y="4672575"/>
              <a:ext cx="545479" cy="615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4352925" y="3676650"/>
              <a:ext cx="88900" cy="88900"/>
            </a:xfrm>
            <a:prstGeom prst="ellipse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>
              <a:off x="3648075" y="5276850"/>
              <a:ext cx="161925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4705350" y="4629150"/>
              <a:ext cx="238125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3733800" y="5057775"/>
              <a:ext cx="1114425" cy="400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11"/>
            <p:cNvSpPr txBox="1">
              <a:spLocks noChangeArrowheads="1"/>
            </p:cNvSpPr>
            <p:nvPr/>
          </p:nvSpPr>
          <p:spPr bwMode="auto">
            <a:xfrm>
              <a:off x="3549286" y="4024572"/>
              <a:ext cx="550118" cy="512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400" i="1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38</a:t>
            </a:fld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6" y="2660333"/>
            <a:ext cx="5846895" cy="1470115"/>
          </a:xfrm>
          <a:prstGeom prst="rect">
            <a:avLst/>
          </a:prstGeom>
        </p:spPr>
      </p:pic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SzPct val="80000"/>
              <a:buFont typeface="Calibri" pitchFamily="34" charset="0"/>
              <a:buChar char="●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The scatter matrix measures the variance of </a:t>
            </a:r>
            <a:br>
              <a:rPr lang="en-US" sz="2400" smtClean="0"/>
            </a:br>
            <a:r>
              <a:rPr lang="en-US" sz="2400" smtClean="0"/>
              <a:t>our data points along the direction </a:t>
            </a:r>
            <a:r>
              <a:rPr lang="en-US" sz="2400" b="1" smtClean="0">
                <a:latin typeface="Times New Roman"/>
                <a:cs typeface="Times New Roman"/>
              </a:rPr>
              <a:t>v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0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Principal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Eigenvectors </a:t>
            </a:r>
            <a:r>
              <a:rPr lang="en-US" sz="2800" dirty="0" smtClean="0"/>
              <a:t>of </a:t>
            </a:r>
            <a:r>
              <a:rPr lang="en-US" sz="2800" b="1" dirty="0" smtClean="0">
                <a:latin typeface="Times New Roman"/>
                <a:cs typeface="Times New Roman"/>
              </a:rPr>
              <a:t>S</a:t>
            </a:r>
            <a:r>
              <a:rPr lang="en-US" sz="2800" dirty="0" smtClean="0"/>
              <a:t> that </a:t>
            </a:r>
            <a:r>
              <a:rPr lang="en-US" sz="2800" dirty="0"/>
              <a:t>correspond to </a:t>
            </a:r>
            <a:r>
              <a:rPr lang="en-US" sz="2800" dirty="0">
                <a:solidFill>
                  <a:srgbClr val="00BE00"/>
                </a:solidFill>
              </a:rPr>
              <a:t>big</a:t>
            </a:r>
            <a:r>
              <a:rPr lang="en-US" sz="2800" dirty="0"/>
              <a:t> eigenvalues are the directions in which the data has strong components (= large variance).</a:t>
            </a:r>
          </a:p>
          <a:p>
            <a:r>
              <a:rPr lang="en-US" sz="2800" dirty="0"/>
              <a:t>If the eigenvalues are more or less the same – there is no preferable direction.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84" y="4218192"/>
            <a:ext cx="3621515" cy="13232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5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 rot="18610336">
            <a:off x="5817682" y="2770082"/>
            <a:ext cx="2097794" cy="7465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prstDash val="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353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Principal </a:t>
            </a:r>
            <a:r>
              <a:rPr lang="en-US" dirty="0" smtClean="0"/>
              <a:t>Components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66900" y="1570629"/>
            <a:ext cx="1390650" cy="1381125"/>
            <a:chOff x="1314" y="1308"/>
            <a:chExt cx="876" cy="870"/>
          </a:xfrm>
        </p:grpSpPr>
        <p:sp>
          <p:nvSpPr>
            <p:cNvPr id="137220" name="Oval 4"/>
            <p:cNvSpPr>
              <a:spLocks noChangeArrowheads="1"/>
            </p:cNvSpPr>
            <p:nvPr/>
          </p:nvSpPr>
          <p:spPr bwMode="auto">
            <a:xfrm>
              <a:off x="2082" y="1920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1" name="Oval 5"/>
            <p:cNvSpPr>
              <a:spLocks noChangeArrowheads="1"/>
            </p:cNvSpPr>
            <p:nvPr/>
          </p:nvSpPr>
          <p:spPr bwMode="auto">
            <a:xfrm>
              <a:off x="2130" y="1776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2" name="Oval 6"/>
            <p:cNvSpPr>
              <a:spLocks noChangeArrowheads="1"/>
            </p:cNvSpPr>
            <p:nvPr/>
          </p:nvSpPr>
          <p:spPr bwMode="auto">
            <a:xfrm>
              <a:off x="2124" y="1608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3" name="Oval 7"/>
            <p:cNvSpPr>
              <a:spLocks noChangeArrowheads="1"/>
            </p:cNvSpPr>
            <p:nvPr/>
          </p:nvSpPr>
          <p:spPr bwMode="auto">
            <a:xfrm>
              <a:off x="2058" y="1458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4" name="Oval 8"/>
            <p:cNvSpPr>
              <a:spLocks noChangeArrowheads="1"/>
            </p:cNvSpPr>
            <p:nvPr/>
          </p:nvSpPr>
          <p:spPr bwMode="auto">
            <a:xfrm>
              <a:off x="1956" y="1380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5" name="Oval 9"/>
            <p:cNvSpPr>
              <a:spLocks noChangeArrowheads="1"/>
            </p:cNvSpPr>
            <p:nvPr/>
          </p:nvSpPr>
          <p:spPr bwMode="auto">
            <a:xfrm>
              <a:off x="1812" y="1314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6" name="Oval 10"/>
            <p:cNvSpPr>
              <a:spLocks noChangeArrowheads="1"/>
            </p:cNvSpPr>
            <p:nvPr/>
          </p:nvSpPr>
          <p:spPr bwMode="auto">
            <a:xfrm>
              <a:off x="1668" y="1308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7" name="Oval 11"/>
            <p:cNvSpPr>
              <a:spLocks noChangeArrowheads="1"/>
            </p:cNvSpPr>
            <p:nvPr/>
          </p:nvSpPr>
          <p:spPr bwMode="auto">
            <a:xfrm>
              <a:off x="1530" y="1362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8" name="Oval 12"/>
            <p:cNvSpPr>
              <a:spLocks noChangeArrowheads="1"/>
            </p:cNvSpPr>
            <p:nvPr/>
          </p:nvSpPr>
          <p:spPr bwMode="auto">
            <a:xfrm>
              <a:off x="1404" y="1452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9" name="Oval 13"/>
            <p:cNvSpPr>
              <a:spLocks noChangeArrowheads="1"/>
            </p:cNvSpPr>
            <p:nvPr/>
          </p:nvSpPr>
          <p:spPr bwMode="auto">
            <a:xfrm>
              <a:off x="1320" y="1608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0" name="Oval 14"/>
            <p:cNvSpPr>
              <a:spLocks noChangeArrowheads="1"/>
            </p:cNvSpPr>
            <p:nvPr/>
          </p:nvSpPr>
          <p:spPr bwMode="auto">
            <a:xfrm>
              <a:off x="1314" y="1782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1" name="Oval 15"/>
            <p:cNvSpPr>
              <a:spLocks noChangeArrowheads="1"/>
            </p:cNvSpPr>
            <p:nvPr/>
          </p:nvSpPr>
          <p:spPr bwMode="auto">
            <a:xfrm>
              <a:off x="1368" y="1926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2" name="Oval 16"/>
            <p:cNvSpPr>
              <a:spLocks noChangeArrowheads="1"/>
            </p:cNvSpPr>
            <p:nvPr/>
          </p:nvSpPr>
          <p:spPr bwMode="auto">
            <a:xfrm>
              <a:off x="1476" y="2052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3" name="Oval 17"/>
            <p:cNvSpPr>
              <a:spLocks noChangeArrowheads="1"/>
            </p:cNvSpPr>
            <p:nvPr/>
          </p:nvSpPr>
          <p:spPr bwMode="auto">
            <a:xfrm>
              <a:off x="1626" y="2118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4" name="Oval 18"/>
            <p:cNvSpPr>
              <a:spLocks noChangeArrowheads="1"/>
            </p:cNvSpPr>
            <p:nvPr/>
          </p:nvSpPr>
          <p:spPr bwMode="auto">
            <a:xfrm>
              <a:off x="1782" y="2118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5" name="Oval 19"/>
            <p:cNvSpPr>
              <a:spLocks noChangeArrowheads="1"/>
            </p:cNvSpPr>
            <p:nvPr/>
          </p:nvSpPr>
          <p:spPr bwMode="auto">
            <a:xfrm>
              <a:off x="1944" y="2064"/>
              <a:ext cx="60" cy="6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1658003">
            <a:off x="2628900" y="1827804"/>
            <a:ext cx="571500" cy="609600"/>
            <a:chOff x="1728" y="1356"/>
            <a:chExt cx="360" cy="384"/>
          </a:xfrm>
        </p:grpSpPr>
        <p:sp>
          <p:nvSpPr>
            <p:cNvPr id="137237" name="Line 21"/>
            <p:cNvSpPr>
              <a:spLocks noChangeShapeType="1"/>
            </p:cNvSpPr>
            <p:nvPr/>
          </p:nvSpPr>
          <p:spPr bwMode="auto">
            <a:xfrm flipV="1">
              <a:off x="1728" y="1356"/>
              <a:ext cx="0" cy="3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8" name="Line 22"/>
            <p:cNvSpPr>
              <a:spLocks noChangeShapeType="1"/>
            </p:cNvSpPr>
            <p:nvPr/>
          </p:nvSpPr>
          <p:spPr bwMode="auto">
            <a:xfrm>
              <a:off x="1728" y="1740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39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914400" y="3047004"/>
            <a:ext cx="3400425" cy="3011920"/>
          </a:xfrm>
          <a:noFill/>
          <a:ln/>
        </p:spPr>
        <p:txBody>
          <a:bodyPr>
            <a:noAutofit/>
          </a:bodyPr>
          <a:lstStyle/>
          <a:p>
            <a:r>
              <a:rPr lang="en-US" sz="1800" dirty="0"/>
              <a:t>There’s no preferable direction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/>
              <a:t> </a:t>
            </a:r>
            <a:r>
              <a:rPr lang="en-US" sz="1800" dirty="0"/>
              <a:t>looks like this: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800" dirty="0"/>
              <a:t>Any vector is an eigenvector 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 rot="-1366498">
            <a:off x="5524500" y="1827804"/>
            <a:ext cx="2200275" cy="447675"/>
            <a:chOff x="3540" y="1446"/>
            <a:chExt cx="1386" cy="282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540" y="1482"/>
              <a:ext cx="1224" cy="246"/>
              <a:chOff x="3030" y="1596"/>
              <a:chExt cx="1224" cy="246"/>
            </a:xfrm>
          </p:grpSpPr>
          <p:sp>
            <p:nvSpPr>
              <p:cNvPr id="137244" name="Oval 28"/>
              <p:cNvSpPr>
                <a:spLocks noChangeArrowheads="1"/>
              </p:cNvSpPr>
              <p:nvPr/>
            </p:nvSpPr>
            <p:spPr bwMode="auto">
              <a:xfrm>
                <a:off x="3156" y="1746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45" name="Oval 29"/>
              <p:cNvSpPr>
                <a:spLocks noChangeArrowheads="1"/>
              </p:cNvSpPr>
              <p:nvPr/>
            </p:nvSpPr>
            <p:spPr bwMode="auto">
              <a:xfrm>
                <a:off x="3336" y="1644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46" name="Oval 30"/>
              <p:cNvSpPr>
                <a:spLocks noChangeArrowheads="1"/>
              </p:cNvSpPr>
              <p:nvPr/>
            </p:nvSpPr>
            <p:spPr bwMode="auto">
              <a:xfrm>
                <a:off x="3390" y="1770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47" name="Oval 31"/>
              <p:cNvSpPr>
                <a:spLocks noChangeArrowheads="1"/>
              </p:cNvSpPr>
              <p:nvPr/>
            </p:nvSpPr>
            <p:spPr bwMode="auto">
              <a:xfrm>
                <a:off x="3540" y="1602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48" name="Oval 32"/>
              <p:cNvSpPr>
                <a:spLocks noChangeArrowheads="1"/>
              </p:cNvSpPr>
              <p:nvPr/>
            </p:nvSpPr>
            <p:spPr bwMode="auto">
              <a:xfrm>
                <a:off x="3642" y="1782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49" name="Oval 33"/>
              <p:cNvSpPr>
                <a:spLocks noChangeArrowheads="1"/>
              </p:cNvSpPr>
              <p:nvPr/>
            </p:nvSpPr>
            <p:spPr bwMode="auto">
              <a:xfrm>
                <a:off x="3726" y="1596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0" name="Oval 34"/>
              <p:cNvSpPr>
                <a:spLocks noChangeArrowheads="1"/>
              </p:cNvSpPr>
              <p:nvPr/>
            </p:nvSpPr>
            <p:spPr bwMode="auto">
              <a:xfrm>
                <a:off x="3852" y="1776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1" name="Oval 35"/>
              <p:cNvSpPr>
                <a:spLocks noChangeArrowheads="1"/>
              </p:cNvSpPr>
              <p:nvPr/>
            </p:nvSpPr>
            <p:spPr bwMode="auto">
              <a:xfrm>
                <a:off x="3930" y="1614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2" name="Oval 36"/>
              <p:cNvSpPr>
                <a:spLocks noChangeArrowheads="1"/>
              </p:cNvSpPr>
              <p:nvPr/>
            </p:nvSpPr>
            <p:spPr bwMode="auto">
              <a:xfrm>
                <a:off x="4008" y="1746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3" name="Oval 37"/>
              <p:cNvSpPr>
                <a:spLocks noChangeArrowheads="1"/>
              </p:cNvSpPr>
              <p:nvPr/>
            </p:nvSpPr>
            <p:spPr bwMode="auto">
              <a:xfrm>
                <a:off x="4104" y="1626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4" name="Oval 38"/>
              <p:cNvSpPr>
                <a:spLocks noChangeArrowheads="1"/>
              </p:cNvSpPr>
              <p:nvPr/>
            </p:nvSpPr>
            <p:spPr bwMode="auto">
              <a:xfrm>
                <a:off x="4194" y="1722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5" name="Oval 39"/>
              <p:cNvSpPr>
                <a:spLocks noChangeArrowheads="1"/>
              </p:cNvSpPr>
              <p:nvPr/>
            </p:nvSpPr>
            <p:spPr bwMode="auto">
              <a:xfrm>
                <a:off x="3168" y="1644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6" name="Oval 40"/>
              <p:cNvSpPr>
                <a:spLocks noChangeArrowheads="1"/>
              </p:cNvSpPr>
              <p:nvPr/>
            </p:nvSpPr>
            <p:spPr bwMode="auto">
              <a:xfrm>
                <a:off x="3030" y="1698"/>
                <a:ext cx="60" cy="6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57" name="Line 41"/>
            <p:cNvSpPr>
              <a:spLocks noChangeShapeType="1"/>
            </p:cNvSpPr>
            <p:nvPr/>
          </p:nvSpPr>
          <p:spPr bwMode="auto">
            <a:xfrm>
              <a:off x="4164" y="1596"/>
              <a:ext cx="76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8" name="Line 42"/>
            <p:cNvSpPr>
              <a:spLocks noChangeShapeType="1"/>
            </p:cNvSpPr>
            <p:nvPr/>
          </p:nvSpPr>
          <p:spPr bwMode="auto">
            <a:xfrm flipV="1">
              <a:off x="4164" y="1446"/>
              <a:ext cx="0" cy="138"/>
            </a:xfrm>
            <a:prstGeom prst="line">
              <a:avLst/>
            </a:prstGeom>
            <a:noFill/>
            <a:ln w="28575">
              <a:solidFill>
                <a:srgbClr val="D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60" name="Rectangle 44"/>
          <p:cNvSpPr>
            <a:spLocks noChangeArrowheads="1"/>
          </p:cNvSpPr>
          <p:nvPr/>
        </p:nvSpPr>
        <p:spPr bwMode="auto">
          <a:xfrm>
            <a:off x="609600" y="1294404"/>
            <a:ext cx="3933825" cy="4752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61" name="Rectangle 45"/>
          <p:cNvSpPr>
            <a:spLocks noChangeArrowheads="1"/>
          </p:cNvSpPr>
          <p:nvPr/>
        </p:nvSpPr>
        <p:spPr bwMode="auto">
          <a:xfrm>
            <a:off x="4674754" y="1294404"/>
            <a:ext cx="3933825" cy="4752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12" y="4244121"/>
            <a:ext cx="2543718" cy="75018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73" y="4244121"/>
            <a:ext cx="2500604" cy="750181"/>
          </a:xfrm>
          <a:prstGeom prst="rect">
            <a:avLst/>
          </a:prstGeom>
        </p:spPr>
      </p:pic>
      <p:sp>
        <p:nvSpPr>
          <p:cNvPr id="51" name="Rectangle 23"/>
          <p:cNvSpPr txBox="1">
            <a:spLocks noChangeArrowheads="1"/>
          </p:cNvSpPr>
          <p:nvPr/>
        </p:nvSpPr>
        <p:spPr>
          <a:xfrm>
            <a:off x="4967125" y="3047004"/>
            <a:ext cx="3400425" cy="301192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SzPct val="80000"/>
              <a:buFont typeface="Calibri" pitchFamily="34" charset="0"/>
              <a:buChar char="●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66FF"/>
              </a:buClr>
            </a:pPr>
            <a:r>
              <a:rPr lang="en-US" sz="1800" dirty="0" smtClean="0"/>
              <a:t>There’s a clear preferable direction</a:t>
            </a:r>
          </a:p>
          <a:p>
            <a:pPr>
              <a:buClr>
                <a:srgbClr val="3366FF"/>
              </a:buClr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/>
              <a:t> </a:t>
            </a:r>
            <a:r>
              <a:rPr lang="en-US" sz="1800" dirty="0" smtClean="0"/>
              <a:t>looks like this:</a:t>
            </a:r>
          </a:p>
          <a:p>
            <a:pPr>
              <a:buClr>
                <a:srgbClr val="3366FF"/>
              </a:buClr>
            </a:pPr>
            <a:endParaRPr lang="en-US" sz="1600" dirty="0" smtClean="0"/>
          </a:p>
          <a:p>
            <a:pPr>
              <a:buClr>
                <a:srgbClr val="3366FF"/>
              </a:buClr>
            </a:pPr>
            <a:endParaRPr lang="en-US" sz="1600" dirty="0" smtClean="0"/>
          </a:p>
          <a:p>
            <a:pPr>
              <a:buClr>
                <a:srgbClr val="3366FF"/>
              </a:buClr>
            </a:pPr>
            <a:endParaRPr lang="en-US" sz="1600" dirty="0" smtClean="0"/>
          </a:p>
          <a:p>
            <a:pPr>
              <a:buClr>
                <a:srgbClr val="3366FF"/>
              </a:buClr>
            </a:pPr>
            <a:endParaRPr lang="en-US" sz="1600" dirty="0" smtClean="0"/>
          </a:p>
          <a:p>
            <a:pPr lvl="0">
              <a:buClr>
                <a:srgbClr val="3366FF"/>
              </a:buClr>
              <a:buFont typeface="Wingdings" pitchFamily="2" charset="2"/>
              <a:buChar char="§"/>
            </a:pPr>
            <a:r>
              <a:rPr lang="en-US" sz="1800" dirty="0">
                <a:sym typeface="Symbol" pitchFamily="18" charset="2"/>
              </a:rPr>
              <a:t> </a:t>
            </a:r>
            <a:r>
              <a:rPr lang="en-US" sz="1800" dirty="0"/>
              <a:t>is close to zero, much smaller than </a:t>
            </a:r>
            <a:r>
              <a:rPr lang="en-US" sz="1800" dirty="0">
                <a:sym typeface="Symbol" pitchFamily="18" charset="2"/>
              </a:rPr>
              <a:t></a:t>
            </a:r>
            <a:endParaRPr lang="en-US" sz="1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2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564124" cy="4572001"/>
          </a:xfrm>
        </p:spPr>
        <p:txBody>
          <a:bodyPr/>
          <a:lstStyle/>
          <a:p>
            <a:r>
              <a:rPr lang="en-US" dirty="0" smtClean="0"/>
              <a:t>PCA may return arbitrarily oriented eigenvectors</a:t>
            </a:r>
          </a:p>
          <a:p>
            <a:r>
              <a:rPr lang="en-US" dirty="0" smtClean="0"/>
              <a:t>Wish to orient consistently</a:t>
            </a:r>
          </a:p>
          <a:p>
            <a:r>
              <a:rPr lang="en-US" dirty="0" smtClean="0"/>
              <a:t>Neighboring points should have similar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H="1" flipV="1">
            <a:off x="6334913" y="4628577"/>
            <a:ext cx="772278" cy="265996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7235905" y="2860986"/>
            <a:ext cx="283169" cy="53199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390558" y="3511969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146133" y="3045918"/>
            <a:ext cx="2448669" cy="2694076"/>
            <a:chOff x="0" y="0"/>
            <a:chExt cx="1290" cy="1419"/>
          </a:xfrm>
        </p:grpSpPr>
        <p:sp>
          <p:nvSpPr>
            <p:cNvPr id="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4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371600"/>
            <a:ext cx="8229600" cy="4572001"/>
          </a:xfrm>
          <a:prstGeom prst="rect">
            <a:avLst/>
          </a:prstGeom>
        </p:spPr>
        <p:txBody>
          <a:bodyPr vert="horz" lIns="91440" tIns="45720" rIns="136123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SzPct val="80000"/>
              <a:buFont typeface="Calibri" pitchFamily="34" charset="0"/>
              <a:buChar char="●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9CC3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Build graph connecting neighboring poin</a:t>
            </a:r>
            <a:r>
              <a:rPr lang="en-US" dirty="0" smtClean="0">
                <a:latin typeface="Arial" charset="0"/>
                <a:cs typeface="Arial" charset="0"/>
              </a:rPr>
              <a:t>ts</a:t>
            </a:r>
          </a:p>
          <a:p>
            <a:pPr lvl="1"/>
            <a:r>
              <a:rPr lang="en-US" dirty="0" smtClean="0"/>
              <a:t>Edge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(</a:t>
            </a:r>
            <a:r>
              <a:rPr lang="en-US" i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i,j</a:t>
            </a:r>
            <a:r>
              <a:rPr lang="en-US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/>
              <a:t>exists if </a:t>
            </a:r>
            <a:r>
              <a:rPr lang="en-US" b="1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 </a:t>
            </a:r>
            <a:r>
              <a:rPr lang="en-US" dirty="0" smtClean="0">
                <a:latin typeface="Times" charset="0"/>
                <a:cs typeface="Arial" charset="0"/>
                <a:sym typeface="Times" charset="0"/>
              </a:rPr>
              <a:t>∈ </a:t>
            </a:r>
            <a:r>
              <a:rPr lang="en-US" dirty="0" err="1" smtClean="0">
                <a:latin typeface="Times" charset="0"/>
                <a:cs typeface="Arial" charset="0"/>
                <a:sym typeface="Times" charset="0"/>
              </a:rPr>
              <a:t>kNN</a:t>
            </a:r>
            <a:r>
              <a:rPr lang="en-US" dirty="0" smtClean="0">
                <a:latin typeface="Times" charset="0"/>
                <a:cs typeface="Arial" charset="0"/>
                <a:sym typeface="Times" charset="0"/>
              </a:rPr>
              <a:t>(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err="1" smtClean="0">
                <a:latin typeface="Times New Roman"/>
                <a:ea typeface="ＭＳ Ｐゴシック" charset="0"/>
                <a:cs typeface="Times New Roman"/>
                <a:sym typeface="Times" charset="0"/>
              </a:rPr>
              <a:t>j</a:t>
            </a:r>
            <a:r>
              <a:rPr lang="en-US" dirty="0" smtClean="0">
                <a:ea typeface="ＭＳ Ｐゴシック" charset="0"/>
                <a:sym typeface="Times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  <a:cs typeface="Arial" charset="0"/>
              </a:rPr>
              <a:t>or 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j</a:t>
            </a:r>
            <a:r>
              <a:rPr lang="en-US" i="1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cs typeface="Arial" charset="0"/>
                <a:sym typeface="Times" charset="0"/>
              </a:rPr>
              <a:t>∈ </a:t>
            </a:r>
            <a:r>
              <a:rPr lang="en-US" dirty="0" err="1" smtClean="0">
                <a:latin typeface="Times" charset="0"/>
                <a:cs typeface="Arial" charset="0"/>
                <a:sym typeface="Times" charset="0"/>
              </a:rPr>
              <a:t>kNN</a:t>
            </a:r>
            <a:r>
              <a:rPr lang="en-US" dirty="0" smtClean="0">
                <a:latin typeface="Times" charset="0"/>
                <a:cs typeface="Arial" charset="0"/>
                <a:sym typeface="Times" charset="0"/>
              </a:rPr>
              <a:t>(</a:t>
            </a:r>
            <a:r>
              <a:rPr lang="en-US" b="1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</a:t>
            </a:r>
            <a:r>
              <a:rPr lang="en-US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)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spcBef>
                <a:spcPts val="2113"/>
              </a:spcBef>
            </a:pPr>
            <a:r>
              <a:rPr lang="en-US" dirty="0" smtClean="0"/>
              <a:t>Propagate normal orientation through graph</a:t>
            </a:r>
          </a:p>
          <a:p>
            <a:pPr lvl="1"/>
            <a:r>
              <a:rPr lang="en-US" dirty="0" smtClean="0"/>
              <a:t>For neighbors </a:t>
            </a:r>
            <a:r>
              <a:rPr lang="en-US" b="1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</a:t>
            </a:r>
            <a:r>
              <a:rPr lang="en-US" i="1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, 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j</a:t>
            </a:r>
            <a:r>
              <a:rPr lang="en-US" dirty="0" smtClean="0">
                <a:latin typeface="Arial" charset="0"/>
                <a:cs typeface="Arial" charset="0"/>
              </a:rPr>
              <a:t> :</a:t>
            </a:r>
            <a:r>
              <a:rPr lang="en-US" dirty="0" smtClean="0"/>
              <a:t> Flip 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n</a:t>
            </a:r>
            <a:r>
              <a:rPr lang="en-US" i="1" baseline="-6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j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/>
              <a:t>if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n</a:t>
            </a:r>
            <a:r>
              <a:rPr lang="en-US" i="1" baseline="-6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</a:t>
            </a:r>
            <a:r>
              <a:rPr lang="en-US" baseline="32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T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n</a:t>
            </a:r>
            <a:r>
              <a:rPr lang="en-US" i="1" baseline="-6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j</a:t>
            </a:r>
            <a:r>
              <a:rPr lang="en-US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 &lt; 0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/>
              <a:t>Fails at sharp edges/corners</a:t>
            </a:r>
          </a:p>
          <a:p>
            <a:pPr>
              <a:spcBef>
                <a:spcPts val="2813"/>
              </a:spcBef>
            </a:pPr>
            <a:r>
              <a:rPr lang="en-US" dirty="0" smtClean="0"/>
              <a:t>Propagate along “safe</a:t>
            </a:r>
            <a:r>
              <a:rPr lang="en-US" altLang="ja-JP" dirty="0" smtClean="0"/>
              <a:t>” </a:t>
            </a:r>
            <a:r>
              <a:rPr lang="en-US" dirty="0" smtClean="0"/>
              <a:t>paths (parallel </a:t>
            </a:r>
            <a:r>
              <a:rPr lang="en-US" dirty="0" err="1" smtClean="0"/>
              <a:t>normals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Minimum spanning tree with angle-based edge weights 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i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w</a:t>
            </a:r>
            <a:r>
              <a:rPr lang="en-US" i="1" baseline="-6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ij</a:t>
            </a:r>
            <a:r>
              <a:rPr lang="en-US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 = 1- |</a:t>
            </a:r>
            <a:r>
              <a:rPr lang="en-US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 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n</a:t>
            </a:r>
            <a:r>
              <a:rPr lang="en-US" i="1" baseline="-6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</a:t>
            </a:r>
            <a:r>
              <a:rPr lang="en-US" baseline="32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T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n</a:t>
            </a:r>
            <a:r>
              <a:rPr lang="en-US" i="1" baseline="-6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j</a:t>
            </a:r>
            <a:r>
              <a:rPr lang="en-US" i="1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|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Orientation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9447" y="3455594"/>
            <a:ext cx="8097199" cy="2456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51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6123">
            <a:normAutofit fontScale="92500" lnSpcReduction="10000"/>
          </a:bodyPr>
          <a:lstStyle/>
          <a:p>
            <a:pPr eaLnBrk="1" hangingPunct="1"/>
            <a:r>
              <a:rPr lang="en-US" dirty="0"/>
              <a:t>Build graph connecting </a:t>
            </a:r>
            <a:r>
              <a:rPr lang="en-US" dirty="0" smtClean="0"/>
              <a:t>neighboring poin</a:t>
            </a:r>
            <a:r>
              <a:rPr lang="en-US" dirty="0" smtClean="0">
                <a:latin typeface="Arial" charset="0"/>
                <a:cs typeface="Arial" charset="0"/>
              </a:rPr>
              <a:t>ts</a:t>
            </a:r>
          </a:p>
          <a:p>
            <a:pPr lvl="1"/>
            <a:r>
              <a:rPr lang="en-US" dirty="0" smtClean="0"/>
              <a:t>Edge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(</a:t>
            </a:r>
            <a:r>
              <a:rPr lang="en-US" i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i,j</a:t>
            </a:r>
            <a:r>
              <a:rPr lang="en-US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)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/>
              <a:t>exists if </a:t>
            </a:r>
            <a:r>
              <a:rPr lang="en-US" b="1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 </a:t>
            </a:r>
            <a:r>
              <a:rPr lang="en-US" dirty="0" smtClean="0">
                <a:latin typeface="Times" charset="0"/>
                <a:cs typeface="Arial" charset="0"/>
                <a:sym typeface="Times" charset="0"/>
              </a:rPr>
              <a:t>∈ </a:t>
            </a:r>
            <a:r>
              <a:rPr lang="en-US" dirty="0" err="1" smtClean="0">
                <a:latin typeface="Times" charset="0"/>
                <a:cs typeface="Arial" charset="0"/>
                <a:sym typeface="Times" charset="0"/>
              </a:rPr>
              <a:t>kNN</a:t>
            </a:r>
            <a:r>
              <a:rPr lang="en-US" dirty="0" smtClean="0">
                <a:latin typeface="Times" charset="0"/>
                <a:cs typeface="Arial" charset="0"/>
                <a:sym typeface="Times" charset="0"/>
              </a:rPr>
              <a:t>(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err="1" smtClean="0">
                <a:latin typeface="Times New Roman"/>
                <a:ea typeface="ＭＳ Ｐゴシック" charset="0"/>
                <a:cs typeface="Times New Roman"/>
                <a:sym typeface="Times" charset="0"/>
              </a:rPr>
              <a:t>j</a:t>
            </a:r>
            <a:r>
              <a:rPr lang="en-US" dirty="0" smtClean="0">
                <a:ea typeface="ＭＳ Ｐゴシック" charset="0"/>
                <a:sym typeface="Times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  <a:cs typeface="Arial" charset="0"/>
              </a:rPr>
              <a:t>or </a:t>
            </a:r>
            <a:r>
              <a:rPr lang="en-US" b="1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err="1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j</a:t>
            </a:r>
            <a:r>
              <a:rPr lang="en-US" i="1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 </a:t>
            </a:r>
            <a:r>
              <a:rPr lang="en-US" dirty="0" smtClean="0">
                <a:latin typeface="Times" charset="0"/>
                <a:cs typeface="Arial" charset="0"/>
                <a:sym typeface="Times" charset="0"/>
              </a:rPr>
              <a:t>∈ </a:t>
            </a:r>
            <a:r>
              <a:rPr lang="en-US" dirty="0" err="1" smtClean="0">
                <a:latin typeface="Times" charset="0"/>
                <a:cs typeface="Arial" charset="0"/>
                <a:sym typeface="Times" charset="0"/>
              </a:rPr>
              <a:t>kNN</a:t>
            </a:r>
            <a:r>
              <a:rPr lang="en-US" dirty="0" smtClean="0">
                <a:latin typeface="Times" charset="0"/>
                <a:cs typeface="Arial" charset="0"/>
                <a:sym typeface="Times" charset="0"/>
              </a:rPr>
              <a:t>(</a:t>
            </a:r>
            <a:r>
              <a:rPr lang="en-US" b="1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</a:t>
            </a:r>
            <a:r>
              <a:rPr lang="en-US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)</a:t>
            </a: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2113"/>
              </a:spcBef>
            </a:pPr>
            <a:r>
              <a:rPr lang="en-US" dirty="0" smtClean="0"/>
              <a:t>Propagate </a:t>
            </a:r>
            <a:r>
              <a:rPr lang="en-US" dirty="0"/>
              <a:t>normal orientation through graph</a:t>
            </a:r>
          </a:p>
          <a:p>
            <a:pPr lvl="1"/>
            <a:r>
              <a:rPr lang="en-US" dirty="0"/>
              <a:t>For neighbors </a:t>
            </a:r>
            <a:r>
              <a:rPr lang="en-US" b="1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i</a:t>
            </a:r>
            <a:r>
              <a:rPr lang="en-US" i="1" dirty="0" smtClean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, </a:t>
            </a:r>
            <a:r>
              <a:rPr lang="en-US" b="1" dirty="0" err="1">
                <a:latin typeface="Times" charset="0"/>
                <a:ea typeface="ＭＳ Ｐゴシック" charset="0"/>
                <a:cs typeface="Times" charset="0"/>
                <a:sym typeface="Times" charset="0"/>
              </a:rPr>
              <a:t>x</a:t>
            </a:r>
            <a:r>
              <a:rPr lang="en-US" i="1" baseline="-6000" dirty="0" err="1">
                <a:latin typeface="Times" charset="0"/>
                <a:ea typeface="ＭＳ Ｐゴシック" charset="0"/>
                <a:cs typeface="Times" charset="0"/>
                <a:sym typeface="Times" charset="0"/>
              </a:rPr>
              <a:t>j</a:t>
            </a:r>
            <a:r>
              <a:rPr lang="en-US" dirty="0">
                <a:latin typeface="Arial" charset="0"/>
                <a:cs typeface="Arial" charset="0"/>
              </a:rPr>
              <a:t> :</a:t>
            </a:r>
            <a:r>
              <a:rPr lang="en-US" dirty="0"/>
              <a:t> Flip </a:t>
            </a:r>
            <a:r>
              <a:rPr lang="en-US" b="1" dirty="0" err="1">
                <a:latin typeface="Times" charset="0"/>
                <a:ea typeface="ＭＳ Ｐゴシック" charset="0"/>
                <a:cs typeface="Times" charset="0"/>
                <a:sym typeface="Times" charset="0"/>
              </a:rPr>
              <a:t>n</a:t>
            </a:r>
            <a:r>
              <a:rPr lang="en-US" i="1" baseline="-6000" dirty="0" err="1">
                <a:latin typeface="Times" charset="0"/>
                <a:ea typeface="ＭＳ Ｐゴシック" charset="0"/>
                <a:cs typeface="Times" charset="0"/>
                <a:sym typeface="Times" charset="0"/>
              </a:rPr>
              <a:t>j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/>
              <a:t>if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Times" charset="0"/>
                <a:sym typeface="Times" charset="0"/>
              </a:rPr>
              <a:t>n</a:t>
            </a:r>
            <a:r>
              <a:rPr lang="en-US" i="1" baseline="-6000" dirty="0" err="1">
                <a:latin typeface="Times" charset="0"/>
                <a:ea typeface="ＭＳ Ｐゴシック" charset="0"/>
                <a:cs typeface="Times" charset="0"/>
                <a:sym typeface="Times" charset="0"/>
              </a:rPr>
              <a:t>i</a:t>
            </a:r>
            <a:r>
              <a:rPr lang="en-US" baseline="32000" dirty="0" err="1">
                <a:latin typeface="Times" charset="0"/>
                <a:ea typeface="ＭＳ Ｐゴシック" charset="0"/>
                <a:cs typeface="Times" charset="0"/>
                <a:sym typeface="Times" charset="0"/>
              </a:rPr>
              <a:t>T</a:t>
            </a:r>
            <a:r>
              <a:rPr lang="en-US" b="1" dirty="0" err="1">
                <a:latin typeface="Times" charset="0"/>
                <a:ea typeface="ＭＳ Ｐゴシック" charset="0"/>
                <a:cs typeface="Times" charset="0"/>
                <a:sym typeface="Times" charset="0"/>
              </a:rPr>
              <a:t>n</a:t>
            </a:r>
            <a:r>
              <a:rPr lang="en-US" i="1" baseline="-6000" dirty="0" err="1">
                <a:latin typeface="Times" charset="0"/>
                <a:ea typeface="ＭＳ Ｐゴシック" charset="0"/>
                <a:cs typeface="Times" charset="0"/>
                <a:sym typeface="Times" charset="0"/>
              </a:rPr>
              <a:t>j</a:t>
            </a:r>
            <a:r>
              <a:rPr lang="en-US" dirty="0">
                <a:latin typeface="Times" charset="0"/>
                <a:ea typeface="ＭＳ Ｐゴシック" charset="0"/>
                <a:cs typeface="Times" charset="0"/>
                <a:sym typeface="Times" charset="0"/>
              </a:rPr>
              <a:t> &lt; 0</a:t>
            </a:r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/>
              <a:t>Fails </a:t>
            </a:r>
            <a:r>
              <a:rPr lang="en-US" dirty="0"/>
              <a:t>at sharp edges/corners</a:t>
            </a:r>
          </a:p>
          <a:p>
            <a:pPr eaLnBrk="1" hangingPunct="1">
              <a:spcBef>
                <a:spcPts val="2813"/>
              </a:spcBef>
            </a:pPr>
            <a:r>
              <a:rPr lang="en-US" dirty="0"/>
              <a:t>Propagate </a:t>
            </a:r>
            <a:r>
              <a:rPr lang="en-US" dirty="0" smtClean="0"/>
              <a:t>along</a:t>
            </a:r>
            <a:r>
              <a:rPr lang="en-US" dirty="0"/>
              <a:t> </a:t>
            </a:r>
            <a:r>
              <a:rPr lang="en-US" dirty="0" smtClean="0"/>
              <a:t>“safe</a:t>
            </a:r>
            <a:r>
              <a:rPr lang="en-US" altLang="ja-JP" dirty="0" smtClean="0"/>
              <a:t>” </a:t>
            </a:r>
            <a:r>
              <a:rPr lang="en-US" dirty="0" smtClean="0"/>
              <a:t>paths </a:t>
            </a:r>
            <a:r>
              <a:rPr lang="en-US" dirty="0"/>
              <a:t>(parallel </a:t>
            </a:r>
            <a:r>
              <a:rPr lang="en-US" dirty="0" err="1"/>
              <a:t>normals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Minimum spanning tree with angle-based edge </a:t>
            </a:r>
            <a:r>
              <a:rPr lang="en-US" dirty="0" smtClean="0"/>
              <a:t>weights</a:t>
            </a:r>
            <a:endParaRPr lang="en-US" dirty="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Orientation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56" y="5413207"/>
            <a:ext cx="2469746" cy="40845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58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 rot="18610336">
            <a:off x="5817682" y="2770082"/>
            <a:ext cx="2097794" cy="7465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prstDash val="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5577572" y="1578820"/>
            <a:ext cx="2582845" cy="299461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 rot="18610336">
            <a:off x="5817682" y="2770082"/>
            <a:ext cx="2097794" cy="7465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prstDash val="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5577572" y="1578820"/>
            <a:ext cx="2582845" cy="299461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1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1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 rot="20129985">
            <a:off x="6479022" y="2295778"/>
            <a:ext cx="2274774" cy="7465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prstDash val="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 rot="20129985">
            <a:off x="6479022" y="2295778"/>
            <a:ext cx="2274774" cy="7465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prstDash val="dot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6345430" y="2667412"/>
            <a:ext cx="484949" cy="421584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5585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Assign a normal vector </a:t>
            </a:r>
            <a:r>
              <a:rPr lang="en-US" sz="2800" b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at each point cloud </a:t>
            </a:r>
            <a:br>
              <a:rPr lang="en-US" sz="2800" dirty="0" smtClean="0"/>
            </a:br>
            <a:r>
              <a:rPr lang="en-US" sz="2800" dirty="0" smtClean="0"/>
              <a:t>point </a:t>
            </a:r>
            <a:r>
              <a:rPr lang="en-US" sz="2800" b="1" dirty="0" smtClean="0">
                <a:latin typeface="Times New Roman"/>
                <a:cs typeface="Times New Roman"/>
              </a:rPr>
              <a:t>x</a:t>
            </a:r>
            <a:endParaRPr lang="en-US" sz="2800" dirty="0" smtClean="0"/>
          </a:p>
          <a:p>
            <a:pPr lvl="1"/>
            <a:r>
              <a:rPr lang="en-US" sz="2400" dirty="0" smtClean="0"/>
              <a:t>Estimate the direction by fitting a local plane</a:t>
            </a:r>
          </a:p>
          <a:p>
            <a:pPr lvl="1"/>
            <a:r>
              <a:rPr lang="en-US" sz="2400" dirty="0" smtClean="0"/>
              <a:t>Find consistent global orientation by propagation (spanning tree)</a:t>
            </a:r>
            <a:endParaRPr lang="en-US" sz="2400" dirty="0"/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101005" y="2201361"/>
            <a:ext cx="2448669" cy="2694076"/>
            <a:chOff x="0" y="0"/>
            <a:chExt cx="1290" cy="1419"/>
          </a:xfrm>
        </p:grpSpPr>
        <p:sp>
          <p:nvSpPr>
            <p:cNvPr id="18" name="Oval 14"/>
            <p:cNvSpPr>
              <a:spLocks/>
            </p:cNvSpPr>
            <p:nvPr/>
          </p:nvSpPr>
          <p:spPr bwMode="auto">
            <a:xfrm>
              <a:off x="307" y="397"/>
              <a:ext cx="100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15"/>
            <p:cNvSpPr>
              <a:spLocks/>
            </p:cNvSpPr>
            <p:nvPr/>
          </p:nvSpPr>
          <p:spPr bwMode="auto">
            <a:xfrm>
              <a:off x="665" y="119"/>
              <a:ext cx="99" cy="99"/>
            </a:xfrm>
            <a:prstGeom prst="ellipse">
              <a:avLst/>
            </a:prstGeom>
            <a:solidFill>
              <a:srgbClr val="17375E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6"/>
            <p:cNvSpPr>
              <a:spLocks/>
            </p:cNvSpPr>
            <p:nvPr/>
          </p:nvSpPr>
          <p:spPr bwMode="auto">
            <a:xfrm>
              <a:off x="0" y="132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7"/>
            <p:cNvSpPr>
              <a:spLocks/>
            </p:cNvSpPr>
            <p:nvPr/>
          </p:nvSpPr>
          <p:spPr bwMode="auto">
            <a:xfrm>
              <a:off x="1191" y="0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3"/>
            <p:cNvSpPr>
              <a:spLocks/>
            </p:cNvSpPr>
            <p:nvPr/>
          </p:nvSpPr>
          <p:spPr bwMode="auto">
            <a:xfrm>
              <a:off x="69" y="784"/>
              <a:ext cx="99" cy="9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023778" y="1982106"/>
            <a:ext cx="2943241" cy="141579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9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GL-presentation-4by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IGL-presentation-4by3.potx</Template>
  <TotalTime>728</TotalTime>
  <Words>1278</Words>
  <Application>Microsoft Macintosh PowerPoint</Application>
  <PresentationFormat>On-screen Show (4:3)</PresentationFormat>
  <Paragraphs>370</Paragraphs>
  <Slides>43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IGL-presentation-4by3</vt:lpstr>
      <vt:lpstr>2D/3D Shape Manipulation, 3D Printing</vt:lpstr>
      <vt:lpstr>Implicit Surface Reconstruction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Normal Estimation</vt:lpstr>
      <vt:lpstr>Local Plane Fitting</vt:lpstr>
      <vt:lpstr>Local Plane Fitting</vt:lpstr>
      <vt:lpstr>Linear Least Squares?</vt:lpstr>
      <vt:lpstr>Linear Least Squares?</vt:lpstr>
      <vt:lpstr>Linear Least Squares?</vt:lpstr>
      <vt:lpstr>Best Fit with SSD</vt:lpstr>
      <vt:lpstr>Principle Component Analysis (PCA)</vt:lpstr>
      <vt:lpstr>Notations</vt:lpstr>
      <vt:lpstr>Notations</vt:lpstr>
      <vt:lpstr>Centroid: 0-dim Approximation</vt:lpstr>
      <vt:lpstr>Hyperplane Normal</vt:lpstr>
      <vt:lpstr>Hyperplane Normal</vt:lpstr>
      <vt:lpstr>Hyperplane Normal</vt:lpstr>
      <vt:lpstr>Hyperplane Normal</vt:lpstr>
      <vt:lpstr>Hyperplane Normal</vt:lpstr>
      <vt:lpstr>Hyperplane Normal</vt:lpstr>
      <vt:lpstr>Best Fitting Plane Recipe -- PCA</vt:lpstr>
      <vt:lpstr>Relation between SVD / Eigenvectors</vt:lpstr>
      <vt:lpstr>Best Fitting Plane Recipe -- Eigenvectors</vt:lpstr>
      <vt:lpstr>What does Scatter Matrix do?</vt:lpstr>
      <vt:lpstr>What does Scatter Matrix do?</vt:lpstr>
      <vt:lpstr>Principal Components</vt:lpstr>
      <vt:lpstr>Principal Components</vt:lpstr>
      <vt:lpstr>Normal Orientation</vt:lpstr>
      <vt:lpstr>Normal Orientation</vt:lpstr>
      <vt:lpstr>Normal Orientation</vt:lpstr>
    </vt:vector>
  </TitlesOfParts>
  <Manager/>
  <Company>ETH Zurich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Estimation in Point Clouds</dc:title>
  <dc:subject>Shape Modeling and Geometry Processing</dc:subject>
  <dc:creator>Olga Sorkine</dc:creator>
  <cp:keywords/>
  <dc:description/>
  <cp:lastModifiedBy>connelly barnes</cp:lastModifiedBy>
  <cp:revision>99</cp:revision>
  <dcterms:created xsi:type="dcterms:W3CDTF">2011-05-06T12:08:58Z</dcterms:created>
  <dcterms:modified xsi:type="dcterms:W3CDTF">2014-01-28T14:53:11Z</dcterms:modified>
  <cp:category>Course slides</cp:category>
</cp:coreProperties>
</file>