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20" r:id="rId24"/>
    <p:sldId id="321" r:id="rId25"/>
    <p:sldId id="322" r:id="rId26"/>
    <p:sldId id="282" r:id="rId27"/>
    <p:sldId id="283" r:id="rId28"/>
    <p:sldId id="284" r:id="rId29"/>
    <p:sldId id="32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4" r:id="rId46"/>
    <p:sldId id="335" r:id="rId47"/>
    <p:sldId id="336" r:id="rId48"/>
    <p:sldId id="337" r:id="rId49"/>
    <p:sldId id="338" r:id="rId50"/>
    <p:sldId id="339" r:id="rId51"/>
    <p:sldId id="343" r:id="rId52"/>
    <p:sldId id="344" r:id="rId53"/>
    <p:sldId id="345" r:id="rId54"/>
    <p:sldId id="346" r:id="rId55"/>
    <p:sldId id="340" r:id="rId56"/>
    <p:sldId id="341" r:id="rId57"/>
    <p:sldId id="342" r:id="rId58"/>
    <p:sldId id="325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C84E17-BA22-234A-81F5-84DCFCF43A40}">
          <p14:sldIdLst>
            <p14:sldId id="256"/>
          </p14:sldIdLst>
        </p14:section>
        <p14:section name="Motivation" id="{36DB98BC-9B66-D346-9FB6-A99E5ED8F757}">
          <p14:sldIdLst>
            <p14:sldId id="257"/>
            <p14:sldId id="258"/>
          </p14:sldIdLst>
        </p14:section>
        <p14:section name="Basics" id="{A497CB24-2D4A-BD43-BEED-1DBF980A9E42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  <p14:section name="DG - Curves" id="{7DF116DF-37D2-CF4B-9138-1F7B7B36951C}">
          <p14:sldIdLst>
            <p14:sldId id="268"/>
            <p14:sldId id="26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320"/>
            <p14:sldId id="321"/>
            <p14:sldId id="322"/>
            <p14:sldId id="282"/>
            <p14:sldId id="283"/>
            <p14:sldId id="284"/>
            <p14:sldId id="323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3"/>
            <p14:sldId id="344"/>
            <p14:sldId id="345"/>
            <p14:sldId id="346"/>
            <p14:sldId id="340"/>
            <p14:sldId id="341"/>
            <p14:sldId id="342"/>
            <p14:sldId id="32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B00"/>
    <a:srgbClr val="FCFEFF"/>
    <a:srgbClr val="99CC33"/>
    <a:srgbClr val="87C8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6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D4786-9E1E-8344-9A85-BA667DDACA06}" type="datetimeFigureOut">
              <a:rPr lang="en-US" smtClean="0"/>
              <a:t>1/29/14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9B564-705F-154E-B9C3-1A34922CD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2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BC2B3-5B55-49A3-A911-D2548067B04C}" type="datetimeFigureOut">
              <a:rPr lang="en-US" smtClean="0"/>
              <a:t>1/29/14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7E2D8-922D-491F-84DF-CD117FB61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54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6C836-5122-4CAF-9376-1B36438794E0}" type="slidenum">
              <a:rPr lang="en-US"/>
              <a:pPr/>
              <a:t>16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50306-BB61-4EB9-8CDE-4C46078BAE48}" type="slidenum">
              <a:rPr lang="en-US"/>
              <a:pPr/>
              <a:t>28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G2 is curvature continuous.  Industrial</a:t>
            </a:r>
            <a:r>
              <a:rPr lang="en-US" baseline="0" dirty="0" smtClean="0"/>
              <a:t> designers claim to be able to tell G2 from G3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2F0DA-EBA6-4E5B-8518-5F56B5022E1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72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338AF-E6F0-42D0-8945-EDB172FB9BFD}" type="slidenum">
              <a:rPr lang="en-US"/>
              <a:pPr/>
              <a:t>30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35FA6-1661-481B-AA61-4C4907E1F1B0}" type="slidenum">
              <a:rPr lang="en-US"/>
              <a:pPr/>
              <a:t>31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EC5CD-BE53-4FD9-87C7-40DD6E72E7CF}" type="slidenum">
              <a:rPr lang="en-US"/>
              <a:pPr/>
              <a:t>32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EC5CD-BE53-4FD9-87C7-40DD6E72E7CF}" type="slidenum">
              <a:rPr lang="en-US"/>
              <a:pPr/>
              <a:t>33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34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35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36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37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8A1D44-A2EC-46D7-914D-30D3F2AB275C}" type="slidenum">
              <a:rPr lang="en-US"/>
              <a:pPr/>
              <a:t>17</a:t>
            </a:fld>
            <a:endParaRPr lang="en-US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64E8F-D3CE-41E8-98C5-AC877C080A70}" type="slidenum">
              <a:rPr lang="en-US"/>
              <a:pPr/>
              <a:t>38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56793-0FEE-4637-96F1-E5812ED0C3F6}" type="slidenum">
              <a:rPr lang="en-US"/>
              <a:pPr/>
              <a:t>39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B6EDAB-3B8C-4D1F-9725-A251FF98C0A7}" type="slidenum">
              <a:rPr lang="en-US"/>
              <a:pPr/>
              <a:t>40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F3ECDB-13BB-4268-A23C-6722F1137DED}" type="slidenum">
              <a:rPr lang="en-US"/>
              <a:pPr/>
              <a:t>41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42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43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44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45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46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B015F-9D11-45E1-B582-A089BDEE493D}" type="slidenum">
              <a:rPr lang="en-US"/>
              <a:pPr/>
              <a:t>47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CDC98-CB52-4FD1-BEA4-D3D5952C2B69}" type="slidenum">
              <a:rPr lang="en-US"/>
              <a:pPr/>
              <a:t>18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definite position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218A7F-2D95-4FB4-B5D8-203BF6E75BB9}" type="slidenum">
              <a:rPr lang="en-US"/>
              <a:pPr/>
              <a:t>48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00CF94-7B92-45D1-B748-D90F78FF99E0}" type="slidenum">
              <a:rPr lang="en-US"/>
              <a:pPr/>
              <a:t>49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DE367B-85FE-4FA9-A3AA-03DE9FC5D390}" type="slidenum">
              <a:rPr lang="en-US"/>
              <a:pPr/>
              <a:t>50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DC09E-D61E-4817-B215-7CD1317FC8C2}" type="slidenum">
              <a:rPr lang="en-US"/>
              <a:pPr/>
              <a:t>55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8EE7E6-3E2B-4A52-B427-B9AF7CA98E5A}" type="slidenum">
              <a:rPr lang="en-US"/>
              <a:pPr/>
              <a:t>56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711EE-636C-46C1-BE95-304EA55E72D8}" type="slidenum">
              <a:rPr lang="en-US"/>
              <a:pPr/>
              <a:t>57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FCDC98-CB52-4FD1-BEA4-D3D5952C2B69}" type="slidenum">
              <a:rPr lang="en-US"/>
              <a:pPr/>
              <a:t>19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definite position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E7B3B-2633-4560-B98D-1F6ADA2693D9}" type="slidenum">
              <a:rPr lang="en-US"/>
              <a:pPr/>
              <a:t>21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9F0DB5-1350-41B1-A337-61B0A6601543}" type="slidenum">
              <a:rPr lang="en-US"/>
              <a:pPr/>
              <a:t>22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6282A-A060-4D05-BA13-1D00450D2E67}" type="slidenum">
              <a:rPr lang="en-US"/>
              <a:pPr/>
              <a:t>25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519B1-7B8A-4B5C-9CD0-11E80E5F95D5}" type="slidenum">
              <a:rPr lang="en-US"/>
              <a:pPr/>
              <a:t>26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D50306-BB61-4EB9-8CDE-4C46078BAE48}" type="slidenum">
              <a:rPr lang="en-US"/>
              <a:pPr/>
              <a:t>27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194793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/>
          <a:lstStyle>
            <a:lvl1pPr algn="ctr"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March 13, 2013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1771" y="3068964"/>
            <a:ext cx="9231873" cy="95088"/>
            <a:chOff x="-21771" y="3068964"/>
            <a:chExt cx="9231873" cy="95088"/>
          </a:xfrm>
        </p:grpSpPr>
        <p:sp>
          <p:nvSpPr>
            <p:cNvPr id="9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Calibri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1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41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>
            <a:lvl1pPr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1"/>
          </a:xfrm>
        </p:spPr>
        <p:txBody>
          <a:bodyPr/>
          <a:lstStyle>
            <a:lvl1pPr marL="342900" indent="-342900">
              <a:buClr>
                <a:srgbClr val="3366FF"/>
              </a:buClr>
              <a:buSzPct val="80000"/>
              <a:buFont typeface="Calibri" pitchFamily="34" charset="0"/>
              <a:buChar char="●"/>
              <a:defRPr>
                <a:latin typeface="Trebuchet MS"/>
                <a:cs typeface="Trebuchet MS"/>
              </a:defRPr>
            </a:lvl1pPr>
            <a:lvl2pPr marL="742950" indent="-28575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2pPr>
            <a:lvl3pPr>
              <a:buClr>
                <a:srgbClr val="3366FF"/>
              </a:buClr>
              <a:defRPr>
                <a:latin typeface="Trebuchet MS"/>
                <a:cs typeface="Trebuchet MS"/>
              </a:defRPr>
            </a:lvl3pPr>
            <a:lvl4pPr marL="1600200" indent="-228600">
              <a:buClr>
                <a:srgbClr val="3366FF"/>
              </a:buClr>
              <a:buFont typeface="Wingdings" pitchFamily="2" charset="2"/>
              <a:buChar char="§"/>
              <a:defRPr>
                <a:latin typeface="Trebuchet MS"/>
                <a:cs typeface="Trebuchet MS"/>
              </a:defRPr>
            </a:lvl4pPr>
            <a:lvl5pPr marL="2057400" indent="-228600">
              <a:buClr>
                <a:schemeClr val="bg1">
                  <a:lumMod val="75000"/>
                </a:schemeClr>
              </a:buClr>
              <a:buFont typeface="Arial" pitchFamily="34" charset="0"/>
              <a:buChar char="•"/>
              <a:defRPr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0" y="6354707"/>
            <a:ext cx="1446312" cy="365125"/>
          </a:xfrm>
        </p:spPr>
        <p:txBody>
          <a:bodyPr/>
          <a:lstStyle>
            <a:lvl1pPr algn="r">
              <a:defRPr>
                <a:latin typeface="Trebuchet MS" pitchFamily="34" charset="0"/>
              </a:defRPr>
            </a:lvl1pPr>
          </a:lstStyle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3848" y="6354707"/>
            <a:ext cx="2808312" cy="365125"/>
          </a:xfrm>
        </p:spPr>
        <p:txBody>
          <a:bodyPr vert="horz" lIns="91440" tIns="45720" rIns="91440" bIns="45720" rtlCol="0" anchor="ctr"/>
          <a:lstStyle>
            <a:lvl1pPr algn="ctr">
              <a:defRPr lang="en-US" dirty="0">
                <a:latin typeface="Trebuchet MS" pitchFamily="34" charset="0"/>
              </a:defRPr>
            </a:lvl1pPr>
          </a:lstStyle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53944" y="6354707"/>
            <a:ext cx="59432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latin typeface="Trebuchet MS" pitchFamily="34" charset="0"/>
              </a:defRPr>
            </a:lvl1pPr>
          </a:lstStyle>
          <a:p>
            <a:pPr algn="ctr"/>
            <a:fld id="{6D05909F-73A9-412E-9C0F-A163E6110097}" type="slidenum">
              <a:rPr lang="en-US" smtClean="0"/>
              <a:pPr algn="ctr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1771" y="971711"/>
            <a:ext cx="9231873" cy="95089"/>
            <a:chOff x="-21771" y="872995"/>
            <a:chExt cx="9231873" cy="95089"/>
          </a:xfrm>
        </p:grpSpPr>
        <p:sp>
          <p:nvSpPr>
            <p:cNvPr id="8" name="Freihandform 8"/>
            <p:cNvSpPr/>
            <p:nvPr/>
          </p:nvSpPr>
          <p:spPr>
            <a:xfrm>
              <a:off x="-7260" y="896075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9" name="Freihandform 9"/>
            <p:cNvSpPr/>
            <p:nvPr/>
          </p:nvSpPr>
          <p:spPr>
            <a:xfrm>
              <a:off x="-7260" y="872995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0" name="Freihandform 10"/>
            <p:cNvSpPr/>
            <p:nvPr/>
          </p:nvSpPr>
          <p:spPr>
            <a:xfrm>
              <a:off x="-21771" y="910029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36511" y="6221885"/>
            <a:ext cx="9231873" cy="102715"/>
            <a:chOff x="-36511" y="6062590"/>
            <a:chExt cx="9231873" cy="102715"/>
          </a:xfrm>
        </p:grpSpPr>
        <p:sp>
          <p:nvSpPr>
            <p:cNvPr id="12" name="Freihandform 11"/>
            <p:cNvSpPr/>
            <p:nvPr/>
          </p:nvSpPr>
          <p:spPr>
            <a:xfrm>
              <a:off x="-22000" y="6065480"/>
              <a:ext cx="9217362" cy="530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3" name="Freihandform 12"/>
            <p:cNvSpPr/>
            <p:nvPr/>
          </p:nvSpPr>
          <p:spPr>
            <a:xfrm>
              <a:off x="-22000" y="6078858"/>
              <a:ext cx="9151260" cy="8644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  <p:sp>
          <p:nvSpPr>
            <p:cNvPr id="14" name="Freihandform 13"/>
            <p:cNvSpPr/>
            <p:nvPr/>
          </p:nvSpPr>
          <p:spPr>
            <a:xfrm>
              <a:off x="-36511" y="6062590"/>
              <a:ext cx="9165771" cy="527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D9D9D9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34" charset="0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6354966" y="6399015"/>
            <a:ext cx="274434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 algn="ctr"/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rPr>
              <a:t>#</a:t>
            </a:r>
            <a:endParaRPr lang="en-US" sz="1200" dirty="0">
              <a:solidFill>
                <a:schemeClr val="tx1">
                  <a:tint val="7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83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67200"/>
            <a:ext cx="7772400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>
                <a:latin typeface="Trebuchet MS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670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4343400"/>
            <a:ext cx="9231873" cy="95088"/>
            <a:chOff x="-21771" y="3068964"/>
            <a:chExt cx="9231873" cy="95088"/>
          </a:xfrm>
        </p:grpSpPr>
        <p:sp>
          <p:nvSpPr>
            <p:cNvPr id="8" name="Freihandform 9"/>
            <p:cNvSpPr/>
            <p:nvPr/>
          </p:nvSpPr>
          <p:spPr>
            <a:xfrm>
              <a:off x="-7260" y="3092034"/>
              <a:ext cx="9217362" cy="583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17365"/>
                <a:gd name="f7" fmla="val 58382"/>
                <a:gd name="f8" fmla="val 3156857"/>
                <a:gd name="f9" fmla="val 58057"/>
                <a:gd name="f10" fmla="val 4259943"/>
                <a:gd name="f11" fmla="val 59267"/>
                <a:gd name="f12" fmla="val 5737981"/>
                <a:gd name="f13" fmla="val 7257"/>
                <a:gd name="f14" fmla="val 6618514"/>
                <a:gd name="f15" fmla="val 7499047"/>
                <a:gd name="f16" fmla="val 8017933"/>
                <a:gd name="f17" fmla="val 54428"/>
                <a:gd name="f18" fmla="val 8440057"/>
                <a:gd name="f19" fmla="val 8862181"/>
                <a:gd name="f20" fmla="val 61686"/>
                <a:gd name="f21" fmla="val 9033933"/>
                <a:gd name="f22" fmla="val 33867"/>
                <a:gd name="f23" fmla="val 9151257"/>
                <a:gd name="f24" fmla="val 29029"/>
                <a:gd name="f25" fmla="val 9268581"/>
                <a:gd name="f26" fmla="val 24191"/>
                <a:gd name="f27" fmla="val 9206290"/>
                <a:gd name="f28" fmla="val 26610"/>
                <a:gd name="f29" fmla="val 9144000"/>
                <a:gd name="f30" fmla="+- 0 0 -90"/>
                <a:gd name="f31" fmla="*/ f3 1 9217365"/>
                <a:gd name="f32" fmla="*/ f4 1 58382"/>
                <a:gd name="f33" fmla="val f5"/>
                <a:gd name="f34" fmla="val f6"/>
                <a:gd name="f35" fmla="val f7"/>
                <a:gd name="f36" fmla="*/ f30 f0 1"/>
                <a:gd name="f37" fmla="+- f35 0 f33"/>
                <a:gd name="f38" fmla="+- f34 0 f33"/>
                <a:gd name="f39" fmla="*/ f36 1 f2"/>
                <a:gd name="f40" fmla="*/ f38 1 9217365"/>
                <a:gd name="f41" fmla="*/ f37 1 58382"/>
                <a:gd name="f42" fmla="*/ 0 f38 1"/>
                <a:gd name="f43" fmla="*/ 0 f37 1"/>
                <a:gd name="f44" fmla="*/ 3156857 f38 1"/>
                <a:gd name="f45" fmla="*/ 58057 f37 1"/>
                <a:gd name="f46" fmla="*/ 6618514 f38 1"/>
                <a:gd name="f47" fmla="*/ 7257 f37 1"/>
                <a:gd name="f48" fmla="*/ 8440057 f38 1"/>
                <a:gd name="f49" fmla="*/ 9151257 f38 1"/>
                <a:gd name="f50" fmla="*/ 29029 f37 1"/>
                <a:gd name="f51" fmla="*/ 9144000 f38 1"/>
                <a:gd name="f52" fmla="+- f39 0 f1"/>
                <a:gd name="f53" fmla="*/ f42 1 9217365"/>
                <a:gd name="f54" fmla="*/ f43 1 58382"/>
                <a:gd name="f55" fmla="*/ f44 1 9217365"/>
                <a:gd name="f56" fmla="*/ f45 1 58382"/>
                <a:gd name="f57" fmla="*/ f46 1 9217365"/>
                <a:gd name="f58" fmla="*/ f47 1 58382"/>
                <a:gd name="f59" fmla="*/ f48 1 9217365"/>
                <a:gd name="f60" fmla="*/ f49 1 9217365"/>
                <a:gd name="f61" fmla="*/ f50 1 58382"/>
                <a:gd name="f62" fmla="*/ f51 1 9217365"/>
                <a:gd name="f63" fmla="*/ f33 1 f40"/>
                <a:gd name="f64" fmla="*/ f34 1 f40"/>
                <a:gd name="f65" fmla="*/ f33 1 f41"/>
                <a:gd name="f66" fmla="*/ f35 1 f41"/>
                <a:gd name="f67" fmla="*/ f53 1 f40"/>
                <a:gd name="f68" fmla="*/ f54 1 f41"/>
                <a:gd name="f69" fmla="*/ f55 1 f40"/>
                <a:gd name="f70" fmla="*/ f56 1 f41"/>
                <a:gd name="f71" fmla="*/ f57 1 f40"/>
                <a:gd name="f72" fmla="*/ f58 1 f41"/>
                <a:gd name="f73" fmla="*/ f59 1 f40"/>
                <a:gd name="f74" fmla="*/ f60 1 f40"/>
                <a:gd name="f75" fmla="*/ f61 1 f41"/>
                <a:gd name="f76" fmla="*/ f62 1 f40"/>
                <a:gd name="f77" fmla="*/ f63 f31 1"/>
                <a:gd name="f78" fmla="*/ f64 f31 1"/>
                <a:gd name="f79" fmla="*/ f66 f32 1"/>
                <a:gd name="f80" fmla="*/ f65 f32 1"/>
                <a:gd name="f81" fmla="*/ f67 f31 1"/>
                <a:gd name="f82" fmla="*/ f68 f32 1"/>
                <a:gd name="f83" fmla="*/ f69 f31 1"/>
                <a:gd name="f84" fmla="*/ f70 f32 1"/>
                <a:gd name="f85" fmla="*/ f71 f31 1"/>
                <a:gd name="f86" fmla="*/ f72 f32 1"/>
                <a:gd name="f87" fmla="*/ f73 f31 1"/>
                <a:gd name="f88" fmla="*/ f74 f31 1"/>
                <a:gd name="f89" fmla="*/ f75 f32 1"/>
                <a:gd name="f90" fmla="*/ f76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2">
                  <a:pos x="f81" y="f82"/>
                </a:cxn>
                <a:cxn ang="f52">
                  <a:pos x="f83" y="f84"/>
                </a:cxn>
                <a:cxn ang="f52">
                  <a:pos x="f85" y="f86"/>
                </a:cxn>
                <a:cxn ang="f52">
                  <a:pos x="f87" y="f84"/>
                </a:cxn>
                <a:cxn ang="f52">
                  <a:pos x="f88" y="f89"/>
                </a:cxn>
                <a:cxn ang="f52">
                  <a:pos x="f90" y="f89"/>
                </a:cxn>
              </a:cxnLst>
              <a:rect l="f77" t="f80" r="f78" b="f79"/>
              <a:pathLst>
                <a:path w="9217365" h="58382">
                  <a:moveTo>
                    <a:pt x="f5" y="f5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9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24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99CC33"/>
                </a:solidFill>
                <a:uFillTx/>
                <a:latin typeface="Calibri"/>
              </a:endParaRPr>
            </a:p>
          </p:txBody>
        </p:sp>
        <p:sp>
          <p:nvSpPr>
            <p:cNvPr id="9" name="Freihandform 10"/>
            <p:cNvSpPr/>
            <p:nvPr/>
          </p:nvSpPr>
          <p:spPr>
            <a:xfrm>
              <a:off x="-7260" y="3068964"/>
              <a:ext cx="9151260" cy="950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51257"/>
                <a:gd name="f7" fmla="val 131343"/>
                <a:gd name="f8" fmla="val 37000"/>
                <a:gd name="f9" fmla="val 241904"/>
                <a:gd name="f10" fmla="val 16438"/>
                <a:gd name="f11" fmla="val 483809"/>
                <a:gd name="f12" fmla="val -4124"/>
                <a:gd name="f13" fmla="val 979714"/>
                <a:gd name="f14" fmla="val 714"/>
                <a:gd name="f15" fmla="val 1475619"/>
                <a:gd name="f16" fmla="val 5552"/>
                <a:gd name="f17" fmla="val 2310190"/>
                <a:gd name="f18" fmla="val 52724"/>
                <a:gd name="f19" fmla="val 2975428"/>
                <a:gd name="f20" fmla="val 66029"/>
                <a:gd name="f21" fmla="val 3640666"/>
                <a:gd name="f22" fmla="val 79334"/>
                <a:gd name="f23" fmla="val 4338562"/>
                <a:gd name="f24" fmla="val 85381"/>
                <a:gd name="f25" fmla="val 4971143"/>
                <a:gd name="f26" fmla="val 80543"/>
                <a:gd name="f27" fmla="val 5603724"/>
                <a:gd name="f28" fmla="val 75705"/>
                <a:gd name="f29" fmla="val 6770914"/>
                <a:gd name="f30" fmla="val 8164286"/>
                <a:gd name="f31" fmla="val 44257"/>
                <a:gd name="f32" fmla="val 8561010"/>
                <a:gd name="f33" fmla="val 59981"/>
                <a:gd name="f34" fmla="val 8856133"/>
                <a:gd name="f35" fmla="val 95662"/>
                <a:gd name="f36" fmla="+- 0 0 -90"/>
                <a:gd name="f37" fmla="*/ f3 1 9151257"/>
                <a:gd name="f38" fmla="*/ f4 1 131343"/>
                <a:gd name="f39" fmla="val f5"/>
                <a:gd name="f40" fmla="val f6"/>
                <a:gd name="f41" fmla="val f7"/>
                <a:gd name="f42" fmla="*/ f36 f0 1"/>
                <a:gd name="f43" fmla="+- f41 0 f39"/>
                <a:gd name="f44" fmla="+- f40 0 f39"/>
                <a:gd name="f45" fmla="*/ f42 1 f2"/>
                <a:gd name="f46" fmla="*/ f44 1 9151257"/>
                <a:gd name="f47" fmla="*/ f43 1 131343"/>
                <a:gd name="f48" fmla="*/ 0 f44 1"/>
                <a:gd name="f49" fmla="*/ 37000 f43 1"/>
                <a:gd name="f50" fmla="*/ 979714 f44 1"/>
                <a:gd name="f51" fmla="*/ 714 f43 1"/>
                <a:gd name="f52" fmla="*/ 2975428 f44 1"/>
                <a:gd name="f53" fmla="*/ 66029 f43 1"/>
                <a:gd name="f54" fmla="*/ 4971143 f44 1"/>
                <a:gd name="f55" fmla="*/ 80543 f43 1"/>
                <a:gd name="f56" fmla="*/ 6770914 f44 1"/>
                <a:gd name="f57" fmla="*/ 8164286 f44 1"/>
                <a:gd name="f58" fmla="*/ 44257 f43 1"/>
                <a:gd name="f59" fmla="*/ 9151257 f44 1"/>
                <a:gd name="f60" fmla="*/ 131343 f43 1"/>
                <a:gd name="f61" fmla="+- f45 0 f1"/>
                <a:gd name="f62" fmla="*/ f48 1 9151257"/>
                <a:gd name="f63" fmla="*/ f49 1 131343"/>
                <a:gd name="f64" fmla="*/ f50 1 9151257"/>
                <a:gd name="f65" fmla="*/ f51 1 131343"/>
                <a:gd name="f66" fmla="*/ f52 1 9151257"/>
                <a:gd name="f67" fmla="*/ f53 1 131343"/>
                <a:gd name="f68" fmla="*/ f54 1 9151257"/>
                <a:gd name="f69" fmla="*/ f55 1 131343"/>
                <a:gd name="f70" fmla="*/ f56 1 9151257"/>
                <a:gd name="f71" fmla="*/ f57 1 9151257"/>
                <a:gd name="f72" fmla="*/ f58 1 131343"/>
                <a:gd name="f73" fmla="*/ f59 1 9151257"/>
                <a:gd name="f74" fmla="*/ f60 1 131343"/>
                <a:gd name="f75" fmla="*/ f39 1 f46"/>
                <a:gd name="f76" fmla="*/ f40 1 f46"/>
                <a:gd name="f77" fmla="*/ f39 1 f47"/>
                <a:gd name="f78" fmla="*/ f41 1 f47"/>
                <a:gd name="f79" fmla="*/ f62 1 f46"/>
                <a:gd name="f80" fmla="*/ f63 1 f47"/>
                <a:gd name="f81" fmla="*/ f64 1 f46"/>
                <a:gd name="f82" fmla="*/ f65 1 f47"/>
                <a:gd name="f83" fmla="*/ f66 1 f46"/>
                <a:gd name="f84" fmla="*/ f67 1 f47"/>
                <a:gd name="f85" fmla="*/ f68 1 f46"/>
                <a:gd name="f86" fmla="*/ f69 1 f47"/>
                <a:gd name="f87" fmla="*/ f70 1 f46"/>
                <a:gd name="f88" fmla="*/ f71 1 f46"/>
                <a:gd name="f89" fmla="*/ f72 1 f47"/>
                <a:gd name="f90" fmla="*/ f73 1 f46"/>
                <a:gd name="f91" fmla="*/ f74 1 f47"/>
                <a:gd name="f92" fmla="*/ f75 f37 1"/>
                <a:gd name="f93" fmla="*/ f76 f37 1"/>
                <a:gd name="f94" fmla="*/ f78 f38 1"/>
                <a:gd name="f95" fmla="*/ f77 f38 1"/>
                <a:gd name="f96" fmla="*/ f79 f37 1"/>
                <a:gd name="f97" fmla="*/ f80 f38 1"/>
                <a:gd name="f98" fmla="*/ f81 f37 1"/>
                <a:gd name="f99" fmla="*/ f82 f38 1"/>
                <a:gd name="f100" fmla="*/ f83 f37 1"/>
                <a:gd name="f101" fmla="*/ f84 f38 1"/>
                <a:gd name="f102" fmla="*/ f85 f37 1"/>
                <a:gd name="f103" fmla="*/ f86 f38 1"/>
                <a:gd name="f104" fmla="*/ f87 f37 1"/>
                <a:gd name="f105" fmla="*/ f88 f37 1"/>
                <a:gd name="f106" fmla="*/ f89 f38 1"/>
                <a:gd name="f107" fmla="*/ f90 f37 1"/>
                <a:gd name="f108" fmla="*/ f9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1">
                  <a:pos x="f96" y="f97"/>
                </a:cxn>
                <a:cxn ang="f61">
                  <a:pos x="f98" y="f99"/>
                </a:cxn>
                <a:cxn ang="f61">
                  <a:pos x="f100" y="f101"/>
                </a:cxn>
                <a:cxn ang="f61">
                  <a:pos x="f102" y="f103"/>
                </a:cxn>
                <a:cxn ang="f61">
                  <a:pos x="f104" y="f97"/>
                </a:cxn>
                <a:cxn ang="f61">
                  <a:pos x="f105" y="f106"/>
                </a:cxn>
                <a:cxn ang="f61">
                  <a:pos x="f107" y="f108"/>
                </a:cxn>
              </a:cxnLst>
              <a:rect l="f92" t="f95" r="f93" b="f94"/>
              <a:pathLst>
                <a:path w="9151257" h="131343">
                  <a:moveTo>
                    <a:pt x="f5" y="f8"/>
                  </a:move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8"/>
                    <a:pt x="f29" y="f8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6" y="f7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10" name="Freihandform 11"/>
            <p:cNvSpPr/>
            <p:nvPr/>
          </p:nvSpPr>
          <p:spPr>
            <a:xfrm>
              <a:off x="-21771" y="3105988"/>
              <a:ext cx="9165771" cy="580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165771"/>
                <a:gd name="f7" fmla="val 58057"/>
                <a:gd name="f8" fmla="val 7257"/>
                <a:gd name="f9" fmla="val 2532742"/>
                <a:gd name="f10" fmla="val 3328609"/>
                <a:gd name="f11" fmla="val 6048"/>
                <a:gd name="f12" fmla="val 4775200"/>
                <a:gd name="f13" fmla="val 43543"/>
                <a:gd name="f14" fmla="val 5820228"/>
                <a:gd name="f15" fmla="val 6148009"/>
                <a:gd name="f16" fmla="val 6741885"/>
                <a:gd name="f17" fmla="val 8643257"/>
                <a:gd name="f18" fmla="val 36286"/>
                <a:gd name="f19" fmla="val 9047238"/>
                <a:gd name="f20" fmla="val 37496"/>
                <a:gd name="f21" fmla="val 9106504"/>
                <a:gd name="f22" fmla="val 44148"/>
                <a:gd name="f23" fmla="val 50800"/>
                <a:gd name="f24" fmla="+- 0 0 -90"/>
                <a:gd name="f25" fmla="*/ f3 1 9165771"/>
                <a:gd name="f26" fmla="*/ f4 1 58057"/>
                <a:gd name="f27" fmla="val f5"/>
                <a:gd name="f28" fmla="val f6"/>
                <a:gd name="f29" fmla="val f7"/>
                <a:gd name="f30" fmla="*/ f24 f0 1"/>
                <a:gd name="f31" fmla="+- f29 0 f27"/>
                <a:gd name="f32" fmla="+- f28 0 f27"/>
                <a:gd name="f33" fmla="*/ f30 1 f2"/>
                <a:gd name="f34" fmla="*/ f32 1 9165771"/>
                <a:gd name="f35" fmla="*/ f31 1 58057"/>
                <a:gd name="f36" fmla="*/ 0 f32 1"/>
                <a:gd name="f37" fmla="*/ 7257 f31 1"/>
                <a:gd name="f38" fmla="*/ 2532742 f32 1"/>
                <a:gd name="f39" fmla="*/ 0 f31 1"/>
                <a:gd name="f40" fmla="*/ 4775200 f32 1"/>
                <a:gd name="f41" fmla="*/ 43543 f31 1"/>
                <a:gd name="f42" fmla="*/ 5820228 f32 1"/>
                <a:gd name="f43" fmla="*/ 58057 f31 1"/>
                <a:gd name="f44" fmla="*/ 6741885 f32 1"/>
                <a:gd name="f45" fmla="*/ 8643257 f32 1"/>
                <a:gd name="f46" fmla="*/ 36286 f31 1"/>
                <a:gd name="f47" fmla="*/ 9165771 f32 1"/>
                <a:gd name="f48" fmla="*/ 50800 f31 1"/>
                <a:gd name="f49" fmla="+- f33 0 f1"/>
                <a:gd name="f50" fmla="*/ f36 1 9165771"/>
                <a:gd name="f51" fmla="*/ f37 1 58057"/>
                <a:gd name="f52" fmla="*/ f38 1 9165771"/>
                <a:gd name="f53" fmla="*/ f39 1 58057"/>
                <a:gd name="f54" fmla="*/ f40 1 9165771"/>
                <a:gd name="f55" fmla="*/ f41 1 58057"/>
                <a:gd name="f56" fmla="*/ f42 1 9165771"/>
                <a:gd name="f57" fmla="*/ f43 1 58057"/>
                <a:gd name="f58" fmla="*/ f44 1 9165771"/>
                <a:gd name="f59" fmla="*/ f45 1 9165771"/>
                <a:gd name="f60" fmla="*/ f46 1 58057"/>
                <a:gd name="f61" fmla="*/ f47 1 9165771"/>
                <a:gd name="f62" fmla="*/ f48 1 58057"/>
                <a:gd name="f63" fmla="*/ f27 1 f34"/>
                <a:gd name="f64" fmla="*/ f28 1 f34"/>
                <a:gd name="f65" fmla="*/ f27 1 f35"/>
                <a:gd name="f66" fmla="*/ f29 1 f35"/>
                <a:gd name="f67" fmla="*/ f50 1 f34"/>
                <a:gd name="f68" fmla="*/ f51 1 f35"/>
                <a:gd name="f69" fmla="*/ f52 1 f34"/>
                <a:gd name="f70" fmla="*/ f53 1 f35"/>
                <a:gd name="f71" fmla="*/ f54 1 f34"/>
                <a:gd name="f72" fmla="*/ f55 1 f35"/>
                <a:gd name="f73" fmla="*/ f56 1 f34"/>
                <a:gd name="f74" fmla="*/ f57 1 f35"/>
                <a:gd name="f75" fmla="*/ f58 1 f34"/>
                <a:gd name="f76" fmla="*/ f59 1 f34"/>
                <a:gd name="f77" fmla="*/ f60 1 f35"/>
                <a:gd name="f78" fmla="*/ f61 1 f34"/>
                <a:gd name="f79" fmla="*/ f62 1 f35"/>
                <a:gd name="f80" fmla="*/ f63 f25 1"/>
                <a:gd name="f81" fmla="*/ f64 f25 1"/>
                <a:gd name="f82" fmla="*/ f66 f26 1"/>
                <a:gd name="f83" fmla="*/ f65 f26 1"/>
                <a:gd name="f84" fmla="*/ f67 f25 1"/>
                <a:gd name="f85" fmla="*/ f68 f26 1"/>
                <a:gd name="f86" fmla="*/ f69 f25 1"/>
                <a:gd name="f87" fmla="*/ f70 f26 1"/>
                <a:gd name="f88" fmla="*/ f71 f25 1"/>
                <a:gd name="f89" fmla="*/ f72 f26 1"/>
                <a:gd name="f90" fmla="*/ f73 f25 1"/>
                <a:gd name="f91" fmla="*/ f74 f26 1"/>
                <a:gd name="f92" fmla="*/ f75 f25 1"/>
                <a:gd name="f93" fmla="*/ f76 f25 1"/>
                <a:gd name="f94" fmla="*/ f77 f26 1"/>
                <a:gd name="f95" fmla="*/ f78 f25 1"/>
                <a:gd name="f96" fmla="*/ f79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9">
                  <a:pos x="f84" y="f85"/>
                </a:cxn>
                <a:cxn ang="f49">
                  <a:pos x="f86" y="f87"/>
                </a:cxn>
                <a:cxn ang="f49">
                  <a:pos x="f88" y="f89"/>
                </a:cxn>
                <a:cxn ang="f49">
                  <a:pos x="f90" y="f91"/>
                </a:cxn>
                <a:cxn ang="f49">
                  <a:pos x="f92" y="f89"/>
                </a:cxn>
                <a:cxn ang="f49">
                  <a:pos x="f93" y="f94"/>
                </a:cxn>
                <a:cxn ang="f49">
                  <a:pos x="f95" y="f96"/>
                </a:cxn>
              </a:cxnLst>
              <a:rect l="f80" t="f83" r="f81" b="f82"/>
              <a:pathLst>
                <a:path w="9165771" h="58057">
                  <a:moveTo>
                    <a:pt x="f5" y="f8"/>
                  </a:moveTo>
                  <a:lnTo>
                    <a:pt x="f9" y="f5"/>
                  </a:lnTo>
                  <a:cubicBezTo>
                    <a:pt x="f10" y="f11"/>
                    <a:pt x="f12" y="f13"/>
                    <a:pt x="f12" y="f13"/>
                  </a:cubicBezTo>
                  <a:lnTo>
                    <a:pt x="f14" y="f7"/>
                  </a:lnTo>
                  <a:cubicBezTo>
                    <a:pt x="f15" y="f7"/>
                    <a:pt x="f16" y="f13"/>
                    <a:pt x="f16" y="f13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6" y="f23"/>
                  </a:cubicBezTo>
                </a:path>
              </a:pathLst>
            </a:custGeom>
            <a:noFill/>
            <a:ln w="19046">
              <a:solidFill>
                <a:srgbClr val="3366FF"/>
              </a:solidFill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de-D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9397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rtl="0"/>
            <a:r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Olga Sorkine-Hornung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619397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March 13, 2013</a:t>
            </a: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20774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45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Olga </a:t>
            </a:r>
            <a:r>
              <a:rPr lang="en-US" dirty="0" err="1" smtClean="0"/>
              <a:t>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/>
                <a:cs typeface="Trebuchet MS"/>
              </a:defRPr>
            </a:lvl1pPr>
          </a:lstStyle>
          <a:p>
            <a:r>
              <a:rPr lang="en-US" smtClean="0"/>
              <a:t>#</a:t>
            </a:r>
            <a:fld id="{6D05909F-73A9-412E-9C0F-A163E61100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7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/>
          <a:ea typeface="+mj-ea"/>
          <a:cs typeface="Trebuchet M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9.wmf"/><Relationship Id="rId6" Type="http://schemas.openxmlformats.org/officeDocument/2006/relationships/image" Target="../media/image31.png"/><Relationship Id="rId7" Type="http://schemas.openxmlformats.org/officeDocument/2006/relationships/oleObject" Target="../embeddings/oleObject2.bin"/><Relationship Id="rId8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emf"/><Relationship Id="rId9" Type="http://schemas.openxmlformats.org/officeDocument/2006/relationships/image" Target="../media/image38.emf"/><Relationship Id="rId10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7.emf"/><Relationship Id="rId5" Type="http://schemas.openxmlformats.org/officeDocument/2006/relationships/image" Target="../media/image46.emf"/><Relationship Id="rId6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2.jpeg"/><Relationship Id="rId5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8.xml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6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Discrete Differential Geometry</a:t>
            </a:r>
          </a:p>
          <a:p>
            <a:r>
              <a:rPr lang="en-US" dirty="0" smtClean="0"/>
              <a:t>Planar Curves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1947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2D/3D Shape Manipulation,</a:t>
            </a:r>
            <a:br>
              <a:rPr lang="en-US" dirty="0" smtClean="0"/>
            </a:br>
            <a:r>
              <a:rPr lang="en-US" dirty="0" smtClean="0"/>
              <a:t>3D Printing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375372" y="4958159"/>
            <a:ext cx="6400800" cy="924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Trebuchet MS" pitchFamily="34" charset="0"/>
                <a:ea typeface="+mn-ea"/>
                <a:cs typeface="Trebuchet M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Slides from Olga </a:t>
            </a:r>
            <a:r>
              <a:rPr lang="en-US" sz="2400" dirty="0" err="1" smtClean="0"/>
              <a:t>Sorkine</a:t>
            </a:r>
            <a:r>
              <a:rPr lang="en-US" sz="2400" dirty="0" smtClean="0"/>
              <a:t>, </a:t>
            </a:r>
            <a:r>
              <a:rPr lang="en-US" sz="2400" dirty="0" err="1" smtClean="0"/>
              <a:t>Eitan</a:t>
            </a:r>
            <a:r>
              <a:rPr lang="en-US" sz="2400" dirty="0" smtClean="0"/>
              <a:t> </a:t>
            </a:r>
            <a:r>
              <a:rPr lang="en-US" sz="2400" dirty="0" err="1" smtClean="0"/>
              <a:t>Grinspun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684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manifolds</a:t>
            </a:r>
          </a:p>
          <a:p>
            <a:r>
              <a:rPr lang="en-US" dirty="0" smtClean="0"/>
              <a:t>Things that can be discovered by local observation: point + neighborhood</a:t>
            </a:r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41" y="3113247"/>
            <a:ext cx="20748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3684195" y="3735337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82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manifolds</a:t>
            </a:r>
          </a:p>
          <a:p>
            <a:r>
              <a:rPr lang="en-US" dirty="0" smtClean="0"/>
              <a:t>Things that can be discovered by local observation: point + neighborhood</a:t>
            </a:r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41" y="3113247"/>
            <a:ext cx="20748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3684195" y="3735337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65277" y="3510641"/>
            <a:ext cx="553362" cy="553362"/>
          </a:xfrm>
          <a:prstGeom prst="ellipse">
            <a:avLst/>
          </a:prstGeom>
          <a:gradFill flip="none" rotWithShape="1">
            <a:gsLst>
              <a:gs pos="100000">
                <a:srgbClr val="668B00">
                  <a:alpha val="56000"/>
                </a:srgbClr>
              </a:gs>
              <a:gs pos="0">
                <a:srgbClr val="FFFFFF">
                  <a:alpha val="5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2357" y="4100286"/>
            <a:ext cx="979714" cy="979714"/>
          </a:xfrm>
          <a:prstGeom prst="ellipse">
            <a:avLst/>
          </a:prstGeom>
          <a:solidFill>
            <a:srgbClr val="99CC33">
              <a:alpha val="7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86858" y="4544787"/>
            <a:ext cx="90713" cy="90713"/>
          </a:xfrm>
          <a:prstGeom prst="ellipse">
            <a:avLst/>
          </a:prstGeom>
          <a:solidFill>
            <a:srgbClr val="99CC33"/>
          </a:solidFill>
          <a:ln w="19050" cmpd="sng"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341334" y="3929875"/>
            <a:ext cx="1112437" cy="39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12064" y="3489069"/>
            <a:ext cx="14090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continuous 1-1 mapping</a:t>
            </a:r>
            <a:endParaRPr lang="en-US" sz="1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5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manifolds</a:t>
            </a:r>
          </a:p>
          <a:p>
            <a:r>
              <a:rPr lang="en-US" dirty="0" smtClean="0"/>
              <a:t>Things that can be discovered by local observation: point + neighborhood</a:t>
            </a:r>
            <a:endParaRPr lang="en-US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541" y="3113247"/>
            <a:ext cx="2074863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3684195" y="3735337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465277" y="3510641"/>
            <a:ext cx="553362" cy="553362"/>
          </a:xfrm>
          <a:prstGeom prst="ellipse">
            <a:avLst/>
          </a:prstGeom>
          <a:gradFill flip="none" rotWithShape="1">
            <a:gsLst>
              <a:gs pos="100000">
                <a:srgbClr val="668B00">
                  <a:alpha val="56000"/>
                </a:srgbClr>
              </a:gs>
              <a:gs pos="0">
                <a:srgbClr val="FFFFFF">
                  <a:alpha val="5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42357" y="4100286"/>
            <a:ext cx="979714" cy="979714"/>
          </a:xfrm>
          <a:prstGeom prst="ellipse">
            <a:avLst/>
          </a:prstGeom>
          <a:solidFill>
            <a:srgbClr val="99CC33">
              <a:alpha val="7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86858" y="4544787"/>
            <a:ext cx="90713" cy="90713"/>
          </a:xfrm>
          <a:prstGeom prst="ellipse">
            <a:avLst/>
          </a:prstGeom>
          <a:solidFill>
            <a:srgbClr val="99CC33"/>
          </a:solidFill>
          <a:ln w="19050" cmpd="sng"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12064" y="3489069"/>
            <a:ext cx="14090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continuous 1-1 mapping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928914" y="3839645"/>
            <a:ext cx="2091154" cy="1670471"/>
            <a:chOff x="6553200" y="4211574"/>
            <a:chExt cx="2091154" cy="1670471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6857206" y="4237811"/>
              <a:ext cx="0" cy="14779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6553200" y="5562600"/>
              <a:ext cx="20574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8305800" y="5481935"/>
              <a:ext cx="3385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u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53200" y="4211574"/>
              <a:ext cx="3385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6528957" y="5085771"/>
              <a:ext cx="1295400" cy="1588"/>
            </a:xfrm>
            <a:prstGeom prst="straightConnector1">
              <a:avLst/>
            </a:prstGeom>
            <a:ln w="12700">
              <a:solidFill>
                <a:srgbClr val="7F7F7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6879939" y="5085771"/>
              <a:ext cx="1295400" cy="1588"/>
            </a:xfrm>
            <a:prstGeom prst="straightConnector1">
              <a:avLst/>
            </a:prstGeom>
            <a:ln w="12700">
              <a:solidFill>
                <a:srgbClr val="7F7F7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7226303" y="5085771"/>
              <a:ext cx="1295400" cy="1588"/>
            </a:xfrm>
            <a:prstGeom prst="straightConnector1">
              <a:avLst/>
            </a:prstGeom>
            <a:ln w="12700">
              <a:solidFill>
                <a:srgbClr val="7F7F7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7577285" y="5085771"/>
              <a:ext cx="1295400" cy="1588"/>
            </a:xfrm>
            <a:prstGeom prst="straightConnector1">
              <a:avLst/>
            </a:prstGeom>
            <a:ln w="12700">
              <a:solidFill>
                <a:srgbClr val="7F7F7F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 flipV="1">
              <a:off x="6614413" y="5242788"/>
              <a:ext cx="1920240" cy="158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 flipV="1">
              <a:off x="6614413" y="4896424"/>
              <a:ext cx="1920240" cy="1588"/>
            </a:xfrm>
            <a:prstGeom prst="straightConnector1">
              <a:avLst/>
            </a:prstGeom>
            <a:ln w="1270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H="1" flipV="1">
            <a:off x="1024598" y="4187038"/>
            <a:ext cx="1920240" cy="15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341334" y="3929875"/>
            <a:ext cx="1112437" cy="39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69107" y="3340582"/>
            <a:ext cx="29230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a sufficiently smooth mapping can be constructed, we can look at its first and second derivatives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81323" y="4848575"/>
            <a:ext cx="25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Tangents, </a:t>
            </a:r>
            <a:r>
              <a:rPr lang="en-US" b="1" dirty="0" err="1" smtClean="0"/>
              <a:t>normals</a:t>
            </a:r>
            <a:r>
              <a:rPr lang="en-US" b="1" dirty="0" smtClean="0"/>
              <a:t>, curvatures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094671" y="5427431"/>
            <a:ext cx="25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Distances, curve angles, topology</a:t>
            </a:r>
            <a:endParaRPr lang="en-US" b="1" dirty="0"/>
          </a:p>
        </p:txBody>
      </p: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08" y="5576499"/>
            <a:ext cx="2098930" cy="512088"/>
          </a:xfrm>
          <a:prstGeom prst="rect">
            <a:avLst/>
          </a:prstGeom>
        </p:spPr>
      </p:pic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495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Planar Curves</a:t>
            </a:r>
            <a:endParaRPr lang="en-US" dirty="0"/>
          </a:p>
        </p:txBody>
      </p:sp>
      <p:pic>
        <p:nvPicPr>
          <p:cNvPr id="8" name="Picture 4" descr="TurningNumber"/>
          <p:cNvPicPr>
            <a:picLocks noChangeAspect="1" noChangeArrowheads="1"/>
          </p:cNvPicPr>
          <p:nvPr/>
        </p:nvPicPr>
        <p:blipFill>
          <a:blip r:embed="rId2" cstate="print"/>
          <a:srcRect l="76924" b="53299"/>
          <a:stretch>
            <a:fillRect/>
          </a:stretch>
        </p:blipFill>
        <p:spPr bwMode="auto">
          <a:xfrm rot="1743347">
            <a:off x="6123773" y="2661198"/>
            <a:ext cx="2438400" cy="2347913"/>
          </a:xfrm>
          <a:prstGeom prst="rect">
            <a:avLst/>
          </a:prstGeom>
          <a:noFill/>
        </p:spPr>
      </p:pic>
      <p:pic>
        <p:nvPicPr>
          <p:cNvPr id="9" name="Picture 5" descr="TurningNumber"/>
          <p:cNvPicPr>
            <a:picLocks noChangeAspect="1" noChangeArrowheads="1"/>
          </p:cNvPicPr>
          <p:nvPr/>
        </p:nvPicPr>
        <p:blipFill>
          <a:blip r:embed="rId2" cstate="print"/>
          <a:srcRect r="78885" b="53299"/>
          <a:stretch>
            <a:fillRect/>
          </a:stretch>
        </p:blipFill>
        <p:spPr bwMode="auto">
          <a:xfrm rot="20853778">
            <a:off x="637373" y="2051598"/>
            <a:ext cx="1676400" cy="2209800"/>
          </a:xfrm>
          <a:prstGeom prst="rect">
            <a:avLst/>
          </a:prstGeom>
          <a:noFill/>
        </p:spPr>
      </p:pic>
      <p:pic>
        <p:nvPicPr>
          <p:cNvPr id="10" name="Picture 6" descr="TurningNumber"/>
          <p:cNvPicPr>
            <a:picLocks noChangeAspect="1" noChangeArrowheads="1"/>
          </p:cNvPicPr>
          <p:nvPr/>
        </p:nvPicPr>
        <p:blipFill>
          <a:blip r:embed="rId2" cstate="print"/>
          <a:srcRect l="49910" r="25134" b="53299"/>
          <a:stretch>
            <a:fillRect/>
          </a:stretch>
        </p:blipFill>
        <p:spPr bwMode="auto">
          <a:xfrm rot="20656001">
            <a:off x="2847172" y="3499399"/>
            <a:ext cx="2514600" cy="2238375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2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Curves</a:t>
            </a:r>
            <a:endParaRPr lang="en-US" dirty="0"/>
          </a:p>
        </p:txBody>
      </p:sp>
      <p:sp>
        <p:nvSpPr>
          <p:cNvPr id="39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904695"/>
          </a:xfrm>
        </p:spPr>
        <p:txBody>
          <a:bodyPr/>
          <a:lstStyle/>
          <a:p>
            <a:r>
              <a:rPr lang="en-US" dirty="0" smtClean="0"/>
              <a:t>2D: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        must be continuous</a:t>
            </a:r>
            <a:endParaRPr lang="en-US" dirty="0"/>
          </a:p>
        </p:txBody>
      </p:sp>
      <p:sp>
        <p:nvSpPr>
          <p:cNvPr id="40" name="Freeform 39"/>
          <p:cNvSpPr/>
          <p:nvPr/>
        </p:nvSpPr>
        <p:spPr>
          <a:xfrm>
            <a:off x="2203887" y="4324969"/>
            <a:ext cx="5024438" cy="1844717"/>
          </a:xfrm>
          <a:custGeom>
            <a:avLst/>
            <a:gdLst>
              <a:gd name="connsiteX0" fmla="*/ 0 w 5024438"/>
              <a:gd name="connsiteY0" fmla="*/ 1377240 h 1844717"/>
              <a:gd name="connsiteX1" fmla="*/ 1824038 w 5024438"/>
              <a:gd name="connsiteY1" fmla="*/ 5640 h 1844717"/>
              <a:gd name="connsiteX2" fmla="*/ 3657600 w 5024438"/>
              <a:gd name="connsiteY2" fmla="*/ 1839202 h 1844717"/>
              <a:gd name="connsiteX3" fmla="*/ 5024438 w 5024438"/>
              <a:gd name="connsiteY3" fmla="*/ 462840 h 184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4438" h="1844717">
                <a:moveTo>
                  <a:pt x="0" y="1377240"/>
                </a:moveTo>
                <a:cubicBezTo>
                  <a:pt x="607219" y="652943"/>
                  <a:pt x="1214438" y="-71354"/>
                  <a:pt x="1824038" y="5640"/>
                </a:cubicBezTo>
                <a:cubicBezTo>
                  <a:pt x="2433638" y="82634"/>
                  <a:pt x="3124200" y="1763002"/>
                  <a:pt x="3657600" y="1839202"/>
                </a:cubicBezTo>
                <a:cubicBezTo>
                  <a:pt x="4191000" y="1915402"/>
                  <a:pt x="4607719" y="1189121"/>
                  <a:pt x="5024438" y="462840"/>
                </a:cubicBezTo>
              </a:path>
            </a:pathLst>
          </a:cu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2218648" y="4081651"/>
            <a:ext cx="295990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195785" y="4058791"/>
            <a:ext cx="45720" cy="4572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5178550" y="4033744"/>
            <a:ext cx="0" cy="9525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218657" y="4036124"/>
            <a:ext cx="0" cy="95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135312" y="5638396"/>
            <a:ext cx="137150" cy="137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/>
          </a:p>
        </p:txBody>
      </p:sp>
      <p:pic>
        <p:nvPicPr>
          <p:cNvPr id="46" name="Picture 4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47" y="1345969"/>
            <a:ext cx="5156200" cy="1104900"/>
          </a:xfrm>
          <a:prstGeom prst="rect">
            <a:avLst/>
          </a:prstGeom>
        </p:spPr>
      </p:pic>
      <p:pic>
        <p:nvPicPr>
          <p:cNvPr id="47" name="Picture 4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4" y="2855383"/>
            <a:ext cx="762000" cy="469900"/>
          </a:xfrm>
          <a:prstGeom prst="rect">
            <a:avLst/>
          </a:prstGeom>
        </p:spPr>
      </p:pic>
      <p:pic>
        <p:nvPicPr>
          <p:cNvPr id="48" name="Picture 4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3627077"/>
            <a:ext cx="317500" cy="368300"/>
          </a:xfrm>
          <a:prstGeom prst="rect">
            <a:avLst/>
          </a:prstGeom>
        </p:spPr>
      </p:pic>
      <p:pic>
        <p:nvPicPr>
          <p:cNvPr id="49" name="Picture 4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632" y="3627077"/>
            <a:ext cx="330200" cy="3683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22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16667" decel="1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C 0.06667 -0.10556 0.13333 -0.21111 0.2 -0.2 C 0.26667 -0.18889 0.34167 0.05555 0.4 0.06666 C 0.45833 0.07777 0.50417 -0.02778 0.55 -0.13334 " pathEditMode="relative" ptsTypes="aaaA">
                                      <p:cBhvr>
                                        <p:cTn id="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0.32378 0.00024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Equal pace of the parameter </a:t>
            </a:r>
            <a:br>
              <a:rPr lang="en-US" dirty="0" smtClean="0"/>
            </a:br>
            <a:r>
              <a:rPr lang="en-US" dirty="0" smtClean="0"/>
              <a:t>along the curve</a:t>
            </a:r>
          </a:p>
          <a:p>
            <a:endParaRPr lang="en-US" dirty="0" smtClean="0"/>
          </a:p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len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)) = |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93944" y="2410410"/>
            <a:ext cx="2447306" cy="3048075"/>
            <a:chOff x="6281070" y="2948111"/>
            <a:chExt cx="1422501" cy="1771699"/>
          </a:xfrm>
        </p:grpSpPr>
        <p:sp>
          <p:nvSpPr>
            <p:cNvPr id="16" name="Freeform 15"/>
            <p:cNvSpPr/>
            <p:nvPr/>
          </p:nvSpPr>
          <p:spPr>
            <a:xfrm>
              <a:off x="6324600" y="2971800"/>
              <a:ext cx="1378945" cy="1748010"/>
            </a:xfrm>
            <a:custGeom>
              <a:avLst/>
              <a:gdLst>
                <a:gd name="connsiteX0" fmla="*/ 398444 w 1366092"/>
                <a:gd name="connsiteY0" fmla="*/ 1028241 h 1771880"/>
                <a:gd name="connsiteX1" fmla="*/ 23870 w 1366092"/>
                <a:gd name="connsiteY1" fmla="*/ 675702 h 1771880"/>
                <a:gd name="connsiteX2" fmla="*/ 541663 w 1366092"/>
                <a:gd name="connsiteY2" fmla="*/ 47740 h 1771880"/>
                <a:gd name="connsiteX3" fmla="*/ 1257759 w 1366092"/>
                <a:gd name="connsiteY3" fmla="*/ 389263 h 1771880"/>
                <a:gd name="connsiteX4" fmla="*/ 1191658 w 1366092"/>
                <a:gd name="connsiteY4" fmla="*/ 1579085 h 1771880"/>
                <a:gd name="connsiteX5" fmla="*/ 277258 w 1366092"/>
                <a:gd name="connsiteY5" fmla="*/ 1546034 h 1771880"/>
                <a:gd name="connsiteX0" fmla="*/ 398444 w 1366092"/>
                <a:gd name="connsiteY0" fmla="*/ 1028241 h 1771880"/>
                <a:gd name="connsiteX1" fmla="*/ 23870 w 1366092"/>
                <a:gd name="connsiteY1" fmla="*/ 675702 h 1771880"/>
                <a:gd name="connsiteX2" fmla="*/ 541663 w 1366092"/>
                <a:gd name="connsiteY2" fmla="*/ 47740 h 1771880"/>
                <a:gd name="connsiteX3" fmla="*/ 1257759 w 1366092"/>
                <a:gd name="connsiteY3" fmla="*/ 389263 h 1771880"/>
                <a:gd name="connsiteX4" fmla="*/ 1191658 w 1366092"/>
                <a:gd name="connsiteY4" fmla="*/ 1579085 h 1771880"/>
                <a:gd name="connsiteX5" fmla="*/ 277258 w 1366092"/>
                <a:gd name="connsiteY5" fmla="*/ 1546034 h 1771880"/>
                <a:gd name="connsiteX0" fmla="*/ 398444 w 1378945"/>
                <a:gd name="connsiteY0" fmla="*/ 1028241 h 1748010"/>
                <a:gd name="connsiteX1" fmla="*/ 23870 w 1378945"/>
                <a:gd name="connsiteY1" fmla="*/ 675702 h 1748010"/>
                <a:gd name="connsiteX2" fmla="*/ 541663 w 1378945"/>
                <a:gd name="connsiteY2" fmla="*/ 47740 h 1748010"/>
                <a:gd name="connsiteX3" fmla="*/ 1257759 w 1378945"/>
                <a:gd name="connsiteY3" fmla="*/ 389263 h 1748010"/>
                <a:gd name="connsiteX4" fmla="*/ 1191658 w 1378945"/>
                <a:gd name="connsiteY4" fmla="*/ 1579085 h 1748010"/>
                <a:gd name="connsiteX5" fmla="*/ 134039 w 1378945"/>
                <a:gd name="connsiteY5" fmla="*/ 1402814 h 174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8945" h="1748010">
                  <a:moveTo>
                    <a:pt x="398444" y="1028241"/>
                  </a:moveTo>
                  <a:cubicBezTo>
                    <a:pt x="199222" y="933680"/>
                    <a:pt x="0" y="839119"/>
                    <a:pt x="23870" y="675702"/>
                  </a:cubicBezTo>
                  <a:cubicBezTo>
                    <a:pt x="47740" y="512285"/>
                    <a:pt x="336015" y="95480"/>
                    <a:pt x="541663" y="47740"/>
                  </a:cubicBezTo>
                  <a:cubicBezTo>
                    <a:pt x="747311" y="0"/>
                    <a:pt x="1149427" y="134039"/>
                    <a:pt x="1257759" y="389263"/>
                  </a:cubicBezTo>
                  <a:cubicBezTo>
                    <a:pt x="1366092" y="644487"/>
                    <a:pt x="1378945" y="1410160"/>
                    <a:pt x="1191658" y="1579085"/>
                  </a:cubicBezTo>
                  <a:cubicBezTo>
                    <a:pt x="1004371" y="1748010"/>
                    <a:pt x="509530" y="1515737"/>
                    <a:pt x="134039" y="1402814"/>
                  </a:cubicBezTo>
                </a:path>
              </a:pathLst>
            </a:custGeom>
            <a:ln w="38100" cmpd="sng">
              <a:solidFill>
                <a:schemeClr val="tx2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659137" y="3928612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6281070" y="3576073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6537952" y="3157433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989644" y="2948111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408285" y="3146415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7595571" y="3609122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7584554" y="4093865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353201" y="4534539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6868458" y="4468439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6416765" y="4303186"/>
              <a:ext cx="108000" cy="1080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Arc Length Parameterization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75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Secant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line through two points on the curve.</a:t>
            </a:r>
          </a:p>
        </p:txBody>
      </p:sp>
      <p:pic>
        <p:nvPicPr>
          <p:cNvPr id="3089" name="Picture 17" descr="Sec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5913" y="2359934"/>
            <a:ext cx="5164138" cy="3497263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30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ec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5913" y="2359934"/>
            <a:ext cx="5164138" cy="3497263"/>
          </a:xfrm>
          <a:prstGeom prst="rect">
            <a:avLst/>
          </a:prstGeom>
          <a:noFill/>
        </p:spPr>
      </p:pic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Secant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line through two points on the curve.</a:t>
            </a:r>
          </a:p>
        </p:txBody>
      </p:sp>
      <p:sp>
        <p:nvSpPr>
          <p:cNvPr id="2" name="Arc 1"/>
          <p:cNvSpPr/>
          <p:nvPr/>
        </p:nvSpPr>
        <p:spPr>
          <a:xfrm rot="680266">
            <a:off x="3124095" y="2975894"/>
            <a:ext cx="3318770" cy="3096086"/>
          </a:xfrm>
          <a:prstGeom prst="arc">
            <a:avLst>
              <a:gd name="adj1" fmla="val 16850882"/>
              <a:gd name="adj2" fmla="val 19906065"/>
            </a:avLst>
          </a:prstGeom>
          <a:ln w="38100" cmpd="sng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4447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</a:t>
            </a:r>
            <a:endParaRPr lang="en-US" dirty="0"/>
          </a:p>
        </p:txBody>
      </p:sp>
      <p:pic>
        <p:nvPicPr>
          <p:cNvPr id="8" name="Picture 4" descr="Tange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5183" y="2359934"/>
            <a:ext cx="5164138" cy="3497263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18</a:t>
            </a:fld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limiting secant as the two points come together.</a:t>
            </a:r>
          </a:p>
        </p:txBody>
      </p:sp>
    </p:spTree>
    <p:extLst>
      <p:ext uri="{BB962C8B-B14F-4D97-AF65-F5344CB8AC3E}">
        <p14:creationId xmlns:p14="http://schemas.microsoft.com/office/powerpoint/2010/main" val="153771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Secant and Tangent – Parametric Form</a:t>
            </a:r>
            <a:endParaRPr lang="en-US" sz="1800" dirty="0"/>
          </a:p>
        </p:txBody>
      </p:sp>
      <p:pic>
        <p:nvPicPr>
          <p:cNvPr id="7172" name="Picture 4" descr="Tangen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908" y="2948170"/>
            <a:ext cx="4747283" cy="321496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Secant: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smtClean="0"/>
              <a:t>Tangent: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= 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…)</a:t>
            </a:r>
            <a:r>
              <a:rPr lang="en-US" baseline="50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cs typeface="Times New Roman" pitchFamily="18" charset="0"/>
              </a:rPr>
              <a:t> is arc-length:</a:t>
            </a:r>
          </a:p>
          <a:p>
            <a:pPr>
              <a:buNone/>
            </a:pPr>
            <a:r>
              <a:rPr lang="en-US" dirty="0" smtClean="0"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)|| = 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28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–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4740729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Describe and analyze geometric characteristics of shapes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how smooth?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6015" y="1351066"/>
            <a:ext cx="1517585" cy="213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147" y="1351066"/>
            <a:ext cx="1516877" cy="213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9295" y="3671364"/>
            <a:ext cx="3172307" cy="226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32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Tangent, normal, radius of curvature</a:t>
            </a:r>
            <a:endParaRPr lang="en-US" sz="3600" dirty="0"/>
          </a:p>
        </p:txBody>
      </p:sp>
      <p:grpSp>
        <p:nvGrpSpPr>
          <p:cNvPr id="7" name="Group 6"/>
          <p:cNvGrpSpPr/>
          <p:nvPr/>
        </p:nvGrpSpPr>
        <p:grpSpPr>
          <a:xfrm>
            <a:off x="1829499" y="1735823"/>
            <a:ext cx="4789415" cy="3854788"/>
            <a:chOff x="990600" y="3581400"/>
            <a:chExt cx="3465513" cy="2789238"/>
          </a:xfrm>
        </p:grpSpPr>
        <p:sp>
          <p:nvSpPr>
            <p:cNvPr id="8" name="AutoShape 9"/>
            <p:cNvSpPr>
              <a:spLocks noChangeAspect="1" noChangeArrowheads="1" noTextEdit="1"/>
            </p:cNvSpPr>
            <p:nvPr/>
          </p:nvSpPr>
          <p:spPr bwMode="auto">
            <a:xfrm>
              <a:off x="990600" y="3581400"/>
              <a:ext cx="3465513" cy="278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2586038" y="5303838"/>
              <a:ext cx="71438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5" y="44"/>
                </a:cxn>
                <a:cxn ang="0">
                  <a:pos x="0" y="90"/>
                </a:cxn>
              </a:cxnLst>
              <a:rect l="0" t="0" r="r" b="b"/>
              <a:pathLst>
                <a:path w="45" h="90">
                  <a:moveTo>
                    <a:pt x="0" y="0"/>
                  </a:moveTo>
                  <a:lnTo>
                    <a:pt x="45" y="44"/>
                  </a:lnTo>
                  <a:lnTo>
                    <a:pt x="0" y="90"/>
                  </a:lnTo>
                </a:path>
              </a:pathLst>
            </a:cu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2216150" y="3937000"/>
              <a:ext cx="1760538" cy="1760538"/>
            </a:xfrm>
            <a:custGeom>
              <a:avLst/>
              <a:gdLst/>
              <a:ahLst/>
              <a:cxnLst>
                <a:cxn ang="0">
                  <a:pos x="555" y="555"/>
                </a:cxn>
                <a:cxn ang="0">
                  <a:pos x="120" y="555"/>
                </a:cxn>
                <a:cxn ang="0">
                  <a:pos x="120" y="120"/>
                </a:cxn>
                <a:cxn ang="0">
                  <a:pos x="555" y="120"/>
                </a:cxn>
                <a:cxn ang="0">
                  <a:pos x="555" y="555"/>
                </a:cxn>
              </a:cxnLst>
              <a:rect l="0" t="0" r="r" b="b"/>
              <a:pathLst>
                <a:path w="675" h="675">
                  <a:moveTo>
                    <a:pt x="555" y="555"/>
                  </a:moveTo>
                  <a:cubicBezTo>
                    <a:pt x="435" y="675"/>
                    <a:pt x="240" y="675"/>
                    <a:pt x="120" y="555"/>
                  </a:cubicBezTo>
                  <a:cubicBezTo>
                    <a:pt x="0" y="435"/>
                    <a:pt x="0" y="240"/>
                    <a:pt x="120" y="120"/>
                  </a:cubicBezTo>
                  <a:cubicBezTo>
                    <a:pt x="240" y="0"/>
                    <a:pt x="435" y="0"/>
                    <a:pt x="555" y="120"/>
                  </a:cubicBezTo>
                  <a:cubicBezTo>
                    <a:pt x="675" y="240"/>
                    <a:pt x="675" y="435"/>
                    <a:pt x="555" y="555"/>
                  </a:cubicBezTo>
                  <a:close/>
                </a:path>
              </a:pathLst>
            </a:custGeom>
            <a:noFill/>
            <a:ln w="38100" cap="flat">
              <a:solidFill>
                <a:srgbClr val="3998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939925" y="4800600"/>
              <a:ext cx="1173163" cy="1173163"/>
            </a:xfrm>
            <a:prstGeom prst="line">
              <a:avLst/>
            </a:prstGeom>
            <a:noFill/>
            <a:ln w="28575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511425" y="4805363"/>
              <a:ext cx="573088" cy="573088"/>
            </a:xfrm>
            <a:custGeom>
              <a:avLst/>
              <a:gdLst/>
              <a:ahLst/>
              <a:cxnLst>
                <a:cxn ang="0">
                  <a:pos x="322" y="20"/>
                </a:cxn>
                <a:cxn ang="0">
                  <a:pos x="361" y="0"/>
                </a:cxn>
                <a:cxn ang="0">
                  <a:pos x="341" y="39"/>
                </a:cxn>
                <a:cxn ang="0">
                  <a:pos x="333" y="31"/>
                </a:cxn>
                <a:cxn ang="0">
                  <a:pos x="5" y="361"/>
                </a:cxn>
                <a:cxn ang="0">
                  <a:pos x="3" y="360"/>
                </a:cxn>
                <a:cxn ang="0">
                  <a:pos x="0" y="356"/>
                </a:cxn>
                <a:cxn ang="0">
                  <a:pos x="330" y="28"/>
                </a:cxn>
                <a:cxn ang="0">
                  <a:pos x="322" y="20"/>
                </a:cxn>
              </a:cxnLst>
              <a:rect l="0" t="0" r="r" b="b"/>
              <a:pathLst>
                <a:path w="361" h="361">
                  <a:moveTo>
                    <a:pt x="322" y="20"/>
                  </a:moveTo>
                  <a:lnTo>
                    <a:pt x="361" y="0"/>
                  </a:lnTo>
                  <a:lnTo>
                    <a:pt x="341" y="39"/>
                  </a:lnTo>
                  <a:lnTo>
                    <a:pt x="333" y="31"/>
                  </a:lnTo>
                  <a:lnTo>
                    <a:pt x="5" y="361"/>
                  </a:lnTo>
                  <a:lnTo>
                    <a:pt x="3" y="360"/>
                  </a:lnTo>
                  <a:lnTo>
                    <a:pt x="0" y="356"/>
                  </a:lnTo>
                  <a:lnTo>
                    <a:pt x="330" y="28"/>
                  </a:lnTo>
                  <a:lnTo>
                    <a:pt x="322" y="20"/>
                  </a:lnTo>
                  <a:close/>
                </a:path>
              </a:pathLst>
            </a:cu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8"/>
            <p:cNvSpPr>
              <a:spLocks/>
            </p:cNvSpPr>
            <p:nvPr/>
          </p:nvSpPr>
          <p:spPr bwMode="auto">
            <a:xfrm>
              <a:off x="990600" y="3649663"/>
              <a:ext cx="3462338" cy="2720975"/>
            </a:xfrm>
            <a:custGeom>
              <a:avLst/>
              <a:gdLst/>
              <a:ahLst/>
              <a:cxnLst>
                <a:cxn ang="0">
                  <a:pos x="313" y="7"/>
                </a:cxn>
                <a:cxn ang="0">
                  <a:pos x="0" y="90"/>
                </a:cxn>
                <a:cxn ang="0">
                  <a:pos x="2" y="93"/>
                </a:cxn>
                <a:cxn ang="0">
                  <a:pos x="343" y="13"/>
                </a:cxn>
                <a:cxn ang="0">
                  <a:pos x="483" y="126"/>
                </a:cxn>
                <a:cxn ang="0">
                  <a:pos x="505" y="309"/>
                </a:cxn>
                <a:cxn ang="0">
                  <a:pos x="494" y="438"/>
                </a:cxn>
                <a:cxn ang="0">
                  <a:pos x="588" y="665"/>
                </a:cxn>
                <a:cxn ang="0">
                  <a:pos x="815" y="759"/>
                </a:cxn>
                <a:cxn ang="0">
                  <a:pos x="815" y="759"/>
                </a:cxn>
                <a:cxn ang="0">
                  <a:pos x="1124" y="828"/>
                </a:cxn>
                <a:cxn ang="0">
                  <a:pos x="1325" y="1043"/>
                </a:cxn>
                <a:cxn ang="0">
                  <a:pos x="1328" y="1040"/>
                </a:cxn>
                <a:cxn ang="0">
                  <a:pos x="1126" y="825"/>
                </a:cxn>
                <a:cxn ang="0">
                  <a:pos x="815" y="756"/>
                </a:cxn>
                <a:cxn ang="0">
                  <a:pos x="815" y="756"/>
                </a:cxn>
                <a:cxn ang="0">
                  <a:pos x="590" y="663"/>
                </a:cxn>
                <a:cxn ang="0">
                  <a:pos x="498" y="438"/>
                </a:cxn>
                <a:cxn ang="0">
                  <a:pos x="509" y="309"/>
                </a:cxn>
                <a:cxn ang="0">
                  <a:pos x="486" y="125"/>
                </a:cxn>
                <a:cxn ang="0">
                  <a:pos x="344" y="10"/>
                </a:cxn>
                <a:cxn ang="0">
                  <a:pos x="313" y="7"/>
                </a:cxn>
              </a:cxnLst>
              <a:rect l="0" t="0" r="r" b="b"/>
              <a:pathLst>
                <a:path w="1328" h="1043">
                  <a:moveTo>
                    <a:pt x="313" y="7"/>
                  </a:moveTo>
                  <a:cubicBezTo>
                    <a:pt x="239" y="3"/>
                    <a:pt x="138" y="26"/>
                    <a:pt x="0" y="90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159" y="20"/>
                    <a:pt x="268" y="0"/>
                    <a:pt x="343" y="13"/>
                  </a:cubicBezTo>
                  <a:cubicBezTo>
                    <a:pt x="418" y="25"/>
                    <a:pt x="460" y="70"/>
                    <a:pt x="483" y="126"/>
                  </a:cubicBezTo>
                  <a:cubicBezTo>
                    <a:pt x="505" y="182"/>
                    <a:pt x="508" y="250"/>
                    <a:pt x="505" y="309"/>
                  </a:cubicBezTo>
                  <a:cubicBezTo>
                    <a:pt x="503" y="368"/>
                    <a:pt x="494" y="418"/>
                    <a:pt x="494" y="438"/>
                  </a:cubicBezTo>
                  <a:cubicBezTo>
                    <a:pt x="494" y="520"/>
                    <a:pt x="526" y="603"/>
                    <a:pt x="588" y="665"/>
                  </a:cubicBezTo>
                  <a:cubicBezTo>
                    <a:pt x="651" y="728"/>
                    <a:pt x="733" y="759"/>
                    <a:pt x="815" y="759"/>
                  </a:cubicBezTo>
                  <a:cubicBezTo>
                    <a:pt x="815" y="759"/>
                    <a:pt x="815" y="759"/>
                    <a:pt x="815" y="759"/>
                  </a:cubicBezTo>
                  <a:cubicBezTo>
                    <a:pt x="963" y="747"/>
                    <a:pt x="1052" y="775"/>
                    <a:pt x="1124" y="828"/>
                  </a:cubicBezTo>
                  <a:cubicBezTo>
                    <a:pt x="1196" y="880"/>
                    <a:pt x="1249" y="956"/>
                    <a:pt x="1325" y="1043"/>
                  </a:cubicBezTo>
                  <a:cubicBezTo>
                    <a:pt x="1328" y="1040"/>
                    <a:pt x="1328" y="1040"/>
                    <a:pt x="1328" y="1040"/>
                  </a:cubicBezTo>
                  <a:cubicBezTo>
                    <a:pt x="1252" y="954"/>
                    <a:pt x="1198" y="878"/>
                    <a:pt x="1126" y="825"/>
                  </a:cubicBezTo>
                  <a:cubicBezTo>
                    <a:pt x="1054" y="772"/>
                    <a:pt x="963" y="744"/>
                    <a:pt x="815" y="756"/>
                  </a:cubicBezTo>
                  <a:cubicBezTo>
                    <a:pt x="815" y="756"/>
                    <a:pt x="815" y="756"/>
                    <a:pt x="815" y="756"/>
                  </a:cubicBezTo>
                  <a:cubicBezTo>
                    <a:pt x="733" y="756"/>
                    <a:pt x="652" y="725"/>
                    <a:pt x="590" y="663"/>
                  </a:cubicBezTo>
                  <a:cubicBezTo>
                    <a:pt x="528" y="601"/>
                    <a:pt x="498" y="520"/>
                    <a:pt x="498" y="438"/>
                  </a:cubicBezTo>
                  <a:cubicBezTo>
                    <a:pt x="498" y="418"/>
                    <a:pt x="506" y="368"/>
                    <a:pt x="509" y="309"/>
                  </a:cubicBezTo>
                  <a:cubicBezTo>
                    <a:pt x="511" y="250"/>
                    <a:pt x="508" y="181"/>
                    <a:pt x="486" y="125"/>
                  </a:cubicBezTo>
                  <a:cubicBezTo>
                    <a:pt x="463" y="68"/>
                    <a:pt x="420" y="22"/>
                    <a:pt x="344" y="10"/>
                  </a:cubicBezTo>
                  <a:cubicBezTo>
                    <a:pt x="334" y="8"/>
                    <a:pt x="324" y="7"/>
                    <a:pt x="313" y="7"/>
                  </a:cubicBezTo>
                  <a:close/>
                </a:path>
              </a:pathLst>
            </a:custGeom>
            <a:solidFill>
              <a:srgbClr val="00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9"/>
            <p:cNvSpPr>
              <a:spLocks/>
            </p:cNvSpPr>
            <p:nvPr/>
          </p:nvSpPr>
          <p:spPr bwMode="auto">
            <a:xfrm>
              <a:off x="2492375" y="5353050"/>
              <a:ext cx="44450" cy="44450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3" y="14"/>
                </a:cxn>
                <a:cxn ang="0">
                  <a:pos x="3" y="3"/>
                </a:cxn>
                <a:cxn ang="0">
                  <a:pos x="14" y="3"/>
                </a:cxn>
                <a:cxn ang="0">
                  <a:pos x="14" y="14"/>
                </a:cxn>
              </a:cxnLst>
              <a:rect l="0" t="0" r="r" b="b"/>
              <a:pathLst>
                <a:path w="17" h="17">
                  <a:moveTo>
                    <a:pt x="14" y="14"/>
                  </a:moveTo>
                  <a:cubicBezTo>
                    <a:pt x="11" y="17"/>
                    <a:pt x="6" y="17"/>
                    <a:pt x="3" y="14"/>
                  </a:cubicBezTo>
                  <a:cubicBezTo>
                    <a:pt x="0" y="11"/>
                    <a:pt x="0" y="6"/>
                    <a:pt x="3" y="3"/>
                  </a:cubicBezTo>
                  <a:cubicBezTo>
                    <a:pt x="6" y="0"/>
                    <a:pt x="11" y="0"/>
                    <a:pt x="14" y="3"/>
                  </a:cubicBezTo>
                  <a:cubicBezTo>
                    <a:pt x="17" y="6"/>
                    <a:pt x="17" y="11"/>
                    <a:pt x="14" y="14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77894" y="5257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0800" y="4800600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87242" y="1798517"/>
            <a:ext cx="2452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Osculating circle</a:t>
            </a:r>
            <a:br>
              <a:rPr lang="en-US" sz="2000" dirty="0" smtClean="0"/>
            </a:br>
            <a:r>
              <a:rPr lang="en-US" sz="2000" dirty="0" smtClean="0"/>
              <a:t>“best fitting circle”</a:t>
            </a:r>
            <a:endParaRPr lang="en-US" sz="20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1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Circle"/>
          <p:cNvPicPr>
            <a:picLocks noChangeAspect="1" noChangeArrowheads="1"/>
          </p:cNvPicPr>
          <p:nvPr/>
        </p:nvPicPr>
        <p:blipFill>
          <a:blip r:embed="rId3" cstate="print"/>
          <a:srcRect b="16960"/>
          <a:stretch>
            <a:fillRect/>
          </a:stretch>
        </p:blipFill>
        <p:spPr bwMode="auto">
          <a:xfrm>
            <a:off x="2410589" y="2226969"/>
            <a:ext cx="4249738" cy="38862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Circle of </a:t>
            </a:r>
            <a:r>
              <a:rPr lang="en-US" dirty="0" smtClean="0"/>
              <a:t>Curvature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circle passing through three points on the curve…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0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Circle of </a:t>
            </a:r>
            <a:r>
              <a:rPr lang="en-US" dirty="0" smtClean="0"/>
              <a:t>Curvature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…the limiting circle as three points come together</a:t>
            </a:r>
            <a:r>
              <a:rPr lang="en-US" dirty="0" smtClean="0"/>
              <a:t>.</a:t>
            </a:r>
          </a:p>
        </p:txBody>
      </p:sp>
      <p:pic>
        <p:nvPicPr>
          <p:cNvPr id="9" name="Picture 5" descr="Circle2"/>
          <p:cNvPicPr>
            <a:picLocks noChangeAspect="1" noChangeArrowheads="1"/>
          </p:cNvPicPr>
          <p:nvPr/>
        </p:nvPicPr>
        <p:blipFill>
          <a:blip r:embed="rId3" cstate="print"/>
          <a:srcRect b="17908"/>
          <a:stretch>
            <a:fillRect/>
          </a:stretch>
        </p:blipFill>
        <p:spPr bwMode="auto">
          <a:xfrm>
            <a:off x="2410589" y="2226969"/>
            <a:ext cx="4465638" cy="38862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51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Radius of Curvature,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endParaRPr lang="en-US" i="1" dirty="0"/>
          </a:p>
        </p:txBody>
      </p:sp>
      <p:pic>
        <p:nvPicPr>
          <p:cNvPr id="4" name="Picture 5" descr="Circle2b"/>
          <p:cNvPicPr>
            <a:picLocks noChangeAspect="1" noChangeArrowheads="1"/>
          </p:cNvPicPr>
          <p:nvPr/>
        </p:nvPicPr>
        <p:blipFill>
          <a:blip r:embed="rId2" cstate="print"/>
          <a:srcRect b="17908"/>
          <a:stretch>
            <a:fillRect/>
          </a:stretch>
        </p:blipFill>
        <p:spPr bwMode="auto">
          <a:xfrm>
            <a:off x="2410589" y="2226969"/>
            <a:ext cx="4465638" cy="3886200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59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Radius of Curvature,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</a:t>
            </a:r>
            <a:endParaRPr lang="en-US" i="1" dirty="0"/>
          </a:p>
        </p:txBody>
      </p:sp>
      <p:pic>
        <p:nvPicPr>
          <p:cNvPr id="4" name="Picture 5" descr="Circle2b"/>
          <p:cNvPicPr>
            <a:picLocks noChangeAspect="1" noChangeArrowheads="1"/>
          </p:cNvPicPr>
          <p:nvPr/>
        </p:nvPicPr>
        <p:blipFill>
          <a:blip r:embed="rId2" cstate="print"/>
          <a:srcRect b="17908"/>
          <a:stretch>
            <a:fillRect/>
          </a:stretch>
        </p:blipFill>
        <p:spPr bwMode="auto">
          <a:xfrm>
            <a:off x="2410589" y="2226969"/>
            <a:ext cx="4465638" cy="3886200"/>
          </a:xfrm>
          <a:prstGeom prst="rect">
            <a:avLst/>
          </a:prstGeom>
          <a:noFill/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47800" y="1905000"/>
            <a:ext cx="1752600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dirty="0">
                <a:latin typeface="Trebuchet MS"/>
                <a:cs typeface="Trebuchet MS"/>
              </a:rPr>
              <a:t>Curvature</a:t>
            </a:r>
            <a:endParaRPr lang="en-US" sz="3200" dirty="0">
              <a:latin typeface="Trebuchet MS"/>
              <a:cs typeface="Trebuchet MS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85" y="2376205"/>
            <a:ext cx="1143000" cy="939800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9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Signed </a:t>
            </a:r>
            <a:r>
              <a:rPr lang="en-US" dirty="0" smtClean="0"/>
              <a:t>Curvature</a:t>
            </a:r>
            <a:endParaRPr lang="en-US" dirty="0"/>
          </a:p>
        </p:txBody>
      </p:sp>
      <p:sp>
        <p:nvSpPr>
          <p:cNvPr id="12309" name="Freeform 21"/>
          <p:cNvSpPr>
            <a:spLocks/>
          </p:cNvSpPr>
          <p:nvPr/>
        </p:nvSpPr>
        <p:spPr bwMode="auto">
          <a:xfrm flipH="1">
            <a:off x="6781800" y="1524000"/>
            <a:ext cx="1905000" cy="1584325"/>
          </a:xfrm>
          <a:custGeom>
            <a:avLst/>
            <a:gdLst/>
            <a:ahLst/>
            <a:cxnLst>
              <a:cxn ang="0">
                <a:pos x="96" y="552"/>
              </a:cxn>
              <a:cxn ang="0">
                <a:pos x="96" y="120"/>
              </a:cxn>
              <a:cxn ang="0">
                <a:pos x="672" y="72"/>
              </a:cxn>
              <a:cxn ang="0">
                <a:pos x="624" y="552"/>
              </a:cxn>
              <a:cxn ang="0">
                <a:pos x="240" y="552"/>
              </a:cxn>
            </a:cxnLst>
            <a:rect l="0" t="0" r="r" b="b"/>
            <a:pathLst>
              <a:path w="760" h="632">
                <a:moveTo>
                  <a:pt x="96" y="552"/>
                </a:moveTo>
                <a:cubicBezTo>
                  <a:pt x="48" y="376"/>
                  <a:pt x="0" y="200"/>
                  <a:pt x="96" y="120"/>
                </a:cubicBezTo>
                <a:cubicBezTo>
                  <a:pt x="192" y="40"/>
                  <a:pt x="584" y="0"/>
                  <a:pt x="672" y="72"/>
                </a:cubicBezTo>
                <a:cubicBezTo>
                  <a:pt x="760" y="144"/>
                  <a:pt x="696" y="472"/>
                  <a:pt x="624" y="552"/>
                </a:cubicBezTo>
                <a:cubicBezTo>
                  <a:pt x="552" y="632"/>
                  <a:pt x="396" y="592"/>
                  <a:pt x="240" y="55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Freeform 17"/>
          <p:cNvSpPr>
            <a:spLocks/>
          </p:cNvSpPr>
          <p:nvPr/>
        </p:nvSpPr>
        <p:spPr bwMode="auto">
          <a:xfrm>
            <a:off x="6858000" y="3276600"/>
            <a:ext cx="1905000" cy="1584325"/>
          </a:xfrm>
          <a:custGeom>
            <a:avLst/>
            <a:gdLst/>
            <a:ahLst/>
            <a:cxnLst>
              <a:cxn ang="0">
                <a:pos x="96" y="552"/>
              </a:cxn>
              <a:cxn ang="0">
                <a:pos x="96" y="120"/>
              </a:cxn>
              <a:cxn ang="0">
                <a:pos x="672" y="72"/>
              </a:cxn>
              <a:cxn ang="0">
                <a:pos x="624" y="552"/>
              </a:cxn>
              <a:cxn ang="0">
                <a:pos x="240" y="552"/>
              </a:cxn>
            </a:cxnLst>
            <a:rect l="0" t="0" r="r" b="b"/>
            <a:pathLst>
              <a:path w="760" h="632">
                <a:moveTo>
                  <a:pt x="96" y="552"/>
                </a:moveTo>
                <a:cubicBezTo>
                  <a:pt x="48" y="376"/>
                  <a:pt x="0" y="200"/>
                  <a:pt x="96" y="120"/>
                </a:cubicBezTo>
                <a:cubicBezTo>
                  <a:pt x="192" y="40"/>
                  <a:pt x="584" y="0"/>
                  <a:pt x="672" y="72"/>
                </a:cubicBezTo>
                <a:cubicBezTo>
                  <a:pt x="760" y="144"/>
                  <a:pt x="696" y="472"/>
                  <a:pt x="624" y="552"/>
                </a:cubicBezTo>
                <a:cubicBezTo>
                  <a:pt x="552" y="632"/>
                  <a:pt x="396" y="592"/>
                  <a:pt x="240" y="55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315200" y="1828800"/>
            <a:ext cx="870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sym typeface="Symbol"/>
              </a:rPr>
              <a:t></a:t>
            </a:r>
            <a:endParaRPr lang="en-US" sz="4800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3657600"/>
            <a:ext cx="830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–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  <a:sym typeface="Symbol"/>
              </a:rPr>
              <a:t></a:t>
            </a:r>
            <a:endParaRPr lang="en-US" sz="4800" dirty="0"/>
          </a:p>
        </p:txBody>
      </p:sp>
      <p:pic>
        <p:nvPicPr>
          <p:cNvPr id="14" name="Picture 4" descr="Circle2b"/>
          <p:cNvPicPr>
            <a:picLocks noChangeAspect="1" noChangeArrowheads="1"/>
          </p:cNvPicPr>
          <p:nvPr/>
        </p:nvPicPr>
        <p:blipFill>
          <a:blip r:embed="rId3" cstate="print"/>
          <a:srcRect b="17908"/>
          <a:stretch>
            <a:fillRect/>
          </a:stretch>
        </p:blipFill>
        <p:spPr bwMode="auto">
          <a:xfrm>
            <a:off x="2410589" y="2226969"/>
            <a:ext cx="4465638" cy="3886200"/>
          </a:xfrm>
          <a:prstGeom prst="rect">
            <a:avLst/>
          </a:prstGeom>
          <a:noFill/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4627564" y="3133496"/>
            <a:ext cx="925350" cy="21415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2343660" y="4289578"/>
            <a:ext cx="152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 flipV="1">
            <a:off x="2648460" y="3298978"/>
            <a:ext cx="457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3486660" y="2765578"/>
            <a:ext cx="762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25</a:t>
            </a:fld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Clockwise </a:t>
            </a:r>
            <a:r>
              <a:rPr lang="en-US" dirty="0" err="1" smtClean="0"/>
              <a:t>vs</a:t>
            </a:r>
            <a:r>
              <a:rPr lang="en-US" dirty="0" smtClean="0"/>
              <a:t> counterclockwise</a:t>
            </a:r>
            <a:br>
              <a:rPr lang="en-US" dirty="0" smtClean="0"/>
            </a:br>
            <a:r>
              <a:rPr lang="en-US" dirty="0" smtClean="0"/>
              <a:t>traversal </a:t>
            </a:r>
            <a:r>
              <a:rPr lang="en-US" dirty="0"/>
              <a:t>along curve.</a:t>
            </a:r>
          </a:p>
        </p:txBody>
      </p:sp>
    </p:spTree>
    <p:extLst>
      <p:ext uri="{BB962C8B-B14F-4D97-AF65-F5344CB8AC3E}">
        <p14:creationId xmlns:p14="http://schemas.microsoft.com/office/powerpoint/2010/main" val="142444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 map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GaussMap"/>
          <p:cNvPicPr>
            <a:picLocks noChangeAspect="1" noChangeArrowheads="1"/>
          </p:cNvPicPr>
          <p:nvPr/>
        </p:nvPicPr>
        <p:blipFill>
          <a:blip r:embed="rId3" cstate="print"/>
          <a:srcRect l="-5382" t="-192" r="-82" b="4788"/>
          <a:stretch>
            <a:fillRect/>
          </a:stretch>
        </p:blipFill>
        <p:spPr bwMode="auto">
          <a:xfrm flipH="1">
            <a:off x="381000" y="2667000"/>
            <a:ext cx="8915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on curve maps to point on unit circle.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67400"/>
            <a:ext cx="137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83" y="358375"/>
            <a:ext cx="889000" cy="4699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772400" y="5867400"/>
            <a:ext cx="137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90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Curvature = </a:t>
            </a:r>
            <a:br>
              <a:rPr lang="en-US" sz="3600" dirty="0" smtClean="0"/>
            </a:br>
            <a:r>
              <a:rPr lang="en-US" sz="3600" dirty="0" smtClean="0"/>
              <a:t>change in normal direction</a:t>
            </a:r>
            <a:endParaRPr lang="en-US" sz="3600" dirty="0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261930" y="4340545"/>
            <a:ext cx="1524000" cy="1066800"/>
          </a:xfrm>
          <a:prstGeom prst="line">
            <a:avLst/>
          </a:prstGeom>
          <a:noFill/>
          <a:ln w="38100">
            <a:solidFill>
              <a:srgbClr val="0C80BB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2938330" y="4188145"/>
            <a:ext cx="12954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6062530" y="4264345"/>
            <a:ext cx="1295400" cy="1295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5148130" y="3883345"/>
            <a:ext cx="533400" cy="1600200"/>
          </a:xfrm>
          <a:custGeom>
            <a:avLst/>
            <a:gdLst/>
            <a:ahLst/>
            <a:cxnLst>
              <a:cxn ang="0">
                <a:pos x="0" y="1008"/>
              </a:cxn>
              <a:cxn ang="0">
                <a:pos x="144" y="0"/>
              </a:cxn>
              <a:cxn ang="0">
                <a:pos x="336" y="1008"/>
              </a:cxn>
            </a:cxnLst>
            <a:rect l="0" t="0" r="r" b="b"/>
            <a:pathLst>
              <a:path w="336" h="1008">
                <a:moveTo>
                  <a:pt x="0" y="1008"/>
                </a:moveTo>
                <a:cubicBezTo>
                  <a:pt x="44" y="504"/>
                  <a:pt x="88" y="0"/>
                  <a:pt x="144" y="0"/>
                </a:cubicBezTo>
                <a:cubicBezTo>
                  <a:pt x="200" y="0"/>
                  <a:pt x="304" y="840"/>
                  <a:pt x="336" y="1008"/>
                </a:cubicBezTo>
              </a:path>
            </a:pathLst>
          </a:custGeom>
          <a:noFill/>
          <a:ln w="38100" cap="flat" cmpd="sng">
            <a:solidFill>
              <a:srgbClr val="0C80B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138730" y="4264345"/>
            <a:ext cx="1143000" cy="523875"/>
            <a:chOff x="3408" y="2928"/>
            <a:chExt cx="1152" cy="528"/>
          </a:xfrm>
        </p:grpSpPr>
        <p:sp>
          <p:nvSpPr>
            <p:cNvPr id="28692" name="Arc 20"/>
            <p:cNvSpPr>
              <a:spLocks/>
            </p:cNvSpPr>
            <p:nvPr/>
          </p:nvSpPr>
          <p:spPr bwMode="auto">
            <a:xfrm>
              <a:off x="3984" y="2928"/>
              <a:ext cx="576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Arc 21"/>
            <p:cNvSpPr>
              <a:spLocks/>
            </p:cNvSpPr>
            <p:nvPr/>
          </p:nvSpPr>
          <p:spPr bwMode="auto">
            <a:xfrm flipH="1">
              <a:off x="3408" y="2928"/>
              <a:ext cx="576" cy="5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5" name="Oval 23"/>
          <p:cNvSpPr>
            <a:spLocks noChangeArrowheads="1"/>
          </p:cNvSpPr>
          <p:nvPr/>
        </p:nvSpPr>
        <p:spPr bwMode="auto">
          <a:xfrm>
            <a:off x="3928930" y="4264345"/>
            <a:ext cx="127000" cy="127000"/>
          </a:xfrm>
          <a:prstGeom prst="ellipse">
            <a:avLst/>
          </a:prstGeom>
          <a:solidFill>
            <a:schemeClr val="tx1"/>
          </a:solidFill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53479" y="5647613"/>
            <a:ext cx="70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64165" y="564761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 map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094301" y="5647613"/>
            <a:ext cx="70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76482" y="564761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 map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Absolute curvature (assuming arc length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600" dirty="0" smtClean="0"/>
          </a:p>
          <a:p>
            <a:r>
              <a:rPr lang="en-US" sz="2800" dirty="0" smtClean="0"/>
              <a:t>Parameter-free view: via the Gauss map</a:t>
            </a:r>
            <a:endParaRPr lang="en-US" sz="2800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111" y="2144189"/>
            <a:ext cx="3627140" cy="822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78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Curvature Normal</a:t>
            </a:r>
            <a:endParaRPr lang="en-US" sz="27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/>
              <a:t> is arc-length parameter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130616"/>
              </p:ext>
            </p:extLst>
          </p:nvPr>
        </p:nvGraphicFramePr>
        <p:xfrm>
          <a:off x="1057619" y="2195598"/>
          <a:ext cx="3836987" cy="1004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4" imgW="825480" imgH="215640" progId="Equation.3">
                  <p:embed/>
                </p:oleObj>
              </mc:Choice>
              <mc:Fallback>
                <p:oleObj name="Equation" r:id="rId4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619" y="2195598"/>
                        <a:ext cx="3836987" cy="10046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6919" y="1878088"/>
            <a:ext cx="3215384" cy="385507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516119" y="5764289"/>
            <a:ext cx="2057400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1400" dirty="0">
                <a:latin typeface="Helvetica" charset="0"/>
              </a:rPr>
              <a:t>[</a:t>
            </a:r>
            <a:r>
              <a:rPr lang="en-US" sz="1400" dirty="0" err="1">
                <a:latin typeface="Helvetica" charset="0"/>
              </a:rPr>
              <a:t>Kobbelt</a:t>
            </a:r>
            <a:r>
              <a:rPr lang="en-US" sz="1400" dirty="0">
                <a:latin typeface="Helvetica" charset="0"/>
              </a:rPr>
              <a:t> </a:t>
            </a:r>
            <a:r>
              <a:rPr lang="en-US" sz="1400" dirty="0" smtClean="0">
                <a:latin typeface="Helvetica" charset="0"/>
              </a:rPr>
              <a:t>and </a:t>
            </a:r>
            <a:r>
              <a:rPr lang="en-US" sz="1400" dirty="0" err="1" smtClean="0">
                <a:latin typeface="Helvetica" charset="0"/>
              </a:rPr>
              <a:t>Schr</a:t>
            </a:r>
            <a:r>
              <a:rPr lang="en-US" altLang="ja-JP" sz="1400" dirty="0" err="1" smtClean="0">
                <a:latin typeface="Helvetica" charset="0"/>
              </a:rPr>
              <a:t>öder</a:t>
            </a:r>
            <a:r>
              <a:rPr lang="en-US" altLang="ja-JP" sz="1400" dirty="0">
                <a:latin typeface="Helvetica" charset="0"/>
              </a:rPr>
              <a:t>]</a:t>
            </a:r>
            <a:endParaRPr lang="en-US" sz="1400" dirty="0">
              <a:latin typeface="Helvetica" charset="0"/>
            </a:endParaRPr>
          </a:p>
        </p:txBody>
      </p:sp>
      <p:sp>
        <p:nvSpPr>
          <p:cNvPr id="35" name="AutoShape 9"/>
          <p:cNvSpPr>
            <a:spLocks noChangeAspect="1" noChangeArrowheads="1" noTextEdit="1"/>
          </p:cNvSpPr>
          <p:nvPr/>
        </p:nvSpPr>
        <p:spPr bwMode="auto">
          <a:xfrm>
            <a:off x="822821" y="3424812"/>
            <a:ext cx="3405230" cy="273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>
            <a:off x="2390506" y="5117288"/>
            <a:ext cx="70195" cy="14039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44"/>
              </a:cxn>
              <a:cxn ang="0">
                <a:pos x="0" y="90"/>
              </a:cxn>
            </a:cxnLst>
            <a:rect l="0" t="0" r="r" b="b"/>
            <a:pathLst>
              <a:path w="45" h="90">
                <a:moveTo>
                  <a:pt x="0" y="0"/>
                </a:moveTo>
                <a:lnTo>
                  <a:pt x="45" y="44"/>
                </a:lnTo>
                <a:lnTo>
                  <a:pt x="0" y="90"/>
                </a:lnTo>
              </a:path>
            </a:pathLst>
          </a:custGeom>
          <a:noFill/>
          <a:ln w="28575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3"/>
          <p:cNvSpPr>
            <a:spLocks noChangeShapeType="1"/>
          </p:cNvSpPr>
          <p:nvPr/>
        </p:nvSpPr>
        <p:spPr bwMode="auto">
          <a:xfrm>
            <a:off x="2306972" y="5180476"/>
            <a:ext cx="601416" cy="595083"/>
          </a:xfrm>
          <a:prstGeom prst="line">
            <a:avLst/>
          </a:prstGeom>
          <a:noFill/>
          <a:ln w="28575" cap="flat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4"/>
          <p:cNvSpPr>
            <a:spLocks/>
          </p:cNvSpPr>
          <p:nvPr/>
        </p:nvSpPr>
        <p:spPr bwMode="auto">
          <a:xfrm>
            <a:off x="2317191" y="4627484"/>
            <a:ext cx="563119" cy="563119"/>
          </a:xfrm>
          <a:custGeom>
            <a:avLst/>
            <a:gdLst/>
            <a:ahLst/>
            <a:cxnLst>
              <a:cxn ang="0">
                <a:pos x="322" y="20"/>
              </a:cxn>
              <a:cxn ang="0">
                <a:pos x="361" y="0"/>
              </a:cxn>
              <a:cxn ang="0">
                <a:pos x="341" y="39"/>
              </a:cxn>
              <a:cxn ang="0">
                <a:pos x="333" y="31"/>
              </a:cxn>
              <a:cxn ang="0">
                <a:pos x="5" y="361"/>
              </a:cxn>
              <a:cxn ang="0">
                <a:pos x="3" y="360"/>
              </a:cxn>
              <a:cxn ang="0">
                <a:pos x="0" y="356"/>
              </a:cxn>
              <a:cxn ang="0">
                <a:pos x="330" y="28"/>
              </a:cxn>
              <a:cxn ang="0">
                <a:pos x="322" y="20"/>
              </a:cxn>
            </a:cxnLst>
            <a:rect l="0" t="0" r="r" b="b"/>
            <a:pathLst>
              <a:path w="361" h="361">
                <a:moveTo>
                  <a:pt x="322" y="20"/>
                </a:moveTo>
                <a:lnTo>
                  <a:pt x="361" y="0"/>
                </a:lnTo>
                <a:lnTo>
                  <a:pt x="341" y="39"/>
                </a:lnTo>
                <a:lnTo>
                  <a:pt x="333" y="31"/>
                </a:lnTo>
                <a:lnTo>
                  <a:pt x="5" y="361"/>
                </a:lnTo>
                <a:lnTo>
                  <a:pt x="3" y="360"/>
                </a:lnTo>
                <a:lnTo>
                  <a:pt x="0" y="356"/>
                </a:lnTo>
                <a:lnTo>
                  <a:pt x="330" y="28"/>
                </a:lnTo>
                <a:lnTo>
                  <a:pt x="322" y="2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8"/>
          <p:cNvSpPr>
            <a:spLocks/>
          </p:cNvSpPr>
          <p:nvPr/>
        </p:nvSpPr>
        <p:spPr bwMode="auto">
          <a:xfrm>
            <a:off x="822821" y="3491888"/>
            <a:ext cx="3402110" cy="2673643"/>
          </a:xfrm>
          <a:custGeom>
            <a:avLst/>
            <a:gdLst/>
            <a:ahLst/>
            <a:cxnLst>
              <a:cxn ang="0">
                <a:pos x="313" y="7"/>
              </a:cxn>
              <a:cxn ang="0">
                <a:pos x="0" y="90"/>
              </a:cxn>
              <a:cxn ang="0">
                <a:pos x="2" y="93"/>
              </a:cxn>
              <a:cxn ang="0">
                <a:pos x="343" y="13"/>
              </a:cxn>
              <a:cxn ang="0">
                <a:pos x="483" y="126"/>
              </a:cxn>
              <a:cxn ang="0">
                <a:pos x="505" y="309"/>
              </a:cxn>
              <a:cxn ang="0">
                <a:pos x="494" y="438"/>
              </a:cxn>
              <a:cxn ang="0">
                <a:pos x="588" y="665"/>
              </a:cxn>
              <a:cxn ang="0">
                <a:pos x="815" y="759"/>
              </a:cxn>
              <a:cxn ang="0">
                <a:pos x="815" y="759"/>
              </a:cxn>
              <a:cxn ang="0">
                <a:pos x="1124" y="828"/>
              </a:cxn>
              <a:cxn ang="0">
                <a:pos x="1325" y="1043"/>
              </a:cxn>
              <a:cxn ang="0">
                <a:pos x="1328" y="1040"/>
              </a:cxn>
              <a:cxn ang="0">
                <a:pos x="1126" y="825"/>
              </a:cxn>
              <a:cxn ang="0">
                <a:pos x="815" y="756"/>
              </a:cxn>
              <a:cxn ang="0">
                <a:pos x="815" y="756"/>
              </a:cxn>
              <a:cxn ang="0">
                <a:pos x="590" y="663"/>
              </a:cxn>
              <a:cxn ang="0">
                <a:pos x="498" y="438"/>
              </a:cxn>
              <a:cxn ang="0">
                <a:pos x="509" y="309"/>
              </a:cxn>
              <a:cxn ang="0">
                <a:pos x="486" y="125"/>
              </a:cxn>
              <a:cxn ang="0">
                <a:pos x="344" y="10"/>
              </a:cxn>
              <a:cxn ang="0">
                <a:pos x="313" y="7"/>
              </a:cxn>
            </a:cxnLst>
            <a:rect l="0" t="0" r="r" b="b"/>
            <a:pathLst>
              <a:path w="1328" h="1043">
                <a:moveTo>
                  <a:pt x="313" y="7"/>
                </a:moveTo>
                <a:cubicBezTo>
                  <a:pt x="239" y="3"/>
                  <a:pt x="138" y="26"/>
                  <a:pt x="0" y="90"/>
                </a:cubicBezTo>
                <a:cubicBezTo>
                  <a:pt x="2" y="93"/>
                  <a:pt x="2" y="93"/>
                  <a:pt x="2" y="93"/>
                </a:cubicBezTo>
                <a:cubicBezTo>
                  <a:pt x="159" y="20"/>
                  <a:pt x="268" y="0"/>
                  <a:pt x="343" y="13"/>
                </a:cubicBezTo>
                <a:cubicBezTo>
                  <a:pt x="418" y="25"/>
                  <a:pt x="460" y="70"/>
                  <a:pt x="483" y="126"/>
                </a:cubicBezTo>
                <a:cubicBezTo>
                  <a:pt x="505" y="182"/>
                  <a:pt x="508" y="250"/>
                  <a:pt x="505" y="309"/>
                </a:cubicBezTo>
                <a:cubicBezTo>
                  <a:pt x="503" y="368"/>
                  <a:pt x="494" y="418"/>
                  <a:pt x="494" y="438"/>
                </a:cubicBezTo>
                <a:cubicBezTo>
                  <a:pt x="494" y="520"/>
                  <a:pt x="526" y="603"/>
                  <a:pt x="588" y="665"/>
                </a:cubicBezTo>
                <a:cubicBezTo>
                  <a:pt x="651" y="728"/>
                  <a:pt x="733" y="759"/>
                  <a:pt x="815" y="759"/>
                </a:cubicBezTo>
                <a:cubicBezTo>
                  <a:pt x="815" y="759"/>
                  <a:pt x="815" y="759"/>
                  <a:pt x="815" y="759"/>
                </a:cubicBezTo>
                <a:cubicBezTo>
                  <a:pt x="963" y="747"/>
                  <a:pt x="1052" y="775"/>
                  <a:pt x="1124" y="828"/>
                </a:cubicBezTo>
                <a:cubicBezTo>
                  <a:pt x="1196" y="880"/>
                  <a:pt x="1249" y="956"/>
                  <a:pt x="1325" y="1043"/>
                </a:cubicBezTo>
                <a:cubicBezTo>
                  <a:pt x="1328" y="1040"/>
                  <a:pt x="1328" y="1040"/>
                  <a:pt x="1328" y="1040"/>
                </a:cubicBezTo>
                <a:cubicBezTo>
                  <a:pt x="1252" y="954"/>
                  <a:pt x="1198" y="878"/>
                  <a:pt x="1126" y="825"/>
                </a:cubicBezTo>
                <a:cubicBezTo>
                  <a:pt x="1054" y="772"/>
                  <a:pt x="963" y="744"/>
                  <a:pt x="815" y="756"/>
                </a:cubicBezTo>
                <a:cubicBezTo>
                  <a:pt x="815" y="756"/>
                  <a:pt x="815" y="756"/>
                  <a:pt x="815" y="756"/>
                </a:cubicBezTo>
                <a:cubicBezTo>
                  <a:pt x="733" y="756"/>
                  <a:pt x="652" y="725"/>
                  <a:pt x="590" y="663"/>
                </a:cubicBezTo>
                <a:cubicBezTo>
                  <a:pt x="528" y="601"/>
                  <a:pt x="498" y="520"/>
                  <a:pt x="498" y="438"/>
                </a:cubicBezTo>
                <a:cubicBezTo>
                  <a:pt x="498" y="418"/>
                  <a:pt x="506" y="368"/>
                  <a:pt x="509" y="309"/>
                </a:cubicBezTo>
                <a:cubicBezTo>
                  <a:pt x="511" y="250"/>
                  <a:pt x="508" y="181"/>
                  <a:pt x="486" y="125"/>
                </a:cubicBezTo>
                <a:cubicBezTo>
                  <a:pt x="463" y="68"/>
                  <a:pt x="420" y="22"/>
                  <a:pt x="344" y="10"/>
                </a:cubicBezTo>
                <a:cubicBezTo>
                  <a:pt x="334" y="8"/>
                  <a:pt x="324" y="7"/>
                  <a:pt x="313" y="7"/>
                </a:cubicBezTo>
                <a:close/>
              </a:path>
            </a:pathLst>
          </a:custGeom>
          <a:solidFill>
            <a:srgbClr val="00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9"/>
          <p:cNvSpPr>
            <a:spLocks/>
          </p:cNvSpPr>
          <p:nvPr/>
        </p:nvSpPr>
        <p:spPr bwMode="auto">
          <a:xfrm>
            <a:off x="2298472" y="5165644"/>
            <a:ext cx="43677" cy="43677"/>
          </a:xfrm>
          <a:custGeom>
            <a:avLst/>
            <a:gdLst/>
            <a:ahLst/>
            <a:cxnLst>
              <a:cxn ang="0">
                <a:pos x="14" y="14"/>
              </a:cxn>
              <a:cxn ang="0">
                <a:pos x="3" y="14"/>
              </a:cxn>
              <a:cxn ang="0">
                <a:pos x="3" y="3"/>
              </a:cxn>
              <a:cxn ang="0">
                <a:pos x="14" y="3"/>
              </a:cxn>
              <a:cxn ang="0">
                <a:pos x="14" y="14"/>
              </a:cxn>
            </a:cxnLst>
            <a:rect l="0" t="0" r="r" b="b"/>
            <a:pathLst>
              <a:path w="17" h="17">
                <a:moveTo>
                  <a:pt x="14" y="14"/>
                </a:moveTo>
                <a:cubicBezTo>
                  <a:pt x="11" y="17"/>
                  <a:pt x="6" y="17"/>
                  <a:pt x="3" y="14"/>
                </a:cubicBezTo>
                <a:cubicBezTo>
                  <a:pt x="0" y="11"/>
                  <a:pt x="0" y="6"/>
                  <a:pt x="3" y="3"/>
                </a:cubicBezTo>
                <a:cubicBezTo>
                  <a:pt x="6" y="0"/>
                  <a:pt x="11" y="0"/>
                  <a:pt x="14" y="3"/>
                </a:cubicBezTo>
                <a:cubicBezTo>
                  <a:pt x="17" y="6"/>
                  <a:pt x="17" y="11"/>
                  <a:pt x="14" y="14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77997" y="5139163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430408"/>
              </p:ext>
            </p:extLst>
          </p:nvPr>
        </p:nvGraphicFramePr>
        <p:xfrm>
          <a:off x="2561046" y="4224133"/>
          <a:ext cx="537598" cy="41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7" imgW="279360" imgH="215640" progId="Equation.3">
                  <p:embed/>
                </p:oleObj>
              </mc:Choice>
              <mc:Fallback>
                <p:oleObj name="Equation" r:id="rId7" imgW="279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046" y="4224133"/>
                        <a:ext cx="537598" cy="415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2324012" y="5560009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3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Curvature Normal – Examples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0" t="17424" r="26054" b="16715"/>
          <a:stretch/>
        </p:blipFill>
        <p:spPr bwMode="auto">
          <a:xfrm>
            <a:off x="808882" y="2172941"/>
            <a:ext cx="1659539" cy="3510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7" t="17423" r="26159" b="18228"/>
          <a:stretch/>
        </p:blipFill>
        <p:spPr bwMode="auto">
          <a:xfrm>
            <a:off x="6326104" y="2172944"/>
            <a:ext cx="1746536" cy="343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8" t="12046" r="14266" b="8987"/>
          <a:stretch/>
        </p:blipFill>
        <p:spPr bwMode="auto">
          <a:xfrm>
            <a:off x="6326104" y="1844170"/>
            <a:ext cx="2131669" cy="420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4" t="17423" r="25933" b="18228"/>
          <a:stretch/>
        </p:blipFill>
        <p:spPr bwMode="auto">
          <a:xfrm>
            <a:off x="3778115" y="2172944"/>
            <a:ext cx="1576533" cy="3430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t="12046" r="15428" b="12347"/>
          <a:stretch/>
        </p:blipFill>
        <p:spPr bwMode="auto">
          <a:xfrm>
            <a:off x="3490436" y="1844167"/>
            <a:ext cx="2167495" cy="40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409" y="1270738"/>
            <a:ext cx="442853" cy="365354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52" y="1270738"/>
            <a:ext cx="431782" cy="365354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69" y="1270738"/>
            <a:ext cx="442853" cy="36535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–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71600"/>
            <a:ext cx="4740729" cy="45720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Describe and analyze geometric characteristics of shapes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 how smooth?</a:t>
            </a:r>
          </a:p>
          <a:p>
            <a:pPr lvl="1"/>
            <a:r>
              <a:rPr lang="en-US" sz="2400" dirty="0" smtClean="0"/>
              <a:t>how shapes deform</a:t>
            </a:r>
            <a:endParaRPr lang="en-US" sz="2400" dirty="0"/>
          </a:p>
        </p:txBody>
      </p:sp>
      <p:pic>
        <p:nvPicPr>
          <p:cNvPr id="10" name="Picture 4" descr="armadillo_o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514" y="1395653"/>
            <a:ext cx="1553661" cy="1543786"/>
          </a:xfrm>
          <a:prstGeom prst="rect">
            <a:avLst/>
          </a:prstGeom>
          <a:noFill/>
        </p:spPr>
      </p:pic>
      <p:pic>
        <p:nvPicPr>
          <p:cNvPr id="11" name="Picture 6" descr="armadillo_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943" y="1406351"/>
            <a:ext cx="1007246" cy="1533088"/>
          </a:xfrm>
          <a:prstGeom prst="rect">
            <a:avLst/>
          </a:prstGeom>
          <a:noFill/>
        </p:spPr>
      </p:pic>
      <p:pic>
        <p:nvPicPr>
          <p:cNvPr id="12" name="Picture 8" descr="dragon_org_be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9159" y="3059670"/>
            <a:ext cx="1536896" cy="1100192"/>
          </a:xfrm>
          <a:prstGeom prst="rect">
            <a:avLst/>
          </a:prstGeom>
          <a:noFill/>
        </p:spPr>
      </p:pic>
      <p:pic>
        <p:nvPicPr>
          <p:cNvPr id="13" name="Picture 9" descr="dragon_hand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68551" y="2914665"/>
            <a:ext cx="1599282" cy="1245197"/>
          </a:xfrm>
          <a:prstGeom prst="rect">
            <a:avLst/>
          </a:prstGeom>
          <a:noFill/>
        </p:spPr>
      </p:pic>
      <p:pic>
        <p:nvPicPr>
          <p:cNvPr id="14" name="Picture 3" descr="feline_or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1447" y="4512053"/>
            <a:ext cx="1314668" cy="1407574"/>
          </a:xfrm>
          <a:prstGeom prst="rect">
            <a:avLst/>
          </a:prstGeom>
          <a:noFill/>
        </p:spPr>
      </p:pic>
      <p:pic>
        <p:nvPicPr>
          <p:cNvPr id="15" name="Picture 4" descr="feline_ju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34249" y="4443163"/>
            <a:ext cx="1450327" cy="1537479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734286" y="4025831"/>
            <a:ext cx="4419105" cy="1197864"/>
            <a:chOff x="725214" y="4642689"/>
            <a:chExt cx="4419105" cy="1197864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5214" y="4642689"/>
              <a:ext cx="1413149" cy="119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30574" y="4642689"/>
              <a:ext cx="1408386" cy="1193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731171" y="4642689"/>
              <a:ext cx="1413148" cy="1197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867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Turning </a:t>
            </a:r>
            <a:r>
              <a:rPr lang="en-US" dirty="0" smtClean="0"/>
              <a:t>Number,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TurningNumb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2212930"/>
            <a:ext cx="7939087" cy="3776662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orbits in Gaussian image.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8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40207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closed curve, </a:t>
            </a:r>
            <a:br>
              <a:rPr lang="en-US" dirty="0"/>
            </a:br>
            <a:r>
              <a:rPr lang="en-US" dirty="0"/>
              <a:t>the integral of curvature is </a:t>
            </a:r>
            <a:br>
              <a:rPr lang="en-US" dirty="0"/>
            </a:br>
            <a:r>
              <a:rPr lang="en-US" dirty="0"/>
              <a:t>an integer multiple of </a:t>
            </a:r>
            <a:r>
              <a:rPr lang="en-US" dirty="0">
                <a:latin typeface="Times New Roman"/>
                <a:cs typeface="Times New Roman"/>
              </a:rPr>
              <a:t>2</a:t>
            </a:r>
            <a:r>
              <a:rPr lang="en-US" dirty="0">
                <a:latin typeface="Symbol" charset="2"/>
                <a:sym typeface="Symbol" charset="2"/>
              </a:rPr>
              <a:t>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Question: How to find curvature</a:t>
            </a:r>
            <a:br>
              <a:rPr lang="en-US" dirty="0" smtClean="0"/>
            </a:br>
            <a:r>
              <a:rPr lang="en-US" dirty="0" smtClean="0"/>
              <a:t>of circle using this formula?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Turning </a:t>
            </a:r>
            <a:r>
              <a:rPr lang="en-US" dirty="0" smtClean="0"/>
              <a:t>Number Theorem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7143466" y="1276859"/>
            <a:ext cx="1190929" cy="4823262"/>
            <a:chOff x="6934200" y="1295400"/>
            <a:chExt cx="1298222" cy="5257800"/>
          </a:xfrm>
        </p:grpSpPr>
        <p:pic>
          <p:nvPicPr>
            <p:cNvPr id="15371" name="Picture 11" descr="TurningNumber"/>
            <p:cNvPicPr>
              <a:picLocks noChangeAspect="1" noChangeArrowheads="1"/>
            </p:cNvPicPr>
            <p:nvPr/>
          </p:nvPicPr>
          <p:blipFill>
            <a:blip r:embed="rId3" cstate="print"/>
            <a:srcRect b="48108"/>
            <a:stretch>
              <a:fillRect/>
            </a:stretch>
          </p:blipFill>
          <p:spPr bwMode="auto">
            <a:xfrm rot="5400000">
              <a:off x="4954411" y="3275189"/>
              <a:ext cx="5257800" cy="1298222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7162800" y="1548825"/>
              <a:ext cx="8467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+2</a:t>
              </a:r>
              <a:r>
                <a:rPr lang="en-US" sz="2800" dirty="0" smtClean="0">
                  <a:sym typeface="Symbol"/>
                </a:rPr>
                <a:t></a:t>
              </a:r>
              <a:endParaRPr lang="en-US" sz="28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179941" y="2844225"/>
              <a:ext cx="82105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–2</a:t>
              </a:r>
              <a:r>
                <a:rPr lang="en-US" sz="2800" dirty="0" smtClean="0">
                  <a:sym typeface="Symbol"/>
                </a:rPr>
                <a:t></a:t>
              </a:r>
              <a:endParaRPr 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30493" y="4596825"/>
              <a:ext cx="8467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+4</a:t>
              </a:r>
              <a:r>
                <a:rPr lang="en-US" sz="2800" dirty="0" smtClean="0">
                  <a:sym typeface="Symbol"/>
                </a:rPr>
                <a:t></a:t>
              </a:r>
              <a:endParaRPr 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67600" y="5943600"/>
              <a:ext cx="397014" cy="570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800" dirty="0"/>
            </a:p>
          </p:txBody>
        </p:sp>
      </p:grp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18" y="1666168"/>
            <a:ext cx="4274026" cy="178253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Planar Curves</a:t>
            </a:r>
            <a:endParaRPr lang="en-US" dirty="0"/>
          </a:p>
        </p:txBody>
      </p:sp>
      <p:pic>
        <p:nvPicPr>
          <p:cNvPr id="17412" name="Picture 4" descr="InscribedPolygon-discr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694" y="3949301"/>
            <a:ext cx="3505200" cy="1914525"/>
          </a:xfrm>
          <a:prstGeom prst="rect">
            <a:avLst/>
          </a:prstGeom>
          <a:noFill/>
        </p:spPr>
      </p:pic>
      <p:pic>
        <p:nvPicPr>
          <p:cNvPr id="17413" name="Picture 5" descr="InscribedPolygon-discr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53880" flipV="1">
            <a:off x="4608694" y="2260201"/>
            <a:ext cx="4114800" cy="2246313"/>
          </a:xfrm>
          <a:prstGeom prst="rect">
            <a:avLst/>
          </a:prstGeom>
          <a:noFill/>
        </p:spPr>
      </p:pic>
      <p:pic>
        <p:nvPicPr>
          <p:cNvPr id="17414" name="Picture 6" descr="InscribedPolygon-discr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675115" flipH="1">
            <a:off x="361338" y="2607070"/>
            <a:ext cx="2438400" cy="1331912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5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Planar Curves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Piecewise linear curves</a:t>
            </a:r>
          </a:p>
          <a:p>
            <a:r>
              <a:rPr lang="en-US" dirty="0" smtClean="0"/>
              <a:t>Not smooth at vertices</a:t>
            </a:r>
          </a:p>
          <a:p>
            <a:r>
              <a:rPr lang="en-US" dirty="0" smtClean="0"/>
              <a:t>Can’t take derivatives</a:t>
            </a:r>
          </a:p>
          <a:p>
            <a:endParaRPr lang="en-US" dirty="0" smtClean="0"/>
          </a:p>
          <a:p>
            <a:r>
              <a:rPr lang="en-US" dirty="0" smtClean="0"/>
              <a:t>Generalize notions from</a:t>
            </a:r>
            <a:br>
              <a:rPr lang="en-US" dirty="0" smtClean="0"/>
            </a:br>
            <a:r>
              <a:rPr lang="en-US" dirty="0" smtClean="0"/>
              <a:t>the smooth world for</a:t>
            </a:r>
            <a:br>
              <a:rPr lang="en-US" dirty="0" smtClean="0"/>
            </a:br>
            <a:r>
              <a:rPr lang="en-US" dirty="0" smtClean="0"/>
              <a:t>the discrete case!</a:t>
            </a:r>
          </a:p>
        </p:txBody>
      </p:sp>
      <p:pic>
        <p:nvPicPr>
          <p:cNvPr id="17412" name="Picture 4" descr="InscribedPolygon-discr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6582" y="4585782"/>
            <a:ext cx="2232528" cy="1219397"/>
          </a:xfrm>
          <a:prstGeom prst="rect">
            <a:avLst/>
          </a:prstGeom>
          <a:noFill/>
        </p:spPr>
      </p:pic>
      <p:pic>
        <p:nvPicPr>
          <p:cNvPr id="17413" name="Picture 5" descr="InscribedPolygon-discre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3880" flipV="1">
            <a:off x="7017611" y="1521882"/>
            <a:ext cx="1798967" cy="982075"/>
          </a:xfrm>
          <a:prstGeom prst="rect">
            <a:avLst/>
          </a:prstGeom>
          <a:noFill/>
        </p:spPr>
      </p:pic>
      <p:pic>
        <p:nvPicPr>
          <p:cNvPr id="17414" name="Picture 6" descr="InscribedPolygon-discre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675115" flipH="1">
            <a:off x="4925402" y="2565202"/>
            <a:ext cx="2438400" cy="1331912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20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Tangents,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point on the edge, the tangent is simply the unit vector along the edge and the normal is the perpendicular vector</a:t>
            </a:r>
          </a:p>
        </p:txBody>
      </p:sp>
      <p:pic>
        <p:nvPicPr>
          <p:cNvPr id="21" name="Picture 4" descr="InscribedPolygon-discr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031" y="3129095"/>
            <a:ext cx="5283334" cy="2885734"/>
          </a:xfrm>
          <a:prstGeom prst="rect">
            <a:avLst/>
          </a:prstGeom>
          <a:noFill/>
        </p:spPr>
      </p:pic>
      <p:cxnSp>
        <p:nvCxnSpPr>
          <p:cNvPr id="23" name="Straight Arrow Connector 22"/>
          <p:cNvCxnSpPr/>
          <p:nvPr/>
        </p:nvCxnSpPr>
        <p:spPr>
          <a:xfrm rot="10800000" flipV="1">
            <a:off x="4093828" y="4580389"/>
            <a:ext cx="1015068" cy="13422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5998130" y="4798504"/>
            <a:ext cx="840297" cy="42084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887211" y="5100506"/>
            <a:ext cx="703278" cy="555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4497898" y="4019724"/>
            <a:ext cx="1015068" cy="13422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804720" y="4506286"/>
            <a:ext cx="703278" cy="55507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>
            <a:off x="6595147" y="4598567"/>
            <a:ext cx="840297" cy="42084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1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Tangents,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vertices, we have many options</a:t>
            </a:r>
          </a:p>
        </p:txBody>
      </p:sp>
      <p:pic>
        <p:nvPicPr>
          <p:cNvPr id="21" name="Picture 4" descr="InscribedPolygon-discr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5031" y="3129095"/>
            <a:ext cx="5283334" cy="2885734"/>
          </a:xfrm>
          <a:prstGeom prst="rect">
            <a:avLst/>
          </a:prstGeom>
          <a:noFill/>
        </p:spPr>
      </p:pic>
      <p:cxnSp>
        <p:nvCxnSpPr>
          <p:cNvPr id="28" name="Straight Arrow Connector 27"/>
          <p:cNvCxnSpPr/>
          <p:nvPr/>
        </p:nvCxnSpPr>
        <p:spPr>
          <a:xfrm rot="16200000" flipV="1">
            <a:off x="4060273" y="4144160"/>
            <a:ext cx="911602" cy="10626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2553050" y="4791511"/>
            <a:ext cx="703278" cy="55507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6244905" y="4427293"/>
            <a:ext cx="766197" cy="38449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024231" y="4230847"/>
            <a:ext cx="703278" cy="555072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3219974" y="4260209"/>
            <a:ext cx="890633" cy="118844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4934126" y="4036501"/>
            <a:ext cx="911602" cy="10626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5289958" y="3942129"/>
            <a:ext cx="766197" cy="38449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3094841" y="4161638"/>
            <a:ext cx="718657" cy="549481"/>
          </a:xfrm>
          <a:prstGeom prst="straightConnector1">
            <a:avLst/>
          </a:prstGeom>
          <a:ln w="57150">
            <a:solidFill>
              <a:srgbClr val="595959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3136785" y="4211971"/>
            <a:ext cx="845890" cy="324377"/>
          </a:xfrm>
          <a:prstGeom prst="straightConnector1">
            <a:avLst/>
          </a:prstGeom>
          <a:ln w="57150">
            <a:solidFill>
              <a:srgbClr val="595959">
                <a:alpha val="50196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 rot="2056722">
            <a:off x="5219352" y="3633832"/>
            <a:ext cx="549481" cy="845890"/>
            <a:chOff x="5412299" y="3474441"/>
            <a:chExt cx="549481" cy="845890"/>
          </a:xfrm>
        </p:grpSpPr>
        <p:cxnSp>
          <p:nvCxnSpPr>
            <p:cNvPr id="33" name="Straight Arrow Connector 32"/>
            <p:cNvCxnSpPr/>
            <p:nvPr/>
          </p:nvCxnSpPr>
          <p:spPr>
            <a:xfrm rot="16200000" flipV="1">
              <a:off x="5327711" y="3684864"/>
              <a:ext cx="718657" cy="549481"/>
            </a:xfrm>
            <a:prstGeom prst="straightConnector1">
              <a:avLst/>
            </a:prstGeom>
            <a:ln w="57150">
              <a:solidFill>
                <a:srgbClr val="595959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V="1">
              <a:off x="5369655" y="3735197"/>
              <a:ext cx="845890" cy="324377"/>
            </a:xfrm>
            <a:prstGeom prst="straightConnector1">
              <a:avLst/>
            </a:prstGeom>
            <a:ln w="57150">
              <a:solidFill>
                <a:srgbClr val="595959">
                  <a:alpha val="50196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759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choose to average the adjacent edge </a:t>
            </a:r>
            <a:r>
              <a:rPr lang="en-US" dirty="0" err="1" smtClean="0"/>
              <a:t>normals</a:t>
            </a:r>
            <a:endParaRPr lang="en-US" dirty="0" smtClean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199994" y="3433333"/>
            <a:ext cx="1296500" cy="1511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3056388" y="4354010"/>
            <a:ext cx="1000217" cy="78943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3726512" y="3556621"/>
            <a:ext cx="1000217" cy="789435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004902" y="3598380"/>
            <a:ext cx="1266678" cy="16902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3338755" y="3982161"/>
            <a:ext cx="4843988" cy="2052132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930" h="1442906">
                <a:moveTo>
                  <a:pt x="0" y="1442906"/>
                </a:moveTo>
                <a:lnTo>
                  <a:pt x="973123" y="234892"/>
                </a:lnTo>
                <a:lnTo>
                  <a:pt x="2701255" y="0"/>
                </a:lnTo>
                <a:lnTo>
                  <a:pt x="3405930" y="352338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292335" y="5891123"/>
            <a:ext cx="190896" cy="190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41223" y="4234702"/>
            <a:ext cx="190896" cy="190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99010" y="3912565"/>
            <a:ext cx="190896" cy="190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7" idx="1"/>
          </p:cNvCxnSpPr>
          <p:nvPr/>
        </p:nvCxnSpPr>
        <p:spPr>
          <a:xfrm rot="16200000" flipV="1">
            <a:off x="3839889" y="3433367"/>
            <a:ext cx="1058064" cy="600517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Tangents, </a:t>
            </a:r>
            <a:r>
              <a:rPr lang="en-US" dirty="0" err="1" smtClean="0"/>
              <a:t>Normals</a:t>
            </a:r>
            <a:endParaRPr lang="en-US" dirty="0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8" y="2748429"/>
            <a:ext cx="2666423" cy="811520"/>
          </a:xfrm>
          <a:prstGeom prst="rect">
            <a:avLst/>
          </a:prstGeom>
        </p:spPr>
      </p:pic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05" y="5175332"/>
            <a:ext cx="290661" cy="238757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550" y="4322427"/>
            <a:ext cx="301041" cy="23875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01" y="4462506"/>
            <a:ext cx="166092" cy="17647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85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Tangents, </a:t>
            </a:r>
            <a:r>
              <a:rPr lang="en-US" dirty="0" err="1" smtClean="0"/>
              <a:t>Normals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by edge lengths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394670" y="3794891"/>
            <a:ext cx="1296500" cy="151127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3667719" y="4866447"/>
            <a:ext cx="1078517" cy="37011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4199578" y="3959938"/>
            <a:ext cx="1266678" cy="169023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4640779" y="4343718"/>
            <a:ext cx="3736640" cy="1263567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2627326"/>
              <a:gd name="connsiteY0" fmla="*/ 888446 h 888446"/>
              <a:gd name="connsiteX1" fmla="*/ 194519 w 2627326"/>
              <a:gd name="connsiteY1" fmla="*/ 234892 h 888446"/>
              <a:gd name="connsiteX2" fmla="*/ 1922651 w 2627326"/>
              <a:gd name="connsiteY2" fmla="*/ 0 h 888446"/>
              <a:gd name="connsiteX3" fmla="*/ 2627326 w 2627326"/>
              <a:gd name="connsiteY3" fmla="*/ 352338 h 88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7326" h="888446">
                <a:moveTo>
                  <a:pt x="0" y="888446"/>
                </a:moveTo>
                <a:lnTo>
                  <a:pt x="194519" y="234892"/>
                </a:lnTo>
                <a:lnTo>
                  <a:pt x="1922651" y="0"/>
                </a:lnTo>
                <a:lnTo>
                  <a:pt x="2627326" y="352338"/>
                </a:ln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44024" y="5548005"/>
            <a:ext cx="190896" cy="190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35899" y="4596260"/>
            <a:ext cx="190896" cy="190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293686" y="4274123"/>
            <a:ext cx="190896" cy="19089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27" idx="1"/>
          </p:cNvCxnSpPr>
          <p:nvPr/>
        </p:nvCxnSpPr>
        <p:spPr>
          <a:xfrm rot="16200000" flipV="1">
            <a:off x="4072316" y="3832677"/>
            <a:ext cx="1116786" cy="466292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3761397" y="4297393"/>
            <a:ext cx="1078517" cy="370111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29" y="5166062"/>
            <a:ext cx="249406" cy="204869"/>
          </a:xfrm>
          <a:prstGeom prst="rect">
            <a:avLst/>
          </a:prstGeom>
        </p:spPr>
      </p:pic>
      <p:pic>
        <p:nvPicPr>
          <p:cNvPr id="22" name="Picture 2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177" y="4824064"/>
            <a:ext cx="142518" cy="151425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226" y="4683985"/>
            <a:ext cx="258313" cy="204869"/>
          </a:xfrm>
          <a:prstGeom prst="rect">
            <a:avLst/>
          </a:prstGeom>
        </p:spPr>
      </p:pic>
      <p:pic>
        <p:nvPicPr>
          <p:cNvPr id="25" name="Picture 2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6" y="2346358"/>
            <a:ext cx="3921140" cy="88508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8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/>
              <a:t>Inscribed </a:t>
            </a:r>
            <a:r>
              <a:rPr lang="en-US" sz="4900" dirty="0" smtClean="0"/>
              <a:t>Polygon, </a:t>
            </a:r>
            <a:r>
              <a:rPr lang="en-US" sz="49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700" dirty="0"/>
          </a:p>
        </p:txBody>
      </p:sp>
      <p:pic>
        <p:nvPicPr>
          <p:cNvPr id="18436" name="Picture 4" descr="InscribedPoly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9703" y="2868689"/>
            <a:ext cx="5864225" cy="3173413"/>
          </a:xfrm>
          <a:prstGeom prst="rect">
            <a:avLst/>
          </a:prstGeom>
          <a:noFill/>
        </p:spPr>
      </p:pic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Connection </a:t>
            </a:r>
            <a:r>
              <a:rPr lang="en-US" dirty="0">
                <a:cs typeface="Times New Roman" pitchFamily="18" charset="0"/>
              </a:rPr>
              <a:t>between discrete and smooth</a:t>
            </a:r>
            <a:r>
              <a:rPr lang="en-US" dirty="0"/>
              <a:t> </a:t>
            </a:r>
          </a:p>
          <a:p>
            <a:r>
              <a:rPr lang="en-US" dirty="0" smtClean="0"/>
              <a:t>Finite </a:t>
            </a:r>
            <a:r>
              <a:rPr lang="en-US" dirty="0"/>
              <a:t>number of vertices</a:t>
            </a:r>
            <a:br>
              <a:rPr lang="en-US" dirty="0"/>
            </a:br>
            <a:r>
              <a:rPr lang="en-US" dirty="0"/>
              <a:t>each lying on the curve,</a:t>
            </a:r>
            <a:br>
              <a:rPr lang="en-US" dirty="0"/>
            </a:br>
            <a:r>
              <a:rPr lang="en-US" dirty="0"/>
              <a:t>connected by straight edges.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93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377305" y="2868690"/>
            <a:ext cx="6192648" cy="3173413"/>
            <a:chOff x="2432927" y="2942855"/>
            <a:chExt cx="6192648" cy="3173413"/>
          </a:xfrm>
        </p:grpSpPr>
        <p:pic>
          <p:nvPicPr>
            <p:cNvPr id="29" name="Picture 7" descr="InscribedPolygon-discre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5325" y="2942855"/>
              <a:ext cx="5810250" cy="3173413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2432927" y="5298065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15837" y="4116615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98373" y="3790843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3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87295" y="4647919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6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3600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Length </a:t>
            </a:r>
            <a:r>
              <a:rPr lang="en-US" dirty="0"/>
              <a:t>of a </a:t>
            </a:r>
            <a:r>
              <a:rPr lang="en-US" dirty="0" smtClean="0"/>
              <a:t>Discrete Curve</a:t>
            </a:r>
            <a:endParaRPr lang="en-US" dirty="0"/>
          </a:p>
        </p:txBody>
      </p:sp>
      <p:sp>
        <p:nvSpPr>
          <p:cNvPr id="1948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Sum of edge </a:t>
            </a:r>
            <a:r>
              <a:rPr lang="en-US" dirty="0" smtClean="0"/>
              <a:t>lengths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09" y="1493323"/>
            <a:ext cx="4838700" cy="133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0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manifolds</a:t>
            </a:r>
          </a:p>
          <a:p>
            <a:r>
              <a:rPr lang="en-US" dirty="0" smtClean="0"/>
              <a:t>Things that can be discovered by local observation: point + neighborhood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03284" y="3447143"/>
            <a:ext cx="3515690" cy="1750785"/>
            <a:chOff x="1533071" y="3973286"/>
            <a:chExt cx="2258786" cy="1124857"/>
          </a:xfrm>
        </p:grpSpPr>
        <p:sp>
          <p:nvSpPr>
            <p:cNvPr id="8" name="Freeform 7"/>
            <p:cNvSpPr/>
            <p:nvPr/>
          </p:nvSpPr>
          <p:spPr>
            <a:xfrm>
              <a:off x="1533071" y="4117983"/>
              <a:ext cx="2258786" cy="980160"/>
            </a:xfrm>
            <a:custGeom>
              <a:avLst/>
              <a:gdLst>
                <a:gd name="connsiteX0" fmla="*/ 0 w 2258786"/>
                <a:gd name="connsiteY0" fmla="*/ 980160 h 980160"/>
                <a:gd name="connsiteX1" fmla="*/ 680358 w 2258786"/>
                <a:gd name="connsiteY1" fmla="*/ 446 h 980160"/>
                <a:gd name="connsiteX2" fmla="*/ 1632858 w 2258786"/>
                <a:gd name="connsiteY2" fmla="*/ 853160 h 980160"/>
                <a:gd name="connsiteX3" fmla="*/ 2258786 w 2258786"/>
                <a:gd name="connsiteY3" fmla="*/ 816874 h 9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786" h="980160">
                  <a:moveTo>
                    <a:pt x="0" y="980160"/>
                  </a:moveTo>
                  <a:cubicBezTo>
                    <a:pt x="204107" y="500886"/>
                    <a:pt x="408215" y="21613"/>
                    <a:pt x="680358" y="446"/>
                  </a:cubicBezTo>
                  <a:cubicBezTo>
                    <a:pt x="952501" y="-20721"/>
                    <a:pt x="1369787" y="717089"/>
                    <a:pt x="1632858" y="853160"/>
                  </a:cubicBezTo>
                  <a:cubicBezTo>
                    <a:pt x="1895929" y="989231"/>
                    <a:pt x="2258786" y="816874"/>
                    <a:pt x="2258786" y="816874"/>
                  </a:cubicBez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3286" y="3973286"/>
              <a:ext cx="412449" cy="526143"/>
            </a:xfrm>
            <a:custGeom>
              <a:avLst/>
              <a:gdLst>
                <a:gd name="connsiteX0" fmla="*/ 0 w 412449"/>
                <a:gd name="connsiteY0" fmla="*/ 526143 h 526143"/>
                <a:gd name="connsiteX1" fmla="*/ 381000 w 412449"/>
                <a:gd name="connsiteY1" fmla="*/ 371928 h 526143"/>
                <a:gd name="connsiteX2" fmla="*/ 390071 w 412449"/>
                <a:gd name="connsiteY2" fmla="*/ 0 h 526143"/>
                <a:gd name="connsiteX3" fmla="*/ 390071 w 412449"/>
                <a:gd name="connsiteY3" fmla="*/ 0 h 5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49" h="526143">
                  <a:moveTo>
                    <a:pt x="0" y="526143"/>
                  </a:moveTo>
                  <a:cubicBezTo>
                    <a:pt x="157994" y="492880"/>
                    <a:pt x="315988" y="459618"/>
                    <a:pt x="381000" y="371928"/>
                  </a:cubicBezTo>
                  <a:cubicBezTo>
                    <a:pt x="446012" y="284237"/>
                    <a:pt x="390071" y="0"/>
                    <a:pt x="390071" y="0"/>
                  </a:cubicBezTo>
                  <a:lnTo>
                    <a:pt x="390071" y="0"/>
                  </a:ln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nscribedPolyg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973" y="2877960"/>
            <a:ext cx="5864225" cy="3173413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Length </a:t>
            </a:r>
            <a:r>
              <a:rPr lang="en-US" dirty="0"/>
              <a:t>of a </a:t>
            </a:r>
            <a:r>
              <a:rPr lang="en-US" dirty="0" smtClean="0"/>
              <a:t>Continuous Curve</a:t>
            </a: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24800" cy="4114800"/>
          </a:xfrm>
        </p:spPr>
        <p:txBody>
          <a:bodyPr/>
          <a:lstStyle/>
          <a:p>
            <a:r>
              <a:rPr lang="en-US" dirty="0"/>
              <a:t>Length of longest of all inscribed polygons.</a:t>
            </a:r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70" y="3324827"/>
            <a:ext cx="2589915" cy="1067465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8094" y="6295647"/>
            <a:ext cx="893150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sup = “</a:t>
            </a:r>
            <a:r>
              <a:rPr lang="en-US" sz="2400" dirty="0" err="1" smtClean="0"/>
              <a:t>supremum</a:t>
            </a:r>
            <a:r>
              <a:rPr lang="en-US" sz="2400" dirty="0" smtClean="0"/>
              <a:t>”. Equivalent to maximum if maximum exists.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3267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5" name="Picture 13" descr="InscribedPolyg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  <a:grayscl/>
          </a:blip>
          <a:srcRect/>
          <a:stretch>
            <a:fillRect/>
          </a:stretch>
        </p:blipFill>
        <p:spPr bwMode="auto">
          <a:xfrm>
            <a:off x="2743200" y="2459038"/>
            <a:ext cx="5181600" cy="2803525"/>
          </a:xfrm>
          <a:prstGeom prst="rect">
            <a:avLst/>
          </a:prstGeom>
          <a:noFill/>
        </p:spPr>
      </p:pic>
      <p:pic>
        <p:nvPicPr>
          <p:cNvPr id="64517" name="Picture 5" descr="InscribedPolygon-highre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2813050"/>
            <a:ext cx="5864225" cy="3173413"/>
          </a:xfrm>
          <a:prstGeom prst="rect">
            <a:avLst/>
          </a:prstGeom>
          <a:noFill/>
        </p:spPr>
      </p:pic>
      <p:sp>
        <p:nvSpPr>
          <p:cNvPr id="6452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…or take limit over </a:t>
            </a:r>
            <a:r>
              <a:rPr lang="en-US" dirty="0" smtClean="0"/>
              <a:t>a refinement sequence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2768369" y="4888627"/>
            <a:ext cx="1308685" cy="100668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380763" y="5316465"/>
            <a:ext cx="20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 smtClean="0"/>
              <a:t> = max edge length</a:t>
            </a:r>
            <a:endParaRPr lang="en-US" dirty="0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12" y="2756942"/>
            <a:ext cx="2553632" cy="867901"/>
          </a:xfrm>
          <a:prstGeom prst="rect">
            <a:avLst/>
          </a:prstGeom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Length </a:t>
            </a:r>
            <a:r>
              <a:rPr lang="en-US" dirty="0"/>
              <a:t>of a </a:t>
            </a:r>
            <a:r>
              <a:rPr lang="en-US" dirty="0" smtClean="0"/>
              <a:t>Continuous Curve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331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Curvature of a Discrete Curve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Curvature is the change in normal direction as we travel along the curve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 rot="6895101">
            <a:off x="2475978" y="3981828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6895101">
            <a:off x="2737435" y="3849003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6895101">
            <a:off x="3014271" y="3723168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6895101">
            <a:off x="4907071" y="3902139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 rot="1495101">
            <a:off x="2394357" y="3843715"/>
            <a:ext cx="3997571" cy="2169454"/>
            <a:chOff x="1362867" y="3618951"/>
            <a:chExt cx="3997571" cy="2169454"/>
          </a:xfrm>
        </p:grpSpPr>
        <p:sp>
          <p:nvSpPr>
            <p:cNvPr id="47" name="Freeform 46"/>
            <p:cNvSpPr/>
            <p:nvPr/>
          </p:nvSpPr>
          <p:spPr>
            <a:xfrm>
              <a:off x="1409286" y="3688547"/>
              <a:ext cx="3841783" cy="2052132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  <a:gd name="connsiteX0" fmla="*/ 0 w 3975642"/>
                <a:gd name="connsiteY0" fmla="*/ 1442906 h 1442906"/>
                <a:gd name="connsiteX1" fmla="*/ 973123 w 3975642"/>
                <a:gd name="connsiteY1" fmla="*/ 234892 h 1442906"/>
                <a:gd name="connsiteX2" fmla="*/ 2701255 w 3975642"/>
                <a:gd name="connsiteY2" fmla="*/ 0 h 1442906"/>
                <a:gd name="connsiteX3" fmla="*/ 3226531 w 3975642"/>
                <a:gd name="connsiteY3" fmla="*/ 1022277 h 1442906"/>
                <a:gd name="connsiteX4" fmla="*/ 3975642 w 3975642"/>
                <a:gd name="connsiteY4" fmla="*/ 721454 h 1442906"/>
                <a:gd name="connsiteX0" fmla="*/ 0 w 3226531"/>
                <a:gd name="connsiteY0" fmla="*/ 1442906 h 1442906"/>
                <a:gd name="connsiteX1" fmla="*/ 973123 w 3226531"/>
                <a:gd name="connsiteY1" fmla="*/ 234892 h 1442906"/>
                <a:gd name="connsiteX2" fmla="*/ 2701255 w 3226531"/>
                <a:gd name="connsiteY2" fmla="*/ 0 h 1442906"/>
                <a:gd name="connsiteX3" fmla="*/ 3226531 w 3226531"/>
                <a:gd name="connsiteY3" fmla="*/ 1022277 h 1442906"/>
                <a:gd name="connsiteX0" fmla="*/ 0 w 2701255"/>
                <a:gd name="connsiteY0" fmla="*/ 1442906 h 1442906"/>
                <a:gd name="connsiteX1" fmla="*/ 973123 w 2701255"/>
                <a:gd name="connsiteY1" fmla="*/ 234892 h 1442906"/>
                <a:gd name="connsiteX2" fmla="*/ 2701255 w 2701255"/>
                <a:gd name="connsiteY2" fmla="*/ 0 h 14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1255" h="1442906">
                  <a:moveTo>
                    <a:pt x="0" y="1442906"/>
                  </a:moveTo>
                  <a:lnTo>
                    <a:pt x="973123" y="234892"/>
                  </a:lnTo>
                  <a:lnTo>
                    <a:pt x="2701255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362867" y="5597509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711755" y="3941088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169542" y="36189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Freeform 62"/>
          <p:cNvSpPr/>
          <p:nvPr/>
        </p:nvSpPr>
        <p:spPr>
          <a:xfrm rot="6895101">
            <a:off x="4262515" y="3702202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6895101">
            <a:off x="4648408" y="3828037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6895101">
            <a:off x="3460286" y="3498064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6895101">
            <a:off x="5839647" y="4197153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894201" y="5335398"/>
            <a:ext cx="2957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change along each edge – </a:t>
            </a:r>
            <a:br>
              <a:rPr lang="en-US" dirty="0" smtClean="0"/>
            </a:br>
            <a:r>
              <a:rPr lang="en-US" dirty="0" smtClean="0"/>
              <a:t>curvature is zero along edges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72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Curvature of a Discrete Curve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Curvature is the change in normal direction as we travel along the curve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 rot="6895101">
            <a:off x="2475978" y="3981828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6895101">
            <a:off x="2737435" y="3849003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6895101">
            <a:off x="3014271" y="3723168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6895101">
            <a:off x="4907071" y="3902139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 rot="1495101">
            <a:off x="2394357" y="3843715"/>
            <a:ext cx="3997571" cy="2169454"/>
            <a:chOff x="1362867" y="3618951"/>
            <a:chExt cx="3997571" cy="2169454"/>
          </a:xfrm>
        </p:grpSpPr>
        <p:sp>
          <p:nvSpPr>
            <p:cNvPr id="47" name="Freeform 46"/>
            <p:cNvSpPr/>
            <p:nvPr/>
          </p:nvSpPr>
          <p:spPr>
            <a:xfrm>
              <a:off x="1409286" y="3688547"/>
              <a:ext cx="3841783" cy="2052132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  <a:gd name="connsiteX0" fmla="*/ 0 w 3975642"/>
                <a:gd name="connsiteY0" fmla="*/ 1442906 h 1442906"/>
                <a:gd name="connsiteX1" fmla="*/ 973123 w 3975642"/>
                <a:gd name="connsiteY1" fmla="*/ 234892 h 1442906"/>
                <a:gd name="connsiteX2" fmla="*/ 2701255 w 3975642"/>
                <a:gd name="connsiteY2" fmla="*/ 0 h 1442906"/>
                <a:gd name="connsiteX3" fmla="*/ 3226531 w 3975642"/>
                <a:gd name="connsiteY3" fmla="*/ 1022277 h 1442906"/>
                <a:gd name="connsiteX4" fmla="*/ 3975642 w 3975642"/>
                <a:gd name="connsiteY4" fmla="*/ 721454 h 1442906"/>
                <a:gd name="connsiteX0" fmla="*/ 0 w 3226531"/>
                <a:gd name="connsiteY0" fmla="*/ 1442906 h 1442906"/>
                <a:gd name="connsiteX1" fmla="*/ 973123 w 3226531"/>
                <a:gd name="connsiteY1" fmla="*/ 234892 h 1442906"/>
                <a:gd name="connsiteX2" fmla="*/ 2701255 w 3226531"/>
                <a:gd name="connsiteY2" fmla="*/ 0 h 1442906"/>
                <a:gd name="connsiteX3" fmla="*/ 3226531 w 3226531"/>
                <a:gd name="connsiteY3" fmla="*/ 1022277 h 1442906"/>
                <a:gd name="connsiteX0" fmla="*/ 0 w 2701255"/>
                <a:gd name="connsiteY0" fmla="*/ 1442906 h 1442906"/>
                <a:gd name="connsiteX1" fmla="*/ 973123 w 2701255"/>
                <a:gd name="connsiteY1" fmla="*/ 234892 h 1442906"/>
                <a:gd name="connsiteX2" fmla="*/ 2701255 w 2701255"/>
                <a:gd name="connsiteY2" fmla="*/ 0 h 14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1255" h="1442906">
                  <a:moveTo>
                    <a:pt x="0" y="1442906"/>
                  </a:moveTo>
                  <a:lnTo>
                    <a:pt x="973123" y="234892"/>
                  </a:lnTo>
                  <a:lnTo>
                    <a:pt x="2701255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362867" y="5597509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711755" y="3941088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169542" y="36189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Freeform 62"/>
          <p:cNvSpPr/>
          <p:nvPr/>
        </p:nvSpPr>
        <p:spPr>
          <a:xfrm rot="6895101">
            <a:off x="4262515" y="3702202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6895101">
            <a:off x="4648408" y="3828037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6895101">
            <a:off x="3460286" y="3498064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6895101">
            <a:off x="5839647" y="4197153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986480" y="5150840"/>
            <a:ext cx="291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changes at vertices – </a:t>
            </a:r>
            <a:br>
              <a:rPr lang="en-US" dirty="0" smtClean="0"/>
            </a:br>
            <a:r>
              <a:rPr lang="en-US" dirty="0" smtClean="0"/>
              <a:t>record the turning angle!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3246539" y="3095538"/>
            <a:ext cx="1954635" cy="14512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0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18650601">
            <a:off x="3816990" y="3590487"/>
            <a:ext cx="687897" cy="687897"/>
          </a:xfrm>
          <a:prstGeom prst="arc">
            <a:avLst>
              <a:gd name="adj1" fmla="val 16943143"/>
              <a:gd name="adj2" fmla="val 2047319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6895101">
            <a:off x="3859844" y="3668646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6895101">
            <a:off x="3728735" y="3405785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Curvature of a Discrete Curve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Curvature is the change in normal direction as we travel along the curve</a:t>
            </a:r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 rot="6895101">
            <a:off x="2475978" y="3981828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rot="6895101">
            <a:off x="2737435" y="3849003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6895101">
            <a:off x="3014271" y="3723168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6895101">
            <a:off x="4907071" y="3902139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9"/>
          <p:cNvGrpSpPr/>
          <p:nvPr/>
        </p:nvGrpSpPr>
        <p:grpSpPr>
          <a:xfrm rot="1495101">
            <a:off x="2394357" y="3843715"/>
            <a:ext cx="3997571" cy="2169454"/>
            <a:chOff x="1362867" y="3618951"/>
            <a:chExt cx="3997571" cy="2169454"/>
          </a:xfrm>
        </p:grpSpPr>
        <p:sp>
          <p:nvSpPr>
            <p:cNvPr id="47" name="Freeform 46"/>
            <p:cNvSpPr/>
            <p:nvPr/>
          </p:nvSpPr>
          <p:spPr>
            <a:xfrm>
              <a:off x="1409286" y="3688547"/>
              <a:ext cx="3841783" cy="2052132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  <a:gd name="connsiteX0" fmla="*/ 0 w 3975642"/>
                <a:gd name="connsiteY0" fmla="*/ 1442906 h 1442906"/>
                <a:gd name="connsiteX1" fmla="*/ 973123 w 3975642"/>
                <a:gd name="connsiteY1" fmla="*/ 234892 h 1442906"/>
                <a:gd name="connsiteX2" fmla="*/ 2701255 w 3975642"/>
                <a:gd name="connsiteY2" fmla="*/ 0 h 1442906"/>
                <a:gd name="connsiteX3" fmla="*/ 3226531 w 3975642"/>
                <a:gd name="connsiteY3" fmla="*/ 1022277 h 1442906"/>
                <a:gd name="connsiteX4" fmla="*/ 3975642 w 3975642"/>
                <a:gd name="connsiteY4" fmla="*/ 721454 h 1442906"/>
                <a:gd name="connsiteX0" fmla="*/ 0 w 3226531"/>
                <a:gd name="connsiteY0" fmla="*/ 1442906 h 1442906"/>
                <a:gd name="connsiteX1" fmla="*/ 973123 w 3226531"/>
                <a:gd name="connsiteY1" fmla="*/ 234892 h 1442906"/>
                <a:gd name="connsiteX2" fmla="*/ 2701255 w 3226531"/>
                <a:gd name="connsiteY2" fmla="*/ 0 h 1442906"/>
                <a:gd name="connsiteX3" fmla="*/ 3226531 w 3226531"/>
                <a:gd name="connsiteY3" fmla="*/ 1022277 h 1442906"/>
                <a:gd name="connsiteX0" fmla="*/ 0 w 2701255"/>
                <a:gd name="connsiteY0" fmla="*/ 1442906 h 1442906"/>
                <a:gd name="connsiteX1" fmla="*/ 973123 w 2701255"/>
                <a:gd name="connsiteY1" fmla="*/ 234892 h 1442906"/>
                <a:gd name="connsiteX2" fmla="*/ 2701255 w 2701255"/>
                <a:gd name="connsiteY2" fmla="*/ 0 h 14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1255" h="1442906">
                  <a:moveTo>
                    <a:pt x="0" y="1442906"/>
                  </a:moveTo>
                  <a:lnTo>
                    <a:pt x="973123" y="234892"/>
                  </a:lnTo>
                  <a:lnTo>
                    <a:pt x="2701255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362867" y="5597509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711755" y="3941088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169542" y="36189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Freeform 63"/>
          <p:cNvSpPr/>
          <p:nvPr/>
        </p:nvSpPr>
        <p:spPr>
          <a:xfrm rot="6895101">
            <a:off x="4648408" y="3828037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6895101">
            <a:off x="5839647" y="4197153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bg1">
                <a:lumMod val="8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986480" y="5150840"/>
            <a:ext cx="2916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changes at vertices – </a:t>
            </a:r>
            <a:br>
              <a:rPr lang="en-US" dirty="0" smtClean="0"/>
            </a:br>
            <a:r>
              <a:rPr lang="en-US" dirty="0" smtClean="0"/>
              <a:t>record the turning angle!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7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 rot="1495101">
            <a:off x="3977761" y="2962953"/>
            <a:ext cx="1383996" cy="171806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 rot="18650601">
            <a:off x="3816990" y="3590487"/>
            <a:ext cx="687897" cy="687897"/>
          </a:xfrm>
          <a:prstGeom prst="arc">
            <a:avLst>
              <a:gd name="adj1" fmla="val 16943143"/>
              <a:gd name="adj2" fmla="val 2047319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6895101">
            <a:off x="3859844" y="3668646"/>
            <a:ext cx="849826" cy="1097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1728132"/>
              <a:gd name="connsiteY0" fmla="*/ 234892 h 234892"/>
              <a:gd name="connsiteX1" fmla="*/ 1728132 w 1728132"/>
              <a:gd name="connsiteY1" fmla="*/ 0 h 234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28132" h="234892">
                <a:moveTo>
                  <a:pt x="0" y="234892"/>
                </a:moveTo>
                <a:lnTo>
                  <a:pt x="1728132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6895101">
            <a:off x="3728735" y="3405785"/>
            <a:ext cx="507312" cy="631274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973123"/>
              <a:gd name="connsiteY0" fmla="*/ 1208014 h 1208014"/>
              <a:gd name="connsiteX1" fmla="*/ 973123 w 973123"/>
              <a:gd name="connsiteY1" fmla="*/ 0 h 1208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3123" h="1208014">
                <a:moveTo>
                  <a:pt x="0" y="1208014"/>
                </a:moveTo>
                <a:lnTo>
                  <a:pt x="973123" y="0"/>
                </a:lnTo>
              </a:path>
            </a:pathLst>
          </a:custGeom>
          <a:ln w="5715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Curvature is the change in normal direction as we travel along the curve</a:t>
            </a:r>
            <a:endParaRPr lang="en-US" dirty="0"/>
          </a:p>
        </p:txBody>
      </p:sp>
      <p:grpSp>
        <p:nvGrpSpPr>
          <p:cNvPr id="2" name="Group 29"/>
          <p:cNvGrpSpPr/>
          <p:nvPr/>
        </p:nvGrpSpPr>
        <p:grpSpPr>
          <a:xfrm rot="1495101">
            <a:off x="2394357" y="3843715"/>
            <a:ext cx="3997571" cy="2169454"/>
            <a:chOff x="1362867" y="3618951"/>
            <a:chExt cx="3997571" cy="2169454"/>
          </a:xfrm>
        </p:grpSpPr>
        <p:sp>
          <p:nvSpPr>
            <p:cNvPr id="47" name="Freeform 46"/>
            <p:cNvSpPr/>
            <p:nvPr/>
          </p:nvSpPr>
          <p:spPr>
            <a:xfrm>
              <a:off x="1409286" y="3688547"/>
              <a:ext cx="3841783" cy="2052132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  <a:gd name="connsiteX0" fmla="*/ 0 w 3975642"/>
                <a:gd name="connsiteY0" fmla="*/ 1442906 h 1442906"/>
                <a:gd name="connsiteX1" fmla="*/ 973123 w 3975642"/>
                <a:gd name="connsiteY1" fmla="*/ 234892 h 1442906"/>
                <a:gd name="connsiteX2" fmla="*/ 2701255 w 3975642"/>
                <a:gd name="connsiteY2" fmla="*/ 0 h 1442906"/>
                <a:gd name="connsiteX3" fmla="*/ 3226531 w 3975642"/>
                <a:gd name="connsiteY3" fmla="*/ 1022277 h 1442906"/>
                <a:gd name="connsiteX4" fmla="*/ 3975642 w 3975642"/>
                <a:gd name="connsiteY4" fmla="*/ 721454 h 1442906"/>
                <a:gd name="connsiteX0" fmla="*/ 0 w 3226531"/>
                <a:gd name="connsiteY0" fmla="*/ 1442906 h 1442906"/>
                <a:gd name="connsiteX1" fmla="*/ 973123 w 3226531"/>
                <a:gd name="connsiteY1" fmla="*/ 234892 h 1442906"/>
                <a:gd name="connsiteX2" fmla="*/ 2701255 w 3226531"/>
                <a:gd name="connsiteY2" fmla="*/ 0 h 1442906"/>
                <a:gd name="connsiteX3" fmla="*/ 3226531 w 3226531"/>
                <a:gd name="connsiteY3" fmla="*/ 1022277 h 1442906"/>
                <a:gd name="connsiteX0" fmla="*/ 0 w 2701255"/>
                <a:gd name="connsiteY0" fmla="*/ 1442906 h 1442906"/>
                <a:gd name="connsiteX1" fmla="*/ 973123 w 2701255"/>
                <a:gd name="connsiteY1" fmla="*/ 234892 h 1442906"/>
                <a:gd name="connsiteX2" fmla="*/ 2701255 w 2701255"/>
                <a:gd name="connsiteY2" fmla="*/ 0 h 14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1255" h="1442906">
                  <a:moveTo>
                    <a:pt x="0" y="1442906"/>
                  </a:moveTo>
                  <a:lnTo>
                    <a:pt x="973123" y="234892"/>
                  </a:lnTo>
                  <a:lnTo>
                    <a:pt x="2701255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362867" y="5597509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711755" y="3941088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169542" y="36189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3112315" y="5100506"/>
            <a:ext cx="2605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the turning angle</a:t>
            </a:r>
            <a:br>
              <a:rPr lang="en-US" dirty="0" smtClean="0"/>
            </a:br>
            <a:r>
              <a:rPr lang="en-US" dirty="0" smtClean="0"/>
              <a:t>between the edges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 rot="2341879">
            <a:off x="4036503" y="3742887"/>
            <a:ext cx="687897" cy="687897"/>
          </a:xfrm>
          <a:prstGeom prst="arc">
            <a:avLst>
              <a:gd name="adj1" fmla="val 16943143"/>
              <a:gd name="adj2" fmla="val 2047319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Curvature of a Discrete Curve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44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Zero along the edges</a:t>
            </a:r>
          </a:p>
          <a:p>
            <a:r>
              <a:rPr lang="en-US" dirty="0" smtClean="0"/>
              <a:t>Turning angle at the vertices</a:t>
            </a:r>
            <a:br>
              <a:rPr lang="en-US" dirty="0" smtClean="0"/>
            </a:br>
            <a:r>
              <a:rPr lang="en-US" dirty="0" smtClean="0"/>
              <a:t>= the change in normal direction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91299" y="4481120"/>
            <a:ext cx="2123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</a:t>
            </a:r>
            <a:r>
              <a:rPr lang="en-US" baseline="-25000" dirty="0" smtClean="0"/>
              <a:t>1</a:t>
            </a:r>
            <a:r>
              <a:rPr lang="en-US" dirty="0" smtClean="0">
                <a:sym typeface="Symbol"/>
              </a:rPr>
              <a:t>, </a:t>
            </a:r>
            <a:r>
              <a:rPr lang="en-US" baseline="-25000" dirty="0" smtClean="0"/>
              <a:t>2</a:t>
            </a:r>
            <a:r>
              <a:rPr lang="en-US" dirty="0" smtClean="0"/>
              <a:t> &gt; 0,   </a:t>
            </a:r>
            <a:r>
              <a:rPr lang="en-US" dirty="0" smtClean="0">
                <a:sym typeface="Symbol"/>
              </a:rPr>
              <a:t></a:t>
            </a:r>
            <a:r>
              <a:rPr lang="en-US" baseline="-25000" dirty="0" smtClean="0"/>
              <a:t>3</a:t>
            </a:r>
            <a:r>
              <a:rPr lang="en-US" dirty="0" smtClean="0"/>
              <a:t> &lt; 0</a:t>
            </a:r>
            <a:endParaRPr lang="en-US" baseline="-25000" dirty="0" smtClean="0"/>
          </a:p>
          <a:p>
            <a:endParaRPr lang="en-US" dirty="0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32513" y="3808602"/>
            <a:ext cx="1642513" cy="626931"/>
            <a:chOff x="2544" y="3552"/>
            <a:chExt cx="1420" cy="542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2544" y="3552"/>
              <a:ext cx="652" cy="542"/>
              <a:chOff x="4560" y="672"/>
              <a:chExt cx="652" cy="542"/>
            </a:xfrm>
          </p:grpSpPr>
          <p:sp>
            <p:nvSpPr>
              <p:cNvPr id="40" name="Freeform 22"/>
              <p:cNvSpPr>
                <a:spLocks/>
              </p:cNvSpPr>
              <p:nvPr/>
            </p:nvSpPr>
            <p:spPr bwMode="auto">
              <a:xfrm flipH="1">
                <a:off x="4560" y="672"/>
                <a:ext cx="652" cy="542"/>
              </a:xfrm>
              <a:custGeom>
                <a:avLst/>
                <a:gdLst/>
                <a:ahLst/>
                <a:cxnLst>
                  <a:cxn ang="0">
                    <a:pos x="96" y="552"/>
                  </a:cxn>
                  <a:cxn ang="0">
                    <a:pos x="96" y="120"/>
                  </a:cxn>
                  <a:cxn ang="0">
                    <a:pos x="672" y="72"/>
                  </a:cxn>
                  <a:cxn ang="0">
                    <a:pos x="624" y="552"/>
                  </a:cxn>
                  <a:cxn ang="0">
                    <a:pos x="240" y="552"/>
                  </a:cxn>
                </a:cxnLst>
                <a:rect l="0" t="0" r="r" b="b"/>
                <a:pathLst>
                  <a:path w="760" h="632">
                    <a:moveTo>
                      <a:pt x="96" y="552"/>
                    </a:moveTo>
                    <a:cubicBezTo>
                      <a:pt x="48" y="376"/>
                      <a:pt x="0" y="200"/>
                      <a:pt x="96" y="120"/>
                    </a:cubicBezTo>
                    <a:cubicBezTo>
                      <a:pt x="192" y="40"/>
                      <a:pt x="584" y="0"/>
                      <a:pt x="672" y="72"/>
                    </a:cubicBezTo>
                    <a:cubicBezTo>
                      <a:pt x="760" y="144"/>
                      <a:pt x="696" y="472"/>
                      <a:pt x="624" y="552"/>
                    </a:cubicBezTo>
                    <a:cubicBezTo>
                      <a:pt x="552" y="632"/>
                      <a:pt x="396" y="592"/>
                      <a:pt x="240" y="552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1" name="Picture 28" descr="TP_tmp"/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45" y="830"/>
                <a:ext cx="234" cy="22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</p:pic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3312" y="3552"/>
              <a:ext cx="652" cy="542"/>
              <a:chOff x="4586" y="1272"/>
              <a:chExt cx="652" cy="542"/>
            </a:xfrm>
          </p:grpSpPr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4586" y="1272"/>
                <a:ext cx="652" cy="542"/>
              </a:xfrm>
              <a:custGeom>
                <a:avLst/>
                <a:gdLst/>
                <a:ahLst/>
                <a:cxnLst>
                  <a:cxn ang="0">
                    <a:pos x="96" y="552"/>
                  </a:cxn>
                  <a:cxn ang="0">
                    <a:pos x="96" y="120"/>
                  </a:cxn>
                  <a:cxn ang="0">
                    <a:pos x="672" y="72"/>
                  </a:cxn>
                  <a:cxn ang="0">
                    <a:pos x="624" y="552"/>
                  </a:cxn>
                  <a:cxn ang="0">
                    <a:pos x="240" y="552"/>
                  </a:cxn>
                </a:cxnLst>
                <a:rect l="0" t="0" r="r" b="b"/>
                <a:pathLst>
                  <a:path w="760" h="632">
                    <a:moveTo>
                      <a:pt x="96" y="552"/>
                    </a:moveTo>
                    <a:cubicBezTo>
                      <a:pt x="48" y="376"/>
                      <a:pt x="0" y="200"/>
                      <a:pt x="96" y="120"/>
                    </a:cubicBezTo>
                    <a:cubicBezTo>
                      <a:pt x="192" y="40"/>
                      <a:pt x="584" y="0"/>
                      <a:pt x="672" y="72"/>
                    </a:cubicBezTo>
                    <a:cubicBezTo>
                      <a:pt x="760" y="144"/>
                      <a:pt x="696" y="472"/>
                      <a:pt x="624" y="552"/>
                    </a:cubicBezTo>
                    <a:cubicBezTo>
                      <a:pt x="552" y="632"/>
                      <a:pt x="396" y="592"/>
                      <a:pt x="240" y="552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9" name="Picture 29" descr="TP_tmp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28" y="1525"/>
                <a:ext cx="169" cy="2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5" name="Group 42"/>
          <p:cNvGrpSpPr/>
          <p:nvPr/>
        </p:nvGrpSpPr>
        <p:grpSpPr>
          <a:xfrm>
            <a:off x="3127557" y="3174165"/>
            <a:ext cx="5570272" cy="2907413"/>
            <a:chOff x="2654771" y="3405933"/>
            <a:chExt cx="6332507" cy="3305263"/>
          </a:xfrm>
        </p:grpSpPr>
        <p:cxnSp>
          <p:nvCxnSpPr>
            <p:cNvPr id="44" name="Straight Connector 43"/>
            <p:cNvCxnSpPr/>
            <p:nvPr/>
          </p:nvCxnSpPr>
          <p:spPr>
            <a:xfrm rot="5400000" flipH="1" flipV="1">
              <a:off x="3942829" y="3514990"/>
              <a:ext cx="1199625" cy="981511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6953077" y="5837342"/>
              <a:ext cx="1146494" cy="601213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175696" y="4102218"/>
              <a:ext cx="1324061" cy="177569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Freeform 46"/>
            <p:cNvSpPr/>
            <p:nvPr/>
          </p:nvSpPr>
          <p:spPr>
            <a:xfrm>
              <a:off x="2701191" y="4156093"/>
              <a:ext cx="6186226" cy="2129869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9692" h="1497565">
                  <a:moveTo>
                    <a:pt x="0" y="1497565"/>
                  </a:moveTo>
                  <a:lnTo>
                    <a:pt x="973123" y="289551"/>
                  </a:lnTo>
                  <a:lnTo>
                    <a:pt x="2701255" y="54659"/>
                  </a:lnTo>
                  <a:lnTo>
                    <a:pt x="3226531" y="1076936"/>
                  </a:lnTo>
                  <a:lnTo>
                    <a:pt x="3975642" y="776113"/>
                  </a:lnTo>
                  <a:lnTo>
                    <a:pt x="4349692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654771" y="6142793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4003659" y="4486372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461446" y="4164235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7209465" y="56001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8276265" y="5156933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c 9"/>
            <p:cNvSpPr>
              <a:spLocks/>
            </p:cNvSpPr>
            <p:nvPr/>
          </p:nvSpPr>
          <p:spPr bwMode="auto">
            <a:xfrm>
              <a:off x="4791511" y="3757907"/>
              <a:ext cx="443219" cy="6205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19972406" flipH="1" flipV="1">
              <a:off x="6488644" y="4897166"/>
              <a:ext cx="1535430" cy="1535430"/>
            </a:xfrm>
            <a:prstGeom prst="arc">
              <a:avLst>
                <a:gd name="adj1" fmla="val 16228864"/>
                <a:gd name="adj2" fmla="val 10875607"/>
              </a:avLst>
            </a:prstGeom>
            <a:noFill/>
            <a:ln w="38100">
              <a:solidFill>
                <a:srgbClr val="000000">
                  <a:alpha val="27059"/>
                </a:srgbClr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Arc 54"/>
            <p:cNvSpPr/>
            <p:nvPr/>
          </p:nvSpPr>
          <p:spPr>
            <a:xfrm rot="4054393">
              <a:off x="6578433" y="4918071"/>
              <a:ext cx="1469131" cy="1469131"/>
            </a:xfrm>
            <a:prstGeom prst="arc">
              <a:avLst>
                <a:gd name="adj1" fmla="val 16511580"/>
                <a:gd name="adj2" fmla="val 21283325"/>
              </a:avLst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79721" y="3775047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Symbol"/>
                </a:rPr>
                <a:t>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79035" y="4070059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Symbol"/>
                </a:rPr>
                <a:t></a:t>
              </a:r>
              <a:r>
                <a:rPr lang="en-US" sz="3200" baseline="-25000" dirty="0" smtClean="0"/>
                <a:t>2</a:t>
              </a:r>
              <a:endParaRPr lang="en-US" sz="3200" baseline="-250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383709" y="5412297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Symbol"/>
                </a:rPr>
                <a:t></a:t>
              </a:r>
              <a:r>
                <a:rPr lang="en-US" sz="3200" baseline="-25000" dirty="0" smtClean="0"/>
                <a:t>3</a:t>
              </a:r>
              <a:endParaRPr lang="en-US" sz="3200" baseline="-25000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8796382" y="4057974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 rot="4503371">
              <a:off x="6132353" y="3758268"/>
              <a:ext cx="1241571" cy="1241571"/>
            </a:xfrm>
            <a:prstGeom prst="arc">
              <a:avLst>
                <a:gd name="adj1" fmla="val 15873503"/>
                <a:gd name="adj2" fmla="val 21347973"/>
              </a:avLst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Curvature of a Discrete Curve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1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Total </a:t>
            </a:r>
            <a:r>
              <a:rPr lang="en-US" dirty="0" smtClean="0"/>
              <a:t>Signed Curvature</a:t>
            </a:r>
            <a:endParaRPr lang="en-US" dirty="0"/>
          </a:p>
        </p:txBody>
      </p:sp>
      <p:sp>
        <p:nvSpPr>
          <p:cNvPr id="21535" name="Rectangle 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Sum of turning </a:t>
            </a:r>
            <a:br>
              <a:rPr lang="en-US" dirty="0"/>
            </a:br>
            <a:r>
              <a:rPr lang="en-US" dirty="0" smtClean="0"/>
              <a:t>angles</a:t>
            </a:r>
            <a:endParaRPr lang="en-US" dirty="0"/>
          </a:p>
        </p:txBody>
      </p:sp>
      <p:grpSp>
        <p:nvGrpSpPr>
          <p:cNvPr id="41" name="Group 42"/>
          <p:cNvGrpSpPr/>
          <p:nvPr/>
        </p:nvGrpSpPr>
        <p:grpSpPr>
          <a:xfrm>
            <a:off x="3127557" y="3174165"/>
            <a:ext cx="5570272" cy="2907413"/>
            <a:chOff x="2654771" y="3405933"/>
            <a:chExt cx="6332507" cy="3305263"/>
          </a:xfrm>
        </p:grpSpPr>
        <p:cxnSp>
          <p:nvCxnSpPr>
            <p:cNvPr id="43" name="Straight Connector 42"/>
            <p:cNvCxnSpPr/>
            <p:nvPr/>
          </p:nvCxnSpPr>
          <p:spPr>
            <a:xfrm rot="5400000" flipH="1" flipV="1">
              <a:off x="3942829" y="3514990"/>
              <a:ext cx="1199625" cy="981511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6200000" flipH="1">
              <a:off x="6953077" y="5837342"/>
              <a:ext cx="1146494" cy="601213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6175696" y="4102218"/>
              <a:ext cx="1324061" cy="177569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reeform 45"/>
            <p:cNvSpPr/>
            <p:nvPr/>
          </p:nvSpPr>
          <p:spPr>
            <a:xfrm>
              <a:off x="2701191" y="4156093"/>
              <a:ext cx="6186226" cy="2129869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9692" h="1497565">
                  <a:moveTo>
                    <a:pt x="0" y="1497565"/>
                  </a:moveTo>
                  <a:lnTo>
                    <a:pt x="973123" y="289551"/>
                  </a:lnTo>
                  <a:lnTo>
                    <a:pt x="2701255" y="54659"/>
                  </a:lnTo>
                  <a:lnTo>
                    <a:pt x="3226531" y="1076936"/>
                  </a:lnTo>
                  <a:lnTo>
                    <a:pt x="3975642" y="776113"/>
                  </a:lnTo>
                  <a:lnTo>
                    <a:pt x="4349692" y="0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654771" y="6142793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003659" y="4486372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461446" y="4164235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7209465" y="56001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8276265" y="5156933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9"/>
            <p:cNvSpPr>
              <a:spLocks/>
            </p:cNvSpPr>
            <p:nvPr/>
          </p:nvSpPr>
          <p:spPr bwMode="auto">
            <a:xfrm>
              <a:off x="4791511" y="3757907"/>
              <a:ext cx="443219" cy="6205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rc 52"/>
            <p:cNvSpPr/>
            <p:nvPr/>
          </p:nvSpPr>
          <p:spPr>
            <a:xfrm rot="19972406" flipH="1" flipV="1">
              <a:off x="6488644" y="4897166"/>
              <a:ext cx="1535430" cy="1535430"/>
            </a:xfrm>
            <a:prstGeom prst="arc">
              <a:avLst>
                <a:gd name="adj1" fmla="val 16228864"/>
                <a:gd name="adj2" fmla="val 10875607"/>
              </a:avLst>
            </a:prstGeom>
            <a:noFill/>
            <a:ln w="38100">
              <a:solidFill>
                <a:srgbClr val="000000">
                  <a:alpha val="27059"/>
                </a:srgbClr>
              </a:solidFill>
              <a:prstDash val="sysDot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4054393">
              <a:off x="6578433" y="4918071"/>
              <a:ext cx="1469131" cy="1469131"/>
            </a:xfrm>
            <a:prstGeom prst="arc">
              <a:avLst>
                <a:gd name="adj1" fmla="val 16511580"/>
                <a:gd name="adj2" fmla="val 21283325"/>
              </a:avLst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479721" y="3775047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Symbol"/>
                </a:rPr>
                <a:t></a:t>
              </a:r>
              <a:r>
                <a:rPr lang="en-US" sz="3200" baseline="-25000" dirty="0" smtClean="0"/>
                <a:t>1</a:t>
              </a:r>
              <a:endParaRPr lang="en-US" sz="3200" baseline="-250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79035" y="4070059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Symbol"/>
                </a:rPr>
                <a:t></a:t>
              </a:r>
              <a:r>
                <a:rPr lang="en-US" sz="3200" baseline="-25000" dirty="0" smtClean="0"/>
                <a:t>2</a:t>
              </a:r>
              <a:endParaRPr lang="en-US" sz="3200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383709" y="5412297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ym typeface="Symbol"/>
                </a:rPr>
                <a:t></a:t>
              </a:r>
              <a:r>
                <a:rPr lang="en-US" sz="3200" baseline="-25000" dirty="0" smtClean="0"/>
                <a:t>3</a:t>
              </a:r>
              <a:endParaRPr lang="en-US" sz="3200" baseline="-25000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8796382" y="4057974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rot="4503371">
              <a:off x="6132353" y="3758268"/>
              <a:ext cx="1241571" cy="1241571"/>
            </a:xfrm>
            <a:prstGeom prst="arc">
              <a:avLst>
                <a:gd name="adj1" fmla="val 15873503"/>
                <a:gd name="adj2" fmla="val 21347973"/>
              </a:avLst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42" y="1753920"/>
            <a:ext cx="2895600" cy="12573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51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67400"/>
            <a:ext cx="137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 </a:t>
            </a:r>
            <a:r>
              <a:rPr lang="en-US" dirty="0" smtClean="0"/>
              <a:t>Gauss </a:t>
            </a:r>
            <a:r>
              <a:rPr lang="en-US" dirty="0"/>
              <a:t>Map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Edges map to points, vertices map to arcs.</a:t>
            </a:r>
          </a:p>
        </p:txBody>
      </p:sp>
      <p:pic>
        <p:nvPicPr>
          <p:cNvPr id="66567" name="Picture 7" descr="GaussMapDiscrete"/>
          <p:cNvPicPr>
            <a:picLocks noChangeAspect="1" noChangeArrowheads="1"/>
          </p:cNvPicPr>
          <p:nvPr/>
        </p:nvPicPr>
        <p:blipFill>
          <a:blip r:embed="rId3" cstate="print"/>
          <a:srcRect b="5580"/>
          <a:stretch>
            <a:fillRect/>
          </a:stretch>
        </p:blipFill>
        <p:spPr bwMode="auto">
          <a:xfrm>
            <a:off x="685800" y="2667000"/>
            <a:ext cx="8248650" cy="41910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772400" y="5867400"/>
            <a:ext cx="137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51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5867400"/>
            <a:ext cx="137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Discrete </a:t>
            </a:r>
            <a:r>
              <a:rPr lang="en-US" dirty="0" smtClean="0"/>
              <a:t>Gauss </a:t>
            </a:r>
            <a:r>
              <a:rPr lang="en-US" dirty="0"/>
              <a:t>Map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Turning number well-defined for discrete curves.</a:t>
            </a:r>
          </a:p>
        </p:txBody>
      </p:sp>
      <p:pic>
        <p:nvPicPr>
          <p:cNvPr id="82947" name="Picture 3" descr="GaussMapDiscrete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grayscl/>
          </a:blip>
          <a:srcRect b="5580"/>
          <a:stretch>
            <a:fillRect/>
          </a:stretch>
        </p:blipFill>
        <p:spPr bwMode="auto">
          <a:xfrm>
            <a:off x="685800" y="2667000"/>
            <a:ext cx="8248650" cy="4191000"/>
          </a:xfrm>
          <a:prstGeom prst="rect">
            <a:avLst/>
          </a:prstGeom>
          <a:noFill/>
        </p:spPr>
      </p:pic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2819400" y="2667000"/>
            <a:ext cx="6019800" cy="1905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82951" name="Picture 7" descr="TurningNumber"/>
          <p:cNvPicPr>
            <a:picLocks noChangeAspect="1" noChangeArrowheads="1"/>
          </p:cNvPicPr>
          <p:nvPr/>
        </p:nvPicPr>
        <p:blipFill>
          <a:blip r:embed="rId4" cstate="print"/>
          <a:srcRect l="25095" t="50735"/>
          <a:stretch>
            <a:fillRect/>
          </a:stretch>
        </p:blipFill>
        <p:spPr bwMode="auto">
          <a:xfrm>
            <a:off x="3200400" y="2743200"/>
            <a:ext cx="5260975" cy="1646238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772400" y="5867400"/>
            <a:ext cx="13716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manifolds</a:t>
            </a:r>
          </a:p>
          <a:p>
            <a:r>
              <a:rPr lang="en-US" dirty="0" smtClean="0"/>
              <a:t>Things that can be discovered by local observation: point + neighborhood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03284" y="3447143"/>
            <a:ext cx="3515690" cy="1750785"/>
            <a:chOff x="1533071" y="3973286"/>
            <a:chExt cx="2258786" cy="1124857"/>
          </a:xfrm>
        </p:grpSpPr>
        <p:sp>
          <p:nvSpPr>
            <p:cNvPr id="8" name="Freeform 7"/>
            <p:cNvSpPr/>
            <p:nvPr/>
          </p:nvSpPr>
          <p:spPr>
            <a:xfrm>
              <a:off x="1533071" y="4117983"/>
              <a:ext cx="2258786" cy="980160"/>
            </a:xfrm>
            <a:custGeom>
              <a:avLst/>
              <a:gdLst>
                <a:gd name="connsiteX0" fmla="*/ 0 w 2258786"/>
                <a:gd name="connsiteY0" fmla="*/ 980160 h 980160"/>
                <a:gd name="connsiteX1" fmla="*/ 680358 w 2258786"/>
                <a:gd name="connsiteY1" fmla="*/ 446 h 980160"/>
                <a:gd name="connsiteX2" fmla="*/ 1632858 w 2258786"/>
                <a:gd name="connsiteY2" fmla="*/ 853160 h 980160"/>
                <a:gd name="connsiteX3" fmla="*/ 2258786 w 2258786"/>
                <a:gd name="connsiteY3" fmla="*/ 816874 h 9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786" h="980160">
                  <a:moveTo>
                    <a:pt x="0" y="980160"/>
                  </a:moveTo>
                  <a:cubicBezTo>
                    <a:pt x="204107" y="500886"/>
                    <a:pt x="408215" y="21613"/>
                    <a:pt x="680358" y="446"/>
                  </a:cubicBezTo>
                  <a:cubicBezTo>
                    <a:pt x="952501" y="-20721"/>
                    <a:pt x="1369787" y="717089"/>
                    <a:pt x="1632858" y="853160"/>
                  </a:cubicBezTo>
                  <a:cubicBezTo>
                    <a:pt x="1895929" y="989231"/>
                    <a:pt x="2258786" y="816874"/>
                    <a:pt x="2258786" y="816874"/>
                  </a:cubicBez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3286" y="3973286"/>
              <a:ext cx="412449" cy="526143"/>
            </a:xfrm>
            <a:custGeom>
              <a:avLst/>
              <a:gdLst>
                <a:gd name="connsiteX0" fmla="*/ 0 w 412449"/>
                <a:gd name="connsiteY0" fmla="*/ 526143 h 526143"/>
                <a:gd name="connsiteX1" fmla="*/ 381000 w 412449"/>
                <a:gd name="connsiteY1" fmla="*/ 371928 h 526143"/>
                <a:gd name="connsiteX2" fmla="*/ 390071 w 412449"/>
                <a:gd name="connsiteY2" fmla="*/ 0 h 526143"/>
                <a:gd name="connsiteX3" fmla="*/ 390071 w 412449"/>
                <a:gd name="connsiteY3" fmla="*/ 0 h 5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49" h="526143">
                  <a:moveTo>
                    <a:pt x="0" y="526143"/>
                  </a:moveTo>
                  <a:cubicBezTo>
                    <a:pt x="157994" y="492880"/>
                    <a:pt x="315988" y="459618"/>
                    <a:pt x="381000" y="371928"/>
                  </a:cubicBezTo>
                  <a:cubicBezTo>
                    <a:pt x="446012" y="284237"/>
                    <a:pt x="390071" y="0"/>
                    <a:pt x="390071" y="0"/>
                  </a:cubicBezTo>
                  <a:lnTo>
                    <a:pt x="390071" y="0"/>
                  </a:ln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3093357" y="4209145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9571" y="3710215"/>
            <a:ext cx="170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manifold point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7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Discrete Turning Number Theorem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closed curve, </a:t>
            </a:r>
            <a:br>
              <a:rPr lang="en-US" dirty="0"/>
            </a:br>
            <a:r>
              <a:rPr lang="en-US" dirty="0"/>
              <a:t>the total signed curvature is </a:t>
            </a:r>
            <a:br>
              <a:rPr lang="en-US" dirty="0"/>
            </a:br>
            <a:r>
              <a:rPr lang="en-US" dirty="0"/>
              <a:t>an integer multiple of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Symbol" charset="2"/>
                <a:sym typeface="Symbol" charset="2"/>
              </a:rPr>
              <a:t>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proof: sum of exterior angles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6640708" y="2806498"/>
            <a:ext cx="1676400" cy="1593850"/>
          </a:xfrm>
          <a:prstGeom prst="pentagon">
            <a:avLst/>
          </a:prstGeom>
          <a:noFill/>
          <a:ln w="50800">
            <a:solidFill>
              <a:srgbClr val="FF960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7478908" y="2369936"/>
            <a:ext cx="685800" cy="436562"/>
          </a:xfrm>
          <a:prstGeom prst="line">
            <a:avLst/>
          </a:prstGeom>
          <a:noFill/>
          <a:ln w="50800">
            <a:solidFill>
              <a:srgbClr val="AE72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 rot="4061679" flipV="1">
            <a:off x="8313140" y="3423241"/>
            <a:ext cx="685800" cy="436563"/>
          </a:xfrm>
          <a:prstGeom prst="line">
            <a:avLst/>
          </a:prstGeom>
          <a:noFill/>
          <a:ln w="50800">
            <a:solidFill>
              <a:srgbClr val="AE72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rot="8365004" flipV="1">
            <a:off x="7521771" y="4557511"/>
            <a:ext cx="685800" cy="436562"/>
          </a:xfrm>
          <a:prstGeom prst="line">
            <a:avLst/>
          </a:prstGeom>
          <a:noFill/>
          <a:ln w="50800">
            <a:solidFill>
              <a:srgbClr val="AE72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rot="12666385" flipV="1">
            <a:off x="6204146" y="4189211"/>
            <a:ext cx="685800" cy="436562"/>
          </a:xfrm>
          <a:prstGeom prst="line">
            <a:avLst/>
          </a:prstGeom>
          <a:noFill/>
          <a:ln w="50800">
            <a:solidFill>
              <a:srgbClr val="AE72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rot="6162094" flipV="1">
            <a:off x="6144615" y="2788241"/>
            <a:ext cx="685800" cy="436563"/>
          </a:xfrm>
          <a:prstGeom prst="line">
            <a:avLst/>
          </a:prstGeom>
          <a:noFill/>
          <a:ln w="50800">
            <a:solidFill>
              <a:srgbClr val="AE725B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Arc 13"/>
          <p:cNvSpPr>
            <a:spLocks/>
          </p:cNvSpPr>
          <p:nvPr/>
        </p:nvSpPr>
        <p:spPr bwMode="auto">
          <a:xfrm rot="-2067338">
            <a:off x="6637533" y="2747761"/>
            <a:ext cx="271463" cy="379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6638" name="Arc 14"/>
          <p:cNvSpPr>
            <a:spLocks/>
          </p:cNvSpPr>
          <p:nvPr/>
        </p:nvSpPr>
        <p:spPr bwMode="auto">
          <a:xfrm rot="1890471">
            <a:off x="7882133" y="2674736"/>
            <a:ext cx="271463" cy="379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6639" name="Arc 15"/>
          <p:cNvSpPr>
            <a:spLocks/>
          </p:cNvSpPr>
          <p:nvPr/>
        </p:nvSpPr>
        <p:spPr bwMode="auto">
          <a:xfrm rot="-15736586">
            <a:off x="8283771" y="3687561"/>
            <a:ext cx="271462" cy="3794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6640" name="Arc 16"/>
          <p:cNvSpPr>
            <a:spLocks/>
          </p:cNvSpPr>
          <p:nvPr/>
        </p:nvSpPr>
        <p:spPr bwMode="auto">
          <a:xfrm rot="-10688307">
            <a:off x="7469383" y="4482898"/>
            <a:ext cx="271463" cy="3794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6641" name="Arc 17"/>
          <p:cNvSpPr>
            <a:spLocks/>
          </p:cNvSpPr>
          <p:nvPr/>
        </p:nvSpPr>
        <p:spPr bwMode="auto">
          <a:xfrm rot="14216624">
            <a:off x="6466084" y="3906635"/>
            <a:ext cx="271462" cy="3794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en-US" sz="2400">
              <a:latin typeface="Arial" charset="0"/>
            </a:endParaRP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V="1">
            <a:off x="6804221" y="2811261"/>
            <a:ext cx="649287" cy="461962"/>
          </a:xfrm>
          <a:prstGeom prst="line">
            <a:avLst/>
          </a:prstGeom>
          <a:noFill/>
          <a:ln w="28575">
            <a:solidFill>
              <a:srgbClr val="FF9606"/>
            </a:solidFill>
            <a:round/>
            <a:headEnd/>
            <a:tailEnd type="triangl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28" y="1689025"/>
            <a:ext cx="4267200" cy="12573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Discrete Curvature – Integrated Quantity!</a:t>
            </a:r>
            <a:endParaRPr lang="en-US" sz="3200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57200" y="1371600"/>
            <a:ext cx="4762500" cy="4572001"/>
          </a:xfrm>
        </p:spPr>
        <p:txBody>
          <a:bodyPr/>
          <a:lstStyle/>
          <a:p>
            <a:r>
              <a:rPr lang="en-US" dirty="0" smtClean="0"/>
              <a:t>Integrated over a local area associated with a vertex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grpSp>
        <p:nvGrpSpPr>
          <p:cNvPr id="7" name="Group 42"/>
          <p:cNvGrpSpPr/>
          <p:nvPr/>
        </p:nvGrpSpPr>
        <p:grpSpPr>
          <a:xfrm>
            <a:off x="4689657" y="1510465"/>
            <a:ext cx="4261801" cy="2575346"/>
            <a:chOff x="2654771" y="3405933"/>
            <a:chExt cx="4844986" cy="2927756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3942829" y="3514990"/>
              <a:ext cx="1199625" cy="981511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175696" y="4102218"/>
              <a:ext cx="1324061" cy="177569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701190" y="4233830"/>
              <a:ext cx="4588843" cy="2052132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  <a:gd name="connsiteX0" fmla="*/ 0 w 3975642"/>
                <a:gd name="connsiteY0" fmla="*/ 1442906 h 1442906"/>
                <a:gd name="connsiteX1" fmla="*/ 973123 w 3975642"/>
                <a:gd name="connsiteY1" fmla="*/ 234892 h 1442906"/>
                <a:gd name="connsiteX2" fmla="*/ 2701255 w 3975642"/>
                <a:gd name="connsiteY2" fmla="*/ 0 h 1442906"/>
                <a:gd name="connsiteX3" fmla="*/ 3226531 w 3975642"/>
                <a:gd name="connsiteY3" fmla="*/ 1022277 h 1442906"/>
                <a:gd name="connsiteX4" fmla="*/ 3975642 w 3975642"/>
                <a:gd name="connsiteY4" fmla="*/ 721454 h 1442906"/>
                <a:gd name="connsiteX0" fmla="*/ 0 w 3226531"/>
                <a:gd name="connsiteY0" fmla="*/ 1442906 h 1442906"/>
                <a:gd name="connsiteX1" fmla="*/ 973123 w 3226531"/>
                <a:gd name="connsiteY1" fmla="*/ 234892 h 1442906"/>
                <a:gd name="connsiteX2" fmla="*/ 2701255 w 3226531"/>
                <a:gd name="connsiteY2" fmla="*/ 0 h 1442906"/>
                <a:gd name="connsiteX3" fmla="*/ 3226531 w 3226531"/>
                <a:gd name="connsiteY3" fmla="*/ 1022277 h 14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531" h="1442906">
                  <a:moveTo>
                    <a:pt x="0" y="1442906"/>
                  </a:moveTo>
                  <a:lnTo>
                    <a:pt x="973123" y="234892"/>
                  </a:lnTo>
                  <a:lnTo>
                    <a:pt x="2701255" y="0"/>
                  </a:lnTo>
                  <a:lnTo>
                    <a:pt x="3226531" y="1022277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54771" y="6142793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03659" y="4486372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61446" y="4164235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09465" y="56001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9"/>
            <p:cNvSpPr>
              <a:spLocks/>
            </p:cNvSpPr>
            <p:nvPr/>
          </p:nvSpPr>
          <p:spPr bwMode="auto">
            <a:xfrm>
              <a:off x="4791511" y="3757907"/>
              <a:ext cx="443219" cy="6205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3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79721" y="3775047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</a:t>
              </a:r>
              <a:r>
                <a:rPr lang="en-US" sz="3200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3200" baseline="-25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9035" y="4070059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5">
                      <a:lumMod val="50000"/>
                    </a:schemeClr>
                  </a:solidFill>
                  <a:sym typeface="Symbol"/>
                </a:rPr>
                <a:t></a:t>
              </a:r>
              <a:r>
                <a:rPr lang="en-US" sz="3200" baseline="-25000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en-US" sz="3200" baseline="-25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4503371">
              <a:off x="6132353" y="3758268"/>
              <a:ext cx="1241571" cy="1241571"/>
            </a:xfrm>
            <a:prstGeom prst="arc">
              <a:avLst>
                <a:gd name="adj1" fmla="val 15873503"/>
                <a:gd name="adj2" fmla="val 21347973"/>
              </a:avLst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98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Discrete Curvature – Integrated Quantity!</a:t>
            </a:r>
            <a:endParaRPr lang="en-US" sz="3200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57200" y="1371600"/>
            <a:ext cx="4762500" cy="4572001"/>
          </a:xfrm>
        </p:spPr>
        <p:txBody>
          <a:bodyPr/>
          <a:lstStyle/>
          <a:p>
            <a:r>
              <a:rPr lang="en-US" dirty="0" smtClean="0"/>
              <a:t>Integrated over a local area associated with a vertex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grpSp>
        <p:nvGrpSpPr>
          <p:cNvPr id="7" name="Group 42"/>
          <p:cNvGrpSpPr/>
          <p:nvPr/>
        </p:nvGrpSpPr>
        <p:grpSpPr>
          <a:xfrm>
            <a:off x="4689657" y="1510465"/>
            <a:ext cx="4261801" cy="2575346"/>
            <a:chOff x="2654771" y="3405933"/>
            <a:chExt cx="4844986" cy="2927756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3942829" y="3514990"/>
              <a:ext cx="1199625" cy="981511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175696" y="4102218"/>
              <a:ext cx="1324061" cy="177569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701190" y="4233830"/>
              <a:ext cx="4588843" cy="2052132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  <a:gd name="connsiteX0" fmla="*/ 0 w 3975642"/>
                <a:gd name="connsiteY0" fmla="*/ 1442906 h 1442906"/>
                <a:gd name="connsiteX1" fmla="*/ 973123 w 3975642"/>
                <a:gd name="connsiteY1" fmla="*/ 234892 h 1442906"/>
                <a:gd name="connsiteX2" fmla="*/ 2701255 w 3975642"/>
                <a:gd name="connsiteY2" fmla="*/ 0 h 1442906"/>
                <a:gd name="connsiteX3" fmla="*/ 3226531 w 3975642"/>
                <a:gd name="connsiteY3" fmla="*/ 1022277 h 1442906"/>
                <a:gd name="connsiteX4" fmla="*/ 3975642 w 3975642"/>
                <a:gd name="connsiteY4" fmla="*/ 721454 h 1442906"/>
                <a:gd name="connsiteX0" fmla="*/ 0 w 3226531"/>
                <a:gd name="connsiteY0" fmla="*/ 1442906 h 1442906"/>
                <a:gd name="connsiteX1" fmla="*/ 973123 w 3226531"/>
                <a:gd name="connsiteY1" fmla="*/ 234892 h 1442906"/>
                <a:gd name="connsiteX2" fmla="*/ 2701255 w 3226531"/>
                <a:gd name="connsiteY2" fmla="*/ 0 h 1442906"/>
                <a:gd name="connsiteX3" fmla="*/ 3226531 w 3226531"/>
                <a:gd name="connsiteY3" fmla="*/ 1022277 h 14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531" h="1442906">
                  <a:moveTo>
                    <a:pt x="0" y="1442906"/>
                  </a:moveTo>
                  <a:lnTo>
                    <a:pt x="973123" y="234892"/>
                  </a:lnTo>
                  <a:lnTo>
                    <a:pt x="2701255" y="0"/>
                  </a:lnTo>
                  <a:lnTo>
                    <a:pt x="3226531" y="1022277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54771" y="6142793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03659" y="4486372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61446" y="4164235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09465" y="56001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9"/>
            <p:cNvSpPr>
              <a:spLocks/>
            </p:cNvSpPr>
            <p:nvPr/>
          </p:nvSpPr>
          <p:spPr bwMode="auto">
            <a:xfrm>
              <a:off x="4791511" y="3757907"/>
              <a:ext cx="443219" cy="6205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3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79721" y="3775047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</a:t>
              </a:r>
              <a:r>
                <a:rPr lang="en-US" sz="3200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3200" baseline="-25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9035" y="4070059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5">
                      <a:lumMod val="50000"/>
                    </a:schemeClr>
                  </a:solidFill>
                  <a:sym typeface="Symbol"/>
                </a:rPr>
                <a:t></a:t>
              </a:r>
              <a:r>
                <a:rPr lang="en-US" sz="3200" baseline="-25000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en-US" sz="3200" baseline="-25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4503371">
              <a:off x="6132353" y="3758268"/>
              <a:ext cx="1241571" cy="1241571"/>
            </a:xfrm>
            <a:prstGeom prst="arc">
              <a:avLst>
                <a:gd name="adj1" fmla="val 15873503"/>
                <a:gd name="adj2" fmla="val 21347973"/>
              </a:avLst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5378188" y="2378408"/>
            <a:ext cx="1715653" cy="865321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2163219"/>
              <a:gd name="connsiteY0" fmla="*/ 772899 h 772899"/>
              <a:gd name="connsiteX1" fmla="*/ 435087 w 2163219"/>
              <a:gd name="connsiteY1" fmla="*/ 234892 h 772899"/>
              <a:gd name="connsiteX2" fmla="*/ 2163219 w 2163219"/>
              <a:gd name="connsiteY2" fmla="*/ 0 h 772899"/>
              <a:gd name="connsiteX0" fmla="*/ 0 w 1259724"/>
              <a:gd name="connsiteY0" fmla="*/ 640928 h 640928"/>
              <a:gd name="connsiteX1" fmla="*/ 435087 w 1259724"/>
              <a:gd name="connsiteY1" fmla="*/ 102921 h 640928"/>
              <a:gd name="connsiteX2" fmla="*/ 1259724 w 1259724"/>
              <a:gd name="connsiteY2" fmla="*/ 0 h 640928"/>
              <a:gd name="connsiteX0" fmla="*/ 0 w 1340937"/>
              <a:gd name="connsiteY0" fmla="*/ 661231 h 661231"/>
              <a:gd name="connsiteX1" fmla="*/ 435087 w 1340937"/>
              <a:gd name="connsiteY1" fmla="*/ 123224 h 661231"/>
              <a:gd name="connsiteX2" fmla="*/ 1340937 w 1340937"/>
              <a:gd name="connsiteY2" fmla="*/ 0 h 661231"/>
              <a:gd name="connsiteX0" fmla="*/ 0 w 1371392"/>
              <a:gd name="connsiteY0" fmla="*/ 691686 h 691686"/>
              <a:gd name="connsiteX1" fmla="*/ 465542 w 1371392"/>
              <a:gd name="connsiteY1" fmla="*/ 123224 h 691686"/>
              <a:gd name="connsiteX2" fmla="*/ 1371392 w 1371392"/>
              <a:gd name="connsiteY2" fmla="*/ 0 h 69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392" h="691686">
                <a:moveTo>
                  <a:pt x="0" y="691686"/>
                </a:moveTo>
                <a:lnTo>
                  <a:pt x="465542" y="123224"/>
                </a:lnTo>
                <a:lnTo>
                  <a:pt x="1371392" y="0"/>
                </a:lnTo>
              </a:path>
            </a:pathLst>
          </a:custGeom>
          <a:ln w="889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486150"/>
            <a:ext cx="2374900" cy="4191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918200" y="2451100"/>
            <a:ext cx="676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sz="3600" baseline="-25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3600" baseline="-25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0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Discrete Curvature – Integrated Quantity!</a:t>
            </a:r>
            <a:endParaRPr lang="en-US" sz="3200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57200" y="1371600"/>
            <a:ext cx="4762500" cy="4572001"/>
          </a:xfrm>
        </p:spPr>
        <p:txBody>
          <a:bodyPr/>
          <a:lstStyle/>
          <a:p>
            <a:r>
              <a:rPr lang="en-US" dirty="0" smtClean="0"/>
              <a:t>Integrated over a local area associated with a vertex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grpSp>
        <p:nvGrpSpPr>
          <p:cNvPr id="7" name="Group 42"/>
          <p:cNvGrpSpPr/>
          <p:nvPr/>
        </p:nvGrpSpPr>
        <p:grpSpPr>
          <a:xfrm>
            <a:off x="4689657" y="1510465"/>
            <a:ext cx="4261801" cy="2575346"/>
            <a:chOff x="2654771" y="3405933"/>
            <a:chExt cx="4844986" cy="2927756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3942829" y="3514990"/>
              <a:ext cx="1199625" cy="981511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175696" y="4102218"/>
              <a:ext cx="1324061" cy="177569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701190" y="4233830"/>
              <a:ext cx="4588843" cy="2052132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  <a:gd name="connsiteX0" fmla="*/ 0 w 3975642"/>
                <a:gd name="connsiteY0" fmla="*/ 1442906 h 1442906"/>
                <a:gd name="connsiteX1" fmla="*/ 973123 w 3975642"/>
                <a:gd name="connsiteY1" fmla="*/ 234892 h 1442906"/>
                <a:gd name="connsiteX2" fmla="*/ 2701255 w 3975642"/>
                <a:gd name="connsiteY2" fmla="*/ 0 h 1442906"/>
                <a:gd name="connsiteX3" fmla="*/ 3226531 w 3975642"/>
                <a:gd name="connsiteY3" fmla="*/ 1022277 h 1442906"/>
                <a:gd name="connsiteX4" fmla="*/ 3975642 w 3975642"/>
                <a:gd name="connsiteY4" fmla="*/ 721454 h 1442906"/>
                <a:gd name="connsiteX0" fmla="*/ 0 w 3226531"/>
                <a:gd name="connsiteY0" fmla="*/ 1442906 h 1442906"/>
                <a:gd name="connsiteX1" fmla="*/ 973123 w 3226531"/>
                <a:gd name="connsiteY1" fmla="*/ 234892 h 1442906"/>
                <a:gd name="connsiteX2" fmla="*/ 2701255 w 3226531"/>
                <a:gd name="connsiteY2" fmla="*/ 0 h 1442906"/>
                <a:gd name="connsiteX3" fmla="*/ 3226531 w 3226531"/>
                <a:gd name="connsiteY3" fmla="*/ 1022277 h 14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531" h="1442906">
                  <a:moveTo>
                    <a:pt x="0" y="1442906"/>
                  </a:moveTo>
                  <a:lnTo>
                    <a:pt x="973123" y="234892"/>
                  </a:lnTo>
                  <a:lnTo>
                    <a:pt x="2701255" y="0"/>
                  </a:lnTo>
                  <a:lnTo>
                    <a:pt x="3226531" y="1022277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54771" y="6142793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03659" y="4486372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61446" y="4164235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09465" y="56001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9"/>
            <p:cNvSpPr>
              <a:spLocks/>
            </p:cNvSpPr>
            <p:nvPr/>
          </p:nvSpPr>
          <p:spPr bwMode="auto">
            <a:xfrm>
              <a:off x="4791511" y="3757907"/>
              <a:ext cx="443219" cy="6205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3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79721" y="3775047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</a:t>
              </a:r>
              <a:r>
                <a:rPr lang="en-US" sz="3200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3200" baseline="-25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9035" y="4070059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5">
                      <a:lumMod val="50000"/>
                    </a:schemeClr>
                  </a:solidFill>
                  <a:sym typeface="Symbol"/>
                </a:rPr>
                <a:t></a:t>
              </a:r>
              <a:r>
                <a:rPr lang="en-US" sz="3200" baseline="-25000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en-US" sz="3200" baseline="-25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4503371">
              <a:off x="6132353" y="3758268"/>
              <a:ext cx="1241571" cy="1241571"/>
            </a:xfrm>
            <a:prstGeom prst="arc">
              <a:avLst>
                <a:gd name="adj1" fmla="val 15873503"/>
                <a:gd name="adj2" fmla="val 21347973"/>
              </a:avLst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5378188" y="2378408"/>
            <a:ext cx="1715653" cy="865321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2163219"/>
              <a:gd name="connsiteY0" fmla="*/ 772899 h 772899"/>
              <a:gd name="connsiteX1" fmla="*/ 435087 w 2163219"/>
              <a:gd name="connsiteY1" fmla="*/ 234892 h 772899"/>
              <a:gd name="connsiteX2" fmla="*/ 2163219 w 2163219"/>
              <a:gd name="connsiteY2" fmla="*/ 0 h 772899"/>
              <a:gd name="connsiteX0" fmla="*/ 0 w 1259724"/>
              <a:gd name="connsiteY0" fmla="*/ 640928 h 640928"/>
              <a:gd name="connsiteX1" fmla="*/ 435087 w 1259724"/>
              <a:gd name="connsiteY1" fmla="*/ 102921 h 640928"/>
              <a:gd name="connsiteX2" fmla="*/ 1259724 w 1259724"/>
              <a:gd name="connsiteY2" fmla="*/ 0 h 640928"/>
              <a:gd name="connsiteX0" fmla="*/ 0 w 1340937"/>
              <a:gd name="connsiteY0" fmla="*/ 661231 h 661231"/>
              <a:gd name="connsiteX1" fmla="*/ 435087 w 1340937"/>
              <a:gd name="connsiteY1" fmla="*/ 123224 h 661231"/>
              <a:gd name="connsiteX2" fmla="*/ 1340937 w 1340937"/>
              <a:gd name="connsiteY2" fmla="*/ 0 h 661231"/>
              <a:gd name="connsiteX0" fmla="*/ 0 w 1371392"/>
              <a:gd name="connsiteY0" fmla="*/ 691686 h 691686"/>
              <a:gd name="connsiteX1" fmla="*/ 465542 w 1371392"/>
              <a:gd name="connsiteY1" fmla="*/ 123224 h 691686"/>
              <a:gd name="connsiteX2" fmla="*/ 1371392 w 1371392"/>
              <a:gd name="connsiteY2" fmla="*/ 0 h 69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392" h="691686">
                <a:moveTo>
                  <a:pt x="0" y="691686"/>
                </a:moveTo>
                <a:lnTo>
                  <a:pt x="465542" y="123224"/>
                </a:lnTo>
                <a:lnTo>
                  <a:pt x="1371392" y="0"/>
                </a:lnTo>
              </a:path>
            </a:pathLst>
          </a:custGeom>
          <a:ln w="889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90896" y="2251409"/>
            <a:ext cx="1358583" cy="631200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253408"/>
              <a:gd name="connsiteY0" fmla="*/ 234892 h 1022277"/>
              <a:gd name="connsiteX1" fmla="*/ 1728132 w 2253408"/>
              <a:gd name="connsiteY1" fmla="*/ 0 h 1022277"/>
              <a:gd name="connsiteX2" fmla="*/ 2253408 w 2253408"/>
              <a:gd name="connsiteY2" fmla="*/ 1022277 h 1022277"/>
              <a:gd name="connsiteX0" fmla="*/ 0 w 1380368"/>
              <a:gd name="connsiteY0" fmla="*/ 102921 h 1022277"/>
              <a:gd name="connsiteX1" fmla="*/ 855092 w 1380368"/>
              <a:gd name="connsiteY1" fmla="*/ 0 h 1022277"/>
              <a:gd name="connsiteX2" fmla="*/ 1380368 w 1380368"/>
              <a:gd name="connsiteY2" fmla="*/ 1022277 h 1022277"/>
              <a:gd name="connsiteX0" fmla="*/ 0 w 1349913"/>
              <a:gd name="connsiteY0" fmla="*/ 102921 h 1022277"/>
              <a:gd name="connsiteX1" fmla="*/ 824637 w 1349913"/>
              <a:gd name="connsiteY1" fmla="*/ 0 h 1022277"/>
              <a:gd name="connsiteX2" fmla="*/ 1349913 w 1349913"/>
              <a:gd name="connsiteY2" fmla="*/ 1022277 h 1022277"/>
              <a:gd name="connsiteX0" fmla="*/ 0 w 1085971"/>
              <a:gd name="connsiteY0" fmla="*/ 102921 h 504544"/>
              <a:gd name="connsiteX1" fmla="*/ 824637 w 1085971"/>
              <a:gd name="connsiteY1" fmla="*/ 0 h 504544"/>
              <a:gd name="connsiteX2" fmla="*/ 1085971 w 1085971"/>
              <a:gd name="connsiteY2" fmla="*/ 504544 h 50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971" h="504544">
                <a:moveTo>
                  <a:pt x="0" y="102921"/>
                </a:moveTo>
                <a:lnTo>
                  <a:pt x="824637" y="0"/>
                </a:lnTo>
                <a:lnTo>
                  <a:pt x="1085971" y="504544"/>
                </a:lnTo>
              </a:path>
            </a:pathLst>
          </a:custGeom>
          <a:ln w="889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486150"/>
            <a:ext cx="2374900" cy="4191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4235450"/>
            <a:ext cx="2387600" cy="4191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918200" y="2451100"/>
            <a:ext cx="676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sz="3600" baseline="-25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3600" baseline="-25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8400" y="2349500"/>
            <a:ext cx="676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sz="3600" baseline="-25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endParaRPr lang="en-US" sz="3600" baseline="-25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76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Discrete Curvature – Integrated Quantity!</a:t>
            </a:r>
            <a:endParaRPr lang="en-US" sz="3200" dirty="0"/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457200" y="1371600"/>
            <a:ext cx="4762500" cy="4572001"/>
          </a:xfrm>
        </p:spPr>
        <p:txBody>
          <a:bodyPr/>
          <a:lstStyle/>
          <a:p>
            <a:r>
              <a:rPr lang="en-US" dirty="0" smtClean="0"/>
              <a:t>Integrated over a local area associated with a vertex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grpSp>
        <p:nvGrpSpPr>
          <p:cNvPr id="7" name="Group 42"/>
          <p:cNvGrpSpPr/>
          <p:nvPr/>
        </p:nvGrpSpPr>
        <p:grpSpPr>
          <a:xfrm>
            <a:off x="4689657" y="1510465"/>
            <a:ext cx="4261801" cy="2575346"/>
            <a:chOff x="2654771" y="3405933"/>
            <a:chExt cx="4844986" cy="2927756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3942829" y="3514990"/>
              <a:ext cx="1199625" cy="981511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175696" y="4102218"/>
              <a:ext cx="1324061" cy="177569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2701190" y="4233830"/>
              <a:ext cx="4588843" cy="2052132"/>
            </a:xfrm>
            <a:custGeom>
              <a:avLst/>
              <a:gdLst>
                <a:gd name="connsiteX0" fmla="*/ 0 w 3405930"/>
                <a:gd name="connsiteY0" fmla="*/ 1442906 h 1442906"/>
                <a:gd name="connsiteX1" fmla="*/ 973123 w 3405930"/>
                <a:gd name="connsiteY1" fmla="*/ 234892 h 1442906"/>
                <a:gd name="connsiteX2" fmla="*/ 2701255 w 3405930"/>
                <a:gd name="connsiteY2" fmla="*/ 0 h 1442906"/>
                <a:gd name="connsiteX3" fmla="*/ 3405930 w 3405930"/>
                <a:gd name="connsiteY3" fmla="*/ 352338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3111005 w 3111005"/>
                <a:gd name="connsiteY3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609382 h 1442906"/>
                <a:gd name="connsiteX4" fmla="*/ 3111005 w 3111005"/>
                <a:gd name="connsiteY4" fmla="*/ 1042464 h 1442906"/>
                <a:gd name="connsiteX0" fmla="*/ 0 w 3111005"/>
                <a:gd name="connsiteY0" fmla="*/ 1442906 h 1442906"/>
                <a:gd name="connsiteX1" fmla="*/ 973123 w 3111005"/>
                <a:gd name="connsiteY1" fmla="*/ 234892 h 1442906"/>
                <a:gd name="connsiteX2" fmla="*/ 2701255 w 3111005"/>
                <a:gd name="connsiteY2" fmla="*/ 0 h 1442906"/>
                <a:gd name="connsiteX3" fmla="*/ 2943402 w 3111005"/>
                <a:gd name="connsiteY3" fmla="*/ 1181537 h 1442906"/>
                <a:gd name="connsiteX4" fmla="*/ 3111005 w 3111005"/>
                <a:gd name="connsiteY4" fmla="*/ 1042464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2943402 w 3983985"/>
                <a:gd name="connsiteY3" fmla="*/ 118153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983985 w 3983985"/>
                <a:gd name="connsiteY4" fmla="*/ 706249 h 1442906"/>
                <a:gd name="connsiteX0" fmla="*/ 0 w 3983985"/>
                <a:gd name="connsiteY0" fmla="*/ 1442906 h 1442906"/>
                <a:gd name="connsiteX1" fmla="*/ 973123 w 3983985"/>
                <a:gd name="connsiteY1" fmla="*/ 234892 h 1442906"/>
                <a:gd name="connsiteX2" fmla="*/ 2701255 w 3983985"/>
                <a:gd name="connsiteY2" fmla="*/ 0 h 1442906"/>
                <a:gd name="connsiteX3" fmla="*/ 3226531 w 3983985"/>
                <a:gd name="connsiteY3" fmla="*/ 1022277 h 1442906"/>
                <a:gd name="connsiteX4" fmla="*/ 3651223 w 3983985"/>
                <a:gd name="connsiteY4" fmla="*/ 851220 h 1442906"/>
                <a:gd name="connsiteX5" fmla="*/ 3983985 w 3983985"/>
                <a:gd name="connsiteY5" fmla="*/ 706249 h 1442906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651223 w 4349692"/>
                <a:gd name="connsiteY4" fmla="*/ 905879 h 1497565"/>
                <a:gd name="connsiteX5" fmla="*/ 4349692 w 4349692"/>
                <a:gd name="connsiteY5" fmla="*/ 0 h 1497565"/>
                <a:gd name="connsiteX0" fmla="*/ 0 w 4349692"/>
                <a:gd name="connsiteY0" fmla="*/ 1497565 h 1497565"/>
                <a:gd name="connsiteX1" fmla="*/ 973123 w 4349692"/>
                <a:gd name="connsiteY1" fmla="*/ 289551 h 1497565"/>
                <a:gd name="connsiteX2" fmla="*/ 2701255 w 4349692"/>
                <a:gd name="connsiteY2" fmla="*/ 54659 h 1497565"/>
                <a:gd name="connsiteX3" fmla="*/ 3226531 w 4349692"/>
                <a:gd name="connsiteY3" fmla="*/ 1076936 h 1497565"/>
                <a:gd name="connsiteX4" fmla="*/ 3975642 w 4349692"/>
                <a:gd name="connsiteY4" fmla="*/ 776113 h 1497565"/>
                <a:gd name="connsiteX5" fmla="*/ 4349692 w 4349692"/>
                <a:gd name="connsiteY5" fmla="*/ 0 h 1497565"/>
                <a:gd name="connsiteX0" fmla="*/ 0 w 3975642"/>
                <a:gd name="connsiteY0" fmla="*/ 1442906 h 1442906"/>
                <a:gd name="connsiteX1" fmla="*/ 973123 w 3975642"/>
                <a:gd name="connsiteY1" fmla="*/ 234892 h 1442906"/>
                <a:gd name="connsiteX2" fmla="*/ 2701255 w 3975642"/>
                <a:gd name="connsiteY2" fmla="*/ 0 h 1442906"/>
                <a:gd name="connsiteX3" fmla="*/ 3226531 w 3975642"/>
                <a:gd name="connsiteY3" fmla="*/ 1022277 h 1442906"/>
                <a:gd name="connsiteX4" fmla="*/ 3975642 w 3975642"/>
                <a:gd name="connsiteY4" fmla="*/ 721454 h 1442906"/>
                <a:gd name="connsiteX0" fmla="*/ 0 w 3226531"/>
                <a:gd name="connsiteY0" fmla="*/ 1442906 h 1442906"/>
                <a:gd name="connsiteX1" fmla="*/ 973123 w 3226531"/>
                <a:gd name="connsiteY1" fmla="*/ 234892 h 1442906"/>
                <a:gd name="connsiteX2" fmla="*/ 2701255 w 3226531"/>
                <a:gd name="connsiteY2" fmla="*/ 0 h 1442906"/>
                <a:gd name="connsiteX3" fmla="*/ 3226531 w 3226531"/>
                <a:gd name="connsiteY3" fmla="*/ 1022277 h 144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6531" h="1442906">
                  <a:moveTo>
                    <a:pt x="0" y="1442906"/>
                  </a:moveTo>
                  <a:lnTo>
                    <a:pt x="973123" y="234892"/>
                  </a:lnTo>
                  <a:lnTo>
                    <a:pt x="2701255" y="0"/>
                  </a:lnTo>
                  <a:lnTo>
                    <a:pt x="3226531" y="1022277"/>
                  </a:lnTo>
                </a:path>
              </a:pathLst>
            </a:cu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654771" y="6142793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003659" y="4486372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61446" y="4164235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209465" y="5600151"/>
              <a:ext cx="190896" cy="1908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9"/>
            <p:cNvSpPr>
              <a:spLocks/>
            </p:cNvSpPr>
            <p:nvPr/>
          </p:nvSpPr>
          <p:spPr bwMode="auto">
            <a:xfrm>
              <a:off x="4791511" y="3757907"/>
              <a:ext cx="443219" cy="62050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3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479721" y="3775047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3">
                      <a:lumMod val="50000"/>
                    </a:schemeClr>
                  </a:solidFill>
                  <a:sym typeface="Symbol"/>
                </a:rPr>
                <a:t></a:t>
              </a:r>
              <a:r>
                <a:rPr lang="en-US" sz="3200" baseline="-25000" dirty="0" smtClean="0">
                  <a:solidFill>
                    <a:schemeClr val="accent3">
                      <a:lumMod val="50000"/>
                    </a:schemeClr>
                  </a:solidFill>
                </a:rPr>
                <a:t>1</a:t>
              </a:r>
              <a:endParaRPr lang="en-US" sz="3200" baseline="-250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679035" y="4070059"/>
              <a:ext cx="667347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5">
                      <a:lumMod val="50000"/>
                    </a:schemeClr>
                  </a:solidFill>
                  <a:sym typeface="Symbol"/>
                </a:rPr>
                <a:t></a:t>
              </a:r>
              <a:r>
                <a:rPr lang="en-US" sz="3200" baseline="-25000" dirty="0" smtClean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en-US" sz="3200" baseline="-250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 rot="4503371">
              <a:off x="6132353" y="3758268"/>
              <a:ext cx="1241571" cy="1241571"/>
            </a:xfrm>
            <a:prstGeom prst="arc">
              <a:avLst>
                <a:gd name="adj1" fmla="val 15873503"/>
                <a:gd name="adj2" fmla="val 21347973"/>
              </a:avLst>
            </a:prstGeom>
            <a:noFill/>
            <a:ln w="38100">
              <a:solidFill>
                <a:schemeClr val="accent5">
                  <a:lumMod val="50000"/>
                </a:schemeClr>
              </a:solidFill>
              <a:round/>
              <a:headEnd type="triangl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Freeform 26"/>
          <p:cNvSpPr/>
          <p:nvPr/>
        </p:nvSpPr>
        <p:spPr>
          <a:xfrm>
            <a:off x="5378188" y="2378408"/>
            <a:ext cx="1715653" cy="865321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701255"/>
              <a:gd name="connsiteY0" fmla="*/ 1442906 h 1442906"/>
              <a:gd name="connsiteX1" fmla="*/ 973123 w 2701255"/>
              <a:gd name="connsiteY1" fmla="*/ 234892 h 1442906"/>
              <a:gd name="connsiteX2" fmla="*/ 2701255 w 2701255"/>
              <a:gd name="connsiteY2" fmla="*/ 0 h 1442906"/>
              <a:gd name="connsiteX0" fmla="*/ 0 w 2163219"/>
              <a:gd name="connsiteY0" fmla="*/ 772899 h 772899"/>
              <a:gd name="connsiteX1" fmla="*/ 435087 w 2163219"/>
              <a:gd name="connsiteY1" fmla="*/ 234892 h 772899"/>
              <a:gd name="connsiteX2" fmla="*/ 2163219 w 2163219"/>
              <a:gd name="connsiteY2" fmla="*/ 0 h 772899"/>
              <a:gd name="connsiteX0" fmla="*/ 0 w 1259724"/>
              <a:gd name="connsiteY0" fmla="*/ 640928 h 640928"/>
              <a:gd name="connsiteX1" fmla="*/ 435087 w 1259724"/>
              <a:gd name="connsiteY1" fmla="*/ 102921 h 640928"/>
              <a:gd name="connsiteX2" fmla="*/ 1259724 w 1259724"/>
              <a:gd name="connsiteY2" fmla="*/ 0 h 640928"/>
              <a:gd name="connsiteX0" fmla="*/ 0 w 1340937"/>
              <a:gd name="connsiteY0" fmla="*/ 661231 h 661231"/>
              <a:gd name="connsiteX1" fmla="*/ 435087 w 1340937"/>
              <a:gd name="connsiteY1" fmla="*/ 123224 h 661231"/>
              <a:gd name="connsiteX2" fmla="*/ 1340937 w 1340937"/>
              <a:gd name="connsiteY2" fmla="*/ 0 h 661231"/>
              <a:gd name="connsiteX0" fmla="*/ 0 w 1371392"/>
              <a:gd name="connsiteY0" fmla="*/ 691686 h 691686"/>
              <a:gd name="connsiteX1" fmla="*/ 465542 w 1371392"/>
              <a:gd name="connsiteY1" fmla="*/ 123224 h 691686"/>
              <a:gd name="connsiteX2" fmla="*/ 1371392 w 1371392"/>
              <a:gd name="connsiteY2" fmla="*/ 0 h 69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392" h="691686">
                <a:moveTo>
                  <a:pt x="0" y="691686"/>
                </a:moveTo>
                <a:lnTo>
                  <a:pt x="465542" y="123224"/>
                </a:lnTo>
                <a:lnTo>
                  <a:pt x="1371392" y="0"/>
                </a:lnTo>
              </a:path>
            </a:pathLst>
          </a:custGeom>
          <a:ln w="889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7090896" y="2251409"/>
            <a:ext cx="1358583" cy="631200"/>
          </a:xfrm>
          <a:custGeom>
            <a:avLst/>
            <a:gdLst>
              <a:gd name="connsiteX0" fmla="*/ 0 w 3405930"/>
              <a:gd name="connsiteY0" fmla="*/ 1442906 h 1442906"/>
              <a:gd name="connsiteX1" fmla="*/ 973123 w 3405930"/>
              <a:gd name="connsiteY1" fmla="*/ 234892 h 1442906"/>
              <a:gd name="connsiteX2" fmla="*/ 2701255 w 3405930"/>
              <a:gd name="connsiteY2" fmla="*/ 0 h 1442906"/>
              <a:gd name="connsiteX3" fmla="*/ 3405930 w 3405930"/>
              <a:gd name="connsiteY3" fmla="*/ 352338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3111005 w 3111005"/>
              <a:gd name="connsiteY3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609382 h 1442906"/>
              <a:gd name="connsiteX4" fmla="*/ 3111005 w 3111005"/>
              <a:gd name="connsiteY4" fmla="*/ 1042464 h 1442906"/>
              <a:gd name="connsiteX0" fmla="*/ 0 w 3111005"/>
              <a:gd name="connsiteY0" fmla="*/ 1442906 h 1442906"/>
              <a:gd name="connsiteX1" fmla="*/ 973123 w 3111005"/>
              <a:gd name="connsiteY1" fmla="*/ 234892 h 1442906"/>
              <a:gd name="connsiteX2" fmla="*/ 2701255 w 3111005"/>
              <a:gd name="connsiteY2" fmla="*/ 0 h 1442906"/>
              <a:gd name="connsiteX3" fmla="*/ 2943402 w 3111005"/>
              <a:gd name="connsiteY3" fmla="*/ 1181537 h 1442906"/>
              <a:gd name="connsiteX4" fmla="*/ 3111005 w 3111005"/>
              <a:gd name="connsiteY4" fmla="*/ 1042464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2943402 w 3983985"/>
              <a:gd name="connsiteY3" fmla="*/ 118153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983985 w 3983985"/>
              <a:gd name="connsiteY4" fmla="*/ 706249 h 1442906"/>
              <a:gd name="connsiteX0" fmla="*/ 0 w 3983985"/>
              <a:gd name="connsiteY0" fmla="*/ 1442906 h 1442906"/>
              <a:gd name="connsiteX1" fmla="*/ 973123 w 3983985"/>
              <a:gd name="connsiteY1" fmla="*/ 234892 h 1442906"/>
              <a:gd name="connsiteX2" fmla="*/ 2701255 w 3983985"/>
              <a:gd name="connsiteY2" fmla="*/ 0 h 1442906"/>
              <a:gd name="connsiteX3" fmla="*/ 3226531 w 3983985"/>
              <a:gd name="connsiteY3" fmla="*/ 1022277 h 1442906"/>
              <a:gd name="connsiteX4" fmla="*/ 3651223 w 3983985"/>
              <a:gd name="connsiteY4" fmla="*/ 851220 h 1442906"/>
              <a:gd name="connsiteX5" fmla="*/ 3983985 w 3983985"/>
              <a:gd name="connsiteY5" fmla="*/ 706249 h 1442906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651223 w 4349692"/>
              <a:gd name="connsiteY4" fmla="*/ 905879 h 1497565"/>
              <a:gd name="connsiteX5" fmla="*/ 4349692 w 4349692"/>
              <a:gd name="connsiteY5" fmla="*/ 0 h 1497565"/>
              <a:gd name="connsiteX0" fmla="*/ 0 w 4349692"/>
              <a:gd name="connsiteY0" fmla="*/ 1497565 h 1497565"/>
              <a:gd name="connsiteX1" fmla="*/ 973123 w 4349692"/>
              <a:gd name="connsiteY1" fmla="*/ 289551 h 1497565"/>
              <a:gd name="connsiteX2" fmla="*/ 2701255 w 4349692"/>
              <a:gd name="connsiteY2" fmla="*/ 54659 h 1497565"/>
              <a:gd name="connsiteX3" fmla="*/ 3226531 w 4349692"/>
              <a:gd name="connsiteY3" fmla="*/ 1076936 h 1497565"/>
              <a:gd name="connsiteX4" fmla="*/ 3975642 w 4349692"/>
              <a:gd name="connsiteY4" fmla="*/ 776113 h 1497565"/>
              <a:gd name="connsiteX5" fmla="*/ 4349692 w 4349692"/>
              <a:gd name="connsiteY5" fmla="*/ 0 h 1497565"/>
              <a:gd name="connsiteX0" fmla="*/ 0 w 3975642"/>
              <a:gd name="connsiteY0" fmla="*/ 1442906 h 1442906"/>
              <a:gd name="connsiteX1" fmla="*/ 973123 w 3975642"/>
              <a:gd name="connsiteY1" fmla="*/ 234892 h 1442906"/>
              <a:gd name="connsiteX2" fmla="*/ 2701255 w 3975642"/>
              <a:gd name="connsiteY2" fmla="*/ 0 h 1442906"/>
              <a:gd name="connsiteX3" fmla="*/ 3226531 w 3975642"/>
              <a:gd name="connsiteY3" fmla="*/ 1022277 h 1442906"/>
              <a:gd name="connsiteX4" fmla="*/ 3975642 w 3975642"/>
              <a:gd name="connsiteY4" fmla="*/ 721454 h 1442906"/>
              <a:gd name="connsiteX0" fmla="*/ 0 w 3226531"/>
              <a:gd name="connsiteY0" fmla="*/ 1442906 h 1442906"/>
              <a:gd name="connsiteX1" fmla="*/ 973123 w 3226531"/>
              <a:gd name="connsiteY1" fmla="*/ 234892 h 1442906"/>
              <a:gd name="connsiteX2" fmla="*/ 2701255 w 3226531"/>
              <a:gd name="connsiteY2" fmla="*/ 0 h 1442906"/>
              <a:gd name="connsiteX3" fmla="*/ 3226531 w 3226531"/>
              <a:gd name="connsiteY3" fmla="*/ 1022277 h 1442906"/>
              <a:gd name="connsiteX0" fmla="*/ 0 w 2253408"/>
              <a:gd name="connsiteY0" fmla="*/ 234892 h 1022277"/>
              <a:gd name="connsiteX1" fmla="*/ 1728132 w 2253408"/>
              <a:gd name="connsiteY1" fmla="*/ 0 h 1022277"/>
              <a:gd name="connsiteX2" fmla="*/ 2253408 w 2253408"/>
              <a:gd name="connsiteY2" fmla="*/ 1022277 h 1022277"/>
              <a:gd name="connsiteX0" fmla="*/ 0 w 1380368"/>
              <a:gd name="connsiteY0" fmla="*/ 102921 h 1022277"/>
              <a:gd name="connsiteX1" fmla="*/ 855092 w 1380368"/>
              <a:gd name="connsiteY1" fmla="*/ 0 h 1022277"/>
              <a:gd name="connsiteX2" fmla="*/ 1380368 w 1380368"/>
              <a:gd name="connsiteY2" fmla="*/ 1022277 h 1022277"/>
              <a:gd name="connsiteX0" fmla="*/ 0 w 1349913"/>
              <a:gd name="connsiteY0" fmla="*/ 102921 h 1022277"/>
              <a:gd name="connsiteX1" fmla="*/ 824637 w 1349913"/>
              <a:gd name="connsiteY1" fmla="*/ 0 h 1022277"/>
              <a:gd name="connsiteX2" fmla="*/ 1349913 w 1349913"/>
              <a:gd name="connsiteY2" fmla="*/ 1022277 h 1022277"/>
              <a:gd name="connsiteX0" fmla="*/ 0 w 1085971"/>
              <a:gd name="connsiteY0" fmla="*/ 102921 h 504544"/>
              <a:gd name="connsiteX1" fmla="*/ 824637 w 1085971"/>
              <a:gd name="connsiteY1" fmla="*/ 0 h 504544"/>
              <a:gd name="connsiteX2" fmla="*/ 1085971 w 1085971"/>
              <a:gd name="connsiteY2" fmla="*/ 504544 h 504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971" h="504544">
                <a:moveTo>
                  <a:pt x="0" y="102921"/>
                </a:moveTo>
                <a:lnTo>
                  <a:pt x="824637" y="0"/>
                </a:lnTo>
                <a:lnTo>
                  <a:pt x="1085971" y="504544"/>
                </a:lnTo>
              </a:path>
            </a:pathLst>
          </a:custGeom>
          <a:ln w="889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486150"/>
            <a:ext cx="2374900" cy="419100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4235450"/>
            <a:ext cx="2387600" cy="4191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918200" y="2451100"/>
            <a:ext cx="676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sz="3600" baseline="-250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1</a:t>
            </a:r>
            <a:endParaRPr lang="en-US" sz="3600" baseline="-250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18400" y="2349500"/>
            <a:ext cx="676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lang="en-US" sz="3600" baseline="-250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2</a:t>
            </a:r>
            <a:endParaRPr lang="en-US" sz="3600" baseline="-25000" dirty="0">
              <a:solidFill>
                <a:schemeClr val="accent5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5137150"/>
            <a:ext cx="2933700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6600" y="46101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vertex areas </a:t>
            </a:r>
            <a:r>
              <a:rPr lang="en-US" sz="2000" i="1" dirty="0" smtClean="0">
                <a:latin typeface="Times New Roman"/>
                <a:cs typeface="Times New Roman"/>
              </a:rPr>
              <a:t>A</a:t>
            </a:r>
            <a:r>
              <a:rPr lang="en-US" sz="2000" i="1" baseline="-25000" dirty="0" smtClean="0">
                <a:latin typeface="Times New Roman"/>
                <a:cs typeface="Times New Roman"/>
              </a:rPr>
              <a:t>i</a:t>
            </a:r>
            <a:r>
              <a:rPr lang="en-US" sz="2000" dirty="0" smtClean="0"/>
              <a:t> form a covering of the curve.</a:t>
            </a:r>
            <a:br>
              <a:rPr lang="en-US" sz="2000" dirty="0" smtClean="0"/>
            </a:br>
            <a:r>
              <a:rPr lang="en-US" sz="2000" dirty="0" smtClean="0"/>
              <a:t>They are pairwise disjoint (except endpoints).</a:t>
            </a:r>
            <a:endParaRPr lang="en-US" sz="2000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1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Preservation</a:t>
            </a:r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Arbitrary discrete curve</a:t>
            </a:r>
          </a:p>
          <a:p>
            <a:pPr lvl="1"/>
            <a:r>
              <a:rPr lang="en-US" dirty="0"/>
              <a:t>total signed curvature obeys</a:t>
            </a:r>
            <a:br>
              <a:rPr lang="en-US" dirty="0"/>
            </a:br>
            <a:r>
              <a:rPr lang="en-US" dirty="0"/>
              <a:t>discrete turning number theorem</a:t>
            </a:r>
          </a:p>
          <a:p>
            <a:pPr lvl="1"/>
            <a:r>
              <a:rPr lang="en-US" dirty="0"/>
              <a:t>even coarse </a:t>
            </a:r>
            <a:r>
              <a:rPr lang="en-US" dirty="0" smtClean="0"/>
              <a:t>mesh (curve)</a:t>
            </a:r>
            <a:endParaRPr lang="en-US" dirty="0"/>
          </a:p>
          <a:p>
            <a:pPr lvl="1"/>
            <a:r>
              <a:rPr lang="en-US" dirty="0"/>
              <a:t>which continuous theorems to preserve?</a:t>
            </a:r>
          </a:p>
          <a:p>
            <a:pPr lvl="2"/>
            <a:r>
              <a:rPr lang="en-US" dirty="0"/>
              <a:t>that depends on the </a:t>
            </a:r>
            <a:r>
              <a:rPr lang="en-US" dirty="0" smtClean="0"/>
              <a:t>application…</a:t>
            </a:r>
            <a:endParaRPr lang="en-US" dirty="0"/>
          </a:p>
        </p:txBody>
      </p:sp>
      <p:sp>
        <p:nvSpPr>
          <p:cNvPr id="143364" name="AutoShape 4"/>
          <p:cNvSpPr>
            <a:spLocks noChangeArrowheads="1"/>
          </p:cNvSpPr>
          <p:nvPr/>
        </p:nvSpPr>
        <p:spPr bwMode="auto">
          <a:xfrm>
            <a:off x="1219200" y="2957327"/>
            <a:ext cx="5257800" cy="457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 rot="637993">
            <a:off x="5835035" y="1596284"/>
            <a:ext cx="3257550" cy="8604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discrete analogue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of continuous theorem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87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 animBg="1"/>
      <p:bldP spid="14336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Convergence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Consider refinement sequence</a:t>
            </a:r>
          </a:p>
          <a:p>
            <a:pPr lvl="1"/>
            <a:r>
              <a:rPr lang="en-US" dirty="0"/>
              <a:t>length of inscribed polygon approaches length of smooth curve </a:t>
            </a:r>
          </a:p>
          <a:p>
            <a:pPr lvl="1"/>
            <a:r>
              <a:rPr lang="en-US" dirty="0"/>
              <a:t>in general, discrete measure approaches continuous analogue</a:t>
            </a:r>
          </a:p>
          <a:p>
            <a:pPr lvl="1"/>
            <a:r>
              <a:rPr lang="en-US" dirty="0"/>
              <a:t>which refinement sequence?</a:t>
            </a:r>
          </a:p>
          <a:p>
            <a:pPr lvl="2"/>
            <a:r>
              <a:rPr lang="en-US" dirty="0"/>
              <a:t>depends on discrete operator</a:t>
            </a:r>
          </a:p>
          <a:p>
            <a:pPr lvl="2"/>
            <a:r>
              <a:rPr lang="en-US" dirty="0"/>
              <a:t>pathological sequences may exist</a:t>
            </a:r>
          </a:p>
          <a:p>
            <a:pPr lvl="1"/>
            <a:r>
              <a:rPr lang="en-US" dirty="0"/>
              <a:t>in what sense does the operator converge?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</a:t>
            </a:r>
            <a:r>
              <a:rPr lang="en-US" sz="2400" dirty="0"/>
              <a:t>point-wise, L</a:t>
            </a:r>
            <a:r>
              <a:rPr lang="en-US" sz="2400" baseline="-25000" dirty="0"/>
              <a:t>2</a:t>
            </a:r>
            <a:r>
              <a:rPr lang="en-US" sz="2400" dirty="0"/>
              <a:t>; linear</a:t>
            </a:r>
            <a:r>
              <a:rPr lang="en-US" sz="2400" dirty="0" smtClean="0"/>
              <a:t>, quadratic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702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91139" name="AutoShape 3"/>
          <p:cNvSpPr>
            <a:spLocks noChangeArrowheads="1"/>
          </p:cNvSpPr>
          <p:nvPr/>
        </p:nvSpPr>
        <p:spPr bwMode="auto">
          <a:xfrm>
            <a:off x="4953000" y="429156"/>
            <a:ext cx="2971800" cy="2590800"/>
          </a:xfrm>
          <a:prstGeom prst="can">
            <a:avLst>
              <a:gd name="adj" fmla="val 25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>
                <a:latin typeface="Trebuchet MS"/>
                <a:cs typeface="Trebuchet MS"/>
              </a:rPr>
              <a:t>Convergence</a:t>
            </a:r>
            <a:endParaRPr lang="en-US" sz="3200">
              <a:latin typeface="Trebuchet MS"/>
              <a:cs typeface="Trebuchet MS"/>
            </a:endParaRPr>
          </a:p>
        </p:txBody>
      </p:sp>
      <p:sp>
        <p:nvSpPr>
          <p:cNvPr id="91140" name="AutoShape 4"/>
          <p:cNvSpPr>
            <a:spLocks noChangeArrowheads="1"/>
          </p:cNvSpPr>
          <p:nvPr/>
        </p:nvSpPr>
        <p:spPr bwMode="auto">
          <a:xfrm>
            <a:off x="692150" y="352956"/>
            <a:ext cx="2971800" cy="2667000"/>
          </a:xfrm>
          <a:prstGeom prst="can">
            <a:avLst>
              <a:gd name="adj" fmla="val 2500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en-US" sz="2400" b="1" dirty="0">
                <a:latin typeface="Trebuchet MS"/>
                <a:cs typeface="Trebuchet MS"/>
              </a:rPr>
              <a:t>Structure-</a:t>
            </a:r>
            <a:br>
              <a:rPr lang="en-US" sz="2400" b="1" dirty="0">
                <a:latin typeface="Trebuchet MS"/>
                <a:cs typeface="Trebuchet MS"/>
              </a:rPr>
            </a:br>
            <a:r>
              <a:rPr lang="en-US" sz="2400" b="1" dirty="0">
                <a:latin typeface="Trebuchet MS"/>
                <a:cs typeface="Trebuchet MS"/>
              </a:rPr>
              <a:t>preservation</a:t>
            </a:r>
            <a:endParaRPr lang="en-US" sz="3200" dirty="0">
              <a:latin typeface="Trebuchet MS"/>
              <a:cs typeface="Trebuchet MS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4953000" y="2791356"/>
            <a:ext cx="3590925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i="1" dirty="0">
                <a:solidFill>
                  <a:srgbClr val="C00000"/>
                </a:solidFill>
                <a:latin typeface="Trebuchet MS"/>
                <a:cs typeface="Trebuchet MS"/>
              </a:rPr>
              <a:t>In the limit of a refinement sequence,</a:t>
            </a:r>
            <a:r>
              <a:rPr lang="en-US" sz="240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en-US" sz="2400" dirty="0">
                <a:latin typeface="Trebuchet MS"/>
                <a:cs typeface="Trebuchet MS"/>
              </a:rPr>
              <a:t>discrete measures of length and curvature </a:t>
            </a:r>
            <a:r>
              <a:rPr lang="en-US" sz="2400" dirty="0">
                <a:solidFill>
                  <a:srgbClr val="C00000"/>
                </a:solidFill>
                <a:latin typeface="Trebuchet MS"/>
                <a:cs typeface="Trebuchet MS"/>
              </a:rPr>
              <a:t>agree</a:t>
            </a:r>
            <a:r>
              <a:rPr lang="en-US" sz="2400" dirty="0">
                <a:latin typeface="Trebuchet MS"/>
                <a:cs typeface="Trebuchet MS"/>
              </a:rPr>
              <a:t> with continuous measures.</a:t>
            </a: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73100" y="2791356"/>
            <a:ext cx="3590925" cy="23083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Trebuchet MS"/>
                <a:cs typeface="Trebuchet MS"/>
              </a:rPr>
              <a:t>For an arbitrary (even coarse) discrete curve, </a:t>
            </a:r>
            <a:r>
              <a:rPr lang="en-US" sz="2400" dirty="0">
                <a:latin typeface="Trebuchet MS"/>
                <a:cs typeface="Trebuchet MS"/>
              </a:rPr>
              <a:t>the discrete measure of curvature </a:t>
            </a:r>
            <a:r>
              <a:rPr lang="en-US" sz="2400" dirty="0">
                <a:solidFill>
                  <a:srgbClr val="C00000"/>
                </a:solidFill>
                <a:latin typeface="Trebuchet MS"/>
                <a:cs typeface="Trebuchet MS"/>
              </a:rPr>
              <a:t>obeys</a:t>
            </a:r>
            <a:r>
              <a:rPr lang="en-US" sz="2400" dirty="0">
                <a:latin typeface="Trebuchet MS"/>
                <a:cs typeface="Trebuchet MS"/>
              </a:rPr>
              <a:t> the discrete turning number theorem.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7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6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manifolds</a:t>
            </a:r>
          </a:p>
          <a:p>
            <a:r>
              <a:rPr lang="en-US" dirty="0" smtClean="0"/>
              <a:t>Things that can be discovered by local observation: point + neighborhood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03284" y="3447143"/>
            <a:ext cx="3515690" cy="1750785"/>
            <a:chOff x="1533071" y="3973286"/>
            <a:chExt cx="2258786" cy="1124857"/>
          </a:xfrm>
        </p:grpSpPr>
        <p:sp>
          <p:nvSpPr>
            <p:cNvPr id="8" name="Freeform 7"/>
            <p:cNvSpPr/>
            <p:nvPr/>
          </p:nvSpPr>
          <p:spPr>
            <a:xfrm>
              <a:off x="1533071" y="4117983"/>
              <a:ext cx="2258786" cy="980160"/>
            </a:xfrm>
            <a:custGeom>
              <a:avLst/>
              <a:gdLst>
                <a:gd name="connsiteX0" fmla="*/ 0 w 2258786"/>
                <a:gd name="connsiteY0" fmla="*/ 980160 h 980160"/>
                <a:gd name="connsiteX1" fmla="*/ 680358 w 2258786"/>
                <a:gd name="connsiteY1" fmla="*/ 446 h 980160"/>
                <a:gd name="connsiteX2" fmla="*/ 1632858 w 2258786"/>
                <a:gd name="connsiteY2" fmla="*/ 853160 h 980160"/>
                <a:gd name="connsiteX3" fmla="*/ 2258786 w 2258786"/>
                <a:gd name="connsiteY3" fmla="*/ 816874 h 9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786" h="980160">
                  <a:moveTo>
                    <a:pt x="0" y="980160"/>
                  </a:moveTo>
                  <a:cubicBezTo>
                    <a:pt x="204107" y="500886"/>
                    <a:pt x="408215" y="21613"/>
                    <a:pt x="680358" y="446"/>
                  </a:cubicBezTo>
                  <a:cubicBezTo>
                    <a:pt x="952501" y="-20721"/>
                    <a:pt x="1369787" y="717089"/>
                    <a:pt x="1632858" y="853160"/>
                  </a:cubicBezTo>
                  <a:cubicBezTo>
                    <a:pt x="1895929" y="989231"/>
                    <a:pt x="2258786" y="816874"/>
                    <a:pt x="2258786" y="816874"/>
                  </a:cubicBez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3286" y="3973286"/>
              <a:ext cx="412449" cy="526143"/>
            </a:xfrm>
            <a:custGeom>
              <a:avLst/>
              <a:gdLst>
                <a:gd name="connsiteX0" fmla="*/ 0 w 412449"/>
                <a:gd name="connsiteY0" fmla="*/ 526143 h 526143"/>
                <a:gd name="connsiteX1" fmla="*/ 381000 w 412449"/>
                <a:gd name="connsiteY1" fmla="*/ 371928 h 526143"/>
                <a:gd name="connsiteX2" fmla="*/ 390071 w 412449"/>
                <a:gd name="connsiteY2" fmla="*/ 0 h 526143"/>
                <a:gd name="connsiteX3" fmla="*/ 390071 w 412449"/>
                <a:gd name="connsiteY3" fmla="*/ 0 h 5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49" h="526143">
                  <a:moveTo>
                    <a:pt x="0" y="526143"/>
                  </a:moveTo>
                  <a:cubicBezTo>
                    <a:pt x="157994" y="492880"/>
                    <a:pt x="315988" y="459618"/>
                    <a:pt x="381000" y="371928"/>
                  </a:cubicBezTo>
                  <a:cubicBezTo>
                    <a:pt x="446012" y="284237"/>
                    <a:pt x="390071" y="0"/>
                    <a:pt x="390071" y="0"/>
                  </a:cubicBezTo>
                  <a:lnTo>
                    <a:pt x="390071" y="0"/>
                  </a:ln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3093357" y="4209145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9571" y="3710215"/>
            <a:ext cx="170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manifold point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02854" y="4027710"/>
            <a:ext cx="462643" cy="462643"/>
          </a:xfrm>
          <a:prstGeom prst="ellipse">
            <a:avLst/>
          </a:prstGeom>
          <a:solidFill>
            <a:srgbClr val="99CC33">
              <a:alpha val="49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3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manifolds</a:t>
            </a:r>
          </a:p>
          <a:p>
            <a:r>
              <a:rPr lang="en-US" dirty="0" smtClean="0"/>
              <a:t>Things that can be discovered by local observation: point + neighborhood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03284" y="3447143"/>
            <a:ext cx="3515690" cy="1750785"/>
            <a:chOff x="1533071" y="3973286"/>
            <a:chExt cx="2258786" cy="1124857"/>
          </a:xfrm>
        </p:grpSpPr>
        <p:sp>
          <p:nvSpPr>
            <p:cNvPr id="8" name="Freeform 7"/>
            <p:cNvSpPr/>
            <p:nvPr/>
          </p:nvSpPr>
          <p:spPr>
            <a:xfrm>
              <a:off x="1533071" y="4117983"/>
              <a:ext cx="2258786" cy="980160"/>
            </a:xfrm>
            <a:custGeom>
              <a:avLst/>
              <a:gdLst>
                <a:gd name="connsiteX0" fmla="*/ 0 w 2258786"/>
                <a:gd name="connsiteY0" fmla="*/ 980160 h 980160"/>
                <a:gd name="connsiteX1" fmla="*/ 680358 w 2258786"/>
                <a:gd name="connsiteY1" fmla="*/ 446 h 980160"/>
                <a:gd name="connsiteX2" fmla="*/ 1632858 w 2258786"/>
                <a:gd name="connsiteY2" fmla="*/ 853160 h 980160"/>
                <a:gd name="connsiteX3" fmla="*/ 2258786 w 2258786"/>
                <a:gd name="connsiteY3" fmla="*/ 816874 h 9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786" h="980160">
                  <a:moveTo>
                    <a:pt x="0" y="980160"/>
                  </a:moveTo>
                  <a:cubicBezTo>
                    <a:pt x="204107" y="500886"/>
                    <a:pt x="408215" y="21613"/>
                    <a:pt x="680358" y="446"/>
                  </a:cubicBezTo>
                  <a:cubicBezTo>
                    <a:pt x="952501" y="-20721"/>
                    <a:pt x="1369787" y="717089"/>
                    <a:pt x="1632858" y="853160"/>
                  </a:cubicBezTo>
                  <a:cubicBezTo>
                    <a:pt x="1895929" y="989231"/>
                    <a:pt x="2258786" y="816874"/>
                    <a:pt x="2258786" y="816874"/>
                  </a:cubicBez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3286" y="3973286"/>
              <a:ext cx="412449" cy="526143"/>
            </a:xfrm>
            <a:custGeom>
              <a:avLst/>
              <a:gdLst>
                <a:gd name="connsiteX0" fmla="*/ 0 w 412449"/>
                <a:gd name="connsiteY0" fmla="*/ 526143 h 526143"/>
                <a:gd name="connsiteX1" fmla="*/ 381000 w 412449"/>
                <a:gd name="connsiteY1" fmla="*/ 371928 h 526143"/>
                <a:gd name="connsiteX2" fmla="*/ 390071 w 412449"/>
                <a:gd name="connsiteY2" fmla="*/ 0 h 526143"/>
                <a:gd name="connsiteX3" fmla="*/ 390071 w 412449"/>
                <a:gd name="connsiteY3" fmla="*/ 0 h 5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49" h="526143">
                  <a:moveTo>
                    <a:pt x="0" y="526143"/>
                  </a:moveTo>
                  <a:cubicBezTo>
                    <a:pt x="157994" y="492880"/>
                    <a:pt x="315988" y="459618"/>
                    <a:pt x="381000" y="371928"/>
                  </a:cubicBezTo>
                  <a:cubicBezTo>
                    <a:pt x="446012" y="284237"/>
                    <a:pt x="390071" y="0"/>
                    <a:pt x="390071" y="0"/>
                  </a:cubicBezTo>
                  <a:lnTo>
                    <a:pt x="390071" y="0"/>
                  </a:ln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3093357" y="4209145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9571" y="3710215"/>
            <a:ext cx="170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manifold point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02854" y="4027710"/>
            <a:ext cx="462643" cy="462643"/>
          </a:xfrm>
          <a:prstGeom prst="ellipse">
            <a:avLst/>
          </a:prstGeom>
          <a:solidFill>
            <a:srgbClr val="99CC33">
              <a:alpha val="49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25285" y="4862286"/>
            <a:ext cx="1170214" cy="0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466635" y="4815917"/>
            <a:ext cx="90713" cy="90713"/>
          </a:xfrm>
          <a:prstGeom prst="ellipse">
            <a:avLst/>
          </a:prstGeom>
          <a:solidFill>
            <a:srgbClr val="99CC33"/>
          </a:solidFill>
          <a:ln w="19050" cmpd="sng"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33548" y="4310875"/>
            <a:ext cx="1112437" cy="39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2350" y="4060566"/>
            <a:ext cx="14090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continuous 1-1 mapping</a:t>
            </a:r>
            <a:endParaRPr lang="en-US" sz="1600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74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manifolds</a:t>
            </a:r>
          </a:p>
          <a:p>
            <a:r>
              <a:rPr lang="en-US" dirty="0" smtClean="0"/>
              <a:t>Things that can be discovered by local observation: point + neighborhood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03284" y="3447143"/>
            <a:ext cx="3515690" cy="1750785"/>
            <a:chOff x="1533071" y="3973286"/>
            <a:chExt cx="2258786" cy="1124857"/>
          </a:xfrm>
        </p:grpSpPr>
        <p:sp>
          <p:nvSpPr>
            <p:cNvPr id="8" name="Freeform 7"/>
            <p:cNvSpPr/>
            <p:nvPr/>
          </p:nvSpPr>
          <p:spPr>
            <a:xfrm>
              <a:off x="1533071" y="4117983"/>
              <a:ext cx="2258786" cy="980160"/>
            </a:xfrm>
            <a:custGeom>
              <a:avLst/>
              <a:gdLst>
                <a:gd name="connsiteX0" fmla="*/ 0 w 2258786"/>
                <a:gd name="connsiteY0" fmla="*/ 980160 h 980160"/>
                <a:gd name="connsiteX1" fmla="*/ 680358 w 2258786"/>
                <a:gd name="connsiteY1" fmla="*/ 446 h 980160"/>
                <a:gd name="connsiteX2" fmla="*/ 1632858 w 2258786"/>
                <a:gd name="connsiteY2" fmla="*/ 853160 h 980160"/>
                <a:gd name="connsiteX3" fmla="*/ 2258786 w 2258786"/>
                <a:gd name="connsiteY3" fmla="*/ 816874 h 9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786" h="980160">
                  <a:moveTo>
                    <a:pt x="0" y="980160"/>
                  </a:moveTo>
                  <a:cubicBezTo>
                    <a:pt x="204107" y="500886"/>
                    <a:pt x="408215" y="21613"/>
                    <a:pt x="680358" y="446"/>
                  </a:cubicBezTo>
                  <a:cubicBezTo>
                    <a:pt x="952501" y="-20721"/>
                    <a:pt x="1369787" y="717089"/>
                    <a:pt x="1632858" y="853160"/>
                  </a:cubicBezTo>
                  <a:cubicBezTo>
                    <a:pt x="1895929" y="989231"/>
                    <a:pt x="2258786" y="816874"/>
                    <a:pt x="2258786" y="816874"/>
                  </a:cubicBez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3286" y="3973286"/>
              <a:ext cx="412449" cy="526143"/>
            </a:xfrm>
            <a:custGeom>
              <a:avLst/>
              <a:gdLst>
                <a:gd name="connsiteX0" fmla="*/ 0 w 412449"/>
                <a:gd name="connsiteY0" fmla="*/ 526143 h 526143"/>
                <a:gd name="connsiteX1" fmla="*/ 381000 w 412449"/>
                <a:gd name="connsiteY1" fmla="*/ 371928 h 526143"/>
                <a:gd name="connsiteX2" fmla="*/ 390071 w 412449"/>
                <a:gd name="connsiteY2" fmla="*/ 0 h 526143"/>
                <a:gd name="connsiteX3" fmla="*/ 390071 w 412449"/>
                <a:gd name="connsiteY3" fmla="*/ 0 h 5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49" h="526143">
                  <a:moveTo>
                    <a:pt x="0" y="526143"/>
                  </a:moveTo>
                  <a:cubicBezTo>
                    <a:pt x="157994" y="492880"/>
                    <a:pt x="315988" y="459618"/>
                    <a:pt x="381000" y="371928"/>
                  </a:cubicBezTo>
                  <a:cubicBezTo>
                    <a:pt x="446012" y="284237"/>
                    <a:pt x="390071" y="0"/>
                    <a:pt x="390071" y="0"/>
                  </a:cubicBezTo>
                  <a:lnTo>
                    <a:pt x="390071" y="0"/>
                  </a:ln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3093357" y="4209145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9571" y="3710215"/>
            <a:ext cx="170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manifold point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02854" y="4027710"/>
            <a:ext cx="462643" cy="462643"/>
          </a:xfrm>
          <a:prstGeom prst="ellipse">
            <a:avLst/>
          </a:prstGeom>
          <a:solidFill>
            <a:srgbClr val="99CC33">
              <a:alpha val="49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25285" y="4862286"/>
            <a:ext cx="1170214" cy="0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466635" y="4815917"/>
            <a:ext cx="90713" cy="90713"/>
          </a:xfrm>
          <a:prstGeom prst="ellipse">
            <a:avLst/>
          </a:prstGeom>
          <a:solidFill>
            <a:srgbClr val="99CC33"/>
          </a:solidFill>
          <a:ln w="19050" cmpd="sng"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33548" y="4310875"/>
            <a:ext cx="1112437" cy="39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2350" y="4060566"/>
            <a:ext cx="14090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continuous 1-1 mapping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4484007" y="4223961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96329" y="4189186"/>
            <a:ext cx="216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non-manifold point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9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Differential Geometry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Geometry of manifolds</a:t>
            </a:r>
          </a:p>
          <a:p>
            <a:r>
              <a:rPr lang="en-US" dirty="0" smtClean="0"/>
              <a:t>Things that can be discovered by local observation: point + neighborhood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703284" y="3447143"/>
            <a:ext cx="3515690" cy="1750785"/>
            <a:chOff x="1533071" y="3973286"/>
            <a:chExt cx="2258786" cy="1124857"/>
          </a:xfrm>
        </p:grpSpPr>
        <p:sp>
          <p:nvSpPr>
            <p:cNvPr id="8" name="Freeform 7"/>
            <p:cNvSpPr/>
            <p:nvPr/>
          </p:nvSpPr>
          <p:spPr>
            <a:xfrm>
              <a:off x="1533071" y="4117983"/>
              <a:ext cx="2258786" cy="980160"/>
            </a:xfrm>
            <a:custGeom>
              <a:avLst/>
              <a:gdLst>
                <a:gd name="connsiteX0" fmla="*/ 0 w 2258786"/>
                <a:gd name="connsiteY0" fmla="*/ 980160 h 980160"/>
                <a:gd name="connsiteX1" fmla="*/ 680358 w 2258786"/>
                <a:gd name="connsiteY1" fmla="*/ 446 h 980160"/>
                <a:gd name="connsiteX2" fmla="*/ 1632858 w 2258786"/>
                <a:gd name="connsiteY2" fmla="*/ 853160 h 980160"/>
                <a:gd name="connsiteX3" fmla="*/ 2258786 w 2258786"/>
                <a:gd name="connsiteY3" fmla="*/ 816874 h 9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58786" h="980160">
                  <a:moveTo>
                    <a:pt x="0" y="980160"/>
                  </a:moveTo>
                  <a:cubicBezTo>
                    <a:pt x="204107" y="500886"/>
                    <a:pt x="408215" y="21613"/>
                    <a:pt x="680358" y="446"/>
                  </a:cubicBezTo>
                  <a:cubicBezTo>
                    <a:pt x="952501" y="-20721"/>
                    <a:pt x="1369787" y="717089"/>
                    <a:pt x="1632858" y="853160"/>
                  </a:cubicBezTo>
                  <a:cubicBezTo>
                    <a:pt x="1895929" y="989231"/>
                    <a:pt x="2258786" y="816874"/>
                    <a:pt x="2258786" y="816874"/>
                  </a:cubicBez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2703286" y="3973286"/>
              <a:ext cx="412449" cy="526143"/>
            </a:xfrm>
            <a:custGeom>
              <a:avLst/>
              <a:gdLst>
                <a:gd name="connsiteX0" fmla="*/ 0 w 412449"/>
                <a:gd name="connsiteY0" fmla="*/ 526143 h 526143"/>
                <a:gd name="connsiteX1" fmla="*/ 381000 w 412449"/>
                <a:gd name="connsiteY1" fmla="*/ 371928 h 526143"/>
                <a:gd name="connsiteX2" fmla="*/ 390071 w 412449"/>
                <a:gd name="connsiteY2" fmla="*/ 0 h 526143"/>
                <a:gd name="connsiteX3" fmla="*/ 390071 w 412449"/>
                <a:gd name="connsiteY3" fmla="*/ 0 h 5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2449" h="526143">
                  <a:moveTo>
                    <a:pt x="0" y="526143"/>
                  </a:moveTo>
                  <a:cubicBezTo>
                    <a:pt x="157994" y="492880"/>
                    <a:pt x="315988" y="459618"/>
                    <a:pt x="381000" y="371928"/>
                  </a:cubicBezTo>
                  <a:cubicBezTo>
                    <a:pt x="446012" y="284237"/>
                    <a:pt x="390071" y="0"/>
                    <a:pt x="390071" y="0"/>
                  </a:cubicBezTo>
                  <a:lnTo>
                    <a:pt x="390071" y="0"/>
                  </a:lnTo>
                </a:path>
              </a:pathLst>
            </a:custGeom>
            <a:ln w="38100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3093357" y="4209145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69571" y="3710215"/>
            <a:ext cx="170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manifold point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902854" y="4027710"/>
            <a:ext cx="462643" cy="462643"/>
          </a:xfrm>
          <a:prstGeom prst="ellipse">
            <a:avLst/>
          </a:prstGeom>
          <a:solidFill>
            <a:srgbClr val="99CC33">
              <a:alpha val="49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25285" y="4862286"/>
            <a:ext cx="1170214" cy="0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1466635" y="4815917"/>
            <a:ext cx="90713" cy="90713"/>
          </a:xfrm>
          <a:prstGeom prst="ellipse">
            <a:avLst/>
          </a:prstGeom>
          <a:solidFill>
            <a:srgbClr val="99CC33"/>
          </a:solidFill>
          <a:ln w="19050" cmpd="sng"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33548" y="4310875"/>
            <a:ext cx="1112437" cy="3986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2350" y="4060566"/>
            <a:ext cx="140908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continuous 1-1 mapping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>
          <a:xfrm>
            <a:off x="4484007" y="4223961"/>
            <a:ext cx="90713" cy="907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9050" cmpd="sng">
            <a:solidFill>
              <a:srgbClr val="1F497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096329" y="4189186"/>
            <a:ext cx="2161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non-manifold point</a:t>
            </a: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4352466" y="4089393"/>
            <a:ext cx="382819" cy="382819"/>
          </a:xfrm>
          <a:prstGeom prst="ellipse">
            <a:avLst/>
          </a:prstGeom>
          <a:solidFill>
            <a:srgbClr val="99CC33">
              <a:alpha val="49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3771900" y="5477329"/>
            <a:ext cx="1170214" cy="0"/>
          </a:xfrm>
          <a:prstGeom prst="line">
            <a:avLst/>
          </a:prstGeom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313250" y="5430960"/>
            <a:ext cx="90713" cy="90713"/>
          </a:xfrm>
          <a:prstGeom prst="ellipse">
            <a:avLst/>
          </a:prstGeom>
          <a:solidFill>
            <a:srgbClr val="99CC33"/>
          </a:solidFill>
          <a:ln w="19050" cmpd="sng">
            <a:solidFill>
              <a:srgbClr val="4F622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272643" y="4490489"/>
            <a:ext cx="204386" cy="8616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00068" y="4472221"/>
            <a:ext cx="415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x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13, 2013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Olga Sorkine-Hornung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6D05909F-73A9-412E-9C0F-A163E6110097}" type="slidenum">
              <a:rPr lang="en-US" smtClean="0"/>
              <a:pPr algn="ctr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5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354"/>
  <p:tag name="BOXHEIGHT" val="412"/>
  <p:tag name="BOXFONT" val="10"/>
  <p:tag name="BOXWRAP" val="0"/>
  <p:tag name="ORIGWIDTH" val="13"/>
  <p:tag name="PICTUREFILESIZE" val="1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+$&#10;\end{document}&#10;"/>
  <p:tag name="EXTERNALNAME" val="TP_tmp"/>
  <p:tag name="BLEND" val="0"/>
  <p:tag name="TRANSPARENT" val="1"/>
  <p:tag name="KEEPFILES" val="0"/>
  <p:tag name="DEBUGPAUSE" val="0"/>
  <p:tag name="RESOLUTION" val="1200"/>
  <p:tag name="WORKAROUNDTRANSPARENCYBUG" val="0"/>
  <p:tag name="ALLOWFONTSUBSTITUTION" val="0"/>
  <p:tag name="BITMAPFORMAT" val="pngmono"/>
  <p:tag name="BOXWIDTH" val="354"/>
  <p:tag name="BOXHEIGHT" val="412"/>
  <p:tag name="BOXFONT" val="10"/>
  <p:tag name="BOXWRAP" val="0"/>
  <p:tag name="ORIGWIDTH" val="18"/>
  <p:tag name="PICTUREFILESIZE" val="299"/>
</p:tagLst>
</file>

<file path=ppt/theme/theme1.xml><?xml version="1.0" encoding="utf-8"?>
<a:theme xmlns:a="http://schemas.openxmlformats.org/drawingml/2006/main" name="IGL-presentation-4by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IGL-presentation-4by3.potx</Template>
  <TotalTime>843</TotalTime>
  <Words>1593</Words>
  <Application>Microsoft Macintosh PowerPoint</Application>
  <PresentationFormat>On-screen Show (4:3)</PresentationFormat>
  <Paragraphs>435</Paragraphs>
  <Slides>58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IGL-presentation-4by3</vt:lpstr>
      <vt:lpstr>Equation</vt:lpstr>
      <vt:lpstr>2D/3D Shape Manipulation, 3D Printing</vt:lpstr>
      <vt:lpstr>Differential Geometry – Motivation</vt:lpstr>
      <vt:lpstr>Differential Geometry – Motivation</vt:lpstr>
      <vt:lpstr>Differential Geometry Basics</vt:lpstr>
      <vt:lpstr>Differential Geometry Basics</vt:lpstr>
      <vt:lpstr>Differential Geometry Basics</vt:lpstr>
      <vt:lpstr>Differential Geometry Basics</vt:lpstr>
      <vt:lpstr>Differential Geometry Basics</vt:lpstr>
      <vt:lpstr>Differential Geometry Basics</vt:lpstr>
      <vt:lpstr>Differential Geometry Basics</vt:lpstr>
      <vt:lpstr>Differential Geometry Basics</vt:lpstr>
      <vt:lpstr>Differential Geometry Basics</vt:lpstr>
      <vt:lpstr>Planar Curves</vt:lpstr>
      <vt:lpstr>Curves</vt:lpstr>
      <vt:lpstr>Arc Length Parameterization</vt:lpstr>
      <vt:lpstr>Secant</vt:lpstr>
      <vt:lpstr>Secant</vt:lpstr>
      <vt:lpstr>Tangent</vt:lpstr>
      <vt:lpstr>Secant and Tangent – Parametric Form</vt:lpstr>
      <vt:lpstr>Tangent, normal, radius of curvature</vt:lpstr>
      <vt:lpstr>Circle of Curvature</vt:lpstr>
      <vt:lpstr>Circle of Curvature</vt:lpstr>
      <vt:lpstr>Radius of Curvature, r</vt:lpstr>
      <vt:lpstr>Radius of Curvature, r = 1/</vt:lpstr>
      <vt:lpstr>Signed Curvature</vt:lpstr>
      <vt:lpstr>Gauss map </vt:lpstr>
      <vt:lpstr>Curvature =  change in normal direction</vt:lpstr>
      <vt:lpstr>Curvature Normal</vt:lpstr>
      <vt:lpstr>Curvature Normal – Examples</vt:lpstr>
      <vt:lpstr>Turning Number, k</vt:lpstr>
      <vt:lpstr>Turning Number Theorem</vt:lpstr>
      <vt:lpstr>Discrete Planar Curves</vt:lpstr>
      <vt:lpstr>Discrete Planar Curves</vt:lpstr>
      <vt:lpstr>Tangents, Normals</vt:lpstr>
      <vt:lpstr>Tangents, Normals</vt:lpstr>
      <vt:lpstr>Tangents, Normals</vt:lpstr>
      <vt:lpstr>Tangents, Normals</vt:lpstr>
      <vt:lpstr>Inscribed Polygon, p</vt:lpstr>
      <vt:lpstr>The Length of a Discrete Curve</vt:lpstr>
      <vt:lpstr>The Length of a Continuous Curve</vt:lpstr>
      <vt:lpstr>The Length of a Continuous Curve</vt:lpstr>
      <vt:lpstr>Curvature of a Discrete Curve</vt:lpstr>
      <vt:lpstr>Curvature of a Discrete Curve</vt:lpstr>
      <vt:lpstr>Curvature of a Discrete Curve</vt:lpstr>
      <vt:lpstr>Curvature of a Discrete Curve</vt:lpstr>
      <vt:lpstr>Curvature of a Discrete Curve</vt:lpstr>
      <vt:lpstr>Total Signed Curvature</vt:lpstr>
      <vt:lpstr>Discrete Gauss Map</vt:lpstr>
      <vt:lpstr>Discrete Gauss Map</vt:lpstr>
      <vt:lpstr>Discrete Turning Number Theorem</vt:lpstr>
      <vt:lpstr>Discrete Curvature – Integrated Quantity!</vt:lpstr>
      <vt:lpstr>Discrete Curvature – Integrated Quantity!</vt:lpstr>
      <vt:lpstr>Discrete Curvature – Integrated Quantity!</vt:lpstr>
      <vt:lpstr>Discrete Curvature – Integrated Quantity!</vt:lpstr>
      <vt:lpstr>Structure Preservation</vt:lpstr>
      <vt:lpstr>Convergence</vt:lpstr>
      <vt:lpstr>Recap</vt:lpstr>
      <vt:lpstr>Thank You</vt:lpstr>
    </vt:vector>
  </TitlesOfParts>
  <Manager/>
  <Company>ETH Zurich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Estimation in Point Clouds</dc:title>
  <dc:subject>Shape Modeling and Geometry Processing</dc:subject>
  <dc:creator>Olga Sorkine</dc:creator>
  <cp:keywords/>
  <dc:description/>
  <cp:lastModifiedBy>connelly barnes</cp:lastModifiedBy>
  <cp:revision>144</cp:revision>
  <dcterms:created xsi:type="dcterms:W3CDTF">2011-05-06T12:08:58Z</dcterms:created>
  <dcterms:modified xsi:type="dcterms:W3CDTF">2014-01-30T04:41:30Z</dcterms:modified>
  <cp:category>Course slides</cp:category>
</cp:coreProperties>
</file>