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47"/>
  </p:notesMasterIdLst>
  <p:handoutMasterIdLst>
    <p:handoutMasterId r:id="rId48"/>
  </p:handoutMasterIdLst>
  <p:sldIdLst>
    <p:sldId id="383" r:id="rId2"/>
    <p:sldId id="342" r:id="rId3"/>
    <p:sldId id="374" r:id="rId4"/>
    <p:sldId id="372" r:id="rId5"/>
    <p:sldId id="345" r:id="rId6"/>
    <p:sldId id="373" r:id="rId7"/>
    <p:sldId id="346" r:id="rId8"/>
    <p:sldId id="376" r:id="rId9"/>
    <p:sldId id="387" r:id="rId10"/>
    <p:sldId id="388" r:id="rId11"/>
    <p:sldId id="348" r:id="rId12"/>
    <p:sldId id="349" r:id="rId13"/>
    <p:sldId id="375" r:id="rId14"/>
    <p:sldId id="377" r:id="rId15"/>
    <p:sldId id="389" r:id="rId16"/>
    <p:sldId id="391" r:id="rId17"/>
    <p:sldId id="392" r:id="rId18"/>
    <p:sldId id="393" r:id="rId19"/>
    <p:sldId id="350" r:id="rId20"/>
    <p:sldId id="351" r:id="rId21"/>
    <p:sldId id="352" r:id="rId22"/>
    <p:sldId id="353" r:id="rId23"/>
    <p:sldId id="378" r:id="rId24"/>
    <p:sldId id="354" r:id="rId25"/>
    <p:sldId id="355" r:id="rId26"/>
    <p:sldId id="386" r:id="rId27"/>
    <p:sldId id="385" r:id="rId28"/>
    <p:sldId id="357" r:id="rId29"/>
    <p:sldId id="394" r:id="rId30"/>
    <p:sldId id="398" r:id="rId31"/>
    <p:sldId id="358" r:id="rId32"/>
    <p:sldId id="396" r:id="rId33"/>
    <p:sldId id="363" r:id="rId34"/>
    <p:sldId id="364" r:id="rId35"/>
    <p:sldId id="365" r:id="rId36"/>
    <p:sldId id="366" r:id="rId37"/>
    <p:sldId id="390" r:id="rId38"/>
    <p:sldId id="395" r:id="rId39"/>
    <p:sldId id="368" r:id="rId40"/>
    <p:sldId id="369" r:id="rId41"/>
    <p:sldId id="397" r:id="rId42"/>
    <p:sldId id="370" r:id="rId43"/>
    <p:sldId id="381" r:id="rId44"/>
    <p:sldId id="382" r:id="rId45"/>
    <p:sldId id="384" r:id="rId4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254" autoAdjust="0"/>
  </p:normalViewPr>
  <p:slideViewPr>
    <p:cSldViewPr snapToGrid="0">
      <p:cViewPr varScale="1">
        <p:scale>
          <a:sx n="82" d="100"/>
          <a:sy n="82" d="100"/>
        </p:scale>
        <p:origin x="-13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565E3-5248-2248-86C5-16608B2F51A5}" type="datetimeFigureOut">
              <a:rPr lang="en-US" smtClean="0"/>
              <a:t>2/3/14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0C38-8FE3-1444-BAFF-A243AB9AC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6945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0E8291B-2B1A-4794-ADEA-0ED545E5A289}" type="datetimeFigureOut">
              <a:rPr lang="en-US" smtClean="0"/>
              <a:pPr/>
              <a:t>2/3/14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C9E7943-5917-4B55-B657-7D1143F08B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8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video of the normal plane?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E7943-5917-4B55-B657-7D1143F08B2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86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5C8FEE-F163-425C-A5C8-7D27C6C3F29D}" type="slidenum">
              <a:rPr lang="de-DE"/>
              <a:pPr/>
              <a:t>34</a:t>
            </a:fld>
            <a:endParaRPr lang="de-DE"/>
          </a:p>
        </p:txBody>
      </p:sp>
      <p:sp>
        <p:nvSpPr>
          <p:cNvPr id="150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50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79" y="4561109"/>
            <a:ext cx="5852844" cy="4320079"/>
          </a:xfrm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D976AB-71D1-478C-A2ED-7E100C5E9F9F}" type="slidenum">
              <a:rPr lang="de-DE"/>
              <a:pPr/>
              <a:t>35</a:t>
            </a:fld>
            <a:endParaRPr lang="de-DE"/>
          </a:p>
        </p:txBody>
      </p:sp>
      <p:sp>
        <p:nvSpPr>
          <p:cNvPr id="151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51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79" y="4561109"/>
            <a:ext cx="5852844" cy="4320079"/>
          </a:xfrm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e-IL">
                <a:cs typeface="Arial" charset="0"/>
              </a:rPr>
              <a:t>תמונה</a:t>
            </a:r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e-IL">
                <a:cs typeface="Arial" charset="0"/>
              </a:rPr>
              <a:t>תמונה</a:t>
            </a:r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2400" dirty="0">
                <a:latin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2400" dirty="0" smtClean="0">
                <a:latin typeface="Lucida Grande" charset="0"/>
                <a:cs typeface="Lucida Grande" charset="0"/>
                <a:sym typeface="Lucida Grande" charset="0"/>
              </a:rPr>
              <a:t>Intuitive explanation for I and II!</a:t>
            </a:r>
            <a:endParaRPr lang="en-US" sz="24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2400" dirty="0">
                <a:latin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2400" dirty="0" smtClean="0">
                <a:latin typeface="Lucida Grande" charset="0"/>
                <a:cs typeface="Lucida Grande" charset="0"/>
                <a:sym typeface="Lucida Grande" charset="0"/>
              </a:rPr>
              <a:t>here is just I, maybe add things that </a:t>
            </a:r>
            <a:r>
              <a:rPr lang="en-US" sz="2400" smtClean="0">
                <a:latin typeface="Lucida Grande" charset="0"/>
                <a:cs typeface="Lucida Grande" charset="0"/>
                <a:sym typeface="Lucida Grande" charset="0"/>
              </a:rPr>
              <a:t>II measures…</a:t>
            </a:r>
            <a:endParaRPr lang="en-US" sz="24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2400">
                <a:latin typeface="Lucida Grande" charset="0"/>
                <a:cs typeface="Lucida Grande" charset="0"/>
                <a:sym typeface="Lucida Grande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2400">
                <a:latin typeface="Lucida Grande" charset="0"/>
                <a:cs typeface="Lucida Grande" charset="0"/>
                <a:sym typeface="Lucida Grande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2400" dirty="0">
                <a:latin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2400" dirty="0" smtClean="0">
                <a:latin typeface="Lucida Grande" charset="0"/>
                <a:cs typeface="Lucida Grande" charset="0"/>
                <a:sym typeface="Lucida Grande" charset="0"/>
              </a:rPr>
              <a:t>needs a better picture and</a:t>
            </a:r>
            <a:r>
              <a:rPr lang="en-US" sz="2400" baseline="0" dirty="0" smtClean="0">
                <a:latin typeface="Lucida Grande" charset="0"/>
                <a:cs typeface="Lucida Grande" charset="0"/>
                <a:sym typeface="Lucida Grande" charset="0"/>
              </a:rPr>
              <a:t> definition! </a:t>
            </a:r>
            <a:endParaRPr lang="en-US" sz="24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D4206F-05E3-474B-80DB-F95941B96B0B}" type="slidenum">
              <a:rPr lang="de-DE"/>
              <a:pPr/>
              <a:t>33</a:t>
            </a:fld>
            <a:endParaRPr lang="de-DE"/>
          </a:p>
        </p:txBody>
      </p:sp>
      <p:sp>
        <p:nvSpPr>
          <p:cNvPr id="150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50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79" y="4561109"/>
            <a:ext cx="5852844" cy="4320079"/>
          </a:xfrm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194793"/>
          </a:xfr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0" y="6356350"/>
            <a:ext cx="2133600" cy="36512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  <a:latin typeface="Trebuchet MS" pitchFamily="34" charset="0"/>
              </a:defRPr>
            </a:lvl1pPr>
          </a:lstStyle>
          <a:p>
            <a:r>
              <a:rPr lang="en-US" smtClean="0">
                <a:latin typeface="Calibri"/>
                <a:cs typeface="+mn-cs"/>
              </a:rPr>
              <a:t>March 20, 2013</a:t>
            </a:r>
            <a:endParaRPr lang="en-US" dirty="0">
              <a:latin typeface="Calibri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21771" y="3068964"/>
            <a:ext cx="9231873" cy="95088"/>
            <a:chOff x="-21771" y="3068964"/>
            <a:chExt cx="9231873" cy="95088"/>
          </a:xfrm>
        </p:grpSpPr>
        <p:sp>
          <p:nvSpPr>
            <p:cNvPr id="9" name="Freihandform 9"/>
            <p:cNvSpPr/>
            <p:nvPr/>
          </p:nvSpPr>
          <p:spPr>
            <a:xfrm>
              <a:off x="-7260" y="3092034"/>
              <a:ext cx="9217362" cy="583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17365"/>
                <a:gd name="f7" fmla="val 58382"/>
                <a:gd name="f8" fmla="val 3156857"/>
                <a:gd name="f9" fmla="val 58057"/>
                <a:gd name="f10" fmla="val 4259943"/>
                <a:gd name="f11" fmla="val 59267"/>
                <a:gd name="f12" fmla="val 5737981"/>
                <a:gd name="f13" fmla="val 7257"/>
                <a:gd name="f14" fmla="val 6618514"/>
                <a:gd name="f15" fmla="val 7499047"/>
                <a:gd name="f16" fmla="val 8017933"/>
                <a:gd name="f17" fmla="val 54428"/>
                <a:gd name="f18" fmla="val 8440057"/>
                <a:gd name="f19" fmla="val 8862181"/>
                <a:gd name="f20" fmla="val 61686"/>
                <a:gd name="f21" fmla="val 9033933"/>
                <a:gd name="f22" fmla="val 33867"/>
                <a:gd name="f23" fmla="val 9151257"/>
                <a:gd name="f24" fmla="val 29029"/>
                <a:gd name="f25" fmla="val 9268581"/>
                <a:gd name="f26" fmla="val 24191"/>
                <a:gd name="f27" fmla="val 9206290"/>
                <a:gd name="f28" fmla="val 26610"/>
                <a:gd name="f29" fmla="val 9144000"/>
                <a:gd name="f30" fmla="+- 0 0 -90"/>
                <a:gd name="f31" fmla="*/ f3 1 9217365"/>
                <a:gd name="f32" fmla="*/ f4 1 58382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9217365"/>
                <a:gd name="f41" fmla="*/ f37 1 58382"/>
                <a:gd name="f42" fmla="*/ 0 f38 1"/>
                <a:gd name="f43" fmla="*/ 0 f37 1"/>
                <a:gd name="f44" fmla="*/ 3156857 f38 1"/>
                <a:gd name="f45" fmla="*/ 58057 f37 1"/>
                <a:gd name="f46" fmla="*/ 6618514 f38 1"/>
                <a:gd name="f47" fmla="*/ 7257 f37 1"/>
                <a:gd name="f48" fmla="*/ 8440057 f38 1"/>
                <a:gd name="f49" fmla="*/ 9151257 f38 1"/>
                <a:gd name="f50" fmla="*/ 29029 f37 1"/>
                <a:gd name="f51" fmla="*/ 9144000 f38 1"/>
                <a:gd name="f52" fmla="+- f39 0 f1"/>
                <a:gd name="f53" fmla="*/ f42 1 9217365"/>
                <a:gd name="f54" fmla="*/ f43 1 58382"/>
                <a:gd name="f55" fmla="*/ f44 1 9217365"/>
                <a:gd name="f56" fmla="*/ f45 1 58382"/>
                <a:gd name="f57" fmla="*/ f46 1 9217365"/>
                <a:gd name="f58" fmla="*/ f47 1 58382"/>
                <a:gd name="f59" fmla="*/ f48 1 9217365"/>
                <a:gd name="f60" fmla="*/ f49 1 9217365"/>
                <a:gd name="f61" fmla="*/ f50 1 58382"/>
                <a:gd name="f62" fmla="*/ f51 1 9217365"/>
                <a:gd name="f63" fmla="*/ f33 1 f40"/>
                <a:gd name="f64" fmla="*/ f34 1 f40"/>
                <a:gd name="f65" fmla="*/ f33 1 f41"/>
                <a:gd name="f66" fmla="*/ f35 1 f41"/>
                <a:gd name="f67" fmla="*/ f53 1 f40"/>
                <a:gd name="f68" fmla="*/ f54 1 f41"/>
                <a:gd name="f69" fmla="*/ f55 1 f40"/>
                <a:gd name="f70" fmla="*/ f56 1 f41"/>
                <a:gd name="f71" fmla="*/ f57 1 f40"/>
                <a:gd name="f72" fmla="*/ f58 1 f41"/>
                <a:gd name="f73" fmla="*/ f59 1 f40"/>
                <a:gd name="f74" fmla="*/ f60 1 f40"/>
                <a:gd name="f75" fmla="*/ f61 1 f41"/>
                <a:gd name="f76" fmla="*/ f62 1 f40"/>
                <a:gd name="f77" fmla="*/ f63 f31 1"/>
                <a:gd name="f78" fmla="*/ f64 f31 1"/>
                <a:gd name="f79" fmla="*/ f66 f32 1"/>
                <a:gd name="f80" fmla="*/ f65 f32 1"/>
                <a:gd name="f81" fmla="*/ f67 f31 1"/>
                <a:gd name="f82" fmla="*/ f68 f32 1"/>
                <a:gd name="f83" fmla="*/ f69 f31 1"/>
                <a:gd name="f84" fmla="*/ f70 f32 1"/>
                <a:gd name="f85" fmla="*/ f71 f31 1"/>
                <a:gd name="f86" fmla="*/ f72 f32 1"/>
                <a:gd name="f87" fmla="*/ f73 f31 1"/>
                <a:gd name="f88" fmla="*/ f74 f31 1"/>
                <a:gd name="f89" fmla="*/ f75 f32 1"/>
                <a:gd name="f90" fmla="*/ f76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1" y="f82"/>
                </a:cxn>
                <a:cxn ang="f52">
                  <a:pos x="f83" y="f84"/>
                </a:cxn>
                <a:cxn ang="f52">
                  <a:pos x="f85" y="f86"/>
                </a:cxn>
                <a:cxn ang="f52">
                  <a:pos x="f87" y="f84"/>
                </a:cxn>
                <a:cxn ang="f52">
                  <a:pos x="f88" y="f89"/>
                </a:cxn>
                <a:cxn ang="f52">
                  <a:pos x="f90" y="f89"/>
                </a:cxn>
              </a:cxnLst>
              <a:rect l="f77" t="f80" r="f78" b="f79"/>
              <a:pathLst>
                <a:path w="9217365" h="58382">
                  <a:moveTo>
                    <a:pt x="f5" y="f5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9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24"/>
                  </a:cubicBezTo>
                </a:path>
              </a:pathLst>
            </a:custGeom>
            <a:noFill/>
            <a:ln w="19046">
              <a:solidFill>
                <a:srgbClr val="3366FF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99CC33"/>
                </a:solidFill>
                <a:uFillTx/>
                <a:latin typeface="Calibri"/>
              </a:endParaRPr>
            </a:p>
          </p:txBody>
        </p:sp>
        <p:sp>
          <p:nvSpPr>
            <p:cNvPr id="10" name="Freihandform 10"/>
            <p:cNvSpPr/>
            <p:nvPr/>
          </p:nvSpPr>
          <p:spPr>
            <a:xfrm>
              <a:off x="-7260" y="3068964"/>
              <a:ext cx="9151260" cy="950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51257"/>
                <a:gd name="f7" fmla="val 131343"/>
                <a:gd name="f8" fmla="val 37000"/>
                <a:gd name="f9" fmla="val 241904"/>
                <a:gd name="f10" fmla="val 16438"/>
                <a:gd name="f11" fmla="val 483809"/>
                <a:gd name="f12" fmla="val -4124"/>
                <a:gd name="f13" fmla="val 979714"/>
                <a:gd name="f14" fmla="val 714"/>
                <a:gd name="f15" fmla="val 1475619"/>
                <a:gd name="f16" fmla="val 5552"/>
                <a:gd name="f17" fmla="val 2310190"/>
                <a:gd name="f18" fmla="val 52724"/>
                <a:gd name="f19" fmla="val 2975428"/>
                <a:gd name="f20" fmla="val 66029"/>
                <a:gd name="f21" fmla="val 3640666"/>
                <a:gd name="f22" fmla="val 79334"/>
                <a:gd name="f23" fmla="val 4338562"/>
                <a:gd name="f24" fmla="val 85381"/>
                <a:gd name="f25" fmla="val 4971143"/>
                <a:gd name="f26" fmla="val 80543"/>
                <a:gd name="f27" fmla="val 5603724"/>
                <a:gd name="f28" fmla="val 75705"/>
                <a:gd name="f29" fmla="val 6770914"/>
                <a:gd name="f30" fmla="val 8164286"/>
                <a:gd name="f31" fmla="val 44257"/>
                <a:gd name="f32" fmla="val 8561010"/>
                <a:gd name="f33" fmla="val 59981"/>
                <a:gd name="f34" fmla="val 8856133"/>
                <a:gd name="f35" fmla="val 95662"/>
                <a:gd name="f36" fmla="+- 0 0 -90"/>
                <a:gd name="f37" fmla="*/ f3 1 9151257"/>
                <a:gd name="f38" fmla="*/ f4 1 131343"/>
                <a:gd name="f39" fmla="val f5"/>
                <a:gd name="f40" fmla="val f6"/>
                <a:gd name="f41" fmla="val f7"/>
                <a:gd name="f42" fmla="*/ f36 f0 1"/>
                <a:gd name="f43" fmla="+- f41 0 f39"/>
                <a:gd name="f44" fmla="+- f40 0 f39"/>
                <a:gd name="f45" fmla="*/ f42 1 f2"/>
                <a:gd name="f46" fmla="*/ f44 1 9151257"/>
                <a:gd name="f47" fmla="*/ f43 1 131343"/>
                <a:gd name="f48" fmla="*/ 0 f44 1"/>
                <a:gd name="f49" fmla="*/ 37000 f43 1"/>
                <a:gd name="f50" fmla="*/ 979714 f44 1"/>
                <a:gd name="f51" fmla="*/ 714 f43 1"/>
                <a:gd name="f52" fmla="*/ 2975428 f44 1"/>
                <a:gd name="f53" fmla="*/ 66029 f43 1"/>
                <a:gd name="f54" fmla="*/ 4971143 f44 1"/>
                <a:gd name="f55" fmla="*/ 80543 f43 1"/>
                <a:gd name="f56" fmla="*/ 6770914 f44 1"/>
                <a:gd name="f57" fmla="*/ 8164286 f44 1"/>
                <a:gd name="f58" fmla="*/ 44257 f43 1"/>
                <a:gd name="f59" fmla="*/ 9151257 f44 1"/>
                <a:gd name="f60" fmla="*/ 131343 f43 1"/>
                <a:gd name="f61" fmla="+- f45 0 f1"/>
                <a:gd name="f62" fmla="*/ f48 1 9151257"/>
                <a:gd name="f63" fmla="*/ f49 1 131343"/>
                <a:gd name="f64" fmla="*/ f50 1 9151257"/>
                <a:gd name="f65" fmla="*/ f51 1 131343"/>
                <a:gd name="f66" fmla="*/ f52 1 9151257"/>
                <a:gd name="f67" fmla="*/ f53 1 131343"/>
                <a:gd name="f68" fmla="*/ f54 1 9151257"/>
                <a:gd name="f69" fmla="*/ f55 1 131343"/>
                <a:gd name="f70" fmla="*/ f56 1 9151257"/>
                <a:gd name="f71" fmla="*/ f57 1 9151257"/>
                <a:gd name="f72" fmla="*/ f58 1 131343"/>
                <a:gd name="f73" fmla="*/ f59 1 9151257"/>
                <a:gd name="f74" fmla="*/ f60 1 131343"/>
                <a:gd name="f75" fmla="*/ f39 1 f46"/>
                <a:gd name="f76" fmla="*/ f40 1 f46"/>
                <a:gd name="f77" fmla="*/ f39 1 f47"/>
                <a:gd name="f78" fmla="*/ f41 1 f47"/>
                <a:gd name="f79" fmla="*/ f62 1 f46"/>
                <a:gd name="f80" fmla="*/ f63 1 f47"/>
                <a:gd name="f81" fmla="*/ f64 1 f46"/>
                <a:gd name="f82" fmla="*/ f65 1 f47"/>
                <a:gd name="f83" fmla="*/ f66 1 f46"/>
                <a:gd name="f84" fmla="*/ f67 1 f47"/>
                <a:gd name="f85" fmla="*/ f68 1 f46"/>
                <a:gd name="f86" fmla="*/ f69 1 f47"/>
                <a:gd name="f87" fmla="*/ f70 1 f46"/>
                <a:gd name="f88" fmla="*/ f71 1 f46"/>
                <a:gd name="f89" fmla="*/ f72 1 f47"/>
                <a:gd name="f90" fmla="*/ f73 1 f46"/>
                <a:gd name="f91" fmla="*/ f74 1 f47"/>
                <a:gd name="f92" fmla="*/ f75 f37 1"/>
                <a:gd name="f93" fmla="*/ f76 f37 1"/>
                <a:gd name="f94" fmla="*/ f78 f38 1"/>
                <a:gd name="f95" fmla="*/ f77 f38 1"/>
                <a:gd name="f96" fmla="*/ f79 f37 1"/>
                <a:gd name="f97" fmla="*/ f80 f38 1"/>
                <a:gd name="f98" fmla="*/ f81 f37 1"/>
                <a:gd name="f99" fmla="*/ f82 f38 1"/>
                <a:gd name="f100" fmla="*/ f83 f37 1"/>
                <a:gd name="f101" fmla="*/ f84 f38 1"/>
                <a:gd name="f102" fmla="*/ f85 f37 1"/>
                <a:gd name="f103" fmla="*/ f86 f38 1"/>
                <a:gd name="f104" fmla="*/ f87 f37 1"/>
                <a:gd name="f105" fmla="*/ f88 f37 1"/>
                <a:gd name="f106" fmla="*/ f89 f38 1"/>
                <a:gd name="f107" fmla="*/ f90 f37 1"/>
                <a:gd name="f108" fmla="*/ f91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1">
                  <a:pos x="f96" y="f97"/>
                </a:cxn>
                <a:cxn ang="f61">
                  <a:pos x="f98" y="f99"/>
                </a:cxn>
                <a:cxn ang="f61">
                  <a:pos x="f100" y="f101"/>
                </a:cxn>
                <a:cxn ang="f61">
                  <a:pos x="f102" y="f103"/>
                </a:cxn>
                <a:cxn ang="f61">
                  <a:pos x="f104" y="f97"/>
                </a:cxn>
                <a:cxn ang="f61">
                  <a:pos x="f105" y="f106"/>
                </a:cxn>
                <a:cxn ang="f61">
                  <a:pos x="f107" y="f108"/>
                </a:cxn>
              </a:cxnLst>
              <a:rect l="f92" t="f95" r="f93" b="f94"/>
              <a:pathLst>
                <a:path w="9151257" h="131343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8"/>
                    <a:pt x="f29" y="f8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6" y="f7"/>
                  </a:cubicBezTo>
                </a:path>
              </a:pathLst>
            </a:custGeom>
            <a:noFill/>
            <a:ln w="19046">
              <a:solidFill>
                <a:srgbClr val="3366FF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ihandform 11"/>
            <p:cNvSpPr/>
            <p:nvPr/>
          </p:nvSpPr>
          <p:spPr>
            <a:xfrm>
              <a:off x="-21771" y="3105988"/>
              <a:ext cx="9165771" cy="5805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65771"/>
                <a:gd name="f7" fmla="val 58057"/>
                <a:gd name="f8" fmla="val 7257"/>
                <a:gd name="f9" fmla="val 2532742"/>
                <a:gd name="f10" fmla="val 3328609"/>
                <a:gd name="f11" fmla="val 6048"/>
                <a:gd name="f12" fmla="val 4775200"/>
                <a:gd name="f13" fmla="val 43543"/>
                <a:gd name="f14" fmla="val 5820228"/>
                <a:gd name="f15" fmla="val 6148009"/>
                <a:gd name="f16" fmla="val 6741885"/>
                <a:gd name="f17" fmla="val 8643257"/>
                <a:gd name="f18" fmla="val 36286"/>
                <a:gd name="f19" fmla="val 9047238"/>
                <a:gd name="f20" fmla="val 37496"/>
                <a:gd name="f21" fmla="val 9106504"/>
                <a:gd name="f22" fmla="val 44148"/>
                <a:gd name="f23" fmla="val 50800"/>
                <a:gd name="f24" fmla="+- 0 0 -90"/>
                <a:gd name="f25" fmla="*/ f3 1 9165771"/>
                <a:gd name="f26" fmla="*/ f4 1 58057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9165771"/>
                <a:gd name="f35" fmla="*/ f31 1 58057"/>
                <a:gd name="f36" fmla="*/ 0 f32 1"/>
                <a:gd name="f37" fmla="*/ 7257 f31 1"/>
                <a:gd name="f38" fmla="*/ 2532742 f32 1"/>
                <a:gd name="f39" fmla="*/ 0 f31 1"/>
                <a:gd name="f40" fmla="*/ 4775200 f32 1"/>
                <a:gd name="f41" fmla="*/ 43543 f31 1"/>
                <a:gd name="f42" fmla="*/ 5820228 f32 1"/>
                <a:gd name="f43" fmla="*/ 58057 f31 1"/>
                <a:gd name="f44" fmla="*/ 6741885 f32 1"/>
                <a:gd name="f45" fmla="*/ 8643257 f32 1"/>
                <a:gd name="f46" fmla="*/ 36286 f31 1"/>
                <a:gd name="f47" fmla="*/ 9165771 f32 1"/>
                <a:gd name="f48" fmla="*/ 50800 f31 1"/>
                <a:gd name="f49" fmla="+- f33 0 f1"/>
                <a:gd name="f50" fmla="*/ f36 1 9165771"/>
                <a:gd name="f51" fmla="*/ f37 1 58057"/>
                <a:gd name="f52" fmla="*/ f38 1 9165771"/>
                <a:gd name="f53" fmla="*/ f39 1 58057"/>
                <a:gd name="f54" fmla="*/ f40 1 9165771"/>
                <a:gd name="f55" fmla="*/ f41 1 58057"/>
                <a:gd name="f56" fmla="*/ f42 1 9165771"/>
                <a:gd name="f57" fmla="*/ f43 1 58057"/>
                <a:gd name="f58" fmla="*/ f44 1 9165771"/>
                <a:gd name="f59" fmla="*/ f45 1 9165771"/>
                <a:gd name="f60" fmla="*/ f46 1 58057"/>
                <a:gd name="f61" fmla="*/ f47 1 9165771"/>
                <a:gd name="f62" fmla="*/ f48 1 58057"/>
                <a:gd name="f63" fmla="*/ f27 1 f34"/>
                <a:gd name="f64" fmla="*/ f28 1 f34"/>
                <a:gd name="f65" fmla="*/ f27 1 f35"/>
                <a:gd name="f66" fmla="*/ f29 1 f35"/>
                <a:gd name="f67" fmla="*/ f50 1 f34"/>
                <a:gd name="f68" fmla="*/ f51 1 f35"/>
                <a:gd name="f69" fmla="*/ f52 1 f34"/>
                <a:gd name="f70" fmla="*/ f53 1 f35"/>
                <a:gd name="f71" fmla="*/ f54 1 f34"/>
                <a:gd name="f72" fmla="*/ f55 1 f35"/>
                <a:gd name="f73" fmla="*/ f56 1 f34"/>
                <a:gd name="f74" fmla="*/ f57 1 f35"/>
                <a:gd name="f75" fmla="*/ f58 1 f34"/>
                <a:gd name="f76" fmla="*/ f59 1 f34"/>
                <a:gd name="f77" fmla="*/ f60 1 f35"/>
                <a:gd name="f78" fmla="*/ f61 1 f34"/>
                <a:gd name="f79" fmla="*/ f62 1 f35"/>
                <a:gd name="f80" fmla="*/ f63 f25 1"/>
                <a:gd name="f81" fmla="*/ f64 f25 1"/>
                <a:gd name="f82" fmla="*/ f66 f26 1"/>
                <a:gd name="f83" fmla="*/ f65 f26 1"/>
                <a:gd name="f84" fmla="*/ f67 f25 1"/>
                <a:gd name="f85" fmla="*/ f68 f26 1"/>
                <a:gd name="f86" fmla="*/ f69 f25 1"/>
                <a:gd name="f87" fmla="*/ f70 f26 1"/>
                <a:gd name="f88" fmla="*/ f71 f25 1"/>
                <a:gd name="f89" fmla="*/ f72 f26 1"/>
                <a:gd name="f90" fmla="*/ f73 f25 1"/>
                <a:gd name="f91" fmla="*/ f74 f26 1"/>
                <a:gd name="f92" fmla="*/ f75 f25 1"/>
                <a:gd name="f93" fmla="*/ f76 f25 1"/>
                <a:gd name="f94" fmla="*/ f77 f26 1"/>
                <a:gd name="f95" fmla="*/ f78 f25 1"/>
                <a:gd name="f96" fmla="*/ f79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84" y="f85"/>
                </a:cxn>
                <a:cxn ang="f49">
                  <a:pos x="f86" y="f87"/>
                </a:cxn>
                <a:cxn ang="f49">
                  <a:pos x="f88" y="f89"/>
                </a:cxn>
                <a:cxn ang="f49">
                  <a:pos x="f90" y="f91"/>
                </a:cxn>
                <a:cxn ang="f49">
                  <a:pos x="f92" y="f89"/>
                </a:cxn>
                <a:cxn ang="f49">
                  <a:pos x="f93" y="f94"/>
                </a:cxn>
                <a:cxn ang="f49">
                  <a:pos x="f95" y="f96"/>
                </a:cxn>
              </a:cxnLst>
              <a:rect l="f80" t="f83" r="f81" b="f82"/>
              <a:pathLst>
                <a:path w="9165771" h="58057">
                  <a:moveTo>
                    <a:pt x="f5" y="f8"/>
                  </a:moveTo>
                  <a:lnTo>
                    <a:pt x="f9" y="f5"/>
                  </a:lnTo>
                  <a:cubicBezTo>
                    <a:pt x="f10" y="f11"/>
                    <a:pt x="f12" y="f13"/>
                    <a:pt x="f12" y="f13"/>
                  </a:cubicBezTo>
                  <a:lnTo>
                    <a:pt x="f14" y="f7"/>
                  </a:lnTo>
                  <a:cubicBezTo>
                    <a:pt x="f15" y="f7"/>
                    <a:pt x="f16" y="f13"/>
                    <a:pt x="f16" y="f13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6" y="f23"/>
                  </a:cubicBezTo>
                </a:path>
              </a:pathLst>
            </a:custGeom>
            <a:noFill/>
            <a:ln w="19046">
              <a:solidFill>
                <a:srgbClr val="3366FF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1410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72001"/>
          </a:xfrm>
        </p:spPr>
        <p:txBody>
          <a:bodyPr/>
          <a:lstStyle>
            <a:lvl1pPr marL="342900" indent="-342900">
              <a:buClr>
                <a:srgbClr val="3366FF"/>
              </a:buClr>
              <a:buSzPct val="80000"/>
              <a:buFont typeface="Calibri" pitchFamily="34" charset="0"/>
              <a:buChar char="●"/>
              <a:defRPr>
                <a:latin typeface="Trebuchet MS"/>
                <a:cs typeface="Trebuchet MS"/>
              </a:defRPr>
            </a:lvl1pPr>
            <a:lvl2pPr marL="742950" indent="-285750">
              <a:buClr>
                <a:srgbClr val="3366FF"/>
              </a:buClr>
              <a:buFont typeface="Wingdings" pitchFamily="2" charset="2"/>
              <a:buChar char="§"/>
              <a:defRPr>
                <a:latin typeface="Trebuchet MS"/>
                <a:cs typeface="Trebuchet MS"/>
              </a:defRPr>
            </a:lvl2pPr>
            <a:lvl3pPr>
              <a:buClr>
                <a:srgbClr val="3366FF"/>
              </a:buClr>
              <a:defRPr>
                <a:latin typeface="Trebuchet MS"/>
                <a:cs typeface="Trebuchet MS"/>
              </a:defRPr>
            </a:lvl3pPr>
            <a:lvl4pPr marL="1600200" indent="-228600">
              <a:buClr>
                <a:srgbClr val="3366FF"/>
              </a:buClr>
              <a:buFont typeface="Wingdings" pitchFamily="2" charset="2"/>
              <a:buChar char="§"/>
              <a:defRPr>
                <a:latin typeface="Trebuchet MS"/>
                <a:cs typeface="Trebuchet MS"/>
              </a:defRPr>
            </a:lvl4pPr>
            <a:lvl5pPr marL="2057400" indent="-228600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  <a:defRPr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0" y="6354707"/>
            <a:ext cx="1446312" cy="365125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>
                <a:latin typeface="Calibri"/>
                <a:cs typeface="+mn-cs"/>
              </a:rPr>
              <a:t>March 20, 2013</a:t>
            </a:r>
            <a:endParaRPr lang="en-US" dirty="0"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3848" y="6354707"/>
            <a:ext cx="2808312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fr-FR" dirty="0" smtClean="0">
                <a:latin typeface="Calibri"/>
                <a:cs typeface="+mn-cs"/>
              </a:rPr>
              <a:t>Olga </a:t>
            </a:r>
            <a:r>
              <a:rPr lang="fr-FR" dirty="0" err="1" smtClean="0">
                <a:latin typeface="Calibri"/>
                <a:cs typeface="+mn-cs"/>
              </a:rPr>
              <a:t>Sorkine-Hornung</a:t>
            </a:r>
            <a:endParaRPr lang="fr-FR" dirty="0"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53944" y="6354707"/>
            <a:ext cx="594320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latin typeface="Trebuchet MS" pitchFamily="34" charset="0"/>
              </a:defRPr>
            </a:lvl1pPr>
          </a:lstStyle>
          <a:p>
            <a:pPr rtl="0"/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21771" y="971711"/>
            <a:ext cx="9231873" cy="95089"/>
            <a:chOff x="-21771" y="872995"/>
            <a:chExt cx="9231873" cy="95089"/>
          </a:xfrm>
        </p:grpSpPr>
        <p:sp>
          <p:nvSpPr>
            <p:cNvPr id="8" name="Freihandform 8"/>
            <p:cNvSpPr/>
            <p:nvPr/>
          </p:nvSpPr>
          <p:spPr>
            <a:xfrm>
              <a:off x="-7260" y="896075"/>
              <a:ext cx="9217362" cy="583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17365"/>
                <a:gd name="f7" fmla="val 58382"/>
                <a:gd name="f8" fmla="val 3156857"/>
                <a:gd name="f9" fmla="val 58057"/>
                <a:gd name="f10" fmla="val 4259943"/>
                <a:gd name="f11" fmla="val 59267"/>
                <a:gd name="f12" fmla="val 5737981"/>
                <a:gd name="f13" fmla="val 7257"/>
                <a:gd name="f14" fmla="val 6618514"/>
                <a:gd name="f15" fmla="val 7499047"/>
                <a:gd name="f16" fmla="val 8017933"/>
                <a:gd name="f17" fmla="val 54428"/>
                <a:gd name="f18" fmla="val 8440057"/>
                <a:gd name="f19" fmla="val 8862181"/>
                <a:gd name="f20" fmla="val 61686"/>
                <a:gd name="f21" fmla="val 9033933"/>
                <a:gd name="f22" fmla="val 33867"/>
                <a:gd name="f23" fmla="val 9151257"/>
                <a:gd name="f24" fmla="val 29029"/>
                <a:gd name="f25" fmla="val 9268581"/>
                <a:gd name="f26" fmla="val 24191"/>
                <a:gd name="f27" fmla="val 9206290"/>
                <a:gd name="f28" fmla="val 26610"/>
                <a:gd name="f29" fmla="val 9144000"/>
                <a:gd name="f30" fmla="+- 0 0 -90"/>
                <a:gd name="f31" fmla="*/ f3 1 9217365"/>
                <a:gd name="f32" fmla="*/ f4 1 58382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9217365"/>
                <a:gd name="f41" fmla="*/ f37 1 58382"/>
                <a:gd name="f42" fmla="*/ 0 f38 1"/>
                <a:gd name="f43" fmla="*/ 0 f37 1"/>
                <a:gd name="f44" fmla="*/ 3156857 f38 1"/>
                <a:gd name="f45" fmla="*/ 58057 f37 1"/>
                <a:gd name="f46" fmla="*/ 6618514 f38 1"/>
                <a:gd name="f47" fmla="*/ 7257 f37 1"/>
                <a:gd name="f48" fmla="*/ 8440057 f38 1"/>
                <a:gd name="f49" fmla="*/ 9151257 f38 1"/>
                <a:gd name="f50" fmla="*/ 29029 f37 1"/>
                <a:gd name="f51" fmla="*/ 9144000 f38 1"/>
                <a:gd name="f52" fmla="+- f39 0 f1"/>
                <a:gd name="f53" fmla="*/ f42 1 9217365"/>
                <a:gd name="f54" fmla="*/ f43 1 58382"/>
                <a:gd name="f55" fmla="*/ f44 1 9217365"/>
                <a:gd name="f56" fmla="*/ f45 1 58382"/>
                <a:gd name="f57" fmla="*/ f46 1 9217365"/>
                <a:gd name="f58" fmla="*/ f47 1 58382"/>
                <a:gd name="f59" fmla="*/ f48 1 9217365"/>
                <a:gd name="f60" fmla="*/ f49 1 9217365"/>
                <a:gd name="f61" fmla="*/ f50 1 58382"/>
                <a:gd name="f62" fmla="*/ f51 1 9217365"/>
                <a:gd name="f63" fmla="*/ f33 1 f40"/>
                <a:gd name="f64" fmla="*/ f34 1 f40"/>
                <a:gd name="f65" fmla="*/ f33 1 f41"/>
                <a:gd name="f66" fmla="*/ f35 1 f41"/>
                <a:gd name="f67" fmla="*/ f53 1 f40"/>
                <a:gd name="f68" fmla="*/ f54 1 f41"/>
                <a:gd name="f69" fmla="*/ f55 1 f40"/>
                <a:gd name="f70" fmla="*/ f56 1 f41"/>
                <a:gd name="f71" fmla="*/ f57 1 f40"/>
                <a:gd name="f72" fmla="*/ f58 1 f41"/>
                <a:gd name="f73" fmla="*/ f59 1 f40"/>
                <a:gd name="f74" fmla="*/ f60 1 f40"/>
                <a:gd name="f75" fmla="*/ f61 1 f41"/>
                <a:gd name="f76" fmla="*/ f62 1 f40"/>
                <a:gd name="f77" fmla="*/ f63 f31 1"/>
                <a:gd name="f78" fmla="*/ f64 f31 1"/>
                <a:gd name="f79" fmla="*/ f66 f32 1"/>
                <a:gd name="f80" fmla="*/ f65 f32 1"/>
                <a:gd name="f81" fmla="*/ f67 f31 1"/>
                <a:gd name="f82" fmla="*/ f68 f32 1"/>
                <a:gd name="f83" fmla="*/ f69 f31 1"/>
                <a:gd name="f84" fmla="*/ f70 f32 1"/>
                <a:gd name="f85" fmla="*/ f71 f31 1"/>
                <a:gd name="f86" fmla="*/ f72 f32 1"/>
                <a:gd name="f87" fmla="*/ f73 f31 1"/>
                <a:gd name="f88" fmla="*/ f74 f31 1"/>
                <a:gd name="f89" fmla="*/ f75 f32 1"/>
                <a:gd name="f90" fmla="*/ f76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1" y="f82"/>
                </a:cxn>
                <a:cxn ang="f52">
                  <a:pos x="f83" y="f84"/>
                </a:cxn>
                <a:cxn ang="f52">
                  <a:pos x="f85" y="f86"/>
                </a:cxn>
                <a:cxn ang="f52">
                  <a:pos x="f87" y="f84"/>
                </a:cxn>
                <a:cxn ang="f52">
                  <a:pos x="f88" y="f89"/>
                </a:cxn>
                <a:cxn ang="f52">
                  <a:pos x="f90" y="f89"/>
                </a:cxn>
              </a:cxnLst>
              <a:rect l="f77" t="f80" r="f78" b="f79"/>
              <a:pathLst>
                <a:path w="9217365" h="58382">
                  <a:moveTo>
                    <a:pt x="f5" y="f5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9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24"/>
                  </a:cubicBezTo>
                </a:path>
              </a:pathLst>
            </a:custGeom>
            <a:noFill/>
            <a:ln w="19046">
              <a:solidFill>
                <a:srgbClr val="3366FF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99CC33"/>
                </a:solidFill>
                <a:uFillTx/>
                <a:latin typeface="Trebuchet MS" pitchFamily="34" charset="0"/>
              </a:endParaRPr>
            </a:p>
          </p:txBody>
        </p:sp>
        <p:sp>
          <p:nvSpPr>
            <p:cNvPr id="9" name="Freihandform 9"/>
            <p:cNvSpPr/>
            <p:nvPr/>
          </p:nvSpPr>
          <p:spPr>
            <a:xfrm>
              <a:off x="-7260" y="872995"/>
              <a:ext cx="9151260" cy="950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51257"/>
                <a:gd name="f7" fmla="val 131343"/>
                <a:gd name="f8" fmla="val 37000"/>
                <a:gd name="f9" fmla="val 241904"/>
                <a:gd name="f10" fmla="val 16438"/>
                <a:gd name="f11" fmla="val 483809"/>
                <a:gd name="f12" fmla="val -4124"/>
                <a:gd name="f13" fmla="val 979714"/>
                <a:gd name="f14" fmla="val 714"/>
                <a:gd name="f15" fmla="val 1475619"/>
                <a:gd name="f16" fmla="val 5552"/>
                <a:gd name="f17" fmla="val 2310190"/>
                <a:gd name="f18" fmla="val 52724"/>
                <a:gd name="f19" fmla="val 2975428"/>
                <a:gd name="f20" fmla="val 66029"/>
                <a:gd name="f21" fmla="val 3640666"/>
                <a:gd name="f22" fmla="val 79334"/>
                <a:gd name="f23" fmla="val 4338562"/>
                <a:gd name="f24" fmla="val 85381"/>
                <a:gd name="f25" fmla="val 4971143"/>
                <a:gd name="f26" fmla="val 80543"/>
                <a:gd name="f27" fmla="val 5603724"/>
                <a:gd name="f28" fmla="val 75705"/>
                <a:gd name="f29" fmla="val 6770914"/>
                <a:gd name="f30" fmla="val 8164286"/>
                <a:gd name="f31" fmla="val 44257"/>
                <a:gd name="f32" fmla="val 8561010"/>
                <a:gd name="f33" fmla="val 59981"/>
                <a:gd name="f34" fmla="val 8856133"/>
                <a:gd name="f35" fmla="val 95662"/>
                <a:gd name="f36" fmla="+- 0 0 -90"/>
                <a:gd name="f37" fmla="*/ f3 1 9151257"/>
                <a:gd name="f38" fmla="*/ f4 1 131343"/>
                <a:gd name="f39" fmla="val f5"/>
                <a:gd name="f40" fmla="val f6"/>
                <a:gd name="f41" fmla="val f7"/>
                <a:gd name="f42" fmla="*/ f36 f0 1"/>
                <a:gd name="f43" fmla="+- f41 0 f39"/>
                <a:gd name="f44" fmla="+- f40 0 f39"/>
                <a:gd name="f45" fmla="*/ f42 1 f2"/>
                <a:gd name="f46" fmla="*/ f44 1 9151257"/>
                <a:gd name="f47" fmla="*/ f43 1 131343"/>
                <a:gd name="f48" fmla="*/ 0 f44 1"/>
                <a:gd name="f49" fmla="*/ 37000 f43 1"/>
                <a:gd name="f50" fmla="*/ 979714 f44 1"/>
                <a:gd name="f51" fmla="*/ 714 f43 1"/>
                <a:gd name="f52" fmla="*/ 2975428 f44 1"/>
                <a:gd name="f53" fmla="*/ 66029 f43 1"/>
                <a:gd name="f54" fmla="*/ 4971143 f44 1"/>
                <a:gd name="f55" fmla="*/ 80543 f43 1"/>
                <a:gd name="f56" fmla="*/ 6770914 f44 1"/>
                <a:gd name="f57" fmla="*/ 8164286 f44 1"/>
                <a:gd name="f58" fmla="*/ 44257 f43 1"/>
                <a:gd name="f59" fmla="*/ 9151257 f44 1"/>
                <a:gd name="f60" fmla="*/ 131343 f43 1"/>
                <a:gd name="f61" fmla="+- f45 0 f1"/>
                <a:gd name="f62" fmla="*/ f48 1 9151257"/>
                <a:gd name="f63" fmla="*/ f49 1 131343"/>
                <a:gd name="f64" fmla="*/ f50 1 9151257"/>
                <a:gd name="f65" fmla="*/ f51 1 131343"/>
                <a:gd name="f66" fmla="*/ f52 1 9151257"/>
                <a:gd name="f67" fmla="*/ f53 1 131343"/>
                <a:gd name="f68" fmla="*/ f54 1 9151257"/>
                <a:gd name="f69" fmla="*/ f55 1 131343"/>
                <a:gd name="f70" fmla="*/ f56 1 9151257"/>
                <a:gd name="f71" fmla="*/ f57 1 9151257"/>
                <a:gd name="f72" fmla="*/ f58 1 131343"/>
                <a:gd name="f73" fmla="*/ f59 1 9151257"/>
                <a:gd name="f74" fmla="*/ f60 1 131343"/>
                <a:gd name="f75" fmla="*/ f39 1 f46"/>
                <a:gd name="f76" fmla="*/ f40 1 f46"/>
                <a:gd name="f77" fmla="*/ f39 1 f47"/>
                <a:gd name="f78" fmla="*/ f41 1 f47"/>
                <a:gd name="f79" fmla="*/ f62 1 f46"/>
                <a:gd name="f80" fmla="*/ f63 1 f47"/>
                <a:gd name="f81" fmla="*/ f64 1 f46"/>
                <a:gd name="f82" fmla="*/ f65 1 f47"/>
                <a:gd name="f83" fmla="*/ f66 1 f46"/>
                <a:gd name="f84" fmla="*/ f67 1 f47"/>
                <a:gd name="f85" fmla="*/ f68 1 f46"/>
                <a:gd name="f86" fmla="*/ f69 1 f47"/>
                <a:gd name="f87" fmla="*/ f70 1 f46"/>
                <a:gd name="f88" fmla="*/ f71 1 f46"/>
                <a:gd name="f89" fmla="*/ f72 1 f47"/>
                <a:gd name="f90" fmla="*/ f73 1 f46"/>
                <a:gd name="f91" fmla="*/ f74 1 f47"/>
                <a:gd name="f92" fmla="*/ f75 f37 1"/>
                <a:gd name="f93" fmla="*/ f76 f37 1"/>
                <a:gd name="f94" fmla="*/ f78 f38 1"/>
                <a:gd name="f95" fmla="*/ f77 f38 1"/>
                <a:gd name="f96" fmla="*/ f79 f37 1"/>
                <a:gd name="f97" fmla="*/ f80 f38 1"/>
                <a:gd name="f98" fmla="*/ f81 f37 1"/>
                <a:gd name="f99" fmla="*/ f82 f38 1"/>
                <a:gd name="f100" fmla="*/ f83 f37 1"/>
                <a:gd name="f101" fmla="*/ f84 f38 1"/>
                <a:gd name="f102" fmla="*/ f85 f37 1"/>
                <a:gd name="f103" fmla="*/ f86 f38 1"/>
                <a:gd name="f104" fmla="*/ f87 f37 1"/>
                <a:gd name="f105" fmla="*/ f88 f37 1"/>
                <a:gd name="f106" fmla="*/ f89 f38 1"/>
                <a:gd name="f107" fmla="*/ f90 f37 1"/>
                <a:gd name="f108" fmla="*/ f91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1">
                  <a:pos x="f96" y="f97"/>
                </a:cxn>
                <a:cxn ang="f61">
                  <a:pos x="f98" y="f99"/>
                </a:cxn>
                <a:cxn ang="f61">
                  <a:pos x="f100" y="f101"/>
                </a:cxn>
                <a:cxn ang="f61">
                  <a:pos x="f102" y="f103"/>
                </a:cxn>
                <a:cxn ang="f61">
                  <a:pos x="f104" y="f97"/>
                </a:cxn>
                <a:cxn ang="f61">
                  <a:pos x="f105" y="f106"/>
                </a:cxn>
                <a:cxn ang="f61">
                  <a:pos x="f107" y="f108"/>
                </a:cxn>
              </a:cxnLst>
              <a:rect l="f92" t="f95" r="f93" b="f94"/>
              <a:pathLst>
                <a:path w="9151257" h="131343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8"/>
                    <a:pt x="f29" y="f8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6" y="f7"/>
                  </a:cubicBezTo>
                </a:path>
              </a:pathLst>
            </a:custGeom>
            <a:noFill/>
            <a:ln w="19046">
              <a:solidFill>
                <a:srgbClr val="3366FF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Trebuchet MS" pitchFamily="34" charset="0"/>
              </a:endParaRPr>
            </a:p>
          </p:txBody>
        </p:sp>
        <p:sp>
          <p:nvSpPr>
            <p:cNvPr id="10" name="Freihandform 10"/>
            <p:cNvSpPr/>
            <p:nvPr/>
          </p:nvSpPr>
          <p:spPr>
            <a:xfrm>
              <a:off x="-21771" y="910029"/>
              <a:ext cx="9165771" cy="5805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65771"/>
                <a:gd name="f7" fmla="val 58057"/>
                <a:gd name="f8" fmla="val 7257"/>
                <a:gd name="f9" fmla="val 2532742"/>
                <a:gd name="f10" fmla="val 3328609"/>
                <a:gd name="f11" fmla="val 6048"/>
                <a:gd name="f12" fmla="val 4775200"/>
                <a:gd name="f13" fmla="val 43543"/>
                <a:gd name="f14" fmla="val 5820228"/>
                <a:gd name="f15" fmla="val 6148009"/>
                <a:gd name="f16" fmla="val 6741885"/>
                <a:gd name="f17" fmla="val 8643257"/>
                <a:gd name="f18" fmla="val 36286"/>
                <a:gd name="f19" fmla="val 9047238"/>
                <a:gd name="f20" fmla="val 37496"/>
                <a:gd name="f21" fmla="val 9106504"/>
                <a:gd name="f22" fmla="val 44148"/>
                <a:gd name="f23" fmla="val 50800"/>
                <a:gd name="f24" fmla="+- 0 0 -90"/>
                <a:gd name="f25" fmla="*/ f3 1 9165771"/>
                <a:gd name="f26" fmla="*/ f4 1 58057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9165771"/>
                <a:gd name="f35" fmla="*/ f31 1 58057"/>
                <a:gd name="f36" fmla="*/ 0 f32 1"/>
                <a:gd name="f37" fmla="*/ 7257 f31 1"/>
                <a:gd name="f38" fmla="*/ 2532742 f32 1"/>
                <a:gd name="f39" fmla="*/ 0 f31 1"/>
                <a:gd name="f40" fmla="*/ 4775200 f32 1"/>
                <a:gd name="f41" fmla="*/ 43543 f31 1"/>
                <a:gd name="f42" fmla="*/ 5820228 f32 1"/>
                <a:gd name="f43" fmla="*/ 58057 f31 1"/>
                <a:gd name="f44" fmla="*/ 6741885 f32 1"/>
                <a:gd name="f45" fmla="*/ 8643257 f32 1"/>
                <a:gd name="f46" fmla="*/ 36286 f31 1"/>
                <a:gd name="f47" fmla="*/ 9165771 f32 1"/>
                <a:gd name="f48" fmla="*/ 50800 f31 1"/>
                <a:gd name="f49" fmla="+- f33 0 f1"/>
                <a:gd name="f50" fmla="*/ f36 1 9165771"/>
                <a:gd name="f51" fmla="*/ f37 1 58057"/>
                <a:gd name="f52" fmla="*/ f38 1 9165771"/>
                <a:gd name="f53" fmla="*/ f39 1 58057"/>
                <a:gd name="f54" fmla="*/ f40 1 9165771"/>
                <a:gd name="f55" fmla="*/ f41 1 58057"/>
                <a:gd name="f56" fmla="*/ f42 1 9165771"/>
                <a:gd name="f57" fmla="*/ f43 1 58057"/>
                <a:gd name="f58" fmla="*/ f44 1 9165771"/>
                <a:gd name="f59" fmla="*/ f45 1 9165771"/>
                <a:gd name="f60" fmla="*/ f46 1 58057"/>
                <a:gd name="f61" fmla="*/ f47 1 9165771"/>
                <a:gd name="f62" fmla="*/ f48 1 58057"/>
                <a:gd name="f63" fmla="*/ f27 1 f34"/>
                <a:gd name="f64" fmla="*/ f28 1 f34"/>
                <a:gd name="f65" fmla="*/ f27 1 f35"/>
                <a:gd name="f66" fmla="*/ f29 1 f35"/>
                <a:gd name="f67" fmla="*/ f50 1 f34"/>
                <a:gd name="f68" fmla="*/ f51 1 f35"/>
                <a:gd name="f69" fmla="*/ f52 1 f34"/>
                <a:gd name="f70" fmla="*/ f53 1 f35"/>
                <a:gd name="f71" fmla="*/ f54 1 f34"/>
                <a:gd name="f72" fmla="*/ f55 1 f35"/>
                <a:gd name="f73" fmla="*/ f56 1 f34"/>
                <a:gd name="f74" fmla="*/ f57 1 f35"/>
                <a:gd name="f75" fmla="*/ f58 1 f34"/>
                <a:gd name="f76" fmla="*/ f59 1 f34"/>
                <a:gd name="f77" fmla="*/ f60 1 f35"/>
                <a:gd name="f78" fmla="*/ f61 1 f34"/>
                <a:gd name="f79" fmla="*/ f62 1 f35"/>
                <a:gd name="f80" fmla="*/ f63 f25 1"/>
                <a:gd name="f81" fmla="*/ f64 f25 1"/>
                <a:gd name="f82" fmla="*/ f66 f26 1"/>
                <a:gd name="f83" fmla="*/ f65 f26 1"/>
                <a:gd name="f84" fmla="*/ f67 f25 1"/>
                <a:gd name="f85" fmla="*/ f68 f26 1"/>
                <a:gd name="f86" fmla="*/ f69 f25 1"/>
                <a:gd name="f87" fmla="*/ f70 f26 1"/>
                <a:gd name="f88" fmla="*/ f71 f25 1"/>
                <a:gd name="f89" fmla="*/ f72 f26 1"/>
                <a:gd name="f90" fmla="*/ f73 f25 1"/>
                <a:gd name="f91" fmla="*/ f74 f26 1"/>
                <a:gd name="f92" fmla="*/ f75 f25 1"/>
                <a:gd name="f93" fmla="*/ f76 f25 1"/>
                <a:gd name="f94" fmla="*/ f77 f26 1"/>
                <a:gd name="f95" fmla="*/ f78 f25 1"/>
                <a:gd name="f96" fmla="*/ f79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84" y="f85"/>
                </a:cxn>
                <a:cxn ang="f49">
                  <a:pos x="f86" y="f87"/>
                </a:cxn>
                <a:cxn ang="f49">
                  <a:pos x="f88" y="f89"/>
                </a:cxn>
                <a:cxn ang="f49">
                  <a:pos x="f90" y="f91"/>
                </a:cxn>
                <a:cxn ang="f49">
                  <a:pos x="f92" y="f89"/>
                </a:cxn>
                <a:cxn ang="f49">
                  <a:pos x="f93" y="f94"/>
                </a:cxn>
                <a:cxn ang="f49">
                  <a:pos x="f95" y="f96"/>
                </a:cxn>
              </a:cxnLst>
              <a:rect l="f80" t="f83" r="f81" b="f82"/>
              <a:pathLst>
                <a:path w="9165771" h="58057">
                  <a:moveTo>
                    <a:pt x="f5" y="f8"/>
                  </a:moveTo>
                  <a:lnTo>
                    <a:pt x="f9" y="f5"/>
                  </a:lnTo>
                  <a:cubicBezTo>
                    <a:pt x="f10" y="f11"/>
                    <a:pt x="f12" y="f13"/>
                    <a:pt x="f12" y="f13"/>
                  </a:cubicBezTo>
                  <a:lnTo>
                    <a:pt x="f14" y="f7"/>
                  </a:lnTo>
                  <a:cubicBezTo>
                    <a:pt x="f15" y="f7"/>
                    <a:pt x="f16" y="f13"/>
                    <a:pt x="f16" y="f13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6" y="f23"/>
                  </a:cubicBezTo>
                </a:path>
              </a:pathLst>
            </a:custGeom>
            <a:noFill/>
            <a:ln w="19046">
              <a:solidFill>
                <a:srgbClr val="3366FF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Trebuchet MS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-36511" y="6221885"/>
            <a:ext cx="9231873" cy="102715"/>
            <a:chOff x="-36511" y="6062590"/>
            <a:chExt cx="9231873" cy="102715"/>
          </a:xfrm>
        </p:grpSpPr>
        <p:sp>
          <p:nvSpPr>
            <p:cNvPr id="12" name="Freihandform 11"/>
            <p:cNvSpPr/>
            <p:nvPr/>
          </p:nvSpPr>
          <p:spPr>
            <a:xfrm>
              <a:off x="-22000" y="6065480"/>
              <a:ext cx="9217362" cy="530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17365"/>
                <a:gd name="f7" fmla="val 58382"/>
                <a:gd name="f8" fmla="val 3156857"/>
                <a:gd name="f9" fmla="val 58057"/>
                <a:gd name="f10" fmla="val 4259943"/>
                <a:gd name="f11" fmla="val 59267"/>
                <a:gd name="f12" fmla="val 5737981"/>
                <a:gd name="f13" fmla="val 7257"/>
                <a:gd name="f14" fmla="val 6618514"/>
                <a:gd name="f15" fmla="val 7499047"/>
                <a:gd name="f16" fmla="val 8017933"/>
                <a:gd name="f17" fmla="val 54428"/>
                <a:gd name="f18" fmla="val 8440057"/>
                <a:gd name="f19" fmla="val 8862181"/>
                <a:gd name="f20" fmla="val 61686"/>
                <a:gd name="f21" fmla="val 9033933"/>
                <a:gd name="f22" fmla="val 33867"/>
                <a:gd name="f23" fmla="val 9151257"/>
                <a:gd name="f24" fmla="val 29029"/>
                <a:gd name="f25" fmla="val 9268581"/>
                <a:gd name="f26" fmla="val 24191"/>
                <a:gd name="f27" fmla="val 9206290"/>
                <a:gd name="f28" fmla="val 26610"/>
                <a:gd name="f29" fmla="val 9144000"/>
                <a:gd name="f30" fmla="+- 0 0 -90"/>
                <a:gd name="f31" fmla="*/ f3 1 9217365"/>
                <a:gd name="f32" fmla="*/ f4 1 58382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9217365"/>
                <a:gd name="f41" fmla="*/ f37 1 58382"/>
                <a:gd name="f42" fmla="*/ 0 f38 1"/>
                <a:gd name="f43" fmla="*/ 0 f37 1"/>
                <a:gd name="f44" fmla="*/ 3156857 f38 1"/>
                <a:gd name="f45" fmla="*/ 58057 f37 1"/>
                <a:gd name="f46" fmla="*/ 6618514 f38 1"/>
                <a:gd name="f47" fmla="*/ 7257 f37 1"/>
                <a:gd name="f48" fmla="*/ 8440057 f38 1"/>
                <a:gd name="f49" fmla="*/ 9151257 f38 1"/>
                <a:gd name="f50" fmla="*/ 29029 f37 1"/>
                <a:gd name="f51" fmla="*/ 9144000 f38 1"/>
                <a:gd name="f52" fmla="+- f39 0 f1"/>
                <a:gd name="f53" fmla="*/ f42 1 9217365"/>
                <a:gd name="f54" fmla="*/ f43 1 58382"/>
                <a:gd name="f55" fmla="*/ f44 1 9217365"/>
                <a:gd name="f56" fmla="*/ f45 1 58382"/>
                <a:gd name="f57" fmla="*/ f46 1 9217365"/>
                <a:gd name="f58" fmla="*/ f47 1 58382"/>
                <a:gd name="f59" fmla="*/ f48 1 9217365"/>
                <a:gd name="f60" fmla="*/ f49 1 9217365"/>
                <a:gd name="f61" fmla="*/ f50 1 58382"/>
                <a:gd name="f62" fmla="*/ f51 1 9217365"/>
                <a:gd name="f63" fmla="*/ f33 1 f40"/>
                <a:gd name="f64" fmla="*/ f34 1 f40"/>
                <a:gd name="f65" fmla="*/ f33 1 f41"/>
                <a:gd name="f66" fmla="*/ f35 1 f41"/>
                <a:gd name="f67" fmla="*/ f53 1 f40"/>
                <a:gd name="f68" fmla="*/ f54 1 f41"/>
                <a:gd name="f69" fmla="*/ f55 1 f40"/>
                <a:gd name="f70" fmla="*/ f56 1 f41"/>
                <a:gd name="f71" fmla="*/ f57 1 f40"/>
                <a:gd name="f72" fmla="*/ f58 1 f41"/>
                <a:gd name="f73" fmla="*/ f59 1 f40"/>
                <a:gd name="f74" fmla="*/ f60 1 f40"/>
                <a:gd name="f75" fmla="*/ f61 1 f41"/>
                <a:gd name="f76" fmla="*/ f62 1 f40"/>
                <a:gd name="f77" fmla="*/ f63 f31 1"/>
                <a:gd name="f78" fmla="*/ f64 f31 1"/>
                <a:gd name="f79" fmla="*/ f66 f32 1"/>
                <a:gd name="f80" fmla="*/ f65 f32 1"/>
                <a:gd name="f81" fmla="*/ f67 f31 1"/>
                <a:gd name="f82" fmla="*/ f68 f32 1"/>
                <a:gd name="f83" fmla="*/ f69 f31 1"/>
                <a:gd name="f84" fmla="*/ f70 f32 1"/>
                <a:gd name="f85" fmla="*/ f71 f31 1"/>
                <a:gd name="f86" fmla="*/ f72 f32 1"/>
                <a:gd name="f87" fmla="*/ f73 f31 1"/>
                <a:gd name="f88" fmla="*/ f74 f31 1"/>
                <a:gd name="f89" fmla="*/ f75 f32 1"/>
                <a:gd name="f90" fmla="*/ f76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1" y="f82"/>
                </a:cxn>
                <a:cxn ang="f52">
                  <a:pos x="f83" y="f84"/>
                </a:cxn>
                <a:cxn ang="f52">
                  <a:pos x="f85" y="f86"/>
                </a:cxn>
                <a:cxn ang="f52">
                  <a:pos x="f87" y="f84"/>
                </a:cxn>
                <a:cxn ang="f52">
                  <a:pos x="f88" y="f89"/>
                </a:cxn>
                <a:cxn ang="f52">
                  <a:pos x="f90" y="f89"/>
                </a:cxn>
              </a:cxnLst>
              <a:rect l="f77" t="f80" r="f78" b="f79"/>
              <a:pathLst>
                <a:path w="9217365" h="58382">
                  <a:moveTo>
                    <a:pt x="f5" y="f5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9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24"/>
                  </a:cubicBezTo>
                </a:path>
              </a:pathLst>
            </a:custGeom>
            <a:noFill/>
            <a:ln w="19046">
              <a:solidFill>
                <a:srgbClr val="D9D9D9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99CC33"/>
                </a:solidFill>
                <a:uFillTx/>
                <a:latin typeface="Trebuchet MS" pitchFamily="34" charset="0"/>
              </a:endParaRPr>
            </a:p>
          </p:txBody>
        </p:sp>
        <p:sp>
          <p:nvSpPr>
            <p:cNvPr id="13" name="Freihandform 12"/>
            <p:cNvSpPr/>
            <p:nvPr/>
          </p:nvSpPr>
          <p:spPr>
            <a:xfrm>
              <a:off x="-22000" y="6078858"/>
              <a:ext cx="9151260" cy="864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51257"/>
                <a:gd name="f7" fmla="val 131343"/>
                <a:gd name="f8" fmla="val 37000"/>
                <a:gd name="f9" fmla="val 241904"/>
                <a:gd name="f10" fmla="val 16438"/>
                <a:gd name="f11" fmla="val 483809"/>
                <a:gd name="f12" fmla="val -4124"/>
                <a:gd name="f13" fmla="val 979714"/>
                <a:gd name="f14" fmla="val 714"/>
                <a:gd name="f15" fmla="val 1475619"/>
                <a:gd name="f16" fmla="val 5552"/>
                <a:gd name="f17" fmla="val 2310190"/>
                <a:gd name="f18" fmla="val 52724"/>
                <a:gd name="f19" fmla="val 2975428"/>
                <a:gd name="f20" fmla="val 66029"/>
                <a:gd name="f21" fmla="val 3640666"/>
                <a:gd name="f22" fmla="val 79334"/>
                <a:gd name="f23" fmla="val 4338562"/>
                <a:gd name="f24" fmla="val 85381"/>
                <a:gd name="f25" fmla="val 4971143"/>
                <a:gd name="f26" fmla="val 80543"/>
                <a:gd name="f27" fmla="val 5603724"/>
                <a:gd name="f28" fmla="val 75705"/>
                <a:gd name="f29" fmla="val 6770914"/>
                <a:gd name="f30" fmla="val 8164286"/>
                <a:gd name="f31" fmla="val 44257"/>
                <a:gd name="f32" fmla="val 8561010"/>
                <a:gd name="f33" fmla="val 59981"/>
                <a:gd name="f34" fmla="val 8856133"/>
                <a:gd name="f35" fmla="val 95662"/>
                <a:gd name="f36" fmla="+- 0 0 -90"/>
                <a:gd name="f37" fmla="*/ f3 1 9151257"/>
                <a:gd name="f38" fmla="*/ f4 1 131343"/>
                <a:gd name="f39" fmla="val f5"/>
                <a:gd name="f40" fmla="val f6"/>
                <a:gd name="f41" fmla="val f7"/>
                <a:gd name="f42" fmla="*/ f36 f0 1"/>
                <a:gd name="f43" fmla="+- f41 0 f39"/>
                <a:gd name="f44" fmla="+- f40 0 f39"/>
                <a:gd name="f45" fmla="*/ f42 1 f2"/>
                <a:gd name="f46" fmla="*/ f44 1 9151257"/>
                <a:gd name="f47" fmla="*/ f43 1 131343"/>
                <a:gd name="f48" fmla="*/ 0 f44 1"/>
                <a:gd name="f49" fmla="*/ 37000 f43 1"/>
                <a:gd name="f50" fmla="*/ 979714 f44 1"/>
                <a:gd name="f51" fmla="*/ 714 f43 1"/>
                <a:gd name="f52" fmla="*/ 2975428 f44 1"/>
                <a:gd name="f53" fmla="*/ 66029 f43 1"/>
                <a:gd name="f54" fmla="*/ 4971143 f44 1"/>
                <a:gd name="f55" fmla="*/ 80543 f43 1"/>
                <a:gd name="f56" fmla="*/ 6770914 f44 1"/>
                <a:gd name="f57" fmla="*/ 8164286 f44 1"/>
                <a:gd name="f58" fmla="*/ 44257 f43 1"/>
                <a:gd name="f59" fmla="*/ 9151257 f44 1"/>
                <a:gd name="f60" fmla="*/ 131343 f43 1"/>
                <a:gd name="f61" fmla="+- f45 0 f1"/>
                <a:gd name="f62" fmla="*/ f48 1 9151257"/>
                <a:gd name="f63" fmla="*/ f49 1 131343"/>
                <a:gd name="f64" fmla="*/ f50 1 9151257"/>
                <a:gd name="f65" fmla="*/ f51 1 131343"/>
                <a:gd name="f66" fmla="*/ f52 1 9151257"/>
                <a:gd name="f67" fmla="*/ f53 1 131343"/>
                <a:gd name="f68" fmla="*/ f54 1 9151257"/>
                <a:gd name="f69" fmla="*/ f55 1 131343"/>
                <a:gd name="f70" fmla="*/ f56 1 9151257"/>
                <a:gd name="f71" fmla="*/ f57 1 9151257"/>
                <a:gd name="f72" fmla="*/ f58 1 131343"/>
                <a:gd name="f73" fmla="*/ f59 1 9151257"/>
                <a:gd name="f74" fmla="*/ f60 1 131343"/>
                <a:gd name="f75" fmla="*/ f39 1 f46"/>
                <a:gd name="f76" fmla="*/ f40 1 f46"/>
                <a:gd name="f77" fmla="*/ f39 1 f47"/>
                <a:gd name="f78" fmla="*/ f41 1 f47"/>
                <a:gd name="f79" fmla="*/ f62 1 f46"/>
                <a:gd name="f80" fmla="*/ f63 1 f47"/>
                <a:gd name="f81" fmla="*/ f64 1 f46"/>
                <a:gd name="f82" fmla="*/ f65 1 f47"/>
                <a:gd name="f83" fmla="*/ f66 1 f46"/>
                <a:gd name="f84" fmla="*/ f67 1 f47"/>
                <a:gd name="f85" fmla="*/ f68 1 f46"/>
                <a:gd name="f86" fmla="*/ f69 1 f47"/>
                <a:gd name="f87" fmla="*/ f70 1 f46"/>
                <a:gd name="f88" fmla="*/ f71 1 f46"/>
                <a:gd name="f89" fmla="*/ f72 1 f47"/>
                <a:gd name="f90" fmla="*/ f73 1 f46"/>
                <a:gd name="f91" fmla="*/ f74 1 f47"/>
                <a:gd name="f92" fmla="*/ f75 f37 1"/>
                <a:gd name="f93" fmla="*/ f76 f37 1"/>
                <a:gd name="f94" fmla="*/ f78 f38 1"/>
                <a:gd name="f95" fmla="*/ f77 f38 1"/>
                <a:gd name="f96" fmla="*/ f79 f37 1"/>
                <a:gd name="f97" fmla="*/ f80 f38 1"/>
                <a:gd name="f98" fmla="*/ f81 f37 1"/>
                <a:gd name="f99" fmla="*/ f82 f38 1"/>
                <a:gd name="f100" fmla="*/ f83 f37 1"/>
                <a:gd name="f101" fmla="*/ f84 f38 1"/>
                <a:gd name="f102" fmla="*/ f85 f37 1"/>
                <a:gd name="f103" fmla="*/ f86 f38 1"/>
                <a:gd name="f104" fmla="*/ f87 f37 1"/>
                <a:gd name="f105" fmla="*/ f88 f37 1"/>
                <a:gd name="f106" fmla="*/ f89 f38 1"/>
                <a:gd name="f107" fmla="*/ f90 f37 1"/>
                <a:gd name="f108" fmla="*/ f91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1">
                  <a:pos x="f96" y="f97"/>
                </a:cxn>
                <a:cxn ang="f61">
                  <a:pos x="f98" y="f99"/>
                </a:cxn>
                <a:cxn ang="f61">
                  <a:pos x="f100" y="f101"/>
                </a:cxn>
                <a:cxn ang="f61">
                  <a:pos x="f102" y="f103"/>
                </a:cxn>
                <a:cxn ang="f61">
                  <a:pos x="f104" y="f97"/>
                </a:cxn>
                <a:cxn ang="f61">
                  <a:pos x="f105" y="f106"/>
                </a:cxn>
                <a:cxn ang="f61">
                  <a:pos x="f107" y="f108"/>
                </a:cxn>
              </a:cxnLst>
              <a:rect l="f92" t="f95" r="f93" b="f94"/>
              <a:pathLst>
                <a:path w="9151257" h="131343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8"/>
                    <a:pt x="f29" y="f8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6" y="f7"/>
                  </a:cubicBezTo>
                </a:path>
              </a:pathLst>
            </a:custGeom>
            <a:noFill/>
            <a:ln w="19046">
              <a:solidFill>
                <a:srgbClr val="D9D9D9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Trebuchet MS" pitchFamily="34" charset="0"/>
              </a:endParaRPr>
            </a:p>
          </p:txBody>
        </p:sp>
        <p:sp>
          <p:nvSpPr>
            <p:cNvPr id="14" name="Freihandform 13"/>
            <p:cNvSpPr/>
            <p:nvPr/>
          </p:nvSpPr>
          <p:spPr>
            <a:xfrm>
              <a:off x="-36511" y="6062590"/>
              <a:ext cx="9165771" cy="527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65771"/>
                <a:gd name="f7" fmla="val 58057"/>
                <a:gd name="f8" fmla="val 7257"/>
                <a:gd name="f9" fmla="val 2532742"/>
                <a:gd name="f10" fmla="val 3328609"/>
                <a:gd name="f11" fmla="val 6048"/>
                <a:gd name="f12" fmla="val 4775200"/>
                <a:gd name="f13" fmla="val 43543"/>
                <a:gd name="f14" fmla="val 5820228"/>
                <a:gd name="f15" fmla="val 6148009"/>
                <a:gd name="f16" fmla="val 6741885"/>
                <a:gd name="f17" fmla="val 8643257"/>
                <a:gd name="f18" fmla="val 36286"/>
                <a:gd name="f19" fmla="val 9047238"/>
                <a:gd name="f20" fmla="val 37496"/>
                <a:gd name="f21" fmla="val 9106504"/>
                <a:gd name="f22" fmla="val 44148"/>
                <a:gd name="f23" fmla="val 50800"/>
                <a:gd name="f24" fmla="+- 0 0 -90"/>
                <a:gd name="f25" fmla="*/ f3 1 9165771"/>
                <a:gd name="f26" fmla="*/ f4 1 58057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9165771"/>
                <a:gd name="f35" fmla="*/ f31 1 58057"/>
                <a:gd name="f36" fmla="*/ 0 f32 1"/>
                <a:gd name="f37" fmla="*/ 7257 f31 1"/>
                <a:gd name="f38" fmla="*/ 2532742 f32 1"/>
                <a:gd name="f39" fmla="*/ 0 f31 1"/>
                <a:gd name="f40" fmla="*/ 4775200 f32 1"/>
                <a:gd name="f41" fmla="*/ 43543 f31 1"/>
                <a:gd name="f42" fmla="*/ 5820228 f32 1"/>
                <a:gd name="f43" fmla="*/ 58057 f31 1"/>
                <a:gd name="f44" fmla="*/ 6741885 f32 1"/>
                <a:gd name="f45" fmla="*/ 8643257 f32 1"/>
                <a:gd name="f46" fmla="*/ 36286 f31 1"/>
                <a:gd name="f47" fmla="*/ 9165771 f32 1"/>
                <a:gd name="f48" fmla="*/ 50800 f31 1"/>
                <a:gd name="f49" fmla="+- f33 0 f1"/>
                <a:gd name="f50" fmla="*/ f36 1 9165771"/>
                <a:gd name="f51" fmla="*/ f37 1 58057"/>
                <a:gd name="f52" fmla="*/ f38 1 9165771"/>
                <a:gd name="f53" fmla="*/ f39 1 58057"/>
                <a:gd name="f54" fmla="*/ f40 1 9165771"/>
                <a:gd name="f55" fmla="*/ f41 1 58057"/>
                <a:gd name="f56" fmla="*/ f42 1 9165771"/>
                <a:gd name="f57" fmla="*/ f43 1 58057"/>
                <a:gd name="f58" fmla="*/ f44 1 9165771"/>
                <a:gd name="f59" fmla="*/ f45 1 9165771"/>
                <a:gd name="f60" fmla="*/ f46 1 58057"/>
                <a:gd name="f61" fmla="*/ f47 1 9165771"/>
                <a:gd name="f62" fmla="*/ f48 1 58057"/>
                <a:gd name="f63" fmla="*/ f27 1 f34"/>
                <a:gd name="f64" fmla="*/ f28 1 f34"/>
                <a:gd name="f65" fmla="*/ f27 1 f35"/>
                <a:gd name="f66" fmla="*/ f29 1 f35"/>
                <a:gd name="f67" fmla="*/ f50 1 f34"/>
                <a:gd name="f68" fmla="*/ f51 1 f35"/>
                <a:gd name="f69" fmla="*/ f52 1 f34"/>
                <a:gd name="f70" fmla="*/ f53 1 f35"/>
                <a:gd name="f71" fmla="*/ f54 1 f34"/>
                <a:gd name="f72" fmla="*/ f55 1 f35"/>
                <a:gd name="f73" fmla="*/ f56 1 f34"/>
                <a:gd name="f74" fmla="*/ f57 1 f35"/>
                <a:gd name="f75" fmla="*/ f58 1 f34"/>
                <a:gd name="f76" fmla="*/ f59 1 f34"/>
                <a:gd name="f77" fmla="*/ f60 1 f35"/>
                <a:gd name="f78" fmla="*/ f61 1 f34"/>
                <a:gd name="f79" fmla="*/ f62 1 f35"/>
                <a:gd name="f80" fmla="*/ f63 f25 1"/>
                <a:gd name="f81" fmla="*/ f64 f25 1"/>
                <a:gd name="f82" fmla="*/ f66 f26 1"/>
                <a:gd name="f83" fmla="*/ f65 f26 1"/>
                <a:gd name="f84" fmla="*/ f67 f25 1"/>
                <a:gd name="f85" fmla="*/ f68 f26 1"/>
                <a:gd name="f86" fmla="*/ f69 f25 1"/>
                <a:gd name="f87" fmla="*/ f70 f26 1"/>
                <a:gd name="f88" fmla="*/ f71 f25 1"/>
                <a:gd name="f89" fmla="*/ f72 f26 1"/>
                <a:gd name="f90" fmla="*/ f73 f25 1"/>
                <a:gd name="f91" fmla="*/ f74 f26 1"/>
                <a:gd name="f92" fmla="*/ f75 f25 1"/>
                <a:gd name="f93" fmla="*/ f76 f25 1"/>
                <a:gd name="f94" fmla="*/ f77 f26 1"/>
                <a:gd name="f95" fmla="*/ f78 f25 1"/>
                <a:gd name="f96" fmla="*/ f79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84" y="f85"/>
                </a:cxn>
                <a:cxn ang="f49">
                  <a:pos x="f86" y="f87"/>
                </a:cxn>
                <a:cxn ang="f49">
                  <a:pos x="f88" y="f89"/>
                </a:cxn>
                <a:cxn ang="f49">
                  <a:pos x="f90" y="f91"/>
                </a:cxn>
                <a:cxn ang="f49">
                  <a:pos x="f92" y="f89"/>
                </a:cxn>
                <a:cxn ang="f49">
                  <a:pos x="f93" y="f94"/>
                </a:cxn>
                <a:cxn ang="f49">
                  <a:pos x="f95" y="f96"/>
                </a:cxn>
              </a:cxnLst>
              <a:rect l="f80" t="f83" r="f81" b="f82"/>
              <a:pathLst>
                <a:path w="9165771" h="58057">
                  <a:moveTo>
                    <a:pt x="f5" y="f8"/>
                  </a:moveTo>
                  <a:lnTo>
                    <a:pt x="f9" y="f5"/>
                  </a:lnTo>
                  <a:cubicBezTo>
                    <a:pt x="f10" y="f11"/>
                    <a:pt x="f12" y="f13"/>
                    <a:pt x="f12" y="f13"/>
                  </a:cubicBezTo>
                  <a:lnTo>
                    <a:pt x="f14" y="f7"/>
                  </a:lnTo>
                  <a:cubicBezTo>
                    <a:pt x="f15" y="f7"/>
                    <a:pt x="f16" y="f13"/>
                    <a:pt x="f16" y="f13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6" y="f23"/>
                  </a:cubicBezTo>
                </a:path>
              </a:pathLst>
            </a:custGeom>
            <a:noFill/>
            <a:ln w="19046">
              <a:solidFill>
                <a:srgbClr val="D9D9D9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Trebuchet MS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438396" y="6399015"/>
            <a:ext cx="274434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ctr"/>
            <a:r>
              <a:rPr lang="en-US" sz="1200" dirty="0" smtClean="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rPr>
              <a:t>#</a:t>
            </a:r>
            <a:endParaRPr lang="en-US" sz="1200" dirty="0">
              <a:solidFill>
                <a:schemeClr val="tx1">
                  <a:tint val="75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832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267200"/>
            <a:ext cx="7772400" cy="1362075"/>
          </a:xfr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en-US">
                <a:latin typeface="Trebuchet MS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670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4343400"/>
            <a:ext cx="9231873" cy="95088"/>
            <a:chOff x="-21771" y="3068964"/>
            <a:chExt cx="9231873" cy="95088"/>
          </a:xfrm>
        </p:grpSpPr>
        <p:sp>
          <p:nvSpPr>
            <p:cNvPr id="8" name="Freihandform 9"/>
            <p:cNvSpPr/>
            <p:nvPr/>
          </p:nvSpPr>
          <p:spPr>
            <a:xfrm>
              <a:off x="-7260" y="3092034"/>
              <a:ext cx="9217362" cy="583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17365"/>
                <a:gd name="f7" fmla="val 58382"/>
                <a:gd name="f8" fmla="val 3156857"/>
                <a:gd name="f9" fmla="val 58057"/>
                <a:gd name="f10" fmla="val 4259943"/>
                <a:gd name="f11" fmla="val 59267"/>
                <a:gd name="f12" fmla="val 5737981"/>
                <a:gd name="f13" fmla="val 7257"/>
                <a:gd name="f14" fmla="val 6618514"/>
                <a:gd name="f15" fmla="val 7499047"/>
                <a:gd name="f16" fmla="val 8017933"/>
                <a:gd name="f17" fmla="val 54428"/>
                <a:gd name="f18" fmla="val 8440057"/>
                <a:gd name="f19" fmla="val 8862181"/>
                <a:gd name="f20" fmla="val 61686"/>
                <a:gd name="f21" fmla="val 9033933"/>
                <a:gd name="f22" fmla="val 33867"/>
                <a:gd name="f23" fmla="val 9151257"/>
                <a:gd name="f24" fmla="val 29029"/>
                <a:gd name="f25" fmla="val 9268581"/>
                <a:gd name="f26" fmla="val 24191"/>
                <a:gd name="f27" fmla="val 9206290"/>
                <a:gd name="f28" fmla="val 26610"/>
                <a:gd name="f29" fmla="val 9144000"/>
                <a:gd name="f30" fmla="+- 0 0 -90"/>
                <a:gd name="f31" fmla="*/ f3 1 9217365"/>
                <a:gd name="f32" fmla="*/ f4 1 58382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9217365"/>
                <a:gd name="f41" fmla="*/ f37 1 58382"/>
                <a:gd name="f42" fmla="*/ 0 f38 1"/>
                <a:gd name="f43" fmla="*/ 0 f37 1"/>
                <a:gd name="f44" fmla="*/ 3156857 f38 1"/>
                <a:gd name="f45" fmla="*/ 58057 f37 1"/>
                <a:gd name="f46" fmla="*/ 6618514 f38 1"/>
                <a:gd name="f47" fmla="*/ 7257 f37 1"/>
                <a:gd name="f48" fmla="*/ 8440057 f38 1"/>
                <a:gd name="f49" fmla="*/ 9151257 f38 1"/>
                <a:gd name="f50" fmla="*/ 29029 f37 1"/>
                <a:gd name="f51" fmla="*/ 9144000 f38 1"/>
                <a:gd name="f52" fmla="+- f39 0 f1"/>
                <a:gd name="f53" fmla="*/ f42 1 9217365"/>
                <a:gd name="f54" fmla="*/ f43 1 58382"/>
                <a:gd name="f55" fmla="*/ f44 1 9217365"/>
                <a:gd name="f56" fmla="*/ f45 1 58382"/>
                <a:gd name="f57" fmla="*/ f46 1 9217365"/>
                <a:gd name="f58" fmla="*/ f47 1 58382"/>
                <a:gd name="f59" fmla="*/ f48 1 9217365"/>
                <a:gd name="f60" fmla="*/ f49 1 9217365"/>
                <a:gd name="f61" fmla="*/ f50 1 58382"/>
                <a:gd name="f62" fmla="*/ f51 1 9217365"/>
                <a:gd name="f63" fmla="*/ f33 1 f40"/>
                <a:gd name="f64" fmla="*/ f34 1 f40"/>
                <a:gd name="f65" fmla="*/ f33 1 f41"/>
                <a:gd name="f66" fmla="*/ f35 1 f41"/>
                <a:gd name="f67" fmla="*/ f53 1 f40"/>
                <a:gd name="f68" fmla="*/ f54 1 f41"/>
                <a:gd name="f69" fmla="*/ f55 1 f40"/>
                <a:gd name="f70" fmla="*/ f56 1 f41"/>
                <a:gd name="f71" fmla="*/ f57 1 f40"/>
                <a:gd name="f72" fmla="*/ f58 1 f41"/>
                <a:gd name="f73" fmla="*/ f59 1 f40"/>
                <a:gd name="f74" fmla="*/ f60 1 f40"/>
                <a:gd name="f75" fmla="*/ f61 1 f41"/>
                <a:gd name="f76" fmla="*/ f62 1 f40"/>
                <a:gd name="f77" fmla="*/ f63 f31 1"/>
                <a:gd name="f78" fmla="*/ f64 f31 1"/>
                <a:gd name="f79" fmla="*/ f66 f32 1"/>
                <a:gd name="f80" fmla="*/ f65 f32 1"/>
                <a:gd name="f81" fmla="*/ f67 f31 1"/>
                <a:gd name="f82" fmla="*/ f68 f32 1"/>
                <a:gd name="f83" fmla="*/ f69 f31 1"/>
                <a:gd name="f84" fmla="*/ f70 f32 1"/>
                <a:gd name="f85" fmla="*/ f71 f31 1"/>
                <a:gd name="f86" fmla="*/ f72 f32 1"/>
                <a:gd name="f87" fmla="*/ f73 f31 1"/>
                <a:gd name="f88" fmla="*/ f74 f31 1"/>
                <a:gd name="f89" fmla="*/ f75 f32 1"/>
                <a:gd name="f90" fmla="*/ f76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1" y="f82"/>
                </a:cxn>
                <a:cxn ang="f52">
                  <a:pos x="f83" y="f84"/>
                </a:cxn>
                <a:cxn ang="f52">
                  <a:pos x="f85" y="f86"/>
                </a:cxn>
                <a:cxn ang="f52">
                  <a:pos x="f87" y="f84"/>
                </a:cxn>
                <a:cxn ang="f52">
                  <a:pos x="f88" y="f89"/>
                </a:cxn>
                <a:cxn ang="f52">
                  <a:pos x="f90" y="f89"/>
                </a:cxn>
              </a:cxnLst>
              <a:rect l="f77" t="f80" r="f78" b="f79"/>
              <a:pathLst>
                <a:path w="9217365" h="58382">
                  <a:moveTo>
                    <a:pt x="f5" y="f5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9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24"/>
                  </a:cubicBezTo>
                </a:path>
              </a:pathLst>
            </a:custGeom>
            <a:noFill/>
            <a:ln w="19046">
              <a:solidFill>
                <a:srgbClr val="3366FF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99CC33"/>
                </a:solidFill>
                <a:uFillTx/>
                <a:latin typeface="Calibri"/>
              </a:endParaRPr>
            </a:p>
          </p:txBody>
        </p:sp>
        <p:sp>
          <p:nvSpPr>
            <p:cNvPr id="9" name="Freihandform 10"/>
            <p:cNvSpPr/>
            <p:nvPr/>
          </p:nvSpPr>
          <p:spPr>
            <a:xfrm>
              <a:off x="-7260" y="3068964"/>
              <a:ext cx="9151260" cy="950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51257"/>
                <a:gd name="f7" fmla="val 131343"/>
                <a:gd name="f8" fmla="val 37000"/>
                <a:gd name="f9" fmla="val 241904"/>
                <a:gd name="f10" fmla="val 16438"/>
                <a:gd name="f11" fmla="val 483809"/>
                <a:gd name="f12" fmla="val -4124"/>
                <a:gd name="f13" fmla="val 979714"/>
                <a:gd name="f14" fmla="val 714"/>
                <a:gd name="f15" fmla="val 1475619"/>
                <a:gd name="f16" fmla="val 5552"/>
                <a:gd name="f17" fmla="val 2310190"/>
                <a:gd name="f18" fmla="val 52724"/>
                <a:gd name="f19" fmla="val 2975428"/>
                <a:gd name="f20" fmla="val 66029"/>
                <a:gd name="f21" fmla="val 3640666"/>
                <a:gd name="f22" fmla="val 79334"/>
                <a:gd name="f23" fmla="val 4338562"/>
                <a:gd name="f24" fmla="val 85381"/>
                <a:gd name="f25" fmla="val 4971143"/>
                <a:gd name="f26" fmla="val 80543"/>
                <a:gd name="f27" fmla="val 5603724"/>
                <a:gd name="f28" fmla="val 75705"/>
                <a:gd name="f29" fmla="val 6770914"/>
                <a:gd name="f30" fmla="val 8164286"/>
                <a:gd name="f31" fmla="val 44257"/>
                <a:gd name="f32" fmla="val 8561010"/>
                <a:gd name="f33" fmla="val 59981"/>
                <a:gd name="f34" fmla="val 8856133"/>
                <a:gd name="f35" fmla="val 95662"/>
                <a:gd name="f36" fmla="+- 0 0 -90"/>
                <a:gd name="f37" fmla="*/ f3 1 9151257"/>
                <a:gd name="f38" fmla="*/ f4 1 131343"/>
                <a:gd name="f39" fmla="val f5"/>
                <a:gd name="f40" fmla="val f6"/>
                <a:gd name="f41" fmla="val f7"/>
                <a:gd name="f42" fmla="*/ f36 f0 1"/>
                <a:gd name="f43" fmla="+- f41 0 f39"/>
                <a:gd name="f44" fmla="+- f40 0 f39"/>
                <a:gd name="f45" fmla="*/ f42 1 f2"/>
                <a:gd name="f46" fmla="*/ f44 1 9151257"/>
                <a:gd name="f47" fmla="*/ f43 1 131343"/>
                <a:gd name="f48" fmla="*/ 0 f44 1"/>
                <a:gd name="f49" fmla="*/ 37000 f43 1"/>
                <a:gd name="f50" fmla="*/ 979714 f44 1"/>
                <a:gd name="f51" fmla="*/ 714 f43 1"/>
                <a:gd name="f52" fmla="*/ 2975428 f44 1"/>
                <a:gd name="f53" fmla="*/ 66029 f43 1"/>
                <a:gd name="f54" fmla="*/ 4971143 f44 1"/>
                <a:gd name="f55" fmla="*/ 80543 f43 1"/>
                <a:gd name="f56" fmla="*/ 6770914 f44 1"/>
                <a:gd name="f57" fmla="*/ 8164286 f44 1"/>
                <a:gd name="f58" fmla="*/ 44257 f43 1"/>
                <a:gd name="f59" fmla="*/ 9151257 f44 1"/>
                <a:gd name="f60" fmla="*/ 131343 f43 1"/>
                <a:gd name="f61" fmla="+- f45 0 f1"/>
                <a:gd name="f62" fmla="*/ f48 1 9151257"/>
                <a:gd name="f63" fmla="*/ f49 1 131343"/>
                <a:gd name="f64" fmla="*/ f50 1 9151257"/>
                <a:gd name="f65" fmla="*/ f51 1 131343"/>
                <a:gd name="f66" fmla="*/ f52 1 9151257"/>
                <a:gd name="f67" fmla="*/ f53 1 131343"/>
                <a:gd name="f68" fmla="*/ f54 1 9151257"/>
                <a:gd name="f69" fmla="*/ f55 1 131343"/>
                <a:gd name="f70" fmla="*/ f56 1 9151257"/>
                <a:gd name="f71" fmla="*/ f57 1 9151257"/>
                <a:gd name="f72" fmla="*/ f58 1 131343"/>
                <a:gd name="f73" fmla="*/ f59 1 9151257"/>
                <a:gd name="f74" fmla="*/ f60 1 131343"/>
                <a:gd name="f75" fmla="*/ f39 1 f46"/>
                <a:gd name="f76" fmla="*/ f40 1 f46"/>
                <a:gd name="f77" fmla="*/ f39 1 f47"/>
                <a:gd name="f78" fmla="*/ f41 1 f47"/>
                <a:gd name="f79" fmla="*/ f62 1 f46"/>
                <a:gd name="f80" fmla="*/ f63 1 f47"/>
                <a:gd name="f81" fmla="*/ f64 1 f46"/>
                <a:gd name="f82" fmla="*/ f65 1 f47"/>
                <a:gd name="f83" fmla="*/ f66 1 f46"/>
                <a:gd name="f84" fmla="*/ f67 1 f47"/>
                <a:gd name="f85" fmla="*/ f68 1 f46"/>
                <a:gd name="f86" fmla="*/ f69 1 f47"/>
                <a:gd name="f87" fmla="*/ f70 1 f46"/>
                <a:gd name="f88" fmla="*/ f71 1 f46"/>
                <a:gd name="f89" fmla="*/ f72 1 f47"/>
                <a:gd name="f90" fmla="*/ f73 1 f46"/>
                <a:gd name="f91" fmla="*/ f74 1 f47"/>
                <a:gd name="f92" fmla="*/ f75 f37 1"/>
                <a:gd name="f93" fmla="*/ f76 f37 1"/>
                <a:gd name="f94" fmla="*/ f78 f38 1"/>
                <a:gd name="f95" fmla="*/ f77 f38 1"/>
                <a:gd name="f96" fmla="*/ f79 f37 1"/>
                <a:gd name="f97" fmla="*/ f80 f38 1"/>
                <a:gd name="f98" fmla="*/ f81 f37 1"/>
                <a:gd name="f99" fmla="*/ f82 f38 1"/>
                <a:gd name="f100" fmla="*/ f83 f37 1"/>
                <a:gd name="f101" fmla="*/ f84 f38 1"/>
                <a:gd name="f102" fmla="*/ f85 f37 1"/>
                <a:gd name="f103" fmla="*/ f86 f38 1"/>
                <a:gd name="f104" fmla="*/ f87 f37 1"/>
                <a:gd name="f105" fmla="*/ f88 f37 1"/>
                <a:gd name="f106" fmla="*/ f89 f38 1"/>
                <a:gd name="f107" fmla="*/ f90 f37 1"/>
                <a:gd name="f108" fmla="*/ f91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1">
                  <a:pos x="f96" y="f97"/>
                </a:cxn>
                <a:cxn ang="f61">
                  <a:pos x="f98" y="f99"/>
                </a:cxn>
                <a:cxn ang="f61">
                  <a:pos x="f100" y="f101"/>
                </a:cxn>
                <a:cxn ang="f61">
                  <a:pos x="f102" y="f103"/>
                </a:cxn>
                <a:cxn ang="f61">
                  <a:pos x="f104" y="f97"/>
                </a:cxn>
                <a:cxn ang="f61">
                  <a:pos x="f105" y="f106"/>
                </a:cxn>
                <a:cxn ang="f61">
                  <a:pos x="f107" y="f108"/>
                </a:cxn>
              </a:cxnLst>
              <a:rect l="f92" t="f95" r="f93" b="f94"/>
              <a:pathLst>
                <a:path w="9151257" h="131343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8"/>
                    <a:pt x="f29" y="f8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6" y="f7"/>
                  </a:cubicBezTo>
                </a:path>
              </a:pathLst>
            </a:custGeom>
            <a:noFill/>
            <a:ln w="19046">
              <a:solidFill>
                <a:srgbClr val="3366FF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ihandform 11"/>
            <p:cNvSpPr/>
            <p:nvPr/>
          </p:nvSpPr>
          <p:spPr>
            <a:xfrm>
              <a:off x="-21771" y="3105988"/>
              <a:ext cx="9165771" cy="5805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65771"/>
                <a:gd name="f7" fmla="val 58057"/>
                <a:gd name="f8" fmla="val 7257"/>
                <a:gd name="f9" fmla="val 2532742"/>
                <a:gd name="f10" fmla="val 3328609"/>
                <a:gd name="f11" fmla="val 6048"/>
                <a:gd name="f12" fmla="val 4775200"/>
                <a:gd name="f13" fmla="val 43543"/>
                <a:gd name="f14" fmla="val 5820228"/>
                <a:gd name="f15" fmla="val 6148009"/>
                <a:gd name="f16" fmla="val 6741885"/>
                <a:gd name="f17" fmla="val 8643257"/>
                <a:gd name="f18" fmla="val 36286"/>
                <a:gd name="f19" fmla="val 9047238"/>
                <a:gd name="f20" fmla="val 37496"/>
                <a:gd name="f21" fmla="val 9106504"/>
                <a:gd name="f22" fmla="val 44148"/>
                <a:gd name="f23" fmla="val 50800"/>
                <a:gd name="f24" fmla="+- 0 0 -90"/>
                <a:gd name="f25" fmla="*/ f3 1 9165771"/>
                <a:gd name="f26" fmla="*/ f4 1 58057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9165771"/>
                <a:gd name="f35" fmla="*/ f31 1 58057"/>
                <a:gd name="f36" fmla="*/ 0 f32 1"/>
                <a:gd name="f37" fmla="*/ 7257 f31 1"/>
                <a:gd name="f38" fmla="*/ 2532742 f32 1"/>
                <a:gd name="f39" fmla="*/ 0 f31 1"/>
                <a:gd name="f40" fmla="*/ 4775200 f32 1"/>
                <a:gd name="f41" fmla="*/ 43543 f31 1"/>
                <a:gd name="f42" fmla="*/ 5820228 f32 1"/>
                <a:gd name="f43" fmla="*/ 58057 f31 1"/>
                <a:gd name="f44" fmla="*/ 6741885 f32 1"/>
                <a:gd name="f45" fmla="*/ 8643257 f32 1"/>
                <a:gd name="f46" fmla="*/ 36286 f31 1"/>
                <a:gd name="f47" fmla="*/ 9165771 f32 1"/>
                <a:gd name="f48" fmla="*/ 50800 f31 1"/>
                <a:gd name="f49" fmla="+- f33 0 f1"/>
                <a:gd name="f50" fmla="*/ f36 1 9165771"/>
                <a:gd name="f51" fmla="*/ f37 1 58057"/>
                <a:gd name="f52" fmla="*/ f38 1 9165771"/>
                <a:gd name="f53" fmla="*/ f39 1 58057"/>
                <a:gd name="f54" fmla="*/ f40 1 9165771"/>
                <a:gd name="f55" fmla="*/ f41 1 58057"/>
                <a:gd name="f56" fmla="*/ f42 1 9165771"/>
                <a:gd name="f57" fmla="*/ f43 1 58057"/>
                <a:gd name="f58" fmla="*/ f44 1 9165771"/>
                <a:gd name="f59" fmla="*/ f45 1 9165771"/>
                <a:gd name="f60" fmla="*/ f46 1 58057"/>
                <a:gd name="f61" fmla="*/ f47 1 9165771"/>
                <a:gd name="f62" fmla="*/ f48 1 58057"/>
                <a:gd name="f63" fmla="*/ f27 1 f34"/>
                <a:gd name="f64" fmla="*/ f28 1 f34"/>
                <a:gd name="f65" fmla="*/ f27 1 f35"/>
                <a:gd name="f66" fmla="*/ f29 1 f35"/>
                <a:gd name="f67" fmla="*/ f50 1 f34"/>
                <a:gd name="f68" fmla="*/ f51 1 f35"/>
                <a:gd name="f69" fmla="*/ f52 1 f34"/>
                <a:gd name="f70" fmla="*/ f53 1 f35"/>
                <a:gd name="f71" fmla="*/ f54 1 f34"/>
                <a:gd name="f72" fmla="*/ f55 1 f35"/>
                <a:gd name="f73" fmla="*/ f56 1 f34"/>
                <a:gd name="f74" fmla="*/ f57 1 f35"/>
                <a:gd name="f75" fmla="*/ f58 1 f34"/>
                <a:gd name="f76" fmla="*/ f59 1 f34"/>
                <a:gd name="f77" fmla="*/ f60 1 f35"/>
                <a:gd name="f78" fmla="*/ f61 1 f34"/>
                <a:gd name="f79" fmla="*/ f62 1 f35"/>
                <a:gd name="f80" fmla="*/ f63 f25 1"/>
                <a:gd name="f81" fmla="*/ f64 f25 1"/>
                <a:gd name="f82" fmla="*/ f66 f26 1"/>
                <a:gd name="f83" fmla="*/ f65 f26 1"/>
                <a:gd name="f84" fmla="*/ f67 f25 1"/>
                <a:gd name="f85" fmla="*/ f68 f26 1"/>
                <a:gd name="f86" fmla="*/ f69 f25 1"/>
                <a:gd name="f87" fmla="*/ f70 f26 1"/>
                <a:gd name="f88" fmla="*/ f71 f25 1"/>
                <a:gd name="f89" fmla="*/ f72 f26 1"/>
                <a:gd name="f90" fmla="*/ f73 f25 1"/>
                <a:gd name="f91" fmla="*/ f74 f26 1"/>
                <a:gd name="f92" fmla="*/ f75 f25 1"/>
                <a:gd name="f93" fmla="*/ f76 f25 1"/>
                <a:gd name="f94" fmla="*/ f77 f26 1"/>
                <a:gd name="f95" fmla="*/ f78 f25 1"/>
                <a:gd name="f96" fmla="*/ f79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84" y="f85"/>
                </a:cxn>
                <a:cxn ang="f49">
                  <a:pos x="f86" y="f87"/>
                </a:cxn>
                <a:cxn ang="f49">
                  <a:pos x="f88" y="f89"/>
                </a:cxn>
                <a:cxn ang="f49">
                  <a:pos x="f90" y="f91"/>
                </a:cxn>
                <a:cxn ang="f49">
                  <a:pos x="f92" y="f89"/>
                </a:cxn>
                <a:cxn ang="f49">
                  <a:pos x="f93" y="f94"/>
                </a:cxn>
                <a:cxn ang="f49">
                  <a:pos x="f95" y="f96"/>
                </a:cxn>
              </a:cxnLst>
              <a:rect l="f80" t="f83" r="f81" b="f82"/>
              <a:pathLst>
                <a:path w="9165771" h="58057">
                  <a:moveTo>
                    <a:pt x="f5" y="f8"/>
                  </a:moveTo>
                  <a:lnTo>
                    <a:pt x="f9" y="f5"/>
                  </a:lnTo>
                  <a:cubicBezTo>
                    <a:pt x="f10" y="f11"/>
                    <a:pt x="f12" y="f13"/>
                    <a:pt x="f12" y="f13"/>
                  </a:cubicBezTo>
                  <a:lnTo>
                    <a:pt x="f14" y="f7"/>
                  </a:lnTo>
                  <a:cubicBezTo>
                    <a:pt x="f15" y="f7"/>
                    <a:pt x="f16" y="f13"/>
                    <a:pt x="f16" y="f13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6" y="f23"/>
                  </a:cubicBezTo>
                </a:path>
              </a:pathLst>
            </a:custGeom>
            <a:noFill/>
            <a:ln w="19046">
              <a:solidFill>
                <a:srgbClr val="3366FF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3366FF"/>
                </a:solidFill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8133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r>
              <a:rPr lang="en-US" smtClean="0">
                <a:latin typeface="Calibri"/>
                <a:cs typeface="+mn-cs"/>
              </a:rPr>
              <a:t>March 20, 2013</a:t>
            </a:r>
            <a:endParaRPr lang="en-US" dirty="0"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algn="l"/>
            <a:r>
              <a:rPr lang="fr-FR" smtClean="0">
                <a:latin typeface="Calibri"/>
                <a:cs typeface="+mn-cs"/>
              </a:rPr>
              <a:t>Olga Sorkine-Hornung</a:t>
            </a:r>
            <a:endParaRPr lang="en-US" dirty="0"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rtl="0"/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37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rebuchet MS"/>
          <a:ea typeface="+mj-ea"/>
          <a:cs typeface="Trebuchet M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rebuchet MS"/>
          <a:ea typeface="+mn-ea"/>
          <a:cs typeface="Trebuchet M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rebuchet MS"/>
          <a:ea typeface="+mn-ea"/>
          <a:cs typeface="Trebuchet M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rebuchet MS"/>
          <a:ea typeface="+mn-ea"/>
          <a:cs typeface="Trebuchet M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rebuchet MS"/>
          <a:ea typeface="+mn-ea"/>
          <a:cs typeface="Trebuchet M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rebuchet MS"/>
          <a:ea typeface="+mn-ea"/>
          <a:cs typeface="Trebuchet M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Relationship Id="rId3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Relationship Id="rId3" Type="http://schemas.openxmlformats.org/officeDocument/2006/relationships/image" Target="../media/image4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Relationship Id="rId3" Type="http://schemas.openxmlformats.org/officeDocument/2006/relationships/image" Target="../media/image4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emf"/><Relationship Id="rId3" Type="http://schemas.openxmlformats.org/officeDocument/2006/relationships/image" Target="../media/image4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6.emf"/><Relationship Id="rId5" Type="http://schemas.openxmlformats.org/officeDocument/2006/relationships/image" Target="../media/image47.emf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6.emf"/><Relationship Id="rId5" Type="http://schemas.openxmlformats.org/officeDocument/2006/relationships/image" Target="../media/image47.emf"/><Relationship Id="rId6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4.emf"/><Relationship Id="rId5" Type="http://schemas.openxmlformats.org/officeDocument/2006/relationships/image" Target="../media/image49.emf"/><Relationship Id="rId6" Type="http://schemas.openxmlformats.org/officeDocument/2006/relationships/image" Target="../media/image50.emf"/><Relationship Id="rId7" Type="http://schemas.openxmlformats.org/officeDocument/2006/relationships/image" Target="../media/image51.emf"/><Relationship Id="rId8" Type="http://schemas.openxmlformats.org/officeDocument/2006/relationships/image" Target="../media/image52.emf"/><Relationship Id="rId9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5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4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image" Target="../media/image59.emf"/><Relationship Id="rId5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-sop.inria.fr/geometrica/team/Pierre.Alliez/demos/curvature/" TargetMode="External"/><Relationship Id="rId3" Type="http://schemas.openxmlformats.org/officeDocument/2006/relationships/image" Target="../media/image6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columbia.edu/cg/pdfs/30_midedge.pdf" TargetMode="External"/><Relationship Id="rId3" Type="http://schemas.openxmlformats.org/officeDocument/2006/relationships/image" Target="../media/image6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rl.nyu.edu/~dzorin/papers/tosun2007sou.pdf" TargetMode="External"/><Relationship Id="rId3" Type="http://schemas.openxmlformats.org/officeDocument/2006/relationships/image" Target="../media/image6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Relationship Id="rId3" Type="http://schemas.openxmlformats.org/officeDocument/2006/relationships/hyperlink" Target="http://mrl.nyu.edu/~dzorin/papers/tosun2007sou.pdf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Discrete Differential Geometry</a:t>
            </a:r>
          </a:p>
          <a:p>
            <a:r>
              <a:rPr lang="en-US" dirty="0" smtClean="0"/>
              <a:t>Surfaces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194793"/>
          </a:xfrm>
        </p:spPr>
        <p:txBody>
          <a:bodyPr>
            <a:normAutofit fontScale="90000"/>
          </a:bodyPr>
          <a:lstStyle/>
          <a:p>
            <a:r>
              <a:rPr lang="en-US" dirty="0"/>
              <a:t>2D/3D Shape Manipulation,</a:t>
            </a:r>
            <a:br>
              <a:rPr lang="en-US" dirty="0"/>
            </a:br>
            <a:r>
              <a:rPr lang="en-US" dirty="0"/>
              <a:t>3D Printing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3944440" y="990600"/>
            <a:ext cx="1255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Trebuchet MS"/>
                <a:ea typeface="+mn-ea"/>
              </a:rPr>
              <a:t>CS 6501</a:t>
            </a:r>
            <a:endParaRPr lang="en-US" sz="2400" dirty="0">
              <a:solidFill>
                <a:prstClr val="black"/>
              </a:solidFill>
              <a:latin typeface="Trebuchet MS"/>
              <a:ea typeface="+mn-ea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375372" y="4958159"/>
            <a:ext cx="6400800" cy="924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Trebuchet MS" pitchFamily="34" charset="0"/>
                <a:ea typeface="+mn-ea"/>
                <a:cs typeface="Trebuchet M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rebuchet MS"/>
                <a:ea typeface="+mn-ea"/>
                <a:cs typeface="Trebuchet M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rebuchet MS"/>
                <a:ea typeface="+mn-ea"/>
                <a:cs typeface="Trebuchet M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rebuchet MS"/>
                <a:ea typeface="+mn-ea"/>
                <a:cs typeface="Trebuchet M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rebuchet MS"/>
                <a:ea typeface="+mn-ea"/>
                <a:cs typeface="Trebuchet M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Slides from Olga </a:t>
            </a:r>
            <a:r>
              <a:rPr lang="en-US" sz="2400" dirty="0" err="1" smtClean="0"/>
              <a:t>Sorkine</a:t>
            </a:r>
            <a:r>
              <a:rPr lang="en-US" sz="2400" dirty="0" smtClean="0"/>
              <a:t>, </a:t>
            </a:r>
            <a:r>
              <a:rPr lang="en-US" sz="2400" dirty="0" err="1" smtClean="0"/>
              <a:t>Eitan</a:t>
            </a:r>
            <a:r>
              <a:rPr lang="en-US" sz="2400" dirty="0" smtClean="0"/>
              <a:t> </a:t>
            </a:r>
            <a:r>
              <a:rPr lang="en-US" sz="2400" dirty="0" err="1" smtClean="0"/>
              <a:t>Grinspun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9981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Principal Directions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04684" y="1244598"/>
            <a:ext cx="8235874" cy="4890477"/>
            <a:chOff x="1131888" y="2133600"/>
            <a:chExt cx="10552112" cy="6265863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EDFFFF"/>
                </a:clrFrom>
                <a:clrTo>
                  <a:srgbClr val="ED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53"/>
            <a:stretch>
              <a:fillRect/>
            </a:stretch>
          </p:blipFill>
          <p:spPr bwMode="auto">
            <a:xfrm>
              <a:off x="1131888" y="2133600"/>
              <a:ext cx="6477000" cy="6265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EDFFFF"/>
                </a:clrFrom>
                <a:clrTo>
                  <a:srgbClr val="ED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0138" y="2166938"/>
              <a:ext cx="2963862" cy="617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7913688" y="4986338"/>
              <a:ext cx="447675" cy="361950"/>
            </a:xfrm>
            <a:prstGeom prst="rightArrow">
              <a:avLst>
                <a:gd name="adj1" fmla="val 55000"/>
                <a:gd name="adj2" fmla="val 73712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0046" tIns="65023" rIns="130046" bIns="65023" anchor="ctr"/>
            <a:lstStyle/>
            <a:p>
              <a:endParaRPr lang="en-US"/>
            </a:p>
          </p:txBody>
        </p: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10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276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Mean Curvature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Intuition for mean curvature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4935794" y="3995347"/>
            <a:ext cx="1955228" cy="1505396"/>
            <a:chOff x="2584613" y="3627699"/>
            <a:chExt cx="3099749" cy="2386601"/>
          </a:xfrm>
        </p:grpSpPr>
        <p:pic>
          <p:nvPicPr>
            <p:cNvPr id="8" name="Picture 4" descr="surfac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84613" y="4093677"/>
              <a:ext cx="3099749" cy="1814606"/>
            </a:xfrm>
            <a:prstGeom prst="rect">
              <a:avLst/>
            </a:prstGeom>
            <a:noFill/>
          </p:spPr>
        </p:pic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3374745" y="3723853"/>
              <a:ext cx="1648642" cy="2127725"/>
              <a:chOff x="1650" y="1656"/>
              <a:chExt cx="651" cy="863"/>
            </a:xfrm>
          </p:grpSpPr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1659" y="1656"/>
                <a:ext cx="642" cy="5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42" y="117"/>
                  </a:cxn>
                  <a:cxn ang="0">
                    <a:pos x="642" y="507"/>
                  </a:cxn>
                  <a:cxn ang="0">
                    <a:pos x="435" y="426"/>
                  </a:cxn>
                  <a:cxn ang="0">
                    <a:pos x="171" y="366"/>
                  </a:cxn>
                  <a:cxn ang="0">
                    <a:pos x="0" y="357"/>
                  </a:cxn>
                  <a:cxn ang="0">
                    <a:pos x="0" y="0"/>
                  </a:cxn>
                </a:cxnLst>
                <a:rect l="0" t="0" r="r" b="b"/>
                <a:pathLst>
                  <a:path w="642" h="507">
                    <a:moveTo>
                      <a:pt x="0" y="0"/>
                    </a:moveTo>
                    <a:cubicBezTo>
                      <a:pt x="0" y="0"/>
                      <a:pt x="321" y="58"/>
                      <a:pt x="642" y="117"/>
                    </a:cubicBezTo>
                    <a:cubicBezTo>
                      <a:pt x="642" y="219"/>
                      <a:pt x="642" y="384"/>
                      <a:pt x="642" y="507"/>
                    </a:cubicBezTo>
                    <a:cubicBezTo>
                      <a:pt x="564" y="453"/>
                      <a:pt x="511" y="452"/>
                      <a:pt x="435" y="426"/>
                    </a:cubicBezTo>
                    <a:cubicBezTo>
                      <a:pt x="359" y="400"/>
                      <a:pt x="261" y="372"/>
                      <a:pt x="171" y="366"/>
                    </a:cubicBezTo>
                    <a:cubicBezTo>
                      <a:pt x="81" y="360"/>
                      <a:pt x="69" y="351"/>
                      <a:pt x="0" y="357"/>
                    </a:cubicBezTo>
                    <a:cubicBezTo>
                      <a:pt x="0" y="15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alpha val="64999"/>
                </a:schemeClr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1656" y="2007"/>
                <a:ext cx="645" cy="512"/>
              </a:xfrm>
              <a:custGeom>
                <a:avLst/>
                <a:gdLst/>
                <a:ahLst/>
                <a:cxnLst>
                  <a:cxn ang="0">
                    <a:pos x="645" y="512"/>
                  </a:cxn>
                  <a:cxn ang="0">
                    <a:pos x="0" y="396"/>
                  </a:cxn>
                  <a:cxn ang="0">
                    <a:pos x="0" y="8"/>
                  </a:cxn>
                  <a:cxn ang="0">
                    <a:pos x="210" y="21"/>
                  </a:cxn>
                  <a:cxn ang="0">
                    <a:pos x="468" y="84"/>
                  </a:cxn>
                  <a:cxn ang="0">
                    <a:pos x="645" y="157"/>
                  </a:cxn>
                  <a:cxn ang="0">
                    <a:pos x="645" y="512"/>
                  </a:cxn>
                </a:cxnLst>
                <a:rect l="0" t="0" r="r" b="b"/>
                <a:pathLst>
                  <a:path w="645" h="512">
                    <a:moveTo>
                      <a:pt x="645" y="512"/>
                    </a:moveTo>
                    <a:cubicBezTo>
                      <a:pt x="645" y="512"/>
                      <a:pt x="322" y="454"/>
                      <a:pt x="0" y="396"/>
                    </a:cubicBezTo>
                    <a:cubicBezTo>
                      <a:pt x="0" y="294"/>
                      <a:pt x="0" y="130"/>
                      <a:pt x="0" y="8"/>
                    </a:cubicBezTo>
                    <a:cubicBezTo>
                      <a:pt x="81" y="0"/>
                      <a:pt x="135" y="12"/>
                      <a:pt x="210" y="21"/>
                    </a:cubicBezTo>
                    <a:cubicBezTo>
                      <a:pt x="285" y="30"/>
                      <a:pt x="375" y="51"/>
                      <a:pt x="468" y="84"/>
                    </a:cubicBezTo>
                    <a:cubicBezTo>
                      <a:pt x="561" y="117"/>
                      <a:pt x="573" y="111"/>
                      <a:pt x="645" y="157"/>
                    </a:cubicBezTo>
                    <a:cubicBezTo>
                      <a:pt x="645" y="357"/>
                      <a:pt x="645" y="512"/>
                      <a:pt x="645" y="512"/>
                    </a:cubicBezTo>
                    <a:close/>
                  </a:path>
                </a:pathLst>
              </a:custGeom>
              <a:solidFill>
                <a:schemeClr val="accent2">
                  <a:alpha val="17999"/>
                </a:schemeClr>
              </a:solidFill>
              <a:ln w="1905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auto">
              <a:xfrm>
                <a:off x="1650" y="2016"/>
                <a:ext cx="651" cy="14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17" y="3"/>
                  </a:cxn>
                  <a:cxn ang="0">
                    <a:pos x="261" y="21"/>
                  </a:cxn>
                  <a:cxn ang="0">
                    <a:pos x="426" y="60"/>
                  </a:cxn>
                  <a:cxn ang="0">
                    <a:pos x="561" y="102"/>
                  </a:cxn>
                  <a:cxn ang="0">
                    <a:pos x="651" y="144"/>
                  </a:cxn>
                </a:cxnLst>
                <a:rect l="0" t="0" r="r" b="b"/>
                <a:pathLst>
                  <a:path w="651" h="144">
                    <a:moveTo>
                      <a:pt x="0" y="3"/>
                    </a:moveTo>
                    <a:cubicBezTo>
                      <a:pt x="37" y="1"/>
                      <a:pt x="74" y="0"/>
                      <a:pt x="117" y="3"/>
                    </a:cubicBezTo>
                    <a:cubicBezTo>
                      <a:pt x="160" y="6"/>
                      <a:pt x="210" y="12"/>
                      <a:pt x="261" y="21"/>
                    </a:cubicBezTo>
                    <a:cubicBezTo>
                      <a:pt x="312" y="30"/>
                      <a:pt x="376" y="47"/>
                      <a:pt x="426" y="60"/>
                    </a:cubicBezTo>
                    <a:cubicBezTo>
                      <a:pt x="476" y="73"/>
                      <a:pt x="524" y="88"/>
                      <a:pt x="561" y="102"/>
                    </a:cubicBezTo>
                    <a:cubicBezTo>
                      <a:pt x="598" y="116"/>
                      <a:pt x="624" y="130"/>
                      <a:pt x="651" y="144"/>
                    </a:cubicBezTo>
                  </a:path>
                </a:pathLst>
              </a:custGeom>
              <a:noFill/>
              <a:ln w="38100" cmpd="sng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9"/>
            <p:cNvGrpSpPr>
              <a:grpSpLocks/>
            </p:cNvGrpSpPr>
            <p:nvPr/>
          </p:nvGrpSpPr>
          <p:grpSpPr bwMode="auto">
            <a:xfrm>
              <a:off x="3389940" y="3627699"/>
              <a:ext cx="1633447" cy="2366877"/>
              <a:chOff x="1632" y="1617"/>
              <a:chExt cx="645" cy="960"/>
            </a:xfrm>
          </p:grpSpPr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>
                <a:off x="1632" y="1617"/>
                <a:ext cx="645" cy="549"/>
              </a:xfrm>
              <a:custGeom>
                <a:avLst/>
                <a:gdLst/>
                <a:ahLst/>
                <a:cxnLst>
                  <a:cxn ang="0">
                    <a:pos x="0" y="204"/>
                  </a:cxn>
                  <a:cxn ang="0">
                    <a:pos x="645" y="0"/>
                  </a:cxn>
                  <a:cxn ang="0">
                    <a:pos x="639" y="375"/>
                  </a:cxn>
                  <a:cxn ang="0">
                    <a:pos x="435" y="417"/>
                  </a:cxn>
                  <a:cxn ang="0">
                    <a:pos x="177" y="486"/>
                  </a:cxn>
                  <a:cxn ang="0">
                    <a:pos x="3" y="549"/>
                  </a:cxn>
                  <a:cxn ang="0">
                    <a:pos x="0" y="204"/>
                  </a:cxn>
                </a:cxnLst>
                <a:rect l="0" t="0" r="r" b="b"/>
                <a:pathLst>
                  <a:path w="645" h="549">
                    <a:moveTo>
                      <a:pt x="0" y="204"/>
                    </a:moveTo>
                    <a:cubicBezTo>
                      <a:pt x="117" y="168"/>
                      <a:pt x="525" y="30"/>
                      <a:pt x="645" y="0"/>
                    </a:cubicBezTo>
                    <a:cubicBezTo>
                      <a:pt x="645" y="102"/>
                      <a:pt x="639" y="252"/>
                      <a:pt x="639" y="375"/>
                    </a:cubicBezTo>
                    <a:cubicBezTo>
                      <a:pt x="528" y="399"/>
                      <a:pt x="513" y="426"/>
                      <a:pt x="435" y="417"/>
                    </a:cubicBezTo>
                    <a:cubicBezTo>
                      <a:pt x="357" y="408"/>
                      <a:pt x="237" y="459"/>
                      <a:pt x="177" y="486"/>
                    </a:cubicBezTo>
                    <a:cubicBezTo>
                      <a:pt x="117" y="513"/>
                      <a:pt x="72" y="543"/>
                      <a:pt x="3" y="549"/>
                    </a:cubicBezTo>
                    <a:cubicBezTo>
                      <a:pt x="3" y="348"/>
                      <a:pt x="0" y="309"/>
                      <a:pt x="0" y="204"/>
                    </a:cubicBezTo>
                    <a:close/>
                  </a:path>
                </a:pathLst>
              </a:custGeom>
              <a:solidFill>
                <a:schemeClr val="accent2">
                  <a:alpha val="64999"/>
                </a:schemeClr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>
                <a:off x="1635" y="1989"/>
                <a:ext cx="642" cy="588"/>
              </a:xfrm>
              <a:custGeom>
                <a:avLst/>
                <a:gdLst/>
                <a:ahLst/>
                <a:cxnLst>
                  <a:cxn ang="0">
                    <a:pos x="642" y="342"/>
                  </a:cxn>
                  <a:cxn ang="0">
                    <a:pos x="0" y="588"/>
                  </a:cxn>
                  <a:cxn ang="0">
                    <a:pos x="3" y="180"/>
                  </a:cxn>
                  <a:cxn ang="0">
                    <a:pos x="219" y="96"/>
                  </a:cxn>
                  <a:cxn ang="0">
                    <a:pos x="456" y="45"/>
                  </a:cxn>
                  <a:cxn ang="0">
                    <a:pos x="642" y="6"/>
                  </a:cxn>
                  <a:cxn ang="0">
                    <a:pos x="642" y="342"/>
                  </a:cxn>
                </a:cxnLst>
                <a:rect l="0" t="0" r="r" b="b"/>
                <a:pathLst>
                  <a:path w="642" h="588">
                    <a:moveTo>
                      <a:pt x="642" y="342"/>
                    </a:moveTo>
                    <a:cubicBezTo>
                      <a:pt x="525" y="390"/>
                      <a:pt x="111" y="543"/>
                      <a:pt x="0" y="588"/>
                    </a:cubicBezTo>
                    <a:cubicBezTo>
                      <a:pt x="0" y="486"/>
                      <a:pt x="3" y="302"/>
                      <a:pt x="3" y="180"/>
                    </a:cubicBezTo>
                    <a:cubicBezTo>
                      <a:pt x="84" y="172"/>
                      <a:pt x="129" y="132"/>
                      <a:pt x="219" y="96"/>
                    </a:cubicBezTo>
                    <a:cubicBezTo>
                      <a:pt x="309" y="60"/>
                      <a:pt x="357" y="42"/>
                      <a:pt x="456" y="45"/>
                    </a:cubicBezTo>
                    <a:cubicBezTo>
                      <a:pt x="555" y="48"/>
                      <a:pt x="549" y="0"/>
                      <a:pt x="642" y="6"/>
                    </a:cubicBezTo>
                    <a:cubicBezTo>
                      <a:pt x="642" y="206"/>
                      <a:pt x="642" y="186"/>
                      <a:pt x="642" y="342"/>
                    </a:cubicBezTo>
                    <a:close/>
                  </a:path>
                </a:pathLst>
              </a:custGeom>
              <a:solidFill>
                <a:schemeClr val="accent2">
                  <a:alpha val="17999"/>
                </a:schemeClr>
              </a:solidFill>
              <a:ln w="1905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auto">
              <a:xfrm>
                <a:off x="1632" y="1993"/>
                <a:ext cx="642" cy="170"/>
              </a:xfrm>
              <a:custGeom>
                <a:avLst/>
                <a:gdLst/>
                <a:ahLst/>
                <a:cxnLst>
                  <a:cxn ang="0">
                    <a:pos x="0" y="170"/>
                  </a:cxn>
                  <a:cxn ang="0">
                    <a:pos x="75" y="161"/>
                  </a:cxn>
                  <a:cxn ang="0">
                    <a:pos x="150" y="122"/>
                  </a:cxn>
                  <a:cxn ang="0">
                    <a:pos x="246" y="83"/>
                  </a:cxn>
                  <a:cxn ang="0">
                    <a:pos x="318" y="53"/>
                  </a:cxn>
                  <a:cxn ang="0">
                    <a:pos x="390" y="44"/>
                  </a:cxn>
                  <a:cxn ang="0">
                    <a:pos x="456" y="41"/>
                  </a:cxn>
                  <a:cxn ang="0">
                    <a:pos x="525" y="32"/>
                  </a:cxn>
                  <a:cxn ang="0">
                    <a:pos x="594" y="5"/>
                  </a:cxn>
                  <a:cxn ang="0">
                    <a:pos x="642" y="2"/>
                  </a:cxn>
                </a:cxnLst>
                <a:rect l="0" t="0" r="r" b="b"/>
                <a:pathLst>
                  <a:path w="642" h="170">
                    <a:moveTo>
                      <a:pt x="0" y="170"/>
                    </a:moveTo>
                    <a:cubicBezTo>
                      <a:pt x="25" y="169"/>
                      <a:pt x="50" y="169"/>
                      <a:pt x="75" y="161"/>
                    </a:cubicBezTo>
                    <a:cubicBezTo>
                      <a:pt x="100" y="153"/>
                      <a:pt x="121" y="135"/>
                      <a:pt x="150" y="122"/>
                    </a:cubicBezTo>
                    <a:cubicBezTo>
                      <a:pt x="179" y="109"/>
                      <a:pt x="218" y="94"/>
                      <a:pt x="246" y="83"/>
                    </a:cubicBezTo>
                    <a:cubicBezTo>
                      <a:pt x="274" y="72"/>
                      <a:pt x="294" y="59"/>
                      <a:pt x="318" y="53"/>
                    </a:cubicBezTo>
                    <a:cubicBezTo>
                      <a:pt x="342" y="47"/>
                      <a:pt x="367" y="46"/>
                      <a:pt x="390" y="44"/>
                    </a:cubicBezTo>
                    <a:cubicBezTo>
                      <a:pt x="413" y="42"/>
                      <a:pt x="434" y="43"/>
                      <a:pt x="456" y="41"/>
                    </a:cubicBezTo>
                    <a:cubicBezTo>
                      <a:pt x="478" y="39"/>
                      <a:pt x="502" y="38"/>
                      <a:pt x="525" y="32"/>
                    </a:cubicBezTo>
                    <a:cubicBezTo>
                      <a:pt x="548" y="26"/>
                      <a:pt x="575" y="10"/>
                      <a:pt x="594" y="5"/>
                    </a:cubicBezTo>
                    <a:cubicBezTo>
                      <a:pt x="613" y="0"/>
                      <a:pt x="627" y="1"/>
                      <a:pt x="642" y="2"/>
                    </a:cubicBezTo>
                  </a:path>
                </a:pathLst>
              </a:custGeom>
              <a:noFill/>
              <a:ln w="38100" cmpd="sng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13"/>
            <p:cNvGrpSpPr>
              <a:grpSpLocks/>
            </p:cNvGrpSpPr>
            <p:nvPr/>
          </p:nvGrpSpPr>
          <p:grpSpPr bwMode="auto">
            <a:xfrm>
              <a:off x="3860980" y="3627699"/>
              <a:ext cx="686301" cy="2386601"/>
              <a:chOff x="546" y="2163"/>
              <a:chExt cx="271" cy="968"/>
            </a:xfrm>
          </p:grpSpPr>
          <p:sp>
            <p:nvSpPr>
              <p:cNvPr id="18" name="Freeform 14"/>
              <p:cNvSpPr>
                <a:spLocks/>
              </p:cNvSpPr>
              <p:nvPr/>
            </p:nvSpPr>
            <p:spPr bwMode="auto">
              <a:xfrm>
                <a:off x="546" y="2163"/>
                <a:ext cx="267" cy="555"/>
              </a:xfrm>
              <a:custGeom>
                <a:avLst/>
                <a:gdLst/>
                <a:ahLst/>
                <a:cxnLst>
                  <a:cxn ang="0">
                    <a:pos x="0" y="555"/>
                  </a:cxn>
                  <a:cxn ang="0">
                    <a:pos x="0" y="552"/>
                  </a:cxn>
                  <a:cxn ang="0">
                    <a:pos x="0" y="216"/>
                  </a:cxn>
                  <a:cxn ang="0">
                    <a:pos x="264" y="0"/>
                  </a:cxn>
                  <a:cxn ang="0">
                    <a:pos x="267" y="312"/>
                  </a:cxn>
                  <a:cxn ang="0">
                    <a:pos x="147" y="432"/>
                  </a:cxn>
                  <a:cxn ang="0">
                    <a:pos x="0" y="555"/>
                  </a:cxn>
                </a:cxnLst>
                <a:rect l="0" t="0" r="r" b="b"/>
                <a:pathLst>
                  <a:path w="267" h="555">
                    <a:moveTo>
                      <a:pt x="0" y="555"/>
                    </a:moveTo>
                    <a:cubicBezTo>
                      <a:pt x="0" y="553"/>
                      <a:pt x="0" y="552"/>
                      <a:pt x="0" y="552"/>
                    </a:cubicBezTo>
                    <a:lnTo>
                      <a:pt x="0" y="216"/>
                    </a:lnTo>
                    <a:lnTo>
                      <a:pt x="264" y="0"/>
                    </a:lnTo>
                    <a:cubicBezTo>
                      <a:pt x="264" y="0"/>
                      <a:pt x="261" y="195"/>
                      <a:pt x="267" y="312"/>
                    </a:cubicBezTo>
                    <a:cubicBezTo>
                      <a:pt x="216" y="363"/>
                      <a:pt x="237" y="378"/>
                      <a:pt x="147" y="432"/>
                    </a:cubicBezTo>
                    <a:cubicBezTo>
                      <a:pt x="57" y="486"/>
                      <a:pt x="72" y="462"/>
                      <a:pt x="0" y="555"/>
                    </a:cubicBezTo>
                    <a:close/>
                  </a:path>
                </a:pathLst>
              </a:custGeom>
              <a:solidFill>
                <a:schemeClr val="accent2">
                  <a:alpha val="64999"/>
                </a:schemeClr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auto">
              <a:xfrm>
                <a:off x="546" y="2480"/>
                <a:ext cx="271" cy="651"/>
              </a:xfrm>
              <a:custGeom>
                <a:avLst/>
                <a:gdLst/>
                <a:ahLst/>
                <a:cxnLst>
                  <a:cxn ang="0">
                    <a:pos x="271" y="0"/>
                  </a:cxn>
                  <a:cxn ang="0">
                    <a:pos x="271" y="4"/>
                  </a:cxn>
                  <a:cxn ang="0">
                    <a:pos x="271" y="398"/>
                  </a:cxn>
                  <a:cxn ang="0">
                    <a:pos x="7" y="651"/>
                  </a:cxn>
                  <a:cxn ang="0">
                    <a:pos x="0" y="244"/>
                  </a:cxn>
                  <a:cxn ang="0">
                    <a:pos x="108" y="140"/>
                  </a:cxn>
                  <a:cxn ang="0">
                    <a:pos x="271" y="0"/>
                  </a:cxn>
                </a:cxnLst>
                <a:rect l="0" t="0" r="r" b="b"/>
                <a:pathLst>
                  <a:path w="271" h="651">
                    <a:moveTo>
                      <a:pt x="271" y="0"/>
                    </a:moveTo>
                    <a:cubicBezTo>
                      <a:pt x="271" y="2"/>
                      <a:pt x="271" y="4"/>
                      <a:pt x="271" y="4"/>
                    </a:cubicBezTo>
                    <a:lnTo>
                      <a:pt x="271" y="398"/>
                    </a:lnTo>
                    <a:cubicBezTo>
                      <a:pt x="271" y="398"/>
                      <a:pt x="139" y="524"/>
                      <a:pt x="7" y="651"/>
                    </a:cubicBezTo>
                    <a:cubicBezTo>
                      <a:pt x="8" y="526"/>
                      <a:pt x="6" y="381"/>
                      <a:pt x="0" y="244"/>
                    </a:cubicBezTo>
                    <a:cubicBezTo>
                      <a:pt x="51" y="184"/>
                      <a:pt x="18" y="204"/>
                      <a:pt x="108" y="140"/>
                    </a:cubicBezTo>
                    <a:cubicBezTo>
                      <a:pt x="198" y="77"/>
                      <a:pt x="192" y="94"/>
                      <a:pt x="271" y="0"/>
                    </a:cubicBezTo>
                    <a:close/>
                  </a:path>
                </a:pathLst>
              </a:custGeom>
              <a:solidFill>
                <a:schemeClr val="accent2">
                  <a:alpha val="17999"/>
                </a:schemeClr>
              </a:solidFill>
              <a:ln w="19050" cap="flat" cmpd="sng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auto">
              <a:xfrm>
                <a:off x="546" y="2482"/>
                <a:ext cx="268" cy="238"/>
              </a:xfrm>
              <a:custGeom>
                <a:avLst/>
                <a:gdLst/>
                <a:ahLst/>
                <a:cxnLst>
                  <a:cxn ang="0">
                    <a:pos x="0" y="238"/>
                  </a:cxn>
                  <a:cxn ang="0">
                    <a:pos x="42" y="184"/>
                  </a:cxn>
                  <a:cxn ang="0">
                    <a:pos x="80" y="152"/>
                  </a:cxn>
                  <a:cxn ang="0">
                    <a:pos x="142" y="120"/>
                  </a:cxn>
                  <a:cxn ang="0">
                    <a:pos x="176" y="94"/>
                  </a:cxn>
                  <a:cxn ang="0">
                    <a:pos x="214" y="66"/>
                  </a:cxn>
                  <a:cxn ang="0">
                    <a:pos x="242" y="26"/>
                  </a:cxn>
                  <a:cxn ang="0">
                    <a:pos x="268" y="0"/>
                  </a:cxn>
                </a:cxnLst>
                <a:rect l="0" t="0" r="r" b="b"/>
                <a:pathLst>
                  <a:path w="268" h="238">
                    <a:moveTo>
                      <a:pt x="0" y="238"/>
                    </a:moveTo>
                    <a:cubicBezTo>
                      <a:pt x="14" y="218"/>
                      <a:pt x="29" y="198"/>
                      <a:pt x="42" y="184"/>
                    </a:cubicBezTo>
                    <a:cubicBezTo>
                      <a:pt x="55" y="170"/>
                      <a:pt x="63" y="163"/>
                      <a:pt x="80" y="152"/>
                    </a:cubicBezTo>
                    <a:cubicBezTo>
                      <a:pt x="97" y="141"/>
                      <a:pt x="126" y="130"/>
                      <a:pt x="142" y="120"/>
                    </a:cubicBezTo>
                    <a:cubicBezTo>
                      <a:pt x="158" y="110"/>
                      <a:pt x="164" y="103"/>
                      <a:pt x="176" y="94"/>
                    </a:cubicBezTo>
                    <a:cubicBezTo>
                      <a:pt x="188" y="85"/>
                      <a:pt x="203" y="77"/>
                      <a:pt x="214" y="66"/>
                    </a:cubicBezTo>
                    <a:cubicBezTo>
                      <a:pt x="225" y="55"/>
                      <a:pt x="233" y="37"/>
                      <a:pt x="242" y="26"/>
                    </a:cubicBezTo>
                    <a:cubicBezTo>
                      <a:pt x="251" y="15"/>
                      <a:pt x="259" y="7"/>
                      <a:pt x="268" y="0"/>
                    </a:cubicBezTo>
                  </a:path>
                </a:pathLst>
              </a:custGeom>
              <a:noFill/>
              <a:ln w="38100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17"/>
            <p:cNvGrpSpPr>
              <a:grpSpLocks/>
            </p:cNvGrpSpPr>
            <p:nvPr/>
          </p:nvGrpSpPr>
          <p:grpSpPr bwMode="auto">
            <a:xfrm>
              <a:off x="4149682" y="3938352"/>
              <a:ext cx="144352" cy="840734"/>
              <a:chOff x="1932" y="1743"/>
              <a:chExt cx="57" cy="341"/>
            </a:xfrm>
          </p:grpSpPr>
          <p:sp>
            <p:nvSpPr>
              <p:cNvPr id="22" name="Freeform 18"/>
              <p:cNvSpPr>
                <a:spLocks/>
              </p:cNvSpPr>
              <p:nvPr/>
            </p:nvSpPr>
            <p:spPr bwMode="auto">
              <a:xfrm>
                <a:off x="1962" y="1743"/>
                <a:ext cx="1" cy="309"/>
              </a:xfrm>
              <a:custGeom>
                <a:avLst/>
                <a:gdLst/>
                <a:ahLst/>
                <a:cxnLst>
                  <a:cxn ang="0">
                    <a:pos x="0" y="309"/>
                  </a:cxn>
                  <a:cxn ang="0">
                    <a:pos x="0" y="0"/>
                  </a:cxn>
                </a:cxnLst>
                <a:rect l="0" t="0" r="r" b="b"/>
                <a:pathLst>
                  <a:path w="1" h="309">
                    <a:moveTo>
                      <a:pt x="0" y="309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9900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Oval 19"/>
              <p:cNvSpPr>
                <a:spLocks noChangeArrowheads="1"/>
              </p:cNvSpPr>
              <p:nvPr/>
            </p:nvSpPr>
            <p:spPr bwMode="auto">
              <a:xfrm>
                <a:off x="1932" y="2028"/>
                <a:ext cx="57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3387408" y="4608967"/>
              <a:ext cx="1648640" cy="35503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17" y="3"/>
                </a:cxn>
                <a:cxn ang="0">
                  <a:pos x="261" y="21"/>
                </a:cxn>
                <a:cxn ang="0">
                  <a:pos x="426" y="60"/>
                </a:cxn>
                <a:cxn ang="0">
                  <a:pos x="561" y="102"/>
                </a:cxn>
                <a:cxn ang="0">
                  <a:pos x="651" y="144"/>
                </a:cxn>
              </a:cxnLst>
              <a:rect l="0" t="0" r="r" b="b"/>
              <a:pathLst>
                <a:path w="651" h="144">
                  <a:moveTo>
                    <a:pt x="0" y="3"/>
                  </a:moveTo>
                  <a:cubicBezTo>
                    <a:pt x="37" y="1"/>
                    <a:pt x="74" y="0"/>
                    <a:pt x="117" y="3"/>
                  </a:cubicBezTo>
                  <a:cubicBezTo>
                    <a:pt x="160" y="6"/>
                    <a:pt x="210" y="12"/>
                    <a:pt x="261" y="21"/>
                  </a:cubicBezTo>
                  <a:cubicBezTo>
                    <a:pt x="312" y="30"/>
                    <a:pt x="376" y="47"/>
                    <a:pt x="426" y="60"/>
                  </a:cubicBezTo>
                  <a:cubicBezTo>
                    <a:pt x="476" y="73"/>
                    <a:pt x="524" y="88"/>
                    <a:pt x="561" y="102"/>
                  </a:cubicBezTo>
                  <a:cubicBezTo>
                    <a:pt x="598" y="116"/>
                    <a:pt x="624" y="130"/>
                    <a:pt x="651" y="144"/>
                  </a:cubicBezTo>
                </a:path>
              </a:pathLst>
            </a:custGeom>
            <a:noFill/>
            <a:ln w="38100" cmpd="sng">
              <a:solidFill>
                <a:srgbClr val="CC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7" name="Picture 4" descr="surfa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1554" y="4267101"/>
            <a:ext cx="1943100" cy="1168400"/>
          </a:xfrm>
          <a:prstGeom prst="rect">
            <a:avLst/>
          </a:prstGeom>
          <a:noFill/>
        </p:spPr>
      </p:pic>
      <p:grpSp>
        <p:nvGrpSpPr>
          <p:cNvPr id="28" name="Group 5"/>
          <p:cNvGrpSpPr>
            <a:grpSpLocks/>
          </p:cNvGrpSpPr>
          <p:nvPr/>
        </p:nvGrpSpPr>
        <p:grpSpPr bwMode="auto">
          <a:xfrm>
            <a:off x="2636854" y="4028976"/>
            <a:ext cx="1033463" cy="1370013"/>
            <a:chOff x="1650" y="1656"/>
            <a:chExt cx="651" cy="863"/>
          </a:xfrm>
        </p:grpSpPr>
        <p:sp>
          <p:nvSpPr>
            <p:cNvPr id="29" name="Freeform 6"/>
            <p:cNvSpPr>
              <a:spLocks/>
            </p:cNvSpPr>
            <p:nvPr/>
          </p:nvSpPr>
          <p:spPr bwMode="auto">
            <a:xfrm>
              <a:off x="1659" y="1656"/>
              <a:ext cx="642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42" y="117"/>
                </a:cxn>
                <a:cxn ang="0">
                  <a:pos x="642" y="507"/>
                </a:cxn>
                <a:cxn ang="0">
                  <a:pos x="435" y="426"/>
                </a:cxn>
                <a:cxn ang="0">
                  <a:pos x="171" y="366"/>
                </a:cxn>
                <a:cxn ang="0">
                  <a:pos x="0" y="357"/>
                </a:cxn>
                <a:cxn ang="0">
                  <a:pos x="0" y="0"/>
                </a:cxn>
              </a:cxnLst>
              <a:rect l="0" t="0" r="r" b="b"/>
              <a:pathLst>
                <a:path w="642" h="507">
                  <a:moveTo>
                    <a:pt x="0" y="0"/>
                  </a:moveTo>
                  <a:cubicBezTo>
                    <a:pt x="0" y="0"/>
                    <a:pt x="321" y="58"/>
                    <a:pt x="642" y="117"/>
                  </a:cubicBezTo>
                  <a:cubicBezTo>
                    <a:pt x="642" y="219"/>
                    <a:pt x="642" y="384"/>
                    <a:pt x="642" y="507"/>
                  </a:cubicBezTo>
                  <a:cubicBezTo>
                    <a:pt x="564" y="453"/>
                    <a:pt x="511" y="452"/>
                    <a:pt x="435" y="426"/>
                  </a:cubicBezTo>
                  <a:cubicBezTo>
                    <a:pt x="359" y="400"/>
                    <a:pt x="261" y="372"/>
                    <a:pt x="171" y="366"/>
                  </a:cubicBezTo>
                  <a:cubicBezTo>
                    <a:pt x="81" y="360"/>
                    <a:pt x="69" y="351"/>
                    <a:pt x="0" y="357"/>
                  </a:cubicBezTo>
                  <a:cubicBezTo>
                    <a:pt x="0" y="15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>
                <a:alpha val="64999"/>
              </a:schemeClr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7"/>
            <p:cNvSpPr>
              <a:spLocks/>
            </p:cNvSpPr>
            <p:nvPr/>
          </p:nvSpPr>
          <p:spPr bwMode="auto">
            <a:xfrm>
              <a:off x="1656" y="2007"/>
              <a:ext cx="645" cy="512"/>
            </a:xfrm>
            <a:custGeom>
              <a:avLst/>
              <a:gdLst/>
              <a:ahLst/>
              <a:cxnLst>
                <a:cxn ang="0">
                  <a:pos x="645" y="512"/>
                </a:cxn>
                <a:cxn ang="0">
                  <a:pos x="0" y="396"/>
                </a:cxn>
                <a:cxn ang="0">
                  <a:pos x="0" y="8"/>
                </a:cxn>
                <a:cxn ang="0">
                  <a:pos x="210" y="21"/>
                </a:cxn>
                <a:cxn ang="0">
                  <a:pos x="468" y="84"/>
                </a:cxn>
                <a:cxn ang="0">
                  <a:pos x="645" y="157"/>
                </a:cxn>
                <a:cxn ang="0">
                  <a:pos x="645" y="512"/>
                </a:cxn>
              </a:cxnLst>
              <a:rect l="0" t="0" r="r" b="b"/>
              <a:pathLst>
                <a:path w="645" h="512">
                  <a:moveTo>
                    <a:pt x="645" y="512"/>
                  </a:moveTo>
                  <a:cubicBezTo>
                    <a:pt x="645" y="512"/>
                    <a:pt x="322" y="454"/>
                    <a:pt x="0" y="396"/>
                  </a:cubicBezTo>
                  <a:cubicBezTo>
                    <a:pt x="0" y="294"/>
                    <a:pt x="0" y="130"/>
                    <a:pt x="0" y="8"/>
                  </a:cubicBezTo>
                  <a:cubicBezTo>
                    <a:pt x="81" y="0"/>
                    <a:pt x="135" y="12"/>
                    <a:pt x="210" y="21"/>
                  </a:cubicBezTo>
                  <a:cubicBezTo>
                    <a:pt x="285" y="30"/>
                    <a:pt x="375" y="51"/>
                    <a:pt x="468" y="84"/>
                  </a:cubicBezTo>
                  <a:cubicBezTo>
                    <a:pt x="561" y="117"/>
                    <a:pt x="573" y="111"/>
                    <a:pt x="645" y="157"/>
                  </a:cubicBezTo>
                  <a:cubicBezTo>
                    <a:pt x="645" y="357"/>
                    <a:pt x="645" y="512"/>
                    <a:pt x="645" y="512"/>
                  </a:cubicBezTo>
                  <a:close/>
                </a:path>
              </a:pathLst>
            </a:custGeom>
            <a:solidFill>
              <a:schemeClr val="accent2">
                <a:alpha val="17999"/>
              </a:schemeClr>
            </a:solidFill>
            <a:ln w="19050" cap="flat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8"/>
            <p:cNvSpPr>
              <a:spLocks/>
            </p:cNvSpPr>
            <p:nvPr/>
          </p:nvSpPr>
          <p:spPr bwMode="auto">
            <a:xfrm>
              <a:off x="1650" y="2016"/>
              <a:ext cx="651" cy="14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17" y="3"/>
                </a:cxn>
                <a:cxn ang="0">
                  <a:pos x="261" y="21"/>
                </a:cxn>
                <a:cxn ang="0">
                  <a:pos x="426" y="60"/>
                </a:cxn>
                <a:cxn ang="0">
                  <a:pos x="561" y="102"/>
                </a:cxn>
                <a:cxn ang="0">
                  <a:pos x="651" y="144"/>
                </a:cxn>
              </a:cxnLst>
              <a:rect l="0" t="0" r="r" b="b"/>
              <a:pathLst>
                <a:path w="651" h="144">
                  <a:moveTo>
                    <a:pt x="0" y="3"/>
                  </a:moveTo>
                  <a:cubicBezTo>
                    <a:pt x="37" y="1"/>
                    <a:pt x="74" y="0"/>
                    <a:pt x="117" y="3"/>
                  </a:cubicBezTo>
                  <a:cubicBezTo>
                    <a:pt x="160" y="6"/>
                    <a:pt x="210" y="12"/>
                    <a:pt x="261" y="21"/>
                  </a:cubicBezTo>
                  <a:cubicBezTo>
                    <a:pt x="312" y="30"/>
                    <a:pt x="376" y="47"/>
                    <a:pt x="426" y="60"/>
                  </a:cubicBezTo>
                  <a:cubicBezTo>
                    <a:pt x="476" y="73"/>
                    <a:pt x="524" y="88"/>
                    <a:pt x="561" y="102"/>
                  </a:cubicBezTo>
                  <a:cubicBezTo>
                    <a:pt x="598" y="116"/>
                    <a:pt x="624" y="130"/>
                    <a:pt x="651" y="144"/>
                  </a:cubicBezTo>
                </a:path>
              </a:pathLst>
            </a:custGeom>
            <a:noFill/>
            <a:ln w="38100" cmpd="sng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9"/>
          <p:cNvGrpSpPr>
            <a:grpSpLocks/>
          </p:cNvGrpSpPr>
          <p:nvPr/>
        </p:nvGrpSpPr>
        <p:grpSpPr bwMode="auto">
          <a:xfrm>
            <a:off x="2646379" y="3967064"/>
            <a:ext cx="1023938" cy="1524000"/>
            <a:chOff x="1632" y="1617"/>
            <a:chExt cx="645" cy="960"/>
          </a:xfrm>
        </p:grpSpPr>
        <p:sp>
          <p:nvSpPr>
            <p:cNvPr id="33" name="Freeform 10"/>
            <p:cNvSpPr>
              <a:spLocks/>
            </p:cNvSpPr>
            <p:nvPr/>
          </p:nvSpPr>
          <p:spPr bwMode="auto">
            <a:xfrm>
              <a:off x="1632" y="1617"/>
              <a:ext cx="645" cy="549"/>
            </a:xfrm>
            <a:custGeom>
              <a:avLst/>
              <a:gdLst/>
              <a:ahLst/>
              <a:cxnLst>
                <a:cxn ang="0">
                  <a:pos x="0" y="204"/>
                </a:cxn>
                <a:cxn ang="0">
                  <a:pos x="645" y="0"/>
                </a:cxn>
                <a:cxn ang="0">
                  <a:pos x="639" y="375"/>
                </a:cxn>
                <a:cxn ang="0">
                  <a:pos x="435" y="417"/>
                </a:cxn>
                <a:cxn ang="0">
                  <a:pos x="177" y="486"/>
                </a:cxn>
                <a:cxn ang="0">
                  <a:pos x="3" y="549"/>
                </a:cxn>
                <a:cxn ang="0">
                  <a:pos x="0" y="204"/>
                </a:cxn>
              </a:cxnLst>
              <a:rect l="0" t="0" r="r" b="b"/>
              <a:pathLst>
                <a:path w="645" h="549">
                  <a:moveTo>
                    <a:pt x="0" y="204"/>
                  </a:moveTo>
                  <a:cubicBezTo>
                    <a:pt x="117" y="168"/>
                    <a:pt x="525" y="30"/>
                    <a:pt x="645" y="0"/>
                  </a:cubicBezTo>
                  <a:cubicBezTo>
                    <a:pt x="645" y="102"/>
                    <a:pt x="639" y="252"/>
                    <a:pt x="639" y="375"/>
                  </a:cubicBezTo>
                  <a:cubicBezTo>
                    <a:pt x="528" y="399"/>
                    <a:pt x="513" y="426"/>
                    <a:pt x="435" y="417"/>
                  </a:cubicBezTo>
                  <a:cubicBezTo>
                    <a:pt x="357" y="408"/>
                    <a:pt x="237" y="459"/>
                    <a:pt x="177" y="486"/>
                  </a:cubicBezTo>
                  <a:cubicBezTo>
                    <a:pt x="117" y="513"/>
                    <a:pt x="72" y="543"/>
                    <a:pt x="3" y="549"/>
                  </a:cubicBezTo>
                  <a:cubicBezTo>
                    <a:pt x="3" y="348"/>
                    <a:pt x="0" y="309"/>
                    <a:pt x="0" y="204"/>
                  </a:cubicBezTo>
                  <a:close/>
                </a:path>
              </a:pathLst>
            </a:custGeom>
            <a:solidFill>
              <a:schemeClr val="accent2">
                <a:alpha val="64999"/>
              </a:schemeClr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1"/>
            <p:cNvSpPr>
              <a:spLocks/>
            </p:cNvSpPr>
            <p:nvPr/>
          </p:nvSpPr>
          <p:spPr bwMode="auto">
            <a:xfrm>
              <a:off x="1635" y="1989"/>
              <a:ext cx="642" cy="588"/>
            </a:xfrm>
            <a:custGeom>
              <a:avLst/>
              <a:gdLst/>
              <a:ahLst/>
              <a:cxnLst>
                <a:cxn ang="0">
                  <a:pos x="642" y="342"/>
                </a:cxn>
                <a:cxn ang="0">
                  <a:pos x="0" y="588"/>
                </a:cxn>
                <a:cxn ang="0">
                  <a:pos x="3" y="180"/>
                </a:cxn>
                <a:cxn ang="0">
                  <a:pos x="219" y="96"/>
                </a:cxn>
                <a:cxn ang="0">
                  <a:pos x="456" y="45"/>
                </a:cxn>
                <a:cxn ang="0">
                  <a:pos x="642" y="6"/>
                </a:cxn>
                <a:cxn ang="0">
                  <a:pos x="642" y="342"/>
                </a:cxn>
              </a:cxnLst>
              <a:rect l="0" t="0" r="r" b="b"/>
              <a:pathLst>
                <a:path w="642" h="588">
                  <a:moveTo>
                    <a:pt x="642" y="342"/>
                  </a:moveTo>
                  <a:cubicBezTo>
                    <a:pt x="525" y="390"/>
                    <a:pt x="111" y="543"/>
                    <a:pt x="0" y="588"/>
                  </a:cubicBezTo>
                  <a:cubicBezTo>
                    <a:pt x="0" y="486"/>
                    <a:pt x="3" y="302"/>
                    <a:pt x="3" y="180"/>
                  </a:cubicBezTo>
                  <a:cubicBezTo>
                    <a:pt x="84" y="172"/>
                    <a:pt x="129" y="132"/>
                    <a:pt x="219" y="96"/>
                  </a:cubicBezTo>
                  <a:cubicBezTo>
                    <a:pt x="309" y="60"/>
                    <a:pt x="357" y="42"/>
                    <a:pt x="456" y="45"/>
                  </a:cubicBezTo>
                  <a:cubicBezTo>
                    <a:pt x="555" y="48"/>
                    <a:pt x="549" y="0"/>
                    <a:pt x="642" y="6"/>
                  </a:cubicBezTo>
                  <a:cubicBezTo>
                    <a:pt x="642" y="206"/>
                    <a:pt x="642" y="186"/>
                    <a:pt x="642" y="342"/>
                  </a:cubicBezTo>
                  <a:close/>
                </a:path>
              </a:pathLst>
            </a:custGeom>
            <a:solidFill>
              <a:schemeClr val="accent2">
                <a:alpha val="17999"/>
              </a:schemeClr>
            </a:solidFill>
            <a:ln w="19050" cap="flat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1632" y="1993"/>
              <a:ext cx="642" cy="170"/>
            </a:xfrm>
            <a:custGeom>
              <a:avLst/>
              <a:gdLst/>
              <a:ahLst/>
              <a:cxnLst>
                <a:cxn ang="0">
                  <a:pos x="0" y="170"/>
                </a:cxn>
                <a:cxn ang="0">
                  <a:pos x="75" y="161"/>
                </a:cxn>
                <a:cxn ang="0">
                  <a:pos x="150" y="122"/>
                </a:cxn>
                <a:cxn ang="0">
                  <a:pos x="246" y="83"/>
                </a:cxn>
                <a:cxn ang="0">
                  <a:pos x="318" y="53"/>
                </a:cxn>
                <a:cxn ang="0">
                  <a:pos x="390" y="44"/>
                </a:cxn>
                <a:cxn ang="0">
                  <a:pos x="456" y="41"/>
                </a:cxn>
                <a:cxn ang="0">
                  <a:pos x="525" y="32"/>
                </a:cxn>
                <a:cxn ang="0">
                  <a:pos x="594" y="5"/>
                </a:cxn>
                <a:cxn ang="0">
                  <a:pos x="642" y="2"/>
                </a:cxn>
              </a:cxnLst>
              <a:rect l="0" t="0" r="r" b="b"/>
              <a:pathLst>
                <a:path w="642" h="170">
                  <a:moveTo>
                    <a:pt x="0" y="170"/>
                  </a:moveTo>
                  <a:cubicBezTo>
                    <a:pt x="25" y="169"/>
                    <a:pt x="50" y="169"/>
                    <a:pt x="75" y="161"/>
                  </a:cubicBezTo>
                  <a:cubicBezTo>
                    <a:pt x="100" y="153"/>
                    <a:pt x="121" y="135"/>
                    <a:pt x="150" y="122"/>
                  </a:cubicBezTo>
                  <a:cubicBezTo>
                    <a:pt x="179" y="109"/>
                    <a:pt x="218" y="94"/>
                    <a:pt x="246" y="83"/>
                  </a:cubicBezTo>
                  <a:cubicBezTo>
                    <a:pt x="274" y="72"/>
                    <a:pt x="294" y="59"/>
                    <a:pt x="318" y="53"/>
                  </a:cubicBezTo>
                  <a:cubicBezTo>
                    <a:pt x="342" y="47"/>
                    <a:pt x="367" y="46"/>
                    <a:pt x="390" y="44"/>
                  </a:cubicBezTo>
                  <a:cubicBezTo>
                    <a:pt x="413" y="42"/>
                    <a:pt x="434" y="43"/>
                    <a:pt x="456" y="41"/>
                  </a:cubicBezTo>
                  <a:cubicBezTo>
                    <a:pt x="478" y="39"/>
                    <a:pt x="502" y="38"/>
                    <a:pt x="525" y="32"/>
                  </a:cubicBezTo>
                  <a:cubicBezTo>
                    <a:pt x="548" y="26"/>
                    <a:pt x="575" y="10"/>
                    <a:pt x="594" y="5"/>
                  </a:cubicBezTo>
                  <a:cubicBezTo>
                    <a:pt x="613" y="0"/>
                    <a:pt x="627" y="1"/>
                    <a:pt x="642" y="2"/>
                  </a:cubicBezTo>
                </a:path>
              </a:pathLst>
            </a:custGeom>
            <a:noFill/>
            <a:ln w="38100" cmpd="sng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" name="Group 13"/>
          <p:cNvGrpSpPr>
            <a:grpSpLocks/>
          </p:cNvGrpSpPr>
          <p:nvPr/>
        </p:nvGrpSpPr>
        <p:grpSpPr bwMode="auto">
          <a:xfrm>
            <a:off x="2941654" y="3967064"/>
            <a:ext cx="430213" cy="1536700"/>
            <a:chOff x="546" y="2163"/>
            <a:chExt cx="271" cy="968"/>
          </a:xfrm>
        </p:grpSpPr>
        <p:sp>
          <p:nvSpPr>
            <p:cNvPr id="37" name="Freeform 14"/>
            <p:cNvSpPr>
              <a:spLocks/>
            </p:cNvSpPr>
            <p:nvPr/>
          </p:nvSpPr>
          <p:spPr bwMode="auto">
            <a:xfrm>
              <a:off x="546" y="2163"/>
              <a:ext cx="267" cy="555"/>
            </a:xfrm>
            <a:custGeom>
              <a:avLst/>
              <a:gdLst/>
              <a:ahLst/>
              <a:cxnLst>
                <a:cxn ang="0">
                  <a:pos x="0" y="555"/>
                </a:cxn>
                <a:cxn ang="0">
                  <a:pos x="0" y="552"/>
                </a:cxn>
                <a:cxn ang="0">
                  <a:pos x="0" y="216"/>
                </a:cxn>
                <a:cxn ang="0">
                  <a:pos x="264" y="0"/>
                </a:cxn>
                <a:cxn ang="0">
                  <a:pos x="267" y="312"/>
                </a:cxn>
                <a:cxn ang="0">
                  <a:pos x="147" y="432"/>
                </a:cxn>
                <a:cxn ang="0">
                  <a:pos x="0" y="555"/>
                </a:cxn>
              </a:cxnLst>
              <a:rect l="0" t="0" r="r" b="b"/>
              <a:pathLst>
                <a:path w="267" h="555">
                  <a:moveTo>
                    <a:pt x="0" y="555"/>
                  </a:moveTo>
                  <a:cubicBezTo>
                    <a:pt x="0" y="553"/>
                    <a:pt x="0" y="552"/>
                    <a:pt x="0" y="552"/>
                  </a:cubicBezTo>
                  <a:lnTo>
                    <a:pt x="0" y="216"/>
                  </a:lnTo>
                  <a:lnTo>
                    <a:pt x="264" y="0"/>
                  </a:lnTo>
                  <a:cubicBezTo>
                    <a:pt x="264" y="0"/>
                    <a:pt x="261" y="195"/>
                    <a:pt x="267" y="312"/>
                  </a:cubicBezTo>
                  <a:cubicBezTo>
                    <a:pt x="216" y="363"/>
                    <a:pt x="237" y="378"/>
                    <a:pt x="147" y="432"/>
                  </a:cubicBezTo>
                  <a:cubicBezTo>
                    <a:pt x="57" y="486"/>
                    <a:pt x="72" y="462"/>
                    <a:pt x="0" y="555"/>
                  </a:cubicBezTo>
                  <a:close/>
                </a:path>
              </a:pathLst>
            </a:custGeom>
            <a:solidFill>
              <a:schemeClr val="accent2">
                <a:alpha val="64999"/>
              </a:schemeClr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15"/>
            <p:cNvSpPr>
              <a:spLocks/>
            </p:cNvSpPr>
            <p:nvPr/>
          </p:nvSpPr>
          <p:spPr bwMode="auto">
            <a:xfrm>
              <a:off x="546" y="2480"/>
              <a:ext cx="271" cy="651"/>
            </a:xfrm>
            <a:custGeom>
              <a:avLst/>
              <a:gdLst/>
              <a:ahLst/>
              <a:cxnLst>
                <a:cxn ang="0">
                  <a:pos x="271" y="0"/>
                </a:cxn>
                <a:cxn ang="0">
                  <a:pos x="271" y="4"/>
                </a:cxn>
                <a:cxn ang="0">
                  <a:pos x="271" y="398"/>
                </a:cxn>
                <a:cxn ang="0">
                  <a:pos x="7" y="651"/>
                </a:cxn>
                <a:cxn ang="0">
                  <a:pos x="0" y="244"/>
                </a:cxn>
                <a:cxn ang="0">
                  <a:pos x="108" y="140"/>
                </a:cxn>
                <a:cxn ang="0">
                  <a:pos x="271" y="0"/>
                </a:cxn>
              </a:cxnLst>
              <a:rect l="0" t="0" r="r" b="b"/>
              <a:pathLst>
                <a:path w="271" h="651">
                  <a:moveTo>
                    <a:pt x="271" y="0"/>
                  </a:moveTo>
                  <a:cubicBezTo>
                    <a:pt x="271" y="2"/>
                    <a:pt x="271" y="4"/>
                    <a:pt x="271" y="4"/>
                  </a:cubicBezTo>
                  <a:lnTo>
                    <a:pt x="271" y="398"/>
                  </a:lnTo>
                  <a:cubicBezTo>
                    <a:pt x="271" y="398"/>
                    <a:pt x="139" y="524"/>
                    <a:pt x="7" y="651"/>
                  </a:cubicBezTo>
                  <a:cubicBezTo>
                    <a:pt x="8" y="526"/>
                    <a:pt x="6" y="381"/>
                    <a:pt x="0" y="244"/>
                  </a:cubicBezTo>
                  <a:cubicBezTo>
                    <a:pt x="51" y="184"/>
                    <a:pt x="18" y="204"/>
                    <a:pt x="108" y="140"/>
                  </a:cubicBezTo>
                  <a:cubicBezTo>
                    <a:pt x="198" y="77"/>
                    <a:pt x="192" y="94"/>
                    <a:pt x="271" y="0"/>
                  </a:cubicBezTo>
                  <a:close/>
                </a:path>
              </a:pathLst>
            </a:custGeom>
            <a:solidFill>
              <a:schemeClr val="accent2">
                <a:alpha val="17999"/>
              </a:schemeClr>
            </a:solidFill>
            <a:ln w="1905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6"/>
            <p:cNvSpPr>
              <a:spLocks/>
            </p:cNvSpPr>
            <p:nvPr/>
          </p:nvSpPr>
          <p:spPr bwMode="auto">
            <a:xfrm>
              <a:off x="546" y="2482"/>
              <a:ext cx="268" cy="238"/>
            </a:xfrm>
            <a:custGeom>
              <a:avLst/>
              <a:gdLst/>
              <a:ahLst/>
              <a:cxnLst>
                <a:cxn ang="0">
                  <a:pos x="0" y="238"/>
                </a:cxn>
                <a:cxn ang="0">
                  <a:pos x="42" y="184"/>
                </a:cxn>
                <a:cxn ang="0">
                  <a:pos x="80" y="152"/>
                </a:cxn>
                <a:cxn ang="0">
                  <a:pos x="142" y="120"/>
                </a:cxn>
                <a:cxn ang="0">
                  <a:pos x="176" y="94"/>
                </a:cxn>
                <a:cxn ang="0">
                  <a:pos x="214" y="66"/>
                </a:cxn>
                <a:cxn ang="0">
                  <a:pos x="242" y="26"/>
                </a:cxn>
                <a:cxn ang="0">
                  <a:pos x="268" y="0"/>
                </a:cxn>
              </a:cxnLst>
              <a:rect l="0" t="0" r="r" b="b"/>
              <a:pathLst>
                <a:path w="268" h="238">
                  <a:moveTo>
                    <a:pt x="0" y="238"/>
                  </a:moveTo>
                  <a:cubicBezTo>
                    <a:pt x="14" y="218"/>
                    <a:pt x="29" y="198"/>
                    <a:pt x="42" y="184"/>
                  </a:cubicBezTo>
                  <a:cubicBezTo>
                    <a:pt x="55" y="170"/>
                    <a:pt x="63" y="163"/>
                    <a:pt x="80" y="152"/>
                  </a:cubicBezTo>
                  <a:cubicBezTo>
                    <a:pt x="97" y="141"/>
                    <a:pt x="126" y="130"/>
                    <a:pt x="142" y="120"/>
                  </a:cubicBezTo>
                  <a:cubicBezTo>
                    <a:pt x="158" y="110"/>
                    <a:pt x="164" y="103"/>
                    <a:pt x="176" y="94"/>
                  </a:cubicBezTo>
                  <a:cubicBezTo>
                    <a:pt x="188" y="85"/>
                    <a:pt x="203" y="77"/>
                    <a:pt x="214" y="66"/>
                  </a:cubicBezTo>
                  <a:cubicBezTo>
                    <a:pt x="225" y="55"/>
                    <a:pt x="233" y="37"/>
                    <a:pt x="242" y="26"/>
                  </a:cubicBezTo>
                  <a:cubicBezTo>
                    <a:pt x="251" y="15"/>
                    <a:pt x="259" y="7"/>
                    <a:pt x="268" y="0"/>
                  </a:cubicBezTo>
                </a:path>
              </a:pathLst>
            </a:custGeom>
            <a:noFill/>
            <a:ln w="38100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" name="Group 17"/>
          <p:cNvGrpSpPr>
            <a:grpSpLocks/>
          </p:cNvGrpSpPr>
          <p:nvPr/>
        </p:nvGrpSpPr>
        <p:grpSpPr bwMode="auto">
          <a:xfrm>
            <a:off x="3122629" y="4167089"/>
            <a:ext cx="90488" cy="541337"/>
            <a:chOff x="1932" y="1743"/>
            <a:chExt cx="57" cy="341"/>
          </a:xfrm>
        </p:grpSpPr>
        <p:sp>
          <p:nvSpPr>
            <p:cNvPr id="41" name="Freeform 18"/>
            <p:cNvSpPr>
              <a:spLocks/>
            </p:cNvSpPr>
            <p:nvPr/>
          </p:nvSpPr>
          <p:spPr bwMode="auto">
            <a:xfrm>
              <a:off x="1962" y="1743"/>
              <a:ext cx="1" cy="309"/>
            </a:xfrm>
            <a:custGeom>
              <a:avLst/>
              <a:gdLst/>
              <a:ahLst/>
              <a:cxnLst>
                <a:cxn ang="0">
                  <a:pos x="0" y="309"/>
                </a:cxn>
                <a:cxn ang="0">
                  <a:pos x="0" y="0"/>
                </a:cxn>
              </a:cxnLst>
              <a:rect l="0" t="0" r="r" b="b"/>
              <a:pathLst>
                <a:path w="1" h="309">
                  <a:moveTo>
                    <a:pt x="0" y="309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Oval 19"/>
            <p:cNvSpPr>
              <a:spLocks noChangeArrowheads="1"/>
            </p:cNvSpPr>
            <p:nvPr/>
          </p:nvSpPr>
          <p:spPr bwMode="auto">
            <a:xfrm>
              <a:off x="1932" y="2028"/>
              <a:ext cx="57" cy="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3" name="Picture 4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249" y="2408314"/>
            <a:ext cx="5126600" cy="894174"/>
          </a:xfrm>
          <a:prstGeom prst="rect">
            <a:avLst/>
          </a:prstGeom>
        </p:spPr>
      </p:pic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11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5254" y="1526106"/>
            <a:ext cx="38957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point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/>
              <a:t> on the surface is called</a:t>
            </a:r>
          </a:p>
          <a:p>
            <a:pPr lvl="1"/>
            <a:r>
              <a:rPr lang="en-US" dirty="0" smtClean="0"/>
              <a:t>Elliptic, if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&gt; 0</a:t>
            </a:r>
          </a:p>
          <a:p>
            <a:pPr lvl="1"/>
            <a:r>
              <a:rPr lang="en-US" dirty="0" smtClean="0"/>
              <a:t>Parabolic, if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0</a:t>
            </a:r>
          </a:p>
          <a:p>
            <a:pPr lvl="1"/>
            <a:r>
              <a:rPr lang="en-US" dirty="0" smtClean="0"/>
              <a:t>Hyperbolic, if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&lt; 0</a:t>
            </a:r>
          </a:p>
          <a:p>
            <a:pPr lvl="1"/>
            <a:r>
              <a:rPr lang="en-US" dirty="0" smtClean="0">
                <a:latin typeface="+mj-lt"/>
                <a:cs typeface="Times New Roman" pitchFamily="18" charset="0"/>
              </a:rPr>
              <a:t>Umbilical, if</a:t>
            </a:r>
          </a:p>
          <a:p>
            <a:endParaRPr lang="en-US" dirty="0" smtClean="0">
              <a:latin typeface="+mj-lt"/>
              <a:cs typeface="Times New Roman" pitchFamily="18" charset="0"/>
            </a:endParaRPr>
          </a:p>
          <a:p>
            <a:r>
              <a:rPr lang="en-US" dirty="0" smtClean="0">
                <a:latin typeface="+mj-lt"/>
                <a:cs typeface="Times New Roman" pitchFamily="18" charset="0"/>
              </a:rPr>
              <a:t>Developable surface </a:t>
            </a:r>
            <a:br>
              <a:rPr lang="en-US" dirty="0" smtClean="0">
                <a:latin typeface="+mj-lt"/>
                <a:cs typeface="Times New Roman" pitchFamily="18" charset="0"/>
              </a:rPr>
            </a:br>
            <a:r>
              <a:rPr lang="en-US" dirty="0" smtClean="0">
                <a:latin typeface="+mj-lt"/>
                <a:cs typeface="Times New Roman" pitchFamily="18" charset="0"/>
              </a:rPr>
              <a:t>   </a:t>
            </a:r>
            <a:r>
              <a:rPr lang="en-US" dirty="0" err="1" smtClean="0">
                <a:latin typeface="+mj-lt"/>
                <a:cs typeface="Times New Roman" pitchFamily="18" charset="0"/>
              </a:rPr>
              <a:t>iff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0</a:t>
            </a:r>
            <a:r>
              <a:rPr lang="en-US" dirty="0" smtClean="0">
                <a:latin typeface="+mj-lt"/>
                <a:cs typeface="Times New Roman" pitchFamily="18" charset="0"/>
              </a:rPr>
              <a:t>  </a:t>
            </a: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341" y="3652134"/>
            <a:ext cx="1365928" cy="268516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12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Local Surface Shape By Curvatures</a:t>
            </a:r>
            <a:endParaRPr lang="en-US" sz="6000" dirty="0"/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>
            <a:off x="661991" y="3672562"/>
            <a:ext cx="8412480" cy="0"/>
          </a:xfrm>
          <a:prstGeom prst="line">
            <a:avLst/>
          </a:prstGeom>
          <a:noFill/>
          <a:ln w="571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97"/>
          <p:cNvGrpSpPr>
            <a:grpSpLocks/>
          </p:cNvGrpSpPr>
          <p:nvPr/>
        </p:nvGrpSpPr>
        <p:grpSpPr bwMode="auto">
          <a:xfrm>
            <a:off x="134938" y="1922464"/>
            <a:ext cx="7218362" cy="1598613"/>
            <a:chOff x="85" y="1211"/>
            <a:chExt cx="4547" cy="1007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85" y="1211"/>
              <a:ext cx="1241" cy="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sz="2000" b="1" dirty="0" smtClean="0"/>
                <a:t>Isotropic:</a:t>
              </a:r>
              <a:r>
                <a:rPr lang="en-US" sz="2000" dirty="0" smtClean="0"/>
                <a:t/>
              </a:r>
              <a:br>
                <a:rPr lang="en-US" sz="2000" dirty="0" smtClean="0"/>
              </a:br>
              <a:r>
                <a:rPr lang="en-US" sz="2000" dirty="0" smtClean="0"/>
                <a:t>all directions are </a:t>
              </a:r>
              <a:br>
                <a:rPr lang="en-US" sz="2000" dirty="0" smtClean="0"/>
              </a:br>
              <a:r>
                <a:rPr lang="en-US" sz="2000" dirty="0" smtClean="0"/>
                <a:t>principal directions</a:t>
              </a:r>
              <a:endParaRPr lang="en-US" sz="2000" dirty="0"/>
            </a:p>
          </p:txBody>
        </p:sp>
        <p:pic>
          <p:nvPicPr>
            <p:cNvPr id="11" name="Picture 1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EDFFFF"/>
                </a:clrFrom>
                <a:clrTo>
                  <a:srgbClr val="ED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21" y="1235"/>
              <a:ext cx="706" cy="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1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80FFFF"/>
                </a:clrFrom>
                <a:clrTo>
                  <a:srgbClr val="80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94" y="1275"/>
              <a:ext cx="1338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Rectangle 50"/>
            <p:cNvSpPr>
              <a:spLocks noChangeArrowheads="1"/>
            </p:cNvSpPr>
            <p:nvPr/>
          </p:nvSpPr>
          <p:spPr bwMode="auto">
            <a:xfrm>
              <a:off x="1673" y="2034"/>
              <a:ext cx="1046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300" dirty="0" smtClean="0">
                  <a:latin typeface="Arial" charset="0"/>
                </a:rPr>
                <a:t>spherical (umbilical)</a:t>
              </a:r>
              <a:endParaRPr lang="en-US" sz="1300" dirty="0">
                <a:latin typeface="Arial" charset="0"/>
              </a:endParaRPr>
            </a:p>
          </p:txBody>
        </p:sp>
        <p:sp>
          <p:nvSpPr>
            <p:cNvPr id="14" name="Rectangle 51"/>
            <p:cNvSpPr>
              <a:spLocks noChangeArrowheads="1"/>
            </p:cNvSpPr>
            <p:nvPr/>
          </p:nvSpPr>
          <p:spPr bwMode="auto">
            <a:xfrm>
              <a:off x="3676" y="2033"/>
              <a:ext cx="406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300" dirty="0">
                  <a:latin typeface="Arial" charset="0"/>
                </a:rPr>
                <a:t>planar</a:t>
              </a:r>
            </a:p>
          </p:txBody>
        </p:sp>
      </p:grpSp>
      <p:sp>
        <p:nvSpPr>
          <p:cNvPr id="16" name="Arc 41"/>
          <p:cNvSpPr>
            <a:spLocks/>
          </p:cNvSpPr>
          <p:nvPr/>
        </p:nvSpPr>
        <p:spPr bwMode="auto">
          <a:xfrm rot="13210403">
            <a:off x="3284538" y="2665413"/>
            <a:ext cx="568325" cy="29686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30 w 21646"/>
              <a:gd name="T1" fmla="*/ 22741 h 22741"/>
              <a:gd name="T2" fmla="*/ 21646 w 21646"/>
              <a:gd name="T3" fmla="*/ 0 h 22741"/>
              <a:gd name="T4" fmla="*/ 21600 w 21646"/>
              <a:gd name="T5" fmla="*/ 21600 h 22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46" h="22741" fill="none" extrusionOk="0">
                <a:moveTo>
                  <a:pt x="30" y="22740"/>
                </a:moveTo>
                <a:cubicBezTo>
                  <a:pt x="10" y="22360"/>
                  <a:pt x="0" y="219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615" y="-1"/>
                  <a:pt x="21630" y="0"/>
                  <a:pt x="21645" y="0"/>
                </a:cubicBezTo>
              </a:path>
              <a:path w="21646" h="22741" stroke="0" extrusionOk="0">
                <a:moveTo>
                  <a:pt x="30" y="22740"/>
                </a:moveTo>
                <a:cubicBezTo>
                  <a:pt x="10" y="22360"/>
                  <a:pt x="0" y="219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615" y="-1"/>
                  <a:pt x="21630" y="0"/>
                  <a:pt x="2164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rc 42"/>
          <p:cNvSpPr>
            <a:spLocks/>
          </p:cNvSpPr>
          <p:nvPr/>
        </p:nvSpPr>
        <p:spPr bwMode="auto">
          <a:xfrm rot="13210403">
            <a:off x="2844800" y="2320926"/>
            <a:ext cx="593725" cy="280988"/>
          </a:xfrm>
          <a:custGeom>
            <a:avLst/>
            <a:gdLst>
              <a:gd name="G0" fmla="+- 959 0 0"/>
              <a:gd name="G1" fmla="+- 21600 0 0"/>
              <a:gd name="G2" fmla="+- 21600 0 0"/>
              <a:gd name="T0" fmla="*/ 0 w 22559"/>
              <a:gd name="T1" fmla="*/ 21 h 21600"/>
              <a:gd name="T2" fmla="*/ 22559 w 22559"/>
              <a:gd name="T3" fmla="*/ 21600 h 21600"/>
              <a:gd name="T4" fmla="*/ 959 w 2255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559" h="21600" fill="none" extrusionOk="0">
                <a:moveTo>
                  <a:pt x="0" y="21"/>
                </a:moveTo>
                <a:cubicBezTo>
                  <a:pt x="319" y="7"/>
                  <a:pt x="639" y="-1"/>
                  <a:pt x="959" y="0"/>
                </a:cubicBezTo>
                <a:cubicBezTo>
                  <a:pt x="12888" y="0"/>
                  <a:pt x="22559" y="9670"/>
                  <a:pt x="22559" y="21600"/>
                </a:cubicBezTo>
              </a:path>
              <a:path w="22559" h="21600" stroke="0" extrusionOk="0">
                <a:moveTo>
                  <a:pt x="0" y="21"/>
                </a:moveTo>
                <a:cubicBezTo>
                  <a:pt x="319" y="7"/>
                  <a:pt x="639" y="-1"/>
                  <a:pt x="959" y="0"/>
                </a:cubicBezTo>
                <a:cubicBezTo>
                  <a:pt x="12888" y="0"/>
                  <a:pt x="22559" y="9670"/>
                  <a:pt x="22559" y="21600"/>
                </a:cubicBezTo>
                <a:lnTo>
                  <a:pt x="959" y="21600"/>
                </a:lnTo>
                <a:close/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Arc 48"/>
          <p:cNvSpPr>
            <a:spLocks/>
          </p:cNvSpPr>
          <p:nvPr/>
        </p:nvSpPr>
        <p:spPr bwMode="auto">
          <a:xfrm rot="8975124">
            <a:off x="3416300" y="2352677"/>
            <a:ext cx="566738" cy="119063"/>
          </a:xfrm>
          <a:custGeom>
            <a:avLst/>
            <a:gdLst>
              <a:gd name="G0" fmla="+- 21522 0 0"/>
              <a:gd name="G1" fmla="+- 21600 0 0"/>
              <a:gd name="G2" fmla="+- 21600 0 0"/>
              <a:gd name="T0" fmla="*/ 0 w 21568"/>
              <a:gd name="T1" fmla="*/ 19766 h 21600"/>
              <a:gd name="T2" fmla="*/ 21568 w 21568"/>
              <a:gd name="T3" fmla="*/ 0 h 21600"/>
              <a:gd name="T4" fmla="*/ 21522 w 2156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68" h="21600" fill="none" extrusionOk="0">
                <a:moveTo>
                  <a:pt x="0" y="19766"/>
                </a:moveTo>
                <a:cubicBezTo>
                  <a:pt x="952" y="8588"/>
                  <a:pt x="10303" y="-1"/>
                  <a:pt x="21522" y="0"/>
                </a:cubicBezTo>
                <a:cubicBezTo>
                  <a:pt x="21537" y="0"/>
                  <a:pt x="21552" y="0"/>
                  <a:pt x="21567" y="0"/>
                </a:cubicBezTo>
              </a:path>
              <a:path w="21568" h="21600" stroke="0" extrusionOk="0">
                <a:moveTo>
                  <a:pt x="0" y="19766"/>
                </a:moveTo>
                <a:cubicBezTo>
                  <a:pt x="952" y="8588"/>
                  <a:pt x="10303" y="-1"/>
                  <a:pt x="21522" y="0"/>
                </a:cubicBezTo>
                <a:cubicBezTo>
                  <a:pt x="21537" y="0"/>
                  <a:pt x="21552" y="0"/>
                  <a:pt x="21567" y="0"/>
                </a:cubicBezTo>
                <a:lnTo>
                  <a:pt x="21522" y="21600"/>
                </a:lnTo>
                <a:close/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rc 49"/>
          <p:cNvSpPr>
            <a:spLocks/>
          </p:cNvSpPr>
          <p:nvPr/>
        </p:nvSpPr>
        <p:spPr bwMode="auto">
          <a:xfrm rot="8975124">
            <a:off x="2932113" y="2552701"/>
            <a:ext cx="582613" cy="187325"/>
          </a:xfrm>
          <a:custGeom>
            <a:avLst/>
            <a:gdLst>
              <a:gd name="G0" fmla="+- 959 0 0"/>
              <a:gd name="G1" fmla="+- 21600 0 0"/>
              <a:gd name="G2" fmla="+- 21600 0 0"/>
              <a:gd name="T0" fmla="*/ 0 w 21419"/>
              <a:gd name="T1" fmla="*/ 21 h 21600"/>
              <a:gd name="T2" fmla="*/ 21419 w 21419"/>
              <a:gd name="T3" fmla="*/ 14676 h 21600"/>
              <a:gd name="T4" fmla="*/ 959 w 2141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19" h="21600" fill="none" extrusionOk="0">
                <a:moveTo>
                  <a:pt x="0" y="21"/>
                </a:moveTo>
                <a:cubicBezTo>
                  <a:pt x="319" y="7"/>
                  <a:pt x="639" y="-1"/>
                  <a:pt x="959" y="0"/>
                </a:cubicBezTo>
                <a:cubicBezTo>
                  <a:pt x="10219" y="0"/>
                  <a:pt x="18450" y="5903"/>
                  <a:pt x="21419" y="14675"/>
                </a:cubicBezTo>
              </a:path>
              <a:path w="21419" h="21600" stroke="0" extrusionOk="0">
                <a:moveTo>
                  <a:pt x="0" y="21"/>
                </a:moveTo>
                <a:cubicBezTo>
                  <a:pt x="319" y="7"/>
                  <a:pt x="639" y="-1"/>
                  <a:pt x="959" y="0"/>
                </a:cubicBezTo>
                <a:cubicBezTo>
                  <a:pt x="10219" y="0"/>
                  <a:pt x="18450" y="5903"/>
                  <a:pt x="21419" y="14675"/>
                </a:cubicBezTo>
                <a:lnTo>
                  <a:pt x="959" y="21600"/>
                </a:lnTo>
                <a:close/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" name="Group 39"/>
          <p:cNvGrpSpPr>
            <a:grpSpLocks/>
          </p:cNvGrpSpPr>
          <p:nvPr/>
        </p:nvGrpSpPr>
        <p:grpSpPr bwMode="auto">
          <a:xfrm rot="16200000">
            <a:off x="2795588" y="2373313"/>
            <a:ext cx="1108075" cy="298450"/>
            <a:chOff x="1952" y="1372"/>
            <a:chExt cx="459" cy="366"/>
          </a:xfrm>
        </p:grpSpPr>
        <p:sp>
          <p:nvSpPr>
            <p:cNvPr id="28" name="Arc 25"/>
            <p:cNvSpPr>
              <a:spLocks/>
            </p:cNvSpPr>
            <p:nvPr/>
          </p:nvSpPr>
          <p:spPr bwMode="auto">
            <a:xfrm>
              <a:off x="1952" y="1372"/>
              <a:ext cx="230" cy="36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0 w 21646"/>
                <a:gd name="T1" fmla="*/ 22741 h 22741"/>
                <a:gd name="T2" fmla="*/ 21646 w 21646"/>
                <a:gd name="T3" fmla="*/ 0 h 22741"/>
                <a:gd name="T4" fmla="*/ 21600 w 21646"/>
                <a:gd name="T5" fmla="*/ 21600 h 2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46" h="22741" fill="none" extrusionOk="0">
                  <a:moveTo>
                    <a:pt x="30" y="22740"/>
                  </a:moveTo>
                  <a:cubicBezTo>
                    <a:pt x="10" y="22360"/>
                    <a:pt x="0" y="2198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15" y="-1"/>
                    <a:pt x="21630" y="0"/>
                    <a:pt x="21645" y="0"/>
                  </a:cubicBezTo>
                </a:path>
                <a:path w="21646" h="22741" stroke="0" extrusionOk="0">
                  <a:moveTo>
                    <a:pt x="30" y="22740"/>
                  </a:moveTo>
                  <a:cubicBezTo>
                    <a:pt x="10" y="22360"/>
                    <a:pt x="0" y="2198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15" y="-1"/>
                    <a:pt x="21630" y="0"/>
                    <a:pt x="21645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Arc 31"/>
            <p:cNvSpPr>
              <a:spLocks/>
            </p:cNvSpPr>
            <p:nvPr/>
          </p:nvSpPr>
          <p:spPr bwMode="auto">
            <a:xfrm>
              <a:off x="2171" y="1373"/>
              <a:ext cx="240" cy="348"/>
            </a:xfrm>
            <a:custGeom>
              <a:avLst/>
              <a:gdLst>
                <a:gd name="G0" fmla="+- 959 0 0"/>
                <a:gd name="G1" fmla="+- 21600 0 0"/>
                <a:gd name="G2" fmla="+- 21600 0 0"/>
                <a:gd name="T0" fmla="*/ 0 w 22559"/>
                <a:gd name="T1" fmla="*/ 21 h 21600"/>
                <a:gd name="T2" fmla="*/ 22559 w 22559"/>
                <a:gd name="T3" fmla="*/ 21600 h 21600"/>
                <a:gd name="T4" fmla="*/ 959 w 2255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59" h="21600" fill="none" extrusionOk="0">
                  <a:moveTo>
                    <a:pt x="0" y="21"/>
                  </a:moveTo>
                  <a:cubicBezTo>
                    <a:pt x="319" y="7"/>
                    <a:pt x="639" y="-1"/>
                    <a:pt x="959" y="0"/>
                  </a:cubicBezTo>
                  <a:cubicBezTo>
                    <a:pt x="12888" y="0"/>
                    <a:pt x="22559" y="9670"/>
                    <a:pt x="22559" y="21600"/>
                  </a:cubicBezTo>
                </a:path>
                <a:path w="22559" h="21600" stroke="0" extrusionOk="0">
                  <a:moveTo>
                    <a:pt x="0" y="21"/>
                  </a:moveTo>
                  <a:cubicBezTo>
                    <a:pt x="319" y="7"/>
                    <a:pt x="639" y="-1"/>
                    <a:pt x="959" y="0"/>
                  </a:cubicBezTo>
                  <a:cubicBezTo>
                    <a:pt x="12888" y="0"/>
                    <a:pt x="22559" y="9670"/>
                    <a:pt x="22559" y="21600"/>
                  </a:cubicBezTo>
                  <a:lnTo>
                    <a:pt x="959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" name="Oval 66"/>
          <p:cNvSpPr>
            <a:spLocks noChangeAspect="1" noChangeArrowheads="1"/>
          </p:cNvSpPr>
          <p:nvPr/>
        </p:nvSpPr>
        <p:spPr bwMode="auto">
          <a:xfrm>
            <a:off x="3167063" y="2655888"/>
            <a:ext cx="107950" cy="10795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82"/>
          <p:cNvSpPr txBox="1">
            <a:spLocks noChangeArrowheads="1"/>
          </p:cNvSpPr>
          <p:nvPr/>
        </p:nvSpPr>
        <p:spPr bwMode="auto">
          <a:xfrm>
            <a:off x="2620462" y="1401946"/>
            <a:ext cx="21018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dirty="0" smtClean="0"/>
              <a:t> &gt; 0, </a:t>
            </a:r>
            <a:r>
              <a:rPr lang="en-US" sz="2800" dirty="0" smtClean="0">
                <a:sym typeface="Symbol"/>
              </a:rPr>
              <a:t></a:t>
            </a:r>
            <a:r>
              <a:rPr lang="en-US" sz="2800" baseline="-25000" dirty="0" smtClean="0">
                <a:sym typeface="Symbol"/>
              </a:rPr>
              <a:t>1</a:t>
            </a:r>
            <a:r>
              <a:rPr lang="en-US" sz="2800" dirty="0" smtClean="0">
                <a:sym typeface="Symbol"/>
              </a:rPr>
              <a:t>= </a:t>
            </a:r>
            <a:r>
              <a:rPr lang="en-US" sz="2800" baseline="-25000" dirty="0" smtClean="0">
                <a:sym typeface="Symbol"/>
              </a:rPr>
              <a:t>2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23" name="Line 26"/>
          <p:cNvSpPr>
            <a:spLocks noChangeShapeType="1"/>
          </p:cNvSpPr>
          <p:nvPr/>
        </p:nvSpPr>
        <p:spPr bwMode="auto">
          <a:xfrm flipV="1">
            <a:off x="5734050" y="2214563"/>
            <a:ext cx="846138" cy="227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>
            <a:off x="5867400" y="2151063"/>
            <a:ext cx="712788" cy="350838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32"/>
          <p:cNvSpPr>
            <a:spLocks noChangeShapeType="1"/>
          </p:cNvSpPr>
          <p:nvPr/>
        </p:nvSpPr>
        <p:spPr bwMode="auto">
          <a:xfrm flipV="1">
            <a:off x="5986463" y="2151063"/>
            <a:ext cx="304800" cy="44767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69"/>
          <p:cNvSpPr>
            <a:spLocks noChangeAspect="1" noChangeArrowheads="1"/>
          </p:cNvSpPr>
          <p:nvPr/>
        </p:nvSpPr>
        <p:spPr bwMode="auto">
          <a:xfrm>
            <a:off x="6127750" y="2265363"/>
            <a:ext cx="107950" cy="10795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" name="Group 96"/>
          <p:cNvGrpSpPr>
            <a:grpSpLocks/>
          </p:cNvGrpSpPr>
          <p:nvPr/>
        </p:nvGrpSpPr>
        <p:grpSpPr bwMode="auto">
          <a:xfrm>
            <a:off x="144463" y="4351125"/>
            <a:ext cx="8507412" cy="1779588"/>
            <a:chOff x="91" y="2850"/>
            <a:chExt cx="5359" cy="1121"/>
          </a:xfrm>
        </p:grpSpPr>
        <p:sp>
          <p:nvSpPr>
            <p:cNvPr id="31" name="Rectangle 9"/>
            <p:cNvSpPr>
              <a:spLocks noChangeArrowheads="1"/>
            </p:cNvSpPr>
            <p:nvPr/>
          </p:nvSpPr>
          <p:spPr bwMode="auto">
            <a:xfrm>
              <a:off x="91" y="2966"/>
              <a:ext cx="1333" cy="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l"/>
              <a:r>
                <a:rPr lang="en-US" sz="2000" b="1" dirty="0" smtClean="0"/>
                <a:t>Anisotropic:</a:t>
              </a:r>
              <a:br>
                <a:rPr lang="en-US" sz="2000" b="1" dirty="0" smtClean="0"/>
              </a:br>
              <a:r>
                <a:rPr lang="en-US" sz="2000" dirty="0" smtClean="0"/>
                <a:t>2 distinct principal directions</a:t>
              </a:r>
              <a:endParaRPr lang="en-US" sz="2000" dirty="0"/>
            </a:p>
          </p:txBody>
        </p:sp>
        <p:pic>
          <p:nvPicPr>
            <p:cNvPr id="32" name="Picture 1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6FF9FB"/>
                </a:clrFrom>
                <a:clrTo>
                  <a:srgbClr val="6FF9F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69" y="2898"/>
              <a:ext cx="881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" name="Picture 1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80FFFF"/>
                </a:clrFrom>
                <a:clrTo>
                  <a:srgbClr val="80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63" y="3022"/>
              <a:ext cx="1060" cy="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" name="Picture 2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80FFFF"/>
                </a:clrFrom>
                <a:clrTo>
                  <a:srgbClr val="80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24" y="2850"/>
              <a:ext cx="1256" cy="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" name="Rectangle 52"/>
            <p:cNvSpPr>
              <a:spLocks noChangeArrowheads="1"/>
            </p:cNvSpPr>
            <p:nvPr/>
          </p:nvSpPr>
          <p:spPr bwMode="auto">
            <a:xfrm>
              <a:off x="1821" y="3782"/>
              <a:ext cx="405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300" dirty="0">
                  <a:latin typeface="Arial" charset="0"/>
                </a:rPr>
                <a:t>elliptic</a:t>
              </a:r>
            </a:p>
          </p:txBody>
        </p:sp>
        <p:sp>
          <p:nvSpPr>
            <p:cNvPr id="36" name="Rectangle 53"/>
            <p:cNvSpPr>
              <a:spLocks noChangeArrowheads="1"/>
            </p:cNvSpPr>
            <p:nvPr/>
          </p:nvSpPr>
          <p:spPr bwMode="auto">
            <a:xfrm>
              <a:off x="3294" y="3782"/>
              <a:ext cx="53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300">
                  <a:latin typeface="Arial" charset="0"/>
                </a:rPr>
                <a:t>parabolic</a:t>
              </a:r>
            </a:p>
          </p:txBody>
        </p:sp>
        <p:sp>
          <p:nvSpPr>
            <p:cNvPr id="37" name="Rectangle 54"/>
            <p:cNvSpPr>
              <a:spLocks noChangeArrowheads="1"/>
            </p:cNvSpPr>
            <p:nvPr/>
          </p:nvSpPr>
          <p:spPr bwMode="auto">
            <a:xfrm>
              <a:off x="4703" y="3788"/>
              <a:ext cx="591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300" dirty="0">
                  <a:latin typeface="Arial" charset="0"/>
                </a:rPr>
                <a:t>hyperbolic</a:t>
              </a:r>
            </a:p>
          </p:txBody>
        </p:sp>
      </p:grpSp>
      <p:grpSp>
        <p:nvGrpSpPr>
          <p:cNvPr id="38" name="Group 95"/>
          <p:cNvGrpSpPr>
            <a:grpSpLocks/>
          </p:cNvGrpSpPr>
          <p:nvPr/>
        </p:nvGrpSpPr>
        <p:grpSpPr bwMode="auto">
          <a:xfrm>
            <a:off x="2332039" y="3790740"/>
            <a:ext cx="6111876" cy="2286001"/>
            <a:chOff x="1469" y="2497"/>
            <a:chExt cx="3850" cy="1440"/>
          </a:xfrm>
        </p:grpSpPr>
        <p:sp>
          <p:nvSpPr>
            <p:cNvPr id="39" name="Line 30"/>
            <p:cNvSpPr>
              <a:spLocks noChangeShapeType="1"/>
            </p:cNvSpPr>
            <p:nvPr/>
          </p:nvSpPr>
          <p:spPr bwMode="auto">
            <a:xfrm flipV="1">
              <a:off x="3359" y="3067"/>
              <a:ext cx="570" cy="2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Arc 60"/>
            <p:cNvSpPr>
              <a:spLocks/>
            </p:cNvSpPr>
            <p:nvPr/>
          </p:nvSpPr>
          <p:spPr bwMode="auto">
            <a:xfrm>
              <a:off x="1959" y="2951"/>
              <a:ext cx="149" cy="424"/>
            </a:xfrm>
            <a:custGeom>
              <a:avLst/>
              <a:gdLst>
                <a:gd name="G0" fmla="+- 381 0 0"/>
                <a:gd name="G1" fmla="+- 21600 0 0"/>
                <a:gd name="G2" fmla="+- 21600 0 0"/>
                <a:gd name="T0" fmla="*/ 0 w 20555"/>
                <a:gd name="T1" fmla="*/ 3 h 21600"/>
                <a:gd name="T2" fmla="*/ 20555 w 20555"/>
                <a:gd name="T3" fmla="*/ 13882 h 21600"/>
                <a:gd name="T4" fmla="*/ 381 w 2055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555" h="21600" fill="none" extrusionOk="0">
                  <a:moveTo>
                    <a:pt x="0" y="3"/>
                  </a:moveTo>
                  <a:cubicBezTo>
                    <a:pt x="126" y="1"/>
                    <a:pt x="253" y="-1"/>
                    <a:pt x="381" y="0"/>
                  </a:cubicBezTo>
                  <a:cubicBezTo>
                    <a:pt x="9332" y="0"/>
                    <a:pt x="17356" y="5521"/>
                    <a:pt x="20555" y="13881"/>
                  </a:cubicBezTo>
                </a:path>
                <a:path w="20555" h="21600" stroke="0" extrusionOk="0">
                  <a:moveTo>
                    <a:pt x="0" y="3"/>
                  </a:moveTo>
                  <a:cubicBezTo>
                    <a:pt x="126" y="1"/>
                    <a:pt x="253" y="-1"/>
                    <a:pt x="381" y="0"/>
                  </a:cubicBezTo>
                  <a:cubicBezTo>
                    <a:pt x="9332" y="0"/>
                    <a:pt x="17356" y="5521"/>
                    <a:pt x="20555" y="13881"/>
                  </a:cubicBezTo>
                  <a:lnTo>
                    <a:pt x="381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Freeform 63"/>
            <p:cNvSpPr>
              <a:spLocks/>
            </p:cNvSpPr>
            <p:nvPr/>
          </p:nvSpPr>
          <p:spPr bwMode="auto">
            <a:xfrm>
              <a:off x="1844" y="2913"/>
              <a:ext cx="135" cy="41"/>
            </a:xfrm>
            <a:custGeom>
              <a:avLst/>
              <a:gdLst/>
              <a:ahLst/>
              <a:cxnLst>
                <a:cxn ang="0">
                  <a:pos x="135" y="41"/>
                </a:cxn>
                <a:cxn ang="0">
                  <a:pos x="73" y="5"/>
                </a:cxn>
                <a:cxn ang="0">
                  <a:pos x="0" y="10"/>
                </a:cxn>
              </a:cxnLst>
              <a:rect l="0" t="0" r="r" b="b"/>
              <a:pathLst>
                <a:path w="135" h="41">
                  <a:moveTo>
                    <a:pt x="135" y="41"/>
                  </a:moveTo>
                  <a:cubicBezTo>
                    <a:pt x="125" y="35"/>
                    <a:pt x="95" y="10"/>
                    <a:pt x="73" y="5"/>
                  </a:cubicBezTo>
                  <a:cubicBezTo>
                    <a:pt x="51" y="0"/>
                    <a:pt x="15" y="9"/>
                    <a:pt x="0" y="10"/>
                  </a:cubicBezTo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Arc 28"/>
            <p:cNvSpPr>
              <a:spLocks/>
            </p:cNvSpPr>
            <p:nvPr/>
          </p:nvSpPr>
          <p:spPr bwMode="auto">
            <a:xfrm rot="-1044419">
              <a:off x="1522" y="2949"/>
              <a:ext cx="1000" cy="455"/>
            </a:xfrm>
            <a:custGeom>
              <a:avLst/>
              <a:gdLst>
                <a:gd name="G0" fmla="+- 18414 0 0"/>
                <a:gd name="G1" fmla="+- 21600 0 0"/>
                <a:gd name="G2" fmla="+- 21600 0 0"/>
                <a:gd name="T0" fmla="*/ 0 w 34438"/>
                <a:gd name="T1" fmla="*/ 10310 h 21600"/>
                <a:gd name="T2" fmla="*/ 34438 w 34438"/>
                <a:gd name="T3" fmla="*/ 7116 h 21600"/>
                <a:gd name="T4" fmla="*/ 18414 w 3443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438" h="21600" fill="none" extrusionOk="0">
                  <a:moveTo>
                    <a:pt x="-1" y="10309"/>
                  </a:moveTo>
                  <a:cubicBezTo>
                    <a:pt x="3926" y="3904"/>
                    <a:pt x="10900" y="-1"/>
                    <a:pt x="18414" y="0"/>
                  </a:cubicBezTo>
                  <a:cubicBezTo>
                    <a:pt x="24521" y="0"/>
                    <a:pt x="30342" y="2585"/>
                    <a:pt x="34438" y="7115"/>
                  </a:cubicBezTo>
                </a:path>
                <a:path w="34438" h="21600" stroke="0" extrusionOk="0">
                  <a:moveTo>
                    <a:pt x="-1" y="10309"/>
                  </a:moveTo>
                  <a:cubicBezTo>
                    <a:pt x="3926" y="3904"/>
                    <a:pt x="10900" y="-1"/>
                    <a:pt x="18414" y="0"/>
                  </a:cubicBezTo>
                  <a:cubicBezTo>
                    <a:pt x="24521" y="0"/>
                    <a:pt x="30342" y="2585"/>
                    <a:pt x="34438" y="7115"/>
                  </a:cubicBezTo>
                  <a:lnTo>
                    <a:pt x="18414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Arc 64"/>
            <p:cNvSpPr>
              <a:spLocks/>
            </p:cNvSpPr>
            <p:nvPr/>
          </p:nvSpPr>
          <p:spPr bwMode="auto">
            <a:xfrm>
              <a:off x="3486" y="3031"/>
              <a:ext cx="144" cy="424"/>
            </a:xfrm>
            <a:custGeom>
              <a:avLst/>
              <a:gdLst>
                <a:gd name="G0" fmla="+- 18472 0 0"/>
                <a:gd name="G1" fmla="+- 21600 0 0"/>
                <a:gd name="G2" fmla="+- 21600 0 0"/>
                <a:gd name="T0" fmla="*/ 0 w 19865"/>
                <a:gd name="T1" fmla="*/ 10404 h 21600"/>
                <a:gd name="T2" fmla="*/ 19865 w 19865"/>
                <a:gd name="T3" fmla="*/ 45 h 21600"/>
                <a:gd name="T4" fmla="*/ 18472 w 1986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865" h="21600" fill="none" extrusionOk="0">
                  <a:moveTo>
                    <a:pt x="0" y="10404"/>
                  </a:moveTo>
                  <a:cubicBezTo>
                    <a:pt x="3914" y="3945"/>
                    <a:pt x="10919" y="-1"/>
                    <a:pt x="18472" y="0"/>
                  </a:cubicBezTo>
                  <a:cubicBezTo>
                    <a:pt x="18936" y="0"/>
                    <a:pt x="19401" y="14"/>
                    <a:pt x="19865" y="44"/>
                  </a:cubicBezTo>
                </a:path>
                <a:path w="19865" h="21600" stroke="0" extrusionOk="0">
                  <a:moveTo>
                    <a:pt x="0" y="10404"/>
                  </a:moveTo>
                  <a:cubicBezTo>
                    <a:pt x="3914" y="3945"/>
                    <a:pt x="10919" y="-1"/>
                    <a:pt x="18472" y="0"/>
                  </a:cubicBezTo>
                  <a:cubicBezTo>
                    <a:pt x="18936" y="0"/>
                    <a:pt x="19401" y="14"/>
                    <a:pt x="19865" y="44"/>
                  </a:cubicBezTo>
                  <a:lnTo>
                    <a:pt x="18472" y="21600"/>
                  </a:lnTo>
                  <a:close/>
                </a:path>
              </a:pathLst>
            </a:custGeom>
            <a:noFill/>
            <a:ln w="38100" cap="rnd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Arc 65"/>
            <p:cNvSpPr>
              <a:spLocks/>
            </p:cNvSpPr>
            <p:nvPr/>
          </p:nvSpPr>
          <p:spPr bwMode="auto">
            <a:xfrm>
              <a:off x="3602" y="3026"/>
              <a:ext cx="168" cy="424"/>
            </a:xfrm>
            <a:custGeom>
              <a:avLst/>
              <a:gdLst>
                <a:gd name="G0" fmla="+- 2390 0 0"/>
                <a:gd name="G1" fmla="+- 21600 0 0"/>
                <a:gd name="G2" fmla="+- 21600 0 0"/>
                <a:gd name="T0" fmla="*/ 0 w 23221"/>
                <a:gd name="T1" fmla="*/ 133 h 21600"/>
                <a:gd name="T2" fmla="*/ 23221 w 23221"/>
                <a:gd name="T3" fmla="*/ 15889 h 21600"/>
                <a:gd name="T4" fmla="*/ 2390 w 2322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221" h="21600" fill="none" extrusionOk="0">
                  <a:moveTo>
                    <a:pt x="-1" y="132"/>
                  </a:moveTo>
                  <a:cubicBezTo>
                    <a:pt x="793" y="44"/>
                    <a:pt x="1591" y="-1"/>
                    <a:pt x="2390" y="0"/>
                  </a:cubicBezTo>
                  <a:cubicBezTo>
                    <a:pt x="12119" y="0"/>
                    <a:pt x="20648" y="6505"/>
                    <a:pt x="23221" y="15888"/>
                  </a:cubicBezTo>
                </a:path>
                <a:path w="23221" h="21600" stroke="0" extrusionOk="0">
                  <a:moveTo>
                    <a:pt x="-1" y="132"/>
                  </a:moveTo>
                  <a:cubicBezTo>
                    <a:pt x="793" y="44"/>
                    <a:pt x="1591" y="-1"/>
                    <a:pt x="2390" y="0"/>
                  </a:cubicBezTo>
                  <a:cubicBezTo>
                    <a:pt x="12119" y="0"/>
                    <a:pt x="20648" y="6505"/>
                    <a:pt x="23221" y="15888"/>
                  </a:cubicBezTo>
                  <a:lnTo>
                    <a:pt x="239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67"/>
            <p:cNvSpPr>
              <a:spLocks noChangeAspect="1" noChangeArrowheads="1"/>
            </p:cNvSpPr>
            <p:nvPr/>
          </p:nvSpPr>
          <p:spPr bwMode="auto">
            <a:xfrm>
              <a:off x="1946" y="2925"/>
              <a:ext cx="68" cy="68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68"/>
            <p:cNvSpPr>
              <a:spLocks noChangeAspect="1" noChangeArrowheads="1"/>
            </p:cNvSpPr>
            <p:nvPr/>
          </p:nvSpPr>
          <p:spPr bwMode="auto">
            <a:xfrm>
              <a:off x="3659" y="3043"/>
              <a:ext cx="68" cy="68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Arc 75"/>
            <p:cNvSpPr>
              <a:spLocks/>
            </p:cNvSpPr>
            <p:nvPr/>
          </p:nvSpPr>
          <p:spPr bwMode="auto">
            <a:xfrm rot="19885950" flipH="1">
              <a:off x="5138" y="3241"/>
              <a:ext cx="102" cy="576"/>
            </a:xfrm>
            <a:custGeom>
              <a:avLst/>
              <a:gdLst>
                <a:gd name="G0" fmla="+- 1890 0 0"/>
                <a:gd name="G1" fmla="+- 21600 0 0"/>
                <a:gd name="G2" fmla="+- 21600 0 0"/>
                <a:gd name="T0" fmla="*/ 0 w 4968"/>
                <a:gd name="T1" fmla="*/ 83 h 21600"/>
                <a:gd name="T2" fmla="*/ 4968 w 4968"/>
                <a:gd name="T3" fmla="*/ 220 h 21600"/>
                <a:gd name="T4" fmla="*/ 1890 w 496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68" h="21600" fill="none" extrusionOk="0">
                  <a:moveTo>
                    <a:pt x="-1" y="82"/>
                  </a:moveTo>
                  <a:cubicBezTo>
                    <a:pt x="628" y="27"/>
                    <a:pt x="1259" y="-1"/>
                    <a:pt x="1890" y="0"/>
                  </a:cubicBezTo>
                  <a:cubicBezTo>
                    <a:pt x="2919" y="0"/>
                    <a:pt x="3948" y="73"/>
                    <a:pt x="4967" y="220"/>
                  </a:cubicBezTo>
                </a:path>
                <a:path w="4968" h="21600" stroke="0" extrusionOk="0">
                  <a:moveTo>
                    <a:pt x="-1" y="82"/>
                  </a:moveTo>
                  <a:cubicBezTo>
                    <a:pt x="628" y="27"/>
                    <a:pt x="1259" y="-1"/>
                    <a:pt x="1890" y="0"/>
                  </a:cubicBezTo>
                  <a:cubicBezTo>
                    <a:pt x="2919" y="0"/>
                    <a:pt x="3948" y="73"/>
                    <a:pt x="4967" y="220"/>
                  </a:cubicBezTo>
                  <a:lnTo>
                    <a:pt x="189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Arc 76"/>
            <p:cNvSpPr>
              <a:spLocks/>
            </p:cNvSpPr>
            <p:nvPr/>
          </p:nvSpPr>
          <p:spPr bwMode="auto">
            <a:xfrm rot="19204925" flipH="1">
              <a:off x="4788" y="3363"/>
              <a:ext cx="516" cy="574"/>
            </a:xfrm>
            <a:custGeom>
              <a:avLst/>
              <a:gdLst>
                <a:gd name="G0" fmla="+- 0 0 0"/>
                <a:gd name="G1" fmla="+- 21498 0 0"/>
                <a:gd name="G2" fmla="+- 21600 0 0"/>
                <a:gd name="T0" fmla="*/ 2098 w 14879"/>
                <a:gd name="T1" fmla="*/ 0 h 21498"/>
                <a:gd name="T2" fmla="*/ 14879 w 14879"/>
                <a:gd name="T3" fmla="*/ 5840 h 21498"/>
                <a:gd name="T4" fmla="*/ 0 w 14879"/>
                <a:gd name="T5" fmla="*/ 21498 h 21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879" h="21498" fill="none" extrusionOk="0">
                  <a:moveTo>
                    <a:pt x="2097" y="0"/>
                  </a:moveTo>
                  <a:cubicBezTo>
                    <a:pt x="6890" y="467"/>
                    <a:pt x="11388" y="2523"/>
                    <a:pt x="14879" y="5839"/>
                  </a:cubicBezTo>
                </a:path>
                <a:path w="14879" h="21498" stroke="0" extrusionOk="0">
                  <a:moveTo>
                    <a:pt x="2097" y="0"/>
                  </a:moveTo>
                  <a:cubicBezTo>
                    <a:pt x="6890" y="467"/>
                    <a:pt x="11388" y="2523"/>
                    <a:pt x="14879" y="5839"/>
                  </a:cubicBezTo>
                  <a:lnTo>
                    <a:pt x="0" y="21498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Arc 79"/>
            <p:cNvSpPr>
              <a:spLocks/>
            </p:cNvSpPr>
            <p:nvPr/>
          </p:nvSpPr>
          <p:spPr bwMode="auto">
            <a:xfrm rot="1044419" flipV="1">
              <a:off x="4753" y="2846"/>
              <a:ext cx="525" cy="455"/>
            </a:xfrm>
            <a:custGeom>
              <a:avLst/>
              <a:gdLst>
                <a:gd name="G0" fmla="+- 18414 0 0"/>
                <a:gd name="G1" fmla="+- 21600 0 0"/>
                <a:gd name="G2" fmla="+- 21600 0 0"/>
                <a:gd name="T0" fmla="*/ 0 w 32735"/>
                <a:gd name="T1" fmla="*/ 10310 h 21600"/>
                <a:gd name="T2" fmla="*/ 32735 w 32735"/>
                <a:gd name="T3" fmla="*/ 5430 h 21600"/>
                <a:gd name="T4" fmla="*/ 18414 w 3273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735" h="21600" fill="none" extrusionOk="0">
                  <a:moveTo>
                    <a:pt x="-1" y="10309"/>
                  </a:moveTo>
                  <a:cubicBezTo>
                    <a:pt x="3926" y="3904"/>
                    <a:pt x="10900" y="-1"/>
                    <a:pt x="18414" y="0"/>
                  </a:cubicBezTo>
                  <a:cubicBezTo>
                    <a:pt x="23690" y="0"/>
                    <a:pt x="28784" y="1931"/>
                    <a:pt x="32735" y="5429"/>
                  </a:cubicBezTo>
                </a:path>
                <a:path w="32735" h="21600" stroke="0" extrusionOk="0">
                  <a:moveTo>
                    <a:pt x="-1" y="10309"/>
                  </a:moveTo>
                  <a:cubicBezTo>
                    <a:pt x="3926" y="3904"/>
                    <a:pt x="10900" y="-1"/>
                    <a:pt x="18414" y="0"/>
                  </a:cubicBezTo>
                  <a:cubicBezTo>
                    <a:pt x="23690" y="0"/>
                    <a:pt x="28784" y="1931"/>
                    <a:pt x="32735" y="5429"/>
                  </a:cubicBezTo>
                  <a:lnTo>
                    <a:pt x="18414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70"/>
            <p:cNvSpPr>
              <a:spLocks noChangeAspect="1" noChangeArrowheads="1"/>
            </p:cNvSpPr>
            <p:nvPr/>
          </p:nvSpPr>
          <p:spPr bwMode="auto">
            <a:xfrm>
              <a:off x="4964" y="3271"/>
              <a:ext cx="68" cy="68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Text Box 81"/>
            <p:cNvSpPr txBox="1">
              <a:spLocks noChangeArrowheads="1"/>
            </p:cNvSpPr>
            <p:nvPr/>
          </p:nvSpPr>
          <p:spPr bwMode="auto">
            <a:xfrm>
              <a:off x="1469" y="3228"/>
              <a:ext cx="118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ym typeface="Symbol"/>
                </a:rPr>
                <a:t></a:t>
              </a:r>
              <a:r>
                <a:rPr lang="en-US" sz="2400" baseline="-25000" dirty="0" smtClean="0">
                  <a:sym typeface="Symbol"/>
                </a:rPr>
                <a:t>2</a:t>
              </a:r>
              <a:r>
                <a:rPr lang="en-US" sz="1400" dirty="0" smtClean="0"/>
                <a:t> </a:t>
              </a:r>
              <a:r>
                <a:rPr lang="en-US" sz="2400" dirty="0"/>
                <a:t>&gt; </a:t>
              </a:r>
              <a:r>
                <a:rPr lang="en-US" sz="2400" dirty="0" smtClean="0"/>
                <a:t>0, </a:t>
              </a:r>
              <a:r>
                <a:rPr lang="en-US" sz="2400" dirty="0">
                  <a:sym typeface="Symbol"/>
                </a:rPr>
                <a:t></a:t>
              </a:r>
              <a:r>
                <a:rPr lang="en-US" sz="2400" baseline="-25000" dirty="0">
                  <a:sym typeface="Symbol"/>
                </a:rPr>
                <a:t>1</a:t>
              </a:r>
              <a:r>
                <a:rPr lang="en-US" sz="1400" dirty="0"/>
                <a:t> </a:t>
              </a:r>
              <a:r>
                <a:rPr lang="en-US" sz="2400" dirty="0"/>
                <a:t>&gt; </a:t>
              </a:r>
              <a:r>
                <a:rPr lang="en-US" sz="2400" dirty="0" smtClean="0"/>
                <a:t>0</a:t>
              </a:r>
              <a:endParaRPr lang="en-US" sz="2400" dirty="0"/>
            </a:p>
          </p:txBody>
        </p:sp>
        <p:sp>
          <p:nvSpPr>
            <p:cNvPr id="53" name="Text Box 84"/>
            <p:cNvSpPr txBox="1">
              <a:spLocks noChangeArrowheads="1"/>
            </p:cNvSpPr>
            <p:nvPr/>
          </p:nvSpPr>
          <p:spPr bwMode="auto">
            <a:xfrm>
              <a:off x="3923" y="2882"/>
              <a:ext cx="57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ym typeface="Symbol"/>
                </a:rPr>
                <a:t></a:t>
              </a:r>
              <a:r>
                <a:rPr lang="en-US" sz="2400" baseline="-25000" dirty="0" smtClean="0">
                  <a:sym typeface="Symbol"/>
                </a:rPr>
                <a:t>2</a:t>
              </a:r>
              <a:r>
                <a:rPr lang="en-US" sz="2400" dirty="0" smtClean="0"/>
                <a:t> </a:t>
              </a:r>
              <a:r>
                <a:rPr lang="en-US" sz="2400" dirty="0"/>
                <a:t>= 0</a:t>
              </a:r>
            </a:p>
          </p:txBody>
        </p:sp>
        <p:sp>
          <p:nvSpPr>
            <p:cNvPr id="54" name="Text Box 85"/>
            <p:cNvSpPr txBox="1">
              <a:spLocks noChangeArrowheads="1"/>
            </p:cNvSpPr>
            <p:nvPr/>
          </p:nvSpPr>
          <p:spPr bwMode="auto">
            <a:xfrm>
              <a:off x="3527" y="3245"/>
              <a:ext cx="55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ym typeface="Symbol"/>
                </a:rPr>
                <a:t></a:t>
              </a:r>
              <a:r>
                <a:rPr lang="en-US" sz="2400" baseline="-25000" dirty="0" smtClean="0">
                  <a:sym typeface="Symbol"/>
                </a:rPr>
                <a:t>1</a:t>
              </a:r>
              <a:r>
                <a:rPr lang="en-US" sz="1400" dirty="0" smtClean="0"/>
                <a:t> </a:t>
              </a:r>
              <a:r>
                <a:rPr lang="en-US" sz="2400" dirty="0"/>
                <a:t>&gt; 0</a:t>
              </a:r>
            </a:p>
          </p:txBody>
        </p:sp>
        <p:sp>
          <p:nvSpPr>
            <p:cNvPr id="55" name="Text Box 87"/>
            <p:cNvSpPr txBox="1">
              <a:spLocks noChangeArrowheads="1"/>
            </p:cNvSpPr>
            <p:nvPr/>
          </p:nvSpPr>
          <p:spPr bwMode="auto">
            <a:xfrm>
              <a:off x="4562" y="2763"/>
              <a:ext cx="48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ym typeface="Symbol"/>
                </a:rPr>
                <a:t></a:t>
              </a:r>
              <a:r>
                <a:rPr lang="en-US" sz="2000" baseline="-25000" dirty="0" smtClean="0">
                  <a:sym typeface="Symbol"/>
                </a:rPr>
                <a:t>2</a:t>
              </a:r>
              <a:r>
                <a:rPr lang="en-US" sz="1200" dirty="0" smtClean="0"/>
                <a:t> </a:t>
              </a:r>
              <a:r>
                <a:rPr lang="en-US" sz="2000" dirty="0"/>
                <a:t>&lt; 0</a:t>
              </a:r>
            </a:p>
          </p:txBody>
        </p:sp>
        <p:sp>
          <p:nvSpPr>
            <p:cNvPr id="56" name="Text Box 88"/>
            <p:cNvSpPr txBox="1">
              <a:spLocks noChangeArrowheads="1"/>
            </p:cNvSpPr>
            <p:nvPr/>
          </p:nvSpPr>
          <p:spPr bwMode="auto">
            <a:xfrm>
              <a:off x="4838" y="3460"/>
              <a:ext cx="48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ym typeface="Symbol"/>
                </a:rPr>
                <a:t></a:t>
              </a:r>
              <a:r>
                <a:rPr lang="en-US" sz="2000" baseline="-25000" dirty="0" smtClean="0">
                  <a:sym typeface="Symbol"/>
                </a:rPr>
                <a:t>1</a:t>
              </a:r>
              <a:r>
                <a:rPr lang="en-US" sz="1200" dirty="0" smtClean="0"/>
                <a:t> </a:t>
              </a:r>
              <a:r>
                <a:rPr lang="en-US" sz="2000" dirty="0"/>
                <a:t>&gt; 0</a:t>
              </a:r>
              <a:endParaRPr lang="en-US" sz="1200" dirty="0"/>
            </a:p>
          </p:txBody>
        </p:sp>
        <p:sp>
          <p:nvSpPr>
            <p:cNvPr id="58" name="Text Box 81"/>
            <p:cNvSpPr txBox="1">
              <a:spLocks noChangeArrowheads="1"/>
            </p:cNvSpPr>
            <p:nvPr/>
          </p:nvSpPr>
          <p:spPr bwMode="auto">
            <a:xfrm>
              <a:off x="1782" y="2497"/>
              <a:ext cx="53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K </a:t>
              </a:r>
              <a:r>
                <a:rPr lang="en-US" sz="2400" dirty="0" smtClean="0"/>
                <a:t>&gt; </a:t>
              </a:r>
              <a:r>
                <a:rPr lang="en-US" sz="2400" dirty="0"/>
                <a:t>0</a:t>
              </a:r>
            </a:p>
          </p:txBody>
        </p:sp>
        <p:sp>
          <p:nvSpPr>
            <p:cNvPr id="59" name="Text Box 81"/>
            <p:cNvSpPr txBox="1">
              <a:spLocks noChangeArrowheads="1"/>
            </p:cNvSpPr>
            <p:nvPr/>
          </p:nvSpPr>
          <p:spPr bwMode="auto">
            <a:xfrm>
              <a:off x="3370" y="2497"/>
              <a:ext cx="53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K </a:t>
              </a:r>
              <a:r>
                <a:rPr lang="en-US" sz="2400" dirty="0" smtClean="0"/>
                <a:t>= </a:t>
              </a:r>
              <a:r>
                <a:rPr lang="en-US" sz="2400" dirty="0"/>
                <a:t>0</a:t>
              </a:r>
            </a:p>
          </p:txBody>
        </p:sp>
        <p:sp>
          <p:nvSpPr>
            <p:cNvPr id="60" name="Text Box 81"/>
            <p:cNvSpPr txBox="1">
              <a:spLocks noChangeArrowheads="1"/>
            </p:cNvSpPr>
            <p:nvPr/>
          </p:nvSpPr>
          <p:spPr bwMode="auto">
            <a:xfrm>
              <a:off x="4713" y="2497"/>
              <a:ext cx="53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K </a:t>
              </a:r>
              <a:r>
                <a:rPr lang="en-US" sz="2400" dirty="0" smtClean="0"/>
                <a:t>&lt; </a:t>
              </a:r>
              <a:r>
                <a:rPr lang="en-US" sz="2400" dirty="0"/>
                <a:t>0</a:t>
              </a:r>
            </a:p>
          </p:txBody>
        </p:sp>
      </p:grpSp>
      <p:sp>
        <p:nvSpPr>
          <p:cNvPr id="57" name="Text Box 82"/>
          <p:cNvSpPr txBox="1">
            <a:spLocks noChangeArrowheads="1"/>
          </p:cNvSpPr>
          <p:nvPr/>
        </p:nvSpPr>
        <p:spPr bwMode="auto">
          <a:xfrm>
            <a:off x="6199456" y="1401946"/>
            <a:ext cx="9492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dirty="0" smtClean="0"/>
              <a:t> = 0</a:t>
            </a:r>
            <a:endParaRPr lang="en-US" sz="28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13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Gauss-Bonnet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 closed surface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379" y="2302417"/>
            <a:ext cx="4165600" cy="1066800"/>
          </a:xfrm>
          <a:prstGeom prst="rect">
            <a:avLst/>
          </a:prstGeom>
        </p:spPr>
      </p:pic>
      <p:pic>
        <p:nvPicPr>
          <p:cNvPr id="9" name="Picture 7" descr="dol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5" t="15941" r="20570" b="8965"/>
          <a:stretch>
            <a:fillRect/>
          </a:stretch>
        </p:blipFill>
        <p:spPr bwMode="auto">
          <a:xfrm>
            <a:off x="1133231" y="4216102"/>
            <a:ext cx="1813045" cy="136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461" y="4081579"/>
            <a:ext cx="1667929" cy="14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304" y="4368840"/>
            <a:ext cx="1183717" cy="111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53" y="4594079"/>
            <a:ext cx="8157307" cy="710103"/>
          </a:xfrm>
          <a:prstGeom prst="rect">
            <a:avLst/>
          </a:prstGeom>
        </p:spPr>
      </p:pic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14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Gauss-Bonnet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 closed surface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Compare with planar curves: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379" y="2302417"/>
            <a:ext cx="4165600" cy="10668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777" y="4606780"/>
            <a:ext cx="2755900" cy="111760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15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78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6123">
            <a:normAutofit fontScale="90000"/>
          </a:bodyPr>
          <a:lstStyle/>
          <a:p>
            <a:r>
              <a:rPr lang="en-US" dirty="0">
                <a:latin typeface="Trebuchet MS"/>
                <a:ea typeface="ヒラギノ角ゴ ProN W6" charset="0"/>
              </a:rPr>
              <a:t>Fundamental Forms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6123">
            <a:noAutofit/>
          </a:bodyPr>
          <a:lstStyle/>
          <a:p>
            <a:pPr eaLnBrk="1" hangingPunct="1"/>
            <a:r>
              <a:rPr lang="en-US" sz="2800" dirty="0">
                <a:ea typeface="ヒラギノ角ゴ ProN W3" charset="0"/>
              </a:rPr>
              <a:t>First fundamental form</a:t>
            </a:r>
          </a:p>
          <a:p>
            <a:pPr eaLnBrk="1" hangingPunct="1"/>
            <a:endParaRPr lang="en-US" sz="2800" dirty="0">
              <a:ea typeface="ヒラギノ角ゴ ProN W3" charset="0"/>
            </a:endParaRPr>
          </a:p>
          <a:p>
            <a:pPr eaLnBrk="1" hangingPunct="1"/>
            <a:endParaRPr lang="en-US" sz="2800" dirty="0">
              <a:ea typeface="ヒラギノ角ゴ ProN W3" charset="0"/>
            </a:endParaRPr>
          </a:p>
          <a:p>
            <a:pPr>
              <a:spcBef>
                <a:spcPts val="2250"/>
              </a:spcBef>
            </a:pPr>
            <a:r>
              <a:rPr lang="en-US" sz="2800" dirty="0">
                <a:ea typeface="ヒラギノ角ゴ ProN W3" charset="0"/>
              </a:rPr>
              <a:t>Second fundamental </a:t>
            </a:r>
            <a:r>
              <a:rPr lang="en-US" sz="2800" dirty="0" smtClean="0">
                <a:ea typeface="ヒラギノ角ゴ ProN W3" charset="0"/>
              </a:rPr>
              <a:t>form</a:t>
            </a:r>
          </a:p>
          <a:p>
            <a:pPr>
              <a:spcBef>
                <a:spcPts val="2250"/>
              </a:spcBef>
            </a:pPr>
            <a:endParaRPr lang="en-US" sz="2800" dirty="0">
              <a:ea typeface="ヒラギノ角ゴ ProN W3" charset="0"/>
            </a:endParaRPr>
          </a:p>
          <a:p>
            <a:pPr>
              <a:spcBef>
                <a:spcPts val="2250"/>
              </a:spcBef>
            </a:pPr>
            <a:endParaRPr lang="en-US" sz="2800" dirty="0" smtClean="0">
              <a:ea typeface="ヒラギノ角ゴ ProN W3" charset="0"/>
            </a:endParaRPr>
          </a:p>
          <a:p>
            <a:pPr>
              <a:spcBef>
                <a:spcPts val="2250"/>
              </a:spcBef>
            </a:pPr>
            <a:r>
              <a:rPr lang="en-US" sz="2800" dirty="0" smtClean="0">
                <a:ea typeface="ヒラギノ角ゴ ProN W3" charset="0"/>
              </a:rPr>
              <a:t>Together, they define a surface (given some compatibility conditions)</a:t>
            </a: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300" y="3973406"/>
            <a:ext cx="5422078" cy="939683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300" y="2082857"/>
            <a:ext cx="5508486" cy="939683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16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32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6123">
            <a:normAutofit fontScale="90000"/>
          </a:bodyPr>
          <a:lstStyle/>
          <a:p>
            <a:r>
              <a:rPr lang="en-US" dirty="0">
                <a:latin typeface="Trebuchet MS"/>
                <a:ea typeface="ヒラギノ角ゴ ProN W6" charset="0"/>
              </a:rPr>
              <a:t>Fundamental Forms</a:t>
            </a: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6123"/>
          <a:lstStyle/>
          <a:p>
            <a:pPr eaLnBrk="1" hangingPunct="1"/>
            <a:r>
              <a:rPr lang="en-US" b="1" dirty="0">
                <a:latin typeface="Times New Roman"/>
                <a:ea typeface="ヒラギノ角ゴ ProN W3" charset="0"/>
                <a:cs typeface="Times New Roman"/>
                <a:sym typeface="Times" charset="0"/>
              </a:rPr>
              <a:t>I</a:t>
            </a:r>
            <a:r>
              <a:rPr lang="en-US" dirty="0">
                <a:ea typeface="ヒラギノ角ゴ ProN W3" charset="0"/>
              </a:rPr>
              <a:t> and </a:t>
            </a:r>
            <a:r>
              <a:rPr lang="en-US" b="1" dirty="0">
                <a:latin typeface="Times New Roman"/>
                <a:ea typeface="ヒラギノ角ゴ ProN W3" charset="0"/>
                <a:cs typeface="Times New Roman"/>
                <a:sym typeface="Times" charset="0"/>
              </a:rPr>
              <a:t>II</a:t>
            </a:r>
            <a:r>
              <a:rPr lang="en-US" dirty="0">
                <a:ea typeface="ヒラギノ角ゴ ProN W3" charset="0"/>
              </a:rPr>
              <a:t> allow to measure</a:t>
            </a:r>
          </a:p>
          <a:p>
            <a:pPr lvl="1" eaLnBrk="1" hangingPunct="1"/>
            <a:r>
              <a:rPr lang="en-US" dirty="0">
                <a:ea typeface="ヒラギノ角ゴ ProN W3" charset="0"/>
              </a:rPr>
              <a:t>length, angles, area, curvature</a:t>
            </a:r>
          </a:p>
          <a:p>
            <a:pPr lvl="1" eaLnBrk="1" hangingPunct="1"/>
            <a:r>
              <a:rPr lang="en-US" dirty="0">
                <a:ea typeface="ヒラギノ角ゴ ProN W3" charset="0"/>
              </a:rPr>
              <a:t>arc element</a:t>
            </a:r>
          </a:p>
          <a:p>
            <a:pPr eaLnBrk="1" hangingPunct="1"/>
            <a:endParaRPr lang="en-US" dirty="0">
              <a:ea typeface="ヒラギノ角ゴ ProN W3" charset="0"/>
            </a:endParaRPr>
          </a:p>
          <a:p>
            <a:pPr lvl="1" eaLnBrk="1" hangingPunct="1"/>
            <a:r>
              <a:rPr lang="en-US" dirty="0">
                <a:ea typeface="ヒラギノ角ゴ ProN W3" charset="0"/>
              </a:rPr>
              <a:t>area element</a:t>
            </a: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836" y="3071881"/>
            <a:ext cx="4877995" cy="348428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357" y="4122324"/>
            <a:ext cx="3498769" cy="434875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17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16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6123">
            <a:normAutofit fontScale="90000"/>
          </a:bodyPr>
          <a:lstStyle/>
          <a:p>
            <a:r>
              <a:rPr lang="en-US" dirty="0">
                <a:latin typeface="Trebuchet MS"/>
                <a:ea typeface="ヒラギノ角ゴ ProN W6" charset="0"/>
              </a:rPr>
              <a:t>Intrinsic Geometry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6123"/>
          <a:lstStyle/>
          <a:p>
            <a:pPr eaLnBrk="1" hangingPunct="1"/>
            <a:r>
              <a:rPr lang="en-US" dirty="0">
                <a:ea typeface="ヒラギノ角ゴ ProN W3" charset="0"/>
              </a:rPr>
              <a:t>Properties of the surface that only depend on the first fundamental form</a:t>
            </a:r>
          </a:p>
          <a:p>
            <a:pPr lvl="1" eaLnBrk="1" hangingPunct="1"/>
            <a:r>
              <a:rPr lang="en-US" dirty="0">
                <a:ea typeface="ヒラギノ角ゴ ProN W3" charset="0"/>
              </a:rPr>
              <a:t>length</a:t>
            </a:r>
          </a:p>
          <a:p>
            <a:pPr lvl="1" eaLnBrk="1" hangingPunct="1"/>
            <a:r>
              <a:rPr lang="en-US" dirty="0">
                <a:ea typeface="ヒラギノ角ゴ ProN W3" charset="0"/>
              </a:rPr>
              <a:t>angles</a:t>
            </a:r>
          </a:p>
          <a:p>
            <a:pPr lvl="1" eaLnBrk="1" hangingPunct="1"/>
            <a:r>
              <a:rPr lang="en-US" dirty="0">
                <a:ea typeface="ヒラギノ角ゴ ProN W3" charset="0"/>
              </a:rPr>
              <a:t>Gaussian curvature (</a:t>
            </a:r>
            <a:r>
              <a:rPr lang="en-US" dirty="0" err="1">
                <a:ea typeface="ヒラギノ角ゴ ProN W3" charset="0"/>
              </a:rPr>
              <a:t>Theorema</a:t>
            </a:r>
            <a:r>
              <a:rPr lang="en-US" dirty="0">
                <a:ea typeface="ヒラギノ角ゴ ProN W3" charset="0"/>
              </a:rPr>
              <a:t> </a:t>
            </a:r>
            <a:r>
              <a:rPr lang="en-US" dirty="0" err="1">
                <a:ea typeface="ヒラギノ角ゴ ProN W3" charset="0"/>
              </a:rPr>
              <a:t>Egregium</a:t>
            </a:r>
            <a:r>
              <a:rPr lang="en-US" dirty="0">
                <a:ea typeface="ヒラギノ角ゴ ProN W3" charset="0"/>
              </a:rPr>
              <a:t>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18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09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Laplace Operator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88037" y="1957628"/>
            <a:ext cx="11785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Laplace</a:t>
            </a:r>
            <a:br>
              <a:rPr lang="en-US" sz="2000" dirty="0" smtClean="0"/>
            </a:br>
            <a:r>
              <a:rPr lang="en-US" sz="2000" dirty="0" smtClean="0"/>
              <a:t>operator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925885" y="1782769"/>
            <a:ext cx="11785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gradient</a:t>
            </a:r>
            <a:br>
              <a:rPr lang="en-US" sz="2000" dirty="0" smtClean="0"/>
            </a:br>
            <a:r>
              <a:rPr lang="en-US" sz="2000" dirty="0" smtClean="0"/>
              <a:t>operator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633037" y="1860388"/>
            <a:ext cx="14447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2nd partial</a:t>
            </a:r>
            <a:br>
              <a:rPr lang="en-US" sz="2000" dirty="0" smtClean="0"/>
            </a:br>
            <a:r>
              <a:rPr lang="en-US" sz="2000" dirty="0" smtClean="0"/>
              <a:t>derivatives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803840" y="4660724"/>
            <a:ext cx="1522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Cartesian</a:t>
            </a:r>
            <a:br>
              <a:rPr lang="en-US" sz="2000" dirty="0" smtClean="0"/>
            </a:br>
            <a:r>
              <a:rPr lang="en-US" sz="2000" dirty="0" smtClean="0"/>
              <a:t>coordinates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925887" y="4843603"/>
            <a:ext cx="14415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divergence</a:t>
            </a:r>
            <a:br>
              <a:rPr lang="en-US" sz="2000" dirty="0" smtClean="0"/>
            </a:br>
            <a:r>
              <a:rPr lang="en-US" sz="2000" dirty="0" smtClean="0"/>
              <a:t>operator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893928" y="4670349"/>
            <a:ext cx="20212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function in</a:t>
            </a:r>
            <a:br>
              <a:rPr lang="en-US" sz="2000" dirty="0" smtClean="0"/>
            </a:br>
            <a:r>
              <a:rPr lang="en-US" sz="2000" dirty="0" smtClean="0"/>
              <a:t>Euclidean space</a:t>
            </a:r>
            <a:endParaRPr lang="en-US" sz="2000" dirty="0"/>
          </a:p>
        </p:txBody>
      </p:sp>
      <p:cxnSp>
        <p:nvCxnSpPr>
          <p:cNvPr id="17" name="Straight Arrow Connector 16"/>
          <p:cNvCxnSpPr>
            <a:stCxn id="8" idx="2"/>
          </p:cNvCxnSpPr>
          <p:nvPr/>
        </p:nvCxnSpPr>
        <p:spPr>
          <a:xfrm>
            <a:off x="1677301" y="2665514"/>
            <a:ext cx="1008531" cy="976533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2"/>
          </p:cNvCxnSpPr>
          <p:nvPr/>
        </p:nvCxnSpPr>
        <p:spPr>
          <a:xfrm flipH="1">
            <a:off x="4445262" y="2490655"/>
            <a:ext cx="69887" cy="1006016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799087" y="2644853"/>
            <a:ext cx="837206" cy="631901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V="1">
            <a:off x="3827644" y="4189316"/>
            <a:ext cx="867874" cy="482867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2449481" y="4242859"/>
            <a:ext cx="741141" cy="442762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1" idx="1"/>
          </p:cNvCxnSpPr>
          <p:nvPr/>
        </p:nvCxnSpPr>
        <p:spPr>
          <a:xfrm flipH="1" flipV="1">
            <a:off x="5921458" y="4199623"/>
            <a:ext cx="882382" cy="815044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342" y="3314575"/>
            <a:ext cx="5434730" cy="932587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78" y="1168683"/>
            <a:ext cx="5222218" cy="454106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11" y="5663433"/>
            <a:ext cx="3092733" cy="573705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400" y="5688834"/>
            <a:ext cx="3481667" cy="529264"/>
          </a:xfrm>
          <a:prstGeom prst="rect">
            <a:avLst/>
          </a:prstGeom>
        </p:spPr>
      </p:pic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19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/>
              <a:t>Surfaces, Parametric Form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Continuous surface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pPr lvl="2"/>
            <a:endParaRPr lang="en-US" sz="2000" dirty="0" smtClean="0"/>
          </a:p>
          <a:p>
            <a:endParaRPr lang="en-US" sz="2800" dirty="0" smtClean="0"/>
          </a:p>
          <a:p>
            <a:r>
              <a:rPr lang="en-US" sz="2800" dirty="0" smtClean="0"/>
              <a:t>Tangent plane at point </a:t>
            </a:r>
            <a:br>
              <a:rPr lang="en-US" sz="2800" dirty="0" smtClean="0"/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u,v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dirty="0" smtClean="0"/>
              <a:t> is spanned by</a:t>
            </a:r>
          </a:p>
          <a:p>
            <a:endParaRPr lang="en-US" sz="2800" dirty="0" smtClean="0"/>
          </a:p>
          <a:p>
            <a:pPr lvl="1"/>
            <a:endParaRPr lang="en-US" sz="1000" dirty="0" smtClean="0"/>
          </a:p>
          <a:p>
            <a:pPr lvl="1"/>
            <a:endParaRPr lang="en-US" sz="2400" dirty="0"/>
          </a:p>
        </p:txBody>
      </p:sp>
      <p:sp>
        <p:nvSpPr>
          <p:cNvPr id="62497" name="Freeform 33"/>
          <p:cNvSpPr>
            <a:spLocks/>
          </p:cNvSpPr>
          <p:nvPr/>
        </p:nvSpPr>
        <p:spPr bwMode="auto">
          <a:xfrm>
            <a:off x="4876800" y="1754654"/>
            <a:ext cx="4148978" cy="2381117"/>
          </a:xfrm>
          <a:custGeom>
            <a:avLst/>
            <a:gdLst/>
            <a:ahLst/>
            <a:cxnLst>
              <a:cxn ang="0">
                <a:pos x="0" y="320"/>
              </a:cxn>
              <a:cxn ang="0">
                <a:pos x="547" y="571"/>
              </a:cxn>
              <a:cxn ang="0">
                <a:pos x="912" y="981"/>
              </a:cxn>
              <a:cxn ang="0">
                <a:pos x="1277" y="571"/>
              </a:cxn>
              <a:cxn ang="0">
                <a:pos x="1710" y="434"/>
              </a:cxn>
              <a:cxn ang="0">
                <a:pos x="1244" y="104"/>
              </a:cxn>
              <a:cxn ang="0">
                <a:pos x="571" y="36"/>
              </a:cxn>
              <a:cxn ang="0">
                <a:pos x="0" y="320"/>
              </a:cxn>
            </a:cxnLst>
            <a:rect l="0" t="0" r="r" b="b"/>
            <a:pathLst>
              <a:path w="1710" h="981">
                <a:moveTo>
                  <a:pt x="0" y="320"/>
                </a:moveTo>
                <a:cubicBezTo>
                  <a:pt x="132" y="371"/>
                  <a:pt x="395" y="460"/>
                  <a:pt x="547" y="571"/>
                </a:cubicBezTo>
                <a:cubicBezTo>
                  <a:pt x="699" y="681"/>
                  <a:pt x="818" y="855"/>
                  <a:pt x="912" y="981"/>
                </a:cubicBezTo>
                <a:cubicBezTo>
                  <a:pt x="1007" y="843"/>
                  <a:pt x="1144" y="662"/>
                  <a:pt x="1277" y="571"/>
                </a:cubicBezTo>
                <a:cubicBezTo>
                  <a:pt x="1410" y="479"/>
                  <a:pt x="1585" y="462"/>
                  <a:pt x="1710" y="434"/>
                </a:cubicBezTo>
                <a:cubicBezTo>
                  <a:pt x="1564" y="323"/>
                  <a:pt x="1397" y="173"/>
                  <a:pt x="1244" y="104"/>
                </a:cubicBezTo>
                <a:cubicBezTo>
                  <a:pt x="1054" y="37"/>
                  <a:pt x="778" y="0"/>
                  <a:pt x="571" y="36"/>
                </a:cubicBezTo>
                <a:lnTo>
                  <a:pt x="0" y="32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8" name="Freeform 34"/>
          <p:cNvSpPr>
            <a:spLocks/>
          </p:cNvSpPr>
          <p:nvPr/>
        </p:nvSpPr>
        <p:spPr bwMode="auto">
          <a:xfrm>
            <a:off x="4876800" y="1754654"/>
            <a:ext cx="4148978" cy="2381117"/>
          </a:xfrm>
          <a:custGeom>
            <a:avLst/>
            <a:gdLst/>
            <a:ahLst/>
            <a:cxnLst>
              <a:cxn ang="0">
                <a:pos x="0" y="320"/>
              </a:cxn>
              <a:cxn ang="0">
                <a:pos x="547" y="571"/>
              </a:cxn>
              <a:cxn ang="0">
                <a:pos x="912" y="981"/>
              </a:cxn>
              <a:cxn ang="0">
                <a:pos x="1277" y="571"/>
              </a:cxn>
              <a:cxn ang="0">
                <a:pos x="1710" y="434"/>
              </a:cxn>
              <a:cxn ang="0">
                <a:pos x="1244" y="104"/>
              </a:cxn>
              <a:cxn ang="0">
                <a:pos x="571" y="36"/>
              </a:cxn>
              <a:cxn ang="0">
                <a:pos x="0" y="320"/>
              </a:cxn>
            </a:cxnLst>
            <a:rect l="0" t="0" r="r" b="b"/>
            <a:pathLst>
              <a:path w="1710" h="981">
                <a:moveTo>
                  <a:pt x="0" y="320"/>
                </a:moveTo>
                <a:cubicBezTo>
                  <a:pt x="132" y="371"/>
                  <a:pt x="395" y="460"/>
                  <a:pt x="547" y="571"/>
                </a:cubicBezTo>
                <a:cubicBezTo>
                  <a:pt x="699" y="681"/>
                  <a:pt x="818" y="855"/>
                  <a:pt x="912" y="981"/>
                </a:cubicBezTo>
                <a:cubicBezTo>
                  <a:pt x="1007" y="843"/>
                  <a:pt x="1144" y="662"/>
                  <a:pt x="1277" y="571"/>
                </a:cubicBezTo>
                <a:cubicBezTo>
                  <a:pt x="1410" y="479"/>
                  <a:pt x="1585" y="462"/>
                  <a:pt x="1710" y="434"/>
                </a:cubicBezTo>
                <a:cubicBezTo>
                  <a:pt x="1564" y="323"/>
                  <a:pt x="1397" y="173"/>
                  <a:pt x="1244" y="104"/>
                </a:cubicBezTo>
                <a:cubicBezTo>
                  <a:pt x="1054" y="37"/>
                  <a:pt x="778" y="0"/>
                  <a:pt x="571" y="36"/>
                </a:cubicBezTo>
                <a:lnTo>
                  <a:pt x="0" y="320"/>
                </a:lnTo>
                <a:close/>
              </a:path>
            </a:pathLst>
          </a:custGeom>
          <a:noFill/>
          <a:ln w="7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9" name="Freeform 35"/>
          <p:cNvSpPr>
            <a:spLocks/>
          </p:cNvSpPr>
          <p:nvPr/>
        </p:nvSpPr>
        <p:spPr bwMode="auto">
          <a:xfrm>
            <a:off x="4876800" y="1752600"/>
            <a:ext cx="4148978" cy="2381117"/>
          </a:xfrm>
          <a:custGeom>
            <a:avLst/>
            <a:gdLst/>
            <a:ahLst/>
            <a:cxnLst>
              <a:cxn ang="0">
                <a:pos x="0" y="320"/>
              </a:cxn>
              <a:cxn ang="0">
                <a:pos x="547" y="571"/>
              </a:cxn>
              <a:cxn ang="0">
                <a:pos x="912" y="981"/>
              </a:cxn>
              <a:cxn ang="0">
                <a:pos x="1277" y="571"/>
              </a:cxn>
              <a:cxn ang="0">
                <a:pos x="1710" y="434"/>
              </a:cxn>
              <a:cxn ang="0">
                <a:pos x="1244" y="104"/>
              </a:cxn>
              <a:cxn ang="0">
                <a:pos x="571" y="36"/>
              </a:cxn>
              <a:cxn ang="0">
                <a:pos x="0" y="320"/>
              </a:cxn>
            </a:cxnLst>
            <a:rect l="0" t="0" r="r" b="b"/>
            <a:pathLst>
              <a:path w="1710" h="981">
                <a:moveTo>
                  <a:pt x="0" y="320"/>
                </a:moveTo>
                <a:cubicBezTo>
                  <a:pt x="132" y="371"/>
                  <a:pt x="395" y="460"/>
                  <a:pt x="547" y="571"/>
                </a:cubicBezTo>
                <a:cubicBezTo>
                  <a:pt x="699" y="681"/>
                  <a:pt x="818" y="855"/>
                  <a:pt x="912" y="981"/>
                </a:cubicBezTo>
                <a:cubicBezTo>
                  <a:pt x="1007" y="843"/>
                  <a:pt x="1144" y="662"/>
                  <a:pt x="1277" y="571"/>
                </a:cubicBezTo>
                <a:cubicBezTo>
                  <a:pt x="1410" y="479"/>
                  <a:pt x="1585" y="462"/>
                  <a:pt x="1710" y="434"/>
                </a:cubicBezTo>
                <a:cubicBezTo>
                  <a:pt x="1564" y="323"/>
                  <a:pt x="1397" y="173"/>
                  <a:pt x="1244" y="104"/>
                </a:cubicBezTo>
                <a:cubicBezTo>
                  <a:pt x="1054" y="37"/>
                  <a:pt x="778" y="0"/>
                  <a:pt x="571" y="36"/>
                </a:cubicBezTo>
                <a:lnTo>
                  <a:pt x="0" y="320"/>
                </a:lnTo>
                <a:close/>
              </a:path>
            </a:pathLst>
          </a:custGeom>
          <a:noFill/>
          <a:ln w="7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0" name="Freeform 36"/>
          <p:cNvSpPr>
            <a:spLocks/>
          </p:cNvSpPr>
          <p:nvPr/>
        </p:nvSpPr>
        <p:spPr bwMode="auto">
          <a:xfrm>
            <a:off x="6366282" y="2395645"/>
            <a:ext cx="1339507" cy="546486"/>
          </a:xfrm>
          <a:custGeom>
            <a:avLst/>
            <a:gdLst/>
            <a:ahLst/>
            <a:cxnLst>
              <a:cxn ang="0">
                <a:pos x="453" y="40"/>
              </a:cxn>
              <a:cxn ang="0">
                <a:pos x="453" y="185"/>
              </a:cxn>
              <a:cxn ang="0">
                <a:pos x="98" y="185"/>
              </a:cxn>
              <a:cxn ang="0">
                <a:pos x="98" y="40"/>
              </a:cxn>
              <a:cxn ang="0">
                <a:pos x="453" y="40"/>
              </a:cxn>
            </a:cxnLst>
            <a:rect l="0" t="0" r="r" b="b"/>
            <a:pathLst>
              <a:path w="552" h="225">
                <a:moveTo>
                  <a:pt x="453" y="40"/>
                </a:moveTo>
                <a:cubicBezTo>
                  <a:pt x="552" y="80"/>
                  <a:pt x="552" y="145"/>
                  <a:pt x="453" y="185"/>
                </a:cubicBezTo>
                <a:cubicBezTo>
                  <a:pt x="355" y="225"/>
                  <a:pt x="196" y="225"/>
                  <a:pt x="98" y="185"/>
                </a:cubicBezTo>
                <a:cubicBezTo>
                  <a:pt x="0" y="145"/>
                  <a:pt x="0" y="80"/>
                  <a:pt x="98" y="40"/>
                </a:cubicBezTo>
                <a:cubicBezTo>
                  <a:pt x="196" y="0"/>
                  <a:pt x="355" y="0"/>
                  <a:pt x="453" y="40"/>
                </a:cubicBezTo>
              </a:path>
            </a:pathLst>
          </a:custGeom>
          <a:solidFill>
            <a:srgbClr val="5D90C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1" name="Line 37"/>
          <p:cNvSpPr>
            <a:spLocks noChangeShapeType="1"/>
          </p:cNvSpPr>
          <p:nvPr/>
        </p:nvSpPr>
        <p:spPr bwMode="auto">
          <a:xfrm>
            <a:off x="7033981" y="1990917"/>
            <a:ext cx="1027" cy="659481"/>
          </a:xfrm>
          <a:prstGeom prst="line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3" name="Rectangle 39"/>
          <p:cNvSpPr>
            <a:spLocks noChangeArrowheads="1"/>
          </p:cNvSpPr>
          <p:nvPr/>
        </p:nvSpPr>
        <p:spPr bwMode="auto">
          <a:xfrm>
            <a:off x="7062814" y="1706511"/>
            <a:ext cx="1715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507" name="Line 43"/>
          <p:cNvSpPr>
            <a:spLocks noChangeShapeType="1"/>
          </p:cNvSpPr>
          <p:nvPr/>
        </p:nvSpPr>
        <p:spPr bwMode="auto">
          <a:xfrm>
            <a:off x="6768956" y="2534321"/>
            <a:ext cx="261943" cy="94505"/>
          </a:xfrm>
          <a:prstGeom prst="line">
            <a:avLst/>
          </a:prstGeom>
          <a:noFill/>
          <a:ln w="38100" cap="flat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triangl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9" name="Line 45"/>
          <p:cNvSpPr>
            <a:spLocks noChangeShapeType="1"/>
          </p:cNvSpPr>
          <p:nvPr/>
        </p:nvSpPr>
        <p:spPr bwMode="auto">
          <a:xfrm flipH="1">
            <a:off x="7067879" y="2468578"/>
            <a:ext cx="458144" cy="149975"/>
          </a:xfrm>
          <a:prstGeom prst="line">
            <a:avLst/>
          </a:prstGeom>
          <a:noFill/>
          <a:ln w="38100" cap="flat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triangl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6947485" y="251927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u,v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471808" y="2080541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504" name="Freeform 40"/>
          <p:cNvSpPr>
            <a:spLocks/>
          </p:cNvSpPr>
          <p:nvPr/>
        </p:nvSpPr>
        <p:spPr bwMode="auto">
          <a:xfrm>
            <a:off x="6973374" y="2575410"/>
            <a:ext cx="119159" cy="121213"/>
          </a:xfrm>
          <a:custGeom>
            <a:avLst/>
            <a:gdLst/>
            <a:ahLst/>
            <a:cxnLst>
              <a:cxn ang="0">
                <a:pos x="41" y="9"/>
              </a:cxn>
              <a:cxn ang="0">
                <a:pos x="41" y="41"/>
              </a:cxn>
              <a:cxn ang="0">
                <a:pos x="8" y="41"/>
              </a:cxn>
              <a:cxn ang="0">
                <a:pos x="8" y="9"/>
              </a:cxn>
              <a:cxn ang="0">
                <a:pos x="41" y="9"/>
              </a:cxn>
            </a:cxnLst>
            <a:rect l="0" t="0" r="r" b="b"/>
            <a:pathLst>
              <a:path w="49" h="50">
                <a:moveTo>
                  <a:pt x="41" y="9"/>
                </a:moveTo>
                <a:cubicBezTo>
                  <a:pt x="49" y="18"/>
                  <a:pt x="49" y="32"/>
                  <a:pt x="41" y="41"/>
                </a:cubicBezTo>
                <a:cubicBezTo>
                  <a:pt x="32" y="50"/>
                  <a:pt x="17" y="50"/>
                  <a:pt x="8" y="41"/>
                </a:cubicBezTo>
                <a:cubicBezTo>
                  <a:pt x="0" y="32"/>
                  <a:pt x="0" y="18"/>
                  <a:pt x="8" y="9"/>
                </a:cubicBezTo>
                <a:cubicBezTo>
                  <a:pt x="17" y="0"/>
                  <a:pt x="32" y="0"/>
                  <a:pt x="41" y="9"/>
                </a:cubicBez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0" name="Straight Arrow Connector 69"/>
          <p:cNvCxnSpPr/>
          <p:nvPr/>
        </p:nvCxnSpPr>
        <p:spPr>
          <a:xfrm rot="5400000" flipH="1" flipV="1">
            <a:off x="6210300" y="50673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6553200" y="5562600"/>
            <a:ext cx="2057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Freeform 72"/>
          <p:cNvSpPr/>
          <p:nvPr/>
        </p:nvSpPr>
        <p:spPr>
          <a:xfrm>
            <a:off x="7102764" y="4581236"/>
            <a:ext cx="1191491" cy="830073"/>
          </a:xfrm>
          <a:custGeom>
            <a:avLst/>
            <a:gdLst>
              <a:gd name="connsiteX0" fmla="*/ 129309 w 1191491"/>
              <a:gd name="connsiteY0" fmla="*/ 554182 h 830073"/>
              <a:gd name="connsiteX1" fmla="*/ 92363 w 1191491"/>
              <a:gd name="connsiteY1" fmla="*/ 544946 h 830073"/>
              <a:gd name="connsiteX2" fmla="*/ 9236 w 1191491"/>
              <a:gd name="connsiteY2" fmla="*/ 480291 h 830073"/>
              <a:gd name="connsiteX3" fmla="*/ 0 w 1191491"/>
              <a:gd name="connsiteY3" fmla="*/ 424873 h 830073"/>
              <a:gd name="connsiteX4" fmla="*/ 9236 w 1191491"/>
              <a:gd name="connsiteY4" fmla="*/ 258619 h 830073"/>
              <a:gd name="connsiteX5" fmla="*/ 36945 w 1191491"/>
              <a:gd name="connsiteY5" fmla="*/ 203200 h 830073"/>
              <a:gd name="connsiteX6" fmla="*/ 64654 w 1191491"/>
              <a:gd name="connsiteY6" fmla="*/ 175491 h 830073"/>
              <a:gd name="connsiteX7" fmla="*/ 314036 w 1191491"/>
              <a:gd name="connsiteY7" fmla="*/ 129309 h 830073"/>
              <a:gd name="connsiteX8" fmla="*/ 341745 w 1191491"/>
              <a:gd name="connsiteY8" fmla="*/ 120073 h 830073"/>
              <a:gd name="connsiteX9" fmla="*/ 397163 w 1191491"/>
              <a:gd name="connsiteY9" fmla="*/ 92364 h 830073"/>
              <a:gd name="connsiteX10" fmla="*/ 424872 w 1191491"/>
              <a:gd name="connsiteY10" fmla="*/ 73891 h 830073"/>
              <a:gd name="connsiteX11" fmla="*/ 526472 w 1191491"/>
              <a:gd name="connsiteY11" fmla="*/ 27709 h 830073"/>
              <a:gd name="connsiteX12" fmla="*/ 554181 w 1191491"/>
              <a:gd name="connsiteY12" fmla="*/ 9237 h 830073"/>
              <a:gd name="connsiteX13" fmla="*/ 618836 w 1191491"/>
              <a:gd name="connsiteY13" fmla="*/ 0 h 830073"/>
              <a:gd name="connsiteX14" fmla="*/ 951345 w 1191491"/>
              <a:gd name="connsiteY14" fmla="*/ 9237 h 830073"/>
              <a:gd name="connsiteX15" fmla="*/ 988291 w 1191491"/>
              <a:gd name="connsiteY15" fmla="*/ 18473 h 830073"/>
              <a:gd name="connsiteX16" fmla="*/ 1043709 w 1191491"/>
              <a:gd name="connsiteY16" fmla="*/ 36946 h 830073"/>
              <a:gd name="connsiteX17" fmla="*/ 1136072 w 1191491"/>
              <a:gd name="connsiteY17" fmla="*/ 120073 h 830073"/>
              <a:gd name="connsiteX18" fmla="*/ 1154545 w 1191491"/>
              <a:gd name="connsiteY18" fmla="*/ 147782 h 830073"/>
              <a:gd name="connsiteX19" fmla="*/ 1182254 w 1191491"/>
              <a:gd name="connsiteY19" fmla="*/ 230909 h 830073"/>
              <a:gd name="connsiteX20" fmla="*/ 1191491 w 1191491"/>
              <a:gd name="connsiteY20" fmla="*/ 258619 h 830073"/>
              <a:gd name="connsiteX21" fmla="*/ 1182254 w 1191491"/>
              <a:gd name="connsiteY21" fmla="*/ 314037 h 830073"/>
              <a:gd name="connsiteX22" fmla="*/ 1126836 w 1191491"/>
              <a:gd name="connsiteY22" fmla="*/ 369455 h 830073"/>
              <a:gd name="connsiteX23" fmla="*/ 1099127 w 1191491"/>
              <a:gd name="connsiteY23" fmla="*/ 397164 h 830073"/>
              <a:gd name="connsiteX24" fmla="*/ 1080654 w 1191491"/>
              <a:gd name="connsiteY24" fmla="*/ 452582 h 830073"/>
              <a:gd name="connsiteX25" fmla="*/ 1071418 w 1191491"/>
              <a:gd name="connsiteY25" fmla="*/ 480291 h 830073"/>
              <a:gd name="connsiteX26" fmla="*/ 1062181 w 1191491"/>
              <a:gd name="connsiteY26" fmla="*/ 517237 h 830073"/>
              <a:gd name="connsiteX27" fmla="*/ 1043709 w 1191491"/>
              <a:gd name="connsiteY27" fmla="*/ 572655 h 830073"/>
              <a:gd name="connsiteX28" fmla="*/ 1034472 w 1191491"/>
              <a:gd name="connsiteY28" fmla="*/ 600364 h 830073"/>
              <a:gd name="connsiteX29" fmla="*/ 1006763 w 1191491"/>
              <a:gd name="connsiteY29" fmla="*/ 637309 h 830073"/>
              <a:gd name="connsiteX30" fmla="*/ 997527 w 1191491"/>
              <a:gd name="connsiteY30" fmla="*/ 665019 h 830073"/>
              <a:gd name="connsiteX31" fmla="*/ 886691 w 1191491"/>
              <a:gd name="connsiteY31" fmla="*/ 757382 h 830073"/>
              <a:gd name="connsiteX32" fmla="*/ 831272 w 1191491"/>
              <a:gd name="connsiteY32" fmla="*/ 775855 h 830073"/>
              <a:gd name="connsiteX33" fmla="*/ 803563 w 1191491"/>
              <a:gd name="connsiteY33" fmla="*/ 794328 h 830073"/>
              <a:gd name="connsiteX34" fmla="*/ 766618 w 1191491"/>
              <a:gd name="connsiteY34" fmla="*/ 803564 h 830073"/>
              <a:gd name="connsiteX35" fmla="*/ 701963 w 1191491"/>
              <a:gd name="connsiteY35" fmla="*/ 822037 h 830073"/>
              <a:gd name="connsiteX36" fmla="*/ 461818 w 1191491"/>
              <a:gd name="connsiteY36" fmla="*/ 812800 h 830073"/>
              <a:gd name="connsiteX37" fmla="*/ 406400 w 1191491"/>
              <a:gd name="connsiteY37" fmla="*/ 775855 h 830073"/>
              <a:gd name="connsiteX38" fmla="*/ 378691 w 1191491"/>
              <a:gd name="connsiteY38" fmla="*/ 757382 h 830073"/>
              <a:gd name="connsiteX39" fmla="*/ 360218 w 1191491"/>
              <a:gd name="connsiteY39" fmla="*/ 701964 h 830073"/>
              <a:gd name="connsiteX40" fmla="*/ 350981 w 1191491"/>
              <a:gd name="connsiteY40" fmla="*/ 665019 h 830073"/>
              <a:gd name="connsiteX41" fmla="*/ 323272 w 1191491"/>
              <a:gd name="connsiteY41" fmla="*/ 646546 h 830073"/>
              <a:gd name="connsiteX42" fmla="*/ 267854 w 1191491"/>
              <a:gd name="connsiteY42" fmla="*/ 637309 h 830073"/>
              <a:gd name="connsiteX43" fmla="*/ 212436 w 1191491"/>
              <a:gd name="connsiteY43" fmla="*/ 618837 h 830073"/>
              <a:gd name="connsiteX44" fmla="*/ 157018 w 1191491"/>
              <a:gd name="connsiteY44" fmla="*/ 591128 h 830073"/>
              <a:gd name="connsiteX45" fmla="*/ 129309 w 1191491"/>
              <a:gd name="connsiteY45" fmla="*/ 554182 h 830073"/>
              <a:gd name="connsiteX0" fmla="*/ 129309 w 1191491"/>
              <a:gd name="connsiteY0" fmla="*/ 554182 h 830073"/>
              <a:gd name="connsiteX1" fmla="*/ 92363 w 1191491"/>
              <a:gd name="connsiteY1" fmla="*/ 544946 h 830073"/>
              <a:gd name="connsiteX2" fmla="*/ 9236 w 1191491"/>
              <a:gd name="connsiteY2" fmla="*/ 480291 h 830073"/>
              <a:gd name="connsiteX3" fmla="*/ 0 w 1191491"/>
              <a:gd name="connsiteY3" fmla="*/ 424873 h 830073"/>
              <a:gd name="connsiteX4" fmla="*/ 9236 w 1191491"/>
              <a:gd name="connsiteY4" fmla="*/ 258619 h 830073"/>
              <a:gd name="connsiteX5" fmla="*/ 36945 w 1191491"/>
              <a:gd name="connsiteY5" fmla="*/ 203200 h 830073"/>
              <a:gd name="connsiteX6" fmla="*/ 64654 w 1191491"/>
              <a:gd name="connsiteY6" fmla="*/ 175491 h 830073"/>
              <a:gd name="connsiteX7" fmla="*/ 314036 w 1191491"/>
              <a:gd name="connsiteY7" fmla="*/ 129309 h 830073"/>
              <a:gd name="connsiteX8" fmla="*/ 341745 w 1191491"/>
              <a:gd name="connsiteY8" fmla="*/ 120073 h 830073"/>
              <a:gd name="connsiteX9" fmla="*/ 397163 w 1191491"/>
              <a:gd name="connsiteY9" fmla="*/ 92364 h 830073"/>
              <a:gd name="connsiteX10" fmla="*/ 424872 w 1191491"/>
              <a:gd name="connsiteY10" fmla="*/ 73891 h 830073"/>
              <a:gd name="connsiteX11" fmla="*/ 526472 w 1191491"/>
              <a:gd name="connsiteY11" fmla="*/ 27709 h 830073"/>
              <a:gd name="connsiteX12" fmla="*/ 554181 w 1191491"/>
              <a:gd name="connsiteY12" fmla="*/ 9237 h 830073"/>
              <a:gd name="connsiteX13" fmla="*/ 618836 w 1191491"/>
              <a:gd name="connsiteY13" fmla="*/ 0 h 830073"/>
              <a:gd name="connsiteX14" fmla="*/ 951345 w 1191491"/>
              <a:gd name="connsiteY14" fmla="*/ 9237 h 830073"/>
              <a:gd name="connsiteX15" fmla="*/ 988291 w 1191491"/>
              <a:gd name="connsiteY15" fmla="*/ 18473 h 830073"/>
              <a:gd name="connsiteX16" fmla="*/ 1043709 w 1191491"/>
              <a:gd name="connsiteY16" fmla="*/ 36946 h 830073"/>
              <a:gd name="connsiteX17" fmla="*/ 1136072 w 1191491"/>
              <a:gd name="connsiteY17" fmla="*/ 120073 h 830073"/>
              <a:gd name="connsiteX18" fmla="*/ 1154545 w 1191491"/>
              <a:gd name="connsiteY18" fmla="*/ 147782 h 830073"/>
              <a:gd name="connsiteX19" fmla="*/ 1182254 w 1191491"/>
              <a:gd name="connsiteY19" fmla="*/ 230909 h 830073"/>
              <a:gd name="connsiteX20" fmla="*/ 1191491 w 1191491"/>
              <a:gd name="connsiteY20" fmla="*/ 258619 h 830073"/>
              <a:gd name="connsiteX21" fmla="*/ 1182254 w 1191491"/>
              <a:gd name="connsiteY21" fmla="*/ 314037 h 830073"/>
              <a:gd name="connsiteX22" fmla="*/ 1126836 w 1191491"/>
              <a:gd name="connsiteY22" fmla="*/ 369455 h 830073"/>
              <a:gd name="connsiteX23" fmla="*/ 1099127 w 1191491"/>
              <a:gd name="connsiteY23" fmla="*/ 397164 h 830073"/>
              <a:gd name="connsiteX24" fmla="*/ 1080654 w 1191491"/>
              <a:gd name="connsiteY24" fmla="*/ 452582 h 830073"/>
              <a:gd name="connsiteX25" fmla="*/ 1071418 w 1191491"/>
              <a:gd name="connsiteY25" fmla="*/ 480291 h 830073"/>
              <a:gd name="connsiteX26" fmla="*/ 1062181 w 1191491"/>
              <a:gd name="connsiteY26" fmla="*/ 517237 h 830073"/>
              <a:gd name="connsiteX27" fmla="*/ 1043709 w 1191491"/>
              <a:gd name="connsiteY27" fmla="*/ 572655 h 830073"/>
              <a:gd name="connsiteX28" fmla="*/ 1034472 w 1191491"/>
              <a:gd name="connsiteY28" fmla="*/ 600364 h 830073"/>
              <a:gd name="connsiteX29" fmla="*/ 1006763 w 1191491"/>
              <a:gd name="connsiteY29" fmla="*/ 637309 h 830073"/>
              <a:gd name="connsiteX30" fmla="*/ 997527 w 1191491"/>
              <a:gd name="connsiteY30" fmla="*/ 665019 h 830073"/>
              <a:gd name="connsiteX31" fmla="*/ 886691 w 1191491"/>
              <a:gd name="connsiteY31" fmla="*/ 757382 h 830073"/>
              <a:gd name="connsiteX32" fmla="*/ 831272 w 1191491"/>
              <a:gd name="connsiteY32" fmla="*/ 775855 h 830073"/>
              <a:gd name="connsiteX33" fmla="*/ 803563 w 1191491"/>
              <a:gd name="connsiteY33" fmla="*/ 794328 h 830073"/>
              <a:gd name="connsiteX34" fmla="*/ 766618 w 1191491"/>
              <a:gd name="connsiteY34" fmla="*/ 803564 h 830073"/>
              <a:gd name="connsiteX35" fmla="*/ 701963 w 1191491"/>
              <a:gd name="connsiteY35" fmla="*/ 822037 h 830073"/>
              <a:gd name="connsiteX36" fmla="*/ 461818 w 1191491"/>
              <a:gd name="connsiteY36" fmla="*/ 812800 h 830073"/>
              <a:gd name="connsiteX37" fmla="*/ 406400 w 1191491"/>
              <a:gd name="connsiteY37" fmla="*/ 775855 h 830073"/>
              <a:gd name="connsiteX38" fmla="*/ 378691 w 1191491"/>
              <a:gd name="connsiteY38" fmla="*/ 757382 h 830073"/>
              <a:gd name="connsiteX39" fmla="*/ 360218 w 1191491"/>
              <a:gd name="connsiteY39" fmla="*/ 701964 h 830073"/>
              <a:gd name="connsiteX40" fmla="*/ 350981 w 1191491"/>
              <a:gd name="connsiteY40" fmla="*/ 665019 h 830073"/>
              <a:gd name="connsiteX41" fmla="*/ 323272 w 1191491"/>
              <a:gd name="connsiteY41" fmla="*/ 646546 h 830073"/>
              <a:gd name="connsiteX42" fmla="*/ 267854 w 1191491"/>
              <a:gd name="connsiteY42" fmla="*/ 637309 h 830073"/>
              <a:gd name="connsiteX43" fmla="*/ 212436 w 1191491"/>
              <a:gd name="connsiteY43" fmla="*/ 618837 h 830073"/>
              <a:gd name="connsiteX44" fmla="*/ 157018 w 1191491"/>
              <a:gd name="connsiteY44" fmla="*/ 591128 h 830073"/>
              <a:gd name="connsiteX45" fmla="*/ 129309 w 1191491"/>
              <a:gd name="connsiteY45" fmla="*/ 554182 h 830073"/>
              <a:gd name="connsiteX0" fmla="*/ 129309 w 1191491"/>
              <a:gd name="connsiteY0" fmla="*/ 554182 h 830073"/>
              <a:gd name="connsiteX1" fmla="*/ 92363 w 1191491"/>
              <a:gd name="connsiteY1" fmla="*/ 544946 h 830073"/>
              <a:gd name="connsiteX2" fmla="*/ 9236 w 1191491"/>
              <a:gd name="connsiteY2" fmla="*/ 480291 h 830073"/>
              <a:gd name="connsiteX3" fmla="*/ 0 w 1191491"/>
              <a:gd name="connsiteY3" fmla="*/ 424873 h 830073"/>
              <a:gd name="connsiteX4" fmla="*/ 9236 w 1191491"/>
              <a:gd name="connsiteY4" fmla="*/ 258619 h 830073"/>
              <a:gd name="connsiteX5" fmla="*/ 36945 w 1191491"/>
              <a:gd name="connsiteY5" fmla="*/ 203200 h 830073"/>
              <a:gd name="connsiteX6" fmla="*/ 64654 w 1191491"/>
              <a:gd name="connsiteY6" fmla="*/ 175491 h 830073"/>
              <a:gd name="connsiteX7" fmla="*/ 314036 w 1191491"/>
              <a:gd name="connsiteY7" fmla="*/ 129309 h 830073"/>
              <a:gd name="connsiteX8" fmla="*/ 341745 w 1191491"/>
              <a:gd name="connsiteY8" fmla="*/ 120073 h 830073"/>
              <a:gd name="connsiteX9" fmla="*/ 397163 w 1191491"/>
              <a:gd name="connsiteY9" fmla="*/ 92364 h 830073"/>
              <a:gd name="connsiteX10" fmla="*/ 424872 w 1191491"/>
              <a:gd name="connsiteY10" fmla="*/ 73891 h 830073"/>
              <a:gd name="connsiteX11" fmla="*/ 526472 w 1191491"/>
              <a:gd name="connsiteY11" fmla="*/ 27709 h 830073"/>
              <a:gd name="connsiteX12" fmla="*/ 618836 w 1191491"/>
              <a:gd name="connsiteY12" fmla="*/ 0 h 830073"/>
              <a:gd name="connsiteX13" fmla="*/ 951345 w 1191491"/>
              <a:gd name="connsiteY13" fmla="*/ 9237 h 830073"/>
              <a:gd name="connsiteX14" fmla="*/ 988291 w 1191491"/>
              <a:gd name="connsiteY14" fmla="*/ 18473 h 830073"/>
              <a:gd name="connsiteX15" fmla="*/ 1043709 w 1191491"/>
              <a:gd name="connsiteY15" fmla="*/ 36946 h 830073"/>
              <a:gd name="connsiteX16" fmla="*/ 1136072 w 1191491"/>
              <a:gd name="connsiteY16" fmla="*/ 120073 h 830073"/>
              <a:gd name="connsiteX17" fmla="*/ 1154545 w 1191491"/>
              <a:gd name="connsiteY17" fmla="*/ 147782 h 830073"/>
              <a:gd name="connsiteX18" fmla="*/ 1182254 w 1191491"/>
              <a:gd name="connsiteY18" fmla="*/ 230909 h 830073"/>
              <a:gd name="connsiteX19" fmla="*/ 1191491 w 1191491"/>
              <a:gd name="connsiteY19" fmla="*/ 258619 h 830073"/>
              <a:gd name="connsiteX20" fmla="*/ 1182254 w 1191491"/>
              <a:gd name="connsiteY20" fmla="*/ 314037 h 830073"/>
              <a:gd name="connsiteX21" fmla="*/ 1126836 w 1191491"/>
              <a:gd name="connsiteY21" fmla="*/ 369455 h 830073"/>
              <a:gd name="connsiteX22" fmla="*/ 1099127 w 1191491"/>
              <a:gd name="connsiteY22" fmla="*/ 397164 h 830073"/>
              <a:gd name="connsiteX23" fmla="*/ 1080654 w 1191491"/>
              <a:gd name="connsiteY23" fmla="*/ 452582 h 830073"/>
              <a:gd name="connsiteX24" fmla="*/ 1071418 w 1191491"/>
              <a:gd name="connsiteY24" fmla="*/ 480291 h 830073"/>
              <a:gd name="connsiteX25" fmla="*/ 1062181 w 1191491"/>
              <a:gd name="connsiteY25" fmla="*/ 517237 h 830073"/>
              <a:gd name="connsiteX26" fmla="*/ 1043709 w 1191491"/>
              <a:gd name="connsiteY26" fmla="*/ 572655 h 830073"/>
              <a:gd name="connsiteX27" fmla="*/ 1034472 w 1191491"/>
              <a:gd name="connsiteY27" fmla="*/ 600364 h 830073"/>
              <a:gd name="connsiteX28" fmla="*/ 1006763 w 1191491"/>
              <a:gd name="connsiteY28" fmla="*/ 637309 h 830073"/>
              <a:gd name="connsiteX29" fmla="*/ 997527 w 1191491"/>
              <a:gd name="connsiteY29" fmla="*/ 665019 h 830073"/>
              <a:gd name="connsiteX30" fmla="*/ 886691 w 1191491"/>
              <a:gd name="connsiteY30" fmla="*/ 757382 h 830073"/>
              <a:gd name="connsiteX31" fmla="*/ 831272 w 1191491"/>
              <a:gd name="connsiteY31" fmla="*/ 775855 h 830073"/>
              <a:gd name="connsiteX32" fmla="*/ 803563 w 1191491"/>
              <a:gd name="connsiteY32" fmla="*/ 794328 h 830073"/>
              <a:gd name="connsiteX33" fmla="*/ 766618 w 1191491"/>
              <a:gd name="connsiteY33" fmla="*/ 803564 h 830073"/>
              <a:gd name="connsiteX34" fmla="*/ 701963 w 1191491"/>
              <a:gd name="connsiteY34" fmla="*/ 822037 h 830073"/>
              <a:gd name="connsiteX35" fmla="*/ 461818 w 1191491"/>
              <a:gd name="connsiteY35" fmla="*/ 812800 h 830073"/>
              <a:gd name="connsiteX36" fmla="*/ 406400 w 1191491"/>
              <a:gd name="connsiteY36" fmla="*/ 775855 h 830073"/>
              <a:gd name="connsiteX37" fmla="*/ 378691 w 1191491"/>
              <a:gd name="connsiteY37" fmla="*/ 757382 h 830073"/>
              <a:gd name="connsiteX38" fmla="*/ 360218 w 1191491"/>
              <a:gd name="connsiteY38" fmla="*/ 701964 h 830073"/>
              <a:gd name="connsiteX39" fmla="*/ 350981 w 1191491"/>
              <a:gd name="connsiteY39" fmla="*/ 665019 h 830073"/>
              <a:gd name="connsiteX40" fmla="*/ 323272 w 1191491"/>
              <a:gd name="connsiteY40" fmla="*/ 646546 h 830073"/>
              <a:gd name="connsiteX41" fmla="*/ 267854 w 1191491"/>
              <a:gd name="connsiteY41" fmla="*/ 637309 h 830073"/>
              <a:gd name="connsiteX42" fmla="*/ 212436 w 1191491"/>
              <a:gd name="connsiteY42" fmla="*/ 618837 h 830073"/>
              <a:gd name="connsiteX43" fmla="*/ 157018 w 1191491"/>
              <a:gd name="connsiteY43" fmla="*/ 591128 h 830073"/>
              <a:gd name="connsiteX44" fmla="*/ 129309 w 1191491"/>
              <a:gd name="connsiteY44" fmla="*/ 554182 h 830073"/>
              <a:gd name="connsiteX0" fmla="*/ 129309 w 1191491"/>
              <a:gd name="connsiteY0" fmla="*/ 554182 h 830073"/>
              <a:gd name="connsiteX1" fmla="*/ 92363 w 1191491"/>
              <a:gd name="connsiteY1" fmla="*/ 544946 h 830073"/>
              <a:gd name="connsiteX2" fmla="*/ 9236 w 1191491"/>
              <a:gd name="connsiteY2" fmla="*/ 480291 h 830073"/>
              <a:gd name="connsiteX3" fmla="*/ 0 w 1191491"/>
              <a:gd name="connsiteY3" fmla="*/ 424873 h 830073"/>
              <a:gd name="connsiteX4" fmla="*/ 9236 w 1191491"/>
              <a:gd name="connsiteY4" fmla="*/ 258619 h 830073"/>
              <a:gd name="connsiteX5" fmla="*/ 36945 w 1191491"/>
              <a:gd name="connsiteY5" fmla="*/ 203200 h 830073"/>
              <a:gd name="connsiteX6" fmla="*/ 64654 w 1191491"/>
              <a:gd name="connsiteY6" fmla="*/ 175491 h 830073"/>
              <a:gd name="connsiteX7" fmla="*/ 314036 w 1191491"/>
              <a:gd name="connsiteY7" fmla="*/ 129309 h 830073"/>
              <a:gd name="connsiteX8" fmla="*/ 341745 w 1191491"/>
              <a:gd name="connsiteY8" fmla="*/ 120073 h 830073"/>
              <a:gd name="connsiteX9" fmla="*/ 397163 w 1191491"/>
              <a:gd name="connsiteY9" fmla="*/ 92364 h 830073"/>
              <a:gd name="connsiteX10" fmla="*/ 526472 w 1191491"/>
              <a:gd name="connsiteY10" fmla="*/ 27709 h 830073"/>
              <a:gd name="connsiteX11" fmla="*/ 618836 w 1191491"/>
              <a:gd name="connsiteY11" fmla="*/ 0 h 830073"/>
              <a:gd name="connsiteX12" fmla="*/ 951345 w 1191491"/>
              <a:gd name="connsiteY12" fmla="*/ 9237 h 830073"/>
              <a:gd name="connsiteX13" fmla="*/ 988291 w 1191491"/>
              <a:gd name="connsiteY13" fmla="*/ 18473 h 830073"/>
              <a:gd name="connsiteX14" fmla="*/ 1043709 w 1191491"/>
              <a:gd name="connsiteY14" fmla="*/ 36946 h 830073"/>
              <a:gd name="connsiteX15" fmla="*/ 1136072 w 1191491"/>
              <a:gd name="connsiteY15" fmla="*/ 120073 h 830073"/>
              <a:gd name="connsiteX16" fmla="*/ 1154545 w 1191491"/>
              <a:gd name="connsiteY16" fmla="*/ 147782 h 830073"/>
              <a:gd name="connsiteX17" fmla="*/ 1182254 w 1191491"/>
              <a:gd name="connsiteY17" fmla="*/ 230909 h 830073"/>
              <a:gd name="connsiteX18" fmla="*/ 1191491 w 1191491"/>
              <a:gd name="connsiteY18" fmla="*/ 258619 h 830073"/>
              <a:gd name="connsiteX19" fmla="*/ 1182254 w 1191491"/>
              <a:gd name="connsiteY19" fmla="*/ 314037 h 830073"/>
              <a:gd name="connsiteX20" fmla="*/ 1126836 w 1191491"/>
              <a:gd name="connsiteY20" fmla="*/ 369455 h 830073"/>
              <a:gd name="connsiteX21" fmla="*/ 1099127 w 1191491"/>
              <a:gd name="connsiteY21" fmla="*/ 397164 h 830073"/>
              <a:gd name="connsiteX22" fmla="*/ 1080654 w 1191491"/>
              <a:gd name="connsiteY22" fmla="*/ 452582 h 830073"/>
              <a:gd name="connsiteX23" fmla="*/ 1071418 w 1191491"/>
              <a:gd name="connsiteY23" fmla="*/ 480291 h 830073"/>
              <a:gd name="connsiteX24" fmla="*/ 1062181 w 1191491"/>
              <a:gd name="connsiteY24" fmla="*/ 517237 h 830073"/>
              <a:gd name="connsiteX25" fmla="*/ 1043709 w 1191491"/>
              <a:gd name="connsiteY25" fmla="*/ 572655 h 830073"/>
              <a:gd name="connsiteX26" fmla="*/ 1034472 w 1191491"/>
              <a:gd name="connsiteY26" fmla="*/ 600364 h 830073"/>
              <a:gd name="connsiteX27" fmla="*/ 1006763 w 1191491"/>
              <a:gd name="connsiteY27" fmla="*/ 637309 h 830073"/>
              <a:gd name="connsiteX28" fmla="*/ 997527 w 1191491"/>
              <a:gd name="connsiteY28" fmla="*/ 665019 h 830073"/>
              <a:gd name="connsiteX29" fmla="*/ 886691 w 1191491"/>
              <a:gd name="connsiteY29" fmla="*/ 757382 h 830073"/>
              <a:gd name="connsiteX30" fmla="*/ 831272 w 1191491"/>
              <a:gd name="connsiteY30" fmla="*/ 775855 h 830073"/>
              <a:gd name="connsiteX31" fmla="*/ 803563 w 1191491"/>
              <a:gd name="connsiteY31" fmla="*/ 794328 h 830073"/>
              <a:gd name="connsiteX32" fmla="*/ 766618 w 1191491"/>
              <a:gd name="connsiteY32" fmla="*/ 803564 h 830073"/>
              <a:gd name="connsiteX33" fmla="*/ 701963 w 1191491"/>
              <a:gd name="connsiteY33" fmla="*/ 822037 h 830073"/>
              <a:gd name="connsiteX34" fmla="*/ 461818 w 1191491"/>
              <a:gd name="connsiteY34" fmla="*/ 812800 h 830073"/>
              <a:gd name="connsiteX35" fmla="*/ 406400 w 1191491"/>
              <a:gd name="connsiteY35" fmla="*/ 775855 h 830073"/>
              <a:gd name="connsiteX36" fmla="*/ 378691 w 1191491"/>
              <a:gd name="connsiteY36" fmla="*/ 757382 h 830073"/>
              <a:gd name="connsiteX37" fmla="*/ 360218 w 1191491"/>
              <a:gd name="connsiteY37" fmla="*/ 701964 h 830073"/>
              <a:gd name="connsiteX38" fmla="*/ 350981 w 1191491"/>
              <a:gd name="connsiteY38" fmla="*/ 665019 h 830073"/>
              <a:gd name="connsiteX39" fmla="*/ 323272 w 1191491"/>
              <a:gd name="connsiteY39" fmla="*/ 646546 h 830073"/>
              <a:gd name="connsiteX40" fmla="*/ 267854 w 1191491"/>
              <a:gd name="connsiteY40" fmla="*/ 637309 h 830073"/>
              <a:gd name="connsiteX41" fmla="*/ 212436 w 1191491"/>
              <a:gd name="connsiteY41" fmla="*/ 618837 h 830073"/>
              <a:gd name="connsiteX42" fmla="*/ 157018 w 1191491"/>
              <a:gd name="connsiteY42" fmla="*/ 591128 h 830073"/>
              <a:gd name="connsiteX43" fmla="*/ 129309 w 1191491"/>
              <a:gd name="connsiteY43" fmla="*/ 554182 h 83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191491" h="830073">
                <a:moveTo>
                  <a:pt x="129309" y="554182"/>
                </a:moveTo>
                <a:cubicBezTo>
                  <a:pt x="118533" y="546485"/>
                  <a:pt x="103717" y="550623"/>
                  <a:pt x="92363" y="544946"/>
                </a:cubicBezTo>
                <a:cubicBezTo>
                  <a:pt x="48174" y="522851"/>
                  <a:pt x="39643" y="510698"/>
                  <a:pt x="9236" y="480291"/>
                </a:cubicBezTo>
                <a:cubicBezTo>
                  <a:pt x="6157" y="461818"/>
                  <a:pt x="0" y="443600"/>
                  <a:pt x="0" y="424873"/>
                </a:cubicBezTo>
                <a:cubicBezTo>
                  <a:pt x="0" y="369370"/>
                  <a:pt x="3974" y="313872"/>
                  <a:pt x="9236" y="258619"/>
                </a:cubicBezTo>
                <a:cubicBezTo>
                  <a:pt x="11028" y="239804"/>
                  <a:pt x="25561" y="216861"/>
                  <a:pt x="36945" y="203200"/>
                </a:cubicBezTo>
                <a:cubicBezTo>
                  <a:pt x="45307" y="193165"/>
                  <a:pt x="54619" y="183853"/>
                  <a:pt x="64654" y="175491"/>
                </a:cubicBezTo>
                <a:cubicBezTo>
                  <a:pt x="131558" y="119739"/>
                  <a:pt x="238026" y="133532"/>
                  <a:pt x="314036" y="129309"/>
                </a:cubicBezTo>
                <a:cubicBezTo>
                  <a:pt x="323272" y="126230"/>
                  <a:pt x="333037" y="124427"/>
                  <a:pt x="341745" y="120073"/>
                </a:cubicBezTo>
                <a:cubicBezTo>
                  <a:pt x="413364" y="84263"/>
                  <a:pt x="327516" y="115579"/>
                  <a:pt x="397163" y="92364"/>
                </a:cubicBezTo>
                <a:cubicBezTo>
                  <a:pt x="427951" y="76970"/>
                  <a:pt x="489527" y="43103"/>
                  <a:pt x="526472" y="27709"/>
                </a:cubicBezTo>
                <a:cubicBezTo>
                  <a:pt x="558799" y="15394"/>
                  <a:pt x="548024" y="3079"/>
                  <a:pt x="618836" y="0"/>
                </a:cubicBezTo>
                <a:cubicBezTo>
                  <a:pt x="729672" y="3079"/>
                  <a:pt x="840604" y="3700"/>
                  <a:pt x="951345" y="9237"/>
                </a:cubicBezTo>
                <a:cubicBezTo>
                  <a:pt x="964023" y="9871"/>
                  <a:pt x="976132" y="14825"/>
                  <a:pt x="988291" y="18473"/>
                </a:cubicBezTo>
                <a:cubicBezTo>
                  <a:pt x="1006942" y="24068"/>
                  <a:pt x="1043709" y="36946"/>
                  <a:pt x="1043709" y="36946"/>
                </a:cubicBezTo>
                <a:cubicBezTo>
                  <a:pt x="1075507" y="60795"/>
                  <a:pt x="1113971" y="86921"/>
                  <a:pt x="1136072" y="120073"/>
                </a:cubicBezTo>
                <a:lnTo>
                  <a:pt x="1154545" y="147782"/>
                </a:lnTo>
                <a:lnTo>
                  <a:pt x="1182254" y="230909"/>
                </a:lnTo>
                <a:lnTo>
                  <a:pt x="1191491" y="258619"/>
                </a:lnTo>
                <a:cubicBezTo>
                  <a:pt x="1188412" y="277092"/>
                  <a:pt x="1189209" y="296649"/>
                  <a:pt x="1182254" y="314037"/>
                </a:cubicBezTo>
                <a:cubicBezTo>
                  <a:pt x="1166324" y="353860"/>
                  <a:pt x="1154056" y="346772"/>
                  <a:pt x="1126836" y="369455"/>
                </a:cubicBezTo>
                <a:cubicBezTo>
                  <a:pt x="1116801" y="377817"/>
                  <a:pt x="1108363" y="387928"/>
                  <a:pt x="1099127" y="397164"/>
                </a:cubicBezTo>
                <a:lnTo>
                  <a:pt x="1080654" y="452582"/>
                </a:lnTo>
                <a:cubicBezTo>
                  <a:pt x="1077575" y="461818"/>
                  <a:pt x="1073779" y="470846"/>
                  <a:pt x="1071418" y="480291"/>
                </a:cubicBezTo>
                <a:cubicBezTo>
                  <a:pt x="1068339" y="492606"/>
                  <a:pt x="1065829" y="505078"/>
                  <a:pt x="1062181" y="517237"/>
                </a:cubicBezTo>
                <a:cubicBezTo>
                  <a:pt x="1056586" y="535888"/>
                  <a:pt x="1049867" y="554182"/>
                  <a:pt x="1043709" y="572655"/>
                </a:cubicBezTo>
                <a:cubicBezTo>
                  <a:pt x="1040630" y="581891"/>
                  <a:pt x="1040314" y="592575"/>
                  <a:pt x="1034472" y="600364"/>
                </a:cubicBezTo>
                <a:lnTo>
                  <a:pt x="1006763" y="637309"/>
                </a:lnTo>
                <a:cubicBezTo>
                  <a:pt x="1003684" y="646546"/>
                  <a:pt x="1003504" y="657334"/>
                  <a:pt x="997527" y="665019"/>
                </a:cubicBezTo>
                <a:cubicBezTo>
                  <a:pt x="979521" y="688170"/>
                  <a:pt x="918711" y="746709"/>
                  <a:pt x="886691" y="757382"/>
                </a:cubicBezTo>
                <a:lnTo>
                  <a:pt x="831272" y="775855"/>
                </a:lnTo>
                <a:cubicBezTo>
                  <a:pt x="822036" y="782013"/>
                  <a:pt x="813766" y="789955"/>
                  <a:pt x="803563" y="794328"/>
                </a:cubicBezTo>
                <a:cubicBezTo>
                  <a:pt x="791895" y="799328"/>
                  <a:pt x="778824" y="800077"/>
                  <a:pt x="766618" y="803564"/>
                </a:cubicBezTo>
                <a:cubicBezTo>
                  <a:pt x="673834" y="830073"/>
                  <a:pt x="817502" y="793151"/>
                  <a:pt x="701963" y="822037"/>
                </a:cubicBezTo>
                <a:cubicBezTo>
                  <a:pt x="621915" y="818958"/>
                  <a:pt x="540965" y="825167"/>
                  <a:pt x="461818" y="812800"/>
                </a:cubicBezTo>
                <a:cubicBezTo>
                  <a:pt x="439883" y="809373"/>
                  <a:pt x="424873" y="788170"/>
                  <a:pt x="406400" y="775855"/>
                </a:cubicBezTo>
                <a:lnTo>
                  <a:pt x="378691" y="757382"/>
                </a:lnTo>
                <a:cubicBezTo>
                  <a:pt x="372533" y="738909"/>
                  <a:pt x="364941" y="720854"/>
                  <a:pt x="360218" y="701964"/>
                </a:cubicBezTo>
                <a:cubicBezTo>
                  <a:pt x="357139" y="689649"/>
                  <a:pt x="358022" y="675581"/>
                  <a:pt x="350981" y="665019"/>
                </a:cubicBezTo>
                <a:cubicBezTo>
                  <a:pt x="344823" y="655783"/>
                  <a:pt x="333803" y="650056"/>
                  <a:pt x="323272" y="646546"/>
                </a:cubicBezTo>
                <a:cubicBezTo>
                  <a:pt x="305506" y="640624"/>
                  <a:pt x="286022" y="641851"/>
                  <a:pt x="267854" y="637309"/>
                </a:cubicBezTo>
                <a:cubicBezTo>
                  <a:pt x="248964" y="632586"/>
                  <a:pt x="212436" y="618837"/>
                  <a:pt x="212436" y="618837"/>
                </a:cubicBezTo>
                <a:cubicBezTo>
                  <a:pt x="133025" y="565896"/>
                  <a:pt x="233498" y="629368"/>
                  <a:pt x="157018" y="591128"/>
                </a:cubicBezTo>
                <a:cubicBezTo>
                  <a:pt x="147089" y="586164"/>
                  <a:pt x="140085" y="561879"/>
                  <a:pt x="129309" y="55418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8305800" y="5481935"/>
            <a:ext cx="338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u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553200" y="4267200"/>
            <a:ext cx="338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Freeform 77"/>
          <p:cNvSpPr/>
          <p:nvPr/>
        </p:nvSpPr>
        <p:spPr>
          <a:xfrm>
            <a:off x="6639406" y="2733964"/>
            <a:ext cx="1026776" cy="2207491"/>
          </a:xfrm>
          <a:custGeom>
            <a:avLst/>
            <a:gdLst>
              <a:gd name="connsiteX0" fmla="*/ 1280776 w 1280776"/>
              <a:gd name="connsiteY0" fmla="*/ 2207491 h 2207491"/>
              <a:gd name="connsiteX1" fmla="*/ 144703 w 1280776"/>
              <a:gd name="connsiteY1" fmla="*/ 1126836 h 2207491"/>
              <a:gd name="connsiteX2" fmla="*/ 412558 w 1280776"/>
              <a:gd name="connsiteY2" fmla="*/ 0 h 2207491"/>
              <a:gd name="connsiteX0" fmla="*/ 1255376 w 1255376"/>
              <a:gd name="connsiteY0" fmla="*/ 2207491 h 2207491"/>
              <a:gd name="connsiteX1" fmla="*/ 119303 w 1255376"/>
              <a:gd name="connsiteY1" fmla="*/ 1126836 h 2207491"/>
              <a:gd name="connsiteX2" fmla="*/ 539558 w 1255376"/>
              <a:gd name="connsiteY2" fmla="*/ 0 h 2207491"/>
              <a:gd name="connsiteX0" fmla="*/ 1026776 w 1026776"/>
              <a:gd name="connsiteY0" fmla="*/ 2207491 h 2207491"/>
              <a:gd name="connsiteX1" fmla="*/ 119303 w 1026776"/>
              <a:gd name="connsiteY1" fmla="*/ 1126836 h 2207491"/>
              <a:gd name="connsiteX2" fmla="*/ 310958 w 1026776"/>
              <a:gd name="connsiteY2" fmla="*/ 0 h 220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6776" h="2207491">
                <a:moveTo>
                  <a:pt x="1026776" y="2207491"/>
                </a:moveTo>
                <a:cubicBezTo>
                  <a:pt x="531091" y="1851121"/>
                  <a:pt x="238606" y="1494751"/>
                  <a:pt x="119303" y="1126836"/>
                </a:cubicBezTo>
                <a:cubicBezTo>
                  <a:pt x="0" y="758921"/>
                  <a:pt x="104679" y="379460"/>
                  <a:pt x="310958" y="0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40"/>
          <p:cNvSpPr>
            <a:spLocks/>
          </p:cNvSpPr>
          <p:nvPr/>
        </p:nvSpPr>
        <p:spPr bwMode="auto">
          <a:xfrm>
            <a:off x="7620000" y="4876800"/>
            <a:ext cx="119159" cy="121213"/>
          </a:xfrm>
          <a:custGeom>
            <a:avLst/>
            <a:gdLst/>
            <a:ahLst/>
            <a:cxnLst>
              <a:cxn ang="0">
                <a:pos x="41" y="9"/>
              </a:cxn>
              <a:cxn ang="0">
                <a:pos x="41" y="41"/>
              </a:cxn>
              <a:cxn ang="0">
                <a:pos x="8" y="41"/>
              </a:cxn>
              <a:cxn ang="0">
                <a:pos x="8" y="9"/>
              </a:cxn>
              <a:cxn ang="0">
                <a:pos x="41" y="9"/>
              </a:cxn>
            </a:cxnLst>
            <a:rect l="0" t="0" r="r" b="b"/>
            <a:pathLst>
              <a:path w="49" h="50">
                <a:moveTo>
                  <a:pt x="41" y="9"/>
                </a:moveTo>
                <a:cubicBezTo>
                  <a:pt x="49" y="18"/>
                  <a:pt x="49" y="32"/>
                  <a:pt x="41" y="41"/>
                </a:cubicBezTo>
                <a:cubicBezTo>
                  <a:pt x="32" y="50"/>
                  <a:pt x="17" y="50"/>
                  <a:pt x="8" y="41"/>
                </a:cubicBezTo>
                <a:cubicBezTo>
                  <a:pt x="0" y="32"/>
                  <a:pt x="0" y="18"/>
                  <a:pt x="8" y="9"/>
                </a:cubicBezTo>
                <a:cubicBezTo>
                  <a:pt x="17" y="0"/>
                  <a:pt x="32" y="0"/>
                  <a:pt x="41" y="9"/>
                </a:cubicBezTo>
              </a:path>
            </a:pathLst>
          </a:custGeom>
          <a:solidFill>
            <a:schemeClr val="tx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7427772" y="2038977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52" y="2349638"/>
            <a:ext cx="4544358" cy="1158366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52" y="5034594"/>
            <a:ext cx="4606884" cy="73291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2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Laplace-Beltrami Operator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120"/>
            <a:ext cx="8229600" cy="45720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Extension of Laplace to functions on manifolds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977516" y="2742356"/>
            <a:ext cx="11675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Laplace-</a:t>
            </a:r>
            <a:br>
              <a:rPr lang="en-US" sz="2000" dirty="0" smtClean="0"/>
            </a:br>
            <a:r>
              <a:rPr lang="en-US" sz="2000" dirty="0" smtClean="0"/>
              <a:t>Beltrami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733794" y="2500734"/>
            <a:ext cx="11785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gradient</a:t>
            </a:r>
            <a:br>
              <a:rPr lang="en-US" sz="2000" dirty="0" smtClean="0"/>
            </a:br>
            <a:r>
              <a:rPr lang="en-US" sz="2000" dirty="0" smtClean="0"/>
              <a:t>operator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169430" y="5217523"/>
            <a:ext cx="14415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divergence</a:t>
            </a:r>
            <a:br>
              <a:rPr lang="en-US" sz="2000" dirty="0" smtClean="0"/>
            </a:br>
            <a:r>
              <a:rPr lang="en-US" sz="2000" dirty="0" smtClean="0"/>
              <a:t>operator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774623" y="5082540"/>
            <a:ext cx="1494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function on</a:t>
            </a:r>
            <a:br>
              <a:rPr lang="en-US" sz="2000" dirty="0" smtClean="0"/>
            </a:br>
            <a:r>
              <a:rPr lang="en-US" sz="2000" dirty="0" smtClean="0"/>
              <a:t>surface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816844" y="3437355"/>
            <a:ext cx="384230" cy="424763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967021" y="3275035"/>
            <a:ext cx="163195" cy="538955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V="1">
            <a:off x="4842175" y="4543755"/>
            <a:ext cx="867874" cy="482867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3147832" y="4453688"/>
            <a:ext cx="750771" cy="606392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55" y="3880280"/>
            <a:ext cx="3860800" cy="4318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75" y="1836965"/>
            <a:ext cx="4923059" cy="365467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20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Laplace-Beltrami Operator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316934" y="2452993"/>
            <a:ext cx="12932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mean </a:t>
            </a:r>
            <a:br>
              <a:rPr lang="en-US" sz="2000" dirty="0" smtClean="0"/>
            </a:br>
            <a:r>
              <a:rPr lang="en-US" sz="2000" dirty="0" smtClean="0"/>
              <a:t>curvature</a:t>
            </a:r>
            <a:endParaRPr lang="en-US" sz="20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7180564" y="3272743"/>
            <a:ext cx="311234" cy="756601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709352" y="5262815"/>
            <a:ext cx="10247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unit</a:t>
            </a:r>
            <a:br>
              <a:rPr lang="en-US" sz="2000" dirty="0" smtClean="0"/>
            </a:br>
            <a:r>
              <a:rPr lang="en-US" sz="2000" dirty="0" smtClean="0"/>
              <a:t>surface</a:t>
            </a:r>
            <a:br>
              <a:rPr lang="en-US" sz="2000" dirty="0" smtClean="0"/>
            </a:br>
            <a:r>
              <a:rPr lang="en-US" sz="2000" dirty="0" smtClean="0"/>
              <a:t>normal</a:t>
            </a:r>
            <a:endParaRPr lang="en-US" sz="2000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7486120" y="4478109"/>
            <a:ext cx="486326" cy="787913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94007" y="2580034"/>
            <a:ext cx="11675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Laplace-</a:t>
            </a:r>
            <a:br>
              <a:rPr lang="en-US" sz="2000" dirty="0" smtClean="0"/>
            </a:br>
            <a:r>
              <a:rPr lang="en-US" sz="2000" dirty="0" smtClean="0"/>
              <a:t>Beltrami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4817126" y="2414800"/>
            <a:ext cx="11785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gradient</a:t>
            </a:r>
            <a:br>
              <a:rPr lang="en-US" sz="2000" dirty="0" smtClean="0"/>
            </a:br>
            <a:r>
              <a:rPr lang="en-US" sz="2000" dirty="0" smtClean="0"/>
              <a:t>operator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4329151" y="5456228"/>
            <a:ext cx="14415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divergence</a:t>
            </a:r>
            <a:br>
              <a:rPr lang="en-US" sz="2000" dirty="0" smtClean="0"/>
            </a:br>
            <a:r>
              <a:rPr lang="en-US" sz="2000" dirty="0" smtClean="0"/>
              <a:t>operator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934344" y="5321245"/>
            <a:ext cx="1494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function on</a:t>
            </a:r>
            <a:br>
              <a:rPr lang="en-US" sz="2000" dirty="0" smtClean="0"/>
            </a:br>
            <a:r>
              <a:rPr lang="en-US" sz="2000" dirty="0" smtClean="0"/>
              <a:t>surface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16200000" flipH="1">
            <a:off x="1735153" y="3475181"/>
            <a:ext cx="664143" cy="587141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0" idx="2"/>
          </p:cNvCxnSpPr>
          <p:nvPr/>
        </p:nvCxnSpPr>
        <p:spPr>
          <a:xfrm flipH="1">
            <a:off x="5126742" y="3122686"/>
            <a:ext cx="279648" cy="930009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V="1">
            <a:off x="4001896" y="4782460"/>
            <a:ext cx="867874" cy="482867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2307553" y="4692393"/>
            <a:ext cx="750771" cy="606392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457200" y="1276120"/>
            <a:ext cx="8229600" cy="45720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For coordinate functions:</a:t>
            </a:r>
            <a:endParaRPr lang="en-US" sz="2800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034" y="1359601"/>
            <a:ext cx="2059290" cy="373499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955" y="4020399"/>
            <a:ext cx="6837619" cy="480481"/>
          </a:xfrm>
          <a:prstGeom prst="rect">
            <a:avLst/>
          </a:prstGeom>
        </p:spPr>
      </p:pic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21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Differential Geometry on Meshes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Assumption: meshes are piecewise linear approximations of smooth surfaces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Can try fitting a smooth surface locally (say, a polynomial) and find differential quantities analytically</a:t>
            </a:r>
          </a:p>
          <a:p>
            <a:r>
              <a:rPr lang="en-US" dirty="0" smtClean="0"/>
              <a:t>But: it is often too slow for interactive setting and error prone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22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Discrete Differential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Approach: approximate differential properties at point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/>
              <a:t> as spatial average over local mesh neighborhood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/>
              <a:t> where typically</a:t>
            </a:r>
          </a:p>
          <a:p>
            <a:pPr lvl="1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/>
              <a:t> = mesh vertex</a:t>
            </a:r>
          </a:p>
          <a:p>
            <a:pPr lvl="1"/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smtClean="0"/>
              <a:t>=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/>
              <a:t>-ring neighborhood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3400902" y="4845651"/>
            <a:ext cx="1120775" cy="895350"/>
          </a:xfrm>
          <a:custGeom>
            <a:avLst/>
            <a:gdLst/>
            <a:ahLst/>
            <a:cxnLst>
              <a:cxn ang="0">
                <a:pos x="0" y="331"/>
              </a:cxn>
              <a:cxn ang="0">
                <a:pos x="722" y="0"/>
              </a:cxn>
              <a:cxn ang="0">
                <a:pos x="465" y="576"/>
              </a:cxn>
            </a:cxnLst>
            <a:rect l="0" t="0" r="r" b="b"/>
            <a:pathLst>
              <a:path w="722" h="576">
                <a:moveTo>
                  <a:pt x="0" y="331"/>
                </a:moveTo>
                <a:lnTo>
                  <a:pt x="722" y="0"/>
                </a:lnTo>
                <a:lnTo>
                  <a:pt x="465" y="576"/>
                </a:lnTo>
              </a:path>
            </a:pathLst>
          </a:custGeom>
          <a:noFill/>
          <a:ln w="38100" cmpd="sng">
            <a:solidFill>
              <a:srgbClr val="3333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 rot="21229789">
            <a:off x="4569302" y="4798026"/>
            <a:ext cx="798512" cy="752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6" y="486"/>
              </a:cxn>
            </a:cxnLst>
            <a:rect l="0" t="0" r="r" b="b"/>
            <a:pathLst>
              <a:path w="516" h="486">
                <a:moveTo>
                  <a:pt x="0" y="0"/>
                </a:moveTo>
                <a:cubicBezTo>
                  <a:pt x="0" y="0"/>
                  <a:pt x="258" y="243"/>
                  <a:pt x="516" y="486"/>
                </a:cubicBezTo>
              </a:path>
            </a:pathLst>
          </a:custGeom>
          <a:noFill/>
          <a:ln w="38100" cap="flat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rot="21229789" flipH="1">
            <a:off x="3694589" y="4871051"/>
            <a:ext cx="828675" cy="46037"/>
          </a:xfrm>
          <a:prstGeom prst="line">
            <a:avLst/>
          </a:prstGeom>
          <a:noFill/>
          <a:ln w="38100">
            <a:solidFill>
              <a:srgbClr val="3333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rot="21229789">
            <a:off x="4542314" y="4783738"/>
            <a:ext cx="930275" cy="288925"/>
          </a:xfrm>
          <a:prstGeom prst="line">
            <a:avLst/>
          </a:prstGeom>
          <a:noFill/>
          <a:ln w="38100">
            <a:solidFill>
              <a:srgbClr val="3333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3396139" y="4939313"/>
            <a:ext cx="2100263" cy="819150"/>
          </a:xfrm>
          <a:custGeom>
            <a:avLst/>
            <a:gdLst/>
            <a:ahLst/>
            <a:cxnLst>
              <a:cxn ang="0">
                <a:pos x="206" y="0"/>
              </a:cxn>
              <a:cxn ang="0">
                <a:pos x="0" y="270"/>
              </a:cxn>
              <a:cxn ang="0">
                <a:pos x="461" y="528"/>
              </a:cxn>
              <a:cxn ang="0">
                <a:pos x="1295" y="365"/>
              </a:cxn>
              <a:cxn ang="0">
                <a:pos x="1353" y="58"/>
              </a:cxn>
            </a:cxnLst>
            <a:rect l="0" t="0" r="r" b="b"/>
            <a:pathLst>
              <a:path w="1353" h="528">
                <a:moveTo>
                  <a:pt x="206" y="0"/>
                </a:moveTo>
                <a:lnTo>
                  <a:pt x="0" y="270"/>
                </a:lnTo>
                <a:lnTo>
                  <a:pt x="461" y="528"/>
                </a:lnTo>
                <a:lnTo>
                  <a:pt x="1295" y="365"/>
                </a:lnTo>
                <a:lnTo>
                  <a:pt x="1353" y="58"/>
                </a:lnTo>
              </a:path>
            </a:pathLst>
          </a:custGeom>
          <a:noFill/>
          <a:ln w="38100" cap="flat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4456589" y="4793263"/>
            <a:ext cx="131763" cy="1285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4443889" y="5144101"/>
            <a:ext cx="131763" cy="13017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 flipV="1">
            <a:off x="3508852" y="4940901"/>
            <a:ext cx="176212" cy="11112"/>
          </a:xfrm>
          <a:prstGeom prst="line">
            <a:avLst/>
          </a:prstGeom>
          <a:noFill/>
          <a:ln w="38100">
            <a:solidFill>
              <a:srgbClr val="3333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3654902" y="4894863"/>
            <a:ext cx="128587" cy="1317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 flipV="1">
            <a:off x="3238977" y="5379051"/>
            <a:ext cx="177800" cy="9525"/>
          </a:xfrm>
          <a:prstGeom prst="line">
            <a:avLst/>
          </a:prstGeom>
          <a:noFill/>
          <a:ln w="38100">
            <a:solidFill>
              <a:srgbClr val="3333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H="1">
            <a:off x="3350102" y="5350476"/>
            <a:ext cx="65087" cy="214312"/>
          </a:xfrm>
          <a:prstGeom prst="line">
            <a:avLst/>
          </a:prstGeom>
          <a:noFill/>
          <a:ln w="38100">
            <a:solidFill>
              <a:srgbClr val="3333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4148614" y="5777513"/>
            <a:ext cx="19050" cy="223838"/>
          </a:xfrm>
          <a:prstGeom prst="line">
            <a:avLst/>
          </a:prstGeom>
          <a:noFill/>
          <a:ln w="38100">
            <a:solidFill>
              <a:srgbClr val="3333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H="1">
            <a:off x="3964464" y="5777513"/>
            <a:ext cx="157163" cy="93663"/>
          </a:xfrm>
          <a:prstGeom prst="line">
            <a:avLst/>
          </a:prstGeom>
          <a:noFill/>
          <a:ln w="38100">
            <a:solidFill>
              <a:srgbClr val="3333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5386864" y="5518751"/>
            <a:ext cx="120650" cy="184150"/>
          </a:xfrm>
          <a:prstGeom prst="line">
            <a:avLst/>
          </a:prstGeom>
          <a:noFill/>
          <a:ln w="38100">
            <a:solidFill>
              <a:srgbClr val="3333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5528152" y="5061551"/>
            <a:ext cx="147637" cy="26987"/>
          </a:xfrm>
          <a:prstGeom prst="line">
            <a:avLst/>
          </a:prstGeom>
          <a:noFill/>
          <a:ln w="38100">
            <a:solidFill>
              <a:srgbClr val="3333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Oval 20"/>
          <p:cNvSpPr>
            <a:spLocks noChangeArrowheads="1"/>
          </p:cNvSpPr>
          <p:nvPr/>
        </p:nvSpPr>
        <p:spPr bwMode="auto">
          <a:xfrm>
            <a:off x="4072414" y="5696551"/>
            <a:ext cx="131763" cy="1285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3346927" y="5306026"/>
            <a:ext cx="130175" cy="1285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22"/>
          <p:cNvSpPr>
            <a:spLocks noChangeArrowheads="1"/>
          </p:cNvSpPr>
          <p:nvPr/>
        </p:nvSpPr>
        <p:spPr bwMode="auto">
          <a:xfrm>
            <a:off x="5329714" y="5444138"/>
            <a:ext cx="131763" cy="1301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23"/>
          <p:cNvSpPr>
            <a:spLocks noChangeArrowheads="1"/>
          </p:cNvSpPr>
          <p:nvPr/>
        </p:nvSpPr>
        <p:spPr bwMode="auto">
          <a:xfrm>
            <a:off x="5423377" y="4980588"/>
            <a:ext cx="130175" cy="1285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V="1">
            <a:off x="4512152" y="4845651"/>
            <a:ext cx="6350" cy="36036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23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Discrete Laplace-Beltrami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38944"/>
            <a:ext cx="8229600" cy="4572001"/>
          </a:xfrm>
        </p:spPr>
        <p:txBody>
          <a:bodyPr>
            <a:normAutofit/>
          </a:bodyPr>
          <a:lstStyle/>
          <a:p>
            <a:r>
              <a:rPr lang="en-US" sz="2800" dirty="0"/>
              <a:t>Uniform discretization: 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>
                <a:cs typeface="Times New Roman" pitchFamily="18" charset="0"/>
              </a:rPr>
              <a:t>or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∆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2800" dirty="0">
              <a:cs typeface="Times New Roman" pitchFamily="18" charset="0"/>
            </a:endParaRPr>
          </a:p>
          <a:p>
            <a:endParaRPr lang="en-US" sz="2800" dirty="0"/>
          </a:p>
          <a:p>
            <a:endParaRPr lang="en-US" sz="2800" dirty="0"/>
          </a:p>
          <a:p>
            <a:endParaRPr lang="en-US" sz="700" dirty="0"/>
          </a:p>
          <a:p>
            <a:r>
              <a:rPr lang="en-US" sz="2800" dirty="0"/>
              <a:t>Depends only on connectivity</a:t>
            </a:r>
            <a:br>
              <a:rPr lang="en-US" sz="2800" dirty="0"/>
            </a:br>
            <a:r>
              <a:rPr lang="en-US" sz="2800" dirty="0"/>
              <a:t>= simple and efficient</a:t>
            </a:r>
          </a:p>
          <a:p>
            <a:endParaRPr lang="en-US" sz="1400" dirty="0"/>
          </a:p>
          <a:p>
            <a:r>
              <a:rPr lang="en-US" sz="2800" dirty="0"/>
              <a:t>Bad approximation for </a:t>
            </a:r>
            <a:br>
              <a:rPr lang="en-US" sz="2800" dirty="0"/>
            </a:br>
            <a:r>
              <a:rPr lang="en-US" sz="2800" dirty="0"/>
              <a:t>irregular </a:t>
            </a:r>
            <a:r>
              <a:rPr lang="en-US" sz="2800" dirty="0" smtClean="0"/>
              <a:t>triangulations</a:t>
            </a:r>
            <a:endParaRPr lang="en-US" sz="28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6216153" y="3283310"/>
            <a:ext cx="2557807" cy="2639353"/>
            <a:chOff x="5396044" y="2961242"/>
            <a:chExt cx="3492500" cy="3603844"/>
          </a:xfrm>
        </p:grpSpPr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5864356" y="3547704"/>
              <a:ext cx="2079625" cy="1273175"/>
            </a:xfrm>
            <a:custGeom>
              <a:avLst/>
              <a:gdLst/>
              <a:ahLst/>
              <a:cxnLst>
                <a:cxn ang="0">
                  <a:pos x="0" y="802"/>
                </a:cxn>
                <a:cxn ang="0">
                  <a:pos x="1286" y="715"/>
                </a:cxn>
                <a:cxn ang="0">
                  <a:pos x="1310" y="0"/>
                </a:cxn>
                <a:cxn ang="0">
                  <a:pos x="0" y="802"/>
                </a:cxn>
              </a:cxnLst>
              <a:rect l="0" t="0" r="r" b="b"/>
              <a:pathLst>
                <a:path w="1310" h="802">
                  <a:moveTo>
                    <a:pt x="0" y="802"/>
                  </a:moveTo>
                  <a:lnTo>
                    <a:pt x="1286" y="715"/>
                  </a:lnTo>
                  <a:lnTo>
                    <a:pt x="1310" y="0"/>
                  </a:lnTo>
                  <a:lnTo>
                    <a:pt x="0" y="802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  <a:ln w="254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7905881" y="3547704"/>
              <a:ext cx="935038" cy="1828800"/>
            </a:xfrm>
            <a:custGeom>
              <a:avLst/>
              <a:gdLst/>
              <a:ahLst/>
              <a:cxnLst>
                <a:cxn ang="0">
                  <a:pos x="589" y="1152"/>
                </a:cxn>
                <a:cxn ang="0">
                  <a:pos x="25" y="0"/>
                </a:cxn>
                <a:cxn ang="0">
                  <a:pos x="0" y="714"/>
                </a:cxn>
                <a:cxn ang="0">
                  <a:pos x="589" y="1152"/>
                </a:cxn>
              </a:cxnLst>
              <a:rect l="0" t="0" r="r" b="b"/>
              <a:pathLst>
                <a:path w="589" h="1152">
                  <a:moveTo>
                    <a:pt x="589" y="1152"/>
                  </a:moveTo>
                  <a:lnTo>
                    <a:pt x="25" y="0"/>
                  </a:lnTo>
                  <a:lnTo>
                    <a:pt x="0" y="714"/>
                  </a:lnTo>
                  <a:lnTo>
                    <a:pt x="589" y="1152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  <a:ln w="254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7843969" y="4619266"/>
              <a:ext cx="127000" cy="127000"/>
            </a:xfrm>
            <a:prstGeom prst="ellipse">
              <a:avLst/>
            </a:prstGeom>
            <a:solidFill>
              <a:srgbClr val="FFFFFF"/>
            </a:soli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5434144" y="3544529"/>
              <a:ext cx="2506662" cy="2647950"/>
            </a:xfrm>
            <a:custGeom>
              <a:avLst/>
              <a:gdLst/>
              <a:ahLst/>
              <a:cxnLst>
                <a:cxn ang="0">
                  <a:pos x="431" y="1668"/>
                </a:cxn>
                <a:cxn ang="0">
                  <a:pos x="0" y="1305"/>
                </a:cxn>
                <a:cxn ang="0">
                  <a:pos x="1579" y="0"/>
                </a:cxn>
                <a:cxn ang="0">
                  <a:pos x="431" y="1668"/>
                </a:cxn>
              </a:cxnLst>
              <a:rect l="0" t="0" r="r" b="b"/>
              <a:pathLst>
                <a:path w="1579" h="1668">
                  <a:moveTo>
                    <a:pt x="431" y="1668"/>
                  </a:moveTo>
                  <a:lnTo>
                    <a:pt x="0" y="1305"/>
                  </a:lnTo>
                  <a:lnTo>
                    <a:pt x="1579" y="0"/>
                  </a:lnTo>
                  <a:lnTo>
                    <a:pt x="431" y="1668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  <a:ln w="254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5432556" y="3561991"/>
              <a:ext cx="2484438" cy="2051050"/>
            </a:xfrm>
            <a:custGeom>
              <a:avLst/>
              <a:gdLst/>
              <a:ahLst/>
              <a:cxnLst>
                <a:cxn ang="0">
                  <a:pos x="0" y="1292"/>
                </a:cxn>
                <a:cxn ang="0">
                  <a:pos x="272" y="793"/>
                </a:cxn>
                <a:cxn ang="0">
                  <a:pos x="1565" y="0"/>
                </a:cxn>
                <a:cxn ang="0">
                  <a:pos x="0" y="1292"/>
                </a:cxn>
              </a:cxnLst>
              <a:rect l="0" t="0" r="r" b="b"/>
              <a:pathLst>
                <a:path w="1565" h="1292">
                  <a:moveTo>
                    <a:pt x="0" y="1292"/>
                  </a:moveTo>
                  <a:lnTo>
                    <a:pt x="272" y="793"/>
                  </a:lnTo>
                  <a:lnTo>
                    <a:pt x="1565" y="0"/>
                  </a:lnTo>
                  <a:lnTo>
                    <a:pt x="0" y="1292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  <a:ln w="254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1"/>
            <p:cNvSpPr>
              <a:spLocks noChangeArrowheads="1"/>
            </p:cNvSpPr>
            <p:nvPr/>
          </p:nvSpPr>
          <p:spPr bwMode="auto">
            <a:xfrm>
              <a:off x="5396044" y="5519379"/>
              <a:ext cx="127000" cy="127000"/>
            </a:xfrm>
            <a:prstGeom prst="ellipse">
              <a:avLst/>
            </a:prstGeom>
            <a:solidFill>
              <a:srgbClr val="FFFFFF"/>
            </a:soli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2"/>
            <p:cNvSpPr>
              <a:spLocks noChangeArrowheads="1"/>
            </p:cNvSpPr>
            <p:nvPr/>
          </p:nvSpPr>
          <p:spPr bwMode="auto">
            <a:xfrm>
              <a:off x="5808794" y="4763729"/>
              <a:ext cx="127000" cy="127000"/>
            </a:xfrm>
            <a:prstGeom prst="ellipse">
              <a:avLst/>
            </a:prstGeom>
            <a:solidFill>
              <a:srgbClr val="FFFFFF"/>
            </a:soli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 flipH="1">
              <a:off x="7196269" y="3547704"/>
              <a:ext cx="738187" cy="180975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7436524" y="2961242"/>
              <a:ext cx="495301" cy="546321"/>
            </a:xfrm>
            <a:prstGeom prst="rect">
              <a:avLst/>
            </a:prstGeom>
            <a:noFill/>
            <a:ln w="76200" algn="ctr">
              <a:noFill/>
              <a:miter lim="800000"/>
              <a:headEnd/>
              <a:tailEnd type="none" w="med" len="lg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de-DE" sz="20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de-DE" sz="2000" b="0" i="1" baseline="-25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8209535" y="6018765"/>
              <a:ext cx="495301" cy="546321"/>
            </a:xfrm>
            <a:prstGeom prst="rect">
              <a:avLst/>
            </a:prstGeom>
            <a:noFill/>
            <a:ln w="76200" algn="ctr">
              <a:noFill/>
              <a:miter lim="800000"/>
              <a:headEnd/>
              <a:tailEnd type="none" w="med" len="lg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de-DE" sz="20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de-DE" sz="2000" b="0" i="1" baseline="-25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j</a:t>
              </a:r>
            </a:p>
          </p:txBody>
        </p:sp>
        <p:sp>
          <p:nvSpPr>
            <p:cNvPr id="26" name="Freeform 37"/>
            <p:cNvSpPr>
              <a:spLocks/>
            </p:cNvSpPr>
            <p:nvPr/>
          </p:nvSpPr>
          <p:spPr bwMode="auto">
            <a:xfrm>
              <a:off x="6107343" y="3539767"/>
              <a:ext cx="2176462" cy="2655888"/>
            </a:xfrm>
            <a:custGeom>
              <a:avLst/>
              <a:gdLst/>
              <a:ahLst/>
              <a:cxnLst>
                <a:cxn ang="0">
                  <a:pos x="0" y="1673"/>
                </a:cxn>
                <a:cxn ang="0">
                  <a:pos x="1371" y="1605"/>
                </a:cxn>
                <a:cxn ang="0">
                  <a:pos x="1152" y="0"/>
                </a:cxn>
                <a:cxn ang="0">
                  <a:pos x="0" y="1673"/>
                </a:cxn>
              </a:cxnLst>
              <a:rect l="0" t="0" r="r" b="b"/>
              <a:pathLst>
                <a:path w="1371" h="1673">
                  <a:moveTo>
                    <a:pt x="0" y="1673"/>
                  </a:moveTo>
                  <a:lnTo>
                    <a:pt x="1371" y="1605"/>
                  </a:lnTo>
                  <a:lnTo>
                    <a:pt x="1152" y="0"/>
                  </a:lnTo>
                  <a:lnTo>
                    <a:pt x="0" y="1673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  <a:ln w="254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Freeform 38"/>
            <p:cNvSpPr>
              <a:spLocks/>
            </p:cNvSpPr>
            <p:nvPr/>
          </p:nvSpPr>
          <p:spPr bwMode="auto">
            <a:xfrm>
              <a:off x="7932968" y="3530338"/>
              <a:ext cx="900112" cy="2547938"/>
            </a:xfrm>
            <a:custGeom>
              <a:avLst/>
              <a:gdLst/>
              <a:ahLst/>
              <a:cxnLst>
                <a:cxn ang="0">
                  <a:pos x="221" y="1605"/>
                </a:cxn>
                <a:cxn ang="0">
                  <a:pos x="567" y="1156"/>
                </a:cxn>
                <a:cxn ang="0">
                  <a:pos x="0" y="0"/>
                </a:cxn>
                <a:cxn ang="0">
                  <a:pos x="221" y="1605"/>
                </a:cxn>
              </a:cxnLst>
              <a:rect l="0" t="0" r="r" b="b"/>
              <a:pathLst>
                <a:path w="567" h="1605">
                  <a:moveTo>
                    <a:pt x="221" y="1605"/>
                  </a:moveTo>
                  <a:lnTo>
                    <a:pt x="567" y="1156"/>
                  </a:lnTo>
                  <a:lnTo>
                    <a:pt x="0" y="0"/>
                  </a:lnTo>
                  <a:lnTo>
                    <a:pt x="221" y="1605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  <a:ln w="254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39"/>
            <p:cNvSpPr>
              <a:spLocks noChangeArrowheads="1"/>
            </p:cNvSpPr>
            <p:nvPr/>
          </p:nvSpPr>
          <p:spPr bwMode="auto">
            <a:xfrm>
              <a:off x="8761544" y="5303479"/>
              <a:ext cx="127000" cy="127000"/>
            </a:xfrm>
            <a:prstGeom prst="ellipse">
              <a:avLst/>
            </a:prstGeom>
            <a:solidFill>
              <a:srgbClr val="FFFFFF"/>
            </a:soli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40"/>
            <p:cNvSpPr>
              <a:spLocks noChangeArrowheads="1"/>
            </p:cNvSpPr>
            <p:nvPr/>
          </p:nvSpPr>
          <p:spPr bwMode="auto">
            <a:xfrm>
              <a:off x="7875719" y="3484204"/>
              <a:ext cx="127000" cy="127000"/>
            </a:xfrm>
            <a:prstGeom prst="ellipse">
              <a:avLst/>
            </a:prstGeom>
            <a:solidFill>
              <a:srgbClr val="FFFFFF"/>
            </a:soli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41"/>
            <p:cNvSpPr>
              <a:spLocks noChangeArrowheads="1"/>
            </p:cNvSpPr>
            <p:nvPr/>
          </p:nvSpPr>
          <p:spPr bwMode="auto">
            <a:xfrm>
              <a:off x="8221794" y="6024204"/>
              <a:ext cx="127000" cy="127000"/>
            </a:xfrm>
            <a:prstGeom prst="ellipse">
              <a:avLst/>
            </a:prstGeom>
            <a:solidFill>
              <a:srgbClr val="FFFFFF"/>
            </a:soli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42"/>
            <p:cNvSpPr>
              <a:spLocks noChangeArrowheads="1"/>
            </p:cNvSpPr>
            <p:nvPr/>
          </p:nvSpPr>
          <p:spPr bwMode="auto">
            <a:xfrm>
              <a:off x="6054856" y="6130566"/>
              <a:ext cx="127000" cy="127000"/>
            </a:xfrm>
            <a:prstGeom prst="ellipse">
              <a:avLst/>
            </a:prstGeom>
            <a:solidFill>
              <a:srgbClr val="FFFFFF"/>
            </a:soli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59" y="2174950"/>
            <a:ext cx="7348860" cy="1108297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30" y="1139945"/>
            <a:ext cx="2426469" cy="3495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24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2" y="5179285"/>
            <a:ext cx="8749862" cy="709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Discrete Laplace-Beltrami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7532"/>
            <a:ext cx="8229600" cy="4572001"/>
          </a:xfrm>
        </p:spPr>
        <p:txBody>
          <a:bodyPr/>
          <a:lstStyle/>
          <a:p>
            <a:r>
              <a:rPr lang="en-US" dirty="0" smtClean="0"/>
              <a:t>Intuition for uniform discretization</a:t>
            </a:r>
            <a:endParaRPr lang="en-US" dirty="0"/>
          </a:p>
        </p:txBody>
      </p:sp>
      <p:pic>
        <p:nvPicPr>
          <p:cNvPr id="36" name="Picture 3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30" y="1139945"/>
            <a:ext cx="2426469" cy="3495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90" y="4164411"/>
            <a:ext cx="2958169" cy="824258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089" y="4303647"/>
            <a:ext cx="1600200" cy="482600"/>
          </a:xfrm>
          <a:prstGeom prst="rect">
            <a:avLst/>
          </a:prstGeom>
        </p:spPr>
      </p:pic>
      <p:sp>
        <p:nvSpPr>
          <p:cNvPr id="50177" name="Oval 50176"/>
          <p:cNvSpPr/>
          <p:nvPr/>
        </p:nvSpPr>
        <p:spPr>
          <a:xfrm>
            <a:off x="5606050" y="5366093"/>
            <a:ext cx="822777" cy="41057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" descr="surfac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9447" y="2598558"/>
            <a:ext cx="1943100" cy="1168400"/>
          </a:xfrm>
          <a:prstGeom prst="rect">
            <a:avLst/>
          </a:prstGeom>
          <a:noFill/>
        </p:spPr>
      </p:pic>
      <p:grpSp>
        <p:nvGrpSpPr>
          <p:cNvPr id="47" name="Group 5"/>
          <p:cNvGrpSpPr>
            <a:grpSpLocks/>
          </p:cNvGrpSpPr>
          <p:nvPr/>
        </p:nvGrpSpPr>
        <p:grpSpPr bwMode="auto">
          <a:xfrm>
            <a:off x="1684747" y="2360433"/>
            <a:ext cx="1033463" cy="1370013"/>
            <a:chOff x="1650" y="1656"/>
            <a:chExt cx="651" cy="863"/>
          </a:xfrm>
        </p:grpSpPr>
        <p:sp>
          <p:nvSpPr>
            <p:cNvPr id="48" name="Freeform 6"/>
            <p:cNvSpPr>
              <a:spLocks/>
            </p:cNvSpPr>
            <p:nvPr/>
          </p:nvSpPr>
          <p:spPr bwMode="auto">
            <a:xfrm>
              <a:off x="1659" y="1656"/>
              <a:ext cx="642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42" y="117"/>
                </a:cxn>
                <a:cxn ang="0">
                  <a:pos x="642" y="507"/>
                </a:cxn>
                <a:cxn ang="0">
                  <a:pos x="435" y="426"/>
                </a:cxn>
                <a:cxn ang="0">
                  <a:pos x="171" y="366"/>
                </a:cxn>
                <a:cxn ang="0">
                  <a:pos x="0" y="357"/>
                </a:cxn>
                <a:cxn ang="0">
                  <a:pos x="0" y="0"/>
                </a:cxn>
              </a:cxnLst>
              <a:rect l="0" t="0" r="r" b="b"/>
              <a:pathLst>
                <a:path w="642" h="507">
                  <a:moveTo>
                    <a:pt x="0" y="0"/>
                  </a:moveTo>
                  <a:cubicBezTo>
                    <a:pt x="0" y="0"/>
                    <a:pt x="321" y="58"/>
                    <a:pt x="642" y="117"/>
                  </a:cubicBezTo>
                  <a:cubicBezTo>
                    <a:pt x="642" y="219"/>
                    <a:pt x="642" y="384"/>
                    <a:pt x="642" y="507"/>
                  </a:cubicBezTo>
                  <a:cubicBezTo>
                    <a:pt x="564" y="453"/>
                    <a:pt x="511" y="452"/>
                    <a:pt x="435" y="426"/>
                  </a:cubicBezTo>
                  <a:cubicBezTo>
                    <a:pt x="359" y="400"/>
                    <a:pt x="261" y="372"/>
                    <a:pt x="171" y="366"/>
                  </a:cubicBezTo>
                  <a:cubicBezTo>
                    <a:pt x="81" y="360"/>
                    <a:pt x="69" y="351"/>
                    <a:pt x="0" y="357"/>
                  </a:cubicBezTo>
                  <a:cubicBezTo>
                    <a:pt x="0" y="15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>
                <a:alpha val="64999"/>
              </a:schemeClr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7"/>
            <p:cNvSpPr>
              <a:spLocks/>
            </p:cNvSpPr>
            <p:nvPr/>
          </p:nvSpPr>
          <p:spPr bwMode="auto">
            <a:xfrm>
              <a:off x="1656" y="2007"/>
              <a:ext cx="645" cy="512"/>
            </a:xfrm>
            <a:custGeom>
              <a:avLst/>
              <a:gdLst/>
              <a:ahLst/>
              <a:cxnLst>
                <a:cxn ang="0">
                  <a:pos x="645" y="512"/>
                </a:cxn>
                <a:cxn ang="0">
                  <a:pos x="0" y="396"/>
                </a:cxn>
                <a:cxn ang="0">
                  <a:pos x="0" y="8"/>
                </a:cxn>
                <a:cxn ang="0">
                  <a:pos x="210" y="21"/>
                </a:cxn>
                <a:cxn ang="0">
                  <a:pos x="468" y="84"/>
                </a:cxn>
                <a:cxn ang="0">
                  <a:pos x="645" y="157"/>
                </a:cxn>
                <a:cxn ang="0">
                  <a:pos x="645" y="512"/>
                </a:cxn>
              </a:cxnLst>
              <a:rect l="0" t="0" r="r" b="b"/>
              <a:pathLst>
                <a:path w="645" h="512">
                  <a:moveTo>
                    <a:pt x="645" y="512"/>
                  </a:moveTo>
                  <a:cubicBezTo>
                    <a:pt x="645" y="512"/>
                    <a:pt x="322" y="454"/>
                    <a:pt x="0" y="396"/>
                  </a:cubicBezTo>
                  <a:cubicBezTo>
                    <a:pt x="0" y="294"/>
                    <a:pt x="0" y="130"/>
                    <a:pt x="0" y="8"/>
                  </a:cubicBezTo>
                  <a:cubicBezTo>
                    <a:pt x="81" y="0"/>
                    <a:pt x="135" y="12"/>
                    <a:pt x="210" y="21"/>
                  </a:cubicBezTo>
                  <a:cubicBezTo>
                    <a:pt x="285" y="30"/>
                    <a:pt x="375" y="51"/>
                    <a:pt x="468" y="84"/>
                  </a:cubicBezTo>
                  <a:cubicBezTo>
                    <a:pt x="561" y="117"/>
                    <a:pt x="573" y="111"/>
                    <a:pt x="645" y="157"/>
                  </a:cubicBezTo>
                  <a:cubicBezTo>
                    <a:pt x="645" y="357"/>
                    <a:pt x="645" y="512"/>
                    <a:pt x="645" y="512"/>
                  </a:cubicBezTo>
                  <a:close/>
                </a:path>
              </a:pathLst>
            </a:custGeom>
            <a:solidFill>
              <a:schemeClr val="accent2">
                <a:alpha val="17999"/>
              </a:schemeClr>
            </a:solidFill>
            <a:ln w="19050" cap="flat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8"/>
            <p:cNvSpPr>
              <a:spLocks/>
            </p:cNvSpPr>
            <p:nvPr/>
          </p:nvSpPr>
          <p:spPr bwMode="auto">
            <a:xfrm>
              <a:off x="1650" y="2016"/>
              <a:ext cx="651" cy="14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17" y="3"/>
                </a:cxn>
                <a:cxn ang="0">
                  <a:pos x="261" y="21"/>
                </a:cxn>
                <a:cxn ang="0">
                  <a:pos x="426" y="60"/>
                </a:cxn>
                <a:cxn ang="0">
                  <a:pos x="561" y="102"/>
                </a:cxn>
                <a:cxn ang="0">
                  <a:pos x="651" y="144"/>
                </a:cxn>
              </a:cxnLst>
              <a:rect l="0" t="0" r="r" b="b"/>
              <a:pathLst>
                <a:path w="651" h="144">
                  <a:moveTo>
                    <a:pt x="0" y="3"/>
                  </a:moveTo>
                  <a:cubicBezTo>
                    <a:pt x="37" y="1"/>
                    <a:pt x="74" y="0"/>
                    <a:pt x="117" y="3"/>
                  </a:cubicBezTo>
                  <a:cubicBezTo>
                    <a:pt x="160" y="6"/>
                    <a:pt x="210" y="12"/>
                    <a:pt x="261" y="21"/>
                  </a:cubicBezTo>
                  <a:cubicBezTo>
                    <a:pt x="312" y="30"/>
                    <a:pt x="376" y="47"/>
                    <a:pt x="426" y="60"/>
                  </a:cubicBezTo>
                  <a:cubicBezTo>
                    <a:pt x="476" y="73"/>
                    <a:pt x="524" y="88"/>
                    <a:pt x="561" y="102"/>
                  </a:cubicBezTo>
                  <a:cubicBezTo>
                    <a:pt x="598" y="116"/>
                    <a:pt x="624" y="130"/>
                    <a:pt x="651" y="144"/>
                  </a:cubicBezTo>
                </a:path>
              </a:pathLst>
            </a:custGeom>
            <a:noFill/>
            <a:ln w="38100" cmpd="sng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" name="Group 9"/>
          <p:cNvGrpSpPr>
            <a:grpSpLocks/>
          </p:cNvGrpSpPr>
          <p:nvPr/>
        </p:nvGrpSpPr>
        <p:grpSpPr bwMode="auto">
          <a:xfrm>
            <a:off x="1694272" y="2298521"/>
            <a:ext cx="1023938" cy="1524000"/>
            <a:chOff x="1632" y="1617"/>
            <a:chExt cx="645" cy="960"/>
          </a:xfrm>
        </p:grpSpPr>
        <p:sp>
          <p:nvSpPr>
            <p:cNvPr id="52" name="Freeform 10"/>
            <p:cNvSpPr>
              <a:spLocks/>
            </p:cNvSpPr>
            <p:nvPr/>
          </p:nvSpPr>
          <p:spPr bwMode="auto">
            <a:xfrm>
              <a:off x="1632" y="1617"/>
              <a:ext cx="645" cy="549"/>
            </a:xfrm>
            <a:custGeom>
              <a:avLst/>
              <a:gdLst/>
              <a:ahLst/>
              <a:cxnLst>
                <a:cxn ang="0">
                  <a:pos x="0" y="204"/>
                </a:cxn>
                <a:cxn ang="0">
                  <a:pos x="645" y="0"/>
                </a:cxn>
                <a:cxn ang="0">
                  <a:pos x="639" y="375"/>
                </a:cxn>
                <a:cxn ang="0">
                  <a:pos x="435" y="417"/>
                </a:cxn>
                <a:cxn ang="0">
                  <a:pos x="177" y="486"/>
                </a:cxn>
                <a:cxn ang="0">
                  <a:pos x="3" y="549"/>
                </a:cxn>
                <a:cxn ang="0">
                  <a:pos x="0" y="204"/>
                </a:cxn>
              </a:cxnLst>
              <a:rect l="0" t="0" r="r" b="b"/>
              <a:pathLst>
                <a:path w="645" h="549">
                  <a:moveTo>
                    <a:pt x="0" y="204"/>
                  </a:moveTo>
                  <a:cubicBezTo>
                    <a:pt x="117" y="168"/>
                    <a:pt x="525" y="30"/>
                    <a:pt x="645" y="0"/>
                  </a:cubicBezTo>
                  <a:cubicBezTo>
                    <a:pt x="645" y="102"/>
                    <a:pt x="639" y="252"/>
                    <a:pt x="639" y="375"/>
                  </a:cubicBezTo>
                  <a:cubicBezTo>
                    <a:pt x="528" y="399"/>
                    <a:pt x="513" y="426"/>
                    <a:pt x="435" y="417"/>
                  </a:cubicBezTo>
                  <a:cubicBezTo>
                    <a:pt x="357" y="408"/>
                    <a:pt x="237" y="459"/>
                    <a:pt x="177" y="486"/>
                  </a:cubicBezTo>
                  <a:cubicBezTo>
                    <a:pt x="117" y="513"/>
                    <a:pt x="72" y="543"/>
                    <a:pt x="3" y="549"/>
                  </a:cubicBezTo>
                  <a:cubicBezTo>
                    <a:pt x="3" y="348"/>
                    <a:pt x="0" y="309"/>
                    <a:pt x="0" y="204"/>
                  </a:cubicBezTo>
                  <a:close/>
                </a:path>
              </a:pathLst>
            </a:custGeom>
            <a:solidFill>
              <a:schemeClr val="accent2">
                <a:alpha val="64999"/>
              </a:schemeClr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1"/>
            <p:cNvSpPr>
              <a:spLocks/>
            </p:cNvSpPr>
            <p:nvPr/>
          </p:nvSpPr>
          <p:spPr bwMode="auto">
            <a:xfrm>
              <a:off x="1635" y="1989"/>
              <a:ext cx="642" cy="588"/>
            </a:xfrm>
            <a:custGeom>
              <a:avLst/>
              <a:gdLst/>
              <a:ahLst/>
              <a:cxnLst>
                <a:cxn ang="0">
                  <a:pos x="642" y="342"/>
                </a:cxn>
                <a:cxn ang="0">
                  <a:pos x="0" y="588"/>
                </a:cxn>
                <a:cxn ang="0">
                  <a:pos x="3" y="180"/>
                </a:cxn>
                <a:cxn ang="0">
                  <a:pos x="219" y="96"/>
                </a:cxn>
                <a:cxn ang="0">
                  <a:pos x="456" y="45"/>
                </a:cxn>
                <a:cxn ang="0">
                  <a:pos x="642" y="6"/>
                </a:cxn>
                <a:cxn ang="0">
                  <a:pos x="642" y="342"/>
                </a:cxn>
              </a:cxnLst>
              <a:rect l="0" t="0" r="r" b="b"/>
              <a:pathLst>
                <a:path w="642" h="588">
                  <a:moveTo>
                    <a:pt x="642" y="342"/>
                  </a:moveTo>
                  <a:cubicBezTo>
                    <a:pt x="525" y="390"/>
                    <a:pt x="111" y="543"/>
                    <a:pt x="0" y="588"/>
                  </a:cubicBezTo>
                  <a:cubicBezTo>
                    <a:pt x="0" y="486"/>
                    <a:pt x="3" y="302"/>
                    <a:pt x="3" y="180"/>
                  </a:cubicBezTo>
                  <a:cubicBezTo>
                    <a:pt x="84" y="172"/>
                    <a:pt x="129" y="132"/>
                    <a:pt x="219" y="96"/>
                  </a:cubicBezTo>
                  <a:cubicBezTo>
                    <a:pt x="309" y="60"/>
                    <a:pt x="357" y="42"/>
                    <a:pt x="456" y="45"/>
                  </a:cubicBezTo>
                  <a:cubicBezTo>
                    <a:pt x="555" y="48"/>
                    <a:pt x="549" y="0"/>
                    <a:pt x="642" y="6"/>
                  </a:cubicBezTo>
                  <a:cubicBezTo>
                    <a:pt x="642" y="206"/>
                    <a:pt x="642" y="186"/>
                    <a:pt x="642" y="342"/>
                  </a:cubicBezTo>
                  <a:close/>
                </a:path>
              </a:pathLst>
            </a:custGeom>
            <a:solidFill>
              <a:schemeClr val="accent2">
                <a:alpha val="17999"/>
              </a:schemeClr>
            </a:solidFill>
            <a:ln w="19050" cap="flat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2"/>
            <p:cNvSpPr>
              <a:spLocks/>
            </p:cNvSpPr>
            <p:nvPr/>
          </p:nvSpPr>
          <p:spPr bwMode="auto">
            <a:xfrm>
              <a:off x="1632" y="1993"/>
              <a:ext cx="642" cy="170"/>
            </a:xfrm>
            <a:custGeom>
              <a:avLst/>
              <a:gdLst/>
              <a:ahLst/>
              <a:cxnLst>
                <a:cxn ang="0">
                  <a:pos x="0" y="170"/>
                </a:cxn>
                <a:cxn ang="0">
                  <a:pos x="75" y="161"/>
                </a:cxn>
                <a:cxn ang="0">
                  <a:pos x="150" y="122"/>
                </a:cxn>
                <a:cxn ang="0">
                  <a:pos x="246" y="83"/>
                </a:cxn>
                <a:cxn ang="0">
                  <a:pos x="318" y="53"/>
                </a:cxn>
                <a:cxn ang="0">
                  <a:pos x="390" y="44"/>
                </a:cxn>
                <a:cxn ang="0">
                  <a:pos x="456" y="41"/>
                </a:cxn>
                <a:cxn ang="0">
                  <a:pos x="525" y="32"/>
                </a:cxn>
                <a:cxn ang="0">
                  <a:pos x="594" y="5"/>
                </a:cxn>
                <a:cxn ang="0">
                  <a:pos x="642" y="2"/>
                </a:cxn>
              </a:cxnLst>
              <a:rect l="0" t="0" r="r" b="b"/>
              <a:pathLst>
                <a:path w="642" h="170">
                  <a:moveTo>
                    <a:pt x="0" y="170"/>
                  </a:moveTo>
                  <a:cubicBezTo>
                    <a:pt x="25" y="169"/>
                    <a:pt x="50" y="169"/>
                    <a:pt x="75" y="161"/>
                  </a:cubicBezTo>
                  <a:cubicBezTo>
                    <a:pt x="100" y="153"/>
                    <a:pt x="121" y="135"/>
                    <a:pt x="150" y="122"/>
                  </a:cubicBezTo>
                  <a:cubicBezTo>
                    <a:pt x="179" y="109"/>
                    <a:pt x="218" y="94"/>
                    <a:pt x="246" y="83"/>
                  </a:cubicBezTo>
                  <a:cubicBezTo>
                    <a:pt x="274" y="72"/>
                    <a:pt x="294" y="59"/>
                    <a:pt x="318" y="53"/>
                  </a:cubicBezTo>
                  <a:cubicBezTo>
                    <a:pt x="342" y="47"/>
                    <a:pt x="367" y="46"/>
                    <a:pt x="390" y="44"/>
                  </a:cubicBezTo>
                  <a:cubicBezTo>
                    <a:pt x="413" y="42"/>
                    <a:pt x="434" y="43"/>
                    <a:pt x="456" y="41"/>
                  </a:cubicBezTo>
                  <a:cubicBezTo>
                    <a:pt x="478" y="39"/>
                    <a:pt x="502" y="38"/>
                    <a:pt x="525" y="32"/>
                  </a:cubicBezTo>
                  <a:cubicBezTo>
                    <a:pt x="548" y="26"/>
                    <a:pt x="575" y="10"/>
                    <a:pt x="594" y="5"/>
                  </a:cubicBezTo>
                  <a:cubicBezTo>
                    <a:pt x="613" y="0"/>
                    <a:pt x="627" y="1"/>
                    <a:pt x="642" y="2"/>
                  </a:cubicBezTo>
                </a:path>
              </a:pathLst>
            </a:custGeom>
            <a:noFill/>
            <a:ln w="38100" cmpd="sng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" name="Group 13"/>
          <p:cNvGrpSpPr>
            <a:grpSpLocks/>
          </p:cNvGrpSpPr>
          <p:nvPr/>
        </p:nvGrpSpPr>
        <p:grpSpPr bwMode="auto">
          <a:xfrm>
            <a:off x="1989547" y="2298521"/>
            <a:ext cx="430213" cy="1536700"/>
            <a:chOff x="546" y="2163"/>
            <a:chExt cx="271" cy="968"/>
          </a:xfrm>
        </p:grpSpPr>
        <p:sp>
          <p:nvSpPr>
            <p:cNvPr id="56" name="Freeform 14"/>
            <p:cNvSpPr>
              <a:spLocks/>
            </p:cNvSpPr>
            <p:nvPr/>
          </p:nvSpPr>
          <p:spPr bwMode="auto">
            <a:xfrm>
              <a:off x="546" y="2163"/>
              <a:ext cx="267" cy="555"/>
            </a:xfrm>
            <a:custGeom>
              <a:avLst/>
              <a:gdLst/>
              <a:ahLst/>
              <a:cxnLst>
                <a:cxn ang="0">
                  <a:pos x="0" y="555"/>
                </a:cxn>
                <a:cxn ang="0">
                  <a:pos x="0" y="552"/>
                </a:cxn>
                <a:cxn ang="0">
                  <a:pos x="0" y="216"/>
                </a:cxn>
                <a:cxn ang="0">
                  <a:pos x="264" y="0"/>
                </a:cxn>
                <a:cxn ang="0">
                  <a:pos x="267" y="312"/>
                </a:cxn>
                <a:cxn ang="0">
                  <a:pos x="147" y="432"/>
                </a:cxn>
                <a:cxn ang="0">
                  <a:pos x="0" y="555"/>
                </a:cxn>
              </a:cxnLst>
              <a:rect l="0" t="0" r="r" b="b"/>
              <a:pathLst>
                <a:path w="267" h="555">
                  <a:moveTo>
                    <a:pt x="0" y="555"/>
                  </a:moveTo>
                  <a:cubicBezTo>
                    <a:pt x="0" y="553"/>
                    <a:pt x="0" y="552"/>
                    <a:pt x="0" y="552"/>
                  </a:cubicBezTo>
                  <a:lnTo>
                    <a:pt x="0" y="216"/>
                  </a:lnTo>
                  <a:lnTo>
                    <a:pt x="264" y="0"/>
                  </a:lnTo>
                  <a:cubicBezTo>
                    <a:pt x="264" y="0"/>
                    <a:pt x="261" y="195"/>
                    <a:pt x="267" y="312"/>
                  </a:cubicBezTo>
                  <a:cubicBezTo>
                    <a:pt x="216" y="363"/>
                    <a:pt x="237" y="378"/>
                    <a:pt x="147" y="432"/>
                  </a:cubicBezTo>
                  <a:cubicBezTo>
                    <a:pt x="57" y="486"/>
                    <a:pt x="72" y="462"/>
                    <a:pt x="0" y="555"/>
                  </a:cubicBezTo>
                  <a:close/>
                </a:path>
              </a:pathLst>
            </a:custGeom>
            <a:solidFill>
              <a:schemeClr val="accent2">
                <a:alpha val="64999"/>
              </a:schemeClr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5"/>
            <p:cNvSpPr>
              <a:spLocks/>
            </p:cNvSpPr>
            <p:nvPr/>
          </p:nvSpPr>
          <p:spPr bwMode="auto">
            <a:xfrm>
              <a:off x="546" y="2480"/>
              <a:ext cx="271" cy="651"/>
            </a:xfrm>
            <a:custGeom>
              <a:avLst/>
              <a:gdLst/>
              <a:ahLst/>
              <a:cxnLst>
                <a:cxn ang="0">
                  <a:pos x="271" y="0"/>
                </a:cxn>
                <a:cxn ang="0">
                  <a:pos x="271" y="4"/>
                </a:cxn>
                <a:cxn ang="0">
                  <a:pos x="271" y="398"/>
                </a:cxn>
                <a:cxn ang="0">
                  <a:pos x="7" y="651"/>
                </a:cxn>
                <a:cxn ang="0">
                  <a:pos x="0" y="244"/>
                </a:cxn>
                <a:cxn ang="0">
                  <a:pos x="108" y="140"/>
                </a:cxn>
                <a:cxn ang="0">
                  <a:pos x="271" y="0"/>
                </a:cxn>
              </a:cxnLst>
              <a:rect l="0" t="0" r="r" b="b"/>
              <a:pathLst>
                <a:path w="271" h="651">
                  <a:moveTo>
                    <a:pt x="271" y="0"/>
                  </a:moveTo>
                  <a:cubicBezTo>
                    <a:pt x="271" y="2"/>
                    <a:pt x="271" y="4"/>
                    <a:pt x="271" y="4"/>
                  </a:cubicBezTo>
                  <a:lnTo>
                    <a:pt x="271" y="398"/>
                  </a:lnTo>
                  <a:cubicBezTo>
                    <a:pt x="271" y="398"/>
                    <a:pt x="139" y="524"/>
                    <a:pt x="7" y="651"/>
                  </a:cubicBezTo>
                  <a:cubicBezTo>
                    <a:pt x="8" y="526"/>
                    <a:pt x="6" y="381"/>
                    <a:pt x="0" y="244"/>
                  </a:cubicBezTo>
                  <a:cubicBezTo>
                    <a:pt x="51" y="184"/>
                    <a:pt x="18" y="204"/>
                    <a:pt x="108" y="140"/>
                  </a:cubicBezTo>
                  <a:cubicBezTo>
                    <a:pt x="198" y="77"/>
                    <a:pt x="192" y="94"/>
                    <a:pt x="271" y="0"/>
                  </a:cubicBezTo>
                  <a:close/>
                </a:path>
              </a:pathLst>
            </a:custGeom>
            <a:solidFill>
              <a:schemeClr val="accent2">
                <a:alpha val="17999"/>
              </a:schemeClr>
            </a:solidFill>
            <a:ln w="1905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6"/>
            <p:cNvSpPr>
              <a:spLocks/>
            </p:cNvSpPr>
            <p:nvPr/>
          </p:nvSpPr>
          <p:spPr bwMode="auto">
            <a:xfrm>
              <a:off x="546" y="2482"/>
              <a:ext cx="268" cy="238"/>
            </a:xfrm>
            <a:custGeom>
              <a:avLst/>
              <a:gdLst/>
              <a:ahLst/>
              <a:cxnLst>
                <a:cxn ang="0">
                  <a:pos x="0" y="238"/>
                </a:cxn>
                <a:cxn ang="0">
                  <a:pos x="42" y="184"/>
                </a:cxn>
                <a:cxn ang="0">
                  <a:pos x="80" y="152"/>
                </a:cxn>
                <a:cxn ang="0">
                  <a:pos x="142" y="120"/>
                </a:cxn>
                <a:cxn ang="0">
                  <a:pos x="176" y="94"/>
                </a:cxn>
                <a:cxn ang="0">
                  <a:pos x="214" y="66"/>
                </a:cxn>
                <a:cxn ang="0">
                  <a:pos x="242" y="26"/>
                </a:cxn>
                <a:cxn ang="0">
                  <a:pos x="268" y="0"/>
                </a:cxn>
              </a:cxnLst>
              <a:rect l="0" t="0" r="r" b="b"/>
              <a:pathLst>
                <a:path w="268" h="238">
                  <a:moveTo>
                    <a:pt x="0" y="238"/>
                  </a:moveTo>
                  <a:cubicBezTo>
                    <a:pt x="14" y="218"/>
                    <a:pt x="29" y="198"/>
                    <a:pt x="42" y="184"/>
                  </a:cubicBezTo>
                  <a:cubicBezTo>
                    <a:pt x="55" y="170"/>
                    <a:pt x="63" y="163"/>
                    <a:pt x="80" y="152"/>
                  </a:cubicBezTo>
                  <a:cubicBezTo>
                    <a:pt x="97" y="141"/>
                    <a:pt x="126" y="130"/>
                    <a:pt x="142" y="120"/>
                  </a:cubicBezTo>
                  <a:cubicBezTo>
                    <a:pt x="158" y="110"/>
                    <a:pt x="164" y="103"/>
                    <a:pt x="176" y="94"/>
                  </a:cubicBezTo>
                  <a:cubicBezTo>
                    <a:pt x="188" y="85"/>
                    <a:pt x="203" y="77"/>
                    <a:pt x="214" y="66"/>
                  </a:cubicBezTo>
                  <a:cubicBezTo>
                    <a:pt x="225" y="55"/>
                    <a:pt x="233" y="37"/>
                    <a:pt x="242" y="26"/>
                  </a:cubicBezTo>
                  <a:cubicBezTo>
                    <a:pt x="251" y="15"/>
                    <a:pt x="259" y="7"/>
                    <a:pt x="268" y="0"/>
                  </a:cubicBezTo>
                </a:path>
              </a:pathLst>
            </a:custGeom>
            <a:noFill/>
            <a:ln w="38100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" name="Group 17"/>
          <p:cNvGrpSpPr>
            <a:grpSpLocks/>
          </p:cNvGrpSpPr>
          <p:nvPr/>
        </p:nvGrpSpPr>
        <p:grpSpPr bwMode="auto">
          <a:xfrm>
            <a:off x="2170522" y="2498546"/>
            <a:ext cx="90488" cy="541337"/>
            <a:chOff x="1932" y="1743"/>
            <a:chExt cx="57" cy="341"/>
          </a:xfrm>
        </p:grpSpPr>
        <p:sp>
          <p:nvSpPr>
            <p:cNvPr id="60" name="Freeform 18"/>
            <p:cNvSpPr>
              <a:spLocks/>
            </p:cNvSpPr>
            <p:nvPr/>
          </p:nvSpPr>
          <p:spPr bwMode="auto">
            <a:xfrm>
              <a:off x="1962" y="1743"/>
              <a:ext cx="1" cy="309"/>
            </a:xfrm>
            <a:custGeom>
              <a:avLst/>
              <a:gdLst/>
              <a:ahLst/>
              <a:cxnLst>
                <a:cxn ang="0">
                  <a:pos x="0" y="309"/>
                </a:cxn>
                <a:cxn ang="0">
                  <a:pos x="0" y="0"/>
                </a:cxn>
              </a:cxnLst>
              <a:rect l="0" t="0" r="r" b="b"/>
              <a:pathLst>
                <a:path w="1" h="309">
                  <a:moveTo>
                    <a:pt x="0" y="309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Oval 19"/>
            <p:cNvSpPr>
              <a:spLocks noChangeArrowheads="1"/>
            </p:cNvSpPr>
            <p:nvPr/>
          </p:nvSpPr>
          <p:spPr bwMode="auto">
            <a:xfrm>
              <a:off x="1932" y="2028"/>
              <a:ext cx="57" cy="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" name="Freeform 21"/>
          <p:cNvSpPr>
            <a:spLocks/>
          </p:cNvSpPr>
          <p:nvPr/>
        </p:nvSpPr>
        <p:spPr bwMode="auto">
          <a:xfrm>
            <a:off x="1692685" y="2930346"/>
            <a:ext cx="1033462" cy="228600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17" y="3"/>
              </a:cxn>
              <a:cxn ang="0">
                <a:pos x="261" y="21"/>
              </a:cxn>
              <a:cxn ang="0">
                <a:pos x="426" y="60"/>
              </a:cxn>
              <a:cxn ang="0">
                <a:pos x="561" y="102"/>
              </a:cxn>
              <a:cxn ang="0">
                <a:pos x="651" y="144"/>
              </a:cxn>
            </a:cxnLst>
            <a:rect l="0" t="0" r="r" b="b"/>
            <a:pathLst>
              <a:path w="651" h="144">
                <a:moveTo>
                  <a:pt x="0" y="3"/>
                </a:moveTo>
                <a:cubicBezTo>
                  <a:pt x="37" y="1"/>
                  <a:pt x="74" y="0"/>
                  <a:pt x="117" y="3"/>
                </a:cubicBezTo>
                <a:cubicBezTo>
                  <a:pt x="160" y="6"/>
                  <a:pt x="210" y="12"/>
                  <a:pt x="261" y="21"/>
                </a:cubicBezTo>
                <a:cubicBezTo>
                  <a:pt x="312" y="30"/>
                  <a:pt x="376" y="47"/>
                  <a:pt x="426" y="60"/>
                </a:cubicBezTo>
                <a:cubicBezTo>
                  <a:pt x="476" y="73"/>
                  <a:pt x="524" y="88"/>
                  <a:pt x="561" y="102"/>
                </a:cubicBezTo>
                <a:cubicBezTo>
                  <a:pt x="598" y="116"/>
                  <a:pt x="624" y="130"/>
                  <a:pt x="651" y="144"/>
                </a:cubicBezTo>
              </a:path>
            </a:pathLst>
          </a:custGeom>
          <a:noFill/>
          <a:ln w="38100" cmpd="sng">
            <a:solidFill>
              <a:srgbClr val="CC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186" name="Slide Number Placeholder 5018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25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Discrete Laplace-Beltrami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7532"/>
            <a:ext cx="8229600" cy="4572001"/>
          </a:xfrm>
        </p:spPr>
        <p:txBody>
          <a:bodyPr/>
          <a:lstStyle/>
          <a:p>
            <a:r>
              <a:rPr lang="en-US" dirty="0" smtClean="0"/>
              <a:t>Intuition for uniform discretization</a:t>
            </a:r>
            <a:endParaRPr lang="en-US" dirty="0"/>
          </a:p>
        </p:txBody>
      </p:sp>
      <p:sp>
        <p:nvSpPr>
          <p:cNvPr id="7" name="Freeform 2"/>
          <p:cNvSpPr>
            <a:spLocks/>
          </p:cNvSpPr>
          <p:nvPr/>
        </p:nvSpPr>
        <p:spPr bwMode="auto">
          <a:xfrm>
            <a:off x="4513672" y="2722383"/>
            <a:ext cx="2505075" cy="762000"/>
          </a:xfrm>
          <a:custGeom>
            <a:avLst/>
            <a:gdLst/>
            <a:ahLst/>
            <a:cxnLst>
              <a:cxn ang="0">
                <a:pos x="0" y="78"/>
              </a:cxn>
              <a:cxn ang="0">
                <a:pos x="234" y="18"/>
              </a:cxn>
              <a:cxn ang="0">
                <a:pos x="480" y="12"/>
              </a:cxn>
              <a:cxn ang="0">
                <a:pos x="607" y="19"/>
              </a:cxn>
              <a:cxn ang="0">
                <a:pos x="751" y="37"/>
              </a:cxn>
              <a:cxn ang="0">
                <a:pos x="916" y="76"/>
              </a:cxn>
              <a:cxn ang="0">
                <a:pos x="1051" y="118"/>
              </a:cxn>
              <a:cxn ang="0">
                <a:pos x="1158" y="174"/>
              </a:cxn>
              <a:cxn ang="0">
                <a:pos x="1350" y="300"/>
              </a:cxn>
              <a:cxn ang="0">
                <a:pos x="1578" y="480"/>
              </a:cxn>
            </a:cxnLst>
            <a:rect l="0" t="0" r="r" b="b"/>
            <a:pathLst>
              <a:path w="1578" h="480">
                <a:moveTo>
                  <a:pt x="0" y="78"/>
                </a:moveTo>
                <a:cubicBezTo>
                  <a:pt x="39" y="68"/>
                  <a:pt x="120" y="36"/>
                  <a:pt x="234" y="18"/>
                </a:cubicBezTo>
                <a:cubicBezTo>
                  <a:pt x="348" y="0"/>
                  <a:pt x="418" y="12"/>
                  <a:pt x="480" y="12"/>
                </a:cubicBezTo>
                <a:cubicBezTo>
                  <a:pt x="579" y="9"/>
                  <a:pt x="562" y="15"/>
                  <a:pt x="607" y="19"/>
                </a:cubicBezTo>
                <a:cubicBezTo>
                  <a:pt x="652" y="23"/>
                  <a:pt x="700" y="28"/>
                  <a:pt x="751" y="37"/>
                </a:cubicBezTo>
                <a:cubicBezTo>
                  <a:pt x="802" y="46"/>
                  <a:pt x="866" y="63"/>
                  <a:pt x="916" y="76"/>
                </a:cubicBezTo>
                <a:cubicBezTo>
                  <a:pt x="966" y="89"/>
                  <a:pt x="1011" y="102"/>
                  <a:pt x="1051" y="118"/>
                </a:cubicBezTo>
                <a:cubicBezTo>
                  <a:pt x="1091" y="134"/>
                  <a:pt x="1108" y="144"/>
                  <a:pt x="1158" y="174"/>
                </a:cubicBezTo>
                <a:cubicBezTo>
                  <a:pt x="1208" y="204"/>
                  <a:pt x="1280" y="249"/>
                  <a:pt x="1350" y="300"/>
                </a:cubicBezTo>
                <a:cubicBezTo>
                  <a:pt x="1420" y="351"/>
                  <a:pt x="1530" y="442"/>
                  <a:pt x="1578" y="480"/>
                </a:cubicBezTo>
              </a:path>
            </a:pathLst>
          </a:custGeom>
          <a:noFill/>
          <a:ln w="38100" cap="flat" cmpd="sng">
            <a:solidFill>
              <a:srgbClr val="CC99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" name="Picture 4" descr="surfa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9447" y="2598558"/>
            <a:ext cx="1943100" cy="1168400"/>
          </a:xfrm>
          <a:prstGeom prst="rect">
            <a:avLst/>
          </a:prstGeom>
          <a:noFill/>
        </p:spPr>
      </p:pic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1684747" y="2360433"/>
            <a:ext cx="1033463" cy="1370013"/>
            <a:chOff x="1650" y="1656"/>
            <a:chExt cx="651" cy="863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659" y="1656"/>
              <a:ext cx="642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42" y="117"/>
                </a:cxn>
                <a:cxn ang="0">
                  <a:pos x="642" y="507"/>
                </a:cxn>
                <a:cxn ang="0">
                  <a:pos x="435" y="426"/>
                </a:cxn>
                <a:cxn ang="0">
                  <a:pos x="171" y="366"/>
                </a:cxn>
                <a:cxn ang="0">
                  <a:pos x="0" y="357"/>
                </a:cxn>
                <a:cxn ang="0">
                  <a:pos x="0" y="0"/>
                </a:cxn>
              </a:cxnLst>
              <a:rect l="0" t="0" r="r" b="b"/>
              <a:pathLst>
                <a:path w="642" h="507">
                  <a:moveTo>
                    <a:pt x="0" y="0"/>
                  </a:moveTo>
                  <a:cubicBezTo>
                    <a:pt x="0" y="0"/>
                    <a:pt x="321" y="58"/>
                    <a:pt x="642" y="117"/>
                  </a:cubicBezTo>
                  <a:cubicBezTo>
                    <a:pt x="642" y="219"/>
                    <a:pt x="642" y="384"/>
                    <a:pt x="642" y="507"/>
                  </a:cubicBezTo>
                  <a:cubicBezTo>
                    <a:pt x="564" y="453"/>
                    <a:pt x="511" y="452"/>
                    <a:pt x="435" y="426"/>
                  </a:cubicBezTo>
                  <a:cubicBezTo>
                    <a:pt x="359" y="400"/>
                    <a:pt x="261" y="372"/>
                    <a:pt x="171" y="366"/>
                  </a:cubicBezTo>
                  <a:cubicBezTo>
                    <a:pt x="81" y="360"/>
                    <a:pt x="69" y="351"/>
                    <a:pt x="0" y="357"/>
                  </a:cubicBezTo>
                  <a:cubicBezTo>
                    <a:pt x="0" y="15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>
                <a:alpha val="64999"/>
              </a:schemeClr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656" y="2007"/>
              <a:ext cx="645" cy="512"/>
            </a:xfrm>
            <a:custGeom>
              <a:avLst/>
              <a:gdLst/>
              <a:ahLst/>
              <a:cxnLst>
                <a:cxn ang="0">
                  <a:pos x="645" y="512"/>
                </a:cxn>
                <a:cxn ang="0">
                  <a:pos x="0" y="396"/>
                </a:cxn>
                <a:cxn ang="0">
                  <a:pos x="0" y="8"/>
                </a:cxn>
                <a:cxn ang="0">
                  <a:pos x="210" y="21"/>
                </a:cxn>
                <a:cxn ang="0">
                  <a:pos x="468" y="84"/>
                </a:cxn>
                <a:cxn ang="0">
                  <a:pos x="645" y="157"/>
                </a:cxn>
                <a:cxn ang="0">
                  <a:pos x="645" y="512"/>
                </a:cxn>
              </a:cxnLst>
              <a:rect l="0" t="0" r="r" b="b"/>
              <a:pathLst>
                <a:path w="645" h="512">
                  <a:moveTo>
                    <a:pt x="645" y="512"/>
                  </a:moveTo>
                  <a:cubicBezTo>
                    <a:pt x="645" y="512"/>
                    <a:pt x="322" y="454"/>
                    <a:pt x="0" y="396"/>
                  </a:cubicBezTo>
                  <a:cubicBezTo>
                    <a:pt x="0" y="294"/>
                    <a:pt x="0" y="130"/>
                    <a:pt x="0" y="8"/>
                  </a:cubicBezTo>
                  <a:cubicBezTo>
                    <a:pt x="81" y="0"/>
                    <a:pt x="135" y="12"/>
                    <a:pt x="210" y="21"/>
                  </a:cubicBezTo>
                  <a:cubicBezTo>
                    <a:pt x="285" y="30"/>
                    <a:pt x="375" y="51"/>
                    <a:pt x="468" y="84"/>
                  </a:cubicBezTo>
                  <a:cubicBezTo>
                    <a:pt x="561" y="117"/>
                    <a:pt x="573" y="111"/>
                    <a:pt x="645" y="157"/>
                  </a:cubicBezTo>
                  <a:cubicBezTo>
                    <a:pt x="645" y="357"/>
                    <a:pt x="645" y="512"/>
                    <a:pt x="645" y="512"/>
                  </a:cubicBezTo>
                  <a:close/>
                </a:path>
              </a:pathLst>
            </a:custGeom>
            <a:solidFill>
              <a:schemeClr val="accent2">
                <a:alpha val="17999"/>
              </a:schemeClr>
            </a:solidFill>
            <a:ln w="19050" cap="flat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1650" y="2016"/>
              <a:ext cx="651" cy="14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17" y="3"/>
                </a:cxn>
                <a:cxn ang="0">
                  <a:pos x="261" y="21"/>
                </a:cxn>
                <a:cxn ang="0">
                  <a:pos x="426" y="60"/>
                </a:cxn>
                <a:cxn ang="0">
                  <a:pos x="561" y="102"/>
                </a:cxn>
                <a:cxn ang="0">
                  <a:pos x="651" y="144"/>
                </a:cxn>
              </a:cxnLst>
              <a:rect l="0" t="0" r="r" b="b"/>
              <a:pathLst>
                <a:path w="651" h="144">
                  <a:moveTo>
                    <a:pt x="0" y="3"/>
                  </a:moveTo>
                  <a:cubicBezTo>
                    <a:pt x="37" y="1"/>
                    <a:pt x="74" y="0"/>
                    <a:pt x="117" y="3"/>
                  </a:cubicBezTo>
                  <a:cubicBezTo>
                    <a:pt x="160" y="6"/>
                    <a:pt x="210" y="12"/>
                    <a:pt x="261" y="21"/>
                  </a:cubicBezTo>
                  <a:cubicBezTo>
                    <a:pt x="312" y="30"/>
                    <a:pt x="376" y="47"/>
                    <a:pt x="426" y="60"/>
                  </a:cubicBezTo>
                  <a:cubicBezTo>
                    <a:pt x="476" y="73"/>
                    <a:pt x="524" y="88"/>
                    <a:pt x="561" y="102"/>
                  </a:cubicBezTo>
                  <a:cubicBezTo>
                    <a:pt x="598" y="116"/>
                    <a:pt x="624" y="130"/>
                    <a:pt x="651" y="144"/>
                  </a:cubicBezTo>
                </a:path>
              </a:pathLst>
            </a:custGeom>
            <a:noFill/>
            <a:ln w="38100" cmpd="sng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1694272" y="2298521"/>
            <a:ext cx="1023938" cy="1524000"/>
            <a:chOff x="1632" y="1617"/>
            <a:chExt cx="645" cy="960"/>
          </a:xfrm>
        </p:grpSpPr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1632" y="1617"/>
              <a:ext cx="645" cy="549"/>
            </a:xfrm>
            <a:custGeom>
              <a:avLst/>
              <a:gdLst/>
              <a:ahLst/>
              <a:cxnLst>
                <a:cxn ang="0">
                  <a:pos x="0" y="204"/>
                </a:cxn>
                <a:cxn ang="0">
                  <a:pos x="645" y="0"/>
                </a:cxn>
                <a:cxn ang="0">
                  <a:pos x="639" y="375"/>
                </a:cxn>
                <a:cxn ang="0">
                  <a:pos x="435" y="417"/>
                </a:cxn>
                <a:cxn ang="0">
                  <a:pos x="177" y="486"/>
                </a:cxn>
                <a:cxn ang="0">
                  <a:pos x="3" y="549"/>
                </a:cxn>
                <a:cxn ang="0">
                  <a:pos x="0" y="204"/>
                </a:cxn>
              </a:cxnLst>
              <a:rect l="0" t="0" r="r" b="b"/>
              <a:pathLst>
                <a:path w="645" h="549">
                  <a:moveTo>
                    <a:pt x="0" y="204"/>
                  </a:moveTo>
                  <a:cubicBezTo>
                    <a:pt x="117" y="168"/>
                    <a:pt x="525" y="30"/>
                    <a:pt x="645" y="0"/>
                  </a:cubicBezTo>
                  <a:cubicBezTo>
                    <a:pt x="645" y="102"/>
                    <a:pt x="639" y="252"/>
                    <a:pt x="639" y="375"/>
                  </a:cubicBezTo>
                  <a:cubicBezTo>
                    <a:pt x="528" y="399"/>
                    <a:pt x="513" y="426"/>
                    <a:pt x="435" y="417"/>
                  </a:cubicBezTo>
                  <a:cubicBezTo>
                    <a:pt x="357" y="408"/>
                    <a:pt x="237" y="459"/>
                    <a:pt x="177" y="486"/>
                  </a:cubicBezTo>
                  <a:cubicBezTo>
                    <a:pt x="117" y="513"/>
                    <a:pt x="72" y="543"/>
                    <a:pt x="3" y="549"/>
                  </a:cubicBezTo>
                  <a:cubicBezTo>
                    <a:pt x="3" y="348"/>
                    <a:pt x="0" y="309"/>
                    <a:pt x="0" y="204"/>
                  </a:cubicBezTo>
                  <a:close/>
                </a:path>
              </a:pathLst>
            </a:custGeom>
            <a:solidFill>
              <a:schemeClr val="accent2">
                <a:alpha val="64999"/>
              </a:schemeClr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1635" y="1989"/>
              <a:ext cx="642" cy="588"/>
            </a:xfrm>
            <a:custGeom>
              <a:avLst/>
              <a:gdLst/>
              <a:ahLst/>
              <a:cxnLst>
                <a:cxn ang="0">
                  <a:pos x="642" y="342"/>
                </a:cxn>
                <a:cxn ang="0">
                  <a:pos x="0" y="588"/>
                </a:cxn>
                <a:cxn ang="0">
                  <a:pos x="3" y="180"/>
                </a:cxn>
                <a:cxn ang="0">
                  <a:pos x="219" y="96"/>
                </a:cxn>
                <a:cxn ang="0">
                  <a:pos x="456" y="45"/>
                </a:cxn>
                <a:cxn ang="0">
                  <a:pos x="642" y="6"/>
                </a:cxn>
                <a:cxn ang="0">
                  <a:pos x="642" y="342"/>
                </a:cxn>
              </a:cxnLst>
              <a:rect l="0" t="0" r="r" b="b"/>
              <a:pathLst>
                <a:path w="642" h="588">
                  <a:moveTo>
                    <a:pt x="642" y="342"/>
                  </a:moveTo>
                  <a:cubicBezTo>
                    <a:pt x="525" y="390"/>
                    <a:pt x="111" y="543"/>
                    <a:pt x="0" y="588"/>
                  </a:cubicBezTo>
                  <a:cubicBezTo>
                    <a:pt x="0" y="486"/>
                    <a:pt x="3" y="302"/>
                    <a:pt x="3" y="180"/>
                  </a:cubicBezTo>
                  <a:cubicBezTo>
                    <a:pt x="84" y="172"/>
                    <a:pt x="129" y="132"/>
                    <a:pt x="219" y="96"/>
                  </a:cubicBezTo>
                  <a:cubicBezTo>
                    <a:pt x="309" y="60"/>
                    <a:pt x="357" y="42"/>
                    <a:pt x="456" y="45"/>
                  </a:cubicBezTo>
                  <a:cubicBezTo>
                    <a:pt x="555" y="48"/>
                    <a:pt x="549" y="0"/>
                    <a:pt x="642" y="6"/>
                  </a:cubicBezTo>
                  <a:cubicBezTo>
                    <a:pt x="642" y="206"/>
                    <a:pt x="642" y="186"/>
                    <a:pt x="642" y="342"/>
                  </a:cubicBezTo>
                  <a:close/>
                </a:path>
              </a:pathLst>
            </a:custGeom>
            <a:solidFill>
              <a:schemeClr val="accent2">
                <a:alpha val="17999"/>
              </a:schemeClr>
            </a:solidFill>
            <a:ln w="19050" cap="flat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1632" y="1993"/>
              <a:ext cx="642" cy="170"/>
            </a:xfrm>
            <a:custGeom>
              <a:avLst/>
              <a:gdLst/>
              <a:ahLst/>
              <a:cxnLst>
                <a:cxn ang="0">
                  <a:pos x="0" y="170"/>
                </a:cxn>
                <a:cxn ang="0">
                  <a:pos x="75" y="161"/>
                </a:cxn>
                <a:cxn ang="0">
                  <a:pos x="150" y="122"/>
                </a:cxn>
                <a:cxn ang="0">
                  <a:pos x="246" y="83"/>
                </a:cxn>
                <a:cxn ang="0">
                  <a:pos x="318" y="53"/>
                </a:cxn>
                <a:cxn ang="0">
                  <a:pos x="390" y="44"/>
                </a:cxn>
                <a:cxn ang="0">
                  <a:pos x="456" y="41"/>
                </a:cxn>
                <a:cxn ang="0">
                  <a:pos x="525" y="32"/>
                </a:cxn>
                <a:cxn ang="0">
                  <a:pos x="594" y="5"/>
                </a:cxn>
                <a:cxn ang="0">
                  <a:pos x="642" y="2"/>
                </a:cxn>
              </a:cxnLst>
              <a:rect l="0" t="0" r="r" b="b"/>
              <a:pathLst>
                <a:path w="642" h="170">
                  <a:moveTo>
                    <a:pt x="0" y="170"/>
                  </a:moveTo>
                  <a:cubicBezTo>
                    <a:pt x="25" y="169"/>
                    <a:pt x="50" y="169"/>
                    <a:pt x="75" y="161"/>
                  </a:cubicBezTo>
                  <a:cubicBezTo>
                    <a:pt x="100" y="153"/>
                    <a:pt x="121" y="135"/>
                    <a:pt x="150" y="122"/>
                  </a:cubicBezTo>
                  <a:cubicBezTo>
                    <a:pt x="179" y="109"/>
                    <a:pt x="218" y="94"/>
                    <a:pt x="246" y="83"/>
                  </a:cubicBezTo>
                  <a:cubicBezTo>
                    <a:pt x="274" y="72"/>
                    <a:pt x="294" y="59"/>
                    <a:pt x="318" y="53"/>
                  </a:cubicBezTo>
                  <a:cubicBezTo>
                    <a:pt x="342" y="47"/>
                    <a:pt x="367" y="46"/>
                    <a:pt x="390" y="44"/>
                  </a:cubicBezTo>
                  <a:cubicBezTo>
                    <a:pt x="413" y="42"/>
                    <a:pt x="434" y="43"/>
                    <a:pt x="456" y="41"/>
                  </a:cubicBezTo>
                  <a:cubicBezTo>
                    <a:pt x="478" y="39"/>
                    <a:pt x="502" y="38"/>
                    <a:pt x="525" y="32"/>
                  </a:cubicBezTo>
                  <a:cubicBezTo>
                    <a:pt x="548" y="26"/>
                    <a:pt x="575" y="10"/>
                    <a:pt x="594" y="5"/>
                  </a:cubicBezTo>
                  <a:cubicBezTo>
                    <a:pt x="613" y="0"/>
                    <a:pt x="627" y="1"/>
                    <a:pt x="642" y="2"/>
                  </a:cubicBezTo>
                </a:path>
              </a:pathLst>
            </a:custGeom>
            <a:noFill/>
            <a:ln w="38100" cmpd="sng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3"/>
          <p:cNvGrpSpPr>
            <a:grpSpLocks/>
          </p:cNvGrpSpPr>
          <p:nvPr/>
        </p:nvGrpSpPr>
        <p:grpSpPr bwMode="auto">
          <a:xfrm>
            <a:off x="1989547" y="2298521"/>
            <a:ext cx="430213" cy="1536700"/>
            <a:chOff x="546" y="2163"/>
            <a:chExt cx="271" cy="968"/>
          </a:xfrm>
        </p:grpSpPr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546" y="2163"/>
              <a:ext cx="267" cy="555"/>
            </a:xfrm>
            <a:custGeom>
              <a:avLst/>
              <a:gdLst/>
              <a:ahLst/>
              <a:cxnLst>
                <a:cxn ang="0">
                  <a:pos x="0" y="555"/>
                </a:cxn>
                <a:cxn ang="0">
                  <a:pos x="0" y="552"/>
                </a:cxn>
                <a:cxn ang="0">
                  <a:pos x="0" y="216"/>
                </a:cxn>
                <a:cxn ang="0">
                  <a:pos x="264" y="0"/>
                </a:cxn>
                <a:cxn ang="0">
                  <a:pos x="267" y="312"/>
                </a:cxn>
                <a:cxn ang="0">
                  <a:pos x="147" y="432"/>
                </a:cxn>
                <a:cxn ang="0">
                  <a:pos x="0" y="555"/>
                </a:cxn>
              </a:cxnLst>
              <a:rect l="0" t="0" r="r" b="b"/>
              <a:pathLst>
                <a:path w="267" h="555">
                  <a:moveTo>
                    <a:pt x="0" y="555"/>
                  </a:moveTo>
                  <a:cubicBezTo>
                    <a:pt x="0" y="553"/>
                    <a:pt x="0" y="552"/>
                    <a:pt x="0" y="552"/>
                  </a:cubicBezTo>
                  <a:lnTo>
                    <a:pt x="0" y="216"/>
                  </a:lnTo>
                  <a:lnTo>
                    <a:pt x="264" y="0"/>
                  </a:lnTo>
                  <a:cubicBezTo>
                    <a:pt x="264" y="0"/>
                    <a:pt x="261" y="195"/>
                    <a:pt x="267" y="312"/>
                  </a:cubicBezTo>
                  <a:cubicBezTo>
                    <a:pt x="216" y="363"/>
                    <a:pt x="237" y="378"/>
                    <a:pt x="147" y="432"/>
                  </a:cubicBezTo>
                  <a:cubicBezTo>
                    <a:pt x="57" y="486"/>
                    <a:pt x="72" y="462"/>
                    <a:pt x="0" y="555"/>
                  </a:cubicBezTo>
                  <a:close/>
                </a:path>
              </a:pathLst>
            </a:custGeom>
            <a:solidFill>
              <a:schemeClr val="accent2">
                <a:alpha val="64999"/>
              </a:schemeClr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546" y="2480"/>
              <a:ext cx="271" cy="651"/>
            </a:xfrm>
            <a:custGeom>
              <a:avLst/>
              <a:gdLst/>
              <a:ahLst/>
              <a:cxnLst>
                <a:cxn ang="0">
                  <a:pos x="271" y="0"/>
                </a:cxn>
                <a:cxn ang="0">
                  <a:pos x="271" y="4"/>
                </a:cxn>
                <a:cxn ang="0">
                  <a:pos x="271" y="398"/>
                </a:cxn>
                <a:cxn ang="0">
                  <a:pos x="7" y="651"/>
                </a:cxn>
                <a:cxn ang="0">
                  <a:pos x="0" y="244"/>
                </a:cxn>
                <a:cxn ang="0">
                  <a:pos x="108" y="140"/>
                </a:cxn>
                <a:cxn ang="0">
                  <a:pos x="271" y="0"/>
                </a:cxn>
              </a:cxnLst>
              <a:rect l="0" t="0" r="r" b="b"/>
              <a:pathLst>
                <a:path w="271" h="651">
                  <a:moveTo>
                    <a:pt x="271" y="0"/>
                  </a:moveTo>
                  <a:cubicBezTo>
                    <a:pt x="271" y="2"/>
                    <a:pt x="271" y="4"/>
                    <a:pt x="271" y="4"/>
                  </a:cubicBezTo>
                  <a:lnTo>
                    <a:pt x="271" y="398"/>
                  </a:lnTo>
                  <a:cubicBezTo>
                    <a:pt x="271" y="398"/>
                    <a:pt x="139" y="524"/>
                    <a:pt x="7" y="651"/>
                  </a:cubicBezTo>
                  <a:cubicBezTo>
                    <a:pt x="8" y="526"/>
                    <a:pt x="6" y="381"/>
                    <a:pt x="0" y="244"/>
                  </a:cubicBezTo>
                  <a:cubicBezTo>
                    <a:pt x="51" y="184"/>
                    <a:pt x="18" y="204"/>
                    <a:pt x="108" y="140"/>
                  </a:cubicBezTo>
                  <a:cubicBezTo>
                    <a:pt x="198" y="77"/>
                    <a:pt x="192" y="94"/>
                    <a:pt x="271" y="0"/>
                  </a:cubicBezTo>
                  <a:close/>
                </a:path>
              </a:pathLst>
            </a:custGeom>
            <a:solidFill>
              <a:schemeClr val="accent2">
                <a:alpha val="17999"/>
              </a:schemeClr>
            </a:solidFill>
            <a:ln w="1905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546" y="2482"/>
              <a:ext cx="268" cy="238"/>
            </a:xfrm>
            <a:custGeom>
              <a:avLst/>
              <a:gdLst/>
              <a:ahLst/>
              <a:cxnLst>
                <a:cxn ang="0">
                  <a:pos x="0" y="238"/>
                </a:cxn>
                <a:cxn ang="0">
                  <a:pos x="42" y="184"/>
                </a:cxn>
                <a:cxn ang="0">
                  <a:pos x="80" y="152"/>
                </a:cxn>
                <a:cxn ang="0">
                  <a:pos x="142" y="120"/>
                </a:cxn>
                <a:cxn ang="0">
                  <a:pos x="176" y="94"/>
                </a:cxn>
                <a:cxn ang="0">
                  <a:pos x="214" y="66"/>
                </a:cxn>
                <a:cxn ang="0">
                  <a:pos x="242" y="26"/>
                </a:cxn>
                <a:cxn ang="0">
                  <a:pos x="268" y="0"/>
                </a:cxn>
              </a:cxnLst>
              <a:rect l="0" t="0" r="r" b="b"/>
              <a:pathLst>
                <a:path w="268" h="238">
                  <a:moveTo>
                    <a:pt x="0" y="238"/>
                  </a:moveTo>
                  <a:cubicBezTo>
                    <a:pt x="14" y="218"/>
                    <a:pt x="29" y="198"/>
                    <a:pt x="42" y="184"/>
                  </a:cubicBezTo>
                  <a:cubicBezTo>
                    <a:pt x="55" y="170"/>
                    <a:pt x="63" y="163"/>
                    <a:pt x="80" y="152"/>
                  </a:cubicBezTo>
                  <a:cubicBezTo>
                    <a:pt x="97" y="141"/>
                    <a:pt x="126" y="130"/>
                    <a:pt x="142" y="120"/>
                  </a:cubicBezTo>
                  <a:cubicBezTo>
                    <a:pt x="158" y="110"/>
                    <a:pt x="164" y="103"/>
                    <a:pt x="176" y="94"/>
                  </a:cubicBezTo>
                  <a:cubicBezTo>
                    <a:pt x="188" y="85"/>
                    <a:pt x="203" y="77"/>
                    <a:pt x="214" y="66"/>
                  </a:cubicBezTo>
                  <a:cubicBezTo>
                    <a:pt x="225" y="55"/>
                    <a:pt x="233" y="37"/>
                    <a:pt x="242" y="26"/>
                  </a:cubicBezTo>
                  <a:cubicBezTo>
                    <a:pt x="251" y="15"/>
                    <a:pt x="259" y="7"/>
                    <a:pt x="268" y="0"/>
                  </a:cubicBezTo>
                </a:path>
              </a:pathLst>
            </a:custGeom>
            <a:noFill/>
            <a:ln w="38100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17"/>
          <p:cNvGrpSpPr>
            <a:grpSpLocks/>
          </p:cNvGrpSpPr>
          <p:nvPr/>
        </p:nvGrpSpPr>
        <p:grpSpPr bwMode="auto">
          <a:xfrm>
            <a:off x="2170522" y="2498546"/>
            <a:ext cx="90488" cy="541337"/>
            <a:chOff x="1932" y="1743"/>
            <a:chExt cx="57" cy="341"/>
          </a:xfrm>
        </p:grpSpPr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1962" y="1743"/>
              <a:ext cx="1" cy="309"/>
            </a:xfrm>
            <a:custGeom>
              <a:avLst/>
              <a:gdLst/>
              <a:ahLst/>
              <a:cxnLst>
                <a:cxn ang="0">
                  <a:pos x="0" y="309"/>
                </a:cxn>
                <a:cxn ang="0">
                  <a:pos x="0" y="0"/>
                </a:cxn>
              </a:cxnLst>
              <a:rect l="0" t="0" r="r" b="b"/>
              <a:pathLst>
                <a:path w="1" h="309">
                  <a:moveTo>
                    <a:pt x="0" y="309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1932" y="2028"/>
              <a:ext cx="57" cy="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" name="Freeform 21"/>
          <p:cNvSpPr>
            <a:spLocks/>
          </p:cNvSpPr>
          <p:nvPr/>
        </p:nvSpPr>
        <p:spPr bwMode="auto">
          <a:xfrm>
            <a:off x="1692685" y="2930346"/>
            <a:ext cx="1033462" cy="228600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17" y="3"/>
              </a:cxn>
              <a:cxn ang="0">
                <a:pos x="261" y="21"/>
              </a:cxn>
              <a:cxn ang="0">
                <a:pos x="426" y="60"/>
              </a:cxn>
              <a:cxn ang="0">
                <a:pos x="561" y="102"/>
              </a:cxn>
              <a:cxn ang="0">
                <a:pos x="651" y="144"/>
              </a:cxn>
            </a:cxnLst>
            <a:rect l="0" t="0" r="r" b="b"/>
            <a:pathLst>
              <a:path w="651" h="144">
                <a:moveTo>
                  <a:pt x="0" y="3"/>
                </a:moveTo>
                <a:cubicBezTo>
                  <a:pt x="37" y="1"/>
                  <a:pt x="74" y="0"/>
                  <a:pt x="117" y="3"/>
                </a:cubicBezTo>
                <a:cubicBezTo>
                  <a:pt x="160" y="6"/>
                  <a:pt x="210" y="12"/>
                  <a:pt x="261" y="21"/>
                </a:cubicBezTo>
                <a:cubicBezTo>
                  <a:pt x="312" y="30"/>
                  <a:pt x="376" y="47"/>
                  <a:pt x="426" y="60"/>
                </a:cubicBezTo>
                <a:cubicBezTo>
                  <a:pt x="476" y="73"/>
                  <a:pt x="524" y="88"/>
                  <a:pt x="561" y="102"/>
                </a:cubicBezTo>
                <a:cubicBezTo>
                  <a:pt x="598" y="116"/>
                  <a:pt x="624" y="130"/>
                  <a:pt x="651" y="144"/>
                </a:cubicBezTo>
              </a:path>
            </a:pathLst>
          </a:custGeom>
          <a:noFill/>
          <a:ln w="38100" cmpd="sng">
            <a:solidFill>
              <a:srgbClr val="CC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Oval 22"/>
          <p:cNvSpPr>
            <a:spLocks noChangeArrowheads="1"/>
          </p:cNvSpPr>
          <p:nvPr/>
        </p:nvSpPr>
        <p:spPr bwMode="auto">
          <a:xfrm>
            <a:off x="5759860" y="2749371"/>
            <a:ext cx="90487" cy="88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23"/>
          <p:cNvSpPr>
            <a:spLocks noChangeArrowheads="1"/>
          </p:cNvSpPr>
          <p:nvPr/>
        </p:nvSpPr>
        <p:spPr bwMode="auto">
          <a:xfrm>
            <a:off x="5988460" y="2806521"/>
            <a:ext cx="90487" cy="889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24"/>
          <p:cNvSpPr>
            <a:spLocks noChangeArrowheads="1"/>
          </p:cNvSpPr>
          <p:nvPr/>
        </p:nvSpPr>
        <p:spPr bwMode="auto">
          <a:xfrm>
            <a:off x="5502685" y="2701746"/>
            <a:ext cx="90487" cy="889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5678897" y="2377896"/>
            <a:ext cx="341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</a:t>
            </a:r>
            <a:r>
              <a:rPr lang="en-US" altLang="zh-CN" i="1" baseline="-250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</a:t>
            </a:r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5983697" y="2473146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</a:t>
            </a:r>
            <a:r>
              <a:rPr lang="en-US" altLang="zh-CN" i="1" baseline="-250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</a:t>
            </a:r>
            <a:r>
              <a:rPr lang="en-US" altLang="zh-CN" baseline="-250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+1</a:t>
            </a:r>
            <a:endParaRPr lang="en-US" altLang="zh-CN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/>
        </p:nvSpPr>
        <p:spPr bwMode="auto">
          <a:xfrm>
            <a:off x="5267735" y="2309633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</a:t>
            </a:r>
            <a:r>
              <a:rPr lang="en-US" altLang="zh-CN" i="1" baseline="-250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</a:t>
            </a:r>
            <a:r>
              <a:rPr lang="en-US" altLang="zh-CN" baseline="-250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-1</a:t>
            </a:r>
            <a:endParaRPr lang="en-US" altLang="zh-CN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6840947" y="2898596"/>
            <a:ext cx="309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996633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Symbol" pitchFamily="18" charset="2"/>
              </a:rPr>
              <a:t></a:t>
            </a:r>
          </a:p>
        </p:txBody>
      </p:sp>
      <p:pic>
        <p:nvPicPr>
          <p:cNvPr id="36" name="Picture 3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30" y="1139945"/>
            <a:ext cx="2426469" cy="3495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90" y="4164411"/>
            <a:ext cx="2958169" cy="824258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089" y="4303647"/>
            <a:ext cx="1600200" cy="4826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81" y="5224381"/>
            <a:ext cx="7370610" cy="628669"/>
          </a:xfrm>
          <a:prstGeom prst="rect">
            <a:avLst/>
          </a:prstGeom>
        </p:spPr>
      </p:pic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26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034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0.39271 -0.0263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0" y="-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5" grpId="0" animBg="1"/>
      <p:bldP spid="25" grpId="1" animBg="1"/>
      <p:bldP spid="26" grpId="0" animBg="1"/>
      <p:bldP spid="27" grpId="0" animBg="1"/>
      <p:bldP spid="28" grpId="0" animBg="1"/>
      <p:bldP spid="31" grpId="0"/>
      <p:bldP spid="32" grpId="0"/>
      <p:bldP spid="33" grpId="0"/>
      <p:bldP spid="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Discrete Laplace-Beltrami</a:t>
            </a:r>
            <a:endParaRPr lang="en-US" dirty="0"/>
          </a:p>
        </p:txBody>
      </p:sp>
      <p:sp>
        <p:nvSpPr>
          <p:cNvPr id="37" name="Line 2"/>
          <p:cNvSpPr>
            <a:spLocks noChangeShapeType="1"/>
          </p:cNvSpPr>
          <p:nvPr/>
        </p:nvSpPr>
        <p:spPr bwMode="auto">
          <a:xfrm flipH="1" flipV="1">
            <a:off x="5565579" y="2379482"/>
            <a:ext cx="69850" cy="101600"/>
          </a:xfrm>
          <a:prstGeom prst="line">
            <a:avLst/>
          </a:prstGeom>
          <a:noFill/>
          <a:ln w="38100">
            <a:solidFill>
              <a:srgbClr val="3333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Line 3"/>
          <p:cNvSpPr>
            <a:spLocks noChangeShapeType="1"/>
          </p:cNvSpPr>
          <p:nvPr/>
        </p:nvSpPr>
        <p:spPr bwMode="auto">
          <a:xfrm flipV="1">
            <a:off x="6710167" y="2844620"/>
            <a:ext cx="139700" cy="58737"/>
          </a:xfrm>
          <a:prstGeom prst="line">
            <a:avLst/>
          </a:prstGeom>
          <a:noFill/>
          <a:ln w="38100">
            <a:solidFill>
              <a:srgbClr val="3333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Line 4"/>
          <p:cNvSpPr>
            <a:spLocks noChangeShapeType="1"/>
          </p:cNvSpPr>
          <p:nvPr/>
        </p:nvSpPr>
        <p:spPr bwMode="auto">
          <a:xfrm>
            <a:off x="6454579" y="3447870"/>
            <a:ext cx="58738" cy="103187"/>
          </a:xfrm>
          <a:prstGeom prst="line">
            <a:avLst/>
          </a:prstGeom>
          <a:noFill/>
          <a:ln w="38100">
            <a:solidFill>
              <a:srgbClr val="3333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0" name="Picture 6" descr="surfa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9449" y="2598557"/>
            <a:ext cx="1943100" cy="1168400"/>
          </a:xfrm>
          <a:prstGeom prst="rect">
            <a:avLst/>
          </a:prstGeom>
          <a:noFill/>
        </p:spPr>
      </p:pic>
      <p:grpSp>
        <p:nvGrpSpPr>
          <p:cNvPr id="41" name="Group 7"/>
          <p:cNvGrpSpPr>
            <a:grpSpLocks/>
          </p:cNvGrpSpPr>
          <p:nvPr/>
        </p:nvGrpSpPr>
        <p:grpSpPr bwMode="auto">
          <a:xfrm>
            <a:off x="1684749" y="2360432"/>
            <a:ext cx="1033463" cy="1370013"/>
            <a:chOff x="1650" y="1656"/>
            <a:chExt cx="651" cy="863"/>
          </a:xfrm>
        </p:grpSpPr>
        <p:sp>
          <p:nvSpPr>
            <p:cNvPr id="42" name="Freeform 8"/>
            <p:cNvSpPr>
              <a:spLocks/>
            </p:cNvSpPr>
            <p:nvPr/>
          </p:nvSpPr>
          <p:spPr bwMode="auto">
            <a:xfrm>
              <a:off x="1659" y="1656"/>
              <a:ext cx="642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42" y="117"/>
                </a:cxn>
                <a:cxn ang="0">
                  <a:pos x="642" y="507"/>
                </a:cxn>
                <a:cxn ang="0">
                  <a:pos x="435" y="426"/>
                </a:cxn>
                <a:cxn ang="0">
                  <a:pos x="171" y="366"/>
                </a:cxn>
                <a:cxn ang="0">
                  <a:pos x="0" y="357"/>
                </a:cxn>
                <a:cxn ang="0">
                  <a:pos x="0" y="0"/>
                </a:cxn>
              </a:cxnLst>
              <a:rect l="0" t="0" r="r" b="b"/>
              <a:pathLst>
                <a:path w="642" h="507">
                  <a:moveTo>
                    <a:pt x="0" y="0"/>
                  </a:moveTo>
                  <a:cubicBezTo>
                    <a:pt x="0" y="0"/>
                    <a:pt x="321" y="58"/>
                    <a:pt x="642" y="117"/>
                  </a:cubicBezTo>
                  <a:cubicBezTo>
                    <a:pt x="642" y="219"/>
                    <a:pt x="642" y="384"/>
                    <a:pt x="642" y="507"/>
                  </a:cubicBezTo>
                  <a:cubicBezTo>
                    <a:pt x="564" y="453"/>
                    <a:pt x="511" y="452"/>
                    <a:pt x="435" y="426"/>
                  </a:cubicBezTo>
                  <a:cubicBezTo>
                    <a:pt x="359" y="400"/>
                    <a:pt x="261" y="372"/>
                    <a:pt x="171" y="366"/>
                  </a:cubicBezTo>
                  <a:cubicBezTo>
                    <a:pt x="81" y="360"/>
                    <a:pt x="69" y="351"/>
                    <a:pt x="0" y="357"/>
                  </a:cubicBezTo>
                  <a:cubicBezTo>
                    <a:pt x="0" y="15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>
                <a:alpha val="64999"/>
              </a:schemeClr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9"/>
            <p:cNvSpPr>
              <a:spLocks/>
            </p:cNvSpPr>
            <p:nvPr/>
          </p:nvSpPr>
          <p:spPr bwMode="auto">
            <a:xfrm>
              <a:off x="1656" y="2007"/>
              <a:ext cx="645" cy="512"/>
            </a:xfrm>
            <a:custGeom>
              <a:avLst/>
              <a:gdLst/>
              <a:ahLst/>
              <a:cxnLst>
                <a:cxn ang="0">
                  <a:pos x="645" y="512"/>
                </a:cxn>
                <a:cxn ang="0">
                  <a:pos x="0" y="396"/>
                </a:cxn>
                <a:cxn ang="0">
                  <a:pos x="0" y="8"/>
                </a:cxn>
                <a:cxn ang="0">
                  <a:pos x="210" y="21"/>
                </a:cxn>
                <a:cxn ang="0">
                  <a:pos x="468" y="84"/>
                </a:cxn>
                <a:cxn ang="0">
                  <a:pos x="645" y="157"/>
                </a:cxn>
                <a:cxn ang="0">
                  <a:pos x="645" y="512"/>
                </a:cxn>
              </a:cxnLst>
              <a:rect l="0" t="0" r="r" b="b"/>
              <a:pathLst>
                <a:path w="645" h="512">
                  <a:moveTo>
                    <a:pt x="645" y="512"/>
                  </a:moveTo>
                  <a:cubicBezTo>
                    <a:pt x="645" y="512"/>
                    <a:pt x="322" y="454"/>
                    <a:pt x="0" y="396"/>
                  </a:cubicBezTo>
                  <a:cubicBezTo>
                    <a:pt x="0" y="294"/>
                    <a:pt x="0" y="130"/>
                    <a:pt x="0" y="8"/>
                  </a:cubicBezTo>
                  <a:cubicBezTo>
                    <a:pt x="81" y="0"/>
                    <a:pt x="135" y="12"/>
                    <a:pt x="210" y="21"/>
                  </a:cubicBezTo>
                  <a:cubicBezTo>
                    <a:pt x="285" y="30"/>
                    <a:pt x="375" y="51"/>
                    <a:pt x="468" y="84"/>
                  </a:cubicBezTo>
                  <a:cubicBezTo>
                    <a:pt x="561" y="117"/>
                    <a:pt x="573" y="111"/>
                    <a:pt x="645" y="157"/>
                  </a:cubicBezTo>
                  <a:cubicBezTo>
                    <a:pt x="645" y="357"/>
                    <a:pt x="645" y="512"/>
                    <a:pt x="645" y="512"/>
                  </a:cubicBezTo>
                  <a:close/>
                </a:path>
              </a:pathLst>
            </a:custGeom>
            <a:solidFill>
              <a:schemeClr val="accent2">
                <a:alpha val="17999"/>
              </a:schemeClr>
            </a:solidFill>
            <a:ln w="19050" cap="flat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10"/>
            <p:cNvSpPr>
              <a:spLocks/>
            </p:cNvSpPr>
            <p:nvPr/>
          </p:nvSpPr>
          <p:spPr bwMode="auto">
            <a:xfrm>
              <a:off x="1650" y="2016"/>
              <a:ext cx="651" cy="14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17" y="3"/>
                </a:cxn>
                <a:cxn ang="0">
                  <a:pos x="261" y="21"/>
                </a:cxn>
                <a:cxn ang="0">
                  <a:pos x="426" y="60"/>
                </a:cxn>
                <a:cxn ang="0">
                  <a:pos x="561" y="102"/>
                </a:cxn>
                <a:cxn ang="0">
                  <a:pos x="651" y="144"/>
                </a:cxn>
              </a:cxnLst>
              <a:rect l="0" t="0" r="r" b="b"/>
              <a:pathLst>
                <a:path w="651" h="144">
                  <a:moveTo>
                    <a:pt x="0" y="3"/>
                  </a:moveTo>
                  <a:cubicBezTo>
                    <a:pt x="37" y="1"/>
                    <a:pt x="74" y="0"/>
                    <a:pt x="117" y="3"/>
                  </a:cubicBezTo>
                  <a:cubicBezTo>
                    <a:pt x="160" y="6"/>
                    <a:pt x="210" y="12"/>
                    <a:pt x="261" y="21"/>
                  </a:cubicBezTo>
                  <a:cubicBezTo>
                    <a:pt x="312" y="30"/>
                    <a:pt x="376" y="47"/>
                    <a:pt x="426" y="60"/>
                  </a:cubicBezTo>
                  <a:cubicBezTo>
                    <a:pt x="476" y="73"/>
                    <a:pt x="524" y="88"/>
                    <a:pt x="561" y="102"/>
                  </a:cubicBezTo>
                  <a:cubicBezTo>
                    <a:pt x="598" y="116"/>
                    <a:pt x="624" y="130"/>
                    <a:pt x="651" y="144"/>
                  </a:cubicBezTo>
                </a:path>
              </a:pathLst>
            </a:custGeom>
            <a:noFill/>
            <a:ln w="38100" cmpd="sng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" name="Group 11"/>
          <p:cNvGrpSpPr>
            <a:grpSpLocks/>
          </p:cNvGrpSpPr>
          <p:nvPr/>
        </p:nvGrpSpPr>
        <p:grpSpPr bwMode="auto">
          <a:xfrm>
            <a:off x="1694274" y="2298520"/>
            <a:ext cx="1023938" cy="1524000"/>
            <a:chOff x="1632" y="1617"/>
            <a:chExt cx="645" cy="960"/>
          </a:xfrm>
        </p:grpSpPr>
        <p:sp>
          <p:nvSpPr>
            <p:cNvPr id="46" name="Freeform 12"/>
            <p:cNvSpPr>
              <a:spLocks/>
            </p:cNvSpPr>
            <p:nvPr/>
          </p:nvSpPr>
          <p:spPr bwMode="auto">
            <a:xfrm>
              <a:off x="1632" y="1617"/>
              <a:ext cx="645" cy="549"/>
            </a:xfrm>
            <a:custGeom>
              <a:avLst/>
              <a:gdLst/>
              <a:ahLst/>
              <a:cxnLst>
                <a:cxn ang="0">
                  <a:pos x="0" y="204"/>
                </a:cxn>
                <a:cxn ang="0">
                  <a:pos x="645" y="0"/>
                </a:cxn>
                <a:cxn ang="0">
                  <a:pos x="639" y="375"/>
                </a:cxn>
                <a:cxn ang="0">
                  <a:pos x="435" y="417"/>
                </a:cxn>
                <a:cxn ang="0">
                  <a:pos x="177" y="486"/>
                </a:cxn>
                <a:cxn ang="0">
                  <a:pos x="3" y="549"/>
                </a:cxn>
                <a:cxn ang="0">
                  <a:pos x="0" y="204"/>
                </a:cxn>
              </a:cxnLst>
              <a:rect l="0" t="0" r="r" b="b"/>
              <a:pathLst>
                <a:path w="645" h="549">
                  <a:moveTo>
                    <a:pt x="0" y="204"/>
                  </a:moveTo>
                  <a:cubicBezTo>
                    <a:pt x="117" y="168"/>
                    <a:pt x="525" y="30"/>
                    <a:pt x="645" y="0"/>
                  </a:cubicBezTo>
                  <a:cubicBezTo>
                    <a:pt x="645" y="102"/>
                    <a:pt x="639" y="252"/>
                    <a:pt x="639" y="375"/>
                  </a:cubicBezTo>
                  <a:cubicBezTo>
                    <a:pt x="528" y="399"/>
                    <a:pt x="513" y="426"/>
                    <a:pt x="435" y="417"/>
                  </a:cubicBezTo>
                  <a:cubicBezTo>
                    <a:pt x="357" y="408"/>
                    <a:pt x="237" y="459"/>
                    <a:pt x="177" y="486"/>
                  </a:cubicBezTo>
                  <a:cubicBezTo>
                    <a:pt x="117" y="513"/>
                    <a:pt x="72" y="543"/>
                    <a:pt x="3" y="549"/>
                  </a:cubicBezTo>
                  <a:cubicBezTo>
                    <a:pt x="3" y="348"/>
                    <a:pt x="0" y="309"/>
                    <a:pt x="0" y="204"/>
                  </a:cubicBezTo>
                  <a:close/>
                </a:path>
              </a:pathLst>
            </a:custGeom>
            <a:solidFill>
              <a:schemeClr val="accent2">
                <a:alpha val="64999"/>
              </a:schemeClr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13"/>
            <p:cNvSpPr>
              <a:spLocks/>
            </p:cNvSpPr>
            <p:nvPr/>
          </p:nvSpPr>
          <p:spPr bwMode="auto">
            <a:xfrm>
              <a:off x="1635" y="1989"/>
              <a:ext cx="642" cy="588"/>
            </a:xfrm>
            <a:custGeom>
              <a:avLst/>
              <a:gdLst/>
              <a:ahLst/>
              <a:cxnLst>
                <a:cxn ang="0">
                  <a:pos x="642" y="342"/>
                </a:cxn>
                <a:cxn ang="0">
                  <a:pos x="0" y="588"/>
                </a:cxn>
                <a:cxn ang="0">
                  <a:pos x="3" y="180"/>
                </a:cxn>
                <a:cxn ang="0">
                  <a:pos x="219" y="96"/>
                </a:cxn>
                <a:cxn ang="0">
                  <a:pos x="456" y="45"/>
                </a:cxn>
                <a:cxn ang="0">
                  <a:pos x="642" y="6"/>
                </a:cxn>
                <a:cxn ang="0">
                  <a:pos x="642" y="342"/>
                </a:cxn>
              </a:cxnLst>
              <a:rect l="0" t="0" r="r" b="b"/>
              <a:pathLst>
                <a:path w="642" h="588">
                  <a:moveTo>
                    <a:pt x="642" y="342"/>
                  </a:moveTo>
                  <a:cubicBezTo>
                    <a:pt x="525" y="390"/>
                    <a:pt x="111" y="543"/>
                    <a:pt x="0" y="588"/>
                  </a:cubicBezTo>
                  <a:cubicBezTo>
                    <a:pt x="0" y="486"/>
                    <a:pt x="3" y="302"/>
                    <a:pt x="3" y="180"/>
                  </a:cubicBezTo>
                  <a:cubicBezTo>
                    <a:pt x="84" y="172"/>
                    <a:pt x="129" y="132"/>
                    <a:pt x="219" y="96"/>
                  </a:cubicBezTo>
                  <a:cubicBezTo>
                    <a:pt x="309" y="60"/>
                    <a:pt x="357" y="42"/>
                    <a:pt x="456" y="45"/>
                  </a:cubicBezTo>
                  <a:cubicBezTo>
                    <a:pt x="555" y="48"/>
                    <a:pt x="549" y="0"/>
                    <a:pt x="642" y="6"/>
                  </a:cubicBezTo>
                  <a:cubicBezTo>
                    <a:pt x="642" y="206"/>
                    <a:pt x="642" y="186"/>
                    <a:pt x="642" y="342"/>
                  </a:cubicBezTo>
                  <a:close/>
                </a:path>
              </a:pathLst>
            </a:custGeom>
            <a:solidFill>
              <a:schemeClr val="accent2">
                <a:alpha val="17999"/>
              </a:schemeClr>
            </a:solidFill>
            <a:ln w="19050" cap="flat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4"/>
            <p:cNvSpPr>
              <a:spLocks/>
            </p:cNvSpPr>
            <p:nvPr/>
          </p:nvSpPr>
          <p:spPr bwMode="auto">
            <a:xfrm>
              <a:off x="1632" y="1993"/>
              <a:ext cx="642" cy="170"/>
            </a:xfrm>
            <a:custGeom>
              <a:avLst/>
              <a:gdLst/>
              <a:ahLst/>
              <a:cxnLst>
                <a:cxn ang="0">
                  <a:pos x="0" y="170"/>
                </a:cxn>
                <a:cxn ang="0">
                  <a:pos x="75" y="161"/>
                </a:cxn>
                <a:cxn ang="0">
                  <a:pos x="150" y="122"/>
                </a:cxn>
                <a:cxn ang="0">
                  <a:pos x="246" y="83"/>
                </a:cxn>
                <a:cxn ang="0">
                  <a:pos x="318" y="53"/>
                </a:cxn>
                <a:cxn ang="0">
                  <a:pos x="390" y="44"/>
                </a:cxn>
                <a:cxn ang="0">
                  <a:pos x="456" y="41"/>
                </a:cxn>
                <a:cxn ang="0">
                  <a:pos x="525" y="32"/>
                </a:cxn>
                <a:cxn ang="0">
                  <a:pos x="594" y="5"/>
                </a:cxn>
                <a:cxn ang="0">
                  <a:pos x="642" y="2"/>
                </a:cxn>
              </a:cxnLst>
              <a:rect l="0" t="0" r="r" b="b"/>
              <a:pathLst>
                <a:path w="642" h="170">
                  <a:moveTo>
                    <a:pt x="0" y="170"/>
                  </a:moveTo>
                  <a:cubicBezTo>
                    <a:pt x="25" y="169"/>
                    <a:pt x="50" y="169"/>
                    <a:pt x="75" y="161"/>
                  </a:cubicBezTo>
                  <a:cubicBezTo>
                    <a:pt x="100" y="153"/>
                    <a:pt x="121" y="135"/>
                    <a:pt x="150" y="122"/>
                  </a:cubicBezTo>
                  <a:cubicBezTo>
                    <a:pt x="179" y="109"/>
                    <a:pt x="218" y="94"/>
                    <a:pt x="246" y="83"/>
                  </a:cubicBezTo>
                  <a:cubicBezTo>
                    <a:pt x="274" y="72"/>
                    <a:pt x="294" y="59"/>
                    <a:pt x="318" y="53"/>
                  </a:cubicBezTo>
                  <a:cubicBezTo>
                    <a:pt x="342" y="47"/>
                    <a:pt x="367" y="46"/>
                    <a:pt x="390" y="44"/>
                  </a:cubicBezTo>
                  <a:cubicBezTo>
                    <a:pt x="413" y="42"/>
                    <a:pt x="434" y="43"/>
                    <a:pt x="456" y="41"/>
                  </a:cubicBezTo>
                  <a:cubicBezTo>
                    <a:pt x="478" y="39"/>
                    <a:pt x="502" y="38"/>
                    <a:pt x="525" y="32"/>
                  </a:cubicBezTo>
                  <a:cubicBezTo>
                    <a:pt x="548" y="26"/>
                    <a:pt x="575" y="10"/>
                    <a:pt x="594" y="5"/>
                  </a:cubicBezTo>
                  <a:cubicBezTo>
                    <a:pt x="613" y="0"/>
                    <a:pt x="627" y="1"/>
                    <a:pt x="642" y="2"/>
                  </a:cubicBezTo>
                </a:path>
              </a:pathLst>
            </a:custGeom>
            <a:noFill/>
            <a:ln w="38100" cmpd="sng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" name="Group 15"/>
          <p:cNvGrpSpPr>
            <a:grpSpLocks/>
          </p:cNvGrpSpPr>
          <p:nvPr/>
        </p:nvGrpSpPr>
        <p:grpSpPr bwMode="auto">
          <a:xfrm>
            <a:off x="1989549" y="2298520"/>
            <a:ext cx="430213" cy="1536700"/>
            <a:chOff x="546" y="2163"/>
            <a:chExt cx="271" cy="968"/>
          </a:xfrm>
        </p:grpSpPr>
        <p:sp>
          <p:nvSpPr>
            <p:cNvPr id="50" name="Freeform 16"/>
            <p:cNvSpPr>
              <a:spLocks/>
            </p:cNvSpPr>
            <p:nvPr/>
          </p:nvSpPr>
          <p:spPr bwMode="auto">
            <a:xfrm>
              <a:off x="546" y="2163"/>
              <a:ext cx="267" cy="555"/>
            </a:xfrm>
            <a:custGeom>
              <a:avLst/>
              <a:gdLst/>
              <a:ahLst/>
              <a:cxnLst>
                <a:cxn ang="0">
                  <a:pos x="0" y="555"/>
                </a:cxn>
                <a:cxn ang="0">
                  <a:pos x="0" y="552"/>
                </a:cxn>
                <a:cxn ang="0">
                  <a:pos x="0" y="216"/>
                </a:cxn>
                <a:cxn ang="0">
                  <a:pos x="264" y="0"/>
                </a:cxn>
                <a:cxn ang="0">
                  <a:pos x="267" y="312"/>
                </a:cxn>
                <a:cxn ang="0">
                  <a:pos x="147" y="432"/>
                </a:cxn>
                <a:cxn ang="0">
                  <a:pos x="0" y="555"/>
                </a:cxn>
              </a:cxnLst>
              <a:rect l="0" t="0" r="r" b="b"/>
              <a:pathLst>
                <a:path w="267" h="555">
                  <a:moveTo>
                    <a:pt x="0" y="555"/>
                  </a:moveTo>
                  <a:cubicBezTo>
                    <a:pt x="0" y="553"/>
                    <a:pt x="0" y="552"/>
                    <a:pt x="0" y="552"/>
                  </a:cubicBezTo>
                  <a:lnTo>
                    <a:pt x="0" y="216"/>
                  </a:lnTo>
                  <a:lnTo>
                    <a:pt x="264" y="0"/>
                  </a:lnTo>
                  <a:cubicBezTo>
                    <a:pt x="264" y="0"/>
                    <a:pt x="261" y="195"/>
                    <a:pt x="267" y="312"/>
                  </a:cubicBezTo>
                  <a:cubicBezTo>
                    <a:pt x="216" y="363"/>
                    <a:pt x="237" y="378"/>
                    <a:pt x="147" y="432"/>
                  </a:cubicBezTo>
                  <a:cubicBezTo>
                    <a:pt x="57" y="486"/>
                    <a:pt x="72" y="462"/>
                    <a:pt x="0" y="555"/>
                  </a:cubicBezTo>
                  <a:close/>
                </a:path>
              </a:pathLst>
            </a:custGeom>
            <a:solidFill>
              <a:schemeClr val="accent2">
                <a:alpha val="64999"/>
              </a:schemeClr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7"/>
            <p:cNvSpPr>
              <a:spLocks/>
            </p:cNvSpPr>
            <p:nvPr/>
          </p:nvSpPr>
          <p:spPr bwMode="auto">
            <a:xfrm>
              <a:off x="546" y="2480"/>
              <a:ext cx="271" cy="651"/>
            </a:xfrm>
            <a:custGeom>
              <a:avLst/>
              <a:gdLst/>
              <a:ahLst/>
              <a:cxnLst>
                <a:cxn ang="0">
                  <a:pos x="271" y="0"/>
                </a:cxn>
                <a:cxn ang="0">
                  <a:pos x="271" y="4"/>
                </a:cxn>
                <a:cxn ang="0">
                  <a:pos x="271" y="398"/>
                </a:cxn>
                <a:cxn ang="0">
                  <a:pos x="7" y="651"/>
                </a:cxn>
                <a:cxn ang="0">
                  <a:pos x="0" y="244"/>
                </a:cxn>
                <a:cxn ang="0">
                  <a:pos x="108" y="140"/>
                </a:cxn>
                <a:cxn ang="0">
                  <a:pos x="271" y="0"/>
                </a:cxn>
              </a:cxnLst>
              <a:rect l="0" t="0" r="r" b="b"/>
              <a:pathLst>
                <a:path w="271" h="651">
                  <a:moveTo>
                    <a:pt x="271" y="0"/>
                  </a:moveTo>
                  <a:cubicBezTo>
                    <a:pt x="271" y="2"/>
                    <a:pt x="271" y="4"/>
                    <a:pt x="271" y="4"/>
                  </a:cubicBezTo>
                  <a:lnTo>
                    <a:pt x="271" y="398"/>
                  </a:lnTo>
                  <a:cubicBezTo>
                    <a:pt x="271" y="398"/>
                    <a:pt x="139" y="524"/>
                    <a:pt x="7" y="651"/>
                  </a:cubicBezTo>
                  <a:cubicBezTo>
                    <a:pt x="8" y="526"/>
                    <a:pt x="6" y="381"/>
                    <a:pt x="0" y="244"/>
                  </a:cubicBezTo>
                  <a:cubicBezTo>
                    <a:pt x="51" y="184"/>
                    <a:pt x="18" y="204"/>
                    <a:pt x="108" y="140"/>
                  </a:cubicBezTo>
                  <a:cubicBezTo>
                    <a:pt x="198" y="77"/>
                    <a:pt x="192" y="94"/>
                    <a:pt x="271" y="0"/>
                  </a:cubicBezTo>
                  <a:close/>
                </a:path>
              </a:pathLst>
            </a:custGeom>
            <a:solidFill>
              <a:schemeClr val="accent2">
                <a:alpha val="17999"/>
              </a:schemeClr>
            </a:solidFill>
            <a:ln w="1905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8"/>
            <p:cNvSpPr>
              <a:spLocks/>
            </p:cNvSpPr>
            <p:nvPr/>
          </p:nvSpPr>
          <p:spPr bwMode="auto">
            <a:xfrm>
              <a:off x="546" y="2482"/>
              <a:ext cx="268" cy="238"/>
            </a:xfrm>
            <a:custGeom>
              <a:avLst/>
              <a:gdLst/>
              <a:ahLst/>
              <a:cxnLst>
                <a:cxn ang="0">
                  <a:pos x="0" y="238"/>
                </a:cxn>
                <a:cxn ang="0">
                  <a:pos x="42" y="184"/>
                </a:cxn>
                <a:cxn ang="0">
                  <a:pos x="80" y="152"/>
                </a:cxn>
                <a:cxn ang="0">
                  <a:pos x="142" y="120"/>
                </a:cxn>
                <a:cxn ang="0">
                  <a:pos x="176" y="94"/>
                </a:cxn>
                <a:cxn ang="0">
                  <a:pos x="214" y="66"/>
                </a:cxn>
                <a:cxn ang="0">
                  <a:pos x="242" y="26"/>
                </a:cxn>
                <a:cxn ang="0">
                  <a:pos x="268" y="0"/>
                </a:cxn>
              </a:cxnLst>
              <a:rect l="0" t="0" r="r" b="b"/>
              <a:pathLst>
                <a:path w="268" h="238">
                  <a:moveTo>
                    <a:pt x="0" y="238"/>
                  </a:moveTo>
                  <a:cubicBezTo>
                    <a:pt x="14" y="218"/>
                    <a:pt x="29" y="198"/>
                    <a:pt x="42" y="184"/>
                  </a:cubicBezTo>
                  <a:cubicBezTo>
                    <a:pt x="55" y="170"/>
                    <a:pt x="63" y="163"/>
                    <a:pt x="80" y="152"/>
                  </a:cubicBezTo>
                  <a:cubicBezTo>
                    <a:pt x="97" y="141"/>
                    <a:pt x="126" y="130"/>
                    <a:pt x="142" y="120"/>
                  </a:cubicBezTo>
                  <a:cubicBezTo>
                    <a:pt x="158" y="110"/>
                    <a:pt x="164" y="103"/>
                    <a:pt x="176" y="94"/>
                  </a:cubicBezTo>
                  <a:cubicBezTo>
                    <a:pt x="188" y="85"/>
                    <a:pt x="203" y="77"/>
                    <a:pt x="214" y="66"/>
                  </a:cubicBezTo>
                  <a:cubicBezTo>
                    <a:pt x="225" y="55"/>
                    <a:pt x="233" y="37"/>
                    <a:pt x="242" y="26"/>
                  </a:cubicBezTo>
                  <a:cubicBezTo>
                    <a:pt x="251" y="15"/>
                    <a:pt x="259" y="7"/>
                    <a:pt x="268" y="0"/>
                  </a:cubicBezTo>
                </a:path>
              </a:pathLst>
            </a:custGeom>
            <a:noFill/>
            <a:ln w="38100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3" name="Group 19"/>
          <p:cNvGrpSpPr>
            <a:grpSpLocks/>
          </p:cNvGrpSpPr>
          <p:nvPr/>
        </p:nvGrpSpPr>
        <p:grpSpPr bwMode="auto">
          <a:xfrm>
            <a:off x="2170524" y="2498545"/>
            <a:ext cx="90488" cy="541337"/>
            <a:chOff x="1932" y="1743"/>
            <a:chExt cx="57" cy="341"/>
          </a:xfrm>
        </p:grpSpPr>
        <p:sp>
          <p:nvSpPr>
            <p:cNvPr id="54" name="Freeform 20"/>
            <p:cNvSpPr>
              <a:spLocks/>
            </p:cNvSpPr>
            <p:nvPr/>
          </p:nvSpPr>
          <p:spPr bwMode="auto">
            <a:xfrm>
              <a:off x="1962" y="1743"/>
              <a:ext cx="1" cy="309"/>
            </a:xfrm>
            <a:custGeom>
              <a:avLst/>
              <a:gdLst/>
              <a:ahLst/>
              <a:cxnLst>
                <a:cxn ang="0">
                  <a:pos x="0" y="309"/>
                </a:cxn>
                <a:cxn ang="0">
                  <a:pos x="0" y="0"/>
                </a:cxn>
              </a:cxnLst>
              <a:rect l="0" t="0" r="r" b="b"/>
              <a:pathLst>
                <a:path w="1" h="309">
                  <a:moveTo>
                    <a:pt x="0" y="309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Oval 21"/>
            <p:cNvSpPr>
              <a:spLocks noChangeArrowheads="1"/>
            </p:cNvSpPr>
            <p:nvPr/>
          </p:nvSpPr>
          <p:spPr bwMode="auto">
            <a:xfrm>
              <a:off x="1932" y="2028"/>
              <a:ext cx="57" cy="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" name="Line 23"/>
          <p:cNvSpPr>
            <a:spLocks noChangeShapeType="1"/>
          </p:cNvSpPr>
          <p:nvPr/>
        </p:nvSpPr>
        <p:spPr bwMode="auto">
          <a:xfrm flipH="1" flipV="1">
            <a:off x="5283004" y="3006545"/>
            <a:ext cx="122238" cy="6350"/>
          </a:xfrm>
          <a:prstGeom prst="line">
            <a:avLst/>
          </a:prstGeom>
          <a:noFill/>
          <a:ln w="38100">
            <a:solidFill>
              <a:srgbClr val="3333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Line 24"/>
          <p:cNvSpPr>
            <a:spLocks noChangeShapeType="1"/>
          </p:cNvSpPr>
          <p:nvPr/>
        </p:nvSpPr>
        <p:spPr bwMode="auto">
          <a:xfrm>
            <a:off x="5638604" y="2493782"/>
            <a:ext cx="814388" cy="952500"/>
          </a:xfrm>
          <a:prstGeom prst="line">
            <a:avLst/>
          </a:prstGeom>
          <a:noFill/>
          <a:ln w="38100">
            <a:solidFill>
              <a:srgbClr val="3333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9" name="Group 25"/>
          <p:cNvGrpSpPr>
            <a:grpSpLocks/>
          </p:cNvGrpSpPr>
          <p:nvPr/>
        </p:nvGrpSpPr>
        <p:grpSpPr bwMode="auto">
          <a:xfrm>
            <a:off x="5686229" y="2300107"/>
            <a:ext cx="714375" cy="1333500"/>
            <a:chOff x="3570" y="1342"/>
            <a:chExt cx="450" cy="840"/>
          </a:xfrm>
        </p:grpSpPr>
        <p:sp>
          <p:nvSpPr>
            <p:cNvPr id="60" name="Line 26"/>
            <p:cNvSpPr>
              <a:spLocks noChangeShapeType="1"/>
            </p:cNvSpPr>
            <p:nvPr/>
          </p:nvSpPr>
          <p:spPr bwMode="auto">
            <a:xfrm flipV="1">
              <a:off x="3980" y="1342"/>
              <a:ext cx="40" cy="73"/>
            </a:xfrm>
            <a:prstGeom prst="line">
              <a:avLst/>
            </a:prstGeom>
            <a:noFill/>
            <a:ln w="38100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27"/>
            <p:cNvSpPr>
              <a:spLocks noChangeShapeType="1"/>
            </p:cNvSpPr>
            <p:nvPr/>
          </p:nvSpPr>
          <p:spPr bwMode="auto">
            <a:xfrm flipH="1">
              <a:off x="3570" y="2114"/>
              <a:ext cx="26" cy="68"/>
            </a:xfrm>
            <a:prstGeom prst="line">
              <a:avLst/>
            </a:prstGeom>
            <a:noFill/>
            <a:ln w="38100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28"/>
            <p:cNvSpPr>
              <a:spLocks noChangeShapeType="1"/>
            </p:cNvSpPr>
            <p:nvPr/>
          </p:nvSpPr>
          <p:spPr bwMode="auto">
            <a:xfrm flipV="1">
              <a:off x="3600" y="1419"/>
              <a:ext cx="381" cy="699"/>
            </a:xfrm>
            <a:prstGeom prst="line">
              <a:avLst/>
            </a:prstGeom>
            <a:noFill/>
            <a:ln w="38100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" name="Line 29"/>
          <p:cNvSpPr>
            <a:spLocks noChangeShapeType="1"/>
          </p:cNvSpPr>
          <p:nvPr/>
        </p:nvSpPr>
        <p:spPr bwMode="auto">
          <a:xfrm flipV="1">
            <a:off x="5410004" y="2908120"/>
            <a:ext cx="1304925" cy="100012"/>
          </a:xfrm>
          <a:prstGeom prst="line">
            <a:avLst/>
          </a:prstGeom>
          <a:noFill/>
          <a:ln w="38100">
            <a:solidFill>
              <a:srgbClr val="3333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" name="Freeform 30"/>
          <p:cNvSpPr>
            <a:spLocks/>
          </p:cNvSpPr>
          <p:nvPr/>
        </p:nvSpPr>
        <p:spPr bwMode="auto">
          <a:xfrm>
            <a:off x="5410004" y="2427107"/>
            <a:ext cx="1304925" cy="1104900"/>
          </a:xfrm>
          <a:custGeom>
            <a:avLst/>
            <a:gdLst/>
            <a:ahLst/>
            <a:cxnLst>
              <a:cxn ang="0">
                <a:pos x="141" y="39"/>
              </a:cxn>
              <a:cxn ang="0">
                <a:pos x="0" y="369"/>
              </a:cxn>
              <a:cxn ang="0">
                <a:pos x="204" y="696"/>
              </a:cxn>
              <a:cxn ang="0">
                <a:pos x="660" y="645"/>
              </a:cxn>
              <a:cxn ang="0">
                <a:pos x="822" y="300"/>
              </a:cxn>
              <a:cxn ang="0">
                <a:pos x="585" y="0"/>
              </a:cxn>
              <a:cxn ang="0">
                <a:pos x="141" y="39"/>
              </a:cxn>
            </a:cxnLst>
            <a:rect l="0" t="0" r="r" b="b"/>
            <a:pathLst>
              <a:path w="822" h="696">
                <a:moveTo>
                  <a:pt x="141" y="39"/>
                </a:moveTo>
                <a:lnTo>
                  <a:pt x="0" y="369"/>
                </a:lnTo>
                <a:lnTo>
                  <a:pt x="204" y="696"/>
                </a:lnTo>
                <a:lnTo>
                  <a:pt x="660" y="645"/>
                </a:lnTo>
                <a:lnTo>
                  <a:pt x="822" y="300"/>
                </a:lnTo>
                <a:lnTo>
                  <a:pt x="585" y="0"/>
                </a:lnTo>
                <a:lnTo>
                  <a:pt x="141" y="39"/>
                </a:lnTo>
                <a:close/>
              </a:path>
            </a:pathLst>
          </a:custGeom>
          <a:noFill/>
          <a:ln w="38100" cap="flat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" name="Text Box 31"/>
          <p:cNvSpPr txBox="1">
            <a:spLocks noChangeArrowheads="1"/>
          </p:cNvSpPr>
          <p:nvPr/>
        </p:nvSpPr>
        <p:spPr bwMode="auto">
          <a:xfrm>
            <a:off x="5821167" y="2500132"/>
            <a:ext cx="341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</a:t>
            </a:r>
            <a:r>
              <a:rPr lang="en-US" altLang="zh-CN" i="1" baseline="-250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</a:t>
            </a:r>
            <a:endParaRPr lang="en-US" altLang="zh-CN" i="1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5459217" y="2071507"/>
            <a:ext cx="417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</a:t>
            </a:r>
            <a:r>
              <a:rPr lang="en-US" altLang="zh-CN" i="1" baseline="-250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j</a:t>
            </a:r>
            <a:r>
              <a:rPr lang="en-US" altLang="zh-CN" baseline="-250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</a:t>
            </a:r>
            <a:endParaRPr lang="en-US" altLang="zh-CN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67" name="Text Box 33"/>
          <p:cNvSpPr txBox="1">
            <a:spLocks noChangeArrowheads="1"/>
          </p:cNvSpPr>
          <p:nvPr/>
        </p:nvSpPr>
        <p:spPr bwMode="auto">
          <a:xfrm>
            <a:off x="6373617" y="2128657"/>
            <a:ext cx="417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</a:t>
            </a:r>
            <a:r>
              <a:rPr lang="en-US" altLang="zh-CN" i="1" baseline="-250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j</a:t>
            </a:r>
            <a:r>
              <a:rPr lang="en-US" altLang="zh-CN" baseline="-250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</a:t>
            </a:r>
            <a:endParaRPr lang="en-US" altLang="zh-CN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68" name="Text Box 34"/>
          <p:cNvSpPr txBox="1">
            <a:spLocks noChangeArrowheads="1"/>
          </p:cNvSpPr>
          <p:nvPr/>
        </p:nvSpPr>
        <p:spPr bwMode="auto">
          <a:xfrm>
            <a:off x="6726042" y="2804932"/>
            <a:ext cx="417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</a:t>
            </a:r>
            <a:r>
              <a:rPr lang="en-US" altLang="zh-CN" i="1" baseline="-250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j</a:t>
            </a:r>
            <a:r>
              <a:rPr lang="en-US" altLang="zh-CN" baseline="-250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3</a:t>
            </a:r>
            <a:endParaRPr lang="en-US" altLang="zh-CN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69" name="Text Box 35"/>
          <p:cNvSpPr txBox="1">
            <a:spLocks noChangeArrowheads="1"/>
          </p:cNvSpPr>
          <p:nvPr/>
        </p:nvSpPr>
        <p:spPr bwMode="auto">
          <a:xfrm>
            <a:off x="6125967" y="3443107"/>
            <a:ext cx="417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</a:t>
            </a:r>
            <a:r>
              <a:rPr lang="en-US" altLang="zh-CN" i="1" baseline="-250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j</a:t>
            </a:r>
            <a:r>
              <a:rPr lang="en-US" altLang="zh-CN" baseline="-250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4</a:t>
            </a:r>
            <a:endParaRPr lang="en-US" altLang="zh-CN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grpSp>
        <p:nvGrpSpPr>
          <p:cNvPr id="70" name="Group 36"/>
          <p:cNvGrpSpPr>
            <a:grpSpLocks/>
          </p:cNvGrpSpPr>
          <p:nvPr/>
        </p:nvGrpSpPr>
        <p:grpSpPr bwMode="auto">
          <a:xfrm>
            <a:off x="5686229" y="2300107"/>
            <a:ext cx="714375" cy="1333500"/>
            <a:chOff x="3570" y="1342"/>
            <a:chExt cx="450" cy="840"/>
          </a:xfrm>
        </p:grpSpPr>
        <p:sp>
          <p:nvSpPr>
            <p:cNvPr id="71" name="Line 37"/>
            <p:cNvSpPr>
              <a:spLocks noChangeShapeType="1"/>
            </p:cNvSpPr>
            <p:nvPr/>
          </p:nvSpPr>
          <p:spPr bwMode="auto">
            <a:xfrm flipV="1">
              <a:off x="3980" y="1342"/>
              <a:ext cx="40" cy="73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38"/>
            <p:cNvSpPr>
              <a:spLocks noChangeShapeType="1"/>
            </p:cNvSpPr>
            <p:nvPr/>
          </p:nvSpPr>
          <p:spPr bwMode="auto">
            <a:xfrm flipH="1">
              <a:off x="3570" y="2114"/>
              <a:ext cx="26" cy="6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39"/>
            <p:cNvSpPr>
              <a:spLocks noChangeShapeType="1"/>
            </p:cNvSpPr>
            <p:nvPr/>
          </p:nvSpPr>
          <p:spPr bwMode="auto">
            <a:xfrm flipV="1">
              <a:off x="3600" y="1419"/>
              <a:ext cx="381" cy="699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4" name="Text Box 40"/>
          <p:cNvSpPr txBox="1">
            <a:spLocks noChangeArrowheads="1"/>
          </p:cNvSpPr>
          <p:nvPr/>
        </p:nvSpPr>
        <p:spPr bwMode="auto">
          <a:xfrm>
            <a:off x="5306817" y="3414532"/>
            <a:ext cx="417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</a:t>
            </a:r>
            <a:r>
              <a:rPr lang="en-US" altLang="zh-CN" i="1" baseline="-250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j</a:t>
            </a:r>
            <a:r>
              <a:rPr lang="en-US" altLang="zh-CN" baseline="-250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5</a:t>
            </a:r>
            <a:endParaRPr lang="en-US" altLang="zh-CN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75" name="Text Box 41"/>
          <p:cNvSpPr txBox="1">
            <a:spLocks noChangeArrowheads="1"/>
          </p:cNvSpPr>
          <p:nvPr/>
        </p:nvSpPr>
        <p:spPr bwMode="auto">
          <a:xfrm>
            <a:off x="5040117" y="2585857"/>
            <a:ext cx="417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</a:t>
            </a:r>
            <a:r>
              <a:rPr lang="en-US" altLang="zh-CN" i="1" baseline="-250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j</a:t>
            </a:r>
            <a:r>
              <a:rPr lang="en-US" altLang="zh-CN" baseline="-250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6</a:t>
            </a:r>
            <a:endParaRPr lang="en-US" altLang="zh-CN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76" name="Oval 42"/>
          <p:cNvSpPr>
            <a:spLocks noChangeArrowheads="1"/>
          </p:cNvSpPr>
          <p:nvPr/>
        </p:nvSpPr>
        <p:spPr bwMode="auto">
          <a:xfrm>
            <a:off x="6292654" y="2377895"/>
            <a:ext cx="88900" cy="90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Oval 43"/>
          <p:cNvSpPr>
            <a:spLocks noChangeArrowheads="1"/>
          </p:cNvSpPr>
          <p:nvPr/>
        </p:nvSpPr>
        <p:spPr bwMode="auto">
          <a:xfrm>
            <a:off x="5683054" y="3473270"/>
            <a:ext cx="88900" cy="90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" name="Group 44"/>
          <p:cNvGrpSpPr>
            <a:grpSpLocks/>
          </p:cNvGrpSpPr>
          <p:nvPr/>
        </p:nvGrpSpPr>
        <p:grpSpPr bwMode="auto">
          <a:xfrm>
            <a:off x="5563992" y="2377895"/>
            <a:ext cx="947737" cy="1171575"/>
            <a:chOff x="3607" y="1505"/>
            <a:chExt cx="597" cy="738"/>
          </a:xfrm>
        </p:grpSpPr>
        <p:sp>
          <p:nvSpPr>
            <p:cNvPr id="79" name="Line 45"/>
            <p:cNvSpPr>
              <a:spLocks noChangeShapeType="1"/>
            </p:cNvSpPr>
            <p:nvPr/>
          </p:nvSpPr>
          <p:spPr bwMode="auto">
            <a:xfrm flipH="1" flipV="1">
              <a:off x="3607" y="1505"/>
              <a:ext cx="44" cy="64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46"/>
            <p:cNvSpPr>
              <a:spLocks noChangeShapeType="1"/>
            </p:cNvSpPr>
            <p:nvPr/>
          </p:nvSpPr>
          <p:spPr bwMode="auto">
            <a:xfrm>
              <a:off x="4167" y="2178"/>
              <a:ext cx="37" cy="65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47"/>
            <p:cNvSpPr>
              <a:spLocks noChangeShapeType="1"/>
            </p:cNvSpPr>
            <p:nvPr/>
          </p:nvSpPr>
          <p:spPr bwMode="auto">
            <a:xfrm>
              <a:off x="3653" y="1577"/>
              <a:ext cx="513" cy="60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" name="Oval 48"/>
          <p:cNvSpPr>
            <a:spLocks noChangeArrowheads="1"/>
          </p:cNvSpPr>
          <p:nvPr/>
        </p:nvSpPr>
        <p:spPr bwMode="auto">
          <a:xfrm>
            <a:off x="6402192" y="3392307"/>
            <a:ext cx="88900" cy="90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Oval 49"/>
          <p:cNvSpPr>
            <a:spLocks noChangeArrowheads="1"/>
          </p:cNvSpPr>
          <p:nvPr/>
        </p:nvSpPr>
        <p:spPr bwMode="auto">
          <a:xfrm>
            <a:off x="5592567" y="2444570"/>
            <a:ext cx="88900" cy="90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4" name="Group 50"/>
          <p:cNvGrpSpPr>
            <a:grpSpLocks/>
          </p:cNvGrpSpPr>
          <p:nvPr/>
        </p:nvGrpSpPr>
        <p:grpSpPr bwMode="auto">
          <a:xfrm>
            <a:off x="5271892" y="2843032"/>
            <a:ext cx="1566862" cy="168275"/>
            <a:chOff x="3015" y="2962"/>
            <a:chExt cx="987" cy="106"/>
          </a:xfrm>
        </p:grpSpPr>
        <p:sp>
          <p:nvSpPr>
            <p:cNvPr id="85" name="Line 51"/>
            <p:cNvSpPr>
              <a:spLocks noChangeShapeType="1"/>
            </p:cNvSpPr>
            <p:nvPr/>
          </p:nvSpPr>
          <p:spPr bwMode="auto">
            <a:xfrm flipV="1">
              <a:off x="3914" y="2962"/>
              <a:ext cx="88" cy="37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52"/>
            <p:cNvSpPr>
              <a:spLocks noChangeShapeType="1"/>
            </p:cNvSpPr>
            <p:nvPr/>
          </p:nvSpPr>
          <p:spPr bwMode="auto">
            <a:xfrm flipH="1" flipV="1">
              <a:off x="3015" y="3064"/>
              <a:ext cx="77" cy="4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53"/>
            <p:cNvSpPr>
              <a:spLocks noChangeShapeType="1"/>
            </p:cNvSpPr>
            <p:nvPr/>
          </p:nvSpPr>
          <p:spPr bwMode="auto">
            <a:xfrm flipV="1">
              <a:off x="3095" y="3002"/>
              <a:ext cx="822" cy="63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" name="Oval 54"/>
          <p:cNvSpPr>
            <a:spLocks noChangeArrowheads="1"/>
          </p:cNvSpPr>
          <p:nvPr/>
        </p:nvSpPr>
        <p:spPr bwMode="auto">
          <a:xfrm>
            <a:off x="6668892" y="2854145"/>
            <a:ext cx="88900" cy="90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Oval 55"/>
          <p:cNvSpPr>
            <a:spLocks noChangeArrowheads="1"/>
          </p:cNvSpPr>
          <p:nvPr/>
        </p:nvSpPr>
        <p:spPr bwMode="auto">
          <a:xfrm>
            <a:off x="5995792" y="2917645"/>
            <a:ext cx="90487" cy="88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Oval 56"/>
          <p:cNvSpPr>
            <a:spLocks noChangeArrowheads="1"/>
          </p:cNvSpPr>
          <p:nvPr/>
        </p:nvSpPr>
        <p:spPr bwMode="auto">
          <a:xfrm>
            <a:off x="5368729" y="2963682"/>
            <a:ext cx="88900" cy="90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5" name="Picture 9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90" y="4164411"/>
            <a:ext cx="2958169" cy="824258"/>
          </a:xfrm>
          <a:prstGeom prst="rect">
            <a:avLst/>
          </a:prstGeom>
        </p:spPr>
      </p:pic>
      <p:pic>
        <p:nvPicPr>
          <p:cNvPr id="100" name="Picture 9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30" y="1139945"/>
            <a:ext cx="2426469" cy="3495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1" name="Content Placeholder 2"/>
          <p:cNvSpPr>
            <a:spLocks noGrp="1"/>
          </p:cNvSpPr>
          <p:nvPr>
            <p:ph idx="1"/>
          </p:nvPr>
        </p:nvSpPr>
        <p:spPr>
          <a:xfrm>
            <a:off x="457200" y="1457532"/>
            <a:ext cx="8229600" cy="4572001"/>
          </a:xfrm>
        </p:spPr>
        <p:txBody>
          <a:bodyPr/>
          <a:lstStyle/>
          <a:p>
            <a:r>
              <a:rPr lang="en-US" dirty="0" smtClean="0"/>
              <a:t>Intuition for uniform discretization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40" y="5020325"/>
            <a:ext cx="2210225" cy="532758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40" y="4404465"/>
            <a:ext cx="2311017" cy="532758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40" y="3788605"/>
            <a:ext cx="2311017" cy="532758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988" y="5438124"/>
            <a:ext cx="4169167" cy="810152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287" y="4940179"/>
            <a:ext cx="954117" cy="349528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94" name="Straight Arrow Connector 93"/>
          <p:cNvCxnSpPr/>
          <p:nvPr/>
        </p:nvCxnSpPr>
        <p:spPr>
          <a:xfrm flipH="1">
            <a:off x="8164073" y="5289707"/>
            <a:ext cx="486980" cy="334187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27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8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Discrete Laplace-Beltrami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Cotangent formula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68" y="2369077"/>
            <a:ext cx="7530281" cy="102036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04472" y="3466094"/>
            <a:ext cx="8065280" cy="2081220"/>
            <a:chOff x="682626" y="3221863"/>
            <a:chExt cx="8065280" cy="2081220"/>
          </a:xfrm>
        </p:grpSpPr>
        <p:grpSp>
          <p:nvGrpSpPr>
            <p:cNvPr id="21" name="Group 3"/>
            <p:cNvGrpSpPr>
              <a:grpSpLocks/>
            </p:cNvGrpSpPr>
            <p:nvPr/>
          </p:nvGrpSpPr>
          <p:grpSpPr bwMode="auto">
            <a:xfrm>
              <a:off x="682626" y="3496659"/>
              <a:ext cx="8001000" cy="1806424"/>
              <a:chOff x="0" y="102"/>
              <a:chExt cx="5040" cy="1137"/>
            </a:xfrm>
          </p:grpSpPr>
          <p:sp>
            <p:nvSpPr>
              <p:cNvPr id="22" name="Freeform 4"/>
              <p:cNvSpPr>
                <a:spLocks/>
              </p:cNvSpPr>
              <p:nvPr/>
            </p:nvSpPr>
            <p:spPr bwMode="auto">
              <a:xfrm>
                <a:off x="4025" y="137"/>
                <a:ext cx="979" cy="106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7792" y="4673"/>
                    </a:moveTo>
                    <a:lnTo>
                      <a:pt x="0" y="0"/>
                    </a:lnTo>
                    <a:lnTo>
                      <a:pt x="1918" y="17519"/>
                    </a:lnTo>
                    <a:lnTo>
                      <a:pt x="21600" y="21600"/>
                    </a:lnTo>
                    <a:lnTo>
                      <a:pt x="17792" y="4673"/>
                    </a:lnTo>
                    <a:close/>
                    <a:moveTo>
                      <a:pt x="17792" y="4673"/>
                    </a:moveTo>
                  </a:path>
                </a:pathLst>
              </a:cu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3" name="Line 5"/>
              <p:cNvSpPr>
                <a:spLocks noChangeShapeType="1"/>
              </p:cNvSpPr>
              <p:nvPr/>
            </p:nvSpPr>
            <p:spPr bwMode="auto">
              <a:xfrm rot="10800000" flipH="1">
                <a:off x="4152" y="389"/>
                <a:ext cx="673" cy="568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" name="Oval 6"/>
              <p:cNvSpPr>
                <a:spLocks/>
              </p:cNvSpPr>
              <p:nvPr/>
            </p:nvSpPr>
            <p:spPr bwMode="auto">
              <a:xfrm>
                <a:off x="4964" y="1163"/>
                <a:ext cx="76" cy="76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5" name="Oval 7"/>
              <p:cNvSpPr>
                <a:spLocks/>
              </p:cNvSpPr>
              <p:nvPr/>
            </p:nvSpPr>
            <p:spPr bwMode="auto">
              <a:xfrm>
                <a:off x="4800" y="336"/>
                <a:ext cx="76" cy="76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6" name="Oval 8"/>
              <p:cNvSpPr>
                <a:spLocks/>
              </p:cNvSpPr>
              <p:nvPr/>
            </p:nvSpPr>
            <p:spPr bwMode="auto">
              <a:xfrm>
                <a:off x="4074" y="961"/>
                <a:ext cx="75" cy="76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7" name="Oval 9"/>
              <p:cNvSpPr>
                <a:spLocks/>
              </p:cNvSpPr>
              <p:nvPr/>
            </p:nvSpPr>
            <p:spPr bwMode="auto">
              <a:xfrm>
                <a:off x="3985" y="102"/>
                <a:ext cx="76" cy="76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8" name="Freeform 10"/>
              <p:cNvSpPr>
                <a:spLocks/>
              </p:cNvSpPr>
              <p:nvPr/>
            </p:nvSpPr>
            <p:spPr bwMode="auto">
              <a:xfrm>
                <a:off x="2206" y="252"/>
                <a:ext cx="619" cy="51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0" y="11200"/>
                    </a:moveTo>
                    <a:lnTo>
                      <a:pt x="7714" y="0"/>
                    </a:lnTo>
                    <a:lnTo>
                      <a:pt x="21600" y="8000"/>
                    </a:lnTo>
                    <a:lnTo>
                      <a:pt x="16971" y="20800"/>
                    </a:lnTo>
                    <a:lnTo>
                      <a:pt x="5069" y="21600"/>
                    </a:lnTo>
                    <a:lnTo>
                      <a:pt x="0" y="11200"/>
                    </a:lnTo>
                    <a:close/>
                    <a:moveTo>
                      <a:pt x="0" y="11200"/>
                    </a:moveTo>
                  </a:path>
                </a:pathLst>
              </a:custGeom>
              <a:solidFill>
                <a:srgbClr val="5788CB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" name="Freeform 11"/>
              <p:cNvSpPr>
                <a:spLocks/>
              </p:cNvSpPr>
              <p:nvPr/>
            </p:nvSpPr>
            <p:spPr bwMode="auto">
              <a:xfrm>
                <a:off x="2054" y="141"/>
                <a:ext cx="890" cy="85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17791" y="0"/>
                    </a:moveTo>
                    <a:lnTo>
                      <a:pt x="17" y="3789"/>
                    </a:lnTo>
                    <a:lnTo>
                      <a:pt x="17" y="16105"/>
                    </a:lnTo>
                    <a:lnTo>
                      <a:pt x="11806" y="9284"/>
                    </a:lnTo>
                    <a:lnTo>
                      <a:pt x="21600" y="13453"/>
                    </a:lnTo>
                    <a:lnTo>
                      <a:pt x="11443" y="21600"/>
                    </a:lnTo>
                    <a:lnTo>
                      <a:pt x="0" y="16102"/>
                    </a:lnTo>
                  </a:path>
                </a:pathLst>
              </a:cu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" name="Freeform 12"/>
              <p:cNvSpPr>
                <a:spLocks/>
              </p:cNvSpPr>
              <p:nvPr/>
            </p:nvSpPr>
            <p:spPr bwMode="auto">
              <a:xfrm>
                <a:off x="2047" y="141"/>
                <a:ext cx="890" cy="53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6389"/>
                    </a:moveTo>
                    <a:lnTo>
                      <a:pt x="11798" y="14907"/>
                    </a:lnTo>
                    <a:lnTo>
                      <a:pt x="17788" y="0"/>
                    </a:lnTo>
                    <a:lnTo>
                      <a:pt x="21600" y="21600"/>
                    </a:lnTo>
                  </a:path>
                </a:pathLst>
              </a:cu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" name="Line 13"/>
              <p:cNvSpPr>
                <a:spLocks noChangeShapeType="1"/>
              </p:cNvSpPr>
              <p:nvPr/>
            </p:nvSpPr>
            <p:spPr bwMode="auto">
              <a:xfrm flipH="1">
                <a:off x="2518" y="493"/>
                <a:ext cx="8" cy="4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2" name="Oval 14"/>
              <p:cNvSpPr>
                <a:spLocks/>
              </p:cNvSpPr>
              <p:nvPr/>
            </p:nvSpPr>
            <p:spPr bwMode="auto">
              <a:xfrm>
                <a:off x="2021" y="266"/>
                <a:ext cx="76" cy="76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3" name="Oval 15"/>
              <p:cNvSpPr>
                <a:spLocks/>
              </p:cNvSpPr>
              <p:nvPr/>
            </p:nvSpPr>
            <p:spPr bwMode="auto">
              <a:xfrm>
                <a:off x="2741" y="108"/>
                <a:ext cx="76" cy="76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4" name="Oval 16"/>
              <p:cNvSpPr>
                <a:spLocks/>
              </p:cNvSpPr>
              <p:nvPr/>
            </p:nvSpPr>
            <p:spPr bwMode="auto">
              <a:xfrm>
                <a:off x="2494" y="475"/>
                <a:ext cx="76" cy="76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" name="Oval 17"/>
              <p:cNvSpPr>
                <a:spLocks/>
              </p:cNvSpPr>
              <p:nvPr/>
            </p:nvSpPr>
            <p:spPr bwMode="auto">
              <a:xfrm>
                <a:off x="2021" y="727"/>
                <a:ext cx="76" cy="76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6" name="Oval 18"/>
              <p:cNvSpPr>
                <a:spLocks/>
              </p:cNvSpPr>
              <p:nvPr/>
            </p:nvSpPr>
            <p:spPr bwMode="auto">
              <a:xfrm>
                <a:off x="2482" y="961"/>
                <a:ext cx="76" cy="76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7" name="Oval 19"/>
              <p:cNvSpPr>
                <a:spLocks/>
              </p:cNvSpPr>
              <p:nvPr/>
            </p:nvSpPr>
            <p:spPr bwMode="auto">
              <a:xfrm>
                <a:off x="2905" y="626"/>
                <a:ext cx="76" cy="76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" name="Line 20"/>
              <p:cNvSpPr>
                <a:spLocks noChangeShapeType="1"/>
              </p:cNvSpPr>
              <p:nvPr/>
            </p:nvSpPr>
            <p:spPr bwMode="auto">
              <a:xfrm rot="10800000" flipH="1">
                <a:off x="2751" y="319"/>
                <a:ext cx="351" cy="7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39" name="Group 21"/>
              <p:cNvGrpSpPr>
                <a:grpSpLocks/>
              </p:cNvGrpSpPr>
              <p:nvPr/>
            </p:nvGrpSpPr>
            <p:grpSpPr bwMode="auto">
              <a:xfrm>
                <a:off x="0" y="146"/>
                <a:ext cx="1288" cy="834"/>
                <a:chOff x="0" y="0"/>
                <a:chExt cx="1288" cy="833"/>
              </a:xfrm>
            </p:grpSpPr>
            <p:sp>
              <p:nvSpPr>
                <p:cNvPr id="49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37" y="37"/>
                  <a:ext cx="683" cy="607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0" name="Line 23"/>
                <p:cNvSpPr>
                  <a:spLocks noChangeShapeType="1"/>
                </p:cNvSpPr>
                <p:nvPr/>
              </p:nvSpPr>
              <p:spPr bwMode="auto">
                <a:xfrm>
                  <a:off x="720" y="37"/>
                  <a:ext cx="151" cy="75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1" name="Line 24"/>
                <p:cNvSpPr>
                  <a:spLocks noChangeShapeType="1"/>
                </p:cNvSpPr>
                <p:nvPr/>
              </p:nvSpPr>
              <p:spPr bwMode="auto">
                <a:xfrm>
                  <a:off x="720" y="37"/>
                  <a:ext cx="530" cy="379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2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568" y="37"/>
                  <a:ext cx="152" cy="34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3" name="Line 26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37" y="378"/>
                  <a:ext cx="531" cy="26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4" name="Line 27"/>
                <p:cNvSpPr>
                  <a:spLocks noChangeShapeType="1"/>
                </p:cNvSpPr>
                <p:nvPr/>
              </p:nvSpPr>
              <p:spPr bwMode="auto">
                <a:xfrm>
                  <a:off x="568" y="378"/>
                  <a:ext cx="682" cy="3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5" name="Line 28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871" y="416"/>
                  <a:ext cx="379" cy="379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6" name="Line 29"/>
                <p:cNvSpPr>
                  <a:spLocks noChangeShapeType="1"/>
                </p:cNvSpPr>
                <p:nvPr/>
              </p:nvSpPr>
              <p:spPr bwMode="auto">
                <a:xfrm rot="10800000">
                  <a:off x="37" y="644"/>
                  <a:ext cx="834" cy="15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7" name="Oval 30"/>
                <p:cNvSpPr>
                  <a:spLocks/>
                </p:cNvSpPr>
                <p:nvPr/>
              </p:nvSpPr>
              <p:spPr bwMode="auto">
                <a:xfrm>
                  <a:off x="530" y="341"/>
                  <a:ext cx="76" cy="7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8" name="Oval 31"/>
                <p:cNvSpPr>
                  <a:spLocks/>
                </p:cNvSpPr>
                <p:nvPr/>
              </p:nvSpPr>
              <p:spPr bwMode="auto">
                <a:xfrm>
                  <a:off x="1212" y="378"/>
                  <a:ext cx="76" cy="76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" name="Oval 32"/>
                <p:cNvSpPr>
                  <a:spLocks/>
                </p:cNvSpPr>
                <p:nvPr/>
              </p:nvSpPr>
              <p:spPr bwMode="auto">
                <a:xfrm>
                  <a:off x="833" y="757"/>
                  <a:ext cx="76" cy="76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60" name="Oval 33"/>
                <p:cNvSpPr>
                  <a:spLocks/>
                </p:cNvSpPr>
                <p:nvPr/>
              </p:nvSpPr>
              <p:spPr bwMode="auto">
                <a:xfrm>
                  <a:off x="0" y="606"/>
                  <a:ext cx="75" cy="76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61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644" y="37"/>
                  <a:ext cx="76" cy="531"/>
                </a:xfrm>
                <a:prstGeom prst="line">
                  <a:avLst/>
                </a:prstGeom>
                <a:noFill/>
                <a:ln w="38100">
                  <a:solidFill>
                    <a:srgbClr val="4475D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62" name="Oval 35"/>
                <p:cNvSpPr>
                  <a:spLocks/>
                </p:cNvSpPr>
                <p:nvPr/>
              </p:nvSpPr>
              <p:spPr bwMode="auto">
                <a:xfrm>
                  <a:off x="682" y="0"/>
                  <a:ext cx="75" cy="7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sp>
          <p:nvSpPr>
            <p:cNvPr id="64" name="TextBox 63"/>
            <p:cNvSpPr txBox="1"/>
            <p:nvPr/>
          </p:nvSpPr>
          <p:spPr>
            <a:xfrm>
              <a:off x="5597338" y="3612822"/>
              <a:ext cx="426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i="1" baseline="-25000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460137" y="369143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851753" y="3221863"/>
              <a:ext cx="4075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i="1" baseline="-25000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2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087470" y="4717939"/>
              <a:ext cx="3962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i="1" baseline="-25000" dirty="0" err="1" smtClean="0">
                  <a:latin typeface="Times New Roman" pitchFamily="18" charset="0"/>
                  <a:cs typeface="Times New Roman" pitchFamily="18" charset="0"/>
                </a:rPr>
                <a:t>j</a:t>
              </a:r>
              <a:endParaRPr lang="en-US" sz="2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506330" y="4841031"/>
              <a:ext cx="3962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i="1" baseline="-25000" dirty="0" err="1" smtClean="0">
                  <a:latin typeface="Times New Roman" pitchFamily="18" charset="0"/>
                  <a:cs typeface="Times New Roman" pitchFamily="18" charset="0"/>
                </a:rPr>
                <a:t>j</a:t>
              </a:r>
              <a:endParaRPr lang="en-US" sz="2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055502" y="3514988"/>
              <a:ext cx="4940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</a:t>
              </a:r>
              <a:r>
                <a:rPr lang="en-US" sz="2400" i="1" baseline="-25000" dirty="0" err="1" smtClean="0">
                  <a:latin typeface="Times New Roman" pitchFamily="18" charset="0"/>
                  <a:cs typeface="Times New Roman" pitchFamily="18" charset="0"/>
                </a:rPr>
                <a:t>ij</a:t>
              </a:r>
              <a:endParaRPr lang="en-US" sz="2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148195" y="4675203"/>
              <a:ext cx="4683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</a:t>
              </a:r>
              <a:r>
                <a:rPr lang="en-US" sz="2400" i="1" baseline="-25000" dirty="0" err="1" smtClean="0">
                  <a:latin typeface="Times New Roman" pitchFamily="18" charset="0"/>
                  <a:cs typeface="Times New Roman" pitchFamily="18" charset="0"/>
                </a:rPr>
                <a:t>ij</a:t>
              </a:r>
              <a:endParaRPr lang="en-US" sz="2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8351644" y="3556532"/>
              <a:ext cx="3962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i="1" baseline="-25000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2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932535" y="4790271"/>
              <a:ext cx="3962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i="1" baseline="-25000" dirty="0" err="1" smtClean="0">
                  <a:latin typeface="Times New Roman" pitchFamily="18" charset="0"/>
                  <a:cs typeface="Times New Roman" pitchFamily="18" charset="0"/>
                </a:rPr>
                <a:t>j</a:t>
              </a:r>
              <a:endParaRPr lang="en-US" sz="2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3" name="Slide Number Placeholder 7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28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6123">
            <a:normAutofit fontScale="90000"/>
          </a:bodyPr>
          <a:lstStyle/>
          <a:p>
            <a:r>
              <a:rPr lang="en-US" dirty="0" err="1" smtClean="0">
                <a:latin typeface="Trebuchet MS"/>
                <a:ea typeface="ヒラギノ角ゴ ProN W6" charset="0"/>
              </a:rPr>
              <a:t>Voronoi</a:t>
            </a:r>
            <a:r>
              <a:rPr lang="en-US" dirty="0" smtClean="0">
                <a:latin typeface="Trebuchet MS"/>
                <a:ea typeface="ヒラギノ角ゴ ProN W6" charset="0"/>
              </a:rPr>
              <a:t> Vertex Area</a:t>
            </a:r>
            <a:endParaRPr lang="en-US" dirty="0">
              <a:latin typeface="Trebuchet MS"/>
              <a:ea typeface="ヒラギノ角ゴ ProN W6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Unfold the triangle flap onto the plane (without distortion)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29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15370" name="Group 3"/>
          <p:cNvGrpSpPr>
            <a:grpSpLocks/>
          </p:cNvGrpSpPr>
          <p:nvPr/>
        </p:nvGrpSpPr>
        <p:grpSpPr bwMode="auto">
          <a:xfrm>
            <a:off x="3542678" y="1637646"/>
            <a:ext cx="2003096" cy="2025803"/>
            <a:chOff x="2021" y="108"/>
            <a:chExt cx="960" cy="929"/>
          </a:xfrm>
        </p:grpSpPr>
        <p:sp>
          <p:nvSpPr>
            <p:cNvPr id="15388" name="Freeform 10"/>
            <p:cNvSpPr>
              <a:spLocks/>
            </p:cNvSpPr>
            <p:nvPr/>
          </p:nvSpPr>
          <p:spPr bwMode="auto">
            <a:xfrm>
              <a:off x="2206" y="252"/>
              <a:ext cx="619" cy="5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1200"/>
                  </a:moveTo>
                  <a:lnTo>
                    <a:pt x="7714" y="0"/>
                  </a:lnTo>
                  <a:lnTo>
                    <a:pt x="21600" y="8000"/>
                  </a:lnTo>
                  <a:lnTo>
                    <a:pt x="16971" y="20800"/>
                  </a:lnTo>
                  <a:lnTo>
                    <a:pt x="5069" y="21600"/>
                  </a:lnTo>
                  <a:lnTo>
                    <a:pt x="0" y="11200"/>
                  </a:lnTo>
                  <a:close/>
                  <a:moveTo>
                    <a:pt x="0" y="11200"/>
                  </a:moveTo>
                </a:path>
              </a:pathLst>
            </a:custGeom>
            <a:solidFill>
              <a:srgbClr val="5788CB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389" name="Freeform 11"/>
            <p:cNvSpPr>
              <a:spLocks/>
            </p:cNvSpPr>
            <p:nvPr/>
          </p:nvSpPr>
          <p:spPr bwMode="auto">
            <a:xfrm>
              <a:off x="2054" y="141"/>
              <a:ext cx="890" cy="8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17791" y="0"/>
                  </a:moveTo>
                  <a:lnTo>
                    <a:pt x="17" y="3789"/>
                  </a:lnTo>
                  <a:lnTo>
                    <a:pt x="17" y="16105"/>
                  </a:lnTo>
                  <a:lnTo>
                    <a:pt x="11806" y="9284"/>
                  </a:lnTo>
                  <a:lnTo>
                    <a:pt x="21600" y="13453"/>
                  </a:lnTo>
                  <a:lnTo>
                    <a:pt x="11443" y="21600"/>
                  </a:lnTo>
                  <a:lnTo>
                    <a:pt x="0" y="16102"/>
                  </a:lnTo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390" name="Freeform 12"/>
            <p:cNvSpPr>
              <a:spLocks/>
            </p:cNvSpPr>
            <p:nvPr/>
          </p:nvSpPr>
          <p:spPr bwMode="auto">
            <a:xfrm>
              <a:off x="2047" y="141"/>
              <a:ext cx="890" cy="53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6389"/>
                  </a:moveTo>
                  <a:lnTo>
                    <a:pt x="11798" y="14907"/>
                  </a:lnTo>
                  <a:lnTo>
                    <a:pt x="17788" y="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391" name="Line 13"/>
            <p:cNvSpPr>
              <a:spLocks noChangeShapeType="1"/>
            </p:cNvSpPr>
            <p:nvPr/>
          </p:nvSpPr>
          <p:spPr bwMode="auto">
            <a:xfrm flipH="1">
              <a:off x="2518" y="493"/>
              <a:ext cx="8" cy="4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392" name="Oval 14"/>
            <p:cNvSpPr>
              <a:spLocks/>
            </p:cNvSpPr>
            <p:nvPr/>
          </p:nvSpPr>
          <p:spPr bwMode="auto">
            <a:xfrm>
              <a:off x="2021" y="266"/>
              <a:ext cx="76" cy="76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393" name="Oval 15"/>
            <p:cNvSpPr>
              <a:spLocks/>
            </p:cNvSpPr>
            <p:nvPr/>
          </p:nvSpPr>
          <p:spPr bwMode="auto">
            <a:xfrm>
              <a:off x="2741" y="108"/>
              <a:ext cx="76" cy="76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394" name="Oval 16"/>
            <p:cNvSpPr>
              <a:spLocks/>
            </p:cNvSpPr>
            <p:nvPr/>
          </p:nvSpPr>
          <p:spPr bwMode="auto">
            <a:xfrm>
              <a:off x="2494" y="475"/>
              <a:ext cx="76" cy="76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395" name="Oval 17"/>
            <p:cNvSpPr>
              <a:spLocks/>
            </p:cNvSpPr>
            <p:nvPr/>
          </p:nvSpPr>
          <p:spPr bwMode="auto">
            <a:xfrm>
              <a:off x="2021" y="727"/>
              <a:ext cx="76" cy="76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396" name="Oval 18"/>
            <p:cNvSpPr>
              <a:spLocks/>
            </p:cNvSpPr>
            <p:nvPr/>
          </p:nvSpPr>
          <p:spPr bwMode="auto">
            <a:xfrm>
              <a:off x="2482" y="961"/>
              <a:ext cx="76" cy="76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397" name="Oval 19"/>
            <p:cNvSpPr>
              <a:spLocks/>
            </p:cNvSpPr>
            <p:nvPr/>
          </p:nvSpPr>
          <p:spPr bwMode="auto">
            <a:xfrm>
              <a:off x="2905" y="626"/>
              <a:ext cx="76" cy="76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5372" name="Oval 50"/>
          <p:cNvSpPr>
            <a:spLocks noChangeArrowheads="1"/>
          </p:cNvSpPr>
          <p:nvPr/>
        </p:nvSpPr>
        <p:spPr bwMode="auto">
          <a:xfrm>
            <a:off x="4897758" y="2969285"/>
            <a:ext cx="107156" cy="107156"/>
          </a:xfrm>
          <a:prstGeom prst="ellipse">
            <a:avLst/>
          </a:prstGeom>
          <a:solidFill>
            <a:srgbClr val="FFC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5373" name="Oval 51"/>
          <p:cNvSpPr>
            <a:spLocks noChangeArrowheads="1"/>
          </p:cNvSpPr>
          <p:nvPr/>
        </p:nvSpPr>
        <p:spPr bwMode="auto">
          <a:xfrm>
            <a:off x="4339653" y="1897723"/>
            <a:ext cx="107156" cy="107156"/>
          </a:xfrm>
          <a:prstGeom prst="ellipse">
            <a:avLst/>
          </a:prstGeom>
          <a:solidFill>
            <a:srgbClr val="FFC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5374" name="Oval 53"/>
          <p:cNvSpPr>
            <a:spLocks noChangeArrowheads="1"/>
          </p:cNvSpPr>
          <p:nvPr/>
        </p:nvSpPr>
        <p:spPr bwMode="auto">
          <a:xfrm>
            <a:off x="4178918" y="2983796"/>
            <a:ext cx="107156" cy="107156"/>
          </a:xfrm>
          <a:prstGeom prst="ellipse">
            <a:avLst/>
          </a:prstGeom>
          <a:solidFill>
            <a:srgbClr val="FFC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5375" name="Oval 54"/>
          <p:cNvSpPr>
            <a:spLocks noChangeArrowheads="1"/>
          </p:cNvSpPr>
          <p:nvPr/>
        </p:nvSpPr>
        <p:spPr bwMode="auto">
          <a:xfrm>
            <a:off x="3887588" y="2479269"/>
            <a:ext cx="107156" cy="107156"/>
          </a:xfrm>
          <a:prstGeom prst="ellipse">
            <a:avLst/>
          </a:prstGeom>
          <a:solidFill>
            <a:srgbClr val="FFC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5377" name="Rectangle 83"/>
          <p:cNvSpPr>
            <a:spLocks noChangeArrowheads="1"/>
          </p:cNvSpPr>
          <p:nvPr/>
        </p:nvSpPr>
        <p:spPr bwMode="auto">
          <a:xfrm>
            <a:off x="4607543" y="2494896"/>
            <a:ext cx="276820" cy="37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/>
          <a:p>
            <a:r>
              <a:rPr lang="el-GR" sz="2000"/>
              <a:t>θ</a:t>
            </a:r>
            <a:endParaRPr lang="en-US" sz="2000"/>
          </a:p>
        </p:txBody>
      </p:sp>
      <p:cxnSp>
        <p:nvCxnSpPr>
          <p:cNvPr id="15378" name="Straight Connector 86"/>
          <p:cNvCxnSpPr>
            <a:cxnSpLocks noChangeShapeType="1"/>
            <a:endCxn id="15372" idx="1"/>
          </p:cNvCxnSpPr>
          <p:nvPr/>
        </p:nvCxnSpPr>
        <p:spPr bwMode="auto">
          <a:xfrm rot="16200000" flipH="1">
            <a:off x="4541687" y="2613214"/>
            <a:ext cx="437555" cy="305842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9" name="Straight Connector 88"/>
          <p:cNvCxnSpPr>
            <a:cxnSpLocks noChangeShapeType="1"/>
            <a:stCxn id="15380" idx="6"/>
          </p:cNvCxnSpPr>
          <p:nvPr/>
        </p:nvCxnSpPr>
        <p:spPr bwMode="auto">
          <a:xfrm flipH="1">
            <a:off x="4607543" y="2372113"/>
            <a:ext cx="649635" cy="12166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80" name="Oval 52"/>
          <p:cNvSpPr>
            <a:spLocks noChangeArrowheads="1"/>
          </p:cNvSpPr>
          <p:nvPr/>
        </p:nvSpPr>
        <p:spPr bwMode="auto">
          <a:xfrm>
            <a:off x="5150022" y="2318535"/>
            <a:ext cx="107156" cy="107156"/>
          </a:xfrm>
          <a:prstGeom prst="ellipse">
            <a:avLst/>
          </a:prstGeom>
          <a:solidFill>
            <a:srgbClr val="FFC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4401081" y="201647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61336" y="3509808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endParaRPr lang="en-US" sz="2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575709" y="1709122"/>
            <a:ext cx="884281" cy="1881221"/>
            <a:chOff x="4575709" y="1709122"/>
            <a:chExt cx="884281" cy="1881221"/>
          </a:xfrm>
        </p:grpSpPr>
        <p:sp>
          <p:nvSpPr>
            <p:cNvPr id="11" name="Freeform 10"/>
            <p:cNvSpPr/>
            <p:nvPr/>
          </p:nvSpPr>
          <p:spPr>
            <a:xfrm>
              <a:off x="4575709" y="1709122"/>
              <a:ext cx="884281" cy="1881221"/>
            </a:xfrm>
            <a:custGeom>
              <a:avLst/>
              <a:gdLst>
                <a:gd name="connsiteX0" fmla="*/ 35609 w 884281"/>
                <a:gd name="connsiteY0" fmla="*/ 801151 h 1881221"/>
                <a:gd name="connsiteX1" fmla="*/ 545999 w 884281"/>
                <a:gd name="connsiteY1" fmla="*/ 0 h 1881221"/>
                <a:gd name="connsiteX2" fmla="*/ 884281 w 884281"/>
                <a:gd name="connsiteY2" fmla="*/ 1151283 h 1881221"/>
                <a:gd name="connsiteX3" fmla="*/ 0 w 884281"/>
                <a:gd name="connsiteY3" fmla="*/ 1881221 h 1881221"/>
                <a:gd name="connsiteX4" fmla="*/ 35609 w 884281"/>
                <a:gd name="connsiteY4" fmla="*/ 801151 h 1881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4281" h="1881221">
                  <a:moveTo>
                    <a:pt x="35609" y="801151"/>
                  </a:moveTo>
                  <a:lnTo>
                    <a:pt x="545999" y="0"/>
                  </a:lnTo>
                  <a:lnTo>
                    <a:pt x="884281" y="1151283"/>
                  </a:lnTo>
                  <a:lnTo>
                    <a:pt x="0" y="1881221"/>
                  </a:lnTo>
                  <a:lnTo>
                    <a:pt x="35609" y="801151"/>
                  </a:lnTo>
                  <a:close/>
                </a:path>
              </a:pathLst>
            </a:custGeom>
            <a:noFill/>
            <a:ln w="38100" cmpd="sng">
              <a:solidFill>
                <a:srgbClr val="E46C0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4603477" y="2508377"/>
              <a:ext cx="842739" cy="344198"/>
            </a:xfrm>
            <a:custGeom>
              <a:avLst/>
              <a:gdLst>
                <a:gd name="connsiteX0" fmla="*/ 35609 w 884281"/>
                <a:gd name="connsiteY0" fmla="*/ 801151 h 1881221"/>
                <a:gd name="connsiteX1" fmla="*/ 545999 w 884281"/>
                <a:gd name="connsiteY1" fmla="*/ 0 h 1881221"/>
                <a:gd name="connsiteX2" fmla="*/ 884281 w 884281"/>
                <a:gd name="connsiteY2" fmla="*/ 1151283 h 1881221"/>
                <a:gd name="connsiteX3" fmla="*/ 0 w 884281"/>
                <a:gd name="connsiteY3" fmla="*/ 1881221 h 1881221"/>
                <a:gd name="connsiteX4" fmla="*/ 35609 w 884281"/>
                <a:gd name="connsiteY4" fmla="*/ 801151 h 1881221"/>
                <a:gd name="connsiteX0" fmla="*/ 35609 w 884281"/>
                <a:gd name="connsiteY0" fmla="*/ 0 h 1080070"/>
                <a:gd name="connsiteX1" fmla="*/ 884281 w 884281"/>
                <a:gd name="connsiteY1" fmla="*/ 350132 h 1080070"/>
                <a:gd name="connsiteX2" fmla="*/ 0 w 884281"/>
                <a:gd name="connsiteY2" fmla="*/ 1080070 h 1080070"/>
                <a:gd name="connsiteX3" fmla="*/ 35609 w 884281"/>
                <a:gd name="connsiteY3" fmla="*/ 0 h 1080070"/>
                <a:gd name="connsiteX0" fmla="*/ 884281 w 975721"/>
                <a:gd name="connsiteY0" fmla="*/ 350132 h 1080070"/>
                <a:gd name="connsiteX1" fmla="*/ 0 w 975721"/>
                <a:gd name="connsiteY1" fmla="*/ 1080070 h 1080070"/>
                <a:gd name="connsiteX2" fmla="*/ 35609 w 975721"/>
                <a:gd name="connsiteY2" fmla="*/ 0 h 1080070"/>
                <a:gd name="connsiteX3" fmla="*/ 975721 w 975721"/>
                <a:gd name="connsiteY3" fmla="*/ 441572 h 1080070"/>
                <a:gd name="connsiteX0" fmla="*/ 884281 w 884281"/>
                <a:gd name="connsiteY0" fmla="*/ 350132 h 1080070"/>
                <a:gd name="connsiteX1" fmla="*/ 0 w 884281"/>
                <a:gd name="connsiteY1" fmla="*/ 1080070 h 1080070"/>
                <a:gd name="connsiteX2" fmla="*/ 35609 w 884281"/>
                <a:gd name="connsiteY2" fmla="*/ 0 h 1080070"/>
                <a:gd name="connsiteX0" fmla="*/ 884281 w 884281"/>
                <a:gd name="connsiteY0" fmla="*/ 0 h 729938"/>
                <a:gd name="connsiteX1" fmla="*/ 0 w 884281"/>
                <a:gd name="connsiteY1" fmla="*/ 729938 h 729938"/>
                <a:gd name="connsiteX0" fmla="*/ 1008912 w 1008912"/>
                <a:gd name="connsiteY0" fmla="*/ 504428 h 504428"/>
                <a:gd name="connsiteX1" fmla="*/ 0 w 1008912"/>
                <a:gd name="connsiteY1" fmla="*/ 0 h 504428"/>
                <a:gd name="connsiteX0" fmla="*/ 878347 w 878347"/>
                <a:gd name="connsiteY0" fmla="*/ 362001 h 362001"/>
                <a:gd name="connsiteX1" fmla="*/ 0 w 878347"/>
                <a:gd name="connsiteY1" fmla="*/ 0 h 362001"/>
                <a:gd name="connsiteX0" fmla="*/ 842739 w 842739"/>
                <a:gd name="connsiteY0" fmla="*/ 344198 h 344198"/>
                <a:gd name="connsiteX1" fmla="*/ 0 w 842739"/>
                <a:gd name="connsiteY1" fmla="*/ 0 h 34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2739" h="344198">
                  <a:moveTo>
                    <a:pt x="842739" y="344198"/>
                  </a:moveTo>
                  <a:lnTo>
                    <a:pt x="0" y="0"/>
                  </a:lnTo>
                </a:path>
              </a:pathLst>
            </a:custGeom>
            <a:noFill/>
            <a:ln w="38100" cmpd="sng">
              <a:solidFill>
                <a:srgbClr val="E46C0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35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err="1" smtClean="0"/>
              <a:t>Isoparametric</a:t>
            </a:r>
            <a:r>
              <a:rPr lang="en-US" sz="4900" dirty="0" smtClean="0"/>
              <a:t>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Lines on the surface when </a:t>
            </a:r>
            <a:br>
              <a:rPr lang="en-US" sz="2800" dirty="0" smtClean="0"/>
            </a:br>
            <a:r>
              <a:rPr lang="en-US" sz="2800" dirty="0" smtClean="0"/>
              <a:t>keeping one parameter fixed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pPr lvl="2"/>
            <a:endParaRPr lang="en-US" sz="20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lvl="1"/>
            <a:endParaRPr lang="en-US" sz="1000" dirty="0" smtClean="0"/>
          </a:p>
          <a:p>
            <a:pPr lvl="1"/>
            <a:endParaRPr lang="en-US" sz="2400" dirty="0"/>
          </a:p>
        </p:txBody>
      </p:sp>
      <p:cxnSp>
        <p:nvCxnSpPr>
          <p:cNvPr id="70" name="Straight Arrow Connector 69"/>
          <p:cNvCxnSpPr/>
          <p:nvPr/>
        </p:nvCxnSpPr>
        <p:spPr>
          <a:xfrm rot="5400000" flipH="1" flipV="1">
            <a:off x="6210300" y="50673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6553200" y="5562600"/>
            <a:ext cx="2057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Freeform 72"/>
          <p:cNvSpPr/>
          <p:nvPr/>
        </p:nvSpPr>
        <p:spPr>
          <a:xfrm>
            <a:off x="7102764" y="4581236"/>
            <a:ext cx="1191491" cy="830073"/>
          </a:xfrm>
          <a:custGeom>
            <a:avLst/>
            <a:gdLst>
              <a:gd name="connsiteX0" fmla="*/ 129309 w 1191491"/>
              <a:gd name="connsiteY0" fmla="*/ 554182 h 830073"/>
              <a:gd name="connsiteX1" fmla="*/ 92363 w 1191491"/>
              <a:gd name="connsiteY1" fmla="*/ 544946 h 830073"/>
              <a:gd name="connsiteX2" fmla="*/ 9236 w 1191491"/>
              <a:gd name="connsiteY2" fmla="*/ 480291 h 830073"/>
              <a:gd name="connsiteX3" fmla="*/ 0 w 1191491"/>
              <a:gd name="connsiteY3" fmla="*/ 424873 h 830073"/>
              <a:gd name="connsiteX4" fmla="*/ 9236 w 1191491"/>
              <a:gd name="connsiteY4" fmla="*/ 258619 h 830073"/>
              <a:gd name="connsiteX5" fmla="*/ 36945 w 1191491"/>
              <a:gd name="connsiteY5" fmla="*/ 203200 h 830073"/>
              <a:gd name="connsiteX6" fmla="*/ 64654 w 1191491"/>
              <a:gd name="connsiteY6" fmla="*/ 175491 h 830073"/>
              <a:gd name="connsiteX7" fmla="*/ 314036 w 1191491"/>
              <a:gd name="connsiteY7" fmla="*/ 129309 h 830073"/>
              <a:gd name="connsiteX8" fmla="*/ 341745 w 1191491"/>
              <a:gd name="connsiteY8" fmla="*/ 120073 h 830073"/>
              <a:gd name="connsiteX9" fmla="*/ 397163 w 1191491"/>
              <a:gd name="connsiteY9" fmla="*/ 92364 h 830073"/>
              <a:gd name="connsiteX10" fmla="*/ 424872 w 1191491"/>
              <a:gd name="connsiteY10" fmla="*/ 73891 h 830073"/>
              <a:gd name="connsiteX11" fmla="*/ 526472 w 1191491"/>
              <a:gd name="connsiteY11" fmla="*/ 27709 h 830073"/>
              <a:gd name="connsiteX12" fmla="*/ 554181 w 1191491"/>
              <a:gd name="connsiteY12" fmla="*/ 9237 h 830073"/>
              <a:gd name="connsiteX13" fmla="*/ 618836 w 1191491"/>
              <a:gd name="connsiteY13" fmla="*/ 0 h 830073"/>
              <a:gd name="connsiteX14" fmla="*/ 951345 w 1191491"/>
              <a:gd name="connsiteY14" fmla="*/ 9237 h 830073"/>
              <a:gd name="connsiteX15" fmla="*/ 988291 w 1191491"/>
              <a:gd name="connsiteY15" fmla="*/ 18473 h 830073"/>
              <a:gd name="connsiteX16" fmla="*/ 1043709 w 1191491"/>
              <a:gd name="connsiteY16" fmla="*/ 36946 h 830073"/>
              <a:gd name="connsiteX17" fmla="*/ 1136072 w 1191491"/>
              <a:gd name="connsiteY17" fmla="*/ 120073 h 830073"/>
              <a:gd name="connsiteX18" fmla="*/ 1154545 w 1191491"/>
              <a:gd name="connsiteY18" fmla="*/ 147782 h 830073"/>
              <a:gd name="connsiteX19" fmla="*/ 1182254 w 1191491"/>
              <a:gd name="connsiteY19" fmla="*/ 230909 h 830073"/>
              <a:gd name="connsiteX20" fmla="*/ 1191491 w 1191491"/>
              <a:gd name="connsiteY20" fmla="*/ 258619 h 830073"/>
              <a:gd name="connsiteX21" fmla="*/ 1182254 w 1191491"/>
              <a:gd name="connsiteY21" fmla="*/ 314037 h 830073"/>
              <a:gd name="connsiteX22" fmla="*/ 1126836 w 1191491"/>
              <a:gd name="connsiteY22" fmla="*/ 369455 h 830073"/>
              <a:gd name="connsiteX23" fmla="*/ 1099127 w 1191491"/>
              <a:gd name="connsiteY23" fmla="*/ 397164 h 830073"/>
              <a:gd name="connsiteX24" fmla="*/ 1080654 w 1191491"/>
              <a:gd name="connsiteY24" fmla="*/ 452582 h 830073"/>
              <a:gd name="connsiteX25" fmla="*/ 1071418 w 1191491"/>
              <a:gd name="connsiteY25" fmla="*/ 480291 h 830073"/>
              <a:gd name="connsiteX26" fmla="*/ 1062181 w 1191491"/>
              <a:gd name="connsiteY26" fmla="*/ 517237 h 830073"/>
              <a:gd name="connsiteX27" fmla="*/ 1043709 w 1191491"/>
              <a:gd name="connsiteY27" fmla="*/ 572655 h 830073"/>
              <a:gd name="connsiteX28" fmla="*/ 1034472 w 1191491"/>
              <a:gd name="connsiteY28" fmla="*/ 600364 h 830073"/>
              <a:gd name="connsiteX29" fmla="*/ 1006763 w 1191491"/>
              <a:gd name="connsiteY29" fmla="*/ 637309 h 830073"/>
              <a:gd name="connsiteX30" fmla="*/ 997527 w 1191491"/>
              <a:gd name="connsiteY30" fmla="*/ 665019 h 830073"/>
              <a:gd name="connsiteX31" fmla="*/ 886691 w 1191491"/>
              <a:gd name="connsiteY31" fmla="*/ 757382 h 830073"/>
              <a:gd name="connsiteX32" fmla="*/ 831272 w 1191491"/>
              <a:gd name="connsiteY32" fmla="*/ 775855 h 830073"/>
              <a:gd name="connsiteX33" fmla="*/ 803563 w 1191491"/>
              <a:gd name="connsiteY33" fmla="*/ 794328 h 830073"/>
              <a:gd name="connsiteX34" fmla="*/ 766618 w 1191491"/>
              <a:gd name="connsiteY34" fmla="*/ 803564 h 830073"/>
              <a:gd name="connsiteX35" fmla="*/ 701963 w 1191491"/>
              <a:gd name="connsiteY35" fmla="*/ 822037 h 830073"/>
              <a:gd name="connsiteX36" fmla="*/ 461818 w 1191491"/>
              <a:gd name="connsiteY36" fmla="*/ 812800 h 830073"/>
              <a:gd name="connsiteX37" fmla="*/ 406400 w 1191491"/>
              <a:gd name="connsiteY37" fmla="*/ 775855 h 830073"/>
              <a:gd name="connsiteX38" fmla="*/ 378691 w 1191491"/>
              <a:gd name="connsiteY38" fmla="*/ 757382 h 830073"/>
              <a:gd name="connsiteX39" fmla="*/ 360218 w 1191491"/>
              <a:gd name="connsiteY39" fmla="*/ 701964 h 830073"/>
              <a:gd name="connsiteX40" fmla="*/ 350981 w 1191491"/>
              <a:gd name="connsiteY40" fmla="*/ 665019 h 830073"/>
              <a:gd name="connsiteX41" fmla="*/ 323272 w 1191491"/>
              <a:gd name="connsiteY41" fmla="*/ 646546 h 830073"/>
              <a:gd name="connsiteX42" fmla="*/ 267854 w 1191491"/>
              <a:gd name="connsiteY42" fmla="*/ 637309 h 830073"/>
              <a:gd name="connsiteX43" fmla="*/ 212436 w 1191491"/>
              <a:gd name="connsiteY43" fmla="*/ 618837 h 830073"/>
              <a:gd name="connsiteX44" fmla="*/ 157018 w 1191491"/>
              <a:gd name="connsiteY44" fmla="*/ 591128 h 830073"/>
              <a:gd name="connsiteX45" fmla="*/ 129309 w 1191491"/>
              <a:gd name="connsiteY45" fmla="*/ 554182 h 830073"/>
              <a:gd name="connsiteX0" fmla="*/ 129309 w 1191491"/>
              <a:gd name="connsiteY0" fmla="*/ 554182 h 830073"/>
              <a:gd name="connsiteX1" fmla="*/ 92363 w 1191491"/>
              <a:gd name="connsiteY1" fmla="*/ 544946 h 830073"/>
              <a:gd name="connsiteX2" fmla="*/ 9236 w 1191491"/>
              <a:gd name="connsiteY2" fmla="*/ 480291 h 830073"/>
              <a:gd name="connsiteX3" fmla="*/ 0 w 1191491"/>
              <a:gd name="connsiteY3" fmla="*/ 424873 h 830073"/>
              <a:gd name="connsiteX4" fmla="*/ 9236 w 1191491"/>
              <a:gd name="connsiteY4" fmla="*/ 258619 h 830073"/>
              <a:gd name="connsiteX5" fmla="*/ 36945 w 1191491"/>
              <a:gd name="connsiteY5" fmla="*/ 203200 h 830073"/>
              <a:gd name="connsiteX6" fmla="*/ 64654 w 1191491"/>
              <a:gd name="connsiteY6" fmla="*/ 175491 h 830073"/>
              <a:gd name="connsiteX7" fmla="*/ 314036 w 1191491"/>
              <a:gd name="connsiteY7" fmla="*/ 129309 h 830073"/>
              <a:gd name="connsiteX8" fmla="*/ 341745 w 1191491"/>
              <a:gd name="connsiteY8" fmla="*/ 120073 h 830073"/>
              <a:gd name="connsiteX9" fmla="*/ 397163 w 1191491"/>
              <a:gd name="connsiteY9" fmla="*/ 92364 h 830073"/>
              <a:gd name="connsiteX10" fmla="*/ 424872 w 1191491"/>
              <a:gd name="connsiteY10" fmla="*/ 73891 h 830073"/>
              <a:gd name="connsiteX11" fmla="*/ 526472 w 1191491"/>
              <a:gd name="connsiteY11" fmla="*/ 27709 h 830073"/>
              <a:gd name="connsiteX12" fmla="*/ 554181 w 1191491"/>
              <a:gd name="connsiteY12" fmla="*/ 9237 h 830073"/>
              <a:gd name="connsiteX13" fmla="*/ 618836 w 1191491"/>
              <a:gd name="connsiteY13" fmla="*/ 0 h 830073"/>
              <a:gd name="connsiteX14" fmla="*/ 951345 w 1191491"/>
              <a:gd name="connsiteY14" fmla="*/ 9237 h 830073"/>
              <a:gd name="connsiteX15" fmla="*/ 988291 w 1191491"/>
              <a:gd name="connsiteY15" fmla="*/ 18473 h 830073"/>
              <a:gd name="connsiteX16" fmla="*/ 1043709 w 1191491"/>
              <a:gd name="connsiteY16" fmla="*/ 36946 h 830073"/>
              <a:gd name="connsiteX17" fmla="*/ 1136072 w 1191491"/>
              <a:gd name="connsiteY17" fmla="*/ 120073 h 830073"/>
              <a:gd name="connsiteX18" fmla="*/ 1154545 w 1191491"/>
              <a:gd name="connsiteY18" fmla="*/ 147782 h 830073"/>
              <a:gd name="connsiteX19" fmla="*/ 1182254 w 1191491"/>
              <a:gd name="connsiteY19" fmla="*/ 230909 h 830073"/>
              <a:gd name="connsiteX20" fmla="*/ 1191491 w 1191491"/>
              <a:gd name="connsiteY20" fmla="*/ 258619 h 830073"/>
              <a:gd name="connsiteX21" fmla="*/ 1182254 w 1191491"/>
              <a:gd name="connsiteY21" fmla="*/ 314037 h 830073"/>
              <a:gd name="connsiteX22" fmla="*/ 1126836 w 1191491"/>
              <a:gd name="connsiteY22" fmla="*/ 369455 h 830073"/>
              <a:gd name="connsiteX23" fmla="*/ 1099127 w 1191491"/>
              <a:gd name="connsiteY23" fmla="*/ 397164 h 830073"/>
              <a:gd name="connsiteX24" fmla="*/ 1080654 w 1191491"/>
              <a:gd name="connsiteY24" fmla="*/ 452582 h 830073"/>
              <a:gd name="connsiteX25" fmla="*/ 1071418 w 1191491"/>
              <a:gd name="connsiteY25" fmla="*/ 480291 h 830073"/>
              <a:gd name="connsiteX26" fmla="*/ 1062181 w 1191491"/>
              <a:gd name="connsiteY26" fmla="*/ 517237 h 830073"/>
              <a:gd name="connsiteX27" fmla="*/ 1043709 w 1191491"/>
              <a:gd name="connsiteY27" fmla="*/ 572655 h 830073"/>
              <a:gd name="connsiteX28" fmla="*/ 1034472 w 1191491"/>
              <a:gd name="connsiteY28" fmla="*/ 600364 h 830073"/>
              <a:gd name="connsiteX29" fmla="*/ 1006763 w 1191491"/>
              <a:gd name="connsiteY29" fmla="*/ 637309 h 830073"/>
              <a:gd name="connsiteX30" fmla="*/ 997527 w 1191491"/>
              <a:gd name="connsiteY30" fmla="*/ 665019 h 830073"/>
              <a:gd name="connsiteX31" fmla="*/ 886691 w 1191491"/>
              <a:gd name="connsiteY31" fmla="*/ 757382 h 830073"/>
              <a:gd name="connsiteX32" fmla="*/ 831272 w 1191491"/>
              <a:gd name="connsiteY32" fmla="*/ 775855 h 830073"/>
              <a:gd name="connsiteX33" fmla="*/ 803563 w 1191491"/>
              <a:gd name="connsiteY33" fmla="*/ 794328 h 830073"/>
              <a:gd name="connsiteX34" fmla="*/ 766618 w 1191491"/>
              <a:gd name="connsiteY34" fmla="*/ 803564 h 830073"/>
              <a:gd name="connsiteX35" fmla="*/ 701963 w 1191491"/>
              <a:gd name="connsiteY35" fmla="*/ 822037 h 830073"/>
              <a:gd name="connsiteX36" fmla="*/ 461818 w 1191491"/>
              <a:gd name="connsiteY36" fmla="*/ 812800 h 830073"/>
              <a:gd name="connsiteX37" fmla="*/ 406400 w 1191491"/>
              <a:gd name="connsiteY37" fmla="*/ 775855 h 830073"/>
              <a:gd name="connsiteX38" fmla="*/ 378691 w 1191491"/>
              <a:gd name="connsiteY38" fmla="*/ 757382 h 830073"/>
              <a:gd name="connsiteX39" fmla="*/ 360218 w 1191491"/>
              <a:gd name="connsiteY39" fmla="*/ 701964 h 830073"/>
              <a:gd name="connsiteX40" fmla="*/ 350981 w 1191491"/>
              <a:gd name="connsiteY40" fmla="*/ 665019 h 830073"/>
              <a:gd name="connsiteX41" fmla="*/ 323272 w 1191491"/>
              <a:gd name="connsiteY41" fmla="*/ 646546 h 830073"/>
              <a:gd name="connsiteX42" fmla="*/ 267854 w 1191491"/>
              <a:gd name="connsiteY42" fmla="*/ 637309 h 830073"/>
              <a:gd name="connsiteX43" fmla="*/ 212436 w 1191491"/>
              <a:gd name="connsiteY43" fmla="*/ 618837 h 830073"/>
              <a:gd name="connsiteX44" fmla="*/ 157018 w 1191491"/>
              <a:gd name="connsiteY44" fmla="*/ 591128 h 830073"/>
              <a:gd name="connsiteX45" fmla="*/ 129309 w 1191491"/>
              <a:gd name="connsiteY45" fmla="*/ 554182 h 830073"/>
              <a:gd name="connsiteX0" fmla="*/ 129309 w 1191491"/>
              <a:gd name="connsiteY0" fmla="*/ 554182 h 830073"/>
              <a:gd name="connsiteX1" fmla="*/ 92363 w 1191491"/>
              <a:gd name="connsiteY1" fmla="*/ 544946 h 830073"/>
              <a:gd name="connsiteX2" fmla="*/ 9236 w 1191491"/>
              <a:gd name="connsiteY2" fmla="*/ 480291 h 830073"/>
              <a:gd name="connsiteX3" fmla="*/ 0 w 1191491"/>
              <a:gd name="connsiteY3" fmla="*/ 424873 h 830073"/>
              <a:gd name="connsiteX4" fmla="*/ 9236 w 1191491"/>
              <a:gd name="connsiteY4" fmla="*/ 258619 h 830073"/>
              <a:gd name="connsiteX5" fmla="*/ 36945 w 1191491"/>
              <a:gd name="connsiteY5" fmla="*/ 203200 h 830073"/>
              <a:gd name="connsiteX6" fmla="*/ 64654 w 1191491"/>
              <a:gd name="connsiteY6" fmla="*/ 175491 h 830073"/>
              <a:gd name="connsiteX7" fmla="*/ 314036 w 1191491"/>
              <a:gd name="connsiteY7" fmla="*/ 129309 h 830073"/>
              <a:gd name="connsiteX8" fmla="*/ 341745 w 1191491"/>
              <a:gd name="connsiteY8" fmla="*/ 120073 h 830073"/>
              <a:gd name="connsiteX9" fmla="*/ 397163 w 1191491"/>
              <a:gd name="connsiteY9" fmla="*/ 92364 h 830073"/>
              <a:gd name="connsiteX10" fmla="*/ 424872 w 1191491"/>
              <a:gd name="connsiteY10" fmla="*/ 73891 h 830073"/>
              <a:gd name="connsiteX11" fmla="*/ 526472 w 1191491"/>
              <a:gd name="connsiteY11" fmla="*/ 27709 h 830073"/>
              <a:gd name="connsiteX12" fmla="*/ 618836 w 1191491"/>
              <a:gd name="connsiteY12" fmla="*/ 0 h 830073"/>
              <a:gd name="connsiteX13" fmla="*/ 951345 w 1191491"/>
              <a:gd name="connsiteY13" fmla="*/ 9237 h 830073"/>
              <a:gd name="connsiteX14" fmla="*/ 988291 w 1191491"/>
              <a:gd name="connsiteY14" fmla="*/ 18473 h 830073"/>
              <a:gd name="connsiteX15" fmla="*/ 1043709 w 1191491"/>
              <a:gd name="connsiteY15" fmla="*/ 36946 h 830073"/>
              <a:gd name="connsiteX16" fmla="*/ 1136072 w 1191491"/>
              <a:gd name="connsiteY16" fmla="*/ 120073 h 830073"/>
              <a:gd name="connsiteX17" fmla="*/ 1154545 w 1191491"/>
              <a:gd name="connsiteY17" fmla="*/ 147782 h 830073"/>
              <a:gd name="connsiteX18" fmla="*/ 1182254 w 1191491"/>
              <a:gd name="connsiteY18" fmla="*/ 230909 h 830073"/>
              <a:gd name="connsiteX19" fmla="*/ 1191491 w 1191491"/>
              <a:gd name="connsiteY19" fmla="*/ 258619 h 830073"/>
              <a:gd name="connsiteX20" fmla="*/ 1182254 w 1191491"/>
              <a:gd name="connsiteY20" fmla="*/ 314037 h 830073"/>
              <a:gd name="connsiteX21" fmla="*/ 1126836 w 1191491"/>
              <a:gd name="connsiteY21" fmla="*/ 369455 h 830073"/>
              <a:gd name="connsiteX22" fmla="*/ 1099127 w 1191491"/>
              <a:gd name="connsiteY22" fmla="*/ 397164 h 830073"/>
              <a:gd name="connsiteX23" fmla="*/ 1080654 w 1191491"/>
              <a:gd name="connsiteY23" fmla="*/ 452582 h 830073"/>
              <a:gd name="connsiteX24" fmla="*/ 1071418 w 1191491"/>
              <a:gd name="connsiteY24" fmla="*/ 480291 h 830073"/>
              <a:gd name="connsiteX25" fmla="*/ 1062181 w 1191491"/>
              <a:gd name="connsiteY25" fmla="*/ 517237 h 830073"/>
              <a:gd name="connsiteX26" fmla="*/ 1043709 w 1191491"/>
              <a:gd name="connsiteY26" fmla="*/ 572655 h 830073"/>
              <a:gd name="connsiteX27" fmla="*/ 1034472 w 1191491"/>
              <a:gd name="connsiteY27" fmla="*/ 600364 h 830073"/>
              <a:gd name="connsiteX28" fmla="*/ 1006763 w 1191491"/>
              <a:gd name="connsiteY28" fmla="*/ 637309 h 830073"/>
              <a:gd name="connsiteX29" fmla="*/ 997527 w 1191491"/>
              <a:gd name="connsiteY29" fmla="*/ 665019 h 830073"/>
              <a:gd name="connsiteX30" fmla="*/ 886691 w 1191491"/>
              <a:gd name="connsiteY30" fmla="*/ 757382 h 830073"/>
              <a:gd name="connsiteX31" fmla="*/ 831272 w 1191491"/>
              <a:gd name="connsiteY31" fmla="*/ 775855 h 830073"/>
              <a:gd name="connsiteX32" fmla="*/ 803563 w 1191491"/>
              <a:gd name="connsiteY32" fmla="*/ 794328 h 830073"/>
              <a:gd name="connsiteX33" fmla="*/ 766618 w 1191491"/>
              <a:gd name="connsiteY33" fmla="*/ 803564 h 830073"/>
              <a:gd name="connsiteX34" fmla="*/ 701963 w 1191491"/>
              <a:gd name="connsiteY34" fmla="*/ 822037 h 830073"/>
              <a:gd name="connsiteX35" fmla="*/ 461818 w 1191491"/>
              <a:gd name="connsiteY35" fmla="*/ 812800 h 830073"/>
              <a:gd name="connsiteX36" fmla="*/ 406400 w 1191491"/>
              <a:gd name="connsiteY36" fmla="*/ 775855 h 830073"/>
              <a:gd name="connsiteX37" fmla="*/ 378691 w 1191491"/>
              <a:gd name="connsiteY37" fmla="*/ 757382 h 830073"/>
              <a:gd name="connsiteX38" fmla="*/ 360218 w 1191491"/>
              <a:gd name="connsiteY38" fmla="*/ 701964 h 830073"/>
              <a:gd name="connsiteX39" fmla="*/ 350981 w 1191491"/>
              <a:gd name="connsiteY39" fmla="*/ 665019 h 830073"/>
              <a:gd name="connsiteX40" fmla="*/ 323272 w 1191491"/>
              <a:gd name="connsiteY40" fmla="*/ 646546 h 830073"/>
              <a:gd name="connsiteX41" fmla="*/ 267854 w 1191491"/>
              <a:gd name="connsiteY41" fmla="*/ 637309 h 830073"/>
              <a:gd name="connsiteX42" fmla="*/ 212436 w 1191491"/>
              <a:gd name="connsiteY42" fmla="*/ 618837 h 830073"/>
              <a:gd name="connsiteX43" fmla="*/ 157018 w 1191491"/>
              <a:gd name="connsiteY43" fmla="*/ 591128 h 830073"/>
              <a:gd name="connsiteX44" fmla="*/ 129309 w 1191491"/>
              <a:gd name="connsiteY44" fmla="*/ 554182 h 830073"/>
              <a:gd name="connsiteX0" fmla="*/ 129309 w 1191491"/>
              <a:gd name="connsiteY0" fmla="*/ 554182 h 830073"/>
              <a:gd name="connsiteX1" fmla="*/ 92363 w 1191491"/>
              <a:gd name="connsiteY1" fmla="*/ 544946 h 830073"/>
              <a:gd name="connsiteX2" fmla="*/ 9236 w 1191491"/>
              <a:gd name="connsiteY2" fmla="*/ 480291 h 830073"/>
              <a:gd name="connsiteX3" fmla="*/ 0 w 1191491"/>
              <a:gd name="connsiteY3" fmla="*/ 424873 h 830073"/>
              <a:gd name="connsiteX4" fmla="*/ 9236 w 1191491"/>
              <a:gd name="connsiteY4" fmla="*/ 258619 h 830073"/>
              <a:gd name="connsiteX5" fmla="*/ 36945 w 1191491"/>
              <a:gd name="connsiteY5" fmla="*/ 203200 h 830073"/>
              <a:gd name="connsiteX6" fmla="*/ 64654 w 1191491"/>
              <a:gd name="connsiteY6" fmla="*/ 175491 h 830073"/>
              <a:gd name="connsiteX7" fmla="*/ 314036 w 1191491"/>
              <a:gd name="connsiteY7" fmla="*/ 129309 h 830073"/>
              <a:gd name="connsiteX8" fmla="*/ 341745 w 1191491"/>
              <a:gd name="connsiteY8" fmla="*/ 120073 h 830073"/>
              <a:gd name="connsiteX9" fmla="*/ 397163 w 1191491"/>
              <a:gd name="connsiteY9" fmla="*/ 92364 h 830073"/>
              <a:gd name="connsiteX10" fmla="*/ 526472 w 1191491"/>
              <a:gd name="connsiteY10" fmla="*/ 27709 h 830073"/>
              <a:gd name="connsiteX11" fmla="*/ 618836 w 1191491"/>
              <a:gd name="connsiteY11" fmla="*/ 0 h 830073"/>
              <a:gd name="connsiteX12" fmla="*/ 951345 w 1191491"/>
              <a:gd name="connsiteY12" fmla="*/ 9237 h 830073"/>
              <a:gd name="connsiteX13" fmla="*/ 988291 w 1191491"/>
              <a:gd name="connsiteY13" fmla="*/ 18473 h 830073"/>
              <a:gd name="connsiteX14" fmla="*/ 1043709 w 1191491"/>
              <a:gd name="connsiteY14" fmla="*/ 36946 h 830073"/>
              <a:gd name="connsiteX15" fmla="*/ 1136072 w 1191491"/>
              <a:gd name="connsiteY15" fmla="*/ 120073 h 830073"/>
              <a:gd name="connsiteX16" fmla="*/ 1154545 w 1191491"/>
              <a:gd name="connsiteY16" fmla="*/ 147782 h 830073"/>
              <a:gd name="connsiteX17" fmla="*/ 1182254 w 1191491"/>
              <a:gd name="connsiteY17" fmla="*/ 230909 h 830073"/>
              <a:gd name="connsiteX18" fmla="*/ 1191491 w 1191491"/>
              <a:gd name="connsiteY18" fmla="*/ 258619 h 830073"/>
              <a:gd name="connsiteX19" fmla="*/ 1182254 w 1191491"/>
              <a:gd name="connsiteY19" fmla="*/ 314037 h 830073"/>
              <a:gd name="connsiteX20" fmla="*/ 1126836 w 1191491"/>
              <a:gd name="connsiteY20" fmla="*/ 369455 h 830073"/>
              <a:gd name="connsiteX21" fmla="*/ 1099127 w 1191491"/>
              <a:gd name="connsiteY21" fmla="*/ 397164 h 830073"/>
              <a:gd name="connsiteX22" fmla="*/ 1080654 w 1191491"/>
              <a:gd name="connsiteY22" fmla="*/ 452582 h 830073"/>
              <a:gd name="connsiteX23" fmla="*/ 1071418 w 1191491"/>
              <a:gd name="connsiteY23" fmla="*/ 480291 h 830073"/>
              <a:gd name="connsiteX24" fmla="*/ 1062181 w 1191491"/>
              <a:gd name="connsiteY24" fmla="*/ 517237 h 830073"/>
              <a:gd name="connsiteX25" fmla="*/ 1043709 w 1191491"/>
              <a:gd name="connsiteY25" fmla="*/ 572655 h 830073"/>
              <a:gd name="connsiteX26" fmla="*/ 1034472 w 1191491"/>
              <a:gd name="connsiteY26" fmla="*/ 600364 h 830073"/>
              <a:gd name="connsiteX27" fmla="*/ 1006763 w 1191491"/>
              <a:gd name="connsiteY27" fmla="*/ 637309 h 830073"/>
              <a:gd name="connsiteX28" fmla="*/ 997527 w 1191491"/>
              <a:gd name="connsiteY28" fmla="*/ 665019 h 830073"/>
              <a:gd name="connsiteX29" fmla="*/ 886691 w 1191491"/>
              <a:gd name="connsiteY29" fmla="*/ 757382 h 830073"/>
              <a:gd name="connsiteX30" fmla="*/ 831272 w 1191491"/>
              <a:gd name="connsiteY30" fmla="*/ 775855 h 830073"/>
              <a:gd name="connsiteX31" fmla="*/ 803563 w 1191491"/>
              <a:gd name="connsiteY31" fmla="*/ 794328 h 830073"/>
              <a:gd name="connsiteX32" fmla="*/ 766618 w 1191491"/>
              <a:gd name="connsiteY32" fmla="*/ 803564 h 830073"/>
              <a:gd name="connsiteX33" fmla="*/ 701963 w 1191491"/>
              <a:gd name="connsiteY33" fmla="*/ 822037 h 830073"/>
              <a:gd name="connsiteX34" fmla="*/ 461818 w 1191491"/>
              <a:gd name="connsiteY34" fmla="*/ 812800 h 830073"/>
              <a:gd name="connsiteX35" fmla="*/ 406400 w 1191491"/>
              <a:gd name="connsiteY35" fmla="*/ 775855 h 830073"/>
              <a:gd name="connsiteX36" fmla="*/ 378691 w 1191491"/>
              <a:gd name="connsiteY36" fmla="*/ 757382 h 830073"/>
              <a:gd name="connsiteX37" fmla="*/ 360218 w 1191491"/>
              <a:gd name="connsiteY37" fmla="*/ 701964 h 830073"/>
              <a:gd name="connsiteX38" fmla="*/ 350981 w 1191491"/>
              <a:gd name="connsiteY38" fmla="*/ 665019 h 830073"/>
              <a:gd name="connsiteX39" fmla="*/ 323272 w 1191491"/>
              <a:gd name="connsiteY39" fmla="*/ 646546 h 830073"/>
              <a:gd name="connsiteX40" fmla="*/ 267854 w 1191491"/>
              <a:gd name="connsiteY40" fmla="*/ 637309 h 830073"/>
              <a:gd name="connsiteX41" fmla="*/ 212436 w 1191491"/>
              <a:gd name="connsiteY41" fmla="*/ 618837 h 830073"/>
              <a:gd name="connsiteX42" fmla="*/ 157018 w 1191491"/>
              <a:gd name="connsiteY42" fmla="*/ 591128 h 830073"/>
              <a:gd name="connsiteX43" fmla="*/ 129309 w 1191491"/>
              <a:gd name="connsiteY43" fmla="*/ 554182 h 83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191491" h="830073">
                <a:moveTo>
                  <a:pt x="129309" y="554182"/>
                </a:moveTo>
                <a:cubicBezTo>
                  <a:pt x="118533" y="546485"/>
                  <a:pt x="103717" y="550623"/>
                  <a:pt x="92363" y="544946"/>
                </a:cubicBezTo>
                <a:cubicBezTo>
                  <a:pt x="48174" y="522851"/>
                  <a:pt x="39643" y="510698"/>
                  <a:pt x="9236" y="480291"/>
                </a:cubicBezTo>
                <a:cubicBezTo>
                  <a:pt x="6157" y="461818"/>
                  <a:pt x="0" y="443600"/>
                  <a:pt x="0" y="424873"/>
                </a:cubicBezTo>
                <a:cubicBezTo>
                  <a:pt x="0" y="369370"/>
                  <a:pt x="3974" y="313872"/>
                  <a:pt x="9236" y="258619"/>
                </a:cubicBezTo>
                <a:cubicBezTo>
                  <a:pt x="11028" y="239804"/>
                  <a:pt x="25561" y="216861"/>
                  <a:pt x="36945" y="203200"/>
                </a:cubicBezTo>
                <a:cubicBezTo>
                  <a:pt x="45307" y="193165"/>
                  <a:pt x="54619" y="183853"/>
                  <a:pt x="64654" y="175491"/>
                </a:cubicBezTo>
                <a:cubicBezTo>
                  <a:pt x="131558" y="119739"/>
                  <a:pt x="238026" y="133532"/>
                  <a:pt x="314036" y="129309"/>
                </a:cubicBezTo>
                <a:cubicBezTo>
                  <a:pt x="323272" y="126230"/>
                  <a:pt x="333037" y="124427"/>
                  <a:pt x="341745" y="120073"/>
                </a:cubicBezTo>
                <a:cubicBezTo>
                  <a:pt x="413364" y="84263"/>
                  <a:pt x="327516" y="115579"/>
                  <a:pt x="397163" y="92364"/>
                </a:cubicBezTo>
                <a:cubicBezTo>
                  <a:pt x="427951" y="76970"/>
                  <a:pt x="489527" y="43103"/>
                  <a:pt x="526472" y="27709"/>
                </a:cubicBezTo>
                <a:cubicBezTo>
                  <a:pt x="558799" y="15394"/>
                  <a:pt x="548024" y="3079"/>
                  <a:pt x="618836" y="0"/>
                </a:cubicBezTo>
                <a:cubicBezTo>
                  <a:pt x="729672" y="3079"/>
                  <a:pt x="840604" y="3700"/>
                  <a:pt x="951345" y="9237"/>
                </a:cubicBezTo>
                <a:cubicBezTo>
                  <a:pt x="964023" y="9871"/>
                  <a:pt x="976132" y="14825"/>
                  <a:pt x="988291" y="18473"/>
                </a:cubicBezTo>
                <a:cubicBezTo>
                  <a:pt x="1006942" y="24068"/>
                  <a:pt x="1043709" y="36946"/>
                  <a:pt x="1043709" y="36946"/>
                </a:cubicBezTo>
                <a:cubicBezTo>
                  <a:pt x="1075507" y="60795"/>
                  <a:pt x="1113971" y="86921"/>
                  <a:pt x="1136072" y="120073"/>
                </a:cubicBezTo>
                <a:lnTo>
                  <a:pt x="1154545" y="147782"/>
                </a:lnTo>
                <a:lnTo>
                  <a:pt x="1182254" y="230909"/>
                </a:lnTo>
                <a:lnTo>
                  <a:pt x="1191491" y="258619"/>
                </a:lnTo>
                <a:cubicBezTo>
                  <a:pt x="1188412" y="277092"/>
                  <a:pt x="1189209" y="296649"/>
                  <a:pt x="1182254" y="314037"/>
                </a:cubicBezTo>
                <a:cubicBezTo>
                  <a:pt x="1166324" y="353860"/>
                  <a:pt x="1154056" y="346772"/>
                  <a:pt x="1126836" y="369455"/>
                </a:cubicBezTo>
                <a:cubicBezTo>
                  <a:pt x="1116801" y="377817"/>
                  <a:pt x="1108363" y="387928"/>
                  <a:pt x="1099127" y="397164"/>
                </a:cubicBezTo>
                <a:lnTo>
                  <a:pt x="1080654" y="452582"/>
                </a:lnTo>
                <a:cubicBezTo>
                  <a:pt x="1077575" y="461818"/>
                  <a:pt x="1073779" y="470846"/>
                  <a:pt x="1071418" y="480291"/>
                </a:cubicBezTo>
                <a:cubicBezTo>
                  <a:pt x="1068339" y="492606"/>
                  <a:pt x="1065829" y="505078"/>
                  <a:pt x="1062181" y="517237"/>
                </a:cubicBezTo>
                <a:cubicBezTo>
                  <a:pt x="1056586" y="535888"/>
                  <a:pt x="1049867" y="554182"/>
                  <a:pt x="1043709" y="572655"/>
                </a:cubicBezTo>
                <a:cubicBezTo>
                  <a:pt x="1040630" y="581891"/>
                  <a:pt x="1040314" y="592575"/>
                  <a:pt x="1034472" y="600364"/>
                </a:cubicBezTo>
                <a:lnTo>
                  <a:pt x="1006763" y="637309"/>
                </a:lnTo>
                <a:cubicBezTo>
                  <a:pt x="1003684" y="646546"/>
                  <a:pt x="1003504" y="657334"/>
                  <a:pt x="997527" y="665019"/>
                </a:cubicBezTo>
                <a:cubicBezTo>
                  <a:pt x="979521" y="688170"/>
                  <a:pt x="918711" y="746709"/>
                  <a:pt x="886691" y="757382"/>
                </a:cubicBezTo>
                <a:lnTo>
                  <a:pt x="831272" y="775855"/>
                </a:lnTo>
                <a:cubicBezTo>
                  <a:pt x="822036" y="782013"/>
                  <a:pt x="813766" y="789955"/>
                  <a:pt x="803563" y="794328"/>
                </a:cubicBezTo>
                <a:cubicBezTo>
                  <a:pt x="791895" y="799328"/>
                  <a:pt x="778824" y="800077"/>
                  <a:pt x="766618" y="803564"/>
                </a:cubicBezTo>
                <a:cubicBezTo>
                  <a:pt x="673834" y="830073"/>
                  <a:pt x="817502" y="793151"/>
                  <a:pt x="701963" y="822037"/>
                </a:cubicBezTo>
                <a:cubicBezTo>
                  <a:pt x="621915" y="818958"/>
                  <a:pt x="540965" y="825167"/>
                  <a:pt x="461818" y="812800"/>
                </a:cubicBezTo>
                <a:cubicBezTo>
                  <a:pt x="439883" y="809373"/>
                  <a:pt x="424873" y="788170"/>
                  <a:pt x="406400" y="775855"/>
                </a:cubicBezTo>
                <a:lnTo>
                  <a:pt x="378691" y="757382"/>
                </a:lnTo>
                <a:cubicBezTo>
                  <a:pt x="372533" y="738909"/>
                  <a:pt x="364941" y="720854"/>
                  <a:pt x="360218" y="701964"/>
                </a:cubicBezTo>
                <a:cubicBezTo>
                  <a:pt x="357139" y="689649"/>
                  <a:pt x="358022" y="675581"/>
                  <a:pt x="350981" y="665019"/>
                </a:cubicBezTo>
                <a:cubicBezTo>
                  <a:pt x="344823" y="655783"/>
                  <a:pt x="333803" y="650056"/>
                  <a:pt x="323272" y="646546"/>
                </a:cubicBezTo>
                <a:cubicBezTo>
                  <a:pt x="305506" y="640624"/>
                  <a:pt x="286022" y="641851"/>
                  <a:pt x="267854" y="637309"/>
                </a:cubicBezTo>
                <a:cubicBezTo>
                  <a:pt x="248964" y="632586"/>
                  <a:pt x="212436" y="618837"/>
                  <a:pt x="212436" y="618837"/>
                </a:cubicBezTo>
                <a:cubicBezTo>
                  <a:pt x="133025" y="565896"/>
                  <a:pt x="233498" y="629368"/>
                  <a:pt x="157018" y="591128"/>
                </a:cubicBezTo>
                <a:cubicBezTo>
                  <a:pt x="147089" y="586164"/>
                  <a:pt x="140085" y="561879"/>
                  <a:pt x="129309" y="55418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8305800" y="5481935"/>
            <a:ext cx="338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u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553200" y="4267200"/>
            <a:ext cx="338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3982" y="1459345"/>
            <a:ext cx="1903300" cy="2406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2" name="Straight Arrow Connector 31"/>
          <p:cNvCxnSpPr/>
          <p:nvPr/>
        </p:nvCxnSpPr>
        <p:spPr>
          <a:xfrm rot="5400000" flipH="1" flipV="1">
            <a:off x="6528957" y="5085771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6879939" y="5085771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7226303" y="5085771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7577285" y="5085771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6614413" y="5466776"/>
            <a:ext cx="1920240" cy="158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6614413" y="5115794"/>
            <a:ext cx="1920240" cy="158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6614413" y="4769430"/>
            <a:ext cx="1920240" cy="158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40"/>
          <p:cNvSpPr/>
          <p:nvPr/>
        </p:nvSpPr>
        <p:spPr>
          <a:xfrm>
            <a:off x="7199745" y="2512291"/>
            <a:ext cx="678873" cy="2447637"/>
          </a:xfrm>
          <a:custGeom>
            <a:avLst/>
            <a:gdLst>
              <a:gd name="connsiteX0" fmla="*/ 1280776 w 1280776"/>
              <a:gd name="connsiteY0" fmla="*/ 2207491 h 2207491"/>
              <a:gd name="connsiteX1" fmla="*/ 144703 w 1280776"/>
              <a:gd name="connsiteY1" fmla="*/ 1126836 h 2207491"/>
              <a:gd name="connsiteX2" fmla="*/ 412558 w 1280776"/>
              <a:gd name="connsiteY2" fmla="*/ 0 h 2207491"/>
              <a:gd name="connsiteX0" fmla="*/ 1255376 w 1255376"/>
              <a:gd name="connsiteY0" fmla="*/ 2207491 h 2207491"/>
              <a:gd name="connsiteX1" fmla="*/ 119303 w 1255376"/>
              <a:gd name="connsiteY1" fmla="*/ 1126836 h 2207491"/>
              <a:gd name="connsiteX2" fmla="*/ 539558 w 1255376"/>
              <a:gd name="connsiteY2" fmla="*/ 0 h 2207491"/>
              <a:gd name="connsiteX0" fmla="*/ 1026776 w 1026776"/>
              <a:gd name="connsiteY0" fmla="*/ 2207491 h 2207491"/>
              <a:gd name="connsiteX1" fmla="*/ 119303 w 1026776"/>
              <a:gd name="connsiteY1" fmla="*/ 1126836 h 2207491"/>
              <a:gd name="connsiteX2" fmla="*/ 310958 w 1026776"/>
              <a:gd name="connsiteY2" fmla="*/ 0 h 2207491"/>
              <a:gd name="connsiteX0" fmla="*/ 955964 w 955964"/>
              <a:gd name="connsiteY0" fmla="*/ 2447637 h 2447637"/>
              <a:gd name="connsiteX1" fmla="*/ 48491 w 955964"/>
              <a:gd name="connsiteY1" fmla="*/ 1366982 h 2447637"/>
              <a:gd name="connsiteX2" fmla="*/ 665019 w 955964"/>
              <a:gd name="connsiteY2" fmla="*/ 0 h 2447637"/>
              <a:gd name="connsiteX0" fmla="*/ 678873 w 678873"/>
              <a:gd name="connsiteY0" fmla="*/ 2447637 h 2447637"/>
              <a:gd name="connsiteX1" fmla="*/ 48491 w 678873"/>
              <a:gd name="connsiteY1" fmla="*/ 1366982 h 2447637"/>
              <a:gd name="connsiteX2" fmla="*/ 387928 w 678873"/>
              <a:gd name="connsiteY2" fmla="*/ 0 h 2447637"/>
              <a:gd name="connsiteX0" fmla="*/ 678873 w 678873"/>
              <a:gd name="connsiteY0" fmla="*/ 2447637 h 2447637"/>
              <a:gd name="connsiteX1" fmla="*/ 48491 w 678873"/>
              <a:gd name="connsiteY1" fmla="*/ 1366982 h 2447637"/>
              <a:gd name="connsiteX2" fmla="*/ 387928 w 678873"/>
              <a:gd name="connsiteY2" fmla="*/ 0 h 244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873" h="2447637">
                <a:moveTo>
                  <a:pt x="678873" y="2447637"/>
                </a:moveTo>
                <a:cubicBezTo>
                  <a:pt x="183188" y="2091267"/>
                  <a:pt x="96982" y="1774921"/>
                  <a:pt x="48491" y="1366982"/>
                </a:cubicBezTo>
                <a:cubicBezTo>
                  <a:pt x="0" y="959043"/>
                  <a:pt x="181649" y="379460"/>
                  <a:pt x="387928" y="0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03" y="3244299"/>
            <a:ext cx="3365500" cy="11557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3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6123">
            <a:normAutofit fontScale="90000"/>
          </a:bodyPr>
          <a:lstStyle/>
          <a:p>
            <a:r>
              <a:rPr lang="en-US" dirty="0" err="1" smtClean="0">
                <a:latin typeface="Trebuchet MS"/>
                <a:ea typeface="ヒラギノ角ゴ ProN W6" charset="0"/>
              </a:rPr>
              <a:t>Voronoi</a:t>
            </a:r>
            <a:r>
              <a:rPr lang="en-US" dirty="0" smtClean="0">
                <a:latin typeface="Trebuchet MS"/>
                <a:ea typeface="ヒラギノ角ゴ ProN W6" charset="0"/>
              </a:rPr>
              <a:t> Vertex Area</a:t>
            </a:r>
            <a:endParaRPr lang="en-US" dirty="0">
              <a:latin typeface="Trebuchet MS"/>
              <a:ea typeface="ヒラギノ角ゴ ProN W6" charset="0"/>
            </a:endParaRPr>
          </a:p>
        </p:txBody>
      </p:sp>
      <p:grpSp>
        <p:nvGrpSpPr>
          <p:cNvPr id="15370" name="Group 3"/>
          <p:cNvGrpSpPr>
            <a:grpSpLocks/>
          </p:cNvGrpSpPr>
          <p:nvPr/>
        </p:nvGrpSpPr>
        <p:grpSpPr bwMode="auto">
          <a:xfrm>
            <a:off x="3542678" y="1637646"/>
            <a:ext cx="2003096" cy="2025803"/>
            <a:chOff x="2021" y="108"/>
            <a:chExt cx="960" cy="929"/>
          </a:xfrm>
        </p:grpSpPr>
        <p:sp>
          <p:nvSpPr>
            <p:cNvPr id="15388" name="Freeform 10"/>
            <p:cNvSpPr>
              <a:spLocks/>
            </p:cNvSpPr>
            <p:nvPr/>
          </p:nvSpPr>
          <p:spPr bwMode="auto">
            <a:xfrm>
              <a:off x="2206" y="252"/>
              <a:ext cx="619" cy="5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1200"/>
                  </a:moveTo>
                  <a:lnTo>
                    <a:pt x="7714" y="0"/>
                  </a:lnTo>
                  <a:lnTo>
                    <a:pt x="21600" y="8000"/>
                  </a:lnTo>
                  <a:lnTo>
                    <a:pt x="16971" y="20800"/>
                  </a:lnTo>
                  <a:lnTo>
                    <a:pt x="5069" y="21600"/>
                  </a:lnTo>
                  <a:lnTo>
                    <a:pt x="0" y="11200"/>
                  </a:lnTo>
                  <a:close/>
                  <a:moveTo>
                    <a:pt x="0" y="11200"/>
                  </a:moveTo>
                </a:path>
              </a:pathLst>
            </a:custGeom>
            <a:solidFill>
              <a:srgbClr val="5788CB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389" name="Freeform 11"/>
            <p:cNvSpPr>
              <a:spLocks/>
            </p:cNvSpPr>
            <p:nvPr/>
          </p:nvSpPr>
          <p:spPr bwMode="auto">
            <a:xfrm>
              <a:off x="2054" y="141"/>
              <a:ext cx="890" cy="8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17791" y="0"/>
                  </a:moveTo>
                  <a:lnTo>
                    <a:pt x="17" y="3789"/>
                  </a:lnTo>
                  <a:lnTo>
                    <a:pt x="17" y="16105"/>
                  </a:lnTo>
                  <a:lnTo>
                    <a:pt x="11806" y="9284"/>
                  </a:lnTo>
                  <a:lnTo>
                    <a:pt x="21600" y="13453"/>
                  </a:lnTo>
                  <a:lnTo>
                    <a:pt x="11443" y="21600"/>
                  </a:lnTo>
                  <a:lnTo>
                    <a:pt x="0" y="16102"/>
                  </a:lnTo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390" name="Freeform 12"/>
            <p:cNvSpPr>
              <a:spLocks/>
            </p:cNvSpPr>
            <p:nvPr/>
          </p:nvSpPr>
          <p:spPr bwMode="auto">
            <a:xfrm>
              <a:off x="2047" y="141"/>
              <a:ext cx="890" cy="53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6389"/>
                  </a:moveTo>
                  <a:lnTo>
                    <a:pt x="11798" y="14907"/>
                  </a:lnTo>
                  <a:lnTo>
                    <a:pt x="17788" y="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391" name="Line 13"/>
            <p:cNvSpPr>
              <a:spLocks noChangeShapeType="1"/>
            </p:cNvSpPr>
            <p:nvPr/>
          </p:nvSpPr>
          <p:spPr bwMode="auto">
            <a:xfrm flipH="1">
              <a:off x="2518" y="493"/>
              <a:ext cx="8" cy="4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392" name="Oval 14"/>
            <p:cNvSpPr>
              <a:spLocks/>
            </p:cNvSpPr>
            <p:nvPr/>
          </p:nvSpPr>
          <p:spPr bwMode="auto">
            <a:xfrm>
              <a:off x="2021" y="266"/>
              <a:ext cx="76" cy="76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394" name="Oval 16"/>
            <p:cNvSpPr>
              <a:spLocks/>
            </p:cNvSpPr>
            <p:nvPr/>
          </p:nvSpPr>
          <p:spPr bwMode="auto">
            <a:xfrm>
              <a:off x="2494" y="475"/>
              <a:ext cx="76" cy="76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395" name="Oval 17"/>
            <p:cNvSpPr>
              <a:spLocks/>
            </p:cNvSpPr>
            <p:nvPr/>
          </p:nvSpPr>
          <p:spPr bwMode="auto">
            <a:xfrm>
              <a:off x="2021" y="727"/>
              <a:ext cx="76" cy="76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396" name="Oval 18"/>
            <p:cNvSpPr>
              <a:spLocks/>
            </p:cNvSpPr>
            <p:nvPr/>
          </p:nvSpPr>
          <p:spPr bwMode="auto">
            <a:xfrm>
              <a:off x="2482" y="961"/>
              <a:ext cx="76" cy="76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397" name="Oval 19"/>
            <p:cNvSpPr>
              <a:spLocks/>
            </p:cNvSpPr>
            <p:nvPr/>
          </p:nvSpPr>
          <p:spPr bwMode="auto">
            <a:xfrm>
              <a:off x="2905" y="626"/>
              <a:ext cx="76" cy="76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393" name="Oval 15"/>
            <p:cNvSpPr>
              <a:spLocks/>
            </p:cNvSpPr>
            <p:nvPr/>
          </p:nvSpPr>
          <p:spPr bwMode="auto">
            <a:xfrm>
              <a:off x="2741" y="108"/>
              <a:ext cx="76" cy="76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5371" name="Line 20"/>
          <p:cNvSpPr>
            <a:spLocks noChangeShapeType="1"/>
          </p:cNvSpPr>
          <p:nvPr/>
        </p:nvSpPr>
        <p:spPr bwMode="auto">
          <a:xfrm rot="10800000" flipH="1" flipV="1">
            <a:off x="4989287" y="3084255"/>
            <a:ext cx="750094" cy="48220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72" name="Oval 50"/>
          <p:cNvSpPr>
            <a:spLocks noChangeArrowheads="1"/>
          </p:cNvSpPr>
          <p:nvPr/>
        </p:nvSpPr>
        <p:spPr bwMode="auto">
          <a:xfrm>
            <a:off x="4897758" y="2969285"/>
            <a:ext cx="107156" cy="107156"/>
          </a:xfrm>
          <a:prstGeom prst="ellipse">
            <a:avLst/>
          </a:prstGeom>
          <a:solidFill>
            <a:srgbClr val="FFC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5373" name="Oval 51"/>
          <p:cNvSpPr>
            <a:spLocks noChangeArrowheads="1"/>
          </p:cNvSpPr>
          <p:nvPr/>
        </p:nvSpPr>
        <p:spPr bwMode="auto">
          <a:xfrm>
            <a:off x="4339653" y="1897723"/>
            <a:ext cx="107156" cy="107156"/>
          </a:xfrm>
          <a:prstGeom prst="ellipse">
            <a:avLst/>
          </a:prstGeom>
          <a:solidFill>
            <a:srgbClr val="FFC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5374" name="Oval 53"/>
          <p:cNvSpPr>
            <a:spLocks noChangeArrowheads="1"/>
          </p:cNvSpPr>
          <p:nvPr/>
        </p:nvSpPr>
        <p:spPr bwMode="auto">
          <a:xfrm>
            <a:off x="4178918" y="2983796"/>
            <a:ext cx="107156" cy="107156"/>
          </a:xfrm>
          <a:prstGeom prst="ellipse">
            <a:avLst/>
          </a:prstGeom>
          <a:solidFill>
            <a:srgbClr val="FFC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5375" name="Oval 54"/>
          <p:cNvSpPr>
            <a:spLocks noChangeArrowheads="1"/>
          </p:cNvSpPr>
          <p:nvPr/>
        </p:nvSpPr>
        <p:spPr bwMode="auto">
          <a:xfrm>
            <a:off x="3887588" y="2479269"/>
            <a:ext cx="107156" cy="107156"/>
          </a:xfrm>
          <a:prstGeom prst="ellipse">
            <a:avLst/>
          </a:prstGeom>
          <a:solidFill>
            <a:srgbClr val="FFC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5377" name="Rectangle 83"/>
          <p:cNvSpPr>
            <a:spLocks noChangeArrowheads="1"/>
          </p:cNvSpPr>
          <p:nvPr/>
        </p:nvSpPr>
        <p:spPr bwMode="auto">
          <a:xfrm>
            <a:off x="4607543" y="2494896"/>
            <a:ext cx="276820" cy="37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/>
          <a:p>
            <a:r>
              <a:rPr lang="el-GR" sz="2000"/>
              <a:t>θ</a:t>
            </a:r>
            <a:endParaRPr lang="en-US" sz="2000"/>
          </a:p>
        </p:txBody>
      </p:sp>
      <p:cxnSp>
        <p:nvCxnSpPr>
          <p:cNvPr id="15378" name="Straight Connector 86"/>
          <p:cNvCxnSpPr>
            <a:cxnSpLocks noChangeShapeType="1"/>
            <a:endCxn id="15372" idx="1"/>
          </p:cNvCxnSpPr>
          <p:nvPr/>
        </p:nvCxnSpPr>
        <p:spPr bwMode="auto">
          <a:xfrm rot="16200000" flipH="1">
            <a:off x="4541687" y="2613214"/>
            <a:ext cx="437555" cy="305842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9" name="Straight Connector 88"/>
          <p:cNvCxnSpPr>
            <a:cxnSpLocks noChangeShapeType="1"/>
            <a:stCxn id="15380" idx="6"/>
          </p:cNvCxnSpPr>
          <p:nvPr/>
        </p:nvCxnSpPr>
        <p:spPr bwMode="auto">
          <a:xfrm flipH="1">
            <a:off x="4607543" y="2372113"/>
            <a:ext cx="649635" cy="12166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80" name="Oval 52"/>
          <p:cNvSpPr>
            <a:spLocks noChangeArrowheads="1"/>
          </p:cNvSpPr>
          <p:nvPr/>
        </p:nvSpPr>
        <p:spPr bwMode="auto">
          <a:xfrm>
            <a:off x="5150022" y="2318535"/>
            <a:ext cx="107156" cy="107156"/>
          </a:xfrm>
          <a:prstGeom prst="ellipse">
            <a:avLst/>
          </a:prstGeom>
          <a:solidFill>
            <a:srgbClr val="FFC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4401081" y="201647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18413" y="3410139"/>
            <a:ext cx="359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61336" y="3509808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endParaRPr lang="en-US" sz="2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52" y="4399507"/>
            <a:ext cx="7339310" cy="1704908"/>
          </a:xfrm>
          <a:prstGeom prst="rect">
            <a:avLst/>
          </a:prstGeom>
        </p:spPr>
      </p:pic>
      <p:sp>
        <p:nvSpPr>
          <p:cNvPr id="48" name="Line 20"/>
          <p:cNvSpPr>
            <a:spLocks noChangeShapeType="1"/>
          </p:cNvSpPr>
          <p:nvPr/>
        </p:nvSpPr>
        <p:spPr bwMode="auto">
          <a:xfrm rot="10800000" flipH="1" flipV="1">
            <a:off x="5356777" y="2377504"/>
            <a:ext cx="1050630" cy="26240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6386439" y="2483592"/>
            <a:ext cx="493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+1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30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4161" y="1851239"/>
            <a:ext cx="1657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Flattened flap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6" name="Line 20"/>
          <p:cNvSpPr>
            <a:spLocks noChangeShapeType="1"/>
          </p:cNvSpPr>
          <p:nvPr/>
        </p:nvSpPr>
        <p:spPr bwMode="auto">
          <a:xfrm rot="10800000" flipH="1">
            <a:off x="6074324" y="2080733"/>
            <a:ext cx="1025137" cy="290689"/>
          </a:xfrm>
          <a:prstGeom prst="line">
            <a:avLst/>
          </a:prstGeom>
          <a:noFill/>
          <a:ln w="25400">
            <a:solidFill>
              <a:schemeClr val="accent6">
                <a:lumMod val="75000"/>
              </a:schemeClr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3167438" y="1433186"/>
            <a:ext cx="1882100" cy="2126828"/>
          </a:xfrm>
          <a:custGeom>
            <a:avLst/>
            <a:gdLst>
              <a:gd name="connsiteX0" fmla="*/ 1882100 w 1882100"/>
              <a:gd name="connsiteY0" fmla="*/ 163210 h 2126828"/>
              <a:gd name="connsiteX1" fmla="*/ 1882100 w 1882100"/>
              <a:gd name="connsiteY1" fmla="*/ 346821 h 2126828"/>
              <a:gd name="connsiteX2" fmla="*/ 1438353 w 1882100"/>
              <a:gd name="connsiteY2" fmla="*/ 1065964 h 2126828"/>
              <a:gd name="connsiteX3" fmla="*/ 1387348 w 1882100"/>
              <a:gd name="connsiteY3" fmla="*/ 2080925 h 2126828"/>
              <a:gd name="connsiteX4" fmla="*/ 1305739 w 1882100"/>
              <a:gd name="connsiteY4" fmla="*/ 2126828 h 2126828"/>
              <a:gd name="connsiteX5" fmla="*/ 0 w 1882100"/>
              <a:gd name="connsiteY5" fmla="*/ 1667801 h 2126828"/>
              <a:gd name="connsiteX6" fmla="*/ 453948 w 1882100"/>
              <a:gd name="connsiteY6" fmla="*/ 0 h 2126828"/>
              <a:gd name="connsiteX7" fmla="*/ 1882100 w 1882100"/>
              <a:gd name="connsiteY7" fmla="*/ 163210 h 212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2100" h="2126828">
                <a:moveTo>
                  <a:pt x="1882100" y="163210"/>
                </a:moveTo>
                <a:lnTo>
                  <a:pt x="1882100" y="346821"/>
                </a:lnTo>
                <a:lnTo>
                  <a:pt x="1438353" y="1065964"/>
                </a:lnTo>
                <a:lnTo>
                  <a:pt x="1387348" y="2080925"/>
                </a:lnTo>
                <a:lnTo>
                  <a:pt x="1305739" y="2126828"/>
                </a:lnTo>
                <a:lnTo>
                  <a:pt x="0" y="1667801"/>
                </a:lnTo>
                <a:lnTo>
                  <a:pt x="453948" y="0"/>
                </a:lnTo>
                <a:lnTo>
                  <a:pt x="1882100" y="1632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575709" y="1709122"/>
            <a:ext cx="884281" cy="1881221"/>
            <a:chOff x="4575709" y="1709122"/>
            <a:chExt cx="884281" cy="1881221"/>
          </a:xfrm>
        </p:grpSpPr>
        <p:sp>
          <p:nvSpPr>
            <p:cNvPr id="11" name="Freeform 10"/>
            <p:cNvSpPr/>
            <p:nvPr/>
          </p:nvSpPr>
          <p:spPr>
            <a:xfrm>
              <a:off x="4575709" y="1709122"/>
              <a:ext cx="884281" cy="1881221"/>
            </a:xfrm>
            <a:custGeom>
              <a:avLst/>
              <a:gdLst>
                <a:gd name="connsiteX0" fmla="*/ 35609 w 884281"/>
                <a:gd name="connsiteY0" fmla="*/ 801151 h 1881221"/>
                <a:gd name="connsiteX1" fmla="*/ 545999 w 884281"/>
                <a:gd name="connsiteY1" fmla="*/ 0 h 1881221"/>
                <a:gd name="connsiteX2" fmla="*/ 884281 w 884281"/>
                <a:gd name="connsiteY2" fmla="*/ 1151283 h 1881221"/>
                <a:gd name="connsiteX3" fmla="*/ 0 w 884281"/>
                <a:gd name="connsiteY3" fmla="*/ 1881221 h 1881221"/>
                <a:gd name="connsiteX4" fmla="*/ 35609 w 884281"/>
                <a:gd name="connsiteY4" fmla="*/ 801151 h 1881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4281" h="1881221">
                  <a:moveTo>
                    <a:pt x="35609" y="801151"/>
                  </a:moveTo>
                  <a:lnTo>
                    <a:pt x="545999" y="0"/>
                  </a:lnTo>
                  <a:lnTo>
                    <a:pt x="884281" y="1151283"/>
                  </a:lnTo>
                  <a:lnTo>
                    <a:pt x="0" y="1881221"/>
                  </a:lnTo>
                  <a:lnTo>
                    <a:pt x="35609" y="801151"/>
                  </a:lnTo>
                  <a:close/>
                </a:path>
              </a:pathLst>
            </a:custGeom>
            <a:noFill/>
            <a:ln w="38100" cmpd="sng">
              <a:solidFill>
                <a:srgbClr val="E46C0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4603477" y="2508377"/>
              <a:ext cx="842739" cy="344198"/>
            </a:xfrm>
            <a:custGeom>
              <a:avLst/>
              <a:gdLst>
                <a:gd name="connsiteX0" fmla="*/ 35609 w 884281"/>
                <a:gd name="connsiteY0" fmla="*/ 801151 h 1881221"/>
                <a:gd name="connsiteX1" fmla="*/ 545999 w 884281"/>
                <a:gd name="connsiteY1" fmla="*/ 0 h 1881221"/>
                <a:gd name="connsiteX2" fmla="*/ 884281 w 884281"/>
                <a:gd name="connsiteY2" fmla="*/ 1151283 h 1881221"/>
                <a:gd name="connsiteX3" fmla="*/ 0 w 884281"/>
                <a:gd name="connsiteY3" fmla="*/ 1881221 h 1881221"/>
                <a:gd name="connsiteX4" fmla="*/ 35609 w 884281"/>
                <a:gd name="connsiteY4" fmla="*/ 801151 h 1881221"/>
                <a:gd name="connsiteX0" fmla="*/ 35609 w 884281"/>
                <a:gd name="connsiteY0" fmla="*/ 0 h 1080070"/>
                <a:gd name="connsiteX1" fmla="*/ 884281 w 884281"/>
                <a:gd name="connsiteY1" fmla="*/ 350132 h 1080070"/>
                <a:gd name="connsiteX2" fmla="*/ 0 w 884281"/>
                <a:gd name="connsiteY2" fmla="*/ 1080070 h 1080070"/>
                <a:gd name="connsiteX3" fmla="*/ 35609 w 884281"/>
                <a:gd name="connsiteY3" fmla="*/ 0 h 1080070"/>
                <a:gd name="connsiteX0" fmla="*/ 884281 w 975721"/>
                <a:gd name="connsiteY0" fmla="*/ 350132 h 1080070"/>
                <a:gd name="connsiteX1" fmla="*/ 0 w 975721"/>
                <a:gd name="connsiteY1" fmla="*/ 1080070 h 1080070"/>
                <a:gd name="connsiteX2" fmla="*/ 35609 w 975721"/>
                <a:gd name="connsiteY2" fmla="*/ 0 h 1080070"/>
                <a:gd name="connsiteX3" fmla="*/ 975721 w 975721"/>
                <a:gd name="connsiteY3" fmla="*/ 441572 h 1080070"/>
                <a:gd name="connsiteX0" fmla="*/ 884281 w 884281"/>
                <a:gd name="connsiteY0" fmla="*/ 350132 h 1080070"/>
                <a:gd name="connsiteX1" fmla="*/ 0 w 884281"/>
                <a:gd name="connsiteY1" fmla="*/ 1080070 h 1080070"/>
                <a:gd name="connsiteX2" fmla="*/ 35609 w 884281"/>
                <a:gd name="connsiteY2" fmla="*/ 0 h 1080070"/>
                <a:gd name="connsiteX0" fmla="*/ 884281 w 884281"/>
                <a:gd name="connsiteY0" fmla="*/ 0 h 729938"/>
                <a:gd name="connsiteX1" fmla="*/ 0 w 884281"/>
                <a:gd name="connsiteY1" fmla="*/ 729938 h 729938"/>
                <a:gd name="connsiteX0" fmla="*/ 1008912 w 1008912"/>
                <a:gd name="connsiteY0" fmla="*/ 504428 h 504428"/>
                <a:gd name="connsiteX1" fmla="*/ 0 w 1008912"/>
                <a:gd name="connsiteY1" fmla="*/ 0 h 504428"/>
                <a:gd name="connsiteX0" fmla="*/ 878347 w 878347"/>
                <a:gd name="connsiteY0" fmla="*/ 362001 h 362001"/>
                <a:gd name="connsiteX1" fmla="*/ 0 w 878347"/>
                <a:gd name="connsiteY1" fmla="*/ 0 h 362001"/>
                <a:gd name="connsiteX0" fmla="*/ 842739 w 842739"/>
                <a:gd name="connsiteY0" fmla="*/ 344198 h 344198"/>
                <a:gd name="connsiteX1" fmla="*/ 0 w 842739"/>
                <a:gd name="connsiteY1" fmla="*/ 0 h 34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2739" h="344198">
                  <a:moveTo>
                    <a:pt x="842739" y="344198"/>
                  </a:moveTo>
                  <a:lnTo>
                    <a:pt x="0" y="0"/>
                  </a:lnTo>
                </a:path>
              </a:pathLst>
            </a:custGeom>
            <a:noFill/>
            <a:ln w="38100" cmpd="sng">
              <a:solidFill>
                <a:srgbClr val="E46C0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Oval 56"/>
          <p:cNvSpPr>
            <a:spLocks noChangeArrowheads="1"/>
          </p:cNvSpPr>
          <p:nvPr/>
        </p:nvSpPr>
        <p:spPr bwMode="auto">
          <a:xfrm>
            <a:off x="4293888" y="2441318"/>
            <a:ext cx="1232297" cy="1232297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4291100" y="2032425"/>
            <a:ext cx="434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2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92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Discrete Laplace-Beltrami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Cotangent formula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/>
              <a:t>Accounts for mesh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geometry</a:t>
            </a:r>
          </a:p>
          <a:p>
            <a:pPr lvl="1"/>
            <a:r>
              <a:rPr lang="en-US" dirty="0" smtClean="0"/>
              <a:t>Potentially negative/</a:t>
            </a:r>
            <a:br>
              <a:rPr lang="en-US" dirty="0" smtClean="0"/>
            </a:br>
            <a:r>
              <a:rPr lang="en-US" dirty="0" smtClean="0"/>
              <a:t>infinite weights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0975" y="3657498"/>
            <a:ext cx="3247486" cy="2109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68" y="2369077"/>
            <a:ext cx="7530281" cy="1020363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31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Discrete Laplace-Beltrami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Cotangent formula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Can be derived using linear Finite Elements</a:t>
            </a:r>
          </a:p>
          <a:p>
            <a:pPr lvl="1"/>
            <a:r>
              <a:rPr lang="en-US" dirty="0" smtClean="0"/>
              <a:t>Nice property: gives zero for planar 1-rings!</a:t>
            </a: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68" y="2369077"/>
            <a:ext cx="7530281" cy="1020363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32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217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83" name="Freeform 3"/>
          <p:cNvSpPr>
            <a:spLocks/>
          </p:cNvSpPr>
          <p:nvPr/>
        </p:nvSpPr>
        <p:spPr bwMode="auto">
          <a:xfrm>
            <a:off x="3078163" y="1400019"/>
            <a:ext cx="42862" cy="452437"/>
          </a:xfrm>
          <a:custGeom>
            <a:avLst/>
            <a:gdLst/>
            <a:ahLst/>
            <a:cxnLst>
              <a:cxn ang="0">
                <a:pos x="0" y="285"/>
              </a:cxn>
              <a:cxn ang="0">
                <a:pos x="27" y="0"/>
              </a:cxn>
            </a:cxnLst>
            <a:rect l="0" t="0" r="r" b="b"/>
            <a:pathLst>
              <a:path w="27" h="285">
                <a:moveTo>
                  <a:pt x="0" y="285"/>
                </a:moveTo>
                <a:lnTo>
                  <a:pt x="27" y="0"/>
                </a:lnTo>
              </a:path>
            </a:pathLst>
          </a:custGeom>
          <a:noFill/>
          <a:ln w="63500" cap="flat" cmpd="sng">
            <a:solidFill>
              <a:srgbClr val="E689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28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Discrete Laplace-Beltrami</a:t>
            </a:r>
            <a:endParaRPr lang="en-US" sz="2400" b="0" dirty="0"/>
          </a:p>
        </p:txBody>
      </p:sp>
      <p:sp>
        <p:nvSpPr>
          <p:cNvPr id="1505285" name="Rectangle 5"/>
          <p:cNvSpPr>
            <a:spLocks noGrp="1" noChangeArrowheads="1"/>
          </p:cNvSpPr>
          <p:nvPr>
            <p:ph idx="1"/>
          </p:nvPr>
        </p:nvSpPr>
        <p:spPr>
          <a:xfrm>
            <a:off x="4354171" y="1371600"/>
            <a:ext cx="4650179" cy="45720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sz="2400" b="1" dirty="0" smtClean="0">
                <a:solidFill>
                  <a:srgbClr val="BA1C21"/>
                </a:solidFill>
              </a:rPr>
              <a:t>Uniform </a:t>
            </a:r>
            <a:r>
              <a:rPr lang="de-DE" sz="2400" b="1" dirty="0">
                <a:solidFill>
                  <a:srgbClr val="BA1C21"/>
                </a:solidFill>
              </a:rPr>
              <a:t>Laplacian </a:t>
            </a:r>
            <a:r>
              <a:rPr lang="de-DE" sz="2400" b="1" dirty="0">
                <a:solidFill>
                  <a:srgbClr val="CC0000"/>
                </a:solidFill>
                <a:latin typeface="Times New Roman" pitchFamily="18" charset="0"/>
              </a:rPr>
              <a:t>L</a:t>
            </a:r>
            <a:r>
              <a:rPr lang="de-DE" sz="2400" i="1" baseline="-25000" dirty="0">
                <a:solidFill>
                  <a:srgbClr val="CC0000"/>
                </a:solidFill>
                <a:latin typeface="Times New Roman" pitchFamily="18" charset="0"/>
              </a:rPr>
              <a:t>u</a:t>
            </a:r>
            <a:r>
              <a:rPr lang="de-DE" sz="2400" dirty="0">
                <a:solidFill>
                  <a:srgbClr val="CC0000"/>
                </a:solidFill>
                <a:latin typeface="Times New Roman" pitchFamily="18" charset="0"/>
              </a:rPr>
              <a:t>(</a:t>
            </a:r>
            <a:r>
              <a:rPr lang="de-DE" sz="2400" b="1" dirty="0">
                <a:solidFill>
                  <a:srgbClr val="CC0000"/>
                </a:solidFill>
                <a:latin typeface="Times New Roman" pitchFamily="18" charset="0"/>
              </a:rPr>
              <a:t>v</a:t>
            </a:r>
            <a:r>
              <a:rPr lang="de-DE" sz="2400" i="1" baseline="-25000" dirty="0">
                <a:solidFill>
                  <a:srgbClr val="CC0000"/>
                </a:solidFill>
                <a:latin typeface="Times New Roman" pitchFamily="18" charset="0"/>
              </a:rPr>
              <a:t>i</a:t>
            </a:r>
            <a:r>
              <a:rPr lang="de-DE" sz="2400" dirty="0">
                <a:solidFill>
                  <a:srgbClr val="CC0000"/>
                </a:solidFill>
                <a:latin typeface="Times New Roman" pitchFamily="18" charset="0"/>
              </a:rPr>
              <a:t>)</a:t>
            </a:r>
            <a:endParaRPr lang="de-DE" sz="2400" b="1" dirty="0">
              <a:solidFill>
                <a:srgbClr val="BA1C21"/>
              </a:solidFill>
            </a:endParaRPr>
          </a:p>
          <a:p>
            <a:pPr>
              <a:lnSpc>
                <a:spcPct val="90000"/>
              </a:lnSpc>
            </a:pPr>
            <a:r>
              <a:rPr lang="de-DE" sz="2400" b="1" dirty="0" smtClean="0">
                <a:solidFill>
                  <a:srgbClr val="006600"/>
                </a:solidFill>
              </a:rPr>
              <a:t>Cotangent </a:t>
            </a:r>
            <a:r>
              <a:rPr lang="de-DE" sz="2400" b="1" dirty="0">
                <a:solidFill>
                  <a:srgbClr val="006600"/>
                </a:solidFill>
              </a:rPr>
              <a:t>Laplacian </a:t>
            </a:r>
            <a:r>
              <a:rPr lang="de-DE" sz="2400" b="1" dirty="0">
                <a:solidFill>
                  <a:srgbClr val="006600"/>
                </a:solidFill>
                <a:latin typeface="Times New Roman" pitchFamily="18" charset="0"/>
              </a:rPr>
              <a:t>L</a:t>
            </a:r>
            <a:r>
              <a:rPr lang="de-DE" sz="2400" i="1" baseline="-25000" dirty="0">
                <a:solidFill>
                  <a:srgbClr val="006600"/>
                </a:solidFill>
                <a:latin typeface="Times New Roman" pitchFamily="18" charset="0"/>
              </a:rPr>
              <a:t>c</a:t>
            </a:r>
            <a:r>
              <a:rPr lang="de-DE" sz="2400" dirty="0">
                <a:solidFill>
                  <a:srgbClr val="006600"/>
                </a:solidFill>
                <a:latin typeface="Times New Roman" pitchFamily="18" charset="0"/>
              </a:rPr>
              <a:t>(</a:t>
            </a:r>
            <a:r>
              <a:rPr lang="de-DE" sz="2400" b="1" dirty="0">
                <a:solidFill>
                  <a:srgbClr val="006600"/>
                </a:solidFill>
                <a:latin typeface="Times New Roman" pitchFamily="18" charset="0"/>
              </a:rPr>
              <a:t>v</a:t>
            </a:r>
            <a:r>
              <a:rPr lang="de-DE" sz="2400" i="1" baseline="-25000" dirty="0">
                <a:solidFill>
                  <a:srgbClr val="006600"/>
                </a:solidFill>
                <a:latin typeface="Times New Roman" pitchFamily="18" charset="0"/>
              </a:rPr>
              <a:t>i</a:t>
            </a:r>
            <a:r>
              <a:rPr lang="de-DE" sz="2400" dirty="0">
                <a:solidFill>
                  <a:srgbClr val="006600"/>
                </a:solidFill>
                <a:latin typeface="Times New Roman" pitchFamily="18" charset="0"/>
              </a:rPr>
              <a:t>)</a:t>
            </a:r>
            <a:endParaRPr lang="de-DE" sz="2400" b="1" dirty="0">
              <a:solidFill>
                <a:srgbClr val="006600"/>
              </a:solidFill>
            </a:endParaRPr>
          </a:p>
          <a:p>
            <a:pPr>
              <a:lnSpc>
                <a:spcPct val="90000"/>
              </a:lnSpc>
            </a:pPr>
            <a:r>
              <a:rPr lang="de-DE" sz="2400" b="1" dirty="0">
                <a:solidFill>
                  <a:srgbClr val="E68900"/>
                </a:solidFill>
              </a:rPr>
              <a:t>Mean curvature normal</a:t>
            </a:r>
          </a:p>
        </p:txBody>
      </p:sp>
      <p:sp>
        <p:nvSpPr>
          <p:cNvPr id="1505286" name="Freeform 6"/>
          <p:cNvSpPr>
            <a:spLocks/>
          </p:cNvSpPr>
          <p:nvPr/>
        </p:nvSpPr>
        <p:spPr bwMode="auto">
          <a:xfrm>
            <a:off x="1000125" y="1850869"/>
            <a:ext cx="2079625" cy="1273175"/>
          </a:xfrm>
          <a:custGeom>
            <a:avLst/>
            <a:gdLst/>
            <a:ahLst/>
            <a:cxnLst>
              <a:cxn ang="0">
                <a:pos x="0" y="802"/>
              </a:cxn>
              <a:cxn ang="0">
                <a:pos x="1286" y="715"/>
              </a:cxn>
              <a:cxn ang="0">
                <a:pos x="1310" y="0"/>
              </a:cxn>
              <a:cxn ang="0">
                <a:pos x="0" y="802"/>
              </a:cxn>
            </a:cxnLst>
            <a:rect l="0" t="0" r="r" b="b"/>
            <a:pathLst>
              <a:path w="1310" h="802">
                <a:moveTo>
                  <a:pt x="0" y="802"/>
                </a:moveTo>
                <a:lnTo>
                  <a:pt x="1286" y="715"/>
                </a:lnTo>
                <a:lnTo>
                  <a:pt x="1310" y="0"/>
                </a:lnTo>
                <a:lnTo>
                  <a:pt x="0" y="802"/>
                </a:lnTo>
                <a:close/>
              </a:path>
            </a:pathLst>
          </a:custGeom>
          <a:solidFill>
            <a:srgbClr val="000000">
              <a:alpha val="14999"/>
            </a:srgbClr>
          </a:solidFill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287" name="Freeform 7"/>
          <p:cNvSpPr>
            <a:spLocks/>
          </p:cNvSpPr>
          <p:nvPr/>
        </p:nvSpPr>
        <p:spPr bwMode="auto">
          <a:xfrm>
            <a:off x="3041650" y="1850869"/>
            <a:ext cx="935038" cy="1828800"/>
          </a:xfrm>
          <a:custGeom>
            <a:avLst/>
            <a:gdLst/>
            <a:ahLst/>
            <a:cxnLst>
              <a:cxn ang="0">
                <a:pos x="589" y="1152"/>
              </a:cxn>
              <a:cxn ang="0">
                <a:pos x="25" y="0"/>
              </a:cxn>
              <a:cxn ang="0">
                <a:pos x="0" y="714"/>
              </a:cxn>
              <a:cxn ang="0">
                <a:pos x="589" y="1152"/>
              </a:cxn>
            </a:cxnLst>
            <a:rect l="0" t="0" r="r" b="b"/>
            <a:pathLst>
              <a:path w="589" h="1152">
                <a:moveTo>
                  <a:pt x="589" y="1152"/>
                </a:moveTo>
                <a:lnTo>
                  <a:pt x="25" y="0"/>
                </a:lnTo>
                <a:lnTo>
                  <a:pt x="0" y="714"/>
                </a:lnTo>
                <a:lnTo>
                  <a:pt x="589" y="1152"/>
                </a:lnTo>
                <a:close/>
              </a:path>
            </a:pathLst>
          </a:custGeom>
          <a:solidFill>
            <a:srgbClr val="000000">
              <a:alpha val="14999"/>
            </a:srgbClr>
          </a:solidFill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288" name="Oval 8"/>
          <p:cNvSpPr>
            <a:spLocks noChangeArrowheads="1"/>
          </p:cNvSpPr>
          <p:nvPr/>
        </p:nvSpPr>
        <p:spPr bwMode="auto">
          <a:xfrm>
            <a:off x="2979738" y="2922431"/>
            <a:ext cx="127000" cy="127000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289" name="Freeform 9"/>
          <p:cNvSpPr>
            <a:spLocks/>
          </p:cNvSpPr>
          <p:nvPr/>
        </p:nvSpPr>
        <p:spPr bwMode="auto">
          <a:xfrm>
            <a:off x="569913" y="1847694"/>
            <a:ext cx="2506662" cy="2647950"/>
          </a:xfrm>
          <a:custGeom>
            <a:avLst/>
            <a:gdLst/>
            <a:ahLst/>
            <a:cxnLst>
              <a:cxn ang="0">
                <a:pos x="431" y="1668"/>
              </a:cxn>
              <a:cxn ang="0">
                <a:pos x="0" y="1305"/>
              </a:cxn>
              <a:cxn ang="0">
                <a:pos x="1579" y="0"/>
              </a:cxn>
              <a:cxn ang="0">
                <a:pos x="431" y="1668"/>
              </a:cxn>
            </a:cxnLst>
            <a:rect l="0" t="0" r="r" b="b"/>
            <a:pathLst>
              <a:path w="1579" h="1668">
                <a:moveTo>
                  <a:pt x="431" y="1668"/>
                </a:moveTo>
                <a:lnTo>
                  <a:pt x="0" y="1305"/>
                </a:lnTo>
                <a:lnTo>
                  <a:pt x="1579" y="0"/>
                </a:lnTo>
                <a:lnTo>
                  <a:pt x="431" y="1668"/>
                </a:lnTo>
                <a:close/>
              </a:path>
            </a:pathLst>
          </a:custGeom>
          <a:solidFill>
            <a:srgbClr val="000000">
              <a:alpha val="14999"/>
            </a:srgbClr>
          </a:solidFill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290" name="Freeform 10"/>
          <p:cNvSpPr>
            <a:spLocks/>
          </p:cNvSpPr>
          <p:nvPr/>
        </p:nvSpPr>
        <p:spPr bwMode="auto">
          <a:xfrm>
            <a:off x="568325" y="1865156"/>
            <a:ext cx="2484438" cy="2051050"/>
          </a:xfrm>
          <a:custGeom>
            <a:avLst/>
            <a:gdLst/>
            <a:ahLst/>
            <a:cxnLst>
              <a:cxn ang="0">
                <a:pos x="0" y="1292"/>
              </a:cxn>
              <a:cxn ang="0">
                <a:pos x="272" y="793"/>
              </a:cxn>
              <a:cxn ang="0">
                <a:pos x="1565" y="0"/>
              </a:cxn>
              <a:cxn ang="0">
                <a:pos x="0" y="1292"/>
              </a:cxn>
            </a:cxnLst>
            <a:rect l="0" t="0" r="r" b="b"/>
            <a:pathLst>
              <a:path w="1565" h="1292">
                <a:moveTo>
                  <a:pt x="0" y="1292"/>
                </a:moveTo>
                <a:lnTo>
                  <a:pt x="272" y="793"/>
                </a:lnTo>
                <a:lnTo>
                  <a:pt x="1565" y="0"/>
                </a:lnTo>
                <a:lnTo>
                  <a:pt x="0" y="1292"/>
                </a:lnTo>
                <a:close/>
              </a:path>
            </a:pathLst>
          </a:custGeom>
          <a:solidFill>
            <a:srgbClr val="000000">
              <a:alpha val="14999"/>
            </a:srgbClr>
          </a:solidFill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291" name="Oval 11"/>
          <p:cNvSpPr>
            <a:spLocks noChangeArrowheads="1"/>
          </p:cNvSpPr>
          <p:nvPr/>
        </p:nvSpPr>
        <p:spPr bwMode="auto">
          <a:xfrm>
            <a:off x="531813" y="3822544"/>
            <a:ext cx="127000" cy="127000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292" name="Oval 12"/>
          <p:cNvSpPr>
            <a:spLocks noChangeArrowheads="1"/>
          </p:cNvSpPr>
          <p:nvPr/>
        </p:nvSpPr>
        <p:spPr bwMode="auto">
          <a:xfrm>
            <a:off x="944563" y="3066894"/>
            <a:ext cx="127000" cy="127000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293" name="Freeform 13"/>
          <p:cNvSpPr>
            <a:spLocks/>
          </p:cNvSpPr>
          <p:nvPr/>
        </p:nvSpPr>
        <p:spPr bwMode="auto">
          <a:xfrm>
            <a:off x="1431925" y="4235294"/>
            <a:ext cx="158750" cy="247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6" y="69"/>
              </a:cxn>
              <a:cxn ang="0">
                <a:pos x="100" y="156"/>
              </a:cxn>
            </a:cxnLst>
            <a:rect l="0" t="0" r="r" b="b"/>
            <a:pathLst>
              <a:path w="100" h="156">
                <a:moveTo>
                  <a:pt x="0" y="0"/>
                </a:moveTo>
                <a:cubicBezTo>
                  <a:pt x="13" y="11"/>
                  <a:pt x="59" y="43"/>
                  <a:pt x="76" y="69"/>
                </a:cubicBezTo>
                <a:cubicBezTo>
                  <a:pt x="100" y="115"/>
                  <a:pt x="95" y="138"/>
                  <a:pt x="100" y="156"/>
                </a:cubicBez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294" name="Freeform 14"/>
          <p:cNvSpPr>
            <a:spLocks/>
          </p:cNvSpPr>
          <p:nvPr/>
        </p:nvSpPr>
        <p:spPr bwMode="auto">
          <a:xfrm>
            <a:off x="3743325" y="3468531"/>
            <a:ext cx="128588" cy="419100"/>
          </a:xfrm>
          <a:custGeom>
            <a:avLst/>
            <a:gdLst/>
            <a:ahLst/>
            <a:cxnLst>
              <a:cxn ang="0">
                <a:pos x="81" y="0"/>
              </a:cxn>
              <a:cxn ang="0">
                <a:pos x="9" y="126"/>
              </a:cxn>
              <a:cxn ang="0">
                <a:pos x="42" y="264"/>
              </a:cxn>
            </a:cxnLst>
            <a:rect l="0" t="0" r="r" b="b"/>
            <a:pathLst>
              <a:path w="81" h="264">
                <a:moveTo>
                  <a:pt x="81" y="0"/>
                </a:moveTo>
                <a:cubicBezTo>
                  <a:pt x="69" y="21"/>
                  <a:pt x="15" y="82"/>
                  <a:pt x="9" y="126"/>
                </a:cubicBezTo>
                <a:cubicBezTo>
                  <a:pt x="0" y="204"/>
                  <a:pt x="35" y="236"/>
                  <a:pt x="42" y="264"/>
                </a:cubicBez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295" name="Line 15"/>
          <p:cNvSpPr>
            <a:spLocks noChangeShapeType="1"/>
          </p:cNvSpPr>
          <p:nvPr/>
        </p:nvSpPr>
        <p:spPr bwMode="auto">
          <a:xfrm flipH="1">
            <a:off x="2332038" y="1850869"/>
            <a:ext cx="738187" cy="180975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296" name="Line 16"/>
          <p:cNvSpPr>
            <a:spLocks noChangeShapeType="1"/>
          </p:cNvSpPr>
          <p:nvPr/>
        </p:nvSpPr>
        <p:spPr bwMode="auto">
          <a:xfrm flipH="1">
            <a:off x="2933700" y="1841344"/>
            <a:ext cx="146050" cy="1601787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 type="triangle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315" name="Text Box 35"/>
          <p:cNvSpPr txBox="1">
            <a:spLocks noChangeArrowheads="1"/>
          </p:cNvSpPr>
          <p:nvPr/>
        </p:nvSpPr>
        <p:spPr bwMode="auto">
          <a:xfrm>
            <a:off x="2428875" y="1290481"/>
            <a:ext cx="495300" cy="519113"/>
          </a:xfrm>
          <a:prstGeom prst="rect">
            <a:avLst/>
          </a:prstGeom>
          <a:noFill/>
          <a:ln w="76200" algn="ctr">
            <a:noFill/>
            <a:miter lim="800000"/>
            <a:headEnd/>
            <a:tailEnd type="none" w="med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de-DE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e-DE" sz="2800" b="0" i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1505316" name="Text Box 36"/>
          <p:cNvSpPr txBox="1">
            <a:spLocks noChangeArrowheads="1"/>
          </p:cNvSpPr>
          <p:nvPr/>
        </p:nvSpPr>
        <p:spPr bwMode="auto">
          <a:xfrm>
            <a:off x="3267075" y="4348006"/>
            <a:ext cx="495300" cy="519113"/>
          </a:xfrm>
          <a:prstGeom prst="rect">
            <a:avLst/>
          </a:prstGeom>
          <a:noFill/>
          <a:ln w="76200" algn="ctr">
            <a:noFill/>
            <a:miter lim="800000"/>
            <a:headEnd/>
            <a:tailEnd type="none" w="med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de-DE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e-DE" sz="2800" b="0" i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</a:p>
        </p:txBody>
      </p:sp>
      <p:sp>
        <p:nvSpPr>
          <p:cNvPr id="1505317" name="Freeform 37"/>
          <p:cNvSpPr>
            <a:spLocks/>
          </p:cNvSpPr>
          <p:nvPr/>
        </p:nvSpPr>
        <p:spPr bwMode="auto">
          <a:xfrm>
            <a:off x="1252538" y="1842931"/>
            <a:ext cx="2176462" cy="2655888"/>
          </a:xfrm>
          <a:custGeom>
            <a:avLst/>
            <a:gdLst/>
            <a:ahLst/>
            <a:cxnLst>
              <a:cxn ang="0">
                <a:pos x="0" y="1673"/>
              </a:cxn>
              <a:cxn ang="0">
                <a:pos x="1371" y="1605"/>
              </a:cxn>
              <a:cxn ang="0">
                <a:pos x="1152" y="0"/>
              </a:cxn>
              <a:cxn ang="0">
                <a:pos x="0" y="1673"/>
              </a:cxn>
            </a:cxnLst>
            <a:rect l="0" t="0" r="r" b="b"/>
            <a:pathLst>
              <a:path w="1371" h="1673">
                <a:moveTo>
                  <a:pt x="0" y="1673"/>
                </a:moveTo>
                <a:lnTo>
                  <a:pt x="1371" y="1605"/>
                </a:lnTo>
                <a:lnTo>
                  <a:pt x="1152" y="0"/>
                </a:lnTo>
                <a:lnTo>
                  <a:pt x="0" y="1673"/>
                </a:lnTo>
                <a:close/>
              </a:path>
            </a:pathLst>
          </a:custGeom>
          <a:solidFill>
            <a:srgbClr val="000000">
              <a:alpha val="14999"/>
            </a:srgbClr>
          </a:solidFill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318" name="Freeform 38"/>
          <p:cNvSpPr>
            <a:spLocks/>
          </p:cNvSpPr>
          <p:nvPr/>
        </p:nvSpPr>
        <p:spPr bwMode="auto">
          <a:xfrm>
            <a:off x="3078163" y="1842931"/>
            <a:ext cx="900112" cy="2547938"/>
          </a:xfrm>
          <a:custGeom>
            <a:avLst/>
            <a:gdLst/>
            <a:ahLst/>
            <a:cxnLst>
              <a:cxn ang="0">
                <a:pos x="221" y="1605"/>
              </a:cxn>
              <a:cxn ang="0">
                <a:pos x="567" y="1156"/>
              </a:cxn>
              <a:cxn ang="0">
                <a:pos x="0" y="0"/>
              </a:cxn>
              <a:cxn ang="0">
                <a:pos x="221" y="1605"/>
              </a:cxn>
            </a:cxnLst>
            <a:rect l="0" t="0" r="r" b="b"/>
            <a:pathLst>
              <a:path w="567" h="1605">
                <a:moveTo>
                  <a:pt x="221" y="1605"/>
                </a:moveTo>
                <a:lnTo>
                  <a:pt x="567" y="1156"/>
                </a:lnTo>
                <a:lnTo>
                  <a:pt x="0" y="0"/>
                </a:lnTo>
                <a:lnTo>
                  <a:pt x="221" y="1605"/>
                </a:lnTo>
                <a:close/>
              </a:path>
            </a:pathLst>
          </a:custGeom>
          <a:solidFill>
            <a:srgbClr val="000000">
              <a:alpha val="14999"/>
            </a:srgbClr>
          </a:solidFill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319" name="Oval 39"/>
          <p:cNvSpPr>
            <a:spLocks noChangeArrowheads="1"/>
          </p:cNvSpPr>
          <p:nvPr/>
        </p:nvSpPr>
        <p:spPr bwMode="auto">
          <a:xfrm>
            <a:off x="3897313" y="3606644"/>
            <a:ext cx="127000" cy="127000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320" name="Oval 40"/>
          <p:cNvSpPr>
            <a:spLocks noChangeArrowheads="1"/>
          </p:cNvSpPr>
          <p:nvPr/>
        </p:nvSpPr>
        <p:spPr bwMode="auto">
          <a:xfrm>
            <a:off x="3011488" y="1787369"/>
            <a:ext cx="127000" cy="127000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321" name="Oval 41"/>
          <p:cNvSpPr>
            <a:spLocks noChangeArrowheads="1"/>
          </p:cNvSpPr>
          <p:nvPr/>
        </p:nvSpPr>
        <p:spPr bwMode="auto">
          <a:xfrm>
            <a:off x="3357563" y="4327369"/>
            <a:ext cx="127000" cy="127000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322" name="Oval 42"/>
          <p:cNvSpPr>
            <a:spLocks noChangeArrowheads="1"/>
          </p:cNvSpPr>
          <p:nvPr/>
        </p:nvSpPr>
        <p:spPr bwMode="auto">
          <a:xfrm>
            <a:off x="1190625" y="4433731"/>
            <a:ext cx="127000" cy="127000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323" name="Text Box 43"/>
          <p:cNvSpPr txBox="1">
            <a:spLocks noChangeArrowheads="1"/>
          </p:cNvSpPr>
          <p:nvPr/>
        </p:nvSpPr>
        <p:spPr bwMode="auto">
          <a:xfrm>
            <a:off x="1552575" y="3919381"/>
            <a:ext cx="495300" cy="519113"/>
          </a:xfrm>
          <a:prstGeom prst="rect">
            <a:avLst/>
          </a:prstGeom>
          <a:noFill/>
          <a:ln w="76200" algn="ctr">
            <a:noFill/>
            <a:miter lim="800000"/>
            <a:headEnd/>
            <a:tailEnd type="none" w="med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de-DE" sz="2800" b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a</a:t>
            </a:r>
            <a:endParaRPr lang="de-DE" sz="2800" b="0" baseline="-25000">
              <a:solidFill>
                <a:srgbClr val="00000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1505324" name="Text Box 44"/>
          <p:cNvSpPr txBox="1">
            <a:spLocks noChangeArrowheads="1"/>
          </p:cNvSpPr>
          <p:nvPr/>
        </p:nvSpPr>
        <p:spPr bwMode="auto">
          <a:xfrm>
            <a:off x="3352800" y="3462181"/>
            <a:ext cx="495300" cy="519113"/>
          </a:xfrm>
          <a:prstGeom prst="rect">
            <a:avLst/>
          </a:prstGeom>
          <a:noFill/>
          <a:ln w="76200" algn="ctr">
            <a:noFill/>
            <a:miter lim="800000"/>
            <a:headEnd/>
            <a:tailEnd type="none" w="med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de-DE" sz="2800" b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b</a:t>
            </a:r>
            <a:endParaRPr lang="de-DE" sz="2800" b="0" baseline="-25000">
              <a:solidFill>
                <a:srgbClr val="00000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33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5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05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05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05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05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05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283" grpId="0" animBg="1"/>
      <p:bldP spid="1505295" grpId="0" animBg="1"/>
      <p:bldP spid="150529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331" name="Freeform 3"/>
          <p:cNvSpPr>
            <a:spLocks/>
          </p:cNvSpPr>
          <p:nvPr/>
        </p:nvSpPr>
        <p:spPr bwMode="auto">
          <a:xfrm>
            <a:off x="3078163" y="1400019"/>
            <a:ext cx="42862" cy="452437"/>
          </a:xfrm>
          <a:custGeom>
            <a:avLst/>
            <a:gdLst/>
            <a:ahLst/>
            <a:cxnLst>
              <a:cxn ang="0">
                <a:pos x="0" y="285"/>
              </a:cxn>
              <a:cxn ang="0">
                <a:pos x="27" y="0"/>
              </a:cxn>
            </a:cxnLst>
            <a:rect l="0" t="0" r="r" b="b"/>
            <a:pathLst>
              <a:path w="27" h="285">
                <a:moveTo>
                  <a:pt x="0" y="285"/>
                </a:moveTo>
                <a:lnTo>
                  <a:pt x="27" y="0"/>
                </a:lnTo>
              </a:path>
            </a:pathLst>
          </a:custGeom>
          <a:noFill/>
          <a:ln w="63500" cap="flat" cmpd="sng">
            <a:solidFill>
              <a:srgbClr val="E689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733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Discrete Laplace-Beltrami</a:t>
            </a:r>
            <a:endParaRPr lang="en-US" sz="2400" dirty="0">
              <a:solidFill>
                <a:srgbClr val="A0181B"/>
              </a:solidFill>
            </a:endParaRPr>
          </a:p>
        </p:txBody>
      </p:sp>
      <p:sp>
        <p:nvSpPr>
          <p:cNvPr id="1507334" name="Freeform 6"/>
          <p:cNvSpPr>
            <a:spLocks/>
          </p:cNvSpPr>
          <p:nvPr/>
        </p:nvSpPr>
        <p:spPr bwMode="auto">
          <a:xfrm>
            <a:off x="1000125" y="1850869"/>
            <a:ext cx="2079625" cy="1273175"/>
          </a:xfrm>
          <a:custGeom>
            <a:avLst/>
            <a:gdLst/>
            <a:ahLst/>
            <a:cxnLst>
              <a:cxn ang="0">
                <a:pos x="0" y="802"/>
              </a:cxn>
              <a:cxn ang="0">
                <a:pos x="1286" y="715"/>
              </a:cxn>
              <a:cxn ang="0">
                <a:pos x="1310" y="0"/>
              </a:cxn>
              <a:cxn ang="0">
                <a:pos x="0" y="802"/>
              </a:cxn>
            </a:cxnLst>
            <a:rect l="0" t="0" r="r" b="b"/>
            <a:pathLst>
              <a:path w="1310" h="802">
                <a:moveTo>
                  <a:pt x="0" y="802"/>
                </a:moveTo>
                <a:lnTo>
                  <a:pt x="1286" y="715"/>
                </a:lnTo>
                <a:lnTo>
                  <a:pt x="1310" y="0"/>
                </a:lnTo>
                <a:lnTo>
                  <a:pt x="0" y="802"/>
                </a:lnTo>
                <a:close/>
              </a:path>
            </a:pathLst>
          </a:custGeom>
          <a:solidFill>
            <a:srgbClr val="000000">
              <a:alpha val="14999"/>
            </a:srgbClr>
          </a:solidFill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7335" name="Freeform 7"/>
          <p:cNvSpPr>
            <a:spLocks/>
          </p:cNvSpPr>
          <p:nvPr/>
        </p:nvSpPr>
        <p:spPr bwMode="auto">
          <a:xfrm>
            <a:off x="3041650" y="1850869"/>
            <a:ext cx="935038" cy="1828800"/>
          </a:xfrm>
          <a:custGeom>
            <a:avLst/>
            <a:gdLst/>
            <a:ahLst/>
            <a:cxnLst>
              <a:cxn ang="0">
                <a:pos x="589" y="1152"/>
              </a:cxn>
              <a:cxn ang="0">
                <a:pos x="25" y="0"/>
              </a:cxn>
              <a:cxn ang="0">
                <a:pos x="0" y="714"/>
              </a:cxn>
              <a:cxn ang="0">
                <a:pos x="589" y="1152"/>
              </a:cxn>
            </a:cxnLst>
            <a:rect l="0" t="0" r="r" b="b"/>
            <a:pathLst>
              <a:path w="589" h="1152">
                <a:moveTo>
                  <a:pt x="589" y="1152"/>
                </a:moveTo>
                <a:lnTo>
                  <a:pt x="25" y="0"/>
                </a:lnTo>
                <a:lnTo>
                  <a:pt x="0" y="714"/>
                </a:lnTo>
                <a:lnTo>
                  <a:pt x="589" y="1152"/>
                </a:lnTo>
                <a:close/>
              </a:path>
            </a:pathLst>
          </a:custGeom>
          <a:solidFill>
            <a:srgbClr val="000000">
              <a:alpha val="14999"/>
            </a:srgbClr>
          </a:solidFill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7336" name="Oval 8"/>
          <p:cNvSpPr>
            <a:spLocks noChangeArrowheads="1"/>
          </p:cNvSpPr>
          <p:nvPr/>
        </p:nvSpPr>
        <p:spPr bwMode="auto">
          <a:xfrm>
            <a:off x="2979738" y="2922431"/>
            <a:ext cx="127000" cy="127000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7337" name="Freeform 9"/>
          <p:cNvSpPr>
            <a:spLocks/>
          </p:cNvSpPr>
          <p:nvPr/>
        </p:nvSpPr>
        <p:spPr bwMode="auto">
          <a:xfrm>
            <a:off x="569913" y="1847694"/>
            <a:ext cx="2506662" cy="2647950"/>
          </a:xfrm>
          <a:custGeom>
            <a:avLst/>
            <a:gdLst/>
            <a:ahLst/>
            <a:cxnLst>
              <a:cxn ang="0">
                <a:pos x="431" y="1668"/>
              </a:cxn>
              <a:cxn ang="0">
                <a:pos x="0" y="1305"/>
              </a:cxn>
              <a:cxn ang="0">
                <a:pos x="1579" y="0"/>
              </a:cxn>
              <a:cxn ang="0">
                <a:pos x="431" y="1668"/>
              </a:cxn>
            </a:cxnLst>
            <a:rect l="0" t="0" r="r" b="b"/>
            <a:pathLst>
              <a:path w="1579" h="1668">
                <a:moveTo>
                  <a:pt x="431" y="1668"/>
                </a:moveTo>
                <a:lnTo>
                  <a:pt x="0" y="1305"/>
                </a:lnTo>
                <a:lnTo>
                  <a:pt x="1579" y="0"/>
                </a:lnTo>
                <a:lnTo>
                  <a:pt x="431" y="1668"/>
                </a:lnTo>
                <a:close/>
              </a:path>
            </a:pathLst>
          </a:custGeom>
          <a:solidFill>
            <a:srgbClr val="000000">
              <a:alpha val="14999"/>
            </a:srgbClr>
          </a:solidFill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7338" name="Freeform 10"/>
          <p:cNvSpPr>
            <a:spLocks/>
          </p:cNvSpPr>
          <p:nvPr/>
        </p:nvSpPr>
        <p:spPr bwMode="auto">
          <a:xfrm>
            <a:off x="568325" y="1865156"/>
            <a:ext cx="2484438" cy="2051050"/>
          </a:xfrm>
          <a:custGeom>
            <a:avLst/>
            <a:gdLst/>
            <a:ahLst/>
            <a:cxnLst>
              <a:cxn ang="0">
                <a:pos x="0" y="1292"/>
              </a:cxn>
              <a:cxn ang="0">
                <a:pos x="272" y="793"/>
              </a:cxn>
              <a:cxn ang="0">
                <a:pos x="1565" y="0"/>
              </a:cxn>
              <a:cxn ang="0">
                <a:pos x="0" y="1292"/>
              </a:cxn>
            </a:cxnLst>
            <a:rect l="0" t="0" r="r" b="b"/>
            <a:pathLst>
              <a:path w="1565" h="1292">
                <a:moveTo>
                  <a:pt x="0" y="1292"/>
                </a:moveTo>
                <a:lnTo>
                  <a:pt x="272" y="793"/>
                </a:lnTo>
                <a:lnTo>
                  <a:pt x="1565" y="0"/>
                </a:lnTo>
                <a:lnTo>
                  <a:pt x="0" y="1292"/>
                </a:lnTo>
                <a:close/>
              </a:path>
            </a:pathLst>
          </a:custGeom>
          <a:solidFill>
            <a:srgbClr val="000000">
              <a:alpha val="14999"/>
            </a:srgbClr>
          </a:solidFill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7339" name="Oval 11"/>
          <p:cNvSpPr>
            <a:spLocks noChangeArrowheads="1"/>
          </p:cNvSpPr>
          <p:nvPr/>
        </p:nvSpPr>
        <p:spPr bwMode="auto">
          <a:xfrm>
            <a:off x="531813" y="3822544"/>
            <a:ext cx="127000" cy="127000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7340" name="Oval 12"/>
          <p:cNvSpPr>
            <a:spLocks noChangeArrowheads="1"/>
          </p:cNvSpPr>
          <p:nvPr/>
        </p:nvSpPr>
        <p:spPr bwMode="auto">
          <a:xfrm>
            <a:off x="944563" y="3066894"/>
            <a:ext cx="127000" cy="127000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7341" name="Freeform 13"/>
          <p:cNvSpPr>
            <a:spLocks/>
          </p:cNvSpPr>
          <p:nvPr/>
        </p:nvSpPr>
        <p:spPr bwMode="auto">
          <a:xfrm>
            <a:off x="1431925" y="4235294"/>
            <a:ext cx="158750" cy="247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6" y="69"/>
              </a:cxn>
              <a:cxn ang="0">
                <a:pos x="100" y="156"/>
              </a:cxn>
            </a:cxnLst>
            <a:rect l="0" t="0" r="r" b="b"/>
            <a:pathLst>
              <a:path w="100" h="156">
                <a:moveTo>
                  <a:pt x="0" y="0"/>
                </a:moveTo>
                <a:cubicBezTo>
                  <a:pt x="13" y="11"/>
                  <a:pt x="59" y="43"/>
                  <a:pt x="76" y="69"/>
                </a:cubicBezTo>
                <a:cubicBezTo>
                  <a:pt x="100" y="115"/>
                  <a:pt x="95" y="138"/>
                  <a:pt x="100" y="156"/>
                </a:cubicBez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7342" name="Freeform 14"/>
          <p:cNvSpPr>
            <a:spLocks/>
          </p:cNvSpPr>
          <p:nvPr/>
        </p:nvSpPr>
        <p:spPr bwMode="auto">
          <a:xfrm>
            <a:off x="3743325" y="3468531"/>
            <a:ext cx="128588" cy="419100"/>
          </a:xfrm>
          <a:custGeom>
            <a:avLst/>
            <a:gdLst/>
            <a:ahLst/>
            <a:cxnLst>
              <a:cxn ang="0">
                <a:pos x="81" y="0"/>
              </a:cxn>
              <a:cxn ang="0">
                <a:pos x="9" y="126"/>
              </a:cxn>
              <a:cxn ang="0">
                <a:pos x="42" y="264"/>
              </a:cxn>
            </a:cxnLst>
            <a:rect l="0" t="0" r="r" b="b"/>
            <a:pathLst>
              <a:path w="81" h="264">
                <a:moveTo>
                  <a:pt x="81" y="0"/>
                </a:moveTo>
                <a:cubicBezTo>
                  <a:pt x="69" y="21"/>
                  <a:pt x="15" y="82"/>
                  <a:pt x="9" y="126"/>
                </a:cubicBezTo>
                <a:cubicBezTo>
                  <a:pt x="0" y="204"/>
                  <a:pt x="35" y="236"/>
                  <a:pt x="42" y="264"/>
                </a:cubicBez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7343" name="Line 15"/>
          <p:cNvSpPr>
            <a:spLocks noChangeShapeType="1"/>
          </p:cNvSpPr>
          <p:nvPr/>
        </p:nvSpPr>
        <p:spPr bwMode="auto">
          <a:xfrm flipH="1">
            <a:off x="2332038" y="1850869"/>
            <a:ext cx="738187" cy="180975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7344" name="Line 16"/>
          <p:cNvSpPr>
            <a:spLocks noChangeShapeType="1"/>
          </p:cNvSpPr>
          <p:nvPr/>
        </p:nvSpPr>
        <p:spPr bwMode="auto">
          <a:xfrm flipH="1">
            <a:off x="2933700" y="1841344"/>
            <a:ext cx="146050" cy="1601787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 type="triangle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7363" name="Text Box 35"/>
          <p:cNvSpPr txBox="1">
            <a:spLocks noChangeArrowheads="1"/>
          </p:cNvSpPr>
          <p:nvPr/>
        </p:nvSpPr>
        <p:spPr bwMode="auto">
          <a:xfrm>
            <a:off x="2428875" y="1290481"/>
            <a:ext cx="495300" cy="519113"/>
          </a:xfrm>
          <a:prstGeom prst="rect">
            <a:avLst/>
          </a:prstGeom>
          <a:noFill/>
          <a:ln w="76200" algn="ctr">
            <a:noFill/>
            <a:miter lim="800000"/>
            <a:headEnd/>
            <a:tailEnd type="none" w="med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de-DE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e-DE" sz="2800" b="0" i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1507364" name="Text Box 36"/>
          <p:cNvSpPr txBox="1">
            <a:spLocks noChangeArrowheads="1"/>
          </p:cNvSpPr>
          <p:nvPr/>
        </p:nvSpPr>
        <p:spPr bwMode="auto">
          <a:xfrm>
            <a:off x="3267075" y="4348006"/>
            <a:ext cx="495300" cy="519113"/>
          </a:xfrm>
          <a:prstGeom prst="rect">
            <a:avLst/>
          </a:prstGeom>
          <a:noFill/>
          <a:ln w="76200" algn="ctr">
            <a:noFill/>
            <a:miter lim="800000"/>
            <a:headEnd/>
            <a:tailEnd type="none" w="med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de-DE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e-DE" sz="2800" b="0" i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</a:p>
        </p:txBody>
      </p:sp>
      <p:sp>
        <p:nvSpPr>
          <p:cNvPr id="1507365" name="Freeform 37"/>
          <p:cNvSpPr>
            <a:spLocks/>
          </p:cNvSpPr>
          <p:nvPr/>
        </p:nvSpPr>
        <p:spPr bwMode="auto">
          <a:xfrm>
            <a:off x="1252538" y="1842931"/>
            <a:ext cx="2176462" cy="2655888"/>
          </a:xfrm>
          <a:custGeom>
            <a:avLst/>
            <a:gdLst/>
            <a:ahLst/>
            <a:cxnLst>
              <a:cxn ang="0">
                <a:pos x="0" y="1673"/>
              </a:cxn>
              <a:cxn ang="0">
                <a:pos x="1371" y="1605"/>
              </a:cxn>
              <a:cxn ang="0">
                <a:pos x="1152" y="0"/>
              </a:cxn>
              <a:cxn ang="0">
                <a:pos x="0" y="1673"/>
              </a:cxn>
            </a:cxnLst>
            <a:rect l="0" t="0" r="r" b="b"/>
            <a:pathLst>
              <a:path w="1371" h="1673">
                <a:moveTo>
                  <a:pt x="0" y="1673"/>
                </a:moveTo>
                <a:lnTo>
                  <a:pt x="1371" y="1605"/>
                </a:lnTo>
                <a:lnTo>
                  <a:pt x="1152" y="0"/>
                </a:lnTo>
                <a:lnTo>
                  <a:pt x="0" y="1673"/>
                </a:lnTo>
                <a:close/>
              </a:path>
            </a:pathLst>
          </a:custGeom>
          <a:solidFill>
            <a:srgbClr val="000000">
              <a:alpha val="14999"/>
            </a:srgbClr>
          </a:solidFill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7366" name="Freeform 38"/>
          <p:cNvSpPr>
            <a:spLocks/>
          </p:cNvSpPr>
          <p:nvPr/>
        </p:nvSpPr>
        <p:spPr bwMode="auto">
          <a:xfrm>
            <a:off x="3078163" y="1842931"/>
            <a:ext cx="900112" cy="2547938"/>
          </a:xfrm>
          <a:custGeom>
            <a:avLst/>
            <a:gdLst/>
            <a:ahLst/>
            <a:cxnLst>
              <a:cxn ang="0">
                <a:pos x="221" y="1605"/>
              </a:cxn>
              <a:cxn ang="0">
                <a:pos x="567" y="1156"/>
              </a:cxn>
              <a:cxn ang="0">
                <a:pos x="0" y="0"/>
              </a:cxn>
              <a:cxn ang="0">
                <a:pos x="221" y="1605"/>
              </a:cxn>
            </a:cxnLst>
            <a:rect l="0" t="0" r="r" b="b"/>
            <a:pathLst>
              <a:path w="567" h="1605">
                <a:moveTo>
                  <a:pt x="221" y="1605"/>
                </a:moveTo>
                <a:lnTo>
                  <a:pt x="567" y="1156"/>
                </a:lnTo>
                <a:lnTo>
                  <a:pt x="0" y="0"/>
                </a:lnTo>
                <a:lnTo>
                  <a:pt x="221" y="1605"/>
                </a:lnTo>
                <a:close/>
              </a:path>
            </a:pathLst>
          </a:custGeom>
          <a:solidFill>
            <a:srgbClr val="000000">
              <a:alpha val="14999"/>
            </a:srgbClr>
          </a:solidFill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7367" name="Oval 39"/>
          <p:cNvSpPr>
            <a:spLocks noChangeArrowheads="1"/>
          </p:cNvSpPr>
          <p:nvPr/>
        </p:nvSpPr>
        <p:spPr bwMode="auto">
          <a:xfrm>
            <a:off x="3897313" y="3606644"/>
            <a:ext cx="127000" cy="127000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7368" name="Oval 40"/>
          <p:cNvSpPr>
            <a:spLocks noChangeArrowheads="1"/>
          </p:cNvSpPr>
          <p:nvPr/>
        </p:nvSpPr>
        <p:spPr bwMode="auto">
          <a:xfrm>
            <a:off x="3011488" y="1787369"/>
            <a:ext cx="127000" cy="127000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7369" name="Oval 41"/>
          <p:cNvSpPr>
            <a:spLocks noChangeArrowheads="1"/>
          </p:cNvSpPr>
          <p:nvPr/>
        </p:nvSpPr>
        <p:spPr bwMode="auto">
          <a:xfrm>
            <a:off x="3357563" y="4327369"/>
            <a:ext cx="127000" cy="127000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7370" name="Oval 42"/>
          <p:cNvSpPr>
            <a:spLocks noChangeArrowheads="1"/>
          </p:cNvSpPr>
          <p:nvPr/>
        </p:nvSpPr>
        <p:spPr bwMode="auto">
          <a:xfrm>
            <a:off x="1190625" y="4433731"/>
            <a:ext cx="127000" cy="127000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7371" name="Text Box 43"/>
          <p:cNvSpPr txBox="1">
            <a:spLocks noChangeArrowheads="1"/>
          </p:cNvSpPr>
          <p:nvPr/>
        </p:nvSpPr>
        <p:spPr bwMode="auto">
          <a:xfrm>
            <a:off x="1552575" y="3919381"/>
            <a:ext cx="495300" cy="519113"/>
          </a:xfrm>
          <a:prstGeom prst="rect">
            <a:avLst/>
          </a:prstGeom>
          <a:noFill/>
          <a:ln w="76200" algn="ctr">
            <a:noFill/>
            <a:miter lim="800000"/>
            <a:headEnd/>
            <a:tailEnd type="none" w="med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de-DE" sz="2800" b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a</a:t>
            </a:r>
            <a:endParaRPr lang="de-DE" sz="2800" b="0" baseline="-25000">
              <a:solidFill>
                <a:srgbClr val="00000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1507372" name="Text Box 44"/>
          <p:cNvSpPr txBox="1">
            <a:spLocks noChangeArrowheads="1"/>
          </p:cNvSpPr>
          <p:nvPr/>
        </p:nvSpPr>
        <p:spPr bwMode="auto">
          <a:xfrm>
            <a:off x="3352800" y="3462181"/>
            <a:ext cx="495300" cy="519113"/>
          </a:xfrm>
          <a:prstGeom prst="rect">
            <a:avLst/>
          </a:prstGeom>
          <a:noFill/>
          <a:ln w="76200" algn="ctr">
            <a:noFill/>
            <a:miter lim="800000"/>
            <a:headEnd/>
            <a:tailEnd type="none" w="med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de-DE" sz="2800" b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b</a:t>
            </a:r>
            <a:endParaRPr lang="de-DE" sz="2800" b="0" baseline="-25000">
              <a:solidFill>
                <a:srgbClr val="00000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46" name="Rectangle 5"/>
          <p:cNvSpPr>
            <a:spLocks noGrp="1" noChangeArrowheads="1"/>
          </p:cNvSpPr>
          <p:nvPr>
            <p:ph idx="1"/>
          </p:nvPr>
        </p:nvSpPr>
        <p:spPr>
          <a:xfrm>
            <a:off x="4354171" y="1371600"/>
            <a:ext cx="4650179" cy="45720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sz="2400" b="1" dirty="0" smtClean="0">
                <a:solidFill>
                  <a:srgbClr val="BA1C21"/>
                </a:solidFill>
              </a:rPr>
              <a:t>Uniform </a:t>
            </a:r>
            <a:r>
              <a:rPr lang="de-DE" sz="2400" b="1" dirty="0">
                <a:solidFill>
                  <a:srgbClr val="BA1C21"/>
                </a:solidFill>
              </a:rPr>
              <a:t>Laplacian </a:t>
            </a:r>
            <a:r>
              <a:rPr lang="de-DE" sz="2400" b="1" dirty="0">
                <a:solidFill>
                  <a:srgbClr val="CC0000"/>
                </a:solidFill>
                <a:latin typeface="Times New Roman" pitchFamily="18" charset="0"/>
              </a:rPr>
              <a:t>L</a:t>
            </a:r>
            <a:r>
              <a:rPr lang="de-DE" sz="2400" i="1" baseline="-25000" dirty="0">
                <a:solidFill>
                  <a:srgbClr val="CC0000"/>
                </a:solidFill>
                <a:latin typeface="Times New Roman" pitchFamily="18" charset="0"/>
              </a:rPr>
              <a:t>u</a:t>
            </a:r>
            <a:r>
              <a:rPr lang="de-DE" sz="2400" dirty="0">
                <a:solidFill>
                  <a:srgbClr val="CC0000"/>
                </a:solidFill>
                <a:latin typeface="Times New Roman" pitchFamily="18" charset="0"/>
              </a:rPr>
              <a:t>(</a:t>
            </a:r>
            <a:r>
              <a:rPr lang="de-DE" sz="2400" b="1" dirty="0">
                <a:solidFill>
                  <a:srgbClr val="CC0000"/>
                </a:solidFill>
                <a:latin typeface="Times New Roman" pitchFamily="18" charset="0"/>
              </a:rPr>
              <a:t>v</a:t>
            </a:r>
            <a:r>
              <a:rPr lang="de-DE" sz="2400" i="1" baseline="-25000" dirty="0">
                <a:solidFill>
                  <a:srgbClr val="CC0000"/>
                </a:solidFill>
                <a:latin typeface="Times New Roman" pitchFamily="18" charset="0"/>
              </a:rPr>
              <a:t>i</a:t>
            </a:r>
            <a:r>
              <a:rPr lang="de-DE" sz="2400" dirty="0">
                <a:solidFill>
                  <a:srgbClr val="CC0000"/>
                </a:solidFill>
                <a:latin typeface="Times New Roman" pitchFamily="18" charset="0"/>
              </a:rPr>
              <a:t>)</a:t>
            </a:r>
            <a:endParaRPr lang="de-DE" sz="2400" b="1" dirty="0">
              <a:solidFill>
                <a:srgbClr val="BA1C21"/>
              </a:solidFill>
            </a:endParaRPr>
          </a:p>
          <a:p>
            <a:pPr>
              <a:lnSpc>
                <a:spcPct val="90000"/>
              </a:lnSpc>
            </a:pPr>
            <a:r>
              <a:rPr lang="de-DE" sz="2400" b="1" dirty="0" smtClean="0">
                <a:solidFill>
                  <a:srgbClr val="006600"/>
                </a:solidFill>
              </a:rPr>
              <a:t>Cotangent </a:t>
            </a:r>
            <a:r>
              <a:rPr lang="de-DE" sz="2400" b="1" dirty="0">
                <a:solidFill>
                  <a:srgbClr val="006600"/>
                </a:solidFill>
              </a:rPr>
              <a:t>Laplacian </a:t>
            </a:r>
            <a:r>
              <a:rPr lang="de-DE" sz="2400" b="1" dirty="0">
                <a:solidFill>
                  <a:srgbClr val="006600"/>
                </a:solidFill>
                <a:latin typeface="Times New Roman" pitchFamily="18" charset="0"/>
              </a:rPr>
              <a:t>L</a:t>
            </a:r>
            <a:r>
              <a:rPr lang="de-DE" sz="2400" i="1" baseline="-25000" dirty="0">
                <a:solidFill>
                  <a:srgbClr val="006600"/>
                </a:solidFill>
                <a:latin typeface="Times New Roman" pitchFamily="18" charset="0"/>
              </a:rPr>
              <a:t>c</a:t>
            </a:r>
            <a:r>
              <a:rPr lang="de-DE" sz="2400" dirty="0">
                <a:solidFill>
                  <a:srgbClr val="006600"/>
                </a:solidFill>
                <a:latin typeface="Times New Roman" pitchFamily="18" charset="0"/>
              </a:rPr>
              <a:t>(</a:t>
            </a:r>
            <a:r>
              <a:rPr lang="de-DE" sz="2400" b="1" dirty="0">
                <a:solidFill>
                  <a:srgbClr val="006600"/>
                </a:solidFill>
                <a:latin typeface="Times New Roman" pitchFamily="18" charset="0"/>
              </a:rPr>
              <a:t>v</a:t>
            </a:r>
            <a:r>
              <a:rPr lang="de-DE" sz="2400" i="1" baseline="-25000" dirty="0">
                <a:solidFill>
                  <a:srgbClr val="006600"/>
                </a:solidFill>
                <a:latin typeface="Times New Roman" pitchFamily="18" charset="0"/>
              </a:rPr>
              <a:t>i</a:t>
            </a:r>
            <a:r>
              <a:rPr lang="de-DE" sz="2400" dirty="0">
                <a:solidFill>
                  <a:srgbClr val="006600"/>
                </a:solidFill>
                <a:latin typeface="Times New Roman" pitchFamily="18" charset="0"/>
              </a:rPr>
              <a:t>)</a:t>
            </a:r>
            <a:endParaRPr lang="de-DE" sz="2400" b="1" dirty="0">
              <a:solidFill>
                <a:srgbClr val="006600"/>
              </a:solidFill>
            </a:endParaRPr>
          </a:p>
          <a:p>
            <a:pPr>
              <a:lnSpc>
                <a:spcPct val="90000"/>
              </a:lnSpc>
            </a:pPr>
            <a:r>
              <a:rPr lang="de-DE" sz="2400" b="1" dirty="0">
                <a:solidFill>
                  <a:srgbClr val="E68900"/>
                </a:solidFill>
              </a:rPr>
              <a:t>Mean </a:t>
            </a:r>
            <a:r>
              <a:rPr lang="de-DE" sz="2400" b="1" dirty="0" err="1">
                <a:solidFill>
                  <a:srgbClr val="E68900"/>
                </a:solidFill>
              </a:rPr>
              <a:t>curvature</a:t>
            </a:r>
            <a:r>
              <a:rPr lang="de-DE" sz="2400" b="1" dirty="0">
                <a:solidFill>
                  <a:srgbClr val="E68900"/>
                </a:solidFill>
              </a:rPr>
              <a:t> </a:t>
            </a:r>
            <a:r>
              <a:rPr lang="de-DE" sz="2400" b="1" dirty="0" smtClean="0">
                <a:solidFill>
                  <a:srgbClr val="E68900"/>
                </a:solidFill>
              </a:rPr>
              <a:t>normal</a:t>
            </a:r>
          </a:p>
          <a:p>
            <a:pPr>
              <a:lnSpc>
                <a:spcPct val="90000"/>
              </a:lnSpc>
            </a:pPr>
            <a:endParaRPr lang="de-DE" sz="2400" b="1" dirty="0">
              <a:solidFill>
                <a:srgbClr val="E68900"/>
              </a:solidFill>
            </a:endParaRPr>
          </a:p>
          <a:p>
            <a:pPr lvl="0">
              <a:lnSpc>
                <a:spcPct val="90000"/>
              </a:lnSpc>
            </a:pPr>
            <a:r>
              <a:rPr lang="de-DE" sz="2400" b="1" dirty="0" err="1"/>
              <a:t>For</a:t>
            </a:r>
            <a:r>
              <a:rPr lang="de-DE" sz="2400" b="1" dirty="0"/>
              <a:t> </a:t>
            </a:r>
            <a:r>
              <a:rPr lang="de-DE" sz="2400" b="1" dirty="0" err="1"/>
              <a:t>nearly</a:t>
            </a:r>
            <a:r>
              <a:rPr lang="de-DE" sz="2400" b="1" dirty="0"/>
              <a:t> </a:t>
            </a:r>
            <a:r>
              <a:rPr lang="de-DE" sz="2400" b="1" dirty="0" err="1"/>
              <a:t>equal</a:t>
            </a:r>
            <a:r>
              <a:rPr lang="de-DE" sz="2400" b="1" dirty="0"/>
              <a:t> </a:t>
            </a:r>
            <a:r>
              <a:rPr lang="de-DE" sz="2400" b="1" dirty="0" err="1"/>
              <a:t>edge</a:t>
            </a:r>
            <a:r>
              <a:rPr lang="de-DE" sz="2400" b="1" dirty="0"/>
              <a:t> </a:t>
            </a:r>
            <a:r>
              <a:rPr lang="de-DE" sz="2400" b="1" dirty="0" err="1"/>
              <a:t>lengths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b="1" dirty="0">
                <a:solidFill>
                  <a:srgbClr val="BA1C21"/>
                </a:solidFill>
              </a:rPr>
              <a:t>Uniform</a:t>
            </a:r>
            <a:r>
              <a:rPr lang="de-DE" sz="2400" dirty="0"/>
              <a:t> </a:t>
            </a:r>
            <a:r>
              <a:rPr lang="de-DE" sz="2400" dirty="0">
                <a:cs typeface="Arial" charset="0"/>
              </a:rPr>
              <a:t>≈</a:t>
            </a:r>
            <a:r>
              <a:rPr lang="de-DE" sz="2400" b="1" dirty="0">
                <a:solidFill>
                  <a:srgbClr val="006600"/>
                </a:solidFill>
              </a:rPr>
              <a:t> </a:t>
            </a:r>
            <a:r>
              <a:rPr lang="de-DE" sz="2400" b="1" dirty="0" err="1">
                <a:solidFill>
                  <a:srgbClr val="006600"/>
                </a:solidFill>
              </a:rPr>
              <a:t>Cotangent</a:t>
            </a:r>
            <a:endParaRPr lang="en-US" sz="2400" b="1" dirty="0">
              <a:solidFill>
                <a:srgbClr val="006600"/>
              </a:solidFill>
            </a:endParaRPr>
          </a:p>
          <a:p>
            <a:pPr>
              <a:lnSpc>
                <a:spcPct val="90000"/>
              </a:lnSpc>
            </a:pPr>
            <a:endParaRPr lang="de-DE" sz="2400" b="1" dirty="0">
              <a:solidFill>
                <a:srgbClr val="E689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34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37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Discrete Laplace-Beltrami</a:t>
            </a:r>
            <a:endParaRPr lang="en-US" sz="2400" dirty="0">
              <a:solidFill>
                <a:srgbClr val="A0181B"/>
              </a:solidFill>
            </a:endParaRPr>
          </a:p>
        </p:txBody>
      </p:sp>
      <p:sp>
        <p:nvSpPr>
          <p:cNvPr id="1509381" name="Freeform 5"/>
          <p:cNvSpPr>
            <a:spLocks/>
          </p:cNvSpPr>
          <p:nvPr/>
        </p:nvSpPr>
        <p:spPr bwMode="auto">
          <a:xfrm>
            <a:off x="1000125" y="1898494"/>
            <a:ext cx="2041525" cy="1227137"/>
          </a:xfrm>
          <a:custGeom>
            <a:avLst/>
            <a:gdLst/>
            <a:ahLst/>
            <a:cxnLst>
              <a:cxn ang="0">
                <a:pos x="0" y="773"/>
              </a:cxn>
              <a:cxn ang="0">
                <a:pos x="1286" y="686"/>
              </a:cxn>
              <a:cxn ang="0">
                <a:pos x="874" y="0"/>
              </a:cxn>
              <a:cxn ang="0">
                <a:pos x="0" y="773"/>
              </a:cxn>
            </a:cxnLst>
            <a:rect l="0" t="0" r="r" b="b"/>
            <a:pathLst>
              <a:path w="1286" h="773">
                <a:moveTo>
                  <a:pt x="0" y="773"/>
                </a:moveTo>
                <a:lnTo>
                  <a:pt x="1286" y="686"/>
                </a:lnTo>
                <a:lnTo>
                  <a:pt x="874" y="0"/>
                </a:lnTo>
                <a:lnTo>
                  <a:pt x="0" y="773"/>
                </a:lnTo>
                <a:close/>
              </a:path>
            </a:pathLst>
          </a:custGeom>
          <a:solidFill>
            <a:srgbClr val="000000">
              <a:alpha val="14999"/>
            </a:srgbClr>
          </a:solidFill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9382" name="Freeform 6"/>
          <p:cNvSpPr>
            <a:spLocks/>
          </p:cNvSpPr>
          <p:nvPr/>
        </p:nvSpPr>
        <p:spPr bwMode="auto">
          <a:xfrm>
            <a:off x="2387600" y="1901669"/>
            <a:ext cx="1589088" cy="1779587"/>
          </a:xfrm>
          <a:custGeom>
            <a:avLst/>
            <a:gdLst/>
            <a:ahLst/>
            <a:cxnLst>
              <a:cxn ang="0">
                <a:pos x="1001" y="1121"/>
              </a:cxn>
              <a:cxn ang="0">
                <a:pos x="0" y="0"/>
              </a:cxn>
              <a:cxn ang="0">
                <a:pos x="412" y="683"/>
              </a:cxn>
              <a:cxn ang="0">
                <a:pos x="1001" y="1121"/>
              </a:cxn>
            </a:cxnLst>
            <a:rect l="0" t="0" r="r" b="b"/>
            <a:pathLst>
              <a:path w="1001" h="1121">
                <a:moveTo>
                  <a:pt x="1001" y="1121"/>
                </a:moveTo>
                <a:lnTo>
                  <a:pt x="0" y="0"/>
                </a:lnTo>
                <a:lnTo>
                  <a:pt x="412" y="683"/>
                </a:lnTo>
                <a:lnTo>
                  <a:pt x="1001" y="1121"/>
                </a:lnTo>
                <a:close/>
              </a:path>
            </a:pathLst>
          </a:custGeom>
          <a:solidFill>
            <a:srgbClr val="000000">
              <a:alpha val="14999"/>
            </a:srgbClr>
          </a:solidFill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9383" name="Oval 7"/>
          <p:cNvSpPr>
            <a:spLocks noChangeArrowheads="1"/>
          </p:cNvSpPr>
          <p:nvPr/>
        </p:nvSpPr>
        <p:spPr bwMode="auto">
          <a:xfrm>
            <a:off x="2979738" y="2924019"/>
            <a:ext cx="127000" cy="127000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9384" name="Freeform 8"/>
          <p:cNvSpPr>
            <a:spLocks/>
          </p:cNvSpPr>
          <p:nvPr/>
        </p:nvSpPr>
        <p:spPr bwMode="auto">
          <a:xfrm>
            <a:off x="569913" y="1898494"/>
            <a:ext cx="1814512" cy="2598737"/>
          </a:xfrm>
          <a:custGeom>
            <a:avLst/>
            <a:gdLst/>
            <a:ahLst/>
            <a:cxnLst>
              <a:cxn ang="0">
                <a:pos x="431" y="1637"/>
              </a:cxn>
              <a:cxn ang="0">
                <a:pos x="0" y="1274"/>
              </a:cxn>
              <a:cxn ang="0">
                <a:pos x="1143" y="0"/>
              </a:cxn>
              <a:cxn ang="0">
                <a:pos x="431" y="1637"/>
              </a:cxn>
            </a:cxnLst>
            <a:rect l="0" t="0" r="r" b="b"/>
            <a:pathLst>
              <a:path w="1143" h="1637">
                <a:moveTo>
                  <a:pt x="431" y="1637"/>
                </a:moveTo>
                <a:lnTo>
                  <a:pt x="0" y="1274"/>
                </a:lnTo>
                <a:lnTo>
                  <a:pt x="1143" y="0"/>
                </a:lnTo>
                <a:lnTo>
                  <a:pt x="431" y="1637"/>
                </a:lnTo>
                <a:close/>
              </a:path>
            </a:pathLst>
          </a:custGeom>
          <a:solidFill>
            <a:srgbClr val="000000">
              <a:alpha val="14999"/>
            </a:srgbClr>
          </a:solidFill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9385" name="Freeform 9"/>
          <p:cNvSpPr>
            <a:spLocks/>
          </p:cNvSpPr>
          <p:nvPr/>
        </p:nvSpPr>
        <p:spPr bwMode="auto">
          <a:xfrm>
            <a:off x="568325" y="1901669"/>
            <a:ext cx="1812925" cy="2016125"/>
          </a:xfrm>
          <a:custGeom>
            <a:avLst/>
            <a:gdLst/>
            <a:ahLst/>
            <a:cxnLst>
              <a:cxn ang="0">
                <a:pos x="0" y="1270"/>
              </a:cxn>
              <a:cxn ang="0">
                <a:pos x="272" y="771"/>
              </a:cxn>
              <a:cxn ang="0">
                <a:pos x="1142" y="0"/>
              </a:cxn>
              <a:cxn ang="0">
                <a:pos x="0" y="1270"/>
              </a:cxn>
            </a:cxnLst>
            <a:rect l="0" t="0" r="r" b="b"/>
            <a:pathLst>
              <a:path w="1142" h="1270">
                <a:moveTo>
                  <a:pt x="0" y="1270"/>
                </a:moveTo>
                <a:lnTo>
                  <a:pt x="272" y="771"/>
                </a:lnTo>
                <a:lnTo>
                  <a:pt x="1142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000000">
              <a:alpha val="14999"/>
            </a:srgbClr>
          </a:solidFill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9386" name="Oval 10"/>
          <p:cNvSpPr>
            <a:spLocks noChangeArrowheads="1"/>
          </p:cNvSpPr>
          <p:nvPr/>
        </p:nvSpPr>
        <p:spPr bwMode="auto">
          <a:xfrm>
            <a:off x="531813" y="3824131"/>
            <a:ext cx="127000" cy="127000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9387" name="Oval 11"/>
          <p:cNvSpPr>
            <a:spLocks noChangeArrowheads="1"/>
          </p:cNvSpPr>
          <p:nvPr/>
        </p:nvSpPr>
        <p:spPr bwMode="auto">
          <a:xfrm>
            <a:off x="944563" y="3068481"/>
            <a:ext cx="127000" cy="127000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9388" name="Freeform 12"/>
          <p:cNvSpPr>
            <a:spLocks/>
          </p:cNvSpPr>
          <p:nvPr/>
        </p:nvSpPr>
        <p:spPr bwMode="auto">
          <a:xfrm>
            <a:off x="1385888" y="4219419"/>
            <a:ext cx="204787" cy="2651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7" y="66"/>
              </a:cxn>
              <a:cxn ang="0">
                <a:pos x="129" y="167"/>
              </a:cxn>
            </a:cxnLst>
            <a:rect l="0" t="0" r="r" b="b"/>
            <a:pathLst>
              <a:path w="129" h="167">
                <a:moveTo>
                  <a:pt x="0" y="0"/>
                </a:moveTo>
                <a:cubicBezTo>
                  <a:pt x="14" y="11"/>
                  <a:pt x="47" y="10"/>
                  <a:pt x="87" y="66"/>
                </a:cubicBezTo>
                <a:cubicBezTo>
                  <a:pt x="127" y="122"/>
                  <a:pt x="120" y="146"/>
                  <a:pt x="129" y="167"/>
                </a:cubicBez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9389" name="Freeform 13"/>
          <p:cNvSpPr>
            <a:spLocks/>
          </p:cNvSpPr>
          <p:nvPr/>
        </p:nvSpPr>
        <p:spPr bwMode="auto">
          <a:xfrm>
            <a:off x="3730625" y="3501869"/>
            <a:ext cx="93663" cy="387350"/>
          </a:xfrm>
          <a:custGeom>
            <a:avLst/>
            <a:gdLst/>
            <a:ahLst/>
            <a:cxnLst>
              <a:cxn ang="0">
                <a:pos x="59" y="0"/>
              </a:cxn>
              <a:cxn ang="0">
                <a:pos x="9" y="111"/>
              </a:cxn>
              <a:cxn ang="0">
                <a:pos x="50" y="244"/>
              </a:cxn>
            </a:cxnLst>
            <a:rect l="0" t="0" r="r" b="b"/>
            <a:pathLst>
              <a:path w="59" h="244">
                <a:moveTo>
                  <a:pt x="59" y="0"/>
                </a:moveTo>
                <a:cubicBezTo>
                  <a:pt x="51" y="18"/>
                  <a:pt x="10" y="70"/>
                  <a:pt x="9" y="111"/>
                </a:cubicBezTo>
                <a:cubicBezTo>
                  <a:pt x="0" y="189"/>
                  <a:pt x="42" y="216"/>
                  <a:pt x="50" y="244"/>
                </a:cubicBez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9390" name="Line 14"/>
          <p:cNvSpPr>
            <a:spLocks noChangeShapeType="1"/>
          </p:cNvSpPr>
          <p:nvPr/>
        </p:nvSpPr>
        <p:spPr bwMode="auto">
          <a:xfrm flipH="1">
            <a:off x="2368550" y="1941356"/>
            <a:ext cx="17463" cy="169227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9391" name="Line 15"/>
          <p:cNvSpPr>
            <a:spLocks noChangeShapeType="1"/>
          </p:cNvSpPr>
          <p:nvPr/>
        </p:nvSpPr>
        <p:spPr bwMode="auto">
          <a:xfrm flipH="1">
            <a:off x="2260600" y="1931831"/>
            <a:ext cx="128588" cy="1701800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 type="triangle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9392" name="Freeform 16"/>
          <p:cNvSpPr>
            <a:spLocks/>
          </p:cNvSpPr>
          <p:nvPr/>
        </p:nvSpPr>
        <p:spPr bwMode="auto">
          <a:xfrm>
            <a:off x="2387600" y="1377794"/>
            <a:ext cx="30163" cy="511175"/>
          </a:xfrm>
          <a:custGeom>
            <a:avLst/>
            <a:gdLst/>
            <a:ahLst/>
            <a:cxnLst>
              <a:cxn ang="0">
                <a:pos x="0" y="322"/>
              </a:cxn>
              <a:cxn ang="0">
                <a:pos x="19" y="0"/>
              </a:cxn>
            </a:cxnLst>
            <a:rect l="0" t="0" r="r" b="b"/>
            <a:pathLst>
              <a:path w="19" h="322">
                <a:moveTo>
                  <a:pt x="0" y="322"/>
                </a:moveTo>
                <a:lnTo>
                  <a:pt x="19" y="0"/>
                </a:lnTo>
              </a:path>
            </a:pathLst>
          </a:custGeom>
          <a:noFill/>
          <a:ln w="63500" cap="flat" cmpd="sng">
            <a:solidFill>
              <a:srgbClr val="E689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9411" name="Freeform 35"/>
          <p:cNvSpPr>
            <a:spLocks/>
          </p:cNvSpPr>
          <p:nvPr/>
        </p:nvSpPr>
        <p:spPr bwMode="auto">
          <a:xfrm>
            <a:off x="2387600" y="1901669"/>
            <a:ext cx="1590675" cy="2490787"/>
          </a:xfrm>
          <a:custGeom>
            <a:avLst/>
            <a:gdLst/>
            <a:ahLst/>
            <a:cxnLst>
              <a:cxn ang="0">
                <a:pos x="656" y="1569"/>
              </a:cxn>
              <a:cxn ang="0">
                <a:pos x="1002" y="1120"/>
              </a:cxn>
              <a:cxn ang="0">
                <a:pos x="0" y="0"/>
              </a:cxn>
              <a:cxn ang="0">
                <a:pos x="656" y="1569"/>
              </a:cxn>
            </a:cxnLst>
            <a:rect l="0" t="0" r="r" b="b"/>
            <a:pathLst>
              <a:path w="1002" h="1569">
                <a:moveTo>
                  <a:pt x="656" y="1569"/>
                </a:moveTo>
                <a:lnTo>
                  <a:pt x="1002" y="1120"/>
                </a:lnTo>
                <a:lnTo>
                  <a:pt x="0" y="0"/>
                </a:lnTo>
                <a:lnTo>
                  <a:pt x="656" y="1569"/>
                </a:lnTo>
                <a:close/>
              </a:path>
            </a:pathLst>
          </a:custGeom>
          <a:solidFill>
            <a:srgbClr val="000000">
              <a:alpha val="14999"/>
            </a:srgbClr>
          </a:solidFill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9412" name="Freeform 36"/>
          <p:cNvSpPr>
            <a:spLocks/>
          </p:cNvSpPr>
          <p:nvPr/>
        </p:nvSpPr>
        <p:spPr bwMode="auto">
          <a:xfrm>
            <a:off x="1252538" y="1898494"/>
            <a:ext cx="2176462" cy="2601912"/>
          </a:xfrm>
          <a:custGeom>
            <a:avLst/>
            <a:gdLst/>
            <a:ahLst/>
            <a:cxnLst>
              <a:cxn ang="0">
                <a:pos x="0" y="1639"/>
              </a:cxn>
              <a:cxn ang="0">
                <a:pos x="1371" y="1571"/>
              </a:cxn>
              <a:cxn ang="0">
                <a:pos x="716" y="0"/>
              </a:cxn>
              <a:cxn ang="0">
                <a:pos x="0" y="1639"/>
              </a:cxn>
            </a:cxnLst>
            <a:rect l="0" t="0" r="r" b="b"/>
            <a:pathLst>
              <a:path w="1371" h="1639">
                <a:moveTo>
                  <a:pt x="0" y="1639"/>
                </a:moveTo>
                <a:lnTo>
                  <a:pt x="1371" y="1571"/>
                </a:lnTo>
                <a:lnTo>
                  <a:pt x="716" y="0"/>
                </a:lnTo>
                <a:lnTo>
                  <a:pt x="0" y="1639"/>
                </a:lnTo>
                <a:close/>
              </a:path>
            </a:pathLst>
          </a:custGeom>
          <a:solidFill>
            <a:srgbClr val="000000">
              <a:alpha val="14999"/>
            </a:srgbClr>
          </a:solidFill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9413" name="Oval 37"/>
          <p:cNvSpPr>
            <a:spLocks noChangeArrowheads="1"/>
          </p:cNvSpPr>
          <p:nvPr/>
        </p:nvSpPr>
        <p:spPr bwMode="auto">
          <a:xfrm>
            <a:off x="3897313" y="3608231"/>
            <a:ext cx="127000" cy="127000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9414" name="Oval 38"/>
          <p:cNvSpPr>
            <a:spLocks noChangeArrowheads="1"/>
          </p:cNvSpPr>
          <p:nvPr/>
        </p:nvSpPr>
        <p:spPr bwMode="auto">
          <a:xfrm>
            <a:off x="3357563" y="4328956"/>
            <a:ext cx="127000" cy="127000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9415" name="Oval 39"/>
          <p:cNvSpPr>
            <a:spLocks noChangeArrowheads="1"/>
          </p:cNvSpPr>
          <p:nvPr/>
        </p:nvSpPr>
        <p:spPr bwMode="auto">
          <a:xfrm>
            <a:off x="1190625" y="4435319"/>
            <a:ext cx="127000" cy="127000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9416" name="Oval 40"/>
          <p:cNvSpPr>
            <a:spLocks noChangeArrowheads="1"/>
          </p:cNvSpPr>
          <p:nvPr/>
        </p:nvSpPr>
        <p:spPr bwMode="auto">
          <a:xfrm>
            <a:off x="2322513" y="1858806"/>
            <a:ext cx="127000" cy="127000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9417" name="Text Box 41"/>
          <p:cNvSpPr txBox="1">
            <a:spLocks noChangeArrowheads="1"/>
          </p:cNvSpPr>
          <p:nvPr/>
        </p:nvSpPr>
        <p:spPr bwMode="auto">
          <a:xfrm>
            <a:off x="1819275" y="1290481"/>
            <a:ext cx="495300" cy="519113"/>
          </a:xfrm>
          <a:prstGeom prst="rect">
            <a:avLst/>
          </a:prstGeom>
          <a:noFill/>
          <a:ln w="76200" algn="ctr">
            <a:noFill/>
            <a:miter lim="800000"/>
            <a:headEnd/>
            <a:tailEnd type="none" w="med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de-DE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e-DE" sz="2800" b="0" i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1509418" name="Text Box 42"/>
          <p:cNvSpPr txBox="1">
            <a:spLocks noChangeArrowheads="1"/>
          </p:cNvSpPr>
          <p:nvPr/>
        </p:nvSpPr>
        <p:spPr bwMode="auto">
          <a:xfrm>
            <a:off x="3267075" y="4348006"/>
            <a:ext cx="495300" cy="519113"/>
          </a:xfrm>
          <a:prstGeom prst="rect">
            <a:avLst/>
          </a:prstGeom>
          <a:noFill/>
          <a:ln w="76200" algn="ctr">
            <a:noFill/>
            <a:miter lim="800000"/>
            <a:headEnd/>
            <a:tailEnd type="none" w="med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de-DE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e-DE" sz="2800" b="0" i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</a:p>
        </p:txBody>
      </p:sp>
      <p:sp>
        <p:nvSpPr>
          <p:cNvPr id="1509419" name="Text Box 43"/>
          <p:cNvSpPr txBox="1">
            <a:spLocks noChangeArrowheads="1"/>
          </p:cNvSpPr>
          <p:nvPr/>
        </p:nvSpPr>
        <p:spPr bwMode="auto">
          <a:xfrm>
            <a:off x="1514475" y="3919381"/>
            <a:ext cx="495300" cy="519113"/>
          </a:xfrm>
          <a:prstGeom prst="rect">
            <a:avLst/>
          </a:prstGeom>
          <a:noFill/>
          <a:ln w="76200" algn="ctr">
            <a:noFill/>
            <a:miter lim="800000"/>
            <a:headEnd/>
            <a:tailEnd type="none" w="med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de-DE" sz="2800" b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a</a:t>
            </a:r>
            <a:endParaRPr lang="de-DE" sz="2800" b="0" baseline="-25000">
              <a:solidFill>
                <a:srgbClr val="00000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1509420" name="Text Box 44"/>
          <p:cNvSpPr txBox="1">
            <a:spLocks noChangeArrowheads="1"/>
          </p:cNvSpPr>
          <p:nvPr/>
        </p:nvSpPr>
        <p:spPr bwMode="auto">
          <a:xfrm>
            <a:off x="3324225" y="3462181"/>
            <a:ext cx="495300" cy="519113"/>
          </a:xfrm>
          <a:prstGeom prst="rect">
            <a:avLst/>
          </a:prstGeom>
          <a:noFill/>
          <a:ln w="76200" algn="ctr">
            <a:noFill/>
            <a:miter lim="800000"/>
            <a:headEnd/>
            <a:tailEnd type="none" w="med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de-DE" sz="2800" b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b</a:t>
            </a:r>
            <a:endParaRPr lang="de-DE" sz="2800" b="0" baseline="-25000">
              <a:solidFill>
                <a:srgbClr val="00000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46" name="Rectangle 5"/>
          <p:cNvSpPr>
            <a:spLocks noGrp="1" noChangeArrowheads="1"/>
          </p:cNvSpPr>
          <p:nvPr>
            <p:ph idx="1"/>
          </p:nvPr>
        </p:nvSpPr>
        <p:spPr>
          <a:xfrm>
            <a:off x="4354171" y="1371600"/>
            <a:ext cx="4650179" cy="45720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sz="2400" b="1" dirty="0" smtClean="0">
                <a:solidFill>
                  <a:srgbClr val="BA1C21"/>
                </a:solidFill>
              </a:rPr>
              <a:t>Uniform </a:t>
            </a:r>
            <a:r>
              <a:rPr lang="de-DE" sz="2400" b="1" dirty="0">
                <a:solidFill>
                  <a:srgbClr val="BA1C21"/>
                </a:solidFill>
              </a:rPr>
              <a:t>Laplacian </a:t>
            </a:r>
            <a:r>
              <a:rPr lang="de-DE" sz="2400" b="1" dirty="0">
                <a:solidFill>
                  <a:srgbClr val="CC0000"/>
                </a:solidFill>
                <a:latin typeface="Times New Roman" pitchFamily="18" charset="0"/>
              </a:rPr>
              <a:t>L</a:t>
            </a:r>
            <a:r>
              <a:rPr lang="de-DE" sz="2400" i="1" baseline="-25000" dirty="0">
                <a:solidFill>
                  <a:srgbClr val="CC0000"/>
                </a:solidFill>
                <a:latin typeface="Times New Roman" pitchFamily="18" charset="0"/>
              </a:rPr>
              <a:t>u</a:t>
            </a:r>
            <a:r>
              <a:rPr lang="de-DE" sz="2400" dirty="0">
                <a:solidFill>
                  <a:srgbClr val="CC0000"/>
                </a:solidFill>
                <a:latin typeface="Times New Roman" pitchFamily="18" charset="0"/>
              </a:rPr>
              <a:t>(</a:t>
            </a:r>
            <a:r>
              <a:rPr lang="de-DE" sz="2400" b="1" dirty="0">
                <a:solidFill>
                  <a:srgbClr val="CC0000"/>
                </a:solidFill>
                <a:latin typeface="Times New Roman" pitchFamily="18" charset="0"/>
              </a:rPr>
              <a:t>v</a:t>
            </a:r>
            <a:r>
              <a:rPr lang="de-DE" sz="2400" i="1" baseline="-25000" dirty="0">
                <a:solidFill>
                  <a:srgbClr val="CC0000"/>
                </a:solidFill>
                <a:latin typeface="Times New Roman" pitchFamily="18" charset="0"/>
              </a:rPr>
              <a:t>i</a:t>
            </a:r>
            <a:r>
              <a:rPr lang="de-DE" sz="2400" dirty="0">
                <a:solidFill>
                  <a:srgbClr val="CC0000"/>
                </a:solidFill>
                <a:latin typeface="Times New Roman" pitchFamily="18" charset="0"/>
              </a:rPr>
              <a:t>)</a:t>
            </a:r>
            <a:endParaRPr lang="de-DE" sz="2400" b="1" dirty="0">
              <a:solidFill>
                <a:srgbClr val="BA1C21"/>
              </a:solidFill>
            </a:endParaRPr>
          </a:p>
          <a:p>
            <a:pPr>
              <a:lnSpc>
                <a:spcPct val="90000"/>
              </a:lnSpc>
            </a:pPr>
            <a:r>
              <a:rPr lang="de-DE" sz="2400" b="1" dirty="0" smtClean="0">
                <a:solidFill>
                  <a:srgbClr val="006600"/>
                </a:solidFill>
              </a:rPr>
              <a:t>Cotangent </a:t>
            </a:r>
            <a:r>
              <a:rPr lang="de-DE" sz="2400" b="1" dirty="0">
                <a:solidFill>
                  <a:srgbClr val="006600"/>
                </a:solidFill>
              </a:rPr>
              <a:t>Laplacian </a:t>
            </a:r>
            <a:r>
              <a:rPr lang="de-DE" sz="2400" b="1" dirty="0">
                <a:solidFill>
                  <a:srgbClr val="006600"/>
                </a:solidFill>
                <a:latin typeface="Times New Roman" pitchFamily="18" charset="0"/>
              </a:rPr>
              <a:t>L</a:t>
            </a:r>
            <a:r>
              <a:rPr lang="de-DE" sz="2400" i="1" baseline="-25000" dirty="0">
                <a:solidFill>
                  <a:srgbClr val="006600"/>
                </a:solidFill>
                <a:latin typeface="Times New Roman" pitchFamily="18" charset="0"/>
              </a:rPr>
              <a:t>c</a:t>
            </a:r>
            <a:r>
              <a:rPr lang="de-DE" sz="2400" dirty="0">
                <a:solidFill>
                  <a:srgbClr val="006600"/>
                </a:solidFill>
                <a:latin typeface="Times New Roman" pitchFamily="18" charset="0"/>
              </a:rPr>
              <a:t>(</a:t>
            </a:r>
            <a:r>
              <a:rPr lang="de-DE" sz="2400" b="1" dirty="0">
                <a:solidFill>
                  <a:srgbClr val="006600"/>
                </a:solidFill>
                <a:latin typeface="Times New Roman" pitchFamily="18" charset="0"/>
              </a:rPr>
              <a:t>v</a:t>
            </a:r>
            <a:r>
              <a:rPr lang="de-DE" sz="2400" i="1" baseline="-25000" dirty="0">
                <a:solidFill>
                  <a:srgbClr val="006600"/>
                </a:solidFill>
                <a:latin typeface="Times New Roman" pitchFamily="18" charset="0"/>
              </a:rPr>
              <a:t>i</a:t>
            </a:r>
            <a:r>
              <a:rPr lang="de-DE" sz="2400" dirty="0">
                <a:solidFill>
                  <a:srgbClr val="006600"/>
                </a:solidFill>
                <a:latin typeface="Times New Roman" pitchFamily="18" charset="0"/>
              </a:rPr>
              <a:t>)</a:t>
            </a:r>
            <a:endParaRPr lang="de-DE" sz="2400" b="1" dirty="0">
              <a:solidFill>
                <a:srgbClr val="006600"/>
              </a:solidFill>
            </a:endParaRPr>
          </a:p>
          <a:p>
            <a:pPr>
              <a:lnSpc>
                <a:spcPct val="90000"/>
              </a:lnSpc>
            </a:pPr>
            <a:r>
              <a:rPr lang="de-DE" sz="2400" b="1" dirty="0">
                <a:solidFill>
                  <a:srgbClr val="E68900"/>
                </a:solidFill>
              </a:rPr>
              <a:t>Mean </a:t>
            </a:r>
            <a:r>
              <a:rPr lang="de-DE" sz="2400" b="1" dirty="0" err="1">
                <a:solidFill>
                  <a:srgbClr val="E68900"/>
                </a:solidFill>
              </a:rPr>
              <a:t>curvature</a:t>
            </a:r>
            <a:r>
              <a:rPr lang="de-DE" sz="2400" b="1" dirty="0">
                <a:solidFill>
                  <a:srgbClr val="E68900"/>
                </a:solidFill>
              </a:rPr>
              <a:t> </a:t>
            </a:r>
            <a:r>
              <a:rPr lang="de-DE" sz="2400" b="1" dirty="0" smtClean="0">
                <a:solidFill>
                  <a:srgbClr val="E68900"/>
                </a:solidFill>
              </a:rPr>
              <a:t>normal</a:t>
            </a:r>
          </a:p>
          <a:p>
            <a:pPr>
              <a:lnSpc>
                <a:spcPct val="90000"/>
              </a:lnSpc>
            </a:pPr>
            <a:endParaRPr lang="de-DE" sz="2400" b="1" dirty="0">
              <a:solidFill>
                <a:srgbClr val="E68900"/>
              </a:solidFill>
            </a:endParaRPr>
          </a:p>
          <a:p>
            <a:pPr lvl="0">
              <a:lnSpc>
                <a:spcPct val="90000"/>
              </a:lnSpc>
            </a:pPr>
            <a:r>
              <a:rPr lang="de-DE" sz="2400" b="1" dirty="0" err="1"/>
              <a:t>For</a:t>
            </a:r>
            <a:r>
              <a:rPr lang="de-DE" sz="2400" b="1" dirty="0"/>
              <a:t> </a:t>
            </a:r>
            <a:r>
              <a:rPr lang="de-DE" sz="2400" b="1" dirty="0" err="1"/>
              <a:t>nearly</a:t>
            </a:r>
            <a:r>
              <a:rPr lang="de-DE" sz="2400" b="1" dirty="0"/>
              <a:t> </a:t>
            </a:r>
            <a:r>
              <a:rPr lang="de-DE" sz="2400" b="1" dirty="0" err="1"/>
              <a:t>equal</a:t>
            </a:r>
            <a:r>
              <a:rPr lang="de-DE" sz="2400" b="1" dirty="0"/>
              <a:t> </a:t>
            </a:r>
            <a:r>
              <a:rPr lang="de-DE" sz="2400" b="1" dirty="0" err="1"/>
              <a:t>edge</a:t>
            </a:r>
            <a:r>
              <a:rPr lang="de-DE" sz="2400" b="1" dirty="0"/>
              <a:t> </a:t>
            </a:r>
            <a:r>
              <a:rPr lang="de-DE" sz="2400" b="1" dirty="0" err="1"/>
              <a:t>lengths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b="1" dirty="0">
                <a:solidFill>
                  <a:srgbClr val="BA1C21"/>
                </a:solidFill>
              </a:rPr>
              <a:t>Uniform</a:t>
            </a:r>
            <a:r>
              <a:rPr lang="de-DE" sz="2400" dirty="0"/>
              <a:t> </a:t>
            </a:r>
            <a:r>
              <a:rPr lang="de-DE" sz="2400" dirty="0">
                <a:cs typeface="Arial" charset="0"/>
              </a:rPr>
              <a:t>≈</a:t>
            </a:r>
            <a:r>
              <a:rPr lang="de-DE" sz="2400" b="1" dirty="0">
                <a:solidFill>
                  <a:srgbClr val="006600"/>
                </a:solidFill>
              </a:rPr>
              <a:t> </a:t>
            </a:r>
            <a:r>
              <a:rPr lang="de-DE" sz="2400" b="1" dirty="0" err="1">
                <a:solidFill>
                  <a:srgbClr val="006600"/>
                </a:solidFill>
              </a:rPr>
              <a:t>Cotangent</a:t>
            </a:r>
            <a:endParaRPr lang="en-US" sz="2400" b="1" dirty="0">
              <a:solidFill>
                <a:srgbClr val="006600"/>
              </a:solidFill>
            </a:endParaRPr>
          </a:p>
          <a:p>
            <a:pPr>
              <a:lnSpc>
                <a:spcPct val="90000"/>
              </a:lnSpc>
            </a:pPr>
            <a:endParaRPr lang="de-DE" sz="2400" b="1" dirty="0">
              <a:solidFill>
                <a:srgbClr val="E689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3578" y="5461575"/>
            <a:ext cx="7142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Cotan</a:t>
            </a:r>
            <a:r>
              <a:rPr lang="en-US" sz="2400" dirty="0" smtClean="0"/>
              <a:t> </a:t>
            </a:r>
            <a:r>
              <a:rPr lang="en-US" sz="2400" dirty="0" err="1" smtClean="0"/>
              <a:t>Laplacian</a:t>
            </a:r>
            <a:r>
              <a:rPr lang="en-US" sz="2400" dirty="0" smtClean="0"/>
              <a:t> allows computing discrete normal</a:t>
            </a:r>
            <a:endParaRPr lang="en-US" sz="2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35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Discrete Curvatures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Mean curvature (sign defined according to normal)</a:t>
            </a:r>
          </a:p>
          <a:p>
            <a:endParaRPr lang="en-US" dirty="0" smtClean="0"/>
          </a:p>
          <a:p>
            <a:r>
              <a:rPr lang="en-US" dirty="0" smtClean="0"/>
              <a:t>Gaussian curvature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Principal curvatures</a:t>
            </a:r>
            <a:endParaRPr lang="en-US" dirty="0"/>
          </a:p>
        </p:txBody>
      </p:sp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0652" y="2795103"/>
            <a:ext cx="172085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TextBox 38"/>
          <p:cNvSpPr txBox="1"/>
          <p:nvPr/>
        </p:nvSpPr>
        <p:spPr>
          <a:xfrm>
            <a:off x="8261686" y="2890787"/>
            <a:ext cx="426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761172" y="4026568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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j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486" y="3671195"/>
            <a:ext cx="4157104" cy="1041961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36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750" y="2457762"/>
            <a:ext cx="3962400" cy="4699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13" y="5451562"/>
            <a:ext cx="7392967" cy="454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Discrete Gauss-Bonnet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Gaussian curvature is fixed for a given topology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37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17" y="3050166"/>
            <a:ext cx="8134163" cy="11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595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Discrete Mean Curvature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475153" y="1666196"/>
            <a:ext cx="6570951" cy="4136725"/>
            <a:chOff x="1625600" y="2362200"/>
            <a:chExt cx="9294813" cy="5851525"/>
          </a:xfrm>
        </p:grpSpPr>
        <p:pic>
          <p:nvPicPr>
            <p:cNvPr id="4" name="Picture 5" descr="haedCurvatur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600" y="2438400"/>
              <a:ext cx="4041775" cy="569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6" descr="hors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9600" y="2362200"/>
              <a:ext cx="3960813" cy="585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38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569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Links and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M. Meyer, M. </a:t>
            </a:r>
            <a:r>
              <a:rPr lang="en-US" sz="2800" dirty="0" err="1" smtClean="0"/>
              <a:t>Desbrun</a:t>
            </a:r>
            <a:r>
              <a:rPr lang="en-US" sz="2800" dirty="0" smtClean="0"/>
              <a:t>, P. Schroeder, A. Barr</a:t>
            </a:r>
            <a:br>
              <a:rPr lang="en-US" sz="2800" dirty="0" smtClean="0"/>
            </a:br>
            <a:r>
              <a:rPr lang="en-US" sz="2800" i="1" dirty="0" smtClean="0"/>
              <a:t>Discrete Differential-Geometry Operators for Triangulated 2-Manifolds</a:t>
            </a:r>
            <a:r>
              <a:rPr lang="en-US" sz="2800" dirty="0" smtClean="0"/>
              <a:t>, </a:t>
            </a:r>
            <a:r>
              <a:rPr lang="en-US" sz="2800" dirty="0" err="1" smtClean="0"/>
              <a:t>VisMath</a:t>
            </a:r>
            <a:r>
              <a:rPr lang="en-US" sz="2800" dirty="0" smtClean="0"/>
              <a:t>, 2002</a:t>
            </a:r>
            <a:endParaRPr lang="en-US" sz="2800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9584" y="2744333"/>
            <a:ext cx="7165842" cy="335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39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Surface </a:t>
            </a:r>
            <a:r>
              <a:rPr lang="en-US" dirty="0" err="1" smtClean="0"/>
              <a:t>Normals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Surface normal: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pPr lvl="2"/>
            <a:endParaRPr lang="en-US" sz="2000" dirty="0" smtClean="0"/>
          </a:p>
          <a:p>
            <a:endParaRPr lang="en-US" sz="2800" dirty="0" smtClean="0"/>
          </a:p>
          <a:p>
            <a:pPr lvl="1"/>
            <a:r>
              <a:rPr lang="en-US" sz="2400" dirty="0" smtClean="0"/>
              <a:t>Assuming </a:t>
            </a:r>
            <a:r>
              <a:rPr lang="en-US" sz="2400" i="1" dirty="0" smtClean="0"/>
              <a:t>regular </a:t>
            </a:r>
            <a:br>
              <a:rPr lang="en-US" sz="2400" i="1" dirty="0" smtClean="0"/>
            </a:br>
            <a:r>
              <a:rPr lang="en-US" sz="2400" dirty="0" smtClean="0"/>
              <a:t>parameterization, i.e.,</a:t>
            </a:r>
          </a:p>
          <a:p>
            <a:endParaRPr lang="en-US" sz="2800" dirty="0" smtClean="0"/>
          </a:p>
          <a:p>
            <a:pPr lvl="1"/>
            <a:endParaRPr lang="en-US" sz="1000" dirty="0" smtClean="0"/>
          </a:p>
          <a:p>
            <a:pPr lvl="1"/>
            <a:endParaRPr lang="en-US" sz="2400" dirty="0"/>
          </a:p>
        </p:txBody>
      </p:sp>
      <p:sp>
        <p:nvSpPr>
          <p:cNvPr id="39" name="Freeform 33"/>
          <p:cNvSpPr>
            <a:spLocks/>
          </p:cNvSpPr>
          <p:nvPr/>
        </p:nvSpPr>
        <p:spPr bwMode="auto">
          <a:xfrm>
            <a:off x="4876800" y="1754654"/>
            <a:ext cx="4148978" cy="2381117"/>
          </a:xfrm>
          <a:custGeom>
            <a:avLst/>
            <a:gdLst/>
            <a:ahLst/>
            <a:cxnLst>
              <a:cxn ang="0">
                <a:pos x="0" y="320"/>
              </a:cxn>
              <a:cxn ang="0">
                <a:pos x="547" y="571"/>
              </a:cxn>
              <a:cxn ang="0">
                <a:pos x="912" y="981"/>
              </a:cxn>
              <a:cxn ang="0">
                <a:pos x="1277" y="571"/>
              </a:cxn>
              <a:cxn ang="0">
                <a:pos x="1710" y="434"/>
              </a:cxn>
              <a:cxn ang="0">
                <a:pos x="1244" y="104"/>
              </a:cxn>
              <a:cxn ang="0">
                <a:pos x="571" y="36"/>
              </a:cxn>
              <a:cxn ang="0">
                <a:pos x="0" y="320"/>
              </a:cxn>
            </a:cxnLst>
            <a:rect l="0" t="0" r="r" b="b"/>
            <a:pathLst>
              <a:path w="1710" h="981">
                <a:moveTo>
                  <a:pt x="0" y="320"/>
                </a:moveTo>
                <a:cubicBezTo>
                  <a:pt x="132" y="371"/>
                  <a:pt x="395" y="460"/>
                  <a:pt x="547" y="571"/>
                </a:cubicBezTo>
                <a:cubicBezTo>
                  <a:pt x="699" y="681"/>
                  <a:pt x="818" y="855"/>
                  <a:pt x="912" y="981"/>
                </a:cubicBezTo>
                <a:cubicBezTo>
                  <a:pt x="1007" y="843"/>
                  <a:pt x="1144" y="662"/>
                  <a:pt x="1277" y="571"/>
                </a:cubicBezTo>
                <a:cubicBezTo>
                  <a:pt x="1410" y="479"/>
                  <a:pt x="1585" y="462"/>
                  <a:pt x="1710" y="434"/>
                </a:cubicBezTo>
                <a:cubicBezTo>
                  <a:pt x="1564" y="323"/>
                  <a:pt x="1397" y="173"/>
                  <a:pt x="1244" y="104"/>
                </a:cubicBezTo>
                <a:cubicBezTo>
                  <a:pt x="1054" y="37"/>
                  <a:pt x="778" y="0"/>
                  <a:pt x="571" y="36"/>
                </a:cubicBezTo>
                <a:lnTo>
                  <a:pt x="0" y="32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4"/>
          <p:cNvSpPr>
            <a:spLocks/>
          </p:cNvSpPr>
          <p:nvPr/>
        </p:nvSpPr>
        <p:spPr bwMode="auto">
          <a:xfrm>
            <a:off x="4876800" y="1754654"/>
            <a:ext cx="4148978" cy="2381117"/>
          </a:xfrm>
          <a:custGeom>
            <a:avLst/>
            <a:gdLst/>
            <a:ahLst/>
            <a:cxnLst>
              <a:cxn ang="0">
                <a:pos x="0" y="320"/>
              </a:cxn>
              <a:cxn ang="0">
                <a:pos x="547" y="571"/>
              </a:cxn>
              <a:cxn ang="0">
                <a:pos x="912" y="981"/>
              </a:cxn>
              <a:cxn ang="0">
                <a:pos x="1277" y="571"/>
              </a:cxn>
              <a:cxn ang="0">
                <a:pos x="1710" y="434"/>
              </a:cxn>
              <a:cxn ang="0">
                <a:pos x="1244" y="104"/>
              </a:cxn>
              <a:cxn ang="0">
                <a:pos x="571" y="36"/>
              </a:cxn>
              <a:cxn ang="0">
                <a:pos x="0" y="320"/>
              </a:cxn>
            </a:cxnLst>
            <a:rect l="0" t="0" r="r" b="b"/>
            <a:pathLst>
              <a:path w="1710" h="981">
                <a:moveTo>
                  <a:pt x="0" y="320"/>
                </a:moveTo>
                <a:cubicBezTo>
                  <a:pt x="132" y="371"/>
                  <a:pt x="395" y="460"/>
                  <a:pt x="547" y="571"/>
                </a:cubicBezTo>
                <a:cubicBezTo>
                  <a:pt x="699" y="681"/>
                  <a:pt x="818" y="855"/>
                  <a:pt x="912" y="981"/>
                </a:cubicBezTo>
                <a:cubicBezTo>
                  <a:pt x="1007" y="843"/>
                  <a:pt x="1144" y="662"/>
                  <a:pt x="1277" y="571"/>
                </a:cubicBezTo>
                <a:cubicBezTo>
                  <a:pt x="1410" y="479"/>
                  <a:pt x="1585" y="462"/>
                  <a:pt x="1710" y="434"/>
                </a:cubicBezTo>
                <a:cubicBezTo>
                  <a:pt x="1564" y="323"/>
                  <a:pt x="1397" y="173"/>
                  <a:pt x="1244" y="104"/>
                </a:cubicBezTo>
                <a:cubicBezTo>
                  <a:pt x="1054" y="37"/>
                  <a:pt x="778" y="0"/>
                  <a:pt x="571" y="36"/>
                </a:cubicBezTo>
                <a:lnTo>
                  <a:pt x="0" y="320"/>
                </a:lnTo>
                <a:close/>
              </a:path>
            </a:pathLst>
          </a:custGeom>
          <a:noFill/>
          <a:ln w="7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35"/>
          <p:cNvSpPr>
            <a:spLocks/>
          </p:cNvSpPr>
          <p:nvPr/>
        </p:nvSpPr>
        <p:spPr bwMode="auto">
          <a:xfrm>
            <a:off x="4876800" y="1752600"/>
            <a:ext cx="4148978" cy="2381117"/>
          </a:xfrm>
          <a:custGeom>
            <a:avLst/>
            <a:gdLst/>
            <a:ahLst/>
            <a:cxnLst>
              <a:cxn ang="0">
                <a:pos x="0" y="320"/>
              </a:cxn>
              <a:cxn ang="0">
                <a:pos x="547" y="571"/>
              </a:cxn>
              <a:cxn ang="0">
                <a:pos x="912" y="981"/>
              </a:cxn>
              <a:cxn ang="0">
                <a:pos x="1277" y="571"/>
              </a:cxn>
              <a:cxn ang="0">
                <a:pos x="1710" y="434"/>
              </a:cxn>
              <a:cxn ang="0">
                <a:pos x="1244" y="104"/>
              </a:cxn>
              <a:cxn ang="0">
                <a:pos x="571" y="36"/>
              </a:cxn>
              <a:cxn ang="0">
                <a:pos x="0" y="320"/>
              </a:cxn>
            </a:cxnLst>
            <a:rect l="0" t="0" r="r" b="b"/>
            <a:pathLst>
              <a:path w="1710" h="981">
                <a:moveTo>
                  <a:pt x="0" y="320"/>
                </a:moveTo>
                <a:cubicBezTo>
                  <a:pt x="132" y="371"/>
                  <a:pt x="395" y="460"/>
                  <a:pt x="547" y="571"/>
                </a:cubicBezTo>
                <a:cubicBezTo>
                  <a:pt x="699" y="681"/>
                  <a:pt x="818" y="855"/>
                  <a:pt x="912" y="981"/>
                </a:cubicBezTo>
                <a:cubicBezTo>
                  <a:pt x="1007" y="843"/>
                  <a:pt x="1144" y="662"/>
                  <a:pt x="1277" y="571"/>
                </a:cubicBezTo>
                <a:cubicBezTo>
                  <a:pt x="1410" y="479"/>
                  <a:pt x="1585" y="462"/>
                  <a:pt x="1710" y="434"/>
                </a:cubicBezTo>
                <a:cubicBezTo>
                  <a:pt x="1564" y="323"/>
                  <a:pt x="1397" y="173"/>
                  <a:pt x="1244" y="104"/>
                </a:cubicBezTo>
                <a:cubicBezTo>
                  <a:pt x="1054" y="37"/>
                  <a:pt x="778" y="0"/>
                  <a:pt x="571" y="36"/>
                </a:cubicBezTo>
                <a:lnTo>
                  <a:pt x="0" y="320"/>
                </a:lnTo>
                <a:close/>
              </a:path>
            </a:pathLst>
          </a:custGeom>
          <a:noFill/>
          <a:ln w="7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36"/>
          <p:cNvSpPr>
            <a:spLocks/>
          </p:cNvSpPr>
          <p:nvPr/>
        </p:nvSpPr>
        <p:spPr bwMode="auto">
          <a:xfrm>
            <a:off x="6366282" y="2395645"/>
            <a:ext cx="1339507" cy="546486"/>
          </a:xfrm>
          <a:custGeom>
            <a:avLst/>
            <a:gdLst/>
            <a:ahLst/>
            <a:cxnLst>
              <a:cxn ang="0">
                <a:pos x="453" y="40"/>
              </a:cxn>
              <a:cxn ang="0">
                <a:pos x="453" y="185"/>
              </a:cxn>
              <a:cxn ang="0">
                <a:pos x="98" y="185"/>
              </a:cxn>
              <a:cxn ang="0">
                <a:pos x="98" y="40"/>
              </a:cxn>
              <a:cxn ang="0">
                <a:pos x="453" y="40"/>
              </a:cxn>
            </a:cxnLst>
            <a:rect l="0" t="0" r="r" b="b"/>
            <a:pathLst>
              <a:path w="552" h="225">
                <a:moveTo>
                  <a:pt x="453" y="40"/>
                </a:moveTo>
                <a:cubicBezTo>
                  <a:pt x="552" y="80"/>
                  <a:pt x="552" y="145"/>
                  <a:pt x="453" y="185"/>
                </a:cubicBezTo>
                <a:cubicBezTo>
                  <a:pt x="355" y="225"/>
                  <a:pt x="196" y="225"/>
                  <a:pt x="98" y="185"/>
                </a:cubicBezTo>
                <a:cubicBezTo>
                  <a:pt x="0" y="145"/>
                  <a:pt x="0" y="80"/>
                  <a:pt x="98" y="40"/>
                </a:cubicBezTo>
                <a:cubicBezTo>
                  <a:pt x="196" y="0"/>
                  <a:pt x="355" y="0"/>
                  <a:pt x="453" y="40"/>
                </a:cubicBezTo>
              </a:path>
            </a:pathLst>
          </a:custGeom>
          <a:solidFill>
            <a:srgbClr val="5D90C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37"/>
          <p:cNvSpPr>
            <a:spLocks noChangeShapeType="1"/>
          </p:cNvSpPr>
          <p:nvPr/>
        </p:nvSpPr>
        <p:spPr bwMode="auto">
          <a:xfrm>
            <a:off x="7033981" y="1990917"/>
            <a:ext cx="1027" cy="659481"/>
          </a:xfrm>
          <a:prstGeom prst="line">
            <a:avLst/>
          </a:prstGeom>
          <a:noFill/>
          <a:ln w="38100" cap="flat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triangl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7062814" y="1706511"/>
            <a:ext cx="1715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Line 43"/>
          <p:cNvSpPr>
            <a:spLocks noChangeShapeType="1"/>
          </p:cNvSpPr>
          <p:nvPr/>
        </p:nvSpPr>
        <p:spPr bwMode="auto">
          <a:xfrm>
            <a:off x="6768956" y="2534321"/>
            <a:ext cx="261943" cy="94505"/>
          </a:xfrm>
          <a:prstGeom prst="line">
            <a:avLst/>
          </a:prstGeom>
          <a:noFill/>
          <a:ln w="28575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 flipH="1">
            <a:off x="7067879" y="2468578"/>
            <a:ext cx="458144" cy="149975"/>
          </a:xfrm>
          <a:prstGeom prst="line">
            <a:avLst/>
          </a:prstGeom>
          <a:noFill/>
          <a:ln w="28575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947485" y="251927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u,v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471808" y="2080541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Freeform 40"/>
          <p:cNvSpPr>
            <a:spLocks/>
          </p:cNvSpPr>
          <p:nvPr/>
        </p:nvSpPr>
        <p:spPr bwMode="auto">
          <a:xfrm>
            <a:off x="6973374" y="2575410"/>
            <a:ext cx="119159" cy="121213"/>
          </a:xfrm>
          <a:custGeom>
            <a:avLst/>
            <a:gdLst/>
            <a:ahLst/>
            <a:cxnLst>
              <a:cxn ang="0">
                <a:pos x="41" y="9"/>
              </a:cxn>
              <a:cxn ang="0">
                <a:pos x="41" y="41"/>
              </a:cxn>
              <a:cxn ang="0">
                <a:pos x="8" y="41"/>
              </a:cxn>
              <a:cxn ang="0">
                <a:pos x="8" y="9"/>
              </a:cxn>
              <a:cxn ang="0">
                <a:pos x="41" y="9"/>
              </a:cxn>
            </a:cxnLst>
            <a:rect l="0" t="0" r="r" b="b"/>
            <a:pathLst>
              <a:path w="49" h="50">
                <a:moveTo>
                  <a:pt x="41" y="9"/>
                </a:moveTo>
                <a:cubicBezTo>
                  <a:pt x="49" y="18"/>
                  <a:pt x="49" y="32"/>
                  <a:pt x="41" y="41"/>
                </a:cubicBezTo>
                <a:cubicBezTo>
                  <a:pt x="32" y="50"/>
                  <a:pt x="17" y="50"/>
                  <a:pt x="8" y="41"/>
                </a:cubicBezTo>
                <a:cubicBezTo>
                  <a:pt x="0" y="32"/>
                  <a:pt x="0" y="18"/>
                  <a:pt x="8" y="9"/>
                </a:cubicBezTo>
                <a:cubicBezTo>
                  <a:pt x="17" y="0"/>
                  <a:pt x="32" y="0"/>
                  <a:pt x="41" y="9"/>
                </a:cubicBez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1" name="Straight Arrow Connector 50"/>
          <p:cNvCxnSpPr/>
          <p:nvPr/>
        </p:nvCxnSpPr>
        <p:spPr>
          <a:xfrm rot="5400000" flipH="1" flipV="1">
            <a:off x="6210300" y="50673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6553200" y="5562600"/>
            <a:ext cx="2057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 52"/>
          <p:cNvSpPr/>
          <p:nvPr/>
        </p:nvSpPr>
        <p:spPr>
          <a:xfrm>
            <a:off x="7102764" y="4581236"/>
            <a:ext cx="1191491" cy="830073"/>
          </a:xfrm>
          <a:custGeom>
            <a:avLst/>
            <a:gdLst>
              <a:gd name="connsiteX0" fmla="*/ 129309 w 1191491"/>
              <a:gd name="connsiteY0" fmla="*/ 554182 h 830073"/>
              <a:gd name="connsiteX1" fmla="*/ 92363 w 1191491"/>
              <a:gd name="connsiteY1" fmla="*/ 544946 h 830073"/>
              <a:gd name="connsiteX2" fmla="*/ 9236 w 1191491"/>
              <a:gd name="connsiteY2" fmla="*/ 480291 h 830073"/>
              <a:gd name="connsiteX3" fmla="*/ 0 w 1191491"/>
              <a:gd name="connsiteY3" fmla="*/ 424873 h 830073"/>
              <a:gd name="connsiteX4" fmla="*/ 9236 w 1191491"/>
              <a:gd name="connsiteY4" fmla="*/ 258619 h 830073"/>
              <a:gd name="connsiteX5" fmla="*/ 36945 w 1191491"/>
              <a:gd name="connsiteY5" fmla="*/ 203200 h 830073"/>
              <a:gd name="connsiteX6" fmla="*/ 64654 w 1191491"/>
              <a:gd name="connsiteY6" fmla="*/ 175491 h 830073"/>
              <a:gd name="connsiteX7" fmla="*/ 314036 w 1191491"/>
              <a:gd name="connsiteY7" fmla="*/ 129309 h 830073"/>
              <a:gd name="connsiteX8" fmla="*/ 341745 w 1191491"/>
              <a:gd name="connsiteY8" fmla="*/ 120073 h 830073"/>
              <a:gd name="connsiteX9" fmla="*/ 397163 w 1191491"/>
              <a:gd name="connsiteY9" fmla="*/ 92364 h 830073"/>
              <a:gd name="connsiteX10" fmla="*/ 424872 w 1191491"/>
              <a:gd name="connsiteY10" fmla="*/ 73891 h 830073"/>
              <a:gd name="connsiteX11" fmla="*/ 526472 w 1191491"/>
              <a:gd name="connsiteY11" fmla="*/ 27709 h 830073"/>
              <a:gd name="connsiteX12" fmla="*/ 554181 w 1191491"/>
              <a:gd name="connsiteY12" fmla="*/ 9237 h 830073"/>
              <a:gd name="connsiteX13" fmla="*/ 618836 w 1191491"/>
              <a:gd name="connsiteY13" fmla="*/ 0 h 830073"/>
              <a:gd name="connsiteX14" fmla="*/ 951345 w 1191491"/>
              <a:gd name="connsiteY14" fmla="*/ 9237 h 830073"/>
              <a:gd name="connsiteX15" fmla="*/ 988291 w 1191491"/>
              <a:gd name="connsiteY15" fmla="*/ 18473 h 830073"/>
              <a:gd name="connsiteX16" fmla="*/ 1043709 w 1191491"/>
              <a:gd name="connsiteY16" fmla="*/ 36946 h 830073"/>
              <a:gd name="connsiteX17" fmla="*/ 1136072 w 1191491"/>
              <a:gd name="connsiteY17" fmla="*/ 120073 h 830073"/>
              <a:gd name="connsiteX18" fmla="*/ 1154545 w 1191491"/>
              <a:gd name="connsiteY18" fmla="*/ 147782 h 830073"/>
              <a:gd name="connsiteX19" fmla="*/ 1182254 w 1191491"/>
              <a:gd name="connsiteY19" fmla="*/ 230909 h 830073"/>
              <a:gd name="connsiteX20" fmla="*/ 1191491 w 1191491"/>
              <a:gd name="connsiteY20" fmla="*/ 258619 h 830073"/>
              <a:gd name="connsiteX21" fmla="*/ 1182254 w 1191491"/>
              <a:gd name="connsiteY21" fmla="*/ 314037 h 830073"/>
              <a:gd name="connsiteX22" fmla="*/ 1126836 w 1191491"/>
              <a:gd name="connsiteY22" fmla="*/ 369455 h 830073"/>
              <a:gd name="connsiteX23" fmla="*/ 1099127 w 1191491"/>
              <a:gd name="connsiteY23" fmla="*/ 397164 h 830073"/>
              <a:gd name="connsiteX24" fmla="*/ 1080654 w 1191491"/>
              <a:gd name="connsiteY24" fmla="*/ 452582 h 830073"/>
              <a:gd name="connsiteX25" fmla="*/ 1071418 w 1191491"/>
              <a:gd name="connsiteY25" fmla="*/ 480291 h 830073"/>
              <a:gd name="connsiteX26" fmla="*/ 1062181 w 1191491"/>
              <a:gd name="connsiteY26" fmla="*/ 517237 h 830073"/>
              <a:gd name="connsiteX27" fmla="*/ 1043709 w 1191491"/>
              <a:gd name="connsiteY27" fmla="*/ 572655 h 830073"/>
              <a:gd name="connsiteX28" fmla="*/ 1034472 w 1191491"/>
              <a:gd name="connsiteY28" fmla="*/ 600364 h 830073"/>
              <a:gd name="connsiteX29" fmla="*/ 1006763 w 1191491"/>
              <a:gd name="connsiteY29" fmla="*/ 637309 h 830073"/>
              <a:gd name="connsiteX30" fmla="*/ 997527 w 1191491"/>
              <a:gd name="connsiteY30" fmla="*/ 665019 h 830073"/>
              <a:gd name="connsiteX31" fmla="*/ 886691 w 1191491"/>
              <a:gd name="connsiteY31" fmla="*/ 757382 h 830073"/>
              <a:gd name="connsiteX32" fmla="*/ 831272 w 1191491"/>
              <a:gd name="connsiteY32" fmla="*/ 775855 h 830073"/>
              <a:gd name="connsiteX33" fmla="*/ 803563 w 1191491"/>
              <a:gd name="connsiteY33" fmla="*/ 794328 h 830073"/>
              <a:gd name="connsiteX34" fmla="*/ 766618 w 1191491"/>
              <a:gd name="connsiteY34" fmla="*/ 803564 h 830073"/>
              <a:gd name="connsiteX35" fmla="*/ 701963 w 1191491"/>
              <a:gd name="connsiteY35" fmla="*/ 822037 h 830073"/>
              <a:gd name="connsiteX36" fmla="*/ 461818 w 1191491"/>
              <a:gd name="connsiteY36" fmla="*/ 812800 h 830073"/>
              <a:gd name="connsiteX37" fmla="*/ 406400 w 1191491"/>
              <a:gd name="connsiteY37" fmla="*/ 775855 h 830073"/>
              <a:gd name="connsiteX38" fmla="*/ 378691 w 1191491"/>
              <a:gd name="connsiteY38" fmla="*/ 757382 h 830073"/>
              <a:gd name="connsiteX39" fmla="*/ 360218 w 1191491"/>
              <a:gd name="connsiteY39" fmla="*/ 701964 h 830073"/>
              <a:gd name="connsiteX40" fmla="*/ 350981 w 1191491"/>
              <a:gd name="connsiteY40" fmla="*/ 665019 h 830073"/>
              <a:gd name="connsiteX41" fmla="*/ 323272 w 1191491"/>
              <a:gd name="connsiteY41" fmla="*/ 646546 h 830073"/>
              <a:gd name="connsiteX42" fmla="*/ 267854 w 1191491"/>
              <a:gd name="connsiteY42" fmla="*/ 637309 h 830073"/>
              <a:gd name="connsiteX43" fmla="*/ 212436 w 1191491"/>
              <a:gd name="connsiteY43" fmla="*/ 618837 h 830073"/>
              <a:gd name="connsiteX44" fmla="*/ 157018 w 1191491"/>
              <a:gd name="connsiteY44" fmla="*/ 591128 h 830073"/>
              <a:gd name="connsiteX45" fmla="*/ 129309 w 1191491"/>
              <a:gd name="connsiteY45" fmla="*/ 554182 h 830073"/>
              <a:gd name="connsiteX0" fmla="*/ 129309 w 1191491"/>
              <a:gd name="connsiteY0" fmla="*/ 554182 h 830073"/>
              <a:gd name="connsiteX1" fmla="*/ 92363 w 1191491"/>
              <a:gd name="connsiteY1" fmla="*/ 544946 h 830073"/>
              <a:gd name="connsiteX2" fmla="*/ 9236 w 1191491"/>
              <a:gd name="connsiteY2" fmla="*/ 480291 h 830073"/>
              <a:gd name="connsiteX3" fmla="*/ 0 w 1191491"/>
              <a:gd name="connsiteY3" fmla="*/ 424873 h 830073"/>
              <a:gd name="connsiteX4" fmla="*/ 9236 w 1191491"/>
              <a:gd name="connsiteY4" fmla="*/ 258619 h 830073"/>
              <a:gd name="connsiteX5" fmla="*/ 36945 w 1191491"/>
              <a:gd name="connsiteY5" fmla="*/ 203200 h 830073"/>
              <a:gd name="connsiteX6" fmla="*/ 64654 w 1191491"/>
              <a:gd name="connsiteY6" fmla="*/ 175491 h 830073"/>
              <a:gd name="connsiteX7" fmla="*/ 314036 w 1191491"/>
              <a:gd name="connsiteY7" fmla="*/ 129309 h 830073"/>
              <a:gd name="connsiteX8" fmla="*/ 341745 w 1191491"/>
              <a:gd name="connsiteY8" fmla="*/ 120073 h 830073"/>
              <a:gd name="connsiteX9" fmla="*/ 397163 w 1191491"/>
              <a:gd name="connsiteY9" fmla="*/ 92364 h 830073"/>
              <a:gd name="connsiteX10" fmla="*/ 424872 w 1191491"/>
              <a:gd name="connsiteY10" fmla="*/ 73891 h 830073"/>
              <a:gd name="connsiteX11" fmla="*/ 526472 w 1191491"/>
              <a:gd name="connsiteY11" fmla="*/ 27709 h 830073"/>
              <a:gd name="connsiteX12" fmla="*/ 554181 w 1191491"/>
              <a:gd name="connsiteY12" fmla="*/ 9237 h 830073"/>
              <a:gd name="connsiteX13" fmla="*/ 618836 w 1191491"/>
              <a:gd name="connsiteY13" fmla="*/ 0 h 830073"/>
              <a:gd name="connsiteX14" fmla="*/ 951345 w 1191491"/>
              <a:gd name="connsiteY14" fmla="*/ 9237 h 830073"/>
              <a:gd name="connsiteX15" fmla="*/ 988291 w 1191491"/>
              <a:gd name="connsiteY15" fmla="*/ 18473 h 830073"/>
              <a:gd name="connsiteX16" fmla="*/ 1043709 w 1191491"/>
              <a:gd name="connsiteY16" fmla="*/ 36946 h 830073"/>
              <a:gd name="connsiteX17" fmla="*/ 1136072 w 1191491"/>
              <a:gd name="connsiteY17" fmla="*/ 120073 h 830073"/>
              <a:gd name="connsiteX18" fmla="*/ 1154545 w 1191491"/>
              <a:gd name="connsiteY18" fmla="*/ 147782 h 830073"/>
              <a:gd name="connsiteX19" fmla="*/ 1182254 w 1191491"/>
              <a:gd name="connsiteY19" fmla="*/ 230909 h 830073"/>
              <a:gd name="connsiteX20" fmla="*/ 1191491 w 1191491"/>
              <a:gd name="connsiteY20" fmla="*/ 258619 h 830073"/>
              <a:gd name="connsiteX21" fmla="*/ 1182254 w 1191491"/>
              <a:gd name="connsiteY21" fmla="*/ 314037 h 830073"/>
              <a:gd name="connsiteX22" fmla="*/ 1126836 w 1191491"/>
              <a:gd name="connsiteY22" fmla="*/ 369455 h 830073"/>
              <a:gd name="connsiteX23" fmla="*/ 1099127 w 1191491"/>
              <a:gd name="connsiteY23" fmla="*/ 397164 h 830073"/>
              <a:gd name="connsiteX24" fmla="*/ 1080654 w 1191491"/>
              <a:gd name="connsiteY24" fmla="*/ 452582 h 830073"/>
              <a:gd name="connsiteX25" fmla="*/ 1071418 w 1191491"/>
              <a:gd name="connsiteY25" fmla="*/ 480291 h 830073"/>
              <a:gd name="connsiteX26" fmla="*/ 1062181 w 1191491"/>
              <a:gd name="connsiteY26" fmla="*/ 517237 h 830073"/>
              <a:gd name="connsiteX27" fmla="*/ 1043709 w 1191491"/>
              <a:gd name="connsiteY27" fmla="*/ 572655 h 830073"/>
              <a:gd name="connsiteX28" fmla="*/ 1034472 w 1191491"/>
              <a:gd name="connsiteY28" fmla="*/ 600364 h 830073"/>
              <a:gd name="connsiteX29" fmla="*/ 1006763 w 1191491"/>
              <a:gd name="connsiteY29" fmla="*/ 637309 h 830073"/>
              <a:gd name="connsiteX30" fmla="*/ 997527 w 1191491"/>
              <a:gd name="connsiteY30" fmla="*/ 665019 h 830073"/>
              <a:gd name="connsiteX31" fmla="*/ 886691 w 1191491"/>
              <a:gd name="connsiteY31" fmla="*/ 757382 h 830073"/>
              <a:gd name="connsiteX32" fmla="*/ 831272 w 1191491"/>
              <a:gd name="connsiteY32" fmla="*/ 775855 h 830073"/>
              <a:gd name="connsiteX33" fmla="*/ 803563 w 1191491"/>
              <a:gd name="connsiteY33" fmla="*/ 794328 h 830073"/>
              <a:gd name="connsiteX34" fmla="*/ 766618 w 1191491"/>
              <a:gd name="connsiteY34" fmla="*/ 803564 h 830073"/>
              <a:gd name="connsiteX35" fmla="*/ 701963 w 1191491"/>
              <a:gd name="connsiteY35" fmla="*/ 822037 h 830073"/>
              <a:gd name="connsiteX36" fmla="*/ 461818 w 1191491"/>
              <a:gd name="connsiteY36" fmla="*/ 812800 h 830073"/>
              <a:gd name="connsiteX37" fmla="*/ 406400 w 1191491"/>
              <a:gd name="connsiteY37" fmla="*/ 775855 h 830073"/>
              <a:gd name="connsiteX38" fmla="*/ 378691 w 1191491"/>
              <a:gd name="connsiteY38" fmla="*/ 757382 h 830073"/>
              <a:gd name="connsiteX39" fmla="*/ 360218 w 1191491"/>
              <a:gd name="connsiteY39" fmla="*/ 701964 h 830073"/>
              <a:gd name="connsiteX40" fmla="*/ 350981 w 1191491"/>
              <a:gd name="connsiteY40" fmla="*/ 665019 h 830073"/>
              <a:gd name="connsiteX41" fmla="*/ 323272 w 1191491"/>
              <a:gd name="connsiteY41" fmla="*/ 646546 h 830073"/>
              <a:gd name="connsiteX42" fmla="*/ 267854 w 1191491"/>
              <a:gd name="connsiteY42" fmla="*/ 637309 h 830073"/>
              <a:gd name="connsiteX43" fmla="*/ 212436 w 1191491"/>
              <a:gd name="connsiteY43" fmla="*/ 618837 h 830073"/>
              <a:gd name="connsiteX44" fmla="*/ 157018 w 1191491"/>
              <a:gd name="connsiteY44" fmla="*/ 591128 h 830073"/>
              <a:gd name="connsiteX45" fmla="*/ 129309 w 1191491"/>
              <a:gd name="connsiteY45" fmla="*/ 554182 h 830073"/>
              <a:gd name="connsiteX0" fmla="*/ 129309 w 1191491"/>
              <a:gd name="connsiteY0" fmla="*/ 554182 h 830073"/>
              <a:gd name="connsiteX1" fmla="*/ 92363 w 1191491"/>
              <a:gd name="connsiteY1" fmla="*/ 544946 h 830073"/>
              <a:gd name="connsiteX2" fmla="*/ 9236 w 1191491"/>
              <a:gd name="connsiteY2" fmla="*/ 480291 h 830073"/>
              <a:gd name="connsiteX3" fmla="*/ 0 w 1191491"/>
              <a:gd name="connsiteY3" fmla="*/ 424873 h 830073"/>
              <a:gd name="connsiteX4" fmla="*/ 9236 w 1191491"/>
              <a:gd name="connsiteY4" fmla="*/ 258619 h 830073"/>
              <a:gd name="connsiteX5" fmla="*/ 36945 w 1191491"/>
              <a:gd name="connsiteY5" fmla="*/ 203200 h 830073"/>
              <a:gd name="connsiteX6" fmla="*/ 64654 w 1191491"/>
              <a:gd name="connsiteY6" fmla="*/ 175491 h 830073"/>
              <a:gd name="connsiteX7" fmla="*/ 314036 w 1191491"/>
              <a:gd name="connsiteY7" fmla="*/ 129309 h 830073"/>
              <a:gd name="connsiteX8" fmla="*/ 341745 w 1191491"/>
              <a:gd name="connsiteY8" fmla="*/ 120073 h 830073"/>
              <a:gd name="connsiteX9" fmla="*/ 397163 w 1191491"/>
              <a:gd name="connsiteY9" fmla="*/ 92364 h 830073"/>
              <a:gd name="connsiteX10" fmla="*/ 424872 w 1191491"/>
              <a:gd name="connsiteY10" fmla="*/ 73891 h 830073"/>
              <a:gd name="connsiteX11" fmla="*/ 526472 w 1191491"/>
              <a:gd name="connsiteY11" fmla="*/ 27709 h 830073"/>
              <a:gd name="connsiteX12" fmla="*/ 618836 w 1191491"/>
              <a:gd name="connsiteY12" fmla="*/ 0 h 830073"/>
              <a:gd name="connsiteX13" fmla="*/ 951345 w 1191491"/>
              <a:gd name="connsiteY13" fmla="*/ 9237 h 830073"/>
              <a:gd name="connsiteX14" fmla="*/ 988291 w 1191491"/>
              <a:gd name="connsiteY14" fmla="*/ 18473 h 830073"/>
              <a:gd name="connsiteX15" fmla="*/ 1043709 w 1191491"/>
              <a:gd name="connsiteY15" fmla="*/ 36946 h 830073"/>
              <a:gd name="connsiteX16" fmla="*/ 1136072 w 1191491"/>
              <a:gd name="connsiteY16" fmla="*/ 120073 h 830073"/>
              <a:gd name="connsiteX17" fmla="*/ 1154545 w 1191491"/>
              <a:gd name="connsiteY17" fmla="*/ 147782 h 830073"/>
              <a:gd name="connsiteX18" fmla="*/ 1182254 w 1191491"/>
              <a:gd name="connsiteY18" fmla="*/ 230909 h 830073"/>
              <a:gd name="connsiteX19" fmla="*/ 1191491 w 1191491"/>
              <a:gd name="connsiteY19" fmla="*/ 258619 h 830073"/>
              <a:gd name="connsiteX20" fmla="*/ 1182254 w 1191491"/>
              <a:gd name="connsiteY20" fmla="*/ 314037 h 830073"/>
              <a:gd name="connsiteX21" fmla="*/ 1126836 w 1191491"/>
              <a:gd name="connsiteY21" fmla="*/ 369455 h 830073"/>
              <a:gd name="connsiteX22" fmla="*/ 1099127 w 1191491"/>
              <a:gd name="connsiteY22" fmla="*/ 397164 h 830073"/>
              <a:gd name="connsiteX23" fmla="*/ 1080654 w 1191491"/>
              <a:gd name="connsiteY23" fmla="*/ 452582 h 830073"/>
              <a:gd name="connsiteX24" fmla="*/ 1071418 w 1191491"/>
              <a:gd name="connsiteY24" fmla="*/ 480291 h 830073"/>
              <a:gd name="connsiteX25" fmla="*/ 1062181 w 1191491"/>
              <a:gd name="connsiteY25" fmla="*/ 517237 h 830073"/>
              <a:gd name="connsiteX26" fmla="*/ 1043709 w 1191491"/>
              <a:gd name="connsiteY26" fmla="*/ 572655 h 830073"/>
              <a:gd name="connsiteX27" fmla="*/ 1034472 w 1191491"/>
              <a:gd name="connsiteY27" fmla="*/ 600364 h 830073"/>
              <a:gd name="connsiteX28" fmla="*/ 1006763 w 1191491"/>
              <a:gd name="connsiteY28" fmla="*/ 637309 h 830073"/>
              <a:gd name="connsiteX29" fmla="*/ 997527 w 1191491"/>
              <a:gd name="connsiteY29" fmla="*/ 665019 h 830073"/>
              <a:gd name="connsiteX30" fmla="*/ 886691 w 1191491"/>
              <a:gd name="connsiteY30" fmla="*/ 757382 h 830073"/>
              <a:gd name="connsiteX31" fmla="*/ 831272 w 1191491"/>
              <a:gd name="connsiteY31" fmla="*/ 775855 h 830073"/>
              <a:gd name="connsiteX32" fmla="*/ 803563 w 1191491"/>
              <a:gd name="connsiteY32" fmla="*/ 794328 h 830073"/>
              <a:gd name="connsiteX33" fmla="*/ 766618 w 1191491"/>
              <a:gd name="connsiteY33" fmla="*/ 803564 h 830073"/>
              <a:gd name="connsiteX34" fmla="*/ 701963 w 1191491"/>
              <a:gd name="connsiteY34" fmla="*/ 822037 h 830073"/>
              <a:gd name="connsiteX35" fmla="*/ 461818 w 1191491"/>
              <a:gd name="connsiteY35" fmla="*/ 812800 h 830073"/>
              <a:gd name="connsiteX36" fmla="*/ 406400 w 1191491"/>
              <a:gd name="connsiteY36" fmla="*/ 775855 h 830073"/>
              <a:gd name="connsiteX37" fmla="*/ 378691 w 1191491"/>
              <a:gd name="connsiteY37" fmla="*/ 757382 h 830073"/>
              <a:gd name="connsiteX38" fmla="*/ 360218 w 1191491"/>
              <a:gd name="connsiteY38" fmla="*/ 701964 h 830073"/>
              <a:gd name="connsiteX39" fmla="*/ 350981 w 1191491"/>
              <a:gd name="connsiteY39" fmla="*/ 665019 h 830073"/>
              <a:gd name="connsiteX40" fmla="*/ 323272 w 1191491"/>
              <a:gd name="connsiteY40" fmla="*/ 646546 h 830073"/>
              <a:gd name="connsiteX41" fmla="*/ 267854 w 1191491"/>
              <a:gd name="connsiteY41" fmla="*/ 637309 h 830073"/>
              <a:gd name="connsiteX42" fmla="*/ 212436 w 1191491"/>
              <a:gd name="connsiteY42" fmla="*/ 618837 h 830073"/>
              <a:gd name="connsiteX43" fmla="*/ 157018 w 1191491"/>
              <a:gd name="connsiteY43" fmla="*/ 591128 h 830073"/>
              <a:gd name="connsiteX44" fmla="*/ 129309 w 1191491"/>
              <a:gd name="connsiteY44" fmla="*/ 554182 h 830073"/>
              <a:gd name="connsiteX0" fmla="*/ 129309 w 1191491"/>
              <a:gd name="connsiteY0" fmla="*/ 554182 h 830073"/>
              <a:gd name="connsiteX1" fmla="*/ 92363 w 1191491"/>
              <a:gd name="connsiteY1" fmla="*/ 544946 h 830073"/>
              <a:gd name="connsiteX2" fmla="*/ 9236 w 1191491"/>
              <a:gd name="connsiteY2" fmla="*/ 480291 h 830073"/>
              <a:gd name="connsiteX3" fmla="*/ 0 w 1191491"/>
              <a:gd name="connsiteY3" fmla="*/ 424873 h 830073"/>
              <a:gd name="connsiteX4" fmla="*/ 9236 w 1191491"/>
              <a:gd name="connsiteY4" fmla="*/ 258619 h 830073"/>
              <a:gd name="connsiteX5" fmla="*/ 36945 w 1191491"/>
              <a:gd name="connsiteY5" fmla="*/ 203200 h 830073"/>
              <a:gd name="connsiteX6" fmla="*/ 64654 w 1191491"/>
              <a:gd name="connsiteY6" fmla="*/ 175491 h 830073"/>
              <a:gd name="connsiteX7" fmla="*/ 314036 w 1191491"/>
              <a:gd name="connsiteY7" fmla="*/ 129309 h 830073"/>
              <a:gd name="connsiteX8" fmla="*/ 341745 w 1191491"/>
              <a:gd name="connsiteY8" fmla="*/ 120073 h 830073"/>
              <a:gd name="connsiteX9" fmla="*/ 397163 w 1191491"/>
              <a:gd name="connsiteY9" fmla="*/ 92364 h 830073"/>
              <a:gd name="connsiteX10" fmla="*/ 526472 w 1191491"/>
              <a:gd name="connsiteY10" fmla="*/ 27709 h 830073"/>
              <a:gd name="connsiteX11" fmla="*/ 618836 w 1191491"/>
              <a:gd name="connsiteY11" fmla="*/ 0 h 830073"/>
              <a:gd name="connsiteX12" fmla="*/ 951345 w 1191491"/>
              <a:gd name="connsiteY12" fmla="*/ 9237 h 830073"/>
              <a:gd name="connsiteX13" fmla="*/ 988291 w 1191491"/>
              <a:gd name="connsiteY13" fmla="*/ 18473 h 830073"/>
              <a:gd name="connsiteX14" fmla="*/ 1043709 w 1191491"/>
              <a:gd name="connsiteY14" fmla="*/ 36946 h 830073"/>
              <a:gd name="connsiteX15" fmla="*/ 1136072 w 1191491"/>
              <a:gd name="connsiteY15" fmla="*/ 120073 h 830073"/>
              <a:gd name="connsiteX16" fmla="*/ 1154545 w 1191491"/>
              <a:gd name="connsiteY16" fmla="*/ 147782 h 830073"/>
              <a:gd name="connsiteX17" fmla="*/ 1182254 w 1191491"/>
              <a:gd name="connsiteY17" fmla="*/ 230909 h 830073"/>
              <a:gd name="connsiteX18" fmla="*/ 1191491 w 1191491"/>
              <a:gd name="connsiteY18" fmla="*/ 258619 h 830073"/>
              <a:gd name="connsiteX19" fmla="*/ 1182254 w 1191491"/>
              <a:gd name="connsiteY19" fmla="*/ 314037 h 830073"/>
              <a:gd name="connsiteX20" fmla="*/ 1126836 w 1191491"/>
              <a:gd name="connsiteY20" fmla="*/ 369455 h 830073"/>
              <a:gd name="connsiteX21" fmla="*/ 1099127 w 1191491"/>
              <a:gd name="connsiteY21" fmla="*/ 397164 h 830073"/>
              <a:gd name="connsiteX22" fmla="*/ 1080654 w 1191491"/>
              <a:gd name="connsiteY22" fmla="*/ 452582 h 830073"/>
              <a:gd name="connsiteX23" fmla="*/ 1071418 w 1191491"/>
              <a:gd name="connsiteY23" fmla="*/ 480291 h 830073"/>
              <a:gd name="connsiteX24" fmla="*/ 1062181 w 1191491"/>
              <a:gd name="connsiteY24" fmla="*/ 517237 h 830073"/>
              <a:gd name="connsiteX25" fmla="*/ 1043709 w 1191491"/>
              <a:gd name="connsiteY25" fmla="*/ 572655 h 830073"/>
              <a:gd name="connsiteX26" fmla="*/ 1034472 w 1191491"/>
              <a:gd name="connsiteY26" fmla="*/ 600364 h 830073"/>
              <a:gd name="connsiteX27" fmla="*/ 1006763 w 1191491"/>
              <a:gd name="connsiteY27" fmla="*/ 637309 h 830073"/>
              <a:gd name="connsiteX28" fmla="*/ 997527 w 1191491"/>
              <a:gd name="connsiteY28" fmla="*/ 665019 h 830073"/>
              <a:gd name="connsiteX29" fmla="*/ 886691 w 1191491"/>
              <a:gd name="connsiteY29" fmla="*/ 757382 h 830073"/>
              <a:gd name="connsiteX30" fmla="*/ 831272 w 1191491"/>
              <a:gd name="connsiteY30" fmla="*/ 775855 h 830073"/>
              <a:gd name="connsiteX31" fmla="*/ 803563 w 1191491"/>
              <a:gd name="connsiteY31" fmla="*/ 794328 h 830073"/>
              <a:gd name="connsiteX32" fmla="*/ 766618 w 1191491"/>
              <a:gd name="connsiteY32" fmla="*/ 803564 h 830073"/>
              <a:gd name="connsiteX33" fmla="*/ 701963 w 1191491"/>
              <a:gd name="connsiteY33" fmla="*/ 822037 h 830073"/>
              <a:gd name="connsiteX34" fmla="*/ 461818 w 1191491"/>
              <a:gd name="connsiteY34" fmla="*/ 812800 h 830073"/>
              <a:gd name="connsiteX35" fmla="*/ 406400 w 1191491"/>
              <a:gd name="connsiteY35" fmla="*/ 775855 h 830073"/>
              <a:gd name="connsiteX36" fmla="*/ 378691 w 1191491"/>
              <a:gd name="connsiteY36" fmla="*/ 757382 h 830073"/>
              <a:gd name="connsiteX37" fmla="*/ 360218 w 1191491"/>
              <a:gd name="connsiteY37" fmla="*/ 701964 h 830073"/>
              <a:gd name="connsiteX38" fmla="*/ 350981 w 1191491"/>
              <a:gd name="connsiteY38" fmla="*/ 665019 h 830073"/>
              <a:gd name="connsiteX39" fmla="*/ 323272 w 1191491"/>
              <a:gd name="connsiteY39" fmla="*/ 646546 h 830073"/>
              <a:gd name="connsiteX40" fmla="*/ 267854 w 1191491"/>
              <a:gd name="connsiteY40" fmla="*/ 637309 h 830073"/>
              <a:gd name="connsiteX41" fmla="*/ 212436 w 1191491"/>
              <a:gd name="connsiteY41" fmla="*/ 618837 h 830073"/>
              <a:gd name="connsiteX42" fmla="*/ 157018 w 1191491"/>
              <a:gd name="connsiteY42" fmla="*/ 591128 h 830073"/>
              <a:gd name="connsiteX43" fmla="*/ 129309 w 1191491"/>
              <a:gd name="connsiteY43" fmla="*/ 554182 h 83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191491" h="830073">
                <a:moveTo>
                  <a:pt x="129309" y="554182"/>
                </a:moveTo>
                <a:cubicBezTo>
                  <a:pt x="118533" y="546485"/>
                  <a:pt x="103717" y="550623"/>
                  <a:pt x="92363" y="544946"/>
                </a:cubicBezTo>
                <a:cubicBezTo>
                  <a:pt x="48174" y="522851"/>
                  <a:pt x="39643" y="510698"/>
                  <a:pt x="9236" y="480291"/>
                </a:cubicBezTo>
                <a:cubicBezTo>
                  <a:pt x="6157" y="461818"/>
                  <a:pt x="0" y="443600"/>
                  <a:pt x="0" y="424873"/>
                </a:cubicBezTo>
                <a:cubicBezTo>
                  <a:pt x="0" y="369370"/>
                  <a:pt x="3974" y="313872"/>
                  <a:pt x="9236" y="258619"/>
                </a:cubicBezTo>
                <a:cubicBezTo>
                  <a:pt x="11028" y="239804"/>
                  <a:pt x="25561" y="216861"/>
                  <a:pt x="36945" y="203200"/>
                </a:cubicBezTo>
                <a:cubicBezTo>
                  <a:pt x="45307" y="193165"/>
                  <a:pt x="54619" y="183853"/>
                  <a:pt x="64654" y="175491"/>
                </a:cubicBezTo>
                <a:cubicBezTo>
                  <a:pt x="131558" y="119739"/>
                  <a:pt x="238026" y="133532"/>
                  <a:pt x="314036" y="129309"/>
                </a:cubicBezTo>
                <a:cubicBezTo>
                  <a:pt x="323272" y="126230"/>
                  <a:pt x="333037" y="124427"/>
                  <a:pt x="341745" y="120073"/>
                </a:cubicBezTo>
                <a:cubicBezTo>
                  <a:pt x="413364" y="84263"/>
                  <a:pt x="327516" y="115579"/>
                  <a:pt x="397163" y="92364"/>
                </a:cubicBezTo>
                <a:cubicBezTo>
                  <a:pt x="427951" y="76970"/>
                  <a:pt x="489527" y="43103"/>
                  <a:pt x="526472" y="27709"/>
                </a:cubicBezTo>
                <a:cubicBezTo>
                  <a:pt x="558799" y="15394"/>
                  <a:pt x="548024" y="3079"/>
                  <a:pt x="618836" y="0"/>
                </a:cubicBezTo>
                <a:cubicBezTo>
                  <a:pt x="729672" y="3079"/>
                  <a:pt x="840604" y="3700"/>
                  <a:pt x="951345" y="9237"/>
                </a:cubicBezTo>
                <a:cubicBezTo>
                  <a:pt x="964023" y="9871"/>
                  <a:pt x="976132" y="14825"/>
                  <a:pt x="988291" y="18473"/>
                </a:cubicBezTo>
                <a:cubicBezTo>
                  <a:pt x="1006942" y="24068"/>
                  <a:pt x="1043709" y="36946"/>
                  <a:pt x="1043709" y="36946"/>
                </a:cubicBezTo>
                <a:cubicBezTo>
                  <a:pt x="1075507" y="60795"/>
                  <a:pt x="1113971" y="86921"/>
                  <a:pt x="1136072" y="120073"/>
                </a:cubicBezTo>
                <a:lnTo>
                  <a:pt x="1154545" y="147782"/>
                </a:lnTo>
                <a:lnTo>
                  <a:pt x="1182254" y="230909"/>
                </a:lnTo>
                <a:lnTo>
                  <a:pt x="1191491" y="258619"/>
                </a:lnTo>
                <a:cubicBezTo>
                  <a:pt x="1188412" y="277092"/>
                  <a:pt x="1189209" y="296649"/>
                  <a:pt x="1182254" y="314037"/>
                </a:cubicBezTo>
                <a:cubicBezTo>
                  <a:pt x="1166324" y="353860"/>
                  <a:pt x="1154056" y="346772"/>
                  <a:pt x="1126836" y="369455"/>
                </a:cubicBezTo>
                <a:cubicBezTo>
                  <a:pt x="1116801" y="377817"/>
                  <a:pt x="1108363" y="387928"/>
                  <a:pt x="1099127" y="397164"/>
                </a:cubicBezTo>
                <a:lnTo>
                  <a:pt x="1080654" y="452582"/>
                </a:lnTo>
                <a:cubicBezTo>
                  <a:pt x="1077575" y="461818"/>
                  <a:pt x="1073779" y="470846"/>
                  <a:pt x="1071418" y="480291"/>
                </a:cubicBezTo>
                <a:cubicBezTo>
                  <a:pt x="1068339" y="492606"/>
                  <a:pt x="1065829" y="505078"/>
                  <a:pt x="1062181" y="517237"/>
                </a:cubicBezTo>
                <a:cubicBezTo>
                  <a:pt x="1056586" y="535888"/>
                  <a:pt x="1049867" y="554182"/>
                  <a:pt x="1043709" y="572655"/>
                </a:cubicBezTo>
                <a:cubicBezTo>
                  <a:pt x="1040630" y="581891"/>
                  <a:pt x="1040314" y="592575"/>
                  <a:pt x="1034472" y="600364"/>
                </a:cubicBezTo>
                <a:lnTo>
                  <a:pt x="1006763" y="637309"/>
                </a:lnTo>
                <a:cubicBezTo>
                  <a:pt x="1003684" y="646546"/>
                  <a:pt x="1003504" y="657334"/>
                  <a:pt x="997527" y="665019"/>
                </a:cubicBezTo>
                <a:cubicBezTo>
                  <a:pt x="979521" y="688170"/>
                  <a:pt x="918711" y="746709"/>
                  <a:pt x="886691" y="757382"/>
                </a:cubicBezTo>
                <a:lnTo>
                  <a:pt x="831272" y="775855"/>
                </a:lnTo>
                <a:cubicBezTo>
                  <a:pt x="822036" y="782013"/>
                  <a:pt x="813766" y="789955"/>
                  <a:pt x="803563" y="794328"/>
                </a:cubicBezTo>
                <a:cubicBezTo>
                  <a:pt x="791895" y="799328"/>
                  <a:pt x="778824" y="800077"/>
                  <a:pt x="766618" y="803564"/>
                </a:cubicBezTo>
                <a:cubicBezTo>
                  <a:pt x="673834" y="830073"/>
                  <a:pt x="817502" y="793151"/>
                  <a:pt x="701963" y="822037"/>
                </a:cubicBezTo>
                <a:cubicBezTo>
                  <a:pt x="621915" y="818958"/>
                  <a:pt x="540965" y="825167"/>
                  <a:pt x="461818" y="812800"/>
                </a:cubicBezTo>
                <a:cubicBezTo>
                  <a:pt x="439883" y="809373"/>
                  <a:pt x="424873" y="788170"/>
                  <a:pt x="406400" y="775855"/>
                </a:cubicBezTo>
                <a:lnTo>
                  <a:pt x="378691" y="757382"/>
                </a:lnTo>
                <a:cubicBezTo>
                  <a:pt x="372533" y="738909"/>
                  <a:pt x="364941" y="720854"/>
                  <a:pt x="360218" y="701964"/>
                </a:cubicBezTo>
                <a:cubicBezTo>
                  <a:pt x="357139" y="689649"/>
                  <a:pt x="358022" y="675581"/>
                  <a:pt x="350981" y="665019"/>
                </a:cubicBezTo>
                <a:cubicBezTo>
                  <a:pt x="344823" y="655783"/>
                  <a:pt x="333803" y="650056"/>
                  <a:pt x="323272" y="646546"/>
                </a:cubicBezTo>
                <a:cubicBezTo>
                  <a:pt x="305506" y="640624"/>
                  <a:pt x="286022" y="641851"/>
                  <a:pt x="267854" y="637309"/>
                </a:cubicBezTo>
                <a:cubicBezTo>
                  <a:pt x="248964" y="632586"/>
                  <a:pt x="212436" y="618837"/>
                  <a:pt x="212436" y="618837"/>
                </a:cubicBezTo>
                <a:cubicBezTo>
                  <a:pt x="133025" y="565896"/>
                  <a:pt x="233498" y="629368"/>
                  <a:pt x="157018" y="591128"/>
                </a:cubicBezTo>
                <a:cubicBezTo>
                  <a:pt x="147089" y="586164"/>
                  <a:pt x="140085" y="561879"/>
                  <a:pt x="129309" y="55418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8305800" y="5481935"/>
            <a:ext cx="338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u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553200" y="4267200"/>
            <a:ext cx="338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6639406" y="2733964"/>
            <a:ext cx="1026776" cy="2207491"/>
          </a:xfrm>
          <a:custGeom>
            <a:avLst/>
            <a:gdLst>
              <a:gd name="connsiteX0" fmla="*/ 1280776 w 1280776"/>
              <a:gd name="connsiteY0" fmla="*/ 2207491 h 2207491"/>
              <a:gd name="connsiteX1" fmla="*/ 144703 w 1280776"/>
              <a:gd name="connsiteY1" fmla="*/ 1126836 h 2207491"/>
              <a:gd name="connsiteX2" fmla="*/ 412558 w 1280776"/>
              <a:gd name="connsiteY2" fmla="*/ 0 h 2207491"/>
              <a:gd name="connsiteX0" fmla="*/ 1255376 w 1255376"/>
              <a:gd name="connsiteY0" fmla="*/ 2207491 h 2207491"/>
              <a:gd name="connsiteX1" fmla="*/ 119303 w 1255376"/>
              <a:gd name="connsiteY1" fmla="*/ 1126836 h 2207491"/>
              <a:gd name="connsiteX2" fmla="*/ 539558 w 1255376"/>
              <a:gd name="connsiteY2" fmla="*/ 0 h 2207491"/>
              <a:gd name="connsiteX0" fmla="*/ 1026776 w 1026776"/>
              <a:gd name="connsiteY0" fmla="*/ 2207491 h 2207491"/>
              <a:gd name="connsiteX1" fmla="*/ 119303 w 1026776"/>
              <a:gd name="connsiteY1" fmla="*/ 1126836 h 2207491"/>
              <a:gd name="connsiteX2" fmla="*/ 310958 w 1026776"/>
              <a:gd name="connsiteY2" fmla="*/ 0 h 220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6776" h="2207491">
                <a:moveTo>
                  <a:pt x="1026776" y="2207491"/>
                </a:moveTo>
                <a:cubicBezTo>
                  <a:pt x="531091" y="1851121"/>
                  <a:pt x="238606" y="1494751"/>
                  <a:pt x="119303" y="1126836"/>
                </a:cubicBezTo>
                <a:cubicBezTo>
                  <a:pt x="0" y="758921"/>
                  <a:pt x="104679" y="379460"/>
                  <a:pt x="310958" y="0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40"/>
          <p:cNvSpPr>
            <a:spLocks/>
          </p:cNvSpPr>
          <p:nvPr/>
        </p:nvSpPr>
        <p:spPr bwMode="auto">
          <a:xfrm>
            <a:off x="7620000" y="4876800"/>
            <a:ext cx="119159" cy="121213"/>
          </a:xfrm>
          <a:custGeom>
            <a:avLst/>
            <a:gdLst/>
            <a:ahLst/>
            <a:cxnLst>
              <a:cxn ang="0">
                <a:pos x="41" y="9"/>
              </a:cxn>
              <a:cxn ang="0">
                <a:pos x="41" y="41"/>
              </a:cxn>
              <a:cxn ang="0">
                <a:pos x="8" y="41"/>
              </a:cxn>
              <a:cxn ang="0">
                <a:pos x="8" y="9"/>
              </a:cxn>
              <a:cxn ang="0">
                <a:pos x="41" y="9"/>
              </a:cxn>
            </a:cxnLst>
            <a:rect l="0" t="0" r="r" b="b"/>
            <a:pathLst>
              <a:path w="49" h="50">
                <a:moveTo>
                  <a:pt x="41" y="9"/>
                </a:moveTo>
                <a:cubicBezTo>
                  <a:pt x="49" y="18"/>
                  <a:pt x="49" y="32"/>
                  <a:pt x="41" y="41"/>
                </a:cubicBezTo>
                <a:cubicBezTo>
                  <a:pt x="32" y="50"/>
                  <a:pt x="17" y="50"/>
                  <a:pt x="8" y="41"/>
                </a:cubicBezTo>
                <a:cubicBezTo>
                  <a:pt x="0" y="32"/>
                  <a:pt x="0" y="18"/>
                  <a:pt x="8" y="9"/>
                </a:cubicBezTo>
                <a:cubicBezTo>
                  <a:pt x="17" y="0"/>
                  <a:pt x="32" y="0"/>
                  <a:pt x="41" y="9"/>
                </a:cubicBezTo>
              </a:path>
            </a:pathLst>
          </a:custGeom>
          <a:solidFill>
            <a:schemeClr val="tx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7427772" y="2038977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75" y="2476869"/>
            <a:ext cx="3451311" cy="822256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642" y="4936213"/>
            <a:ext cx="2050755" cy="368919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4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46775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P. </a:t>
            </a:r>
            <a:r>
              <a:rPr lang="en-US" sz="2800" dirty="0" err="1" smtClean="0"/>
              <a:t>Alliez</a:t>
            </a:r>
            <a:r>
              <a:rPr lang="en-US" sz="2800" dirty="0" smtClean="0"/>
              <a:t>, </a:t>
            </a:r>
            <a:r>
              <a:rPr lang="en-US" sz="2800" i="1" dirty="0" smtClean="0"/>
              <a:t>Estimating Curvature Tensors on Triangle Meshes</a:t>
            </a:r>
            <a:r>
              <a:rPr lang="en-US" sz="2800" dirty="0" smtClean="0"/>
              <a:t>, Source Code</a:t>
            </a:r>
          </a:p>
          <a:p>
            <a:endParaRPr lang="en-US" sz="2800" dirty="0"/>
          </a:p>
          <a:p>
            <a:r>
              <a:rPr lang="en-US" sz="1200" dirty="0" smtClean="0">
                <a:hlinkClick r:id="rId2"/>
              </a:rPr>
              <a:t>http://www-sop.inria.fr/geometrica/team/Pierre.Alliez/demos/curvature/</a:t>
            </a:r>
            <a:endParaRPr lang="en-US" sz="1200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/>
          <a:srcRect b="9949"/>
          <a:stretch>
            <a:fillRect/>
          </a:stretch>
        </p:blipFill>
        <p:spPr bwMode="auto">
          <a:xfrm>
            <a:off x="5348533" y="1680621"/>
            <a:ext cx="2971800" cy="4065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227545" y="5775158"/>
            <a:ext cx="1978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principal directions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Links and Literature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40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Measuring Surface Smoothness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41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667" y="2051964"/>
            <a:ext cx="5421312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79" y="2835851"/>
            <a:ext cx="4252912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389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Links and Literature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err="1"/>
              <a:t>Grinspun</a:t>
            </a:r>
            <a:r>
              <a:rPr lang="en-US" sz="1800" dirty="0"/>
              <a:t> et </a:t>
            </a:r>
            <a:r>
              <a:rPr lang="en-US" sz="1800" dirty="0" err="1" smtClean="0"/>
              <a:t>al.:</a:t>
            </a:r>
            <a:r>
              <a:rPr lang="en-US" sz="1800" i="1" dirty="0" err="1" smtClean="0">
                <a:hlinkClick r:id="rId2"/>
              </a:rPr>
              <a:t>Computing</a:t>
            </a:r>
            <a:r>
              <a:rPr lang="en-US" sz="1800" i="1" dirty="0" smtClean="0">
                <a:hlinkClick r:id="rId2"/>
              </a:rPr>
              <a:t> </a:t>
            </a:r>
            <a:r>
              <a:rPr lang="en-US" sz="1800" i="1" dirty="0">
                <a:hlinkClick r:id="rId2"/>
              </a:rPr>
              <a:t>discrete shape operators on general meshes</a:t>
            </a:r>
            <a:r>
              <a:rPr lang="en-US" sz="1800" i="1" dirty="0"/>
              <a:t>, </a:t>
            </a:r>
            <a:r>
              <a:rPr lang="en-US" sz="1800" i="1" dirty="0" err="1"/>
              <a:t>Eurographics</a:t>
            </a:r>
            <a:r>
              <a:rPr lang="en-US" sz="1800" i="1" dirty="0"/>
              <a:t> 2006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418" y="2108575"/>
            <a:ext cx="6737747" cy="4086071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42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Reflection Lines as an Inspection Tool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581867" cy="4572001"/>
          </a:xfrm>
        </p:spPr>
        <p:txBody>
          <a:bodyPr>
            <a:normAutofit/>
          </a:bodyPr>
          <a:lstStyle/>
          <a:p>
            <a:r>
              <a:rPr lang="en-US" sz="2000" b="1" dirty="0">
                <a:hlinkClick r:id="rId2"/>
              </a:rPr>
              <a:t>Shape optimization using reflection lines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i="1" dirty="0"/>
              <a:t>E. </a:t>
            </a:r>
            <a:r>
              <a:rPr lang="en-US" sz="2000" i="1" dirty="0" err="1"/>
              <a:t>Tosun</a:t>
            </a:r>
            <a:r>
              <a:rPr lang="en-US" sz="2000" i="1" dirty="0"/>
              <a:t>, Y. I. </a:t>
            </a:r>
            <a:r>
              <a:rPr lang="en-US" sz="2000" i="1" dirty="0" err="1"/>
              <a:t>Gingold</a:t>
            </a:r>
            <a:r>
              <a:rPr lang="en-US" sz="2000" i="1" dirty="0"/>
              <a:t>, J. </a:t>
            </a:r>
            <a:r>
              <a:rPr lang="en-US" sz="2000" i="1" dirty="0" err="1"/>
              <a:t>Reisman</a:t>
            </a:r>
            <a:r>
              <a:rPr lang="en-US" sz="2000" i="1" dirty="0"/>
              <a:t>, D. </a:t>
            </a:r>
            <a:r>
              <a:rPr lang="en-US" sz="2000" i="1" dirty="0" err="1"/>
              <a:t>Zorin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Symposium on Geometry Processing 2007</a:t>
            </a:r>
          </a:p>
          <a:p>
            <a:endParaRPr lang="en-US" sz="2000" dirty="0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4629" y="1529842"/>
            <a:ext cx="4724492" cy="415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43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4364" y="1241267"/>
            <a:ext cx="2826549" cy="48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581867" cy="4572001"/>
          </a:xfrm>
        </p:spPr>
        <p:txBody>
          <a:bodyPr>
            <a:normAutofit/>
          </a:bodyPr>
          <a:lstStyle/>
          <a:p>
            <a:r>
              <a:rPr lang="en-US" sz="2000" b="1" dirty="0">
                <a:hlinkClick r:id="rId3"/>
              </a:rPr>
              <a:t>Shape optimization using reflection lines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i="1" dirty="0"/>
              <a:t>E. </a:t>
            </a:r>
            <a:r>
              <a:rPr lang="en-US" sz="2000" i="1" dirty="0" err="1"/>
              <a:t>Tosun</a:t>
            </a:r>
            <a:r>
              <a:rPr lang="en-US" sz="2000" i="1" dirty="0"/>
              <a:t>, Y. I. </a:t>
            </a:r>
            <a:r>
              <a:rPr lang="en-US" sz="2000" i="1" dirty="0" err="1"/>
              <a:t>Gingold</a:t>
            </a:r>
            <a:r>
              <a:rPr lang="en-US" sz="2000" i="1" dirty="0"/>
              <a:t>, J. </a:t>
            </a:r>
            <a:r>
              <a:rPr lang="en-US" sz="2000" i="1" dirty="0" err="1"/>
              <a:t>Reisman</a:t>
            </a:r>
            <a:r>
              <a:rPr lang="en-US" sz="2000" i="1" dirty="0"/>
              <a:t>, D. </a:t>
            </a:r>
            <a:r>
              <a:rPr lang="en-US" sz="2000" i="1" dirty="0" err="1"/>
              <a:t>Zorin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Symposium on Geometry Processing 2007</a:t>
            </a:r>
          </a:p>
          <a:p>
            <a:endParaRPr lang="en-US" sz="20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sz="3600" dirty="0" smtClean="0"/>
              <a:t>Reflection Lines as an Inspection Tool</a:t>
            </a:r>
            <a:endParaRPr lang="en-US" sz="36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44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633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Normal Curvature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33219" y="3410838"/>
            <a:ext cx="3821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Direction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/>
              <a:t> in the tangent plane </a:t>
            </a:r>
            <a:br>
              <a:rPr lang="en-US" sz="2000" dirty="0" smtClean="0"/>
            </a:br>
            <a:r>
              <a:rPr lang="en-US" sz="2000" dirty="0" smtClean="0"/>
              <a:t>(if </a:t>
            </a:r>
            <a:r>
              <a:rPr lang="en-US" sz="2000" b="1" dirty="0" err="1" smtClean="0">
                <a:latin typeface="Times New Roman"/>
                <a:cs typeface="Times New Roman"/>
              </a:rPr>
              <a:t>p</a:t>
            </a:r>
            <a:r>
              <a:rPr lang="en-US" sz="2000" i="1" baseline="-25000" dirty="0" err="1" smtClean="0">
                <a:latin typeface="Times New Roman"/>
                <a:cs typeface="Times New Roman"/>
              </a:rPr>
              <a:t>u</a:t>
            </a:r>
            <a:r>
              <a:rPr lang="en-US" sz="2000" dirty="0" smtClean="0"/>
              <a:t> and </a:t>
            </a:r>
            <a:r>
              <a:rPr lang="en-US" sz="2000" b="1" dirty="0" err="1" smtClean="0">
                <a:latin typeface="Times New Roman"/>
                <a:cs typeface="Times New Roman"/>
              </a:rPr>
              <a:t>p</a:t>
            </a:r>
            <a:r>
              <a:rPr lang="en-US" sz="2000" i="1" baseline="-25000" dirty="0" err="1" smtClean="0">
                <a:latin typeface="Times New Roman"/>
                <a:cs typeface="Times New Roman"/>
              </a:rPr>
              <a:t>v</a:t>
            </a:r>
            <a:r>
              <a:rPr lang="en-US" sz="2000" dirty="0" smtClean="0"/>
              <a:t> are orthogonal):</a:t>
            </a:r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5461269" y="4842443"/>
            <a:ext cx="1524000" cy="1295400"/>
            <a:chOff x="5581073" y="5405581"/>
            <a:chExt cx="1524000" cy="1295400"/>
          </a:xfrm>
        </p:grpSpPr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5619967" y="6052487"/>
              <a:ext cx="12954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5581073" y="6091381"/>
              <a:ext cx="15240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6266873" y="5557981"/>
              <a:ext cx="609600" cy="533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6800273" y="5405581"/>
              <a:ext cx="2616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dirty="0"/>
            </a:p>
          </p:txBody>
        </p:sp>
        <p:sp>
          <p:nvSpPr>
            <p:cNvPr id="25" name="Arc 24"/>
            <p:cNvSpPr/>
            <p:nvPr/>
          </p:nvSpPr>
          <p:spPr>
            <a:xfrm>
              <a:off x="6004940" y="5824685"/>
              <a:ext cx="533400" cy="533400"/>
            </a:xfrm>
            <a:prstGeom prst="arc">
              <a:avLst>
                <a:gd name="adj1" fmla="val 19057763"/>
                <a:gd name="adj2" fmla="val 74841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452601" y="5767529"/>
              <a:ext cx="3571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</a:t>
              </a:r>
              <a:endParaRPr lang="en-US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Freeform 33"/>
          <p:cNvSpPr>
            <a:spLocks/>
          </p:cNvSpPr>
          <p:nvPr/>
        </p:nvSpPr>
        <p:spPr bwMode="auto">
          <a:xfrm>
            <a:off x="46180" y="1923263"/>
            <a:ext cx="5146421" cy="2953554"/>
          </a:xfrm>
          <a:custGeom>
            <a:avLst/>
            <a:gdLst/>
            <a:ahLst/>
            <a:cxnLst>
              <a:cxn ang="0">
                <a:pos x="0" y="320"/>
              </a:cxn>
              <a:cxn ang="0">
                <a:pos x="547" y="571"/>
              </a:cxn>
              <a:cxn ang="0">
                <a:pos x="912" y="981"/>
              </a:cxn>
              <a:cxn ang="0">
                <a:pos x="1277" y="571"/>
              </a:cxn>
              <a:cxn ang="0">
                <a:pos x="1710" y="434"/>
              </a:cxn>
              <a:cxn ang="0">
                <a:pos x="1244" y="104"/>
              </a:cxn>
              <a:cxn ang="0">
                <a:pos x="571" y="36"/>
              </a:cxn>
              <a:cxn ang="0">
                <a:pos x="0" y="320"/>
              </a:cxn>
            </a:cxnLst>
            <a:rect l="0" t="0" r="r" b="b"/>
            <a:pathLst>
              <a:path w="1710" h="981">
                <a:moveTo>
                  <a:pt x="0" y="320"/>
                </a:moveTo>
                <a:cubicBezTo>
                  <a:pt x="132" y="371"/>
                  <a:pt x="395" y="460"/>
                  <a:pt x="547" y="571"/>
                </a:cubicBezTo>
                <a:cubicBezTo>
                  <a:pt x="699" y="681"/>
                  <a:pt x="818" y="855"/>
                  <a:pt x="912" y="981"/>
                </a:cubicBezTo>
                <a:cubicBezTo>
                  <a:pt x="1007" y="843"/>
                  <a:pt x="1144" y="662"/>
                  <a:pt x="1277" y="571"/>
                </a:cubicBezTo>
                <a:cubicBezTo>
                  <a:pt x="1410" y="479"/>
                  <a:pt x="1585" y="462"/>
                  <a:pt x="1710" y="434"/>
                </a:cubicBezTo>
                <a:cubicBezTo>
                  <a:pt x="1564" y="323"/>
                  <a:pt x="1397" y="173"/>
                  <a:pt x="1244" y="104"/>
                </a:cubicBezTo>
                <a:cubicBezTo>
                  <a:pt x="1054" y="37"/>
                  <a:pt x="778" y="0"/>
                  <a:pt x="571" y="36"/>
                </a:cubicBezTo>
                <a:lnTo>
                  <a:pt x="0" y="32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34"/>
          <p:cNvSpPr>
            <a:spLocks/>
          </p:cNvSpPr>
          <p:nvPr/>
        </p:nvSpPr>
        <p:spPr bwMode="auto">
          <a:xfrm>
            <a:off x="46180" y="1923263"/>
            <a:ext cx="5146421" cy="2953554"/>
          </a:xfrm>
          <a:custGeom>
            <a:avLst/>
            <a:gdLst/>
            <a:ahLst/>
            <a:cxnLst>
              <a:cxn ang="0">
                <a:pos x="0" y="320"/>
              </a:cxn>
              <a:cxn ang="0">
                <a:pos x="547" y="571"/>
              </a:cxn>
              <a:cxn ang="0">
                <a:pos x="912" y="981"/>
              </a:cxn>
              <a:cxn ang="0">
                <a:pos x="1277" y="571"/>
              </a:cxn>
              <a:cxn ang="0">
                <a:pos x="1710" y="434"/>
              </a:cxn>
              <a:cxn ang="0">
                <a:pos x="1244" y="104"/>
              </a:cxn>
              <a:cxn ang="0">
                <a:pos x="571" y="36"/>
              </a:cxn>
              <a:cxn ang="0">
                <a:pos x="0" y="320"/>
              </a:cxn>
            </a:cxnLst>
            <a:rect l="0" t="0" r="r" b="b"/>
            <a:pathLst>
              <a:path w="1710" h="981">
                <a:moveTo>
                  <a:pt x="0" y="320"/>
                </a:moveTo>
                <a:cubicBezTo>
                  <a:pt x="132" y="371"/>
                  <a:pt x="395" y="460"/>
                  <a:pt x="547" y="571"/>
                </a:cubicBezTo>
                <a:cubicBezTo>
                  <a:pt x="699" y="681"/>
                  <a:pt x="818" y="855"/>
                  <a:pt x="912" y="981"/>
                </a:cubicBezTo>
                <a:cubicBezTo>
                  <a:pt x="1007" y="843"/>
                  <a:pt x="1144" y="662"/>
                  <a:pt x="1277" y="571"/>
                </a:cubicBezTo>
                <a:cubicBezTo>
                  <a:pt x="1410" y="479"/>
                  <a:pt x="1585" y="462"/>
                  <a:pt x="1710" y="434"/>
                </a:cubicBezTo>
                <a:cubicBezTo>
                  <a:pt x="1564" y="323"/>
                  <a:pt x="1397" y="173"/>
                  <a:pt x="1244" y="104"/>
                </a:cubicBezTo>
                <a:cubicBezTo>
                  <a:pt x="1054" y="37"/>
                  <a:pt x="778" y="0"/>
                  <a:pt x="571" y="36"/>
                </a:cubicBezTo>
                <a:lnTo>
                  <a:pt x="0" y="320"/>
                </a:lnTo>
                <a:close/>
              </a:path>
            </a:pathLst>
          </a:custGeom>
          <a:noFill/>
          <a:ln w="7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35"/>
          <p:cNvSpPr>
            <a:spLocks/>
          </p:cNvSpPr>
          <p:nvPr/>
        </p:nvSpPr>
        <p:spPr bwMode="auto">
          <a:xfrm>
            <a:off x="46180" y="1920715"/>
            <a:ext cx="5146421" cy="2953554"/>
          </a:xfrm>
          <a:custGeom>
            <a:avLst/>
            <a:gdLst/>
            <a:ahLst/>
            <a:cxnLst>
              <a:cxn ang="0">
                <a:pos x="0" y="320"/>
              </a:cxn>
              <a:cxn ang="0">
                <a:pos x="547" y="571"/>
              </a:cxn>
              <a:cxn ang="0">
                <a:pos x="912" y="981"/>
              </a:cxn>
              <a:cxn ang="0">
                <a:pos x="1277" y="571"/>
              </a:cxn>
              <a:cxn ang="0">
                <a:pos x="1710" y="434"/>
              </a:cxn>
              <a:cxn ang="0">
                <a:pos x="1244" y="104"/>
              </a:cxn>
              <a:cxn ang="0">
                <a:pos x="571" y="36"/>
              </a:cxn>
              <a:cxn ang="0">
                <a:pos x="0" y="320"/>
              </a:cxn>
            </a:cxnLst>
            <a:rect l="0" t="0" r="r" b="b"/>
            <a:pathLst>
              <a:path w="1710" h="981">
                <a:moveTo>
                  <a:pt x="0" y="320"/>
                </a:moveTo>
                <a:cubicBezTo>
                  <a:pt x="132" y="371"/>
                  <a:pt x="395" y="460"/>
                  <a:pt x="547" y="571"/>
                </a:cubicBezTo>
                <a:cubicBezTo>
                  <a:pt x="699" y="681"/>
                  <a:pt x="818" y="855"/>
                  <a:pt x="912" y="981"/>
                </a:cubicBezTo>
                <a:cubicBezTo>
                  <a:pt x="1007" y="843"/>
                  <a:pt x="1144" y="662"/>
                  <a:pt x="1277" y="571"/>
                </a:cubicBezTo>
                <a:cubicBezTo>
                  <a:pt x="1410" y="479"/>
                  <a:pt x="1585" y="462"/>
                  <a:pt x="1710" y="434"/>
                </a:cubicBezTo>
                <a:cubicBezTo>
                  <a:pt x="1564" y="323"/>
                  <a:pt x="1397" y="173"/>
                  <a:pt x="1244" y="104"/>
                </a:cubicBezTo>
                <a:cubicBezTo>
                  <a:pt x="1054" y="37"/>
                  <a:pt x="778" y="0"/>
                  <a:pt x="571" y="36"/>
                </a:cubicBezTo>
                <a:lnTo>
                  <a:pt x="0" y="320"/>
                </a:lnTo>
                <a:close/>
              </a:path>
            </a:pathLst>
          </a:custGeom>
          <a:noFill/>
          <a:ln w="7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36"/>
          <p:cNvSpPr>
            <a:spLocks/>
          </p:cNvSpPr>
          <p:nvPr/>
        </p:nvSpPr>
        <p:spPr bwMode="auto">
          <a:xfrm>
            <a:off x="1893744" y="2718353"/>
            <a:ext cx="1661534" cy="677865"/>
          </a:xfrm>
          <a:custGeom>
            <a:avLst/>
            <a:gdLst/>
            <a:ahLst/>
            <a:cxnLst>
              <a:cxn ang="0">
                <a:pos x="453" y="40"/>
              </a:cxn>
              <a:cxn ang="0">
                <a:pos x="453" y="185"/>
              </a:cxn>
              <a:cxn ang="0">
                <a:pos x="98" y="185"/>
              </a:cxn>
              <a:cxn ang="0">
                <a:pos x="98" y="40"/>
              </a:cxn>
              <a:cxn ang="0">
                <a:pos x="453" y="40"/>
              </a:cxn>
            </a:cxnLst>
            <a:rect l="0" t="0" r="r" b="b"/>
            <a:pathLst>
              <a:path w="552" h="225">
                <a:moveTo>
                  <a:pt x="453" y="40"/>
                </a:moveTo>
                <a:cubicBezTo>
                  <a:pt x="552" y="80"/>
                  <a:pt x="552" y="145"/>
                  <a:pt x="453" y="185"/>
                </a:cubicBezTo>
                <a:cubicBezTo>
                  <a:pt x="355" y="225"/>
                  <a:pt x="196" y="225"/>
                  <a:pt x="98" y="185"/>
                </a:cubicBezTo>
                <a:cubicBezTo>
                  <a:pt x="0" y="145"/>
                  <a:pt x="0" y="80"/>
                  <a:pt x="98" y="40"/>
                </a:cubicBezTo>
                <a:cubicBezTo>
                  <a:pt x="196" y="0"/>
                  <a:pt x="355" y="0"/>
                  <a:pt x="453" y="40"/>
                </a:cubicBezTo>
              </a:path>
            </a:pathLst>
          </a:custGeom>
          <a:solidFill>
            <a:srgbClr val="5D90C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37"/>
          <p:cNvSpPr>
            <a:spLocks noChangeShapeType="1"/>
          </p:cNvSpPr>
          <p:nvPr/>
        </p:nvSpPr>
        <p:spPr bwMode="auto">
          <a:xfrm>
            <a:off x="2721962" y="2216325"/>
            <a:ext cx="1274" cy="81802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9"/>
          <p:cNvSpPr>
            <a:spLocks noChangeArrowheads="1"/>
          </p:cNvSpPr>
          <p:nvPr/>
        </p:nvSpPr>
        <p:spPr bwMode="auto">
          <a:xfrm>
            <a:off x="2757727" y="1900490"/>
            <a:ext cx="212757" cy="45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Line 43"/>
          <p:cNvSpPr>
            <a:spLocks noChangeShapeType="1"/>
          </p:cNvSpPr>
          <p:nvPr/>
        </p:nvSpPr>
        <p:spPr bwMode="auto">
          <a:xfrm>
            <a:off x="2393223" y="2890367"/>
            <a:ext cx="324916" cy="117225"/>
          </a:xfrm>
          <a:prstGeom prst="line">
            <a:avLst/>
          </a:prstGeom>
          <a:noFill/>
          <a:ln w="28575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45"/>
          <p:cNvSpPr>
            <a:spLocks noChangeShapeType="1"/>
          </p:cNvSpPr>
          <p:nvPr/>
        </p:nvSpPr>
        <p:spPr bwMode="auto">
          <a:xfrm flipH="1">
            <a:off x="2764010" y="2808819"/>
            <a:ext cx="568285" cy="186030"/>
          </a:xfrm>
          <a:prstGeom prst="line">
            <a:avLst/>
          </a:prstGeom>
          <a:noFill/>
          <a:ln w="28575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660852" y="291787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24639" y="2327495"/>
            <a:ext cx="569074" cy="572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10423" y="2275939"/>
            <a:ext cx="569074" cy="572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Line 45"/>
          <p:cNvSpPr>
            <a:spLocks noChangeShapeType="1"/>
          </p:cNvSpPr>
          <p:nvPr/>
        </p:nvSpPr>
        <p:spPr bwMode="auto">
          <a:xfrm flipV="1">
            <a:off x="2207490" y="3020291"/>
            <a:ext cx="489527" cy="166254"/>
          </a:xfrm>
          <a:prstGeom prst="line">
            <a:avLst/>
          </a:prstGeom>
          <a:noFill/>
          <a:ln w="38100" cap="flat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triangl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40"/>
          <p:cNvSpPr>
            <a:spLocks/>
          </p:cNvSpPr>
          <p:nvPr/>
        </p:nvSpPr>
        <p:spPr bwMode="auto">
          <a:xfrm>
            <a:off x="2646785" y="2941334"/>
            <a:ext cx="147806" cy="150353"/>
          </a:xfrm>
          <a:custGeom>
            <a:avLst/>
            <a:gdLst/>
            <a:ahLst/>
            <a:cxnLst>
              <a:cxn ang="0">
                <a:pos x="41" y="9"/>
              </a:cxn>
              <a:cxn ang="0">
                <a:pos x="41" y="41"/>
              </a:cxn>
              <a:cxn ang="0">
                <a:pos x="8" y="41"/>
              </a:cxn>
              <a:cxn ang="0">
                <a:pos x="8" y="9"/>
              </a:cxn>
              <a:cxn ang="0">
                <a:pos x="41" y="9"/>
              </a:cxn>
            </a:cxnLst>
            <a:rect l="0" t="0" r="r" b="b"/>
            <a:pathLst>
              <a:path w="49" h="50">
                <a:moveTo>
                  <a:pt x="41" y="9"/>
                </a:moveTo>
                <a:cubicBezTo>
                  <a:pt x="49" y="18"/>
                  <a:pt x="49" y="32"/>
                  <a:pt x="41" y="41"/>
                </a:cubicBezTo>
                <a:cubicBezTo>
                  <a:pt x="32" y="50"/>
                  <a:pt x="17" y="50"/>
                  <a:pt x="8" y="41"/>
                </a:cubicBezTo>
                <a:cubicBezTo>
                  <a:pt x="0" y="32"/>
                  <a:pt x="0" y="18"/>
                  <a:pt x="8" y="9"/>
                </a:cubicBezTo>
                <a:cubicBezTo>
                  <a:pt x="17" y="0"/>
                  <a:pt x="32" y="0"/>
                  <a:pt x="41" y="9"/>
                </a:cubicBez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2014200" y="3031945"/>
            <a:ext cx="1025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3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461" y="1650135"/>
            <a:ext cx="3451311" cy="822256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291" y="4207089"/>
            <a:ext cx="3227435" cy="5695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73967" y="5738472"/>
            <a:ext cx="1152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Tangent plane</a:t>
            </a:r>
            <a:endParaRPr lang="en-US" sz="1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5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Normal Curvature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6180" y="1437844"/>
            <a:ext cx="5146421" cy="3438973"/>
            <a:chOff x="46180" y="1437844"/>
            <a:chExt cx="5146421" cy="3438973"/>
          </a:xfrm>
        </p:grpSpPr>
        <p:sp>
          <p:nvSpPr>
            <p:cNvPr id="73755" name="Freeform 27"/>
            <p:cNvSpPr>
              <a:spLocks/>
            </p:cNvSpPr>
            <p:nvPr/>
          </p:nvSpPr>
          <p:spPr bwMode="auto">
            <a:xfrm>
              <a:off x="1516063" y="3006726"/>
              <a:ext cx="3098800" cy="1322388"/>
            </a:xfrm>
            <a:custGeom>
              <a:avLst/>
              <a:gdLst/>
              <a:ahLst/>
              <a:cxnLst>
                <a:cxn ang="0">
                  <a:pos x="5" y="833"/>
                </a:cxn>
                <a:cxn ang="0">
                  <a:pos x="0" y="345"/>
                </a:cxn>
                <a:cxn ang="0">
                  <a:pos x="1948" y="0"/>
                </a:cxn>
                <a:cxn ang="0">
                  <a:pos x="1952" y="498"/>
                </a:cxn>
                <a:cxn ang="0">
                  <a:pos x="5" y="833"/>
                </a:cxn>
              </a:cxnLst>
              <a:rect l="0" t="0" r="r" b="b"/>
              <a:pathLst>
                <a:path w="1952" h="833">
                  <a:moveTo>
                    <a:pt x="5" y="833"/>
                  </a:moveTo>
                  <a:lnTo>
                    <a:pt x="0" y="345"/>
                  </a:lnTo>
                  <a:lnTo>
                    <a:pt x="1948" y="0"/>
                  </a:lnTo>
                  <a:lnTo>
                    <a:pt x="1952" y="498"/>
                  </a:lnTo>
                  <a:lnTo>
                    <a:pt x="5" y="833"/>
                  </a:lnTo>
                  <a:close/>
                </a:path>
              </a:pathLst>
            </a:custGeom>
            <a:solidFill>
              <a:srgbClr val="C5E5E8">
                <a:alpha val="49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46180" y="1923263"/>
              <a:ext cx="5146421" cy="2953554"/>
            </a:xfrm>
            <a:custGeom>
              <a:avLst/>
              <a:gdLst/>
              <a:ahLst/>
              <a:cxnLst>
                <a:cxn ang="0">
                  <a:pos x="0" y="320"/>
                </a:cxn>
                <a:cxn ang="0">
                  <a:pos x="547" y="571"/>
                </a:cxn>
                <a:cxn ang="0">
                  <a:pos x="912" y="981"/>
                </a:cxn>
                <a:cxn ang="0">
                  <a:pos x="1277" y="571"/>
                </a:cxn>
                <a:cxn ang="0">
                  <a:pos x="1710" y="434"/>
                </a:cxn>
                <a:cxn ang="0">
                  <a:pos x="1244" y="104"/>
                </a:cxn>
                <a:cxn ang="0">
                  <a:pos x="571" y="36"/>
                </a:cxn>
                <a:cxn ang="0">
                  <a:pos x="0" y="320"/>
                </a:cxn>
              </a:cxnLst>
              <a:rect l="0" t="0" r="r" b="b"/>
              <a:pathLst>
                <a:path w="1710" h="981">
                  <a:moveTo>
                    <a:pt x="0" y="320"/>
                  </a:moveTo>
                  <a:cubicBezTo>
                    <a:pt x="132" y="371"/>
                    <a:pt x="395" y="460"/>
                    <a:pt x="547" y="571"/>
                  </a:cubicBezTo>
                  <a:cubicBezTo>
                    <a:pt x="699" y="681"/>
                    <a:pt x="818" y="855"/>
                    <a:pt x="912" y="981"/>
                  </a:cubicBezTo>
                  <a:cubicBezTo>
                    <a:pt x="1007" y="843"/>
                    <a:pt x="1144" y="662"/>
                    <a:pt x="1277" y="571"/>
                  </a:cubicBezTo>
                  <a:cubicBezTo>
                    <a:pt x="1410" y="479"/>
                    <a:pt x="1585" y="462"/>
                    <a:pt x="1710" y="434"/>
                  </a:cubicBezTo>
                  <a:cubicBezTo>
                    <a:pt x="1564" y="323"/>
                    <a:pt x="1397" y="173"/>
                    <a:pt x="1244" y="104"/>
                  </a:cubicBezTo>
                  <a:cubicBezTo>
                    <a:pt x="1054" y="37"/>
                    <a:pt x="778" y="0"/>
                    <a:pt x="571" y="36"/>
                  </a:cubicBezTo>
                  <a:lnTo>
                    <a:pt x="0" y="32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46180" y="1923263"/>
              <a:ext cx="5146421" cy="2953554"/>
            </a:xfrm>
            <a:custGeom>
              <a:avLst/>
              <a:gdLst/>
              <a:ahLst/>
              <a:cxnLst>
                <a:cxn ang="0">
                  <a:pos x="0" y="320"/>
                </a:cxn>
                <a:cxn ang="0">
                  <a:pos x="547" y="571"/>
                </a:cxn>
                <a:cxn ang="0">
                  <a:pos x="912" y="981"/>
                </a:cxn>
                <a:cxn ang="0">
                  <a:pos x="1277" y="571"/>
                </a:cxn>
                <a:cxn ang="0">
                  <a:pos x="1710" y="434"/>
                </a:cxn>
                <a:cxn ang="0">
                  <a:pos x="1244" y="104"/>
                </a:cxn>
                <a:cxn ang="0">
                  <a:pos x="571" y="36"/>
                </a:cxn>
                <a:cxn ang="0">
                  <a:pos x="0" y="320"/>
                </a:cxn>
              </a:cxnLst>
              <a:rect l="0" t="0" r="r" b="b"/>
              <a:pathLst>
                <a:path w="1710" h="981">
                  <a:moveTo>
                    <a:pt x="0" y="320"/>
                  </a:moveTo>
                  <a:cubicBezTo>
                    <a:pt x="132" y="371"/>
                    <a:pt x="395" y="460"/>
                    <a:pt x="547" y="571"/>
                  </a:cubicBezTo>
                  <a:cubicBezTo>
                    <a:pt x="699" y="681"/>
                    <a:pt x="818" y="855"/>
                    <a:pt x="912" y="981"/>
                  </a:cubicBezTo>
                  <a:cubicBezTo>
                    <a:pt x="1007" y="843"/>
                    <a:pt x="1144" y="662"/>
                    <a:pt x="1277" y="571"/>
                  </a:cubicBezTo>
                  <a:cubicBezTo>
                    <a:pt x="1410" y="479"/>
                    <a:pt x="1585" y="462"/>
                    <a:pt x="1710" y="434"/>
                  </a:cubicBezTo>
                  <a:cubicBezTo>
                    <a:pt x="1564" y="323"/>
                    <a:pt x="1397" y="173"/>
                    <a:pt x="1244" y="104"/>
                  </a:cubicBezTo>
                  <a:cubicBezTo>
                    <a:pt x="1054" y="37"/>
                    <a:pt x="778" y="0"/>
                    <a:pt x="571" y="36"/>
                  </a:cubicBezTo>
                  <a:lnTo>
                    <a:pt x="0" y="320"/>
                  </a:lnTo>
                  <a:close/>
                </a:path>
              </a:pathLst>
            </a:custGeom>
            <a:noFill/>
            <a:ln w="7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5"/>
            <p:cNvSpPr>
              <a:spLocks/>
            </p:cNvSpPr>
            <p:nvPr/>
          </p:nvSpPr>
          <p:spPr bwMode="auto">
            <a:xfrm>
              <a:off x="46180" y="1920715"/>
              <a:ext cx="5146421" cy="2953554"/>
            </a:xfrm>
            <a:custGeom>
              <a:avLst/>
              <a:gdLst/>
              <a:ahLst/>
              <a:cxnLst>
                <a:cxn ang="0">
                  <a:pos x="0" y="320"/>
                </a:cxn>
                <a:cxn ang="0">
                  <a:pos x="547" y="571"/>
                </a:cxn>
                <a:cxn ang="0">
                  <a:pos x="912" y="981"/>
                </a:cxn>
                <a:cxn ang="0">
                  <a:pos x="1277" y="571"/>
                </a:cxn>
                <a:cxn ang="0">
                  <a:pos x="1710" y="434"/>
                </a:cxn>
                <a:cxn ang="0">
                  <a:pos x="1244" y="104"/>
                </a:cxn>
                <a:cxn ang="0">
                  <a:pos x="571" y="36"/>
                </a:cxn>
                <a:cxn ang="0">
                  <a:pos x="0" y="320"/>
                </a:cxn>
              </a:cxnLst>
              <a:rect l="0" t="0" r="r" b="b"/>
              <a:pathLst>
                <a:path w="1710" h="981">
                  <a:moveTo>
                    <a:pt x="0" y="320"/>
                  </a:moveTo>
                  <a:cubicBezTo>
                    <a:pt x="132" y="371"/>
                    <a:pt x="395" y="460"/>
                    <a:pt x="547" y="571"/>
                  </a:cubicBezTo>
                  <a:cubicBezTo>
                    <a:pt x="699" y="681"/>
                    <a:pt x="818" y="855"/>
                    <a:pt x="912" y="981"/>
                  </a:cubicBezTo>
                  <a:cubicBezTo>
                    <a:pt x="1007" y="843"/>
                    <a:pt x="1144" y="662"/>
                    <a:pt x="1277" y="571"/>
                  </a:cubicBezTo>
                  <a:cubicBezTo>
                    <a:pt x="1410" y="479"/>
                    <a:pt x="1585" y="462"/>
                    <a:pt x="1710" y="434"/>
                  </a:cubicBezTo>
                  <a:cubicBezTo>
                    <a:pt x="1564" y="323"/>
                    <a:pt x="1397" y="173"/>
                    <a:pt x="1244" y="104"/>
                  </a:cubicBezTo>
                  <a:cubicBezTo>
                    <a:pt x="1054" y="37"/>
                    <a:pt x="778" y="0"/>
                    <a:pt x="571" y="36"/>
                  </a:cubicBezTo>
                  <a:lnTo>
                    <a:pt x="0" y="320"/>
                  </a:lnTo>
                  <a:close/>
                </a:path>
              </a:pathLst>
            </a:custGeom>
            <a:noFill/>
            <a:ln w="7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6"/>
            <p:cNvSpPr>
              <a:spLocks/>
            </p:cNvSpPr>
            <p:nvPr/>
          </p:nvSpPr>
          <p:spPr bwMode="auto">
            <a:xfrm>
              <a:off x="1893744" y="2718353"/>
              <a:ext cx="1661534" cy="677865"/>
            </a:xfrm>
            <a:custGeom>
              <a:avLst/>
              <a:gdLst/>
              <a:ahLst/>
              <a:cxnLst>
                <a:cxn ang="0">
                  <a:pos x="453" y="40"/>
                </a:cxn>
                <a:cxn ang="0">
                  <a:pos x="453" y="185"/>
                </a:cxn>
                <a:cxn ang="0">
                  <a:pos x="98" y="185"/>
                </a:cxn>
                <a:cxn ang="0">
                  <a:pos x="98" y="40"/>
                </a:cxn>
                <a:cxn ang="0">
                  <a:pos x="453" y="40"/>
                </a:cxn>
              </a:cxnLst>
              <a:rect l="0" t="0" r="r" b="b"/>
              <a:pathLst>
                <a:path w="552" h="225">
                  <a:moveTo>
                    <a:pt x="453" y="40"/>
                  </a:moveTo>
                  <a:cubicBezTo>
                    <a:pt x="552" y="80"/>
                    <a:pt x="552" y="145"/>
                    <a:pt x="453" y="185"/>
                  </a:cubicBezTo>
                  <a:cubicBezTo>
                    <a:pt x="355" y="225"/>
                    <a:pt x="196" y="225"/>
                    <a:pt x="98" y="185"/>
                  </a:cubicBezTo>
                  <a:cubicBezTo>
                    <a:pt x="0" y="145"/>
                    <a:pt x="0" y="80"/>
                    <a:pt x="98" y="40"/>
                  </a:cubicBezTo>
                  <a:cubicBezTo>
                    <a:pt x="196" y="0"/>
                    <a:pt x="355" y="0"/>
                    <a:pt x="453" y="40"/>
                  </a:cubicBezTo>
                </a:path>
              </a:pathLst>
            </a:custGeom>
            <a:solidFill>
              <a:srgbClr val="5D90C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37"/>
            <p:cNvSpPr>
              <a:spLocks noChangeShapeType="1"/>
            </p:cNvSpPr>
            <p:nvPr/>
          </p:nvSpPr>
          <p:spPr bwMode="auto">
            <a:xfrm>
              <a:off x="2721962" y="2216325"/>
              <a:ext cx="1274" cy="818025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9"/>
            <p:cNvSpPr>
              <a:spLocks noChangeArrowheads="1"/>
            </p:cNvSpPr>
            <p:nvPr/>
          </p:nvSpPr>
          <p:spPr bwMode="auto">
            <a:xfrm>
              <a:off x="2757727" y="1900490"/>
              <a:ext cx="212757" cy="458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n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Line 43"/>
            <p:cNvSpPr>
              <a:spLocks noChangeShapeType="1"/>
            </p:cNvSpPr>
            <p:nvPr/>
          </p:nvSpPr>
          <p:spPr bwMode="auto">
            <a:xfrm>
              <a:off x="2393223" y="2890367"/>
              <a:ext cx="324916" cy="117225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45"/>
            <p:cNvSpPr>
              <a:spLocks noChangeShapeType="1"/>
            </p:cNvSpPr>
            <p:nvPr/>
          </p:nvSpPr>
          <p:spPr bwMode="auto">
            <a:xfrm flipH="1">
              <a:off x="2764010" y="2808819"/>
              <a:ext cx="568285" cy="186030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660852" y="2917878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024639" y="2327495"/>
              <a:ext cx="569074" cy="572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2400" i="1" baseline="-25000" dirty="0" err="1" smtClean="0">
                  <a:latin typeface="Times New Roman" pitchFamily="18" charset="0"/>
                  <a:cs typeface="Times New Roman" pitchFamily="18" charset="0"/>
                </a:rPr>
                <a:t>u</a:t>
              </a:r>
              <a:endParaRPr lang="en-US" sz="24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210423" y="2275939"/>
              <a:ext cx="569074" cy="572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2400" i="1" baseline="-25000" dirty="0" err="1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24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Line 45"/>
            <p:cNvSpPr>
              <a:spLocks noChangeShapeType="1"/>
            </p:cNvSpPr>
            <p:nvPr/>
          </p:nvSpPr>
          <p:spPr bwMode="auto">
            <a:xfrm flipV="1">
              <a:off x="2207490" y="3020291"/>
              <a:ext cx="489527" cy="166254"/>
            </a:xfrm>
            <a:prstGeom prst="line">
              <a:avLst/>
            </a:prstGeom>
            <a:noFill/>
            <a:ln w="38100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triangl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0"/>
            <p:cNvSpPr>
              <a:spLocks/>
            </p:cNvSpPr>
            <p:nvPr/>
          </p:nvSpPr>
          <p:spPr bwMode="auto">
            <a:xfrm>
              <a:off x="2646785" y="2941334"/>
              <a:ext cx="147806" cy="150353"/>
            </a:xfrm>
            <a:custGeom>
              <a:avLst/>
              <a:gdLst/>
              <a:ahLst/>
              <a:cxnLst>
                <a:cxn ang="0">
                  <a:pos x="41" y="9"/>
                </a:cxn>
                <a:cxn ang="0">
                  <a:pos x="41" y="41"/>
                </a:cxn>
                <a:cxn ang="0">
                  <a:pos x="8" y="41"/>
                </a:cxn>
                <a:cxn ang="0">
                  <a:pos x="8" y="9"/>
                </a:cxn>
                <a:cxn ang="0">
                  <a:pos x="41" y="9"/>
                </a:cxn>
              </a:cxnLst>
              <a:rect l="0" t="0" r="r" b="b"/>
              <a:pathLst>
                <a:path w="49" h="50">
                  <a:moveTo>
                    <a:pt x="41" y="9"/>
                  </a:moveTo>
                  <a:cubicBezTo>
                    <a:pt x="49" y="18"/>
                    <a:pt x="49" y="32"/>
                    <a:pt x="41" y="41"/>
                  </a:cubicBezTo>
                  <a:cubicBezTo>
                    <a:pt x="32" y="50"/>
                    <a:pt x="17" y="50"/>
                    <a:pt x="8" y="41"/>
                  </a:cubicBezTo>
                  <a:cubicBezTo>
                    <a:pt x="0" y="32"/>
                    <a:pt x="0" y="18"/>
                    <a:pt x="8" y="9"/>
                  </a:cubicBezTo>
                  <a:cubicBezTo>
                    <a:pt x="17" y="0"/>
                    <a:pt x="32" y="0"/>
                    <a:pt x="41" y="9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2014200" y="3031945"/>
              <a:ext cx="1025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738" name="Freeform 10"/>
            <p:cNvSpPr>
              <a:spLocks/>
            </p:cNvSpPr>
            <p:nvPr/>
          </p:nvSpPr>
          <p:spPr bwMode="auto">
            <a:xfrm>
              <a:off x="1841899" y="2956769"/>
              <a:ext cx="2549747" cy="1083428"/>
            </a:xfrm>
            <a:custGeom>
              <a:avLst/>
              <a:gdLst/>
              <a:ahLst/>
              <a:cxnLst>
                <a:cxn ang="0">
                  <a:pos x="2379" y="0"/>
                </a:cxn>
                <a:cxn ang="0">
                  <a:pos x="0" y="423"/>
                </a:cxn>
                <a:cxn ang="0">
                  <a:pos x="5" y="1013"/>
                </a:cxn>
                <a:cxn ang="0">
                  <a:pos x="2384" y="604"/>
                </a:cxn>
                <a:cxn ang="0">
                  <a:pos x="2379" y="0"/>
                </a:cxn>
              </a:cxnLst>
              <a:rect l="0" t="0" r="r" b="b"/>
              <a:pathLst>
                <a:path w="2384" h="1013">
                  <a:moveTo>
                    <a:pt x="2379" y="0"/>
                  </a:moveTo>
                  <a:lnTo>
                    <a:pt x="0" y="423"/>
                  </a:lnTo>
                  <a:lnTo>
                    <a:pt x="5" y="1013"/>
                  </a:lnTo>
                  <a:lnTo>
                    <a:pt x="2384" y="604"/>
                  </a:lnTo>
                  <a:lnTo>
                    <a:pt x="2379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6"/>
            <p:cNvSpPr>
              <a:spLocks/>
            </p:cNvSpPr>
            <p:nvPr/>
          </p:nvSpPr>
          <p:spPr bwMode="auto">
            <a:xfrm>
              <a:off x="1517793" y="1437844"/>
              <a:ext cx="3138487" cy="2139950"/>
            </a:xfrm>
            <a:custGeom>
              <a:avLst/>
              <a:gdLst>
                <a:gd name="connsiteX0" fmla="*/ 0 w 1977"/>
                <a:gd name="connsiteY0" fmla="*/ 310 h 1348"/>
                <a:gd name="connsiteX1" fmla="*/ 1977 w 1977"/>
                <a:gd name="connsiteY1" fmla="*/ 0 h 1348"/>
                <a:gd name="connsiteX2" fmla="*/ 1958 w 1977"/>
                <a:gd name="connsiteY2" fmla="*/ 854 h 1348"/>
                <a:gd name="connsiteX3" fmla="*/ 1775 w 1977"/>
                <a:gd name="connsiteY3" fmla="*/ 854 h 1348"/>
                <a:gd name="connsiteX4" fmla="*/ 1622 w 1977"/>
                <a:gd name="connsiteY4" fmla="*/ 860 h 1348"/>
                <a:gd name="connsiteX5" fmla="*/ 1464 w 1977"/>
                <a:gd name="connsiteY5" fmla="*/ 872 h 1348"/>
                <a:gd name="connsiteX6" fmla="*/ 1306 w 1977"/>
                <a:gd name="connsiteY6" fmla="*/ 908 h 1348"/>
                <a:gd name="connsiteX7" fmla="*/ 1142 w 1977"/>
                <a:gd name="connsiteY7" fmla="*/ 928 h 1348"/>
                <a:gd name="connsiteX8" fmla="*/ 982 w 1977"/>
                <a:gd name="connsiteY8" fmla="*/ 962 h 1348"/>
                <a:gd name="connsiteX9" fmla="*/ 806 w 1977"/>
                <a:gd name="connsiteY9" fmla="*/ 1007 h 1348"/>
                <a:gd name="connsiteX10" fmla="*/ 634 w 1977"/>
                <a:gd name="connsiteY10" fmla="*/ 1061 h 1348"/>
                <a:gd name="connsiteX11" fmla="*/ 488 w 1977"/>
                <a:gd name="connsiteY11" fmla="*/ 1109 h 1348"/>
                <a:gd name="connsiteX12" fmla="*/ 324 w 1977"/>
                <a:gd name="connsiteY12" fmla="*/ 1176 h 1348"/>
                <a:gd name="connsiteX13" fmla="*/ 194 w 1977"/>
                <a:gd name="connsiteY13" fmla="*/ 1232 h 1348"/>
                <a:gd name="connsiteX14" fmla="*/ 61 w 1977"/>
                <a:gd name="connsiteY14" fmla="*/ 1311 h 1348"/>
                <a:gd name="connsiteX15" fmla="*/ 0 w 1977"/>
                <a:gd name="connsiteY15" fmla="*/ 1348 h 1348"/>
                <a:gd name="connsiteX16" fmla="*/ 0 w 1977"/>
                <a:gd name="connsiteY16" fmla="*/ 310 h 1348"/>
                <a:gd name="connsiteX0" fmla="*/ 0 w 1977"/>
                <a:gd name="connsiteY0" fmla="*/ 310 h 1348"/>
                <a:gd name="connsiteX1" fmla="*/ 1977 w 1977"/>
                <a:gd name="connsiteY1" fmla="*/ 0 h 1348"/>
                <a:gd name="connsiteX2" fmla="*/ 1958 w 1977"/>
                <a:gd name="connsiteY2" fmla="*/ 854 h 1348"/>
                <a:gd name="connsiteX3" fmla="*/ 1775 w 1977"/>
                <a:gd name="connsiteY3" fmla="*/ 854 h 1348"/>
                <a:gd name="connsiteX4" fmla="*/ 1622 w 1977"/>
                <a:gd name="connsiteY4" fmla="*/ 860 h 1348"/>
                <a:gd name="connsiteX5" fmla="*/ 1464 w 1977"/>
                <a:gd name="connsiteY5" fmla="*/ 872 h 1348"/>
                <a:gd name="connsiteX6" fmla="*/ 1306 w 1977"/>
                <a:gd name="connsiteY6" fmla="*/ 908 h 1348"/>
                <a:gd name="connsiteX7" fmla="*/ 1142 w 1977"/>
                <a:gd name="connsiteY7" fmla="*/ 928 h 1348"/>
                <a:gd name="connsiteX8" fmla="*/ 982 w 1977"/>
                <a:gd name="connsiteY8" fmla="*/ 962 h 1348"/>
                <a:gd name="connsiteX9" fmla="*/ 806 w 1977"/>
                <a:gd name="connsiteY9" fmla="*/ 1007 h 1348"/>
                <a:gd name="connsiteX10" fmla="*/ 634 w 1977"/>
                <a:gd name="connsiteY10" fmla="*/ 1061 h 1348"/>
                <a:gd name="connsiteX11" fmla="*/ 488 w 1977"/>
                <a:gd name="connsiteY11" fmla="*/ 1109 h 1348"/>
                <a:gd name="connsiteX12" fmla="*/ 324 w 1977"/>
                <a:gd name="connsiteY12" fmla="*/ 1176 h 1348"/>
                <a:gd name="connsiteX13" fmla="*/ 194 w 1977"/>
                <a:gd name="connsiteY13" fmla="*/ 1232 h 1348"/>
                <a:gd name="connsiteX14" fmla="*/ 61 w 1977"/>
                <a:gd name="connsiteY14" fmla="*/ 1311 h 1348"/>
                <a:gd name="connsiteX15" fmla="*/ 0 w 1977"/>
                <a:gd name="connsiteY15" fmla="*/ 1348 h 1348"/>
                <a:gd name="connsiteX16" fmla="*/ 0 w 1977"/>
                <a:gd name="connsiteY16" fmla="*/ 310 h 1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77" h="1348">
                  <a:moveTo>
                    <a:pt x="0" y="310"/>
                  </a:moveTo>
                  <a:lnTo>
                    <a:pt x="1977" y="0"/>
                  </a:lnTo>
                  <a:cubicBezTo>
                    <a:pt x="1971" y="285"/>
                    <a:pt x="1964" y="569"/>
                    <a:pt x="1958" y="854"/>
                  </a:cubicBezTo>
                  <a:lnTo>
                    <a:pt x="1775" y="854"/>
                  </a:lnTo>
                  <a:lnTo>
                    <a:pt x="1622" y="860"/>
                  </a:lnTo>
                  <a:lnTo>
                    <a:pt x="1464" y="872"/>
                  </a:lnTo>
                  <a:lnTo>
                    <a:pt x="1306" y="908"/>
                  </a:lnTo>
                  <a:lnTo>
                    <a:pt x="1142" y="928"/>
                  </a:lnTo>
                  <a:lnTo>
                    <a:pt x="982" y="962"/>
                  </a:lnTo>
                  <a:lnTo>
                    <a:pt x="806" y="1007"/>
                  </a:lnTo>
                  <a:lnTo>
                    <a:pt x="634" y="1061"/>
                  </a:lnTo>
                  <a:lnTo>
                    <a:pt x="488" y="1109"/>
                  </a:lnTo>
                  <a:lnTo>
                    <a:pt x="324" y="1176"/>
                  </a:lnTo>
                  <a:cubicBezTo>
                    <a:pt x="281" y="1195"/>
                    <a:pt x="237" y="1213"/>
                    <a:pt x="194" y="1232"/>
                  </a:cubicBezTo>
                  <a:lnTo>
                    <a:pt x="61" y="1311"/>
                  </a:lnTo>
                  <a:lnTo>
                    <a:pt x="0" y="1348"/>
                  </a:lnTo>
                  <a:lnTo>
                    <a:pt x="0" y="310"/>
                  </a:lnTo>
                  <a:close/>
                </a:path>
              </a:pathLst>
            </a:custGeom>
            <a:solidFill>
              <a:srgbClr val="C5E5E8">
                <a:alpha val="49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30"/>
            <p:cNvSpPr>
              <a:spLocks/>
            </p:cNvSpPr>
            <p:nvPr/>
          </p:nvSpPr>
          <p:spPr bwMode="auto">
            <a:xfrm>
              <a:off x="1505527" y="2746376"/>
              <a:ext cx="3122035" cy="855806"/>
            </a:xfrm>
            <a:custGeom>
              <a:avLst/>
              <a:gdLst>
                <a:gd name="connsiteX0" fmla="*/ 0 w 1005"/>
                <a:gd name="connsiteY0" fmla="*/ 266 h 266"/>
                <a:gd name="connsiteX1" fmla="*/ 147 w 1005"/>
                <a:gd name="connsiteY1" fmla="*/ 182 h 266"/>
                <a:gd name="connsiteX2" fmla="*/ 391 w 1005"/>
                <a:gd name="connsiteY2" fmla="*/ 92 h 266"/>
                <a:gd name="connsiteX3" fmla="*/ 788 w 1005"/>
                <a:gd name="connsiteY3" fmla="*/ 14 h 266"/>
                <a:gd name="connsiteX4" fmla="*/ 866 w 1005"/>
                <a:gd name="connsiteY4" fmla="*/ 5 h 266"/>
                <a:gd name="connsiteX5" fmla="*/ 1005 w 1005"/>
                <a:gd name="connsiteY5" fmla="*/ 9 h 266"/>
                <a:gd name="connsiteX0" fmla="*/ 0 w 1005"/>
                <a:gd name="connsiteY0" fmla="*/ 266 h 266"/>
                <a:gd name="connsiteX1" fmla="*/ 147 w 1005"/>
                <a:gd name="connsiteY1" fmla="*/ 182 h 266"/>
                <a:gd name="connsiteX2" fmla="*/ 391 w 1005"/>
                <a:gd name="connsiteY2" fmla="*/ 92 h 266"/>
                <a:gd name="connsiteX3" fmla="*/ 788 w 1005"/>
                <a:gd name="connsiteY3" fmla="*/ 14 h 266"/>
                <a:gd name="connsiteX4" fmla="*/ 1005 w 1005"/>
                <a:gd name="connsiteY4" fmla="*/ 9 h 266"/>
                <a:gd name="connsiteX0" fmla="*/ 0 w 1005"/>
                <a:gd name="connsiteY0" fmla="*/ 266 h 266"/>
                <a:gd name="connsiteX1" fmla="*/ 147 w 1005"/>
                <a:gd name="connsiteY1" fmla="*/ 182 h 266"/>
                <a:gd name="connsiteX2" fmla="*/ 391 w 1005"/>
                <a:gd name="connsiteY2" fmla="*/ 92 h 266"/>
                <a:gd name="connsiteX3" fmla="*/ 788 w 1005"/>
                <a:gd name="connsiteY3" fmla="*/ 14 h 266"/>
                <a:gd name="connsiteX4" fmla="*/ 1005 w 1005"/>
                <a:gd name="connsiteY4" fmla="*/ 9 h 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5" h="266">
                  <a:moveTo>
                    <a:pt x="0" y="266"/>
                  </a:moveTo>
                  <a:cubicBezTo>
                    <a:pt x="25" y="252"/>
                    <a:pt x="82" y="211"/>
                    <a:pt x="147" y="182"/>
                  </a:cubicBezTo>
                  <a:cubicBezTo>
                    <a:pt x="212" y="153"/>
                    <a:pt x="285" y="120"/>
                    <a:pt x="391" y="92"/>
                  </a:cubicBezTo>
                  <a:cubicBezTo>
                    <a:pt x="476" y="64"/>
                    <a:pt x="691" y="33"/>
                    <a:pt x="788" y="14"/>
                  </a:cubicBezTo>
                  <a:cubicBezTo>
                    <a:pt x="890" y="0"/>
                    <a:pt x="960" y="10"/>
                    <a:pt x="1005" y="9"/>
                  </a:cubicBezTo>
                </a:path>
              </a:pathLst>
            </a:custGeom>
            <a:noFill/>
            <a:ln w="5715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228437" y="3482109"/>
              <a:ext cx="3113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ym typeface="Symbol"/>
                </a:rPr>
                <a:t></a:t>
              </a:r>
              <a:endParaRPr lang="en-US" sz="2400" dirty="0"/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5283195" y="1717964"/>
            <a:ext cx="335380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curve </a:t>
            </a:r>
            <a:r>
              <a:rPr lang="en-US" sz="2000" dirty="0" smtClean="0">
                <a:sym typeface="Symbol"/>
              </a:rPr>
              <a:t> is the intersection </a:t>
            </a:r>
            <a:br>
              <a:rPr lang="en-US" sz="2000" dirty="0" smtClean="0">
                <a:sym typeface="Symbol"/>
              </a:rPr>
            </a:br>
            <a:r>
              <a:rPr lang="en-US" sz="2000" dirty="0" smtClean="0">
                <a:sym typeface="Symbol"/>
              </a:rPr>
              <a:t>of the surface with the plane </a:t>
            </a:r>
            <a:br>
              <a:rPr lang="en-US" sz="2000" dirty="0" smtClean="0">
                <a:sym typeface="Symbol"/>
              </a:rPr>
            </a:br>
            <a:r>
              <a:rPr lang="en-US" sz="2000" dirty="0" smtClean="0">
                <a:sym typeface="Symbol"/>
              </a:rPr>
              <a:t>through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sz="2000" dirty="0" smtClean="0">
                <a:sym typeface="Symbol"/>
              </a:rPr>
              <a:t> and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t</a:t>
            </a:r>
            <a:r>
              <a:rPr lang="en-US" sz="2000" dirty="0" smtClean="0">
                <a:cs typeface="Times New Roman" pitchFamily="18" charset="0"/>
                <a:sym typeface="Symbol"/>
              </a:rPr>
              <a:t>.</a:t>
            </a:r>
          </a:p>
          <a:p>
            <a:endParaRPr lang="en-US" sz="2000" dirty="0" smtClean="0">
              <a:cs typeface="Times New Roman" pitchFamily="18" charset="0"/>
              <a:sym typeface="Symbol"/>
            </a:endParaRPr>
          </a:p>
          <a:p>
            <a:r>
              <a:rPr lang="en-US" sz="2000" dirty="0" smtClean="0">
                <a:cs typeface="Times New Roman" pitchFamily="18" charset="0"/>
                <a:sym typeface="Symbol"/>
              </a:rPr>
              <a:t>Normal curvature: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</a:t>
            </a:r>
            <a:r>
              <a:rPr lang="en-US" sz="3200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) = ((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))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461269" y="4842443"/>
            <a:ext cx="1524000" cy="1295400"/>
            <a:chOff x="5581073" y="5405581"/>
            <a:chExt cx="1524000" cy="1295400"/>
          </a:xfrm>
        </p:grpSpPr>
        <p:cxnSp>
          <p:nvCxnSpPr>
            <p:cNvPr id="42" name="Straight Arrow Connector 41"/>
            <p:cNvCxnSpPr/>
            <p:nvPr/>
          </p:nvCxnSpPr>
          <p:spPr>
            <a:xfrm rot="5400000" flipH="1" flipV="1">
              <a:off x="5619967" y="6052487"/>
              <a:ext cx="12954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5581073" y="6091381"/>
              <a:ext cx="15240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6266873" y="5557981"/>
              <a:ext cx="609600" cy="533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6800273" y="5405581"/>
              <a:ext cx="2616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dirty="0"/>
            </a:p>
          </p:txBody>
        </p:sp>
        <p:sp>
          <p:nvSpPr>
            <p:cNvPr id="48" name="Arc 47"/>
            <p:cNvSpPr/>
            <p:nvPr/>
          </p:nvSpPr>
          <p:spPr>
            <a:xfrm>
              <a:off x="6004940" y="5824685"/>
              <a:ext cx="533400" cy="533400"/>
            </a:xfrm>
            <a:prstGeom prst="arc">
              <a:avLst>
                <a:gd name="adj1" fmla="val 19057763"/>
                <a:gd name="adj2" fmla="val 74841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452601" y="5767529"/>
              <a:ext cx="3571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</a:t>
              </a:r>
              <a:endParaRPr lang="en-US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473967" y="5738472"/>
            <a:ext cx="1152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Tangent plane</a:t>
            </a:r>
            <a:endParaRPr lang="en-US" sz="1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6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Surface Curvatures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Principal curvatures</a:t>
            </a:r>
          </a:p>
          <a:p>
            <a:pPr lvl="1"/>
            <a:r>
              <a:rPr lang="en-US" dirty="0" smtClean="0"/>
              <a:t>Maximal curvature</a:t>
            </a:r>
          </a:p>
          <a:p>
            <a:pPr lvl="1"/>
            <a:endParaRPr lang="en-US" sz="800" dirty="0" smtClean="0"/>
          </a:p>
          <a:p>
            <a:pPr lvl="1"/>
            <a:r>
              <a:rPr lang="en-US" dirty="0" smtClean="0"/>
              <a:t>Minimal curvature</a:t>
            </a:r>
          </a:p>
          <a:p>
            <a:endParaRPr lang="en-US" sz="2400" dirty="0" smtClean="0"/>
          </a:p>
          <a:p>
            <a:r>
              <a:rPr lang="en-US" dirty="0" smtClean="0"/>
              <a:t>Mean curvature</a:t>
            </a:r>
          </a:p>
          <a:p>
            <a:endParaRPr lang="en-US" dirty="0" smtClean="0"/>
          </a:p>
          <a:p>
            <a:r>
              <a:rPr lang="en-US" dirty="0" smtClean="0"/>
              <a:t>Gaussian curvature</a:t>
            </a:r>
            <a:endParaRPr lang="en-US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077" y="2011136"/>
            <a:ext cx="4313557" cy="644689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786" y="2682108"/>
            <a:ext cx="4182545" cy="6480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635" y="3438736"/>
            <a:ext cx="5126600" cy="894174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66" y="4883373"/>
            <a:ext cx="2028107" cy="357223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7065980" y="4867037"/>
            <a:ext cx="1823787" cy="1218702"/>
            <a:chOff x="46180" y="1437844"/>
            <a:chExt cx="5146421" cy="3438973"/>
          </a:xfrm>
        </p:grpSpPr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1516063" y="3006726"/>
              <a:ext cx="3098800" cy="1322388"/>
            </a:xfrm>
            <a:custGeom>
              <a:avLst/>
              <a:gdLst/>
              <a:ahLst/>
              <a:cxnLst>
                <a:cxn ang="0">
                  <a:pos x="5" y="833"/>
                </a:cxn>
                <a:cxn ang="0">
                  <a:pos x="0" y="345"/>
                </a:cxn>
                <a:cxn ang="0">
                  <a:pos x="1948" y="0"/>
                </a:cxn>
                <a:cxn ang="0">
                  <a:pos x="1952" y="498"/>
                </a:cxn>
                <a:cxn ang="0">
                  <a:pos x="5" y="833"/>
                </a:cxn>
              </a:cxnLst>
              <a:rect l="0" t="0" r="r" b="b"/>
              <a:pathLst>
                <a:path w="1952" h="833">
                  <a:moveTo>
                    <a:pt x="5" y="833"/>
                  </a:moveTo>
                  <a:lnTo>
                    <a:pt x="0" y="345"/>
                  </a:lnTo>
                  <a:lnTo>
                    <a:pt x="1948" y="0"/>
                  </a:lnTo>
                  <a:lnTo>
                    <a:pt x="1952" y="498"/>
                  </a:lnTo>
                  <a:lnTo>
                    <a:pt x="5" y="833"/>
                  </a:lnTo>
                  <a:close/>
                </a:path>
              </a:pathLst>
            </a:custGeom>
            <a:solidFill>
              <a:srgbClr val="C5E5E8">
                <a:alpha val="49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46180" y="1923263"/>
              <a:ext cx="5146421" cy="2953554"/>
            </a:xfrm>
            <a:custGeom>
              <a:avLst/>
              <a:gdLst/>
              <a:ahLst/>
              <a:cxnLst>
                <a:cxn ang="0">
                  <a:pos x="0" y="320"/>
                </a:cxn>
                <a:cxn ang="0">
                  <a:pos x="547" y="571"/>
                </a:cxn>
                <a:cxn ang="0">
                  <a:pos x="912" y="981"/>
                </a:cxn>
                <a:cxn ang="0">
                  <a:pos x="1277" y="571"/>
                </a:cxn>
                <a:cxn ang="0">
                  <a:pos x="1710" y="434"/>
                </a:cxn>
                <a:cxn ang="0">
                  <a:pos x="1244" y="104"/>
                </a:cxn>
                <a:cxn ang="0">
                  <a:pos x="571" y="36"/>
                </a:cxn>
                <a:cxn ang="0">
                  <a:pos x="0" y="320"/>
                </a:cxn>
              </a:cxnLst>
              <a:rect l="0" t="0" r="r" b="b"/>
              <a:pathLst>
                <a:path w="1710" h="981">
                  <a:moveTo>
                    <a:pt x="0" y="320"/>
                  </a:moveTo>
                  <a:cubicBezTo>
                    <a:pt x="132" y="371"/>
                    <a:pt x="395" y="460"/>
                    <a:pt x="547" y="571"/>
                  </a:cubicBezTo>
                  <a:cubicBezTo>
                    <a:pt x="699" y="681"/>
                    <a:pt x="818" y="855"/>
                    <a:pt x="912" y="981"/>
                  </a:cubicBezTo>
                  <a:cubicBezTo>
                    <a:pt x="1007" y="843"/>
                    <a:pt x="1144" y="662"/>
                    <a:pt x="1277" y="571"/>
                  </a:cubicBezTo>
                  <a:cubicBezTo>
                    <a:pt x="1410" y="479"/>
                    <a:pt x="1585" y="462"/>
                    <a:pt x="1710" y="434"/>
                  </a:cubicBezTo>
                  <a:cubicBezTo>
                    <a:pt x="1564" y="323"/>
                    <a:pt x="1397" y="173"/>
                    <a:pt x="1244" y="104"/>
                  </a:cubicBezTo>
                  <a:cubicBezTo>
                    <a:pt x="1054" y="37"/>
                    <a:pt x="778" y="0"/>
                    <a:pt x="571" y="36"/>
                  </a:cubicBezTo>
                  <a:lnTo>
                    <a:pt x="0" y="32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46180" y="1923263"/>
              <a:ext cx="5146421" cy="2953554"/>
            </a:xfrm>
            <a:custGeom>
              <a:avLst/>
              <a:gdLst/>
              <a:ahLst/>
              <a:cxnLst>
                <a:cxn ang="0">
                  <a:pos x="0" y="320"/>
                </a:cxn>
                <a:cxn ang="0">
                  <a:pos x="547" y="571"/>
                </a:cxn>
                <a:cxn ang="0">
                  <a:pos x="912" y="981"/>
                </a:cxn>
                <a:cxn ang="0">
                  <a:pos x="1277" y="571"/>
                </a:cxn>
                <a:cxn ang="0">
                  <a:pos x="1710" y="434"/>
                </a:cxn>
                <a:cxn ang="0">
                  <a:pos x="1244" y="104"/>
                </a:cxn>
                <a:cxn ang="0">
                  <a:pos x="571" y="36"/>
                </a:cxn>
                <a:cxn ang="0">
                  <a:pos x="0" y="320"/>
                </a:cxn>
              </a:cxnLst>
              <a:rect l="0" t="0" r="r" b="b"/>
              <a:pathLst>
                <a:path w="1710" h="981">
                  <a:moveTo>
                    <a:pt x="0" y="320"/>
                  </a:moveTo>
                  <a:cubicBezTo>
                    <a:pt x="132" y="371"/>
                    <a:pt x="395" y="460"/>
                    <a:pt x="547" y="571"/>
                  </a:cubicBezTo>
                  <a:cubicBezTo>
                    <a:pt x="699" y="681"/>
                    <a:pt x="818" y="855"/>
                    <a:pt x="912" y="981"/>
                  </a:cubicBezTo>
                  <a:cubicBezTo>
                    <a:pt x="1007" y="843"/>
                    <a:pt x="1144" y="662"/>
                    <a:pt x="1277" y="571"/>
                  </a:cubicBezTo>
                  <a:cubicBezTo>
                    <a:pt x="1410" y="479"/>
                    <a:pt x="1585" y="462"/>
                    <a:pt x="1710" y="434"/>
                  </a:cubicBezTo>
                  <a:cubicBezTo>
                    <a:pt x="1564" y="323"/>
                    <a:pt x="1397" y="173"/>
                    <a:pt x="1244" y="104"/>
                  </a:cubicBezTo>
                  <a:cubicBezTo>
                    <a:pt x="1054" y="37"/>
                    <a:pt x="778" y="0"/>
                    <a:pt x="571" y="36"/>
                  </a:cubicBezTo>
                  <a:lnTo>
                    <a:pt x="0" y="320"/>
                  </a:lnTo>
                  <a:close/>
                </a:path>
              </a:pathLst>
            </a:custGeom>
            <a:noFill/>
            <a:ln w="7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46180" y="1920715"/>
              <a:ext cx="5146421" cy="2953554"/>
            </a:xfrm>
            <a:custGeom>
              <a:avLst/>
              <a:gdLst/>
              <a:ahLst/>
              <a:cxnLst>
                <a:cxn ang="0">
                  <a:pos x="0" y="320"/>
                </a:cxn>
                <a:cxn ang="0">
                  <a:pos x="547" y="571"/>
                </a:cxn>
                <a:cxn ang="0">
                  <a:pos x="912" y="981"/>
                </a:cxn>
                <a:cxn ang="0">
                  <a:pos x="1277" y="571"/>
                </a:cxn>
                <a:cxn ang="0">
                  <a:pos x="1710" y="434"/>
                </a:cxn>
                <a:cxn ang="0">
                  <a:pos x="1244" y="104"/>
                </a:cxn>
                <a:cxn ang="0">
                  <a:pos x="571" y="36"/>
                </a:cxn>
                <a:cxn ang="0">
                  <a:pos x="0" y="320"/>
                </a:cxn>
              </a:cxnLst>
              <a:rect l="0" t="0" r="r" b="b"/>
              <a:pathLst>
                <a:path w="1710" h="981">
                  <a:moveTo>
                    <a:pt x="0" y="320"/>
                  </a:moveTo>
                  <a:cubicBezTo>
                    <a:pt x="132" y="371"/>
                    <a:pt x="395" y="460"/>
                    <a:pt x="547" y="571"/>
                  </a:cubicBezTo>
                  <a:cubicBezTo>
                    <a:pt x="699" y="681"/>
                    <a:pt x="818" y="855"/>
                    <a:pt x="912" y="981"/>
                  </a:cubicBezTo>
                  <a:cubicBezTo>
                    <a:pt x="1007" y="843"/>
                    <a:pt x="1144" y="662"/>
                    <a:pt x="1277" y="571"/>
                  </a:cubicBezTo>
                  <a:cubicBezTo>
                    <a:pt x="1410" y="479"/>
                    <a:pt x="1585" y="462"/>
                    <a:pt x="1710" y="434"/>
                  </a:cubicBezTo>
                  <a:cubicBezTo>
                    <a:pt x="1564" y="323"/>
                    <a:pt x="1397" y="173"/>
                    <a:pt x="1244" y="104"/>
                  </a:cubicBezTo>
                  <a:cubicBezTo>
                    <a:pt x="1054" y="37"/>
                    <a:pt x="778" y="0"/>
                    <a:pt x="571" y="36"/>
                  </a:cubicBezTo>
                  <a:lnTo>
                    <a:pt x="0" y="320"/>
                  </a:lnTo>
                  <a:close/>
                </a:path>
              </a:pathLst>
            </a:custGeom>
            <a:noFill/>
            <a:ln w="7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1893744" y="2718353"/>
              <a:ext cx="1661534" cy="677865"/>
            </a:xfrm>
            <a:custGeom>
              <a:avLst/>
              <a:gdLst/>
              <a:ahLst/>
              <a:cxnLst>
                <a:cxn ang="0">
                  <a:pos x="453" y="40"/>
                </a:cxn>
                <a:cxn ang="0">
                  <a:pos x="453" y="185"/>
                </a:cxn>
                <a:cxn ang="0">
                  <a:pos x="98" y="185"/>
                </a:cxn>
                <a:cxn ang="0">
                  <a:pos x="98" y="40"/>
                </a:cxn>
                <a:cxn ang="0">
                  <a:pos x="453" y="40"/>
                </a:cxn>
              </a:cxnLst>
              <a:rect l="0" t="0" r="r" b="b"/>
              <a:pathLst>
                <a:path w="552" h="225">
                  <a:moveTo>
                    <a:pt x="453" y="40"/>
                  </a:moveTo>
                  <a:cubicBezTo>
                    <a:pt x="552" y="80"/>
                    <a:pt x="552" y="145"/>
                    <a:pt x="453" y="185"/>
                  </a:cubicBezTo>
                  <a:cubicBezTo>
                    <a:pt x="355" y="225"/>
                    <a:pt x="196" y="225"/>
                    <a:pt x="98" y="185"/>
                  </a:cubicBezTo>
                  <a:cubicBezTo>
                    <a:pt x="0" y="145"/>
                    <a:pt x="0" y="80"/>
                    <a:pt x="98" y="40"/>
                  </a:cubicBezTo>
                  <a:cubicBezTo>
                    <a:pt x="196" y="0"/>
                    <a:pt x="355" y="0"/>
                    <a:pt x="453" y="40"/>
                  </a:cubicBezTo>
                </a:path>
              </a:pathLst>
            </a:custGeom>
            <a:solidFill>
              <a:srgbClr val="5D90C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7"/>
            <p:cNvSpPr>
              <a:spLocks noChangeShapeType="1"/>
            </p:cNvSpPr>
            <p:nvPr/>
          </p:nvSpPr>
          <p:spPr bwMode="auto">
            <a:xfrm>
              <a:off x="2721962" y="2216325"/>
              <a:ext cx="1274" cy="818025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43"/>
            <p:cNvSpPr>
              <a:spLocks noChangeShapeType="1"/>
            </p:cNvSpPr>
            <p:nvPr/>
          </p:nvSpPr>
          <p:spPr bwMode="auto">
            <a:xfrm>
              <a:off x="2393223" y="2890367"/>
              <a:ext cx="324916" cy="117225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45"/>
            <p:cNvSpPr>
              <a:spLocks noChangeShapeType="1"/>
            </p:cNvSpPr>
            <p:nvPr/>
          </p:nvSpPr>
          <p:spPr bwMode="auto">
            <a:xfrm flipH="1">
              <a:off x="2764010" y="2808819"/>
              <a:ext cx="568285" cy="186030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45"/>
            <p:cNvSpPr>
              <a:spLocks noChangeShapeType="1"/>
            </p:cNvSpPr>
            <p:nvPr/>
          </p:nvSpPr>
          <p:spPr bwMode="auto">
            <a:xfrm flipV="1">
              <a:off x="2207490" y="3020291"/>
              <a:ext cx="489527" cy="166254"/>
            </a:xfrm>
            <a:prstGeom prst="line">
              <a:avLst/>
            </a:prstGeom>
            <a:noFill/>
            <a:ln w="38100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triangl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0"/>
            <p:cNvSpPr>
              <a:spLocks/>
            </p:cNvSpPr>
            <p:nvPr/>
          </p:nvSpPr>
          <p:spPr bwMode="auto">
            <a:xfrm>
              <a:off x="1841899" y="2956769"/>
              <a:ext cx="2549747" cy="1083428"/>
            </a:xfrm>
            <a:custGeom>
              <a:avLst/>
              <a:gdLst/>
              <a:ahLst/>
              <a:cxnLst>
                <a:cxn ang="0">
                  <a:pos x="2379" y="0"/>
                </a:cxn>
                <a:cxn ang="0">
                  <a:pos x="0" y="423"/>
                </a:cxn>
                <a:cxn ang="0">
                  <a:pos x="5" y="1013"/>
                </a:cxn>
                <a:cxn ang="0">
                  <a:pos x="2384" y="604"/>
                </a:cxn>
                <a:cxn ang="0">
                  <a:pos x="2379" y="0"/>
                </a:cxn>
              </a:cxnLst>
              <a:rect l="0" t="0" r="r" b="b"/>
              <a:pathLst>
                <a:path w="2384" h="1013">
                  <a:moveTo>
                    <a:pt x="2379" y="0"/>
                  </a:moveTo>
                  <a:lnTo>
                    <a:pt x="0" y="423"/>
                  </a:lnTo>
                  <a:lnTo>
                    <a:pt x="5" y="1013"/>
                  </a:lnTo>
                  <a:lnTo>
                    <a:pt x="2384" y="604"/>
                  </a:lnTo>
                  <a:lnTo>
                    <a:pt x="2379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6"/>
            <p:cNvSpPr>
              <a:spLocks/>
            </p:cNvSpPr>
            <p:nvPr/>
          </p:nvSpPr>
          <p:spPr bwMode="auto">
            <a:xfrm>
              <a:off x="1517793" y="1437844"/>
              <a:ext cx="3138487" cy="2139950"/>
            </a:xfrm>
            <a:custGeom>
              <a:avLst/>
              <a:gdLst>
                <a:gd name="connsiteX0" fmla="*/ 0 w 1977"/>
                <a:gd name="connsiteY0" fmla="*/ 310 h 1348"/>
                <a:gd name="connsiteX1" fmla="*/ 1977 w 1977"/>
                <a:gd name="connsiteY1" fmla="*/ 0 h 1348"/>
                <a:gd name="connsiteX2" fmla="*/ 1958 w 1977"/>
                <a:gd name="connsiteY2" fmla="*/ 854 h 1348"/>
                <a:gd name="connsiteX3" fmla="*/ 1775 w 1977"/>
                <a:gd name="connsiteY3" fmla="*/ 854 h 1348"/>
                <a:gd name="connsiteX4" fmla="*/ 1622 w 1977"/>
                <a:gd name="connsiteY4" fmla="*/ 860 h 1348"/>
                <a:gd name="connsiteX5" fmla="*/ 1464 w 1977"/>
                <a:gd name="connsiteY5" fmla="*/ 872 h 1348"/>
                <a:gd name="connsiteX6" fmla="*/ 1306 w 1977"/>
                <a:gd name="connsiteY6" fmla="*/ 908 h 1348"/>
                <a:gd name="connsiteX7" fmla="*/ 1142 w 1977"/>
                <a:gd name="connsiteY7" fmla="*/ 928 h 1348"/>
                <a:gd name="connsiteX8" fmla="*/ 982 w 1977"/>
                <a:gd name="connsiteY8" fmla="*/ 962 h 1348"/>
                <a:gd name="connsiteX9" fmla="*/ 806 w 1977"/>
                <a:gd name="connsiteY9" fmla="*/ 1007 h 1348"/>
                <a:gd name="connsiteX10" fmla="*/ 634 w 1977"/>
                <a:gd name="connsiteY10" fmla="*/ 1061 h 1348"/>
                <a:gd name="connsiteX11" fmla="*/ 488 w 1977"/>
                <a:gd name="connsiteY11" fmla="*/ 1109 h 1348"/>
                <a:gd name="connsiteX12" fmla="*/ 324 w 1977"/>
                <a:gd name="connsiteY12" fmla="*/ 1176 h 1348"/>
                <a:gd name="connsiteX13" fmla="*/ 194 w 1977"/>
                <a:gd name="connsiteY13" fmla="*/ 1232 h 1348"/>
                <a:gd name="connsiteX14" fmla="*/ 61 w 1977"/>
                <a:gd name="connsiteY14" fmla="*/ 1311 h 1348"/>
                <a:gd name="connsiteX15" fmla="*/ 0 w 1977"/>
                <a:gd name="connsiteY15" fmla="*/ 1348 h 1348"/>
                <a:gd name="connsiteX16" fmla="*/ 0 w 1977"/>
                <a:gd name="connsiteY16" fmla="*/ 310 h 1348"/>
                <a:gd name="connsiteX0" fmla="*/ 0 w 1977"/>
                <a:gd name="connsiteY0" fmla="*/ 310 h 1348"/>
                <a:gd name="connsiteX1" fmla="*/ 1977 w 1977"/>
                <a:gd name="connsiteY1" fmla="*/ 0 h 1348"/>
                <a:gd name="connsiteX2" fmla="*/ 1958 w 1977"/>
                <a:gd name="connsiteY2" fmla="*/ 854 h 1348"/>
                <a:gd name="connsiteX3" fmla="*/ 1775 w 1977"/>
                <a:gd name="connsiteY3" fmla="*/ 854 h 1348"/>
                <a:gd name="connsiteX4" fmla="*/ 1622 w 1977"/>
                <a:gd name="connsiteY4" fmla="*/ 860 h 1348"/>
                <a:gd name="connsiteX5" fmla="*/ 1464 w 1977"/>
                <a:gd name="connsiteY5" fmla="*/ 872 h 1348"/>
                <a:gd name="connsiteX6" fmla="*/ 1306 w 1977"/>
                <a:gd name="connsiteY6" fmla="*/ 908 h 1348"/>
                <a:gd name="connsiteX7" fmla="*/ 1142 w 1977"/>
                <a:gd name="connsiteY7" fmla="*/ 928 h 1348"/>
                <a:gd name="connsiteX8" fmla="*/ 982 w 1977"/>
                <a:gd name="connsiteY8" fmla="*/ 962 h 1348"/>
                <a:gd name="connsiteX9" fmla="*/ 806 w 1977"/>
                <a:gd name="connsiteY9" fmla="*/ 1007 h 1348"/>
                <a:gd name="connsiteX10" fmla="*/ 634 w 1977"/>
                <a:gd name="connsiteY10" fmla="*/ 1061 h 1348"/>
                <a:gd name="connsiteX11" fmla="*/ 488 w 1977"/>
                <a:gd name="connsiteY11" fmla="*/ 1109 h 1348"/>
                <a:gd name="connsiteX12" fmla="*/ 324 w 1977"/>
                <a:gd name="connsiteY12" fmla="*/ 1176 h 1348"/>
                <a:gd name="connsiteX13" fmla="*/ 194 w 1977"/>
                <a:gd name="connsiteY13" fmla="*/ 1232 h 1348"/>
                <a:gd name="connsiteX14" fmla="*/ 61 w 1977"/>
                <a:gd name="connsiteY14" fmla="*/ 1311 h 1348"/>
                <a:gd name="connsiteX15" fmla="*/ 0 w 1977"/>
                <a:gd name="connsiteY15" fmla="*/ 1348 h 1348"/>
                <a:gd name="connsiteX16" fmla="*/ 0 w 1977"/>
                <a:gd name="connsiteY16" fmla="*/ 310 h 1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77" h="1348">
                  <a:moveTo>
                    <a:pt x="0" y="310"/>
                  </a:moveTo>
                  <a:lnTo>
                    <a:pt x="1977" y="0"/>
                  </a:lnTo>
                  <a:cubicBezTo>
                    <a:pt x="1971" y="285"/>
                    <a:pt x="1964" y="569"/>
                    <a:pt x="1958" y="854"/>
                  </a:cubicBezTo>
                  <a:lnTo>
                    <a:pt x="1775" y="854"/>
                  </a:lnTo>
                  <a:lnTo>
                    <a:pt x="1622" y="860"/>
                  </a:lnTo>
                  <a:lnTo>
                    <a:pt x="1464" y="872"/>
                  </a:lnTo>
                  <a:lnTo>
                    <a:pt x="1306" y="908"/>
                  </a:lnTo>
                  <a:lnTo>
                    <a:pt x="1142" y="928"/>
                  </a:lnTo>
                  <a:lnTo>
                    <a:pt x="982" y="962"/>
                  </a:lnTo>
                  <a:lnTo>
                    <a:pt x="806" y="1007"/>
                  </a:lnTo>
                  <a:lnTo>
                    <a:pt x="634" y="1061"/>
                  </a:lnTo>
                  <a:lnTo>
                    <a:pt x="488" y="1109"/>
                  </a:lnTo>
                  <a:lnTo>
                    <a:pt x="324" y="1176"/>
                  </a:lnTo>
                  <a:cubicBezTo>
                    <a:pt x="281" y="1195"/>
                    <a:pt x="237" y="1213"/>
                    <a:pt x="194" y="1232"/>
                  </a:cubicBezTo>
                  <a:lnTo>
                    <a:pt x="61" y="1311"/>
                  </a:lnTo>
                  <a:lnTo>
                    <a:pt x="0" y="1348"/>
                  </a:lnTo>
                  <a:lnTo>
                    <a:pt x="0" y="310"/>
                  </a:lnTo>
                  <a:close/>
                </a:path>
              </a:pathLst>
            </a:custGeom>
            <a:solidFill>
              <a:srgbClr val="C5E5E8">
                <a:alpha val="49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>
              <a:off x="1505527" y="2746376"/>
              <a:ext cx="3122035" cy="855806"/>
            </a:xfrm>
            <a:custGeom>
              <a:avLst/>
              <a:gdLst>
                <a:gd name="connsiteX0" fmla="*/ 0 w 1005"/>
                <a:gd name="connsiteY0" fmla="*/ 266 h 266"/>
                <a:gd name="connsiteX1" fmla="*/ 147 w 1005"/>
                <a:gd name="connsiteY1" fmla="*/ 182 h 266"/>
                <a:gd name="connsiteX2" fmla="*/ 391 w 1005"/>
                <a:gd name="connsiteY2" fmla="*/ 92 h 266"/>
                <a:gd name="connsiteX3" fmla="*/ 788 w 1005"/>
                <a:gd name="connsiteY3" fmla="*/ 14 h 266"/>
                <a:gd name="connsiteX4" fmla="*/ 866 w 1005"/>
                <a:gd name="connsiteY4" fmla="*/ 5 h 266"/>
                <a:gd name="connsiteX5" fmla="*/ 1005 w 1005"/>
                <a:gd name="connsiteY5" fmla="*/ 9 h 266"/>
                <a:gd name="connsiteX0" fmla="*/ 0 w 1005"/>
                <a:gd name="connsiteY0" fmla="*/ 266 h 266"/>
                <a:gd name="connsiteX1" fmla="*/ 147 w 1005"/>
                <a:gd name="connsiteY1" fmla="*/ 182 h 266"/>
                <a:gd name="connsiteX2" fmla="*/ 391 w 1005"/>
                <a:gd name="connsiteY2" fmla="*/ 92 h 266"/>
                <a:gd name="connsiteX3" fmla="*/ 788 w 1005"/>
                <a:gd name="connsiteY3" fmla="*/ 14 h 266"/>
                <a:gd name="connsiteX4" fmla="*/ 1005 w 1005"/>
                <a:gd name="connsiteY4" fmla="*/ 9 h 266"/>
                <a:gd name="connsiteX0" fmla="*/ 0 w 1005"/>
                <a:gd name="connsiteY0" fmla="*/ 266 h 266"/>
                <a:gd name="connsiteX1" fmla="*/ 147 w 1005"/>
                <a:gd name="connsiteY1" fmla="*/ 182 h 266"/>
                <a:gd name="connsiteX2" fmla="*/ 391 w 1005"/>
                <a:gd name="connsiteY2" fmla="*/ 92 h 266"/>
                <a:gd name="connsiteX3" fmla="*/ 788 w 1005"/>
                <a:gd name="connsiteY3" fmla="*/ 14 h 266"/>
                <a:gd name="connsiteX4" fmla="*/ 1005 w 1005"/>
                <a:gd name="connsiteY4" fmla="*/ 9 h 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5" h="266">
                  <a:moveTo>
                    <a:pt x="0" y="266"/>
                  </a:moveTo>
                  <a:cubicBezTo>
                    <a:pt x="25" y="252"/>
                    <a:pt x="82" y="211"/>
                    <a:pt x="147" y="182"/>
                  </a:cubicBezTo>
                  <a:cubicBezTo>
                    <a:pt x="212" y="153"/>
                    <a:pt x="285" y="120"/>
                    <a:pt x="391" y="92"/>
                  </a:cubicBezTo>
                  <a:cubicBezTo>
                    <a:pt x="476" y="64"/>
                    <a:pt x="691" y="33"/>
                    <a:pt x="788" y="14"/>
                  </a:cubicBezTo>
                  <a:cubicBezTo>
                    <a:pt x="890" y="0"/>
                    <a:pt x="960" y="10"/>
                    <a:pt x="1005" y="9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7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Principal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Principal directions:</a:t>
            </a:r>
            <a:br>
              <a:rPr lang="en-US" sz="2800" dirty="0"/>
            </a:br>
            <a:r>
              <a:rPr lang="en-US" sz="2800" dirty="0"/>
              <a:t>tangent vectors</a:t>
            </a:r>
            <a:br>
              <a:rPr lang="en-US" sz="2800" dirty="0"/>
            </a:br>
            <a:r>
              <a:rPr lang="en-US" sz="2800" dirty="0"/>
              <a:t>corresponding to</a:t>
            </a:r>
            <a:br>
              <a:rPr lang="en-US" sz="2800" dirty="0"/>
            </a:br>
            <a:r>
              <a:rPr lang="en-US" sz="2800" i="1" dirty="0">
                <a:latin typeface="Times New Roman" pitchFamily="18" charset="0"/>
                <a:cs typeface="Times New Roman" pitchFamily="18" charset="0"/>
                <a:sym typeface="Symbol"/>
              </a:rPr>
              <a:t> </a:t>
            </a:r>
            <a:r>
              <a:rPr lang="en-US" sz="2800" baseline="-25000" dirty="0"/>
              <a:t>max</a:t>
            </a:r>
            <a:r>
              <a:rPr lang="en-US" sz="2800" dirty="0"/>
              <a:t> and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en-US" sz="2800" baseline="-25000" dirty="0"/>
              <a:t>min</a:t>
            </a:r>
            <a:r>
              <a:rPr lang="en-US" sz="2400" dirty="0"/>
              <a:t/>
            </a:r>
            <a:br>
              <a:rPr lang="en-US" sz="2400" dirty="0"/>
            </a:br>
            <a:endParaRPr lang="en-US" sz="2800" dirty="0"/>
          </a:p>
          <a:p>
            <a:endParaRPr lang="en-US" sz="28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DFFFF"/>
              </a:clrFrom>
              <a:clrTo>
                <a:srgbClr val="EDFFFF">
                  <a:alpha val="0"/>
                </a:srgbClr>
              </a:clrTo>
            </a:clrChange>
          </a:blip>
          <a:srcRect l="33453"/>
          <a:stretch>
            <a:fillRect/>
          </a:stretch>
        </p:blipFill>
        <p:spPr bwMode="auto">
          <a:xfrm>
            <a:off x="4205102" y="1297502"/>
            <a:ext cx="4329537" cy="418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650916" y="5511981"/>
            <a:ext cx="1824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/>
              <a:t>min curvature</a:t>
            </a:r>
            <a:endParaRPr lang="en-US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055402" y="5511981"/>
            <a:ext cx="17685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dirty="0"/>
              <a:t>max curvature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rot="5400000" flipH="1" flipV="1">
            <a:off x="1219180" y="512817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180286" y="5167064"/>
            <a:ext cx="15240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254304" y="5619452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cs typeface="Times New Roman" pitchFamily="18" charset="0"/>
              </a:rPr>
              <a:t>tangent plane</a:t>
            </a:r>
            <a:endParaRPr lang="en-US" sz="1200" dirty="0">
              <a:cs typeface="Times New Roman" pitchFamily="18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1866086" y="4633664"/>
            <a:ext cx="609600" cy="533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2428361" y="4481264"/>
            <a:ext cx="342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aseline="-25000" dirty="0" smtClean="0">
                <a:solidFill>
                  <a:srgbClr val="0070C0"/>
                </a:solidFill>
              </a:rPr>
              <a:t>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2" name="Arc 41"/>
          <p:cNvSpPr/>
          <p:nvPr/>
        </p:nvSpPr>
        <p:spPr>
          <a:xfrm>
            <a:off x="1604153" y="4900368"/>
            <a:ext cx="533400" cy="533400"/>
          </a:xfrm>
          <a:prstGeom prst="arc">
            <a:avLst>
              <a:gd name="adj1" fmla="val 19057763"/>
              <a:gd name="adj2" fmla="val 7484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051813" y="4843212"/>
            <a:ext cx="6432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en-US" sz="1600" baseline="-25000" dirty="0" smtClean="0">
                <a:solidFill>
                  <a:srgbClr val="0070C0"/>
                </a:solidFill>
              </a:rPr>
              <a:t> max</a:t>
            </a:r>
            <a:endParaRPr lang="en-US" sz="16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rot="16200000" flipV="1">
            <a:off x="1347782" y="4639133"/>
            <a:ext cx="574213" cy="47845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088842" y="4393032"/>
            <a:ext cx="342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aseline="-25000" dirty="0" smtClean="0">
                <a:solidFill>
                  <a:srgbClr val="C00000"/>
                </a:solidFill>
              </a:rPr>
              <a:t>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 rot="2940000">
            <a:off x="1803148" y="4972129"/>
            <a:ext cx="144743" cy="14474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8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4" descr="curvature_direc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" t="1845" r="1500" b="2167"/>
          <a:stretch>
            <a:fillRect/>
          </a:stretch>
        </p:blipFill>
        <p:spPr bwMode="auto">
          <a:xfrm>
            <a:off x="2053828" y="1285875"/>
            <a:ext cx="4849937" cy="330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8"/>
          <p:cNvSpPr txBox="1">
            <a:spLocks noChangeArrowheads="1"/>
          </p:cNvSpPr>
          <p:nvPr/>
        </p:nvSpPr>
        <p:spPr bwMode="auto">
          <a:xfrm>
            <a:off x="553641" y="4661297"/>
            <a:ext cx="8099627" cy="74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eaLnBrk="0" hangingPunct="0">
              <a:defRPr sz="40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40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40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40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40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2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2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2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200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2200" b="1" dirty="0">
                <a:latin typeface="Trebuchet MS"/>
                <a:cs typeface="Trebuchet MS"/>
              </a:rPr>
              <a:t>Euler</a:t>
            </a:r>
            <a:r>
              <a:rPr lang="ja-JP" altLang="en-US" sz="2200" b="1" dirty="0">
                <a:latin typeface="Trebuchet MS"/>
                <a:cs typeface="Trebuchet MS"/>
              </a:rPr>
              <a:t>’</a:t>
            </a:r>
            <a:r>
              <a:rPr lang="en-US" sz="2200" b="1" dirty="0">
                <a:latin typeface="Trebuchet MS"/>
                <a:cs typeface="Trebuchet MS"/>
              </a:rPr>
              <a:t>s Theorem: </a:t>
            </a:r>
            <a:r>
              <a:rPr lang="en-US" sz="2200" dirty="0">
                <a:latin typeface="Trebuchet MS"/>
                <a:cs typeface="Trebuchet MS"/>
              </a:rPr>
              <a:t>Planes of principal curvature are </a:t>
            </a:r>
            <a:r>
              <a:rPr lang="en-US" sz="2200" b="1" dirty="0">
                <a:latin typeface="Trebuchet MS"/>
                <a:cs typeface="Trebuchet MS"/>
              </a:rPr>
              <a:t>orthogonal</a:t>
            </a:r>
          </a:p>
          <a:p>
            <a:pPr eaLnBrk="1" hangingPunct="1"/>
            <a:r>
              <a:rPr lang="en-US" sz="2200" dirty="0">
                <a:latin typeface="Trebuchet MS"/>
                <a:cs typeface="Trebuchet MS"/>
              </a:rPr>
              <a:t>and independent of parameterization.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Principal Directions</a:t>
            </a: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60" y="5582343"/>
            <a:ext cx="6747296" cy="371328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9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451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18.5|21.5|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0.8"/>
</p:tagLst>
</file>

<file path=ppt/theme/theme1.xml><?xml version="1.0" encoding="utf-8"?>
<a:theme xmlns:a="http://schemas.openxmlformats.org/drawingml/2006/main" name="IGL-presentation-4by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IGL-presentation-4by3.potx</Template>
  <TotalTime>15618</TotalTime>
  <Words>906</Words>
  <Application>Microsoft Macintosh PowerPoint</Application>
  <PresentationFormat>On-screen Show (4:3)</PresentationFormat>
  <Paragraphs>354</Paragraphs>
  <Slides>45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IGL-presentation-4by3</vt:lpstr>
      <vt:lpstr>2D/3D Shape Manipulation, 3D Printing</vt:lpstr>
      <vt:lpstr>Surfaces, Parametric Form</vt:lpstr>
      <vt:lpstr>Isoparametric Lines</vt:lpstr>
      <vt:lpstr>Surface Normals</vt:lpstr>
      <vt:lpstr>Normal Curvature</vt:lpstr>
      <vt:lpstr>Normal Curvature</vt:lpstr>
      <vt:lpstr>Surface Curvatures</vt:lpstr>
      <vt:lpstr>Principal Directions</vt:lpstr>
      <vt:lpstr>Principal Directions</vt:lpstr>
      <vt:lpstr>Principal Directions</vt:lpstr>
      <vt:lpstr>Mean Curvature</vt:lpstr>
      <vt:lpstr>Classification</vt:lpstr>
      <vt:lpstr>Local Surface Shape By Curvatures</vt:lpstr>
      <vt:lpstr>Gauss-Bonnet Theorem</vt:lpstr>
      <vt:lpstr>Gauss-Bonnet Theorem</vt:lpstr>
      <vt:lpstr>Fundamental Forms</vt:lpstr>
      <vt:lpstr>Fundamental Forms</vt:lpstr>
      <vt:lpstr>Intrinsic Geometry</vt:lpstr>
      <vt:lpstr>Laplace Operator</vt:lpstr>
      <vt:lpstr>Laplace-Beltrami Operator</vt:lpstr>
      <vt:lpstr>Laplace-Beltrami Operator</vt:lpstr>
      <vt:lpstr>Differential Geometry on Meshes</vt:lpstr>
      <vt:lpstr>Discrete Differential Operators</vt:lpstr>
      <vt:lpstr>Discrete Laplace-Beltrami</vt:lpstr>
      <vt:lpstr>Discrete Laplace-Beltrami</vt:lpstr>
      <vt:lpstr>Discrete Laplace-Beltrami</vt:lpstr>
      <vt:lpstr>Discrete Laplace-Beltrami</vt:lpstr>
      <vt:lpstr>Discrete Laplace-Beltrami</vt:lpstr>
      <vt:lpstr>Voronoi Vertex Area</vt:lpstr>
      <vt:lpstr>Voronoi Vertex Area</vt:lpstr>
      <vt:lpstr>Discrete Laplace-Beltrami</vt:lpstr>
      <vt:lpstr>Discrete Laplace-Beltrami</vt:lpstr>
      <vt:lpstr>Discrete Laplace-Beltrami</vt:lpstr>
      <vt:lpstr>Discrete Laplace-Beltrami</vt:lpstr>
      <vt:lpstr>Discrete Laplace-Beltrami</vt:lpstr>
      <vt:lpstr>Discrete Curvatures</vt:lpstr>
      <vt:lpstr>Discrete Gauss-Bonnet Theorem</vt:lpstr>
      <vt:lpstr>Example: Discrete Mean Curvature</vt:lpstr>
      <vt:lpstr>Links and Literature</vt:lpstr>
      <vt:lpstr>Links and Literature</vt:lpstr>
      <vt:lpstr>Measuring Surface Smoothness</vt:lpstr>
      <vt:lpstr>Links and Literature</vt:lpstr>
      <vt:lpstr>Reflection Lines as an Inspection Tool</vt:lpstr>
      <vt:lpstr>Reflection Lines as an Inspection Tool</vt:lpstr>
      <vt:lpstr>Thank You</vt:lpstr>
    </vt:vector>
  </TitlesOfParts>
  <Manager/>
  <Company>ETH Zurich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Shape Modeling and Geometry Processing</dc:title>
  <dc:subject>Discrete Differential Geometry - Surfaces</dc:subject>
  <dc:creator>Olga Sorkine</dc:creator>
  <cp:keywords/>
  <dc:description/>
  <cp:lastModifiedBy>connelly barnes</cp:lastModifiedBy>
  <cp:revision>222</cp:revision>
  <dcterms:created xsi:type="dcterms:W3CDTF">2009-02-12T19:46:00Z</dcterms:created>
  <dcterms:modified xsi:type="dcterms:W3CDTF">2014-02-04T03:24:28Z</dcterms:modified>
  <cp:category>Course slides</cp:category>
</cp:coreProperties>
</file>