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26" r:id="rId3"/>
    <p:sldId id="369" r:id="rId4"/>
    <p:sldId id="371" r:id="rId5"/>
    <p:sldId id="377" r:id="rId6"/>
    <p:sldId id="328" r:id="rId7"/>
    <p:sldId id="329" r:id="rId8"/>
    <p:sldId id="362" r:id="rId9"/>
    <p:sldId id="375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63" r:id="rId23"/>
    <p:sldId id="343" r:id="rId24"/>
    <p:sldId id="344" r:id="rId25"/>
    <p:sldId id="364" r:id="rId26"/>
    <p:sldId id="345" r:id="rId27"/>
    <p:sldId id="365" r:id="rId28"/>
    <p:sldId id="372" r:id="rId29"/>
    <p:sldId id="347" r:id="rId30"/>
    <p:sldId id="374" r:id="rId31"/>
    <p:sldId id="373" r:id="rId32"/>
    <p:sldId id="348" r:id="rId33"/>
    <p:sldId id="376" r:id="rId34"/>
    <p:sldId id="366" r:id="rId35"/>
    <p:sldId id="349" r:id="rId36"/>
    <p:sldId id="350" r:id="rId37"/>
    <p:sldId id="367" r:id="rId38"/>
    <p:sldId id="368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2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C84E17-BA22-234A-81F5-84DCFCF43A40}">
          <p14:sldIdLst>
            <p14:sldId id="256"/>
            <p14:sldId id="326"/>
            <p14:sldId id="369"/>
            <p14:sldId id="371"/>
            <p14:sldId id="377"/>
            <p14:sldId id="328"/>
            <p14:sldId id="329"/>
            <p14:sldId id="362"/>
            <p14:sldId id="375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63"/>
            <p14:sldId id="343"/>
            <p14:sldId id="344"/>
            <p14:sldId id="364"/>
            <p14:sldId id="345"/>
            <p14:sldId id="365"/>
            <p14:sldId id="372"/>
            <p14:sldId id="347"/>
            <p14:sldId id="374"/>
            <p14:sldId id="373"/>
            <p14:sldId id="348"/>
            <p14:sldId id="376"/>
            <p14:sldId id="366"/>
            <p14:sldId id="349"/>
            <p14:sldId id="350"/>
            <p14:sldId id="367"/>
            <p14:sldId id="368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8B00"/>
    <a:srgbClr val="FCFEFF"/>
    <a:srgbClr val="99CC33"/>
    <a:srgbClr val="87C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83" autoAdjust="0"/>
  </p:normalViewPr>
  <p:slideViewPr>
    <p:cSldViewPr snapToGrid="0">
      <p:cViewPr varScale="1">
        <p:scale>
          <a:sx n="99" d="100"/>
          <a:sy n="99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D4786-9E1E-8344-9A85-BA667DDACA06}" type="datetimeFigureOut">
              <a:rPr lang="en-US" smtClean="0"/>
              <a:t>2/3/14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9B564-705F-154E-B9C3-1A34922CD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BC2B3-5B55-49A3-A911-D2548067B04C}" type="datetimeFigureOut">
              <a:rPr lang="en-US" smtClean="0"/>
              <a:t>2/3/14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7E2D8-922D-491F-84DF-CD117FB6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547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year: formulate the terms as least-squares</a:t>
            </a:r>
            <a:r>
              <a:rPr lang="en-US" baseline="0" dirty="0" smtClean="0"/>
              <a:t> energies: ||Lx’ – 0||^2, ||x’ – x||^2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5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B6D9C-BEE6-40D3-8AF6-7E05FEBE4C2F}" type="slidenum">
              <a:rPr lang="de-DE"/>
              <a:pPr/>
              <a:t>47</a:t>
            </a:fld>
            <a:endParaRPr lang="de-DE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11255A-53A6-4D1D-A049-3616135E6DD6}" type="slidenum">
              <a:rPr lang="de-DE"/>
              <a:pPr/>
              <a:t>48</a:t>
            </a:fld>
            <a:endParaRPr lang="de-DE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EDCB2-4ECF-49A4-B22A-F54BF983F91F}" type="slidenum">
              <a:rPr lang="de-DE"/>
              <a:pPr/>
              <a:t>39</a:t>
            </a:fld>
            <a:endParaRPr lang="de-DE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FDF74-81E3-44F9-BE5C-BABD9C2B99FF}" type="slidenum">
              <a:rPr lang="de-DE"/>
              <a:pPr/>
              <a:t>40</a:t>
            </a:fld>
            <a:endParaRPr lang="de-DE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A3F03-FBA6-4BB3-B972-C8A759F5EFC1}" type="slidenum">
              <a:rPr lang="de-DE"/>
              <a:pPr/>
              <a:t>41</a:t>
            </a:fld>
            <a:endParaRPr lang="de-DE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1F03B-503A-4E11-A47A-FD9F6F94A22F}" type="slidenum">
              <a:rPr lang="de-DE"/>
              <a:pPr/>
              <a:t>42</a:t>
            </a:fld>
            <a:endParaRPr lang="de-DE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DD3B8-BBDC-48CE-843D-A05921DEF665}" type="slidenum">
              <a:rPr lang="de-DE"/>
              <a:pPr/>
              <a:t>43</a:t>
            </a:fld>
            <a:endParaRPr lang="de-DE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2969D-2FDE-425B-B8B7-F7FB0BD91372}" type="slidenum">
              <a:rPr lang="de-DE"/>
              <a:pPr/>
              <a:t>44</a:t>
            </a:fld>
            <a:endParaRPr lang="de-DE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74640-6AD1-40CC-9BB3-E9E475D3F5BF}" type="slidenum">
              <a:rPr lang="de-DE"/>
              <a:pPr/>
              <a:t>45</a:t>
            </a:fld>
            <a:endParaRPr lang="de-DE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6FE657-8C8E-49FC-B42D-6211ED5498F3}" type="slidenum">
              <a:rPr lang="de-DE"/>
              <a:pPr/>
              <a:t>46</a:t>
            </a:fld>
            <a:endParaRPr lang="de-DE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/>
          <a:lstStyle>
            <a:lvl1pPr algn="ctr"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March 27, 2013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1771" y="3068964"/>
            <a:ext cx="9231873" cy="95088"/>
            <a:chOff x="-21771" y="3068964"/>
            <a:chExt cx="9231873" cy="95088"/>
          </a:xfrm>
        </p:grpSpPr>
        <p:sp>
          <p:nvSpPr>
            <p:cNvPr id="9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4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>
            <a:lvl1pPr marL="342900" indent="-342900">
              <a:buClr>
                <a:srgbClr val="3366FF"/>
              </a:buClr>
              <a:buSzPct val="80000"/>
              <a:buFont typeface="Calibri" pitchFamily="34" charset="0"/>
              <a:buChar char="●"/>
              <a:defRPr>
                <a:latin typeface="Trebuchet MS"/>
                <a:cs typeface="Trebuchet MS"/>
              </a:defRPr>
            </a:lvl1pPr>
            <a:lvl2pPr marL="742950" indent="-28575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2pPr>
            <a:lvl3pPr>
              <a:buClr>
                <a:srgbClr val="3366FF"/>
              </a:buClr>
              <a:defRPr>
                <a:latin typeface="Trebuchet MS"/>
                <a:cs typeface="Trebuchet MS"/>
              </a:defRPr>
            </a:lvl3pPr>
            <a:lvl4pPr marL="1600200" indent="-22860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354707"/>
            <a:ext cx="1446312" cy="365125"/>
          </a:xfrm>
        </p:spPr>
        <p:txBody>
          <a:bodyPr/>
          <a:lstStyle>
            <a:lvl1pPr algn="r"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848" y="6354707"/>
            <a:ext cx="2808312" cy="365125"/>
          </a:xfrm>
        </p:spPr>
        <p:txBody>
          <a:bodyPr vert="horz" lIns="91440" tIns="45720" rIns="91440" bIns="45720" rtlCol="0" anchor="ctr"/>
          <a:lstStyle>
            <a:lvl1pPr algn="ctr">
              <a:defRPr lang="en-US" dirty="0">
                <a:latin typeface="Trebuchet MS" pitchFamily="34" charset="0"/>
              </a:defRPr>
            </a:lvl1pPr>
          </a:lstStyle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3944" y="6354707"/>
            <a:ext cx="59432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latin typeface="Trebuchet MS" pitchFamily="34" charset="0"/>
              </a:defRPr>
            </a:lvl1pPr>
          </a:lstStyle>
          <a:p>
            <a:pPr algn="ctr"/>
            <a:fld id="{6D05909F-73A9-412E-9C0F-A163E6110097}" type="slidenum">
              <a:rPr lang="en-US" smtClean="0"/>
              <a:pPr algn="ctr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1771" y="971711"/>
            <a:ext cx="9231873" cy="95089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36511" y="6221885"/>
            <a:ext cx="9231873" cy="102715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354966" y="6399015"/>
            <a:ext cx="274434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>#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>
                <a:latin typeface="Trebuchet MS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7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4343400"/>
            <a:ext cx="9231873" cy="95088"/>
            <a:chOff x="-21771" y="3068964"/>
            <a:chExt cx="9231873" cy="95088"/>
          </a:xfrm>
        </p:grpSpPr>
        <p:sp>
          <p:nvSpPr>
            <p:cNvPr id="8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9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3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Olga </a:t>
            </a:r>
            <a:r>
              <a:rPr lang="en-US" dirty="0" err="1" smtClean="0"/>
              <a:t>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Digital Geometry </a:t>
            </a:r>
            <a:r>
              <a:rPr lang="en-US" dirty="0" smtClean="0"/>
              <a:t>Processing --</a:t>
            </a:r>
            <a:endParaRPr lang="en-US" dirty="0" smtClean="0"/>
          </a:p>
          <a:p>
            <a:r>
              <a:rPr lang="en-US" dirty="0" smtClean="0"/>
              <a:t>Mesh Smoothing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>
            <a:normAutofit fontScale="90000"/>
          </a:bodyPr>
          <a:lstStyle/>
          <a:p>
            <a:r>
              <a:rPr lang="en-US" dirty="0"/>
              <a:t>2D/3D Shape Manipulation,</a:t>
            </a:r>
            <a:br>
              <a:rPr lang="en-US" dirty="0"/>
            </a:br>
            <a:r>
              <a:rPr lang="en-US" dirty="0"/>
              <a:t>3D Printing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78247" y="990600"/>
            <a:ext cx="987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ea typeface="+mn-ea"/>
              </a:rPr>
              <a:t>CS 6501</a:t>
            </a:r>
            <a:endParaRPr lang="en-US" sz="1800" dirty="0">
              <a:solidFill>
                <a:prstClr val="black"/>
              </a:solidFill>
              <a:latin typeface="Trebuchet MS"/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3009900" y="1724025"/>
            <a:ext cx="3305175" cy="3267075"/>
            <a:chOff x="3009900" y="1724025"/>
            <a:chExt cx="3305175" cy="3267075"/>
          </a:xfrm>
        </p:grpSpPr>
        <p:sp>
          <p:nvSpPr>
            <p:cNvPr id="124935" name="Freeform 7"/>
            <p:cNvSpPr>
              <a:spLocks/>
            </p:cNvSpPr>
            <p:nvPr/>
          </p:nvSpPr>
          <p:spPr bwMode="auto">
            <a:xfrm>
              <a:off x="3028950" y="1724025"/>
              <a:ext cx="3248025" cy="1657350"/>
            </a:xfrm>
            <a:custGeom>
              <a:avLst/>
              <a:gdLst/>
              <a:ahLst/>
              <a:cxnLst>
                <a:cxn ang="0">
                  <a:pos x="108" y="30"/>
                </a:cxn>
                <a:cxn ang="0">
                  <a:pos x="372" y="108"/>
                </a:cxn>
                <a:cxn ang="0">
                  <a:pos x="456" y="90"/>
                </a:cxn>
                <a:cxn ang="0">
                  <a:pos x="516" y="42"/>
                </a:cxn>
                <a:cxn ang="0">
                  <a:pos x="522" y="60"/>
                </a:cxn>
                <a:cxn ang="0">
                  <a:pos x="504" y="108"/>
                </a:cxn>
                <a:cxn ang="0">
                  <a:pos x="636" y="54"/>
                </a:cxn>
                <a:cxn ang="0">
                  <a:pos x="756" y="96"/>
                </a:cxn>
                <a:cxn ang="0">
                  <a:pos x="642" y="120"/>
                </a:cxn>
                <a:cxn ang="0">
                  <a:pos x="738" y="120"/>
                </a:cxn>
                <a:cxn ang="0">
                  <a:pos x="870" y="174"/>
                </a:cxn>
                <a:cxn ang="0">
                  <a:pos x="822" y="180"/>
                </a:cxn>
                <a:cxn ang="0">
                  <a:pos x="738" y="186"/>
                </a:cxn>
                <a:cxn ang="0">
                  <a:pos x="858" y="222"/>
                </a:cxn>
                <a:cxn ang="0">
                  <a:pos x="960" y="318"/>
                </a:cxn>
                <a:cxn ang="0">
                  <a:pos x="912" y="306"/>
                </a:cxn>
                <a:cxn ang="0">
                  <a:pos x="816" y="294"/>
                </a:cxn>
                <a:cxn ang="0">
                  <a:pos x="912" y="354"/>
                </a:cxn>
                <a:cxn ang="0">
                  <a:pos x="1008" y="432"/>
                </a:cxn>
                <a:cxn ang="0">
                  <a:pos x="942" y="414"/>
                </a:cxn>
                <a:cxn ang="0">
                  <a:pos x="852" y="396"/>
                </a:cxn>
                <a:cxn ang="0">
                  <a:pos x="918" y="438"/>
                </a:cxn>
                <a:cxn ang="0">
                  <a:pos x="1020" y="534"/>
                </a:cxn>
                <a:cxn ang="0">
                  <a:pos x="948" y="498"/>
                </a:cxn>
                <a:cxn ang="0">
                  <a:pos x="930" y="522"/>
                </a:cxn>
                <a:cxn ang="0">
                  <a:pos x="1014" y="600"/>
                </a:cxn>
                <a:cxn ang="0">
                  <a:pos x="1008" y="636"/>
                </a:cxn>
                <a:cxn ang="0">
                  <a:pos x="942" y="594"/>
                </a:cxn>
                <a:cxn ang="0">
                  <a:pos x="984" y="654"/>
                </a:cxn>
                <a:cxn ang="0">
                  <a:pos x="1044" y="744"/>
                </a:cxn>
                <a:cxn ang="0">
                  <a:pos x="1032" y="762"/>
                </a:cxn>
                <a:cxn ang="0">
                  <a:pos x="1044" y="810"/>
                </a:cxn>
                <a:cxn ang="0">
                  <a:pos x="990" y="768"/>
                </a:cxn>
                <a:cxn ang="0">
                  <a:pos x="900" y="714"/>
                </a:cxn>
                <a:cxn ang="0">
                  <a:pos x="906" y="762"/>
                </a:cxn>
                <a:cxn ang="0">
                  <a:pos x="1038" y="882"/>
                </a:cxn>
                <a:cxn ang="0">
                  <a:pos x="1194" y="936"/>
                </a:cxn>
                <a:cxn ang="0">
                  <a:pos x="1380" y="972"/>
                </a:cxn>
                <a:cxn ang="0">
                  <a:pos x="1524" y="966"/>
                </a:cxn>
                <a:cxn ang="0">
                  <a:pos x="1608" y="840"/>
                </a:cxn>
                <a:cxn ang="0">
                  <a:pos x="1764" y="792"/>
                </a:cxn>
                <a:cxn ang="0">
                  <a:pos x="1980" y="906"/>
                </a:cxn>
              </a:cxnLst>
              <a:rect l="0" t="0" r="r" b="b"/>
              <a:pathLst>
                <a:path w="2046" h="1044">
                  <a:moveTo>
                    <a:pt x="0" y="6"/>
                  </a:moveTo>
                  <a:lnTo>
                    <a:pt x="6" y="0"/>
                  </a:lnTo>
                  <a:lnTo>
                    <a:pt x="108" y="30"/>
                  </a:lnTo>
                  <a:lnTo>
                    <a:pt x="210" y="54"/>
                  </a:lnTo>
                  <a:lnTo>
                    <a:pt x="300" y="84"/>
                  </a:lnTo>
                  <a:lnTo>
                    <a:pt x="372" y="108"/>
                  </a:lnTo>
                  <a:lnTo>
                    <a:pt x="414" y="126"/>
                  </a:lnTo>
                  <a:lnTo>
                    <a:pt x="444" y="120"/>
                  </a:lnTo>
                  <a:lnTo>
                    <a:pt x="456" y="90"/>
                  </a:lnTo>
                  <a:lnTo>
                    <a:pt x="474" y="66"/>
                  </a:lnTo>
                  <a:lnTo>
                    <a:pt x="492" y="48"/>
                  </a:lnTo>
                  <a:lnTo>
                    <a:pt x="516" y="42"/>
                  </a:lnTo>
                  <a:lnTo>
                    <a:pt x="546" y="36"/>
                  </a:lnTo>
                  <a:lnTo>
                    <a:pt x="558" y="42"/>
                  </a:lnTo>
                  <a:lnTo>
                    <a:pt x="522" y="60"/>
                  </a:lnTo>
                  <a:lnTo>
                    <a:pt x="504" y="78"/>
                  </a:lnTo>
                  <a:lnTo>
                    <a:pt x="492" y="102"/>
                  </a:lnTo>
                  <a:lnTo>
                    <a:pt x="504" y="108"/>
                  </a:lnTo>
                  <a:lnTo>
                    <a:pt x="540" y="78"/>
                  </a:lnTo>
                  <a:lnTo>
                    <a:pt x="582" y="60"/>
                  </a:lnTo>
                  <a:lnTo>
                    <a:pt x="636" y="54"/>
                  </a:lnTo>
                  <a:lnTo>
                    <a:pt x="684" y="60"/>
                  </a:lnTo>
                  <a:lnTo>
                    <a:pt x="738" y="84"/>
                  </a:lnTo>
                  <a:lnTo>
                    <a:pt x="756" y="96"/>
                  </a:lnTo>
                  <a:lnTo>
                    <a:pt x="702" y="96"/>
                  </a:lnTo>
                  <a:lnTo>
                    <a:pt x="666" y="102"/>
                  </a:lnTo>
                  <a:lnTo>
                    <a:pt x="642" y="120"/>
                  </a:lnTo>
                  <a:lnTo>
                    <a:pt x="648" y="132"/>
                  </a:lnTo>
                  <a:lnTo>
                    <a:pt x="690" y="120"/>
                  </a:lnTo>
                  <a:lnTo>
                    <a:pt x="738" y="120"/>
                  </a:lnTo>
                  <a:lnTo>
                    <a:pt x="780" y="120"/>
                  </a:lnTo>
                  <a:lnTo>
                    <a:pt x="822" y="138"/>
                  </a:lnTo>
                  <a:lnTo>
                    <a:pt x="870" y="174"/>
                  </a:lnTo>
                  <a:lnTo>
                    <a:pt x="888" y="192"/>
                  </a:lnTo>
                  <a:lnTo>
                    <a:pt x="852" y="186"/>
                  </a:lnTo>
                  <a:lnTo>
                    <a:pt x="822" y="180"/>
                  </a:lnTo>
                  <a:lnTo>
                    <a:pt x="792" y="174"/>
                  </a:lnTo>
                  <a:lnTo>
                    <a:pt x="762" y="174"/>
                  </a:lnTo>
                  <a:lnTo>
                    <a:pt x="738" y="186"/>
                  </a:lnTo>
                  <a:lnTo>
                    <a:pt x="738" y="198"/>
                  </a:lnTo>
                  <a:lnTo>
                    <a:pt x="798" y="210"/>
                  </a:lnTo>
                  <a:lnTo>
                    <a:pt x="858" y="222"/>
                  </a:lnTo>
                  <a:lnTo>
                    <a:pt x="906" y="240"/>
                  </a:lnTo>
                  <a:lnTo>
                    <a:pt x="942" y="270"/>
                  </a:lnTo>
                  <a:lnTo>
                    <a:pt x="960" y="318"/>
                  </a:lnTo>
                  <a:lnTo>
                    <a:pt x="960" y="342"/>
                  </a:lnTo>
                  <a:lnTo>
                    <a:pt x="936" y="324"/>
                  </a:lnTo>
                  <a:lnTo>
                    <a:pt x="912" y="306"/>
                  </a:lnTo>
                  <a:lnTo>
                    <a:pt x="882" y="294"/>
                  </a:lnTo>
                  <a:lnTo>
                    <a:pt x="852" y="294"/>
                  </a:lnTo>
                  <a:lnTo>
                    <a:pt x="816" y="294"/>
                  </a:lnTo>
                  <a:lnTo>
                    <a:pt x="816" y="306"/>
                  </a:lnTo>
                  <a:lnTo>
                    <a:pt x="864" y="330"/>
                  </a:lnTo>
                  <a:lnTo>
                    <a:pt x="912" y="354"/>
                  </a:lnTo>
                  <a:lnTo>
                    <a:pt x="954" y="372"/>
                  </a:lnTo>
                  <a:lnTo>
                    <a:pt x="984" y="396"/>
                  </a:lnTo>
                  <a:lnTo>
                    <a:pt x="1008" y="432"/>
                  </a:lnTo>
                  <a:lnTo>
                    <a:pt x="1008" y="444"/>
                  </a:lnTo>
                  <a:lnTo>
                    <a:pt x="972" y="426"/>
                  </a:lnTo>
                  <a:lnTo>
                    <a:pt x="942" y="414"/>
                  </a:lnTo>
                  <a:lnTo>
                    <a:pt x="912" y="402"/>
                  </a:lnTo>
                  <a:lnTo>
                    <a:pt x="888" y="396"/>
                  </a:lnTo>
                  <a:lnTo>
                    <a:pt x="852" y="396"/>
                  </a:lnTo>
                  <a:lnTo>
                    <a:pt x="846" y="402"/>
                  </a:lnTo>
                  <a:lnTo>
                    <a:pt x="876" y="420"/>
                  </a:lnTo>
                  <a:lnTo>
                    <a:pt x="918" y="438"/>
                  </a:lnTo>
                  <a:lnTo>
                    <a:pt x="960" y="468"/>
                  </a:lnTo>
                  <a:lnTo>
                    <a:pt x="996" y="498"/>
                  </a:lnTo>
                  <a:lnTo>
                    <a:pt x="1020" y="534"/>
                  </a:lnTo>
                  <a:lnTo>
                    <a:pt x="1020" y="546"/>
                  </a:lnTo>
                  <a:lnTo>
                    <a:pt x="978" y="516"/>
                  </a:lnTo>
                  <a:lnTo>
                    <a:pt x="948" y="498"/>
                  </a:lnTo>
                  <a:lnTo>
                    <a:pt x="918" y="492"/>
                  </a:lnTo>
                  <a:lnTo>
                    <a:pt x="906" y="498"/>
                  </a:lnTo>
                  <a:lnTo>
                    <a:pt x="930" y="522"/>
                  </a:lnTo>
                  <a:lnTo>
                    <a:pt x="960" y="546"/>
                  </a:lnTo>
                  <a:lnTo>
                    <a:pt x="990" y="570"/>
                  </a:lnTo>
                  <a:lnTo>
                    <a:pt x="1014" y="600"/>
                  </a:lnTo>
                  <a:lnTo>
                    <a:pt x="1044" y="648"/>
                  </a:lnTo>
                  <a:lnTo>
                    <a:pt x="1044" y="666"/>
                  </a:lnTo>
                  <a:lnTo>
                    <a:pt x="1008" y="636"/>
                  </a:lnTo>
                  <a:lnTo>
                    <a:pt x="978" y="606"/>
                  </a:lnTo>
                  <a:lnTo>
                    <a:pt x="954" y="600"/>
                  </a:lnTo>
                  <a:lnTo>
                    <a:pt x="942" y="594"/>
                  </a:lnTo>
                  <a:lnTo>
                    <a:pt x="930" y="606"/>
                  </a:lnTo>
                  <a:lnTo>
                    <a:pt x="942" y="624"/>
                  </a:lnTo>
                  <a:lnTo>
                    <a:pt x="984" y="654"/>
                  </a:lnTo>
                  <a:lnTo>
                    <a:pt x="1014" y="684"/>
                  </a:lnTo>
                  <a:lnTo>
                    <a:pt x="1038" y="720"/>
                  </a:lnTo>
                  <a:lnTo>
                    <a:pt x="1044" y="744"/>
                  </a:lnTo>
                  <a:lnTo>
                    <a:pt x="1020" y="744"/>
                  </a:lnTo>
                  <a:lnTo>
                    <a:pt x="1014" y="750"/>
                  </a:lnTo>
                  <a:lnTo>
                    <a:pt x="1032" y="762"/>
                  </a:lnTo>
                  <a:lnTo>
                    <a:pt x="1044" y="780"/>
                  </a:lnTo>
                  <a:lnTo>
                    <a:pt x="1050" y="804"/>
                  </a:lnTo>
                  <a:lnTo>
                    <a:pt x="1044" y="810"/>
                  </a:lnTo>
                  <a:lnTo>
                    <a:pt x="1020" y="804"/>
                  </a:lnTo>
                  <a:lnTo>
                    <a:pt x="1002" y="786"/>
                  </a:lnTo>
                  <a:lnTo>
                    <a:pt x="990" y="768"/>
                  </a:lnTo>
                  <a:lnTo>
                    <a:pt x="966" y="750"/>
                  </a:lnTo>
                  <a:lnTo>
                    <a:pt x="930" y="726"/>
                  </a:lnTo>
                  <a:lnTo>
                    <a:pt x="900" y="714"/>
                  </a:lnTo>
                  <a:lnTo>
                    <a:pt x="882" y="714"/>
                  </a:lnTo>
                  <a:lnTo>
                    <a:pt x="888" y="732"/>
                  </a:lnTo>
                  <a:lnTo>
                    <a:pt x="906" y="762"/>
                  </a:lnTo>
                  <a:lnTo>
                    <a:pt x="942" y="798"/>
                  </a:lnTo>
                  <a:lnTo>
                    <a:pt x="984" y="846"/>
                  </a:lnTo>
                  <a:lnTo>
                    <a:pt x="1038" y="882"/>
                  </a:lnTo>
                  <a:lnTo>
                    <a:pt x="1092" y="900"/>
                  </a:lnTo>
                  <a:lnTo>
                    <a:pt x="1146" y="924"/>
                  </a:lnTo>
                  <a:lnTo>
                    <a:pt x="1194" y="936"/>
                  </a:lnTo>
                  <a:lnTo>
                    <a:pt x="1248" y="948"/>
                  </a:lnTo>
                  <a:lnTo>
                    <a:pt x="1314" y="954"/>
                  </a:lnTo>
                  <a:lnTo>
                    <a:pt x="1380" y="972"/>
                  </a:lnTo>
                  <a:lnTo>
                    <a:pt x="1458" y="1020"/>
                  </a:lnTo>
                  <a:lnTo>
                    <a:pt x="1512" y="1026"/>
                  </a:lnTo>
                  <a:lnTo>
                    <a:pt x="1524" y="966"/>
                  </a:lnTo>
                  <a:lnTo>
                    <a:pt x="1542" y="918"/>
                  </a:lnTo>
                  <a:lnTo>
                    <a:pt x="1572" y="870"/>
                  </a:lnTo>
                  <a:lnTo>
                    <a:pt x="1608" y="840"/>
                  </a:lnTo>
                  <a:lnTo>
                    <a:pt x="1638" y="816"/>
                  </a:lnTo>
                  <a:lnTo>
                    <a:pt x="1692" y="798"/>
                  </a:lnTo>
                  <a:lnTo>
                    <a:pt x="1764" y="792"/>
                  </a:lnTo>
                  <a:lnTo>
                    <a:pt x="1836" y="804"/>
                  </a:lnTo>
                  <a:lnTo>
                    <a:pt x="1914" y="852"/>
                  </a:lnTo>
                  <a:lnTo>
                    <a:pt x="1980" y="906"/>
                  </a:lnTo>
                  <a:lnTo>
                    <a:pt x="2016" y="966"/>
                  </a:lnTo>
                  <a:lnTo>
                    <a:pt x="2046" y="104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6" name="Freeform 8"/>
            <p:cNvSpPr>
              <a:spLocks/>
            </p:cNvSpPr>
            <p:nvPr/>
          </p:nvSpPr>
          <p:spPr bwMode="auto">
            <a:xfrm>
              <a:off x="5086350" y="3114675"/>
              <a:ext cx="1228725" cy="1876425"/>
            </a:xfrm>
            <a:custGeom>
              <a:avLst/>
              <a:gdLst/>
              <a:ahLst/>
              <a:cxnLst>
                <a:cxn ang="0">
                  <a:pos x="774" y="348"/>
                </a:cxn>
                <a:cxn ang="0">
                  <a:pos x="726" y="606"/>
                </a:cxn>
                <a:cxn ang="0">
                  <a:pos x="726" y="702"/>
                </a:cxn>
                <a:cxn ang="0">
                  <a:pos x="678" y="624"/>
                </a:cxn>
                <a:cxn ang="0">
                  <a:pos x="672" y="486"/>
                </a:cxn>
                <a:cxn ang="0">
                  <a:pos x="636" y="570"/>
                </a:cxn>
                <a:cxn ang="0">
                  <a:pos x="648" y="762"/>
                </a:cxn>
                <a:cxn ang="0">
                  <a:pos x="630" y="798"/>
                </a:cxn>
                <a:cxn ang="0">
                  <a:pos x="588" y="708"/>
                </a:cxn>
                <a:cxn ang="0">
                  <a:pos x="558" y="630"/>
                </a:cxn>
                <a:cxn ang="0">
                  <a:pos x="564" y="690"/>
                </a:cxn>
                <a:cxn ang="0">
                  <a:pos x="522" y="678"/>
                </a:cxn>
                <a:cxn ang="0">
                  <a:pos x="486" y="564"/>
                </a:cxn>
                <a:cxn ang="0">
                  <a:pos x="480" y="534"/>
                </a:cxn>
                <a:cxn ang="0">
                  <a:pos x="462" y="612"/>
                </a:cxn>
                <a:cxn ang="0">
                  <a:pos x="432" y="528"/>
                </a:cxn>
                <a:cxn ang="0">
                  <a:pos x="456" y="402"/>
                </a:cxn>
                <a:cxn ang="0">
                  <a:pos x="528" y="276"/>
                </a:cxn>
                <a:cxn ang="0">
                  <a:pos x="558" y="138"/>
                </a:cxn>
                <a:cxn ang="0">
                  <a:pos x="474" y="12"/>
                </a:cxn>
                <a:cxn ang="0">
                  <a:pos x="318" y="42"/>
                </a:cxn>
                <a:cxn ang="0">
                  <a:pos x="258" y="192"/>
                </a:cxn>
                <a:cxn ang="0">
                  <a:pos x="312" y="306"/>
                </a:cxn>
                <a:cxn ang="0">
                  <a:pos x="330" y="438"/>
                </a:cxn>
                <a:cxn ang="0">
                  <a:pos x="372" y="588"/>
                </a:cxn>
                <a:cxn ang="0">
                  <a:pos x="486" y="666"/>
                </a:cxn>
                <a:cxn ang="0">
                  <a:pos x="516" y="804"/>
                </a:cxn>
                <a:cxn ang="0">
                  <a:pos x="570" y="966"/>
                </a:cxn>
                <a:cxn ang="0">
                  <a:pos x="594" y="1056"/>
                </a:cxn>
                <a:cxn ang="0">
                  <a:pos x="540" y="1098"/>
                </a:cxn>
                <a:cxn ang="0">
                  <a:pos x="468" y="1182"/>
                </a:cxn>
                <a:cxn ang="0">
                  <a:pos x="414" y="1134"/>
                </a:cxn>
                <a:cxn ang="0">
                  <a:pos x="450" y="1098"/>
                </a:cxn>
                <a:cxn ang="0">
                  <a:pos x="486" y="1086"/>
                </a:cxn>
                <a:cxn ang="0">
                  <a:pos x="480" y="1014"/>
                </a:cxn>
                <a:cxn ang="0">
                  <a:pos x="438" y="816"/>
                </a:cxn>
                <a:cxn ang="0">
                  <a:pos x="330" y="714"/>
                </a:cxn>
                <a:cxn ang="0">
                  <a:pos x="210" y="654"/>
                </a:cxn>
                <a:cxn ang="0">
                  <a:pos x="108" y="600"/>
                </a:cxn>
                <a:cxn ang="0">
                  <a:pos x="30" y="534"/>
                </a:cxn>
                <a:cxn ang="0">
                  <a:pos x="0" y="522"/>
                </a:cxn>
                <a:cxn ang="0">
                  <a:pos x="90" y="624"/>
                </a:cxn>
              </a:cxnLst>
              <a:rect l="0" t="0" r="r" b="b"/>
              <a:pathLst>
                <a:path w="774" h="1182">
                  <a:moveTo>
                    <a:pt x="750" y="168"/>
                  </a:moveTo>
                  <a:lnTo>
                    <a:pt x="768" y="252"/>
                  </a:lnTo>
                  <a:lnTo>
                    <a:pt x="774" y="348"/>
                  </a:lnTo>
                  <a:lnTo>
                    <a:pt x="750" y="456"/>
                  </a:lnTo>
                  <a:lnTo>
                    <a:pt x="738" y="540"/>
                  </a:lnTo>
                  <a:lnTo>
                    <a:pt x="726" y="606"/>
                  </a:lnTo>
                  <a:lnTo>
                    <a:pt x="726" y="654"/>
                  </a:lnTo>
                  <a:lnTo>
                    <a:pt x="732" y="690"/>
                  </a:lnTo>
                  <a:lnTo>
                    <a:pt x="726" y="702"/>
                  </a:lnTo>
                  <a:lnTo>
                    <a:pt x="708" y="678"/>
                  </a:lnTo>
                  <a:lnTo>
                    <a:pt x="696" y="654"/>
                  </a:lnTo>
                  <a:lnTo>
                    <a:pt x="678" y="624"/>
                  </a:lnTo>
                  <a:lnTo>
                    <a:pt x="666" y="588"/>
                  </a:lnTo>
                  <a:lnTo>
                    <a:pt x="666" y="522"/>
                  </a:lnTo>
                  <a:lnTo>
                    <a:pt x="672" y="486"/>
                  </a:lnTo>
                  <a:lnTo>
                    <a:pt x="666" y="486"/>
                  </a:lnTo>
                  <a:lnTo>
                    <a:pt x="648" y="522"/>
                  </a:lnTo>
                  <a:lnTo>
                    <a:pt x="636" y="570"/>
                  </a:lnTo>
                  <a:lnTo>
                    <a:pt x="636" y="702"/>
                  </a:lnTo>
                  <a:lnTo>
                    <a:pt x="642" y="732"/>
                  </a:lnTo>
                  <a:lnTo>
                    <a:pt x="648" y="762"/>
                  </a:lnTo>
                  <a:lnTo>
                    <a:pt x="660" y="810"/>
                  </a:lnTo>
                  <a:lnTo>
                    <a:pt x="660" y="822"/>
                  </a:lnTo>
                  <a:lnTo>
                    <a:pt x="630" y="798"/>
                  </a:lnTo>
                  <a:lnTo>
                    <a:pt x="606" y="774"/>
                  </a:lnTo>
                  <a:lnTo>
                    <a:pt x="594" y="744"/>
                  </a:lnTo>
                  <a:lnTo>
                    <a:pt x="588" y="708"/>
                  </a:lnTo>
                  <a:lnTo>
                    <a:pt x="588" y="642"/>
                  </a:lnTo>
                  <a:lnTo>
                    <a:pt x="582" y="612"/>
                  </a:lnTo>
                  <a:lnTo>
                    <a:pt x="558" y="630"/>
                  </a:lnTo>
                  <a:lnTo>
                    <a:pt x="552" y="648"/>
                  </a:lnTo>
                  <a:lnTo>
                    <a:pt x="558" y="672"/>
                  </a:lnTo>
                  <a:lnTo>
                    <a:pt x="564" y="690"/>
                  </a:lnTo>
                  <a:lnTo>
                    <a:pt x="570" y="714"/>
                  </a:lnTo>
                  <a:lnTo>
                    <a:pt x="564" y="720"/>
                  </a:lnTo>
                  <a:lnTo>
                    <a:pt x="522" y="678"/>
                  </a:lnTo>
                  <a:lnTo>
                    <a:pt x="498" y="636"/>
                  </a:lnTo>
                  <a:lnTo>
                    <a:pt x="486" y="600"/>
                  </a:lnTo>
                  <a:lnTo>
                    <a:pt x="486" y="564"/>
                  </a:lnTo>
                  <a:lnTo>
                    <a:pt x="498" y="528"/>
                  </a:lnTo>
                  <a:lnTo>
                    <a:pt x="498" y="510"/>
                  </a:lnTo>
                  <a:lnTo>
                    <a:pt x="480" y="534"/>
                  </a:lnTo>
                  <a:lnTo>
                    <a:pt x="462" y="558"/>
                  </a:lnTo>
                  <a:lnTo>
                    <a:pt x="468" y="600"/>
                  </a:lnTo>
                  <a:lnTo>
                    <a:pt x="462" y="612"/>
                  </a:lnTo>
                  <a:lnTo>
                    <a:pt x="450" y="576"/>
                  </a:lnTo>
                  <a:lnTo>
                    <a:pt x="438" y="546"/>
                  </a:lnTo>
                  <a:lnTo>
                    <a:pt x="432" y="528"/>
                  </a:lnTo>
                  <a:lnTo>
                    <a:pt x="432" y="480"/>
                  </a:lnTo>
                  <a:lnTo>
                    <a:pt x="438" y="444"/>
                  </a:lnTo>
                  <a:lnTo>
                    <a:pt x="456" y="402"/>
                  </a:lnTo>
                  <a:lnTo>
                    <a:pt x="474" y="360"/>
                  </a:lnTo>
                  <a:lnTo>
                    <a:pt x="504" y="318"/>
                  </a:lnTo>
                  <a:lnTo>
                    <a:pt x="528" y="276"/>
                  </a:lnTo>
                  <a:lnTo>
                    <a:pt x="546" y="228"/>
                  </a:lnTo>
                  <a:lnTo>
                    <a:pt x="552" y="186"/>
                  </a:lnTo>
                  <a:lnTo>
                    <a:pt x="558" y="138"/>
                  </a:lnTo>
                  <a:lnTo>
                    <a:pt x="546" y="96"/>
                  </a:lnTo>
                  <a:lnTo>
                    <a:pt x="516" y="42"/>
                  </a:lnTo>
                  <a:lnTo>
                    <a:pt x="474" y="12"/>
                  </a:lnTo>
                  <a:lnTo>
                    <a:pt x="414" y="0"/>
                  </a:lnTo>
                  <a:lnTo>
                    <a:pt x="366" y="12"/>
                  </a:lnTo>
                  <a:lnTo>
                    <a:pt x="318" y="42"/>
                  </a:lnTo>
                  <a:lnTo>
                    <a:pt x="282" y="84"/>
                  </a:lnTo>
                  <a:lnTo>
                    <a:pt x="258" y="144"/>
                  </a:lnTo>
                  <a:lnTo>
                    <a:pt x="258" y="192"/>
                  </a:lnTo>
                  <a:lnTo>
                    <a:pt x="282" y="222"/>
                  </a:lnTo>
                  <a:lnTo>
                    <a:pt x="306" y="258"/>
                  </a:lnTo>
                  <a:lnTo>
                    <a:pt x="312" y="306"/>
                  </a:lnTo>
                  <a:lnTo>
                    <a:pt x="318" y="354"/>
                  </a:lnTo>
                  <a:lnTo>
                    <a:pt x="324" y="390"/>
                  </a:lnTo>
                  <a:lnTo>
                    <a:pt x="330" y="438"/>
                  </a:lnTo>
                  <a:lnTo>
                    <a:pt x="330" y="492"/>
                  </a:lnTo>
                  <a:lnTo>
                    <a:pt x="342" y="546"/>
                  </a:lnTo>
                  <a:lnTo>
                    <a:pt x="372" y="588"/>
                  </a:lnTo>
                  <a:lnTo>
                    <a:pt x="408" y="618"/>
                  </a:lnTo>
                  <a:lnTo>
                    <a:pt x="456" y="642"/>
                  </a:lnTo>
                  <a:lnTo>
                    <a:pt x="486" y="666"/>
                  </a:lnTo>
                  <a:lnTo>
                    <a:pt x="480" y="684"/>
                  </a:lnTo>
                  <a:lnTo>
                    <a:pt x="486" y="720"/>
                  </a:lnTo>
                  <a:lnTo>
                    <a:pt x="516" y="804"/>
                  </a:lnTo>
                  <a:lnTo>
                    <a:pt x="540" y="870"/>
                  </a:lnTo>
                  <a:lnTo>
                    <a:pt x="552" y="924"/>
                  </a:lnTo>
                  <a:lnTo>
                    <a:pt x="570" y="966"/>
                  </a:lnTo>
                  <a:lnTo>
                    <a:pt x="588" y="1014"/>
                  </a:lnTo>
                  <a:lnTo>
                    <a:pt x="600" y="1044"/>
                  </a:lnTo>
                  <a:lnTo>
                    <a:pt x="594" y="1056"/>
                  </a:lnTo>
                  <a:lnTo>
                    <a:pt x="576" y="1068"/>
                  </a:lnTo>
                  <a:lnTo>
                    <a:pt x="558" y="1074"/>
                  </a:lnTo>
                  <a:lnTo>
                    <a:pt x="540" y="1098"/>
                  </a:lnTo>
                  <a:lnTo>
                    <a:pt x="552" y="1146"/>
                  </a:lnTo>
                  <a:lnTo>
                    <a:pt x="534" y="1176"/>
                  </a:lnTo>
                  <a:lnTo>
                    <a:pt x="468" y="1182"/>
                  </a:lnTo>
                  <a:lnTo>
                    <a:pt x="420" y="1176"/>
                  </a:lnTo>
                  <a:lnTo>
                    <a:pt x="414" y="1152"/>
                  </a:lnTo>
                  <a:lnTo>
                    <a:pt x="414" y="1134"/>
                  </a:lnTo>
                  <a:lnTo>
                    <a:pt x="426" y="1128"/>
                  </a:lnTo>
                  <a:lnTo>
                    <a:pt x="438" y="1116"/>
                  </a:lnTo>
                  <a:lnTo>
                    <a:pt x="450" y="1098"/>
                  </a:lnTo>
                  <a:lnTo>
                    <a:pt x="462" y="1086"/>
                  </a:lnTo>
                  <a:lnTo>
                    <a:pt x="480" y="1092"/>
                  </a:lnTo>
                  <a:lnTo>
                    <a:pt x="486" y="1086"/>
                  </a:lnTo>
                  <a:lnTo>
                    <a:pt x="474" y="1068"/>
                  </a:lnTo>
                  <a:lnTo>
                    <a:pt x="468" y="1044"/>
                  </a:lnTo>
                  <a:lnTo>
                    <a:pt x="480" y="1014"/>
                  </a:lnTo>
                  <a:lnTo>
                    <a:pt x="480" y="924"/>
                  </a:lnTo>
                  <a:lnTo>
                    <a:pt x="468" y="876"/>
                  </a:lnTo>
                  <a:lnTo>
                    <a:pt x="438" y="816"/>
                  </a:lnTo>
                  <a:lnTo>
                    <a:pt x="408" y="768"/>
                  </a:lnTo>
                  <a:lnTo>
                    <a:pt x="366" y="738"/>
                  </a:lnTo>
                  <a:lnTo>
                    <a:pt x="330" y="714"/>
                  </a:lnTo>
                  <a:lnTo>
                    <a:pt x="294" y="696"/>
                  </a:lnTo>
                  <a:lnTo>
                    <a:pt x="258" y="678"/>
                  </a:lnTo>
                  <a:lnTo>
                    <a:pt x="210" y="654"/>
                  </a:lnTo>
                  <a:lnTo>
                    <a:pt x="168" y="636"/>
                  </a:lnTo>
                  <a:lnTo>
                    <a:pt x="138" y="618"/>
                  </a:lnTo>
                  <a:lnTo>
                    <a:pt x="108" y="600"/>
                  </a:lnTo>
                  <a:lnTo>
                    <a:pt x="72" y="570"/>
                  </a:lnTo>
                  <a:lnTo>
                    <a:pt x="48" y="546"/>
                  </a:lnTo>
                  <a:lnTo>
                    <a:pt x="30" y="534"/>
                  </a:lnTo>
                  <a:lnTo>
                    <a:pt x="18" y="522"/>
                  </a:lnTo>
                  <a:lnTo>
                    <a:pt x="6" y="516"/>
                  </a:lnTo>
                  <a:lnTo>
                    <a:pt x="0" y="522"/>
                  </a:lnTo>
                  <a:lnTo>
                    <a:pt x="18" y="558"/>
                  </a:lnTo>
                  <a:lnTo>
                    <a:pt x="42" y="588"/>
                  </a:lnTo>
                  <a:lnTo>
                    <a:pt x="90" y="624"/>
                  </a:lnTo>
                  <a:lnTo>
                    <a:pt x="126" y="660"/>
                  </a:lnTo>
                  <a:lnTo>
                    <a:pt x="144" y="71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7" name="Freeform 9"/>
            <p:cNvSpPr>
              <a:spLocks/>
            </p:cNvSpPr>
            <p:nvPr/>
          </p:nvSpPr>
          <p:spPr bwMode="auto">
            <a:xfrm>
              <a:off x="3009900" y="3209925"/>
              <a:ext cx="2390775" cy="1590675"/>
            </a:xfrm>
            <a:custGeom>
              <a:avLst/>
              <a:gdLst/>
              <a:ahLst/>
              <a:cxnLst>
                <a:cxn ang="0">
                  <a:pos x="1476" y="756"/>
                </a:cxn>
                <a:cxn ang="0">
                  <a:pos x="1506" y="888"/>
                </a:cxn>
                <a:cxn ang="0">
                  <a:pos x="1452" y="942"/>
                </a:cxn>
                <a:cxn ang="0">
                  <a:pos x="1446" y="1002"/>
                </a:cxn>
                <a:cxn ang="0">
                  <a:pos x="1374" y="1002"/>
                </a:cxn>
                <a:cxn ang="0">
                  <a:pos x="1308" y="978"/>
                </a:cxn>
                <a:cxn ang="0">
                  <a:pos x="1338" y="924"/>
                </a:cxn>
                <a:cxn ang="0">
                  <a:pos x="1380" y="924"/>
                </a:cxn>
                <a:cxn ang="0">
                  <a:pos x="1392" y="912"/>
                </a:cxn>
                <a:cxn ang="0">
                  <a:pos x="1398" y="852"/>
                </a:cxn>
                <a:cxn ang="0">
                  <a:pos x="1374" y="672"/>
                </a:cxn>
                <a:cxn ang="0">
                  <a:pos x="1248" y="582"/>
                </a:cxn>
                <a:cxn ang="0">
                  <a:pos x="1140" y="474"/>
                </a:cxn>
                <a:cxn ang="0">
                  <a:pos x="876" y="438"/>
                </a:cxn>
                <a:cxn ang="0">
                  <a:pos x="648" y="324"/>
                </a:cxn>
                <a:cxn ang="0">
                  <a:pos x="612" y="204"/>
                </a:cxn>
                <a:cxn ang="0">
                  <a:pos x="582" y="276"/>
                </a:cxn>
                <a:cxn ang="0">
                  <a:pos x="450" y="222"/>
                </a:cxn>
                <a:cxn ang="0">
                  <a:pos x="330" y="162"/>
                </a:cxn>
                <a:cxn ang="0">
                  <a:pos x="300" y="240"/>
                </a:cxn>
                <a:cxn ang="0">
                  <a:pos x="390" y="396"/>
                </a:cxn>
                <a:cxn ang="0">
                  <a:pos x="408" y="438"/>
                </a:cxn>
                <a:cxn ang="0">
                  <a:pos x="444" y="462"/>
                </a:cxn>
                <a:cxn ang="0">
                  <a:pos x="510" y="474"/>
                </a:cxn>
                <a:cxn ang="0">
                  <a:pos x="516" y="600"/>
                </a:cxn>
                <a:cxn ang="0">
                  <a:pos x="450" y="570"/>
                </a:cxn>
                <a:cxn ang="0">
                  <a:pos x="402" y="492"/>
                </a:cxn>
                <a:cxn ang="0">
                  <a:pos x="342" y="504"/>
                </a:cxn>
                <a:cxn ang="0">
                  <a:pos x="276" y="312"/>
                </a:cxn>
                <a:cxn ang="0">
                  <a:pos x="234" y="222"/>
                </a:cxn>
                <a:cxn ang="0">
                  <a:pos x="204" y="96"/>
                </a:cxn>
                <a:cxn ang="0">
                  <a:pos x="258" y="36"/>
                </a:cxn>
                <a:cxn ang="0">
                  <a:pos x="378" y="72"/>
                </a:cxn>
                <a:cxn ang="0">
                  <a:pos x="432" y="72"/>
                </a:cxn>
                <a:cxn ang="0">
                  <a:pos x="288" y="12"/>
                </a:cxn>
                <a:cxn ang="0">
                  <a:pos x="234" y="18"/>
                </a:cxn>
                <a:cxn ang="0">
                  <a:pos x="162" y="90"/>
                </a:cxn>
                <a:cxn ang="0">
                  <a:pos x="120" y="162"/>
                </a:cxn>
                <a:cxn ang="0">
                  <a:pos x="138" y="210"/>
                </a:cxn>
                <a:cxn ang="0">
                  <a:pos x="108" y="306"/>
                </a:cxn>
                <a:cxn ang="0">
                  <a:pos x="0" y="384"/>
                </a:cxn>
                <a:cxn ang="0">
                  <a:pos x="30" y="276"/>
                </a:cxn>
              </a:cxnLst>
              <a:rect l="0" t="0" r="r" b="b"/>
              <a:pathLst>
                <a:path w="1506" h="1002">
                  <a:moveTo>
                    <a:pt x="1452" y="654"/>
                  </a:moveTo>
                  <a:lnTo>
                    <a:pt x="1464" y="702"/>
                  </a:lnTo>
                  <a:lnTo>
                    <a:pt x="1476" y="756"/>
                  </a:lnTo>
                  <a:lnTo>
                    <a:pt x="1488" y="804"/>
                  </a:lnTo>
                  <a:lnTo>
                    <a:pt x="1506" y="852"/>
                  </a:lnTo>
                  <a:lnTo>
                    <a:pt x="1506" y="888"/>
                  </a:lnTo>
                  <a:lnTo>
                    <a:pt x="1482" y="912"/>
                  </a:lnTo>
                  <a:lnTo>
                    <a:pt x="1464" y="930"/>
                  </a:lnTo>
                  <a:lnTo>
                    <a:pt x="1452" y="942"/>
                  </a:lnTo>
                  <a:lnTo>
                    <a:pt x="1446" y="960"/>
                  </a:lnTo>
                  <a:lnTo>
                    <a:pt x="1452" y="984"/>
                  </a:lnTo>
                  <a:lnTo>
                    <a:pt x="1446" y="1002"/>
                  </a:lnTo>
                  <a:lnTo>
                    <a:pt x="1428" y="1002"/>
                  </a:lnTo>
                  <a:lnTo>
                    <a:pt x="1404" y="1002"/>
                  </a:lnTo>
                  <a:lnTo>
                    <a:pt x="1374" y="1002"/>
                  </a:lnTo>
                  <a:lnTo>
                    <a:pt x="1350" y="996"/>
                  </a:lnTo>
                  <a:lnTo>
                    <a:pt x="1320" y="990"/>
                  </a:lnTo>
                  <a:lnTo>
                    <a:pt x="1308" y="978"/>
                  </a:lnTo>
                  <a:lnTo>
                    <a:pt x="1314" y="960"/>
                  </a:lnTo>
                  <a:lnTo>
                    <a:pt x="1326" y="942"/>
                  </a:lnTo>
                  <a:lnTo>
                    <a:pt x="1338" y="924"/>
                  </a:lnTo>
                  <a:lnTo>
                    <a:pt x="1350" y="912"/>
                  </a:lnTo>
                  <a:lnTo>
                    <a:pt x="1362" y="924"/>
                  </a:lnTo>
                  <a:lnTo>
                    <a:pt x="1380" y="924"/>
                  </a:lnTo>
                  <a:lnTo>
                    <a:pt x="1398" y="924"/>
                  </a:lnTo>
                  <a:lnTo>
                    <a:pt x="1404" y="924"/>
                  </a:lnTo>
                  <a:lnTo>
                    <a:pt x="1392" y="912"/>
                  </a:lnTo>
                  <a:lnTo>
                    <a:pt x="1386" y="894"/>
                  </a:lnTo>
                  <a:lnTo>
                    <a:pt x="1392" y="888"/>
                  </a:lnTo>
                  <a:lnTo>
                    <a:pt x="1398" y="852"/>
                  </a:lnTo>
                  <a:lnTo>
                    <a:pt x="1398" y="780"/>
                  </a:lnTo>
                  <a:lnTo>
                    <a:pt x="1392" y="720"/>
                  </a:lnTo>
                  <a:lnTo>
                    <a:pt x="1374" y="672"/>
                  </a:lnTo>
                  <a:lnTo>
                    <a:pt x="1344" y="636"/>
                  </a:lnTo>
                  <a:lnTo>
                    <a:pt x="1290" y="606"/>
                  </a:lnTo>
                  <a:lnTo>
                    <a:pt x="1248" y="582"/>
                  </a:lnTo>
                  <a:lnTo>
                    <a:pt x="1212" y="564"/>
                  </a:lnTo>
                  <a:lnTo>
                    <a:pt x="1176" y="528"/>
                  </a:lnTo>
                  <a:lnTo>
                    <a:pt x="1140" y="474"/>
                  </a:lnTo>
                  <a:lnTo>
                    <a:pt x="1080" y="438"/>
                  </a:lnTo>
                  <a:lnTo>
                    <a:pt x="978" y="444"/>
                  </a:lnTo>
                  <a:lnTo>
                    <a:pt x="876" y="438"/>
                  </a:lnTo>
                  <a:lnTo>
                    <a:pt x="774" y="408"/>
                  </a:lnTo>
                  <a:lnTo>
                    <a:pt x="702" y="372"/>
                  </a:lnTo>
                  <a:lnTo>
                    <a:pt x="648" y="324"/>
                  </a:lnTo>
                  <a:lnTo>
                    <a:pt x="624" y="276"/>
                  </a:lnTo>
                  <a:lnTo>
                    <a:pt x="624" y="186"/>
                  </a:lnTo>
                  <a:lnTo>
                    <a:pt x="612" y="204"/>
                  </a:lnTo>
                  <a:lnTo>
                    <a:pt x="600" y="228"/>
                  </a:lnTo>
                  <a:lnTo>
                    <a:pt x="606" y="258"/>
                  </a:lnTo>
                  <a:lnTo>
                    <a:pt x="582" y="276"/>
                  </a:lnTo>
                  <a:lnTo>
                    <a:pt x="540" y="270"/>
                  </a:lnTo>
                  <a:lnTo>
                    <a:pt x="492" y="258"/>
                  </a:lnTo>
                  <a:lnTo>
                    <a:pt x="450" y="222"/>
                  </a:lnTo>
                  <a:lnTo>
                    <a:pt x="408" y="192"/>
                  </a:lnTo>
                  <a:lnTo>
                    <a:pt x="366" y="174"/>
                  </a:lnTo>
                  <a:lnTo>
                    <a:pt x="330" y="162"/>
                  </a:lnTo>
                  <a:lnTo>
                    <a:pt x="300" y="156"/>
                  </a:lnTo>
                  <a:lnTo>
                    <a:pt x="288" y="174"/>
                  </a:lnTo>
                  <a:lnTo>
                    <a:pt x="300" y="240"/>
                  </a:lnTo>
                  <a:lnTo>
                    <a:pt x="324" y="300"/>
                  </a:lnTo>
                  <a:lnTo>
                    <a:pt x="360" y="354"/>
                  </a:lnTo>
                  <a:lnTo>
                    <a:pt x="390" y="396"/>
                  </a:lnTo>
                  <a:lnTo>
                    <a:pt x="408" y="414"/>
                  </a:lnTo>
                  <a:lnTo>
                    <a:pt x="420" y="426"/>
                  </a:lnTo>
                  <a:lnTo>
                    <a:pt x="408" y="438"/>
                  </a:lnTo>
                  <a:lnTo>
                    <a:pt x="408" y="444"/>
                  </a:lnTo>
                  <a:lnTo>
                    <a:pt x="426" y="456"/>
                  </a:lnTo>
                  <a:lnTo>
                    <a:pt x="444" y="462"/>
                  </a:lnTo>
                  <a:lnTo>
                    <a:pt x="474" y="462"/>
                  </a:lnTo>
                  <a:lnTo>
                    <a:pt x="492" y="468"/>
                  </a:lnTo>
                  <a:lnTo>
                    <a:pt x="510" y="474"/>
                  </a:lnTo>
                  <a:lnTo>
                    <a:pt x="522" y="492"/>
                  </a:lnTo>
                  <a:lnTo>
                    <a:pt x="522" y="582"/>
                  </a:lnTo>
                  <a:lnTo>
                    <a:pt x="516" y="600"/>
                  </a:lnTo>
                  <a:lnTo>
                    <a:pt x="492" y="588"/>
                  </a:lnTo>
                  <a:lnTo>
                    <a:pt x="468" y="582"/>
                  </a:lnTo>
                  <a:lnTo>
                    <a:pt x="450" y="570"/>
                  </a:lnTo>
                  <a:lnTo>
                    <a:pt x="432" y="546"/>
                  </a:lnTo>
                  <a:lnTo>
                    <a:pt x="414" y="510"/>
                  </a:lnTo>
                  <a:lnTo>
                    <a:pt x="402" y="492"/>
                  </a:lnTo>
                  <a:lnTo>
                    <a:pt x="402" y="528"/>
                  </a:lnTo>
                  <a:lnTo>
                    <a:pt x="384" y="534"/>
                  </a:lnTo>
                  <a:lnTo>
                    <a:pt x="342" y="504"/>
                  </a:lnTo>
                  <a:lnTo>
                    <a:pt x="312" y="450"/>
                  </a:lnTo>
                  <a:lnTo>
                    <a:pt x="294" y="372"/>
                  </a:lnTo>
                  <a:lnTo>
                    <a:pt x="276" y="312"/>
                  </a:lnTo>
                  <a:lnTo>
                    <a:pt x="258" y="282"/>
                  </a:lnTo>
                  <a:lnTo>
                    <a:pt x="240" y="258"/>
                  </a:lnTo>
                  <a:lnTo>
                    <a:pt x="234" y="222"/>
                  </a:lnTo>
                  <a:lnTo>
                    <a:pt x="222" y="180"/>
                  </a:lnTo>
                  <a:lnTo>
                    <a:pt x="210" y="132"/>
                  </a:lnTo>
                  <a:lnTo>
                    <a:pt x="204" y="96"/>
                  </a:lnTo>
                  <a:lnTo>
                    <a:pt x="216" y="66"/>
                  </a:lnTo>
                  <a:lnTo>
                    <a:pt x="234" y="48"/>
                  </a:lnTo>
                  <a:lnTo>
                    <a:pt x="258" y="36"/>
                  </a:lnTo>
                  <a:lnTo>
                    <a:pt x="294" y="36"/>
                  </a:lnTo>
                  <a:lnTo>
                    <a:pt x="336" y="54"/>
                  </a:lnTo>
                  <a:lnTo>
                    <a:pt x="378" y="72"/>
                  </a:lnTo>
                  <a:lnTo>
                    <a:pt x="438" y="90"/>
                  </a:lnTo>
                  <a:lnTo>
                    <a:pt x="462" y="96"/>
                  </a:lnTo>
                  <a:lnTo>
                    <a:pt x="432" y="72"/>
                  </a:lnTo>
                  <a:lnTo>
                    <a:pt x="396" y="48"/>
                  </a:lnTo>
                  <a:lnTo>
                    <a:pt x="336" y="30"/>
                  </a:lnTo>
                  <a:lnTo>
                    <a:pt x="288" y="12"/>
                  </a:lnTo>
                  <a:lnTo>
                    <a:pt x="258" y="0"/>
                  </a:lnTo>
                  <a:lnTo>
                    <a:pt x="240" y="0"/>
                  </a:lnTo>
                  <a:lnTo>
                    <a:pt x="234" y="18"/>
                  </a:lnTo>
                  <a:lnTo>
                    <a:pt x="216" y="42"/>
                  </a:lnTo>
                  <a:lnTo>
                    <a:pt x="186" y="60"/>
                  </a:lnTo>
                  <a:lnTo>
                    <a:pt x="162" y="90"/>
                  </a:lnTo>
                  <a:lnTo>
                    <a:pt x="144" y="126"/>
                  </a:lnTo>
                  <a:lnTo>
                    <a:pt x="132" y="150"/>
                  </a:lnTo>
                  <a:lnTo>
                    <a:pt x="120" y="162"/>
                  </a:lnTo>
                  <a:lnTo>
                    <a:pt x="114" y="174"/>
                  </a:lnTo>
                  <a:lnTo>
                    <a:pt x="132" y="186"/>
                  </a:lnTo>
                  <a:lnTo>
                    <a:pt x="138" y="210"/>
                  </a:lnTo>
                  <a:lnTo>
                    <a:pt x="108" y="234"/>
                  </a:lnTo>
                  <a:lnTo>
                    <a:pt x="90" y="264"/>
                  </a:lnTo>
                  <a:lnTo>
                    <a:pt x="108" y="306"/>
                  </a:lnTo>
                  <a:lnTo>
                    <a:pt x="96" y="342"/>
                  </a:lnTo>
                  <a:lnTo>
                    <a:pt x="36" y="378"/>
                  </a:lnTo>
                  <a:lnTo>
                    <a:pt x="0" y="384"/>
                  </a:lnTo>
                  <a:lnTo>
                    <a:pt x="0" y="336"/>
                  </a:lnTo>
                  <a:lnTo>
                    <a:pt x="12" y="300"/>
                  </a:lnTo>
                  <a:lnTo>
                    <a:pt x="30" y="276"/>
                  </a:lnTo>
                  <a:lnTo>
                    <a:pt x="36" y="258"/>
                  </a:lnTo>
                  <a:lnTo>
                    <a:pt x="12" y="25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8" name="Freeform 10"/>
            <p:cNvSpPr>
              <a:spLocks/>
            </p:cNvSpPr>
            <p:nvPr/>
          </p:nvSpPr>
          <p:spPr bwMode="auto">
            <a:xfrm>
              <a:off x="3019425" y="1762125"/>
              <a:ext cx="1066800" cy="1847850"/>
            </a:xfrm>
            <a:custGeom>
              <a:avLst/>
              <a:gdLst/>
              <a:ahLst/>
              <a:cxnLst>
                <a:cxn ang="0">
                  <a:pos x="0" y="1140"/>
                </a:cxn>
                <a:cxn ang="0">
                  <a:pos x="48" y="1038"/>
                </a:cxn>
                <a:cxn ang="0">
                  <a:pos x="150" y="900"/>
                </a:cxn>
                <a:cxn ang="0">
                  <a:pos x="192" y="852"/>
                </a:cxn>
                <a:cxn ang="0">
                  <a:pos x="204" y="804"/>
                </a:cxn>
                <a:cxn ang="0">
                  <a:pos x="246" y="798"/>
                </a:cxn>
                <a:cxn ang="0">
                  <a:pos x="300" y="822"/>
                </a:cxn>
                <a:cxn ang="0">
                  <a:pos x="342" y="864"/>
                </a:cxn>
                <a:cxn ang="0">
                  <a:pos x="444" y="900"/>
                </a:cxn>
                <a:cxn ang="0">
                  <a:pos x="456" y="882"/>
                </a:cxn>
                <a:cxn ang="0">
                  <a:pos x="468" y="786"/>
                </a:cxn>
                <a:cxn ang="0">
                  <a:pos x="522" y="660"/>
                </a:cxn>
                <a:cxn ang="0">
                  <a:pos x="570" y="576"/>
                </a:cxn>
                <a:cxn ang="0">
                  <a:pos x="606" y="504"/>
                </a:cxn>
                <a:cxn ang="0">
                  <a:pos x="654" y="444"/>
                </a:cxn>
                <a:cxn ang="0">
                  <a:pos x="672" y="378"/>
                </a:cxn>
                <a:cxn ang="0">
                  <a:pos x="660" y="330"/>
                </a:cxn>
                <a:cxn ang="0">
                  <a:pos x="654" y="396"/>
                </a:cxn>
                <a:cxn ang="0">
                  <a:pos x="630" y="438"/>
                </a:cxn>
                <a:cxn ang="0">
                  <a:pos x="600" y="468"/>
                </a:cxn>
                <a:cxn ang="0">
                  <a:pos x="564" y="480"/>
                </a:cxn>
                <a:cxn ang="0">
                  <a:pos x="534" y="552"/>
                </a:cxn>
                <a:cxn ang="0">
                  <a:pos x="498" y="606"/>
                </a:cxn>
                <a:cxn ang="0">
                  <a:pos x="468" y="594"/>
                </a:cxn>
                <a:cxn ang="0">
                  <a:pos x="474" y="552"/>
                </a:cxn>
                <a:cxn ang="0">
                  <a:pos x="468" y="534"/>
                </a:cxn>
                <a:cxn ang="0">
                  <a:pos x="456" y="552"/>
                </a:cxn>
                <a:cxn ang="0">
                  <a:pos x="456" y="600"/>
                </a:cxn>
                <a:cxn ang="0">
                  <a:pos x="420" y="612"/>
                </a:cxn>
                <a:cxn ang="0">
                  <a:pos x="396" y="570"/>
                </a:cxn>
                <a:cxn ang="0">
                  <a:pos x="408" y="474"/>
                </a:cxn>
                <a:cxn ang="0">
                  <a:pos x="414" y="258"/>
                </a:cxn>
                <a:cxn ang="0">
                  <a:pos x="420" y="210"/>
                </a:cxn>
                <a:cxn ang="0">
                  <a:pos x="384" y="192"/>
                </a:cxn>
                <a:cxn ang="0">
                  <a:pos x="210" y="108"/>
                </a:cxn>
                <a:cxn ang="0">
                  <a:pos x="96" y="48"/>
                </a:cxn>
              </a:cxnLst>
              <a:rect l="0" t="0" r="r" b="b"/>
              <a:pathLst>
                <a:path w="672" h="1164">
                  <a:moveTo>
                    <a:pt x="6" y="1164"/>
                  </a:moveTo>
                  <a:lnTo>
                    <a:pt x="0" y="1140"/>
                  </a:lnTo>
                  <a:lnTo>
                    <a:pt x="18" y="1092"/>
                  </a:lnTo>
                  <a:lnTo>
                    <a:pt x="48" y="1038"/>
                  </a:lnTo>
                  <a:lnTo>
                    <a:pt x="108" y="960"/>
                  </a:lnTo>
                  <a:lnTo>
                    <a:pt x="150" y="900"/>
                  </a:lnTo>
                  <a:lnTo>
                    <a:pt x="174" y="876"/>
                  </a:lnTo>
                  <a:lnTo>
                    <a:pt x="192" y="852"/>
                  </a:lnTo>
                  <a:lnTo>
                    <a:pt x="198" y="822"/>
                  </a:lnTo>
                  <a:lnTo>
                    <a:pt x="204" y="804"/>
                  </a:lnTo>
                  <a:lnTo>
                    <a:pt x="228" y="798"/>
                  </a:lnTo>
                  <a:lnTo>
                    <a:pt x="246" y="798"/>
                  </a:lnTo>
                  <a:lnTo>
                    <a:pt x="276" y="804"/>
                  </a:lnTo>
                  <a:lnTo>
                    <a:pt x="300" y="822"/>
                  </a:lnTo>
                  <a:lnTo>
                    <a:pt x="312" y="840"/>
                  </a:lnTo>
                  <a:lnTo>
                    <a:pt x="342" y="864"/>
                  </a:lnTo>
                  <a:lnTo>
                    <a:pt x="402" y="888"/>
                  </a:lnTo>
                  <a:lnTo>
                    <a:pt x="444" y="900"/>
                  </a:lnTo>
                  <a:lnTo>
                    <a:pt x="450" y="900"/>
                  </a:lnTo>
                  <a:lnTo>
                    <a:pt x="456" y="882"/>
                  </a:lnTo>
                  <a:lnTo>
                    <a:pt x="456" y="840"/>
                  </a:lnTo>
                  <a:lnTo>
                    <a:pt x="468" y="786"/>
                  </a:lnTo>
                  <a:lnTo>
                    <a:pt x="492" y="720"/>
                  </a:lnTo>
                  <a:lnTo>
                    <a:pt x="522" y="660"/>
                  </a:lnTo>
                  <a:lnTo>
                    <a:pt x="546" y="618"/>
                  </a:lnTo>
                  <a:lnTo>
                    <a:pt x="570" y="576"/>
                  </a:lnTo>
                  <a:lnTo>
                    <a:pt x="582" y="540"/>
                  </a:lnTo>
                  <a:lnTo>
                    <a:pt x="606" y="504"/>
                  </a:lnTo>
                  <a:lnTo>
                    <a:pt x="630" y="474"/>
                  </a:lnTo>
                  <a:lnTo>
                    <a:pt x="654" y="444"/>
                  </a:lnTo>
                  <a:lnTo>
                    <a:pt x="666" y="414"/>
                  </a:lnTo>
                  <a:lnTo>
                    <a:pt x="672" y="378"/>
                  </a:lnTo>
                  <a:lnTo>
                    <a:pt x="666" y="342"/>
                  </a:lnTo>
                  <a:lnTo>
                    <a:pt x="660" y="330"/>
                  </a:lnTo>
                  <a:lnTo>
                    <a:pt x="654" y="354"/>
                  </a:lnTo>
                  <a:lnTo>
                    <a:pt x="654" y="396"/>
                  </a:lnTo>
                  <a:lnTo>
                    <a:pt x="648" y="420"/>
                  </a:lnTo>
                  <a:lnTo>
                    <a:pt x="630" y="438"/>
                  </a:lnTo>
                  <a:lnTo>
                    <a:pt x="612" y="450"/>
                  </a:lnTo>
                  <a:lnTo>
                    <a:pt x="600" y="468"/>
                  </a:lnTo>
                  <a:lnTo>
                    <a:pt x="582" y="480"/>
                  </a:lnTo>
                  <a:lnTo>
                    <a:pt x="564" y="480"/>
                  </a:lnTo>
                  <a:lnTo>
                    <a:pt x="546" y="498"/>
                  </a:lnTo>
                  <a:lnTo>
                    <a:pt x="534" y="552"/>
                  </a:lnTo>
                  <a:lnTo>
                    <a:pt x="522" y="588"/>
                  </a:lnTo>
                  <a:lnTo>
                    <a:pt x="498" y="606"/>
                  </a:lnTo>
                  <a:lnTo>
                    <a:pt x="480" y="612"/>
                  </a:lnTo>
                  <a:lnTo>
                    <a:pt x="468" y="594"/>
                  </a:lnTo>
                  <a:lnTo>
                    <a:pt x="468" y="576"/>
                  </a:lnTo>
                  <a:lnTo>
                    <a:pt x="474" y="552"/>
                  </a:lnTo>
                  <a:lnTo>
                    <a:pt x="474" y="540"/>
                  </a:lnTo>
                  <a:lnTo>
                    <a:pt x="468" y="534"/>
                  </a:lnTo>
                  <a:lnTo>
                    <a:pt x="456" y="534"/>
                  </a:lnTo>
                  <a:lnTo>
                    <a:pt x="456" y="552"/>
                  </a:lnTo>
                  <a:lnTo>
                    <a:pt x="450" y="570"/>
                  </a:lnTo>
                  <a:lnTo>
                    <a:pt x="456" y="600"/>
                  </a:lnTo>
                  <a:lnTo>
                    <a:pt x="450" y="612"/>
                  </a:lnTo>
                  <a:lnTo>
                    <a:pt x="420" y="612"/>
                  </a:lnTo>
                  <a:lnTo>
                    <a:pt x="402" y="600"/>
                  </a:lnTo>
                  <a:lnTo>
                    <a:pt x="396" y="570"/>
                  </a:lnTo>
                  <a:lnTo>
                    <a:pt x="396" y="534"/>
                  </a:lnTo>
                  <a:lnTo>
                    <a:pt x="408" y="474"/>
                  </a:lnTo>
                  <a:lnTo>
                    <a:pt x="414" y="420"/>
                  </a:lnTo>
                  <a:lnTo>
                    <a:pt x="414" y="258"/>
                  </a:lnTo>
                  <a:lnTo>
                    <a:pt x="420" y="228"/>
                  </a:lnTo>
                  <a:lnTo>
                    <a:pt x="420" y="210"/>
                  </a:lnTo>
                  <a:lnTo>
                    <a:pt x="414" y="204"/>
                  </a:lnTo>
                  <a:lnTo>
                    <a:pt x="384" y="192"/>
                  </a:lnTo>
                  <a:lnTo>
                    <a:pt x="294" y="144"/>
                  </a:lnTo>
                  <a:lnTo>
                    <a:pt x="210" y="108"/>
                  </a:lnTo>
                  <a:lnTo>
                    <a:pt x="150" y="78"/>
                  </a:lnTo>
                  <a:lnTo>
                    <a:pt x="96" y="48"/>
                  </a:lnTo>
                  <a:lnTo>
                    <a:pt x="1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70866" y="5630333"/>
            <a:ext cx="148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curve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78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19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1st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3019425" y="1743075"/>
            <a:ext cx="3286125" cy="3238500"/>
            <a:chOff x="3019425" y="1743075"/>
            <a:chExt cx="3286125" cy="3238500"/>
          </a:xfrm>
        </p:grpSpPr>
        <p:sp>
          <p:nvSpPr>
            <p:cNvPr id="125966" name="Freeform 14"/>
            <p:cNvSpPr>
              <a:spLocks/>
            </p:cNvSpPr>
            <p:nvPr/>
          </p:nvSpPr>
          <p:spPr bwMode="auto">
            <a:xfrm>
              <a:off x="3048000" y="1743075"/>
              <a:ext cx="3257550" cy="2076450"/>
            </a:xfrm>
            <a:custGeom>
              <a:avLst/>
              <a:gdLst/>
              <a:ahLst/>
              <a:cxnLst>
                <a:cxn ang="0">
                  <a:pos x="102" y="18"/>
                </a:cxn>
                <a:cxn ang="0">
                  <a:pos x="348" y="90"/>
                </a:cxn>
                <a:cxn ang="0">
                  <a:pos x="450" y="84"/>
                </a:cxn>
                <a:cxn ang="0">
                  <a:pos x="510" y="30"/>
                </a:cxn>
                <a:cxn ang="0">
                  <a:pos x="522" y="48"/>
                </a:cxn>
                <a:cxn ang="0">
                  <a:pos x="510" y="78"/>
                </a:cxn>
                <a:cxn ang="0">
                  <a:pos x="624" y="48"/>
                </a:cxn>
                <a:cxn ang="0">
                  <a:pos x="714" y="78"/>
                </a:cxn>
                <a:cxn ang="0">
                  <a:pos x="648" y="102"/>
                </a:cxn>
                <a:cxn ang="0">
                  <a:pos x="726" y="108"/>
                </a:cxn>
                <a:cxn ang="0">
                  <a:pos x="846" y="156"/>
                </a:cxn>
                <a:cxn ang="0">
                  <a:pos x="816" y="168"/>
                </a:cxn>
                <a:cxn ang="0">
                  <a:pos x="744" y="174"/>
                </a:cxn>
                <a:cxn ang="0">
                  <a:pos x="846" y="210"/>
                </a:cxn>
                <a:cxn ang="0">
                  <a:pos x="942" y="294"/>
                </a:cxn>
                <a:cxn ang="0">
                  <a:pos x="900" y="300"/>
                </a:cxn>
                <a:cxn ang="0">
                  <a:pos x="828" y="288"/>
                </a:cxn>
                <a:cxn ang="0">
                  <a:pos x="900" y="336"/>
                </a:cxn>
                <a:cxn ang="0">
                  <a:pos x="990" y="408"/>
                </a:cxn>
                <a:cxn ang="0">
                  <a:pos x="936" y="402"/>
                </a:cxn>
                <a:cxn ang="0">
                  <a:pos x="858" y="390"/>
                </a:cxn>
                <a:cxn ang="0">
                  <a:pos x="912" y="432"/>
                </a:cxn>
                <a:cxn ang="0">
                  <a:pos x="996" y="510"/>
                </a:cxn>
                <a:cxn ang="0">
                  <a:pos x="942" y="492"/>
                </a:cxn>
                <a:cxn ang="0">
                  <a:pos x="924" y="510"/>
                </a:cxn>
                <a:cxn ang="0">
                  <a:pos x="1008" y="594"/>
                </a:cxn>
                <a:cxn ang="0">
                  <a:pos x="1002" y="624"/>
                </a:cxn>
                <a:cxn ang="0">
                  <a:pos x="936" y="588"/>
                </a:cxn>
                <a:cxn ang="0">
                  <a:pos x="972" y="642"/>
                </a:cxn>
                <a:cxn ang="0">
                  <a:pos x="1020" y="750"/>
                </a:cxn>
                <a:cxn ang="0">
                  <a:pos x="1026" y="792"/>
                </a:cxn>
                <a:cxn ang="0">
                  <a:pos x="978" y="756"/>
                </a:cxn>
                <a:cxn ang="0">
                  <a:pos x="900" y="708"/>
                </a:cxn>
                <a:cxn ang="0">
                  <a:pos x="906" y="750"/>
                </a:cxn>
                <a:cxn ang="0">
                  <a:pos x="1032" y="858"/>
                </a:cxn>
                <a:cxn ang="0">
                  <a:pos x="1188" y="924"/>
                </a:cxn>
                <a:cxn ang="0">
                  <a:pos x="1380" y="972"/>
                </a:cxn>
                <a:cxn ang="0">
                  <a:pos x="1518" y="960"/>
                </a:cxn>
                <a:cxn ang="0">
                  <a:pos x="1596" y="834"/>
                </a:cxn>
                <a:cxn ang="0">
                  <a:pos x="1758" y="792"/>
                </a:cxn>
                <a:cxn ang="0">
                  <a:pos x="1956" y="900"/>
                </a:cxn>
                <a:cxn ang="0">
                  <a:pos x="2052" y="1122"/>
                </a:cxn>
              </a:cxnLst>
              <a:rect l="0" t="0" r="r" b="b"/>
              <a:pathLst>
                <a:path w="2052" h="1308">
                  <a:moveTo>
                    <a:pt x="0" y="0"/>
                  </a:moveTo>
                  <a:lnTo>
                    <a:pt x="48" y="6"/>
                  </a:lnTo>
                  <a:lnTo>
                    <a:pt x="102" y="18"/>
                  </a:lnTo>
                  <a:lnTo>
                    <a:pt x="198" y="42"/>
                  </a:lnTo>
                  <a:lnTo>
                    <a:pt x="282" y="66"/>
                  </a:lnTo>
                  <a:lnTo>
                    <a:pt x="348" y="90"/>
                  </a:lnTo>
                  <a:lnTo>
                    <a:pt x="402" y="102"/>
                  </a:lnTo>
                  <a:lnTo>
                    <a:pt x="432" y="96"/>
                  </a:lnTo>
                  <a:lnTo>
                    <a:pt x="450" y="84"/>
                  </a:lnTo>
                  <a:lnTo>
                    <a:pt x="468" y="60"/>
                  </a:lnTo>
                  <a:lnTo>
                    <a:pt x="486" y="42"/>
                  </a:lnTo>
                  <a:lnTo>
                    <a:pt x="510" y="30"/>
                  </a:lnTo>
                  <a:lnTo>
                    <a:pt x="528" y="30"/>
                  </a:lnTo>
                  <a:lnTo>
                    <a:pt x="528" y="36"/>
                  </a:lnTo>
                  <a:lnTo>
                    <a:pt x="522" y="48"/>
                  </a:lnTo>
                  <a:lnTo>
                    <a:pt x="504" y="72"/>
                  </a:lnTo>
                  <a:lnTo>
                    <a:pt x="498" y="78"/>
                  </a:lnTo>
                  <a:lnTo>
                    <a:pt x="510" y="78"/>
                  </a:lnTo>
                  <a:lnTo>
                    <a:pt x="534" y="72"/>
                  </a:lnTo>
                  <a:lnTo>
                    <a:pt x="582" y="54"/>
                  </a:lnTo>
                  <a:lnTo>
                    <a:pt x="624" y="48"/>
                  </a:lnTo>
                  <a:lnTo>
                    <a:pt x="678" y="54"/>
                  </a:lnTo>
                  <a:lnTo>
                    <a:pt x="708" y="66"/>
                  </a:lnTo>
                  <a:lnTo>
                    <a:pt x="714" y="78"/>
                  </a:lnTo>
                  <a:lnTo>
                    <a:pt x="702" y="90"/>
                  </a:lnTo>
                  <a:lnTo>
                    <a:pt x="666" y="96"/>
                  </a:lnTo>
                  <a:lnTo>
                    <a:pt x="648" y="102"/>
                  </a:lnTo>
                  <a:lnTo>
                    <a:pt x="660" y="108"/>
                  </a:lnTo>
                  <a:lnTo>
                    <a:pt x="684" y="114"/>
                  </a:lnTo>
                  <a:lnTo>
                    <a:pt x="726" y="108"/>
                  </a:lnTo>
                  <a:lnTo>
                    <a:pt x="768" y="114"/>
                  </a:lnTo>
                  <a:lnTo>
                    <a:pt x="816" y="138"/>
                  </a:lnTo>
                  <a:lnTo>
                    <a:pt x="846" y="156"/>
                  </a:lnTo>
                  <a:lnTo>
                    <a:pt x="852" y="168"/>
                  </a:lnTo>
                  <a:lnTo>
                    <a:pt x="846" y="174"/>
                  </a:lnTo>
                  <a:lnTo>
                    <a:pt x="816" y="168"/>
                  </a:lnTo>
                  <a:lnTo>
                    <a:pt x="786" y="162"/>
                  </a:lnTo>
                  <a:lnTo>
                    <a:pt x="756" y="168"/>
                  </a:lnTo>
                  <a:lnTo>
                    <a:pt x="744" y="174"/>
                  </a:lnTo>
                  <a:lnTo>
                    <a:pt x="762" y="186"/>
                  </a:lnTo>
                  <a:lnTo>
                    <a:pt x="792" y="198"/>
                  </a:lnTo>
                  <a:lnTo>
                    <a:pt x="846" y="210"/>
                  </a:lnTo>
                  <a:lnTo>
                    <a:pt x="894" y="234"/>
                  </a:lnTo>
                  <a:lnTo>
                    <a:pt x="924" y="270"/>
                  </a:lnTo>
                  <a:lnTo>
                    <a:pt x="942" y="294"/>
                  </a:lnTo>
                  <a:lnTo>
                    <a:pt x="942" y="306"/>
                  </a:lnTo>
                  <a:lnTo>
                    <a:pt x="924" y="312"/>
                  </a:lnTo>
                  <a:lnTo>
                    <a:pt x="900" y="300"/>
                  </a:lnTo>
                  <a:lnTo>
                    <a:pt x="876" y="288"/>
                  </a:lnTo>
                  <a:lnTo>
                    <a:pt x="840" y="282"/>
                  </a:lnTo>
                  <a:lnTo>
                    <a:pt x="828" y="288"/>
                  </a:lnTo>
                  <a:lnTo>
                    <a:pt x="834" y="300"/>
                  </a:lnTo>
                  <a:lnTo>
                    <a:pt x="858" y="318"/>
                  </a:lnTo>
                  <a:lnTo>
                    <a:pt x="900" y="336"/>
                  </a:lnTo>
                  <a:lnTo>
                    <a:pt x="942" y="360"/>
                  </a:lnTo>
                  <a:lnTo>
                    <a:pt x="972" y="390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66" y="414"/>
                  </a:lnTo>
                  <a:lnTo>
                    <a:pt x="936" y="402"/>
                  </a:lnTo>
                  <a:lnTo>
                    <a:pt x="906" y="390"/>
                  </a:lnTo>
                  <a:lnTo>
                    <a:pt x="876" y="390"/>
                  </a:lnTo>
                  <a:lnTo>
                    <a:pt x="858" y="390"/>
                  </a:lnTo>
                  <a:lnTo>
                    <a:pt x="858" y="396"/>
                  </a:lnTo>
                  <a:lnTo>
                    <a:pt x="870" y="408"/>
                  </a:lnTo>
                  <a:lnTo>
                    <a:pt x="912" y="432"/>
                  </a:lnTo>
                  <a:lnTo>
                    <a:pt x="948" y="456"/>
                  </a:lnTo>
                  <a:lnTo>
                    <a:pt x="984" y="486"/>
                  </a:lnTo>
                  <a:lnTo>
                    <a:pt x="996" y="510"/>
                  </a:lnTo>
                  <a:lnTo>
                    <a:pt x="990" y="516"/>
                  </a:lnTo>
                  <a:lnTo>
                    <a:pt x="972" y="510"/>
                  </a:lnTo>
                  <a:lnTo>
                    <a:pt x="942" y="492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10"/>
                  </a:lnTo>
                  <a:lnTo>
                    <a:pt x="954" y="534"/>
                  </a:lnTo>
                  <a:lnTo>
                    <a:pt x="978" y="558"/>
                  </a:lnTo>
                  <a:lnTo>
                    <a:pt x="1008" y="594"/>
                  </a:lnTo>
                  <a:lnTo>
                    <a:pt x="1020" y="618"/>
                  </a:lnTo>
                  <a:lnTo>
                    <a:pt x="1020" y="630"/>
                  </a:lnTo>
                  <a:lnTo>
                    <a:pt x="1002" y="624"/>
                  </a:lnTo>
                  <a:lnTo>
                    <a:pt x="972" y="606"/>
                  </a:lnTo>
                  <a:lnTo>
                    <a:pt x="954" y="588"/>
                  </a:lnTo>
                  <a:lnTo>
                    <a:pt x="936" y="588"/>
                  </a:lnTo>
                  <a:lnTo>
                    <a:pt x="936" y="600"/>
                  </a:lnTo>
                  <a:lnTo>
                    <a:pt x="948" y="618"/>
                  </a:lnTo>
                  <a:lnTo>
                    <a:pt x="972" y="642"/>
                  </a:lnTo>
                  <a:lnTo>
                    <a:pt x="1002" y="672"/>
                  </a:lnTo>
                  <a:lnTo>
                    <a:pt x="1020" y="702"/>
                  </a:lnTo>
                  <a:lnTo>
                    <a:pt x="1020" y="750"/>
                  </a:lnTo>
                  <a:lnTo>
                    <a:pt x="1032" y="774"/>
                  </a:lnTo>
                  <a:lnTo>
                    <a:pt x="1032" y="786"/>
                  </a:lnTo>
                  <a:lnTo>
                    <a:pt x="1026" y="792"/>
                  </a:lnTo>
                  <a:lnTo>
                    <a:pt x="1014" y="786"/>
                  </a:lnTo>
                  <a:lnTo>
                    <a:pt x="996" y="774"/>
                  </a:lnTo>
                  <a:lnTo>
                    <a:pt x="978" y="756"/>
                  </a:lnTo>
                  <a:lnTo>
                    <a:pt x="948" y="738"/>
                  </a:lnTo>
                  <a:lnTo>
                    <a:pt x="924" y="720"/>
                  </a:lnTo>
                  <a:lnTo>
                    <a:pt x="900" y="708"/>
                  </a:lnTo>
                  <a:lnTo>
                    <a:pt x="888" y="714"/>
                  </a:lnTo>
                  <a:lnTo>
                    <a:pt x="888" y="726"/>
                  </a:lnTo>
                  <a:lnTo>
                    <a:pt x="906" y="750"/>
                  </a:lnTo>
                  <a:lnTo>
                    <a:pt x="936" y="792"/>
                  </a:lnTo>
                  <a:lnTo>
                    <a:pt x="978" y="828"/>
                  </a:lnTo>
                  <a:lnTo>
                    <a:pt x="1032" y="858"/>
                  </a:lnTo>
                  <a:lnTo>
                    <a:pt x="1086" y="888"/>
                  </a:lnTo>
                  <a:lnTo>
                    <a:pt x="1134" y="906"/>
                  </a:lnTo>
                  <a:lnTo>
                    <a:pt x="1188" y="924"/>
                  </a:lnTo>
                  <a:lnTo>
                    <a:pt x="1242" y="936"/>
                  </a:lnTo>
                  <a:lnTo>
                    <a:pt x="1308" y="948"/>
                  </a:lnTo>
                  <a:lnTo>
                    <a:pt x="1380" y="972"/>
                  </a:lnTo>
                  <a:lnTo>
                    <a:pt x="1440" y="984"/>
                  </a:lnTo>
                  <a:lnTo>
                    <a:pt x="1482" y="978"/>
                  </a:lnTo>
                  <a:lnTo>
                    <a:pt x="1518" y="960"/>
                  </a:lnTo>
                  <a:lnTo>
                    <a:pt x="1542" y="906"/>
                  </a:lnTo>
                  <a:lnTo>
                    <a:pt x="1566" y="864"/>
                  </a:lnTo>
                  <a:lnTo>
                    <a:pt x="1596" y="834"/>
                  </a:lnTo>
                  <a:lnTo>
                    <a:pt x="1638" y="810"/>
                  </a:lnTo>
                  <a:lnTo>
                    <a:pt x="1692" y="792"/>
                  </a:lnTo>
                  <a:lnTo>
                    <a:pt x="1758" y="792"/>
                  </a:lnTo>
                  <a:lnTo>
                    <a:pt x="1830" y="810"/>
                  </a:lnTo>
                  <a:lnTo>
                    <a:pt x="1902" y="846"/>
                  </a:lnTo>
                  <a:lnTo>
                    <a:pt x="1956" y="900"/>
                  </a:lnTo>
                  <a:lnTo>
                    <a:pt x="2004" y="960"/>
                  </a:lnTo>
                  <a:lnTo>
                    <a:pt x="2034" y="1038"/>
                  </a:lnTo>
                  <a:lnTo>
                    <a:pt x="2052" y="1122"/>
                  </a:lnTo>
                  <a:lnTo>
                    <a:pt x="2052" y="1218"/>
                  </a:lnTo>
                  <a:lnTo>
                    <a:pt x="2040" y="130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7" name="Freeform 15"/>
            <p:cNvSpPr>
              <a:spLocks/>
            </p:cNvSpPr>
            <p:nvPr/>
          </p:nvSpPr>
          <p:spPr bwMode="auto">
            <a:xfrm>
              <a:off x="5105400" y="3133725"/>
              <a:ext cx="1181100" cy="1847850"/>
            </a:xfrm>
            <a:custGeom>
              <a:avLst/>
              <a:gdLst/>
              <a:ahLst/>
              <a:cxnLst>
                <a:cxn ang="0">
                  <a:pos x="720" y="588"/>
                </a:cxn>
                <a:cxn ang="0">
                  <a:pos x="702" y="666"/>
                </a:cxn>
                <a:cxn ang="0">
                  <a:pos x="660" y="576"/>
                </a:cxn>
                <a:cxn ang="0">
                  <a:pos x="660" y="492"/>
                </a:cxn>
                <a:cxn ang="0">
                  <a:pos x="636" y="570"/>
                </a:cxn>
                <a:cxn ang="0">
                  <a:pos x="636" y="720"/>
                </a:cxn>
                <a:cxn ang="0">
                  <a:pos x="636" y="792"/>
                </a:cxn>
                <a:cxn ang="0">
                  <a:pos x="588" y="726"/>
                </a:cxn>
                <a:cxn ang="0">
                  <a:pos x="564" y="624"/>
                </a:cxn>
                <a:cxn ang="0">
                  <a:pos x="546" y="660"/>
                </a:cxn>
                <a:cxn ang="0">
                  <a:pos x="540" y="684"/>
                </a:cxn>
                <a:cxn ang="0">
                  <a:pos x="486" y="588"/>
                </a:cxn>
                <a:cxn ang="0">
                  <a:pos x="474" y="522"/>
                </a:cxn>
                <a:cxn ang="0">
                  <a:pos x="450" y="576"/>
                </a:cxn>
                <a:cxn ang="0">
                  <a:pos x="426" y="516"/>
                </a:cxn>
                <a:cxn ang="0">
                  <a:pos x="450" y="390"/>
                </a:cxn>
                <a:cxn ang="0">
                  <a:pos x="516" y="264"/>
                </a:cxn>
                <a:cxn ang="0">
                  <a:pos x="540" y="126"/>
                </a:cxn>
                <a:cxn ang="0">
                  <a:pos x="456" y="12"/>
                </a:cxn>
                <a:cxn ang="0">
                  <a:pos x="312" y="36"/>
                </a:cxn>
                <a:cxn ang="0">
                  <a:pos x="264" y="168"/>
                </a:cxn>
                <a:cxn ang="0">
                  <a:pos x="306" y="294"/>
                </a:cxn>
                <a:cxn ang="0">
                  <a:pos x="318" y="432"/>
                </a:cxn>
                <a:cxn ang="0">
                  <a:pos x="366" y="570"/>
                </a:cxn>
                <a:cxn ang="0">
                  <a:pos x="462" y="654"/>
                </a:cxn>
                <a:cxn ang="0">
                  <a:pos x="504" y="786"/>
                </a:cxn>
                <a:cxn ang="0">
                  <a:pos x="564" y="954"/>
                </a:cxn>
                <a:cxn ang="0">
                  <a:pos x="582" y="1044"/>
                </a:cxn>
                <a:cxn ang="0">
                  <a:pos x="546" y="1098"/>
                </a:cxn>
                <a:cxn ang="0">
                  <a:pos x="468" y="1164"/>
                </a:cxn>
                <a:cxn ang="0">
                  <a:pos x="414" y="1128"/>
                </a:cxn>
                <a:cxn ang="0">
                  <a:pos x="438" y="1092"/>
                </a:cxn>
                <a:cxn ang="0">
                  <a:pos x="468" y="912"/>
                </a:cxn>
                <a:cxn ang="0">
                  <a:pos x="396" y="762"/>
                </a:cxn>
                <a:cxn ang="0">
                  <a:pos x="282" y="684"/>
                </a:cxn>
                <a:cxn ang="0">
                  <a:pos x="162" y="624"/>
                </a:cxn>
                <a:cxn ang="0">
                  <a:pos x="72" y="558"/>
                </a:cxn>
                <a:cxn ang="0">
                  <a:pos x="12" y="510"/>
                </a:cxn>
                <a:cxn ang="0">
                  <a:pos x="12" y="546"/>
                </a:cxn>
                <a:cxn ang="0">
                  <a:pos x="108" y="654"/>
                </a:cxn>
                <a:cxn ang="0">
                  <a:pos x="156" y="798"/>
                </a:cxn>
                <a:cxn ang="0">
                  <a:pos x="180" y="930"/>
                </a:cxn>
              </a:cxnLst>
              <a:rect l="0" t="0" r="r" b="b"/>
              <a:pathLst>
                <a:path w="744" h="1164">
                  <a:moveTo>
                    <a:pt x="744" y="432"/>
                  </a:moveTo>
                  <a:lnTo>
                    <a:pt x="732" y="516"/>
                  </a:lnTo>
                  <a:lnTo>
                    <a:pt x="720" y="588"/>
                  </a:lnTo>
                  <a:lnTo>
                    <a:pt x="720" y="666"/>
                  </a:lnTo>
                  <a:lnTo>
                    <a:pt x="714" y="672"/>
                  </a:lnTo>
                  <a:lnTo>
                    <a:pt x="702" y="666"/>
                  </a:lnTo>
                  <a:lnTo>
                    <a:pt x="684" y="636"/>
                  </a:lnTo>
                  <a:lnTo>
                    <a:pt x="672" y="606"/>
                  </a:lnTo>
                  <a:lnTo>
                    <a:pt x="660" y="576"/>
                  </a:lnTo>
                  <a:lnTo>
                    <a:pt x="654" y="540"/>
                  </a:lnTo>
                  <a:lnTo>
                    <a:pt x="660" y="510"/>
                  </a:lnTo>
                  <a:lnTo>
                    <a:pt x="660" y="492"/>
                  </a:lnTo>
                  <a:lnTo>
                    <a:pt x="648" y="492"/>
                  </a:lnTo>
                  <a:lnTo>
                    <a:pt x="642" y="516"/>
                  </a:lnTo>
                  <a:lnTo>
                    <a:pt x="636" y="570"/>
                  </a:lnTo>
                  <a:lnTo>
                    <a:pt x="630" y="624"/>
                  </a:lnTo>
                  <a:lnTo>
                    <a:pt x="630" y="678"/>
                  </a:lnTo>
                  <a:lnTo>
                    <a:pt x="636" y="720"/>
                  </a:lnTo>
                  <a:lnTo>
                    <a:pt x="642" y="756"/>
                  </a:lnTo>
                  <a:lnTo>
                    <a:pt x="648" y="780"/>
                  </a:lnTo>
                  <a:lnTo>
                    <a:pt x="636" y="792"/>
                  </a:lnTo>
                  <a:lnTo>
                    <a:pt x="624" y="786"/>
                  </a:lnTo>
                  <a:lnTo>
                    <a:pt x="606" y="762"/>
                  </a:lnTo>
                  <a:lnTo>
                    <a:pt x="588" y="726"/>
                  </a:lnTo>
                  <a:lnTo>
                    <a:pt x="582" y="684"/>
                  </a:lnTo>
                  <a:lnTo>
                    <a:pt x="576" y="648"/>
                  </a:lnTo>
                  <a:lnTo>
                    <a:pt x="564" y="624"/>
                  </a:lnTo>
                  <a:lnTo>
                    <a:pt x="558" y="618"/>
                  </a:lnTo>
                  <a:lnTo>
                    <a:pt x="552" y="636"/>
                  </a:lnTo>
                  <a:lnTo>
                    <a:pt x="546" y="660"/>
                  </a:lnTo>
                  <a:lnTo>
                    <a:pt x="558" y="684"/>
                  </a:lnTo>
                  <a:lnTo>
                    <a:pt x="552" y="690"/>
                  </a:lnTo>
                  <a:lnTo>
                    <a:pt x="540" y="684"/>
                  </a:lnTo>
                  <a:lnTo>
                    <a:pt x="522" y="666"/>
                  </a:lnTo>
                  <a:lnTo>
                    <a:pt x="498" y="624"/>
                  </a:lnTo>
                  <a:lnTo>
                    <a:pt x="486" y="588"/>
                  </a:lnTo>
                  <a:lnTo>
                    <a:pt x="486" y="528"/>
                  </a:lnTo>
                  <a:lnTo>
                    <a:pt x="480" y="516"/>
                  </a:lnTo>
                  <a:lnTo>
                    <a:pt x="474" y="522"/>
                  </a:lnTo>
                  <a:lnTo>
                    <a:pt x="462" y="552"/>
                  </a:lnTo>
                  <a:lnTo>
                    <a:pt x="456" y="570"/>
                  </a:lnTo>
                  <a:lnTo>
                    <a:pt x="450" y="576"/>
                  </a:lnTo>
                  <a:lnTo>
                    <a:pt x="444" y="570"/>
                  </a:lnTo>
                  <a:lnTo>
                    <a:pt x="432" y="540"/>
                  </a:lnTo>
                  <a:lnTo>
                    <a:pt x="426" y="516"/>
                  </a:lnTo>
                  <a:lnTo>
                    <a:pt x="426" y="462"/>
                  </a:lnTo>
                  <a:lnTo>
                    <a:pt x="432" y="432"/>
                  </a:lnTo>
                  <a:lnTo>
                    <a:pt x="450" y="390"/>
                  </a:lnTo>
                  <a:lnTo>
                    <a:pt x="474" y="348"/>
                  </a:lnTo>
                  <a:lnTo>
                    <a:pt x="492" y="306"/>
                  </a:lnTo>
                  <a:lnTo>
                    <a:pt x="516" y="264"/>
                  </a:lnTo>
                  <a:lnTo>
                    <a:pt x="534" y="216"/>
                  </a:lnTo>
                  <a:lnTo>
                    <a:pt x="540" y="174"/>
                  </a:lnTo>
                  <a:lnTo>
                    <a:pt x="540" y="126"/>
                  </a:lnTo>
                  <a:lnTo>
                    <a:pt x="528" y="78"/>
                  </a:lnTo>
                  <a:lnTo>
                    <a:pt x="504" y="42"/>
                  </a:lnTo>
                  <a:lnTo>
                    <a:pt x="456" y="12"/>
                  </a:lnTo>
                  <a:lnTo>
                    <a:pt x="408" y="0"/>
                  </a:lnTo>
                  <a:lnTo>
                    <a:pt x="360" y="12"/>
                  </a:lnTo>
                  <a:lnTo>
                    <a:pt x="312" y="36"/>
                  </a:lnTo>
                  <a:lnTo>
                    <a:pt x="276" y="78"/>
                  </a:lnTo>
                  <a:lnTo>
                    <a:pt x="258" y="126"/>
                  </a:lnTo>
                  <a:lnTo>
                    <a:pt x="264" y="168"/>
                  </a:lnTo>
                  <a:lnTo>
                    <a:pt x="270" y="210"/>
                  </a:lnTo>
                  <a:lnTo>
                    <a:pt x="288" y="252"/>
                  </a:lnTo>
                  <a:lnTo>
                    <a:pt x="306" y="294"/>
                  </a:lnTo>
                  <a:lnTo>
                    <a:pt x="306" y="336"/>
                  </a:lnTo>
                  <a:lnTo>
                    <a:pt x="312" y="384"/>
                  </a:lnTo>
                  <a:lnTo>
                    <a:pt x="318" y="432"/>
                  </a:lnTo>
                  <a:lnTo>
                    <a:pt x="324" y="480"/>
                  </a:lnTo>
                  <a:lnTo>
                    <a:pt x="342" y="528"/>
                  </a:lnTo>
                  <a:lnTo>
                    <a:pt x="366" y="570"/>
                  </a:lnTo>
                  <a:lnTo>
                    <a:pt x="408" y="606"/>
                  </a:lnTo>
                  <a:lnTo>
                    <a:pt x="438" y="630"/>
                  </a:lnTo>
                  <a:lnTo>
                    <a:pt x="462" y="654"/>
                  </a:lnTo>
                  <a:lnTo>
                    <a:pt x="480" y="684"/>
                  </a:lnTo>
                  <a:lnTo>
                    <a:pt x="492" y="732"/>
                  </a:lnTo>
                  <a:lnTo>
                    <a:pt x="504" y="786"/>
                  </a:lnTo>
                  <a:lnTo>
                    <a:pt x="528" y="852"/>
                  </a:lnTo>
                  <a:lnTo>
                    <a:pt x="546" y="906"/>
                  </a:lnTo>
                  <a:lnTo>
                    <a:pt x="564" y="954"/>
                  </a:lnTo>
                  <a:lnTo>
                    <a:pt x="576" y="996"/>
                  </a:lnTo>
                  <a:lnTo>
                    <a:pt x="582" y="1026"/>
                  </a:lnTo>
                  <a:lnTo>
                    <a:pt x="582" y="1044"/>
                  </a:lnTo>
                  <a:lnTo>
                    <a:pt x="564" y="1056"/>
                  </a:lnTo>
                  <a:lnTo>
                    <a:pt x="552" y="1074"/>
                  </a:lnTo>
                  <a:lnTo>
                    <a:pt x="546" y="1098"/>
                  </a:lnTo>
                  <a:lnTo>
                    <a:pt x="528" y="1122"/>
                  </a:lnTo>
                  <a:lnTo>
                    <a:pt x="498" y="1152"/>
                  </a:lnTo>
                  <a:lnTo>
                    <a:pt x="468" y="1164"/>
                  </a:lnTo>
                  <a:lnTo>
                    <a:pt x="432" y="1152"/>
                  </a:lnTo>
                  <a:lnTo>
                    <a:pt x="408" y="1140"/>
                  </a:lnTo>
                  <a:lnTo>
                    <a:pt x="414" y="1128"/>
                  </a:lnTo>
                  <a:lnTo>
                    <a:pt x="420" y="1116"/>
                  </a:lnTo>
                  <a:lnTo>
                    <a:pt x="432" y="1098"/>
                  </a:lnTo>
                  <a:lnTo>
                    <a:pt x="438" y="1092"/>
                  </a:lnTo>
                  <a:lnTo>
                    <a:pt x="456" y="1086"/>
                  </a:lnTo>
                  <a:lnTo>
                    <a:pt x="468" y="1074"/>
                  </a:lnTo>
                  <a:lnTo>
                    <a:pt x="468" y="912"/>
                  </a:lnTo>
                  <a:lnTo>
                    <a:pt x="450" y="858"/>
                  </a:lnTo>
                  <a:lnTo>
                    <a:pt x="426" y="810"/>
                  </a:lnTo>
                  <a:lnTo>
                    <a:pt x="396" y="762"/>
                  </a:lnTo>
                  <a:lnTo>
                    <a:pt x="360" y="726"/>
                  </a:lnTo>
                  <a:lnTo>
                    <a:pt x="324" y="708"/>
                  </a:lnTo>
                  <a:lnTo>
                    <a:pt x="282" y="684"/>
                  </a:lnTo>
                  <a:lnTo>
                    <a:pt x="246" y="666"/>
                  </a:lnTo>
                  <a:lnTo>
                    <a:pt x="204" y="642"/>
                  </a:lnTo>
                  <a:lnTo>
                    <a:pt x="162" y="624"/>
                  </a:lnTo>
                  <a:lnTo>
                    <a:pt x="132" y="606"/>
                  </a:lnTo>
                  <a:lnTo>
                    <a:pt x="96" y="582"/>
                  </a:lnTo>
                  <a:lnTo>
                    <a:pt x="72" y="558"/>
                  </a:lnTo>
                  <a:lnTo>
                    <a:pt x="48" y="540"/>
                  </a:lnTo>
                  <a:lnTo>
                    <a:pt x="24" y="522"/>
                  </a:lnTo>
                  <a:lnTo>
                    <a:pt x="12" y="510"/>
                  </a:lnTo>
                  <a:lnTo>
                    <a:pt x="6" y="510"/>
                  </a:lnTo>
                  <a:lnTo>
                    <a:pt x="0" y="522"/>
                  </a:lnTo>
                  <a:lnTo>
                    <a:pt x="12" y="546"/>
                  </a:lnTo>
                  <a:lnTo>
                    <a:pt x="48" y="576"/>
                  </a:lnTo>
                  <a:lnTo>
                    <a:pt x="78" y="612"/>
                  </a:lnTo>
                  <a:lnTo>
                    <a:pt x="108" y="654"/>
                  </a:lnTo>
                  <a:lnTo>
                    <a:pt x="132" y="702"/>
                  </a:lnTo>
                  <a:lnTo>
                    <a:pt x="144" y="750"/>
                  </a:lnTo>
                  <a:lnTo>
                    <a:pt x="156" y="798"/>
                  </a:lnTo>
                  <a:lnTo>
                    <a:pt x="174" y="852"/>
                  </a:lnTo>
                  <a:lnTo>
                    <a:pt x="180" y="894"/>
                  </a:lnTo>
                  <a:lnTo>
                    <a:pt x="180" y="930"/>
                  </a:lnTo>
                  <a:lnTo>
                    <a:pt x="168" y="960"/>
                  </a:lnTo>
                  <a:lnTo>
                    <a:pt x="150" y="97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8" name="Freeform 16"/>
            <p:cNvSpPr>
              <a:spLocks/>
            </p:cNvSpPr>
            <p:nvPr/>
          </p:nvSpPr>
          <p:spPr bwMode="auto">
            <a:xfrm>
              <a:off x="3019425" y="3076575"/>
              <a:ext cx="2324100" cy="1724025"/>
            </a:xfrm>
            <a:custGeom>
              <a:avLst/>
              <a:gdLst/>
              <a:ahLst/>
              <a:cxnLst>
                <a:cxn ang="0">
                  <a:pos x="1452" y="1050"/>
                </a:cxn>
                <a:cxn ang="0">
                  <a:pos x="1422" y="1086"/>
                </a:cxn>
                <a:cxn ang="0">
                  <a:pos x="1344" y="1080"/>
                </a:cxn>
                <a:cxn ang="0">
                  <a:pos x="1314" y="1044"/>
                </a:cxn>
                <a:cxn ang="0">
                  <a:pos x="1350" y="1008"/>
                </a:cxn>
                <a:cxn ang="0">
                  <a:pos x="1386" y="1008"/>
                </a:cxn>
                <a:cxn ang="0">
                  <a:pos x="1386" y="810"/>
                </a:cxn>
                <a:cxn ang="0">
                  <a:pos x="1290" y="690"/>
                </a:cxn>
                <a:cxn ang="0">
                  <a:pos x="1176" y="600"/>
                </a:cxn>
                <a:cxn ang="0">
                  <a:pos x="972" y="522"/>
                </a:cxn>
                <a:cxn ang="0">
                  <a:pos x="708" y="450"/>
                </a:cxn>
                <a:cxn ang="0">
                  <a:pos x="624" y="312"/>
                </a:cxn>
                <a:cxn ang="0">
                  <a:pos x="606" y="318"/>
                </a:cxn>
                <a:cxn ang="0">
                  <a:pos x="534" y="348"/>
                </a:cxn>
                <a:cxn ang="0">
                  <a:pos x="408" y="282"/>
                </a:cxn>
                <a:cxn ang="0">
                  <a:pos x="306" y="252"/>
                </a:cxn>
                <a:cxn ang="0">
                  <a:pos x="330" y="384"/>
                </a:cxn>
                <a:cxn ang="0">
                  <a:pos x="402" y="498"/>
                </a:cxn>
                <a:cxn ang="0">
                  <a:pos x="414" y="528"/>
                </a:cxn>
                <a:cxn ang="0">
                  <a:pos x="468" y="546"/>
                </a:cxn>
                <a:cxn ang="0">
                  <a:pos x="516" y="582"/>
                </a:cxn>
                <a:cxn ang="0">
                  <a:pos x="516" y="654"/>
                </a:cxn>
                <a:cxn ang="0">
                  <a:pos x="468" y="666"/>
                </a:cxn>
                <a:cxn ang="0">
                  <a:pos x="414" y="606"/>
                </a:cxn>
                <a:cxn ang="0">
                  <a:pos x="372" y="600"/>
                </a:cxn>
                <a:cxn ang="0">
                  <a:pos x="288" y="468"/>
                </a:cxn>
                <a:cxn ang="0">
                  <a:pos x="240" y="336"/>
                </a:cxn>
                <a:cxn ang="0">
                  <a:pos x="210" y="222"/>
                </a:cxn>
                <a:cxn ang="0">
                  <a:pos x="234" y="138"/>
                </a:cxn>
                <a:cxn ang="0">
                  <a:pos x="336" y="138"/>
                </a:cxn>
                <a:cxn ang="0">
                  <a:pos x="432" y="168"/>
                </a:cxn>
                <a:cxn ang="0">
                  <a:pos x="336" y="114"/>
                </a:cxn>
                <a:cxn ang="0">
                  <a:pos x="246" y="90"/>
                </a:cxn>
                <a:cxn ang="0">
                  <a:pos x="186" y="150"/>
                </a:cxn>
                <a:cxn ang="0">
                  <a:pos x="126" y="228"/>
                </a:cxn>
                <a:cxn ang="0">
                  <a:pos x="126" y="276"/>
                </a:cxn>
                <a:cxn ang="0">
                  <a:pos x="102" y="354"/>
                </a:cxn>
                <a:cxn ang="0">
                  <a:pos x="48" y="450"/>
                </a:cxn>
                <a:cxn ang="0">
                  <a:pos x="12" y="390"/>
                </a:cxn>
                <a:cxn ang="0">
                  <a:pos x="18" y="330"/>
                </a:cxn>
                <a:cxn ang="0">
                  <a:pos x="66" y="198"/>
                </a:cxn>
                <a:cxn ang="0">
                  <a:pos x="174" y="48"/>
                </a:cxn>
              </a:cxnLst>
              <a:rect l="0" t="0" r="r" b="b"/>
              <a:pathLst>
                <a:path w="1464" h="1086">
                  <a:moveTo>
                    <a:pt x="1464" y="1014"/>
                  </a:moveTo>
                  <a:lnTo>
                    <a:pt x="1452" y="1032"/>
                  </a:lnTo>
                  <a:lnTo>
                    <a:pt x="1452" y="1050"/>
                  </a:lnTo>
                  <a:lnTo>
                    <a:pt x="1446" y="1068"/>
                  </a:lnTo>
                  <a:lnTo>
                    <a:pt x="1440" y="1080"/>
                  </a:lnTo>
                  <a:lnTo>
                    <a:pt x="1422" y="1086"/>
                  </a:lnTo>
                  <a:lnTo>
                    <a:pt x="1398" y="1086"/>
                  </a:lnTo>
                  <a:lnTo>
                    <a:pt x="1374" y="1086"/>
                  </a:lnTo>
                  <a:lnTo>
                    <a:pt x="1344" y="1080"/>
                  </a:lnTo>
                  <a:lnTo>
                    <a:pt x="1326" y="1074"/>
                  </a:lnTo>
                  <a:lnTo>
                    <a:pt x="1314" y="1056"/>
                  </a:lnTo>
                  <a:lnTo>
                    <a:pt x="1314" y="1044"/>
                  </a:lnTo>
                  <a:lnTo>
                    <a:pt x="1326" y="1026"/>
                  </a:lnTo>
                  <a:lnTo>
                    <a:pt x="1338" y="1014"/>
                  </a:lnTo>
                  <a:lnTo>
                    <a:pt x="1350" y="1008"/>
                  </a:lnTo>
                  <a:lnTo>
                    <a:pt x="1362" y="1002"/>
                  </a:lnTo>
                  <a:lnTo>
                    <a:pt x="1380" y="1008"/>
                  </a:lnTo>
                  <a:lnTo>
                    <a:pt x="1386" y="1008"/>
                  </a:lnTo>
                  <a:lnTo>
                    <a:pt x="1392" y="1002"/>
                  </a:lnTo>
                  <a:lnTo>
                    <a:pt x="1392" y="870"/>
                  </a:lnTo>
                  <a:lnTo>
                    <a:pt x="1386" y="810"/>
                  </a:lnTo>
                  <a:lnTo>
                    <a:pt x="1368" y="762"/>
                  </a:lnTo>
                  <a:lnTo>
                    <a:pt x="1332" y="720"/>
                  </a:lnTo>
                  <a:lnTo>
                    <a:pt x="1290" y="690"/>
                  </a:lnTo>
                  <a:lnTo>
                    <a:pt x="1248" y="666"/>
                  </a:lnTo>
                  <a:lnTo>
                    <a:pt x="1206" y="642"/>
                  </a:lnTo>
                  <a:lnTo>
                    <a:pt x="1176" y="600"/>
                  </a:lnTo>
                  <a:lnTo>
                    <a:pt x="1122" y="570"/>
                  </a:lnTo>
                  <a:lnTo>
                    <a:pt x="1056" y="546"/>
                  </a:lnTo>
                  <a:lnTo>
                    <a:pt x="972" y="522"/>
                  </a:lnTo>
                  <a:lnTo>
                    <a:pt x="870" y="510"/>
                  </a:lnTo>
                  <a:lnTo>
                    <a:pt x="786" y="486"/>
                  </a:lnTo>
                  <a:lnTo>
                    <a:pt x="708" y="450"/>
                  </a:lnTo>
                  <a:lnTo>
                    <a:pt x="660" y="408"/>
                  </a:lnTo>
                  <a:lnTo>
                    <a:pt x="636" y="354"/>
                  </a:lnTo>
                  <a:lnTo>
                    <a:pt x="624" y="312"/>
                  </a:lnTo>
                  <a:lnTo>
                    <a:pt x="618" y="294"/>
                  </a:lnTo>
                  <a:lnTo>
                    <a:pt x="612" y="288"/>
                  </a:lnTo>
                  <a:lnTo>
                    <a:pt x="606" y="318"/>
                  </a:lnTo>
                  <a:lnTo>
                    <a:pt x="594" y="336"/>
                  </a:lnTo>
                  <a:lnTo>
                    <a:pt x="570" y="348"/>
                  </a:lnTo>
                  <a:lnTo>
                    <a:pt x="534" y="348"/>
                  </a:lnTo>
                  <a:lnTo>
                    <a:pt x="492" y="330"/>
                  </a:lnTo>
                  <a:lnTo>
                    <a:pt x="450" y="306"/>
                  </a:lnTo>
                  <a:lnTo>
                    <a:pt x="408" y="282"/>
                  </a:lnTo>
                  <a:lnTo>
                    <a:pt x="366" y="264"/>
                  </a:lnTo>
                  <a:lnTo>
                    <a:pt x="330" y="246"/>
                  </a:lnTo>
                  <a:lnTo>
                    <a:pt x="306" y="252"/>
                  </a:lnTo>
                  <a:lnTo>
                    <a:pt x="300" y="282"/>
                  </a:lnTo>
                  <a:lnTo>
                    <a:pt x="306" y="324"/>
                  </a:lnTo>
                  <a:lnTo>
                    <a:pt x="330" y="384"/>
                  </a:lnTo>
                  <a:lnTo>
                    <a:pt x="354" y="432"/>
                  </a:lnTo>
                  <a:lnTo>
                    <a:pt x="384" y="468"/>
                  </a:lnTo>
                  <a:lnTo>
                    <a:pt x="402" y="498"/>
                  </a:lnTo>
                  <a:lnTo>
                    <a:pt x="408" y="510"/>
                  </a:lnTo>
                  <a:lnTo>
                    <a:pt x="414" y="522"/>
                  </a:lnTo>
                  <a:lnTo>
                    <a:pt x="414" y="528"/>
                  </a:lnTo>
                  <a:lnTo>
                    <a:pt x="426" y="540"/>
                  </a:lnTo>
                  <a:lnTo>
                    <a:pt x="444" y="540"/>
                  </a:lnTo>
                  <a:lnTo>
                    <a:pt x="468" y="546"/>
                  </a:lnTo>
                  <a:lnTo>
                    <a:pt x="492" y="552"/>
                  </a:lnTo>
                  <a:lnTo>
                    <a:pt x="504" y="564"/>
                  </a:lnTo>
                  <a:lnTo>
                    <a:pt x="516" y="582"/>
                  </a:lnTo>
                  <a:lnTo>
                    <a:pt x="516" y="600"/>
                  </a:lnTo>
                  <a:lnTo>
                    <a:pt x="522" y="630"/>
                  </a:lnTo>
                  <a:lnTo>
                    <a:pt x="516" y="654"/>
                  </a:lnTo>
                  <a:lnTo>
                    <a:pt x="504" y="672"/>
                  </a:lnTo>
                  <a:lnTo>
                    <a:pt x="492" y="672"/>
                  </a:lnTo>
                  <a:lnTo>
                    <a:pt x="468" y="666"/>
                  </a:lnTo>
                  <a:lnTo>
                    <a:pt x="450" y="648"/>
                  </a:lnTo>
                  <a:lnTo>
                    <a:pt x="432" y="624"/>
                  </a:lnTo>
                  <a:lnTo>
                    <a:pt x="414" y="606"/>
                  </a:lnTo>
                  <a:lnTo>
                    <a:pt x="408" y="600"/>
                  </a:lnTo>
                  <a:lnTo>
                    <a:pt x="390" y="594"/>
                  </a:lnTo>
                  <a:lnTo>
                    <a:pt x="372" y="600"/>
                  </a:lnTo>
                  <a:lnTo>
                    <a:pt x="348" y="576"/>
                  </a:lnTo>
                  <a:lnTo>
                    <a:pt x="318" y="522"/>
                  </a:lnTo>
                  <a:lnTo>
                    <a:pt x="288" y="468"/>
                  </a:lnTo>
                  <a:lnTo>
                    <a:pt x="270" y="414"/>
                  </a:lnTo>
                  <a:lnTo>
                    <a:pt x="258" y="366"/>
                  </a:lnTo>
                  <a:lnTo>
                    <a:pt x="240" y="336"/>
                  </a:lnTo>
                  <a:lnTo>
                    <a:pt x="228" y="300"/>
                  </a:lnTo>
                  <a:lnTo>
                    <a:pt x="216" y="258"/>
                  </a:lnTo>
                  <a:lnTo>
                    <a:pt x="210" y="222"/>
                  </a:lnTo>
                  <a:lnTo>
                    <a:pt x="210" y="186"/>
                  </a:lnTo>
                  <a:lnTo>
                    <a:pt x="216" y="156"/>
                  </a:lnTo>
                  <a:lnTo>
                    <a:pt x="234" y="138"/>
                  </a:lnTo>
                  <a:lnTo>
                    <a:pt x="258" y="126"/>
                  </a:lnTo>
                  <a:lnTo>
                    <a:pt x="294" y="132"/>
                  </a:lnTo>
                  <a:lnTo>
                    <a:pt x="336" y="138"/>
                  </a:lnTo>
                  <a:lnTo>
                    <a:pt x="384" y="156"/>
                  </a:lnTo>
                  <a:lnTo>
                    <a:pt x="420" y="168"/>
                  </a:lnTo>
                  <a:lnTo>
                    <a:pt x="432" y="168"/>
                  </a:lnTo>
                  <a:lnTo>
                    <a:pt x="426" y="156"/>
                  </a:lnTo>
                  <a:lnTo>
                    <a:pt x="384" y="132"/>
                  </a:lnTo>
                  <a:lnTo>
                    <a:pt x="336" y="114"/>
                  </a:lnTo>
                  <a:lnTo>
                    <a:pt x="294" y="96"/>
                  </a:lnTo>
                  <a:lnTo>
                    <a:pt x="264" y="90"/>
                  </a:lnTo>
                  <a:lnTo>
                    <a:pt x="246" y="90"/>
                  </a:lnTo>
                  <a:lnTo>
                    <a:pt x="228" y="102"/>
                  </a:lnTo>
                  <a:lnTo>
                    <a:pt x="204" y="126"/>
                  </a:lnTo>
                  <a:lnTo>
                    <a:pt x="186" y="150"/>
                  </a:lnTo>
                  <a:lnTo>
                    <a:pt x="162" y="180"/>
                  </a:lnTo>
                  <a:lnTo>
                    <a:pt x="144" y="204"/>
                  </a:lnTo>
                  <a:lnTo>
                    <a:pt x="126" y="228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26" y="276"/>
                  </a:lnTo>
                  <a:lnTo>
                    <a:pt x="120" y="294"/>
                  </a:lnTo>
                  <a:lnTo>
                    <a:pt x="114" y="318"/>
                  </a:lnTo>
                  <a:lnTo>
                    <a:pt x="102" y="354"/>
                  </a:lnTo>
                  <a:lnTo>
                    <a:pt x="90" y="384"/>
                  </a:lnTo>
                  <a:lnTo>
                    <a:pt x="66" y="426"/>
                  </a:lnTo>
                  <a:lnTo>
                    <a:pt x="48" y="450"/>
                  </a:lnTo>
                  <a:lnTo>
                    <a:pt x="18" y="444"/>
                  </a:lnTo>
                  <a:lnTo>
                    <a:pt x="0" y="426"/>
                  </a:lnTo>
                  <a:lnTo>
                    <a:pt x="12" y="390"/>
                  </a:lnTo>
                  <a:lnTo>
                    <a:pt x="24" y="366"/>
                  </a:lnTo>
                  <a:lnTo>
                    <a:pt x="18" y="348"/>
                  </a:lnTo>
                  <a:lnTo>
                    <a:pt x="18" y="330"/>
                  </a:lnTo>
                  <a:lnTo>
                    <a:pt x="12" y="300"/>
                  </a:lnTo>
                  <a:lnTo>
                    <a:pt x="30" y="258"/>
                  </a:lnTo>
                  <a:lnTo>
                    <a:pt x="66" y="198"/>
                  </a:lnTo>
                  <a:lnTo>
                    <a:pt x="102" y="144"/>
                  </a:lnTo>
                  <a:lnTo>
                    <a:pt x="144" y="90"/>
                  </a:lnTo>
                  <a:lnTo>
                    <a:pt x="174" y="48"/>
                  </a:lnTo>
                  <a:lnTo>
                    <a:pt x="192" y="24"/>
                  </a:lnTo>
                  <a:lnTo>
                    <a:pt x="20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9" name="Freeform 17"/>
            <p:cNvSpPr>
              <a:spLocks/>
            </p:cNvSpPr>
            <p:nvPr/>
          </p:nvSpPr>
          <p:spPr bwMode="auto">
            <a:xfrm>
              <a:off x="3048000" y="1743075"/>
              <a:ext cx="1038225" cy="1438275"/>
            </a:xfrm>
            <a:custGeom>
              <a:avLst/>
              <a:gdLst/>
              <a:ahLst/>
              <a:cxnLst>
                <a:cxn ang="0">
                  <a:pos x="198" y="822"/>
                </a:cxn>
                <a:cxn ang="0">
                  <a:pos x="240" y="810"/>
                </a:cxn>
                <a:cxn ang="0">
                  <a:pos x="282" y="834"/>
                </a:cxn>
                <a:cxn ang="0">
                  <a:pos x="342" y="876"/>
                </a:cxn>
                <a:cxn ang="0">
                  <a:pos x="414" y="906"/>
                </a:cxn>
                <a:cxn ang="0">
                  <a:pos x="438" y="882"/>
                </a:cxn>
                <a:cxn ang="0">
                  <a:pos x="462" y="792"/>
                </a:cxn>
                <a:cxn ang="0">
                  <a:pos x="504" y="678"/>
                </a:cxn>
                <a:cxn ang="0">
                  <a:pos x="552" y="588"/>
                </a:cxn>
                <a:cxn ang="0">
                  <a:pos x="594" y="522"/>
                </a:cxn>
                <a:cxn ang="0">
                  <a:pos x="636" y="456"/>
                </a:cxn>
                <a:cxn ang="0">
                  <a:pos x="654" y="390"/>
                </a:cxn>
                <a:cxn ang="0">
                  <a:pos x="648" y="360"/>
                </a:cxn>
                <a:cxn ang="0">
                  <a:pos x="642" y="384"/>
                </a:cxn>
                <a:cxn ang="0">
                  <a:pos x="630" y="426"/>
                </a:cxn>
                <a:cxn ang="0">
                  <a:pos x="600" y="462"/>
                </a:cxn>
                <a:cxn ang="0">
                  <a:pos x="564" y="486"/>
                </a:cxn>
                <a:cxn ang="0">
                  <a:pos x="534" y="528"/>
                </a:cxn>
                <a:cxn ang="0">
                  <a:pos x="504" y="594"/>
                </a:cxn>
                <a:cxn ang="0">
                  <a:pos x="468" y="612"/>
                </a:cxn>
                <a:cxn ang="0">
                  <a:pos x="456" y="552"/>
                </a:cxn>
                <a:cxn ang="0">
                  <a:pos x="444" y="552"/>
                </a:cxn>
                <a:cxn ang="0">
                  <a:pos x="438" y="588"/>
                </a:cxn>
                <a:cxn ang="0">
                  <a:pos x="426" y="618"/>
                </a:cxn>
                <a:cxn ang="0">
                  <a:pos x="396" y="606"/>
                </a:cxn>
                <a:cxn ang="0">
                  <a:pos x="390" y="534"/>
                </a:cxn>
                <a:cxn ang="0">
                  <a:pos x="396" y="444"/>
                </a:cxn>
                <a:cxn ang="0">
                  <a:pos x="402" y="276"/>
                </a:cxn>
                <a:cxn ang="0">
                  <a:pos x="408" y="222"/>
                </a:cxn>
                <a:cxn ang="0">
                  <a:pos x="390" y="210"/>
                </a:cxn>
                <a:cxn ang="0">
                  <a:pos x="282" y="162"/>
                </a:cxn>
                <a:cxn ang="0">
                  <a:pos x="138" y="90"/>
                </a:cxn>
                <a:cxn ang="0">
                  <a:pos x="42" y="36"/>
                </a:cxn>
              </a:cxnLst>
              <a:rect l="0" t="0" r="r" b="b"/>
              <a:pathLst>
                <a:path w="654" h="906">
                  <a:moveTo>
                    <a:pt x="186" y="840"/>
                  </a:moveTo>
                  <a:lnTo>
                    <a:pt x="198" y="822"/>
                  </a:lnTo>
                  <a:lnTo>
                    <a:pt x="210" y="810"/>
                  </a:lnTo>
                  <a:lnTo>
                    <a:pt x="240" y="810"/>
                  </a:lnTo>
                  <a:lnTo>
                    <a:pt x="264" y="822"/>
                  </a:lnTo>
                  <a:lnTo>
                    <a:pt x="282" y="834"/>
                  </a:lnTo>
                  <a:lnTo>
                    <a:pt x="306" y="852"/>
                  </a:lnTo>
                  <a:lnTo>
                    <a:pt x="342" y="876"/>
                  </a:lnTo>
                  <a:lnTo>
                    <a:pt x="378" y="894"/>
                  </a:lnTo>
                  <a:lnTo>
                    <a:pt x="414" y="906"/>
                  </a:lnTo>
                  <a:lnTo>
                    <a:pt x="438" y="906"/>
                  </a:lnTo>
                  <a:lnTo>
                    <a:pt x="438" y="882"/>
                  </a:lnTo>
                  <a:lnTo>
                    <a:pt x="450" y="846"/>
                  </a:lnTo>
                  <a:lnTo>
                    <a:pt x="462" y="792"/>
                  </a:lnTo>
                  <a:lnTo>
                    <a:pt x="480" y="738"/>
                  </a:lnTo>
                  <a:lnTo>
                    <a:pt x="504" y="678"/>
                  </a:lnTo>
                  <a:lnTo>
                    <a:pt x="528" y="630"/>
                  </a:lnTo>
                  <a:lnTo>
                    <a:pt x="552" y="588"/>
                  </a:lnTo>
                  <a:lnTo>
                    <a:pt x="570" y="552"/>
                  </a:lnTo>
                  <a:lnTo>
                    <a:pt x="594" y="522"/>
                  </a:lnTo>
                  <a:lnTo>
                    <a:pt x="612" y="486"/>
                  </a:lnTo>
                  <a:lnTo>
                    <a:pt x="636" y="456"/>
                  </a:lnTo>
                  <a:lnTo>
                    <a:pt x="648" y="426"/>
                  </a:lnTo>
                  <a:lnTo>
                    <a:pt x="654" y="390"/>
                  </a:lnTo>
                  <a:lnTo>
                    <a:pt x="654" y="366"/>
                  </a:lnTo>
                  <a:lnTo>
                    <a:pt x="648" y="360"/>
                  </a:lnTo>
                  <a:lnTo>
                    <a:pt x="642" y="366"/>
                  </a:lnTo>
                  <a:lnTo>
                    <a:pt x="642" y="384"/>
                  </a:lnTo>
                  <a:lnTo>
                    <a:pt x="636" y="408"/>
                  </a:lnTo>
                  <a:lnTo>
                    <a:pt x="630" y="426"/>
                  </a:lnTo>
                  <a:lnTo>
                    <a:pt x="618" y="444"/>
                  </a:lnTo>
                  <a:lnTo>
                    <a:pt x="600" y="462"/>
                  </a:lnTo>
                  <a:lnTo>
                    <a:pt x="582" y="474"/>
                  </a:lnTo>
                  <a:lnTo>
                    <a:pt x="564" y="486"/>
                  </a:lnTo>
                  <a:lnTo>
                    <a:pt x="552" y="504"/>
                  </a:lnTo>
                  <a:lnTo>
                    <a:pt x="534" y="528"/>
                  </a:lnTo>
                  <a:lnTo>
                    <a:pt x="522" y="558"/>
                  </a:lnTo>
                  <a:lnTo>
                    <a:pt x="504" y="594"/>
                  </a:lnTo>
                  <a:lnTo>
                    <a:pt x="486" y="612"/>
                  </a:lnTo>
                  <a:lnTo>
                    <a:pt x="468" y="612"/>
                  </a:lnTo>
                  <a:lnTo>
                    <a:pt x="456" y="606"/>
                  </a:lnTo>
                  <a:lnTo>
                    <a:pt x="456" y="552"/>
                  </a:lnTo>
                  <a:lnTo>
                    <a:pt x="450" y="546"/>
                  </a:lnTo>
                  <a:lnTo>
                    <a:pt x="444" y="552"/>
                  </a:lnTo>
                  <a:lnTo>
                    <a:pt x="438" y="564"/>
                  </a:lnTo>
                  <a:lnTo>
                    <a:pt x="438" y="588"/>
                  </a:lnTo>
                  <a:lnTo>
                    <a:pt x="432" y="606"/>
                  </a:lnTo>
                  <a:lnTo>
                    <a:pt x="426" y="618"/>
                  </a:lnTo>
                  <a:lnTo>
                    <a:pt x="414" y="618"/>
                  </a:lnTo>
                  <a:lnTo>
                    <a:pt x="396" y="606"/>
                  </a:lnTo>
                  <a:lnTo>
                    <a:pt x="384" y="576"/>
                  </a:lnTo>
                  <a:lnTo>
                    <a:pt x="390" y="534"/>
                  </a:lnTo>
                  <a:lnTo>
                    <a:pt x="390" y="492"/>
                  </a:lnTo>
                  <a:lnTo>
                    <a:pt x="396" y="444"/>
                  </a:lnTo>
                  <a:lnTo>
                    <a:pt x="402" y="396"/>
                  </a:lnTo>
                  <a:lnTo>
                    <a:pt x="402" y="276"/>
                  </a:lnTo>
                  <a:lnTo>
                    <a:pt x="408" y="246"/>
                  </a:lnTo>
                  <a:lnTo>
                    <a:pt x="408" y="222"/>
                  </a:lnTo>
                  <a:lnTo>
                    <a:pt x="402" y="222"/>
                  </a:lnTo>
                  <a:lnTo>
                    <a:pt x="390" y="210"/>
                  </a:lnTo>
                  <a:lnTo>
                    <a:pt x="342" y="186"/>
                  </a:lnTo>
                  <a:lnTo>
                    <a:pt x="282" y="162"/>
                  </a:lnTo>
                  <a:lnTo>
                    <a:pt x="204" y="126"/>
                  </a:lnTo>
                  <a:lnTo>
                    <a:pt x="138" y="90"/>
                  </a:lnTo>
                  <a:lnTo>
                    <a:pt x="66" y="48"/>
                  </a:lnTo>
                  <a:lnTo>
                    <a:pt x="42" y="3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29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2nd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3028950" y="1752600"/>
            <a:ext cx="3267075" cy="3209925"/>
            <a:chOff x="3028950" y="1752600"/>
            <a:chExt cx="3267075" cy="3209925"/>
          </a:xfrm>
        </p:grpSpPr>
        <p:sp>
          <p:nvSpPr>
            <p:cNvPr id="126990" name="Freeform 14"/>
            <p:cNvSpPr>
              <a:spLocks/>
            </p:cNvSpPr>
            <p:nvPr/>
          </p:nvSpPr>
          <p:spPr bwMode="auto">
            <a:xfrm>
              <a:off x="3076575" y="1752600"/>
              <a:ext cx="3219450" cy="1914525"/>
            </a:xfrm>
            <a:custGeom>
              <a:avLst/>
              <a:gdLst/>
              <a:ahLst/>
              <a:cxnLst>
                <a:cxn ang="0">
                  <a:pos x="102" y="18"/>
                </a:cxn>
                <a:cxn ang="0">
                  <a:pos x="318" y="78"/>
                </a:cxn>
                <a:cxn ang="0">
                  <a:pos x="426" y="72"/>
                </a:cxn>
                <a:cxn ang="0">
                  <a:pos x="486" y="30"/>
                </a:cxn>
                <a:cxn ang="0">
                  <a:pos x="492" y="48"/>
                </a:cxn>
                <a:cxn ang="0">
                  <a:pos x="498" y="72"/>
                </a:cxn>
                <a:cxn ang="0">
                  <a:pos x="606" y="48"/>
                </a:cxn>
                <a:cxn ang="0">
                  <a:pos x="684" y="72"/>
                </a:cxn>
                <a:cxn ang="0">
                  <a:pos x="642" y="96"/>
                </a:cxn>
                <a:cxn ang="0">
                  <a:pos x="708" y="108"/>
                </a:cxn>
                <a:cxn ang="0">
                  <a:pos x="816" y="144"/>
                </a:cxn>
                <a:cxn ang="0">
                  <a:pos x="792" y="162"/>
                </a:cxn>
                <a:cxn ang="0">
                  <a:pos x="738" y="168"/>
                </a:cxn>
                <a:cxn ang="0">
                  <a:pos x="822" y="210"/>
                </a:cxn>
                <a:cxn ang="0">
                  <a:pos x="912" y="282"/>
                </a:cxn>
                <a:cxn ang="0">
                  <a:pos x="882" y="294"/>
                </a:cxn>
                <a:cxn ang="0">
                  <a:pos x="816" y="282"/>
                </a:cxn>
                <a:cxn ang="0">
                  <a:pos x="876" y="336"/>
                </a:cxn>
                <a:cxn ang="0">
                  <a:pos x="954" y="396"/>
                </a:cxn>
                <a:cxn ang="0">
                  <a:pos x="918" y="396"/>
                </a:cxn>
                <a:cxn ang="0">
                  <a:pos x="846" y="384"/>
                </a:cxn>
                <a:cxn ang="0">
                  <a:pos x="888" y="426"/>
                </a:cxn>
                <a:cxn ang="0">
                  <a:pos x="966" y="498"/>
                </a:cxn>
                <a:cxn ang="0">
                  <a:pos x="924" y="492"/>
                </a:cxn>
                <a:cxn ang="0">
                  <a:pos x="912" y="504"/>
                </a:cxn>
                <a:cxn ang="0">
                  <a:pos x="978" y="582"/>
                </a:cxn>
                <a:cxn ang="0">
                  <a:pos x="972" y="612"/>
                </a:cxn>
                <a:cxn ang="0">
                  <a:pos x="924" y="588"/>
                </a:cxn>
                <a:cxn ang="0">
                  <a:pos x="954" y="642"/>
                </a:cxn>
                <a:cxn ang="0">
                  <a:pos x="1002" y="708"/>
                </a:cxn>
                <a:cxn ang="0">
                  <a:pos x="1008" y="774"/>
                </a:cxn>
                <a:cxn ang="0">
                  <a:pos x="972" y="768"/>
                </a:cxn>
                <a:cxn ang="0">
                  <a:pos x="906" y="720"/>
                </a:cxn>
                <a:cxn ang="0">
                  <a:pos x="876" y="726"/>
                </a:cxn>
                <a:cxn ang="0">
                  <a:pos x="966" y="822"/>
                </a:cxn>
                <a:cxn ang="0">
                  <a:pos x="1116" y="900"/>
                </a:cxn>
                <a:cxn ang="0">
                  <a:pos x="1290" y="948"/>
                </a:cxn>
                <a:cxn ang="0">
                  <a:pos x="1458" y="966"/>
                </a:cxn>
                <a:cxn ang="0">
                  <a:pos x="1548" y="864"/>
                </a:cxn>
                <a:cxn ang="0">
                  <a:pos x="1674" y="792"/>
                </a:cxn>
                <a:cxn ang="0">
                  <a:pos x="1872" y="846"/>
                </a:cxn>
                <a:cxn ang="0">
                  <a:pos x="2004" y="1038"/>
                </a:cxn>
              </a:cxnLst>
              <a:rect l="0" t="0" r="r" b="b"/>
              <a:pathLst>
                <a:path w="2028" h="1206">
                  <a:moveTo>
                    <a:pt x="0" y="0"/>
                  </a:moveTo>
                  <a:lnTo>
                    <a:pt x="30" y="0"/>
                  </a:lnTo>
                  <a:lnTo>
                    <a:pt x="102" y="18"/>
                  </a:lnTo>
                  <a:lnTo>
                    <a:pt x="168" y="36"/>
                  </a:lnTo>
                  <a:lnTo>
                    <a:pt x="252" y="60"/>
                  </a:lnTo>
                  <a:lnTo>
                    <a:pt x="318" y="78"/>
                  </a:lnTo>
                  <a:lnTo>
                    <a:pt x="366" y="90"/>
                  </a:lnTo>
                  <a:lnTo>
                    <a:pt x="402" y="84"/>
                  </a:lnTo>
                  <a:lnTo>
                    <a:pt x="426" y="72"/>
                  </a:lnTo>
                  <a:lnTo>
                    <a:pt x="450" y="54"/>
                  </a:lnTo>
                  <a:lnTo>
                    <a:pt x="468" y="36"/>
                  </a:lnTo>
                  <a:lnTo>
                    <a:pt x="486" y="30"/>
                  </a:lnTo>
                  <a:lnTo>
                    <a:pt x="498" y="30"/>
                  </a:lnTo>
                  <a:lnTo>
                    <a:pt x="504" y="30"/>
                  </a:lnTo>
                  <a:lnTo>
                    <a:pt x="492" y="48"/>
                  </a:lnTo>
                  <a:lnTo>
                    <a:pt x="486" y="60"/>
                  </a:lnTo>
                  <a:lnTo>
                    <a:pt x="486" y="66"/>
                  </a:lnTo>
                  <a:lnTo>
                    <a:pt x="498" y="72"/>
                  </a:lnTo>
                  <a:lnTo>
                    <a:pt x="522" y="60"/>
                  </a:lnTo>
                  <a:lnTo>
                    <a:pt x="558" y="54"/>
                  </a:lnTo>
                  <a:lnTo>
                    <a:pt x="606" y="48"/>
                  </a:lnTo>
                  <a:lnTo>
                    <a:pt x="648" y="48"/>
                  </a:lnTo>
                  <a:lnTo>
                    <a:pt x="678" y="60"/>
                  </a:lnTo>
                  <a:lnTo>
                    <a:pt x="684" y="72"/>
                  </a:lnTo>
                  <a:lnTo>
                    <a:pt x="672" y="84"/>
                  </a:lnTo>
                  <a:lnTo>
                    <a:pt x="654" y="90"/>
                  </a:lnTo>
                  <a:lnTo>
                    <a:pt x="642" y="96"/>
                  </a:lnTo>
                  <a:lnTo>
                    <a:pt x="648" y="102"/>
                  </a:lnTo>
                  <a:lnTo>
                    <a:pt x="672" y="102"/>
                  </a:lnTo>
                  <a:lnTo>
                    <a:pt x="708" y="108"/>
                  </a:lnTo>
                  <a:lnTo>
                    <a:pt x="750" y="114"/>
                  </a:lnTo>
                  <a:lnTo>
                    <a:pt x="786" y="126"/>
                  </a:lnTo>
                  <a:lnTo>
                    <a:pt x="816" y="144"/>
                  </a:lnTo>
                  <a:lnTo>
                    <a:pt x="822" y="156"/>
                  </a:lnTo>
                  <a:lnTo>
                    <a:pt x="816" y="162"/>
                  </a:lnTo>
                  <a:lnTo>
                    <a:pt x="792" y="162"/>
                  </a:lnTo>
                  <a:lnTo>
                    <a:pt x="762" y="162"/>
                  </a:lnTo>
                  <a:lnTo>
                    <a:pt x="744" y="162"/>
                  </a:lnTo>
                  <a:lnTo>
                    <a:pt x="738" y="168"/>
                  </a:lnTo>
                  <a:lnTo>
                    <a:pt x="744" y="180"/>
                  </a:lnTo>
                  <a:lnTo>
                    <a:pt x="780" y="192"/>
                  </a:lnTo>
                  <a:lnTo>
                    <a:pt x="822" y="210"/>
                  </a:lnTo>
                  <a:lnTo>
                    <a:pt x="864" y="234"/>
                  </a:lnTo>
                  <a:lnTo>
                    <a:pt x="894" y="258"/>
                  </a:lnTo>
                  <a:lnTo>
                    <a:pt x="912" y="282"/>
                  </a:lnTo>
                  <a:lnTo>
                    <a:pt x="912" y="294"/>
                  </a:lnTo>
                  <a:lnTo>
                    <a:pt x="900" y="294"/>
                  </a:lnTo>
                  <a:lnTo>
                    <a:pt x="882" y="294"/>
                  </a:lnTo>
                  <a:lnTo>
                    <a:pt x="852" y="282"/>
                  </a:lnTo>
                  <a:lnTo>
                    <a:pt x="828" y="282"/>
                  </a:lnTo>
                  <a:lnTo>
                    <a:pt x="816" y="282"/>
                  </a:lnTo>
                  <a:lnTo>
                    <a:pt x="822" y="294"/>
                  </a:lnTo>
                  <a:lnTo>
                    <a:pt x="846" y="312"/>
                  </a:lnTo>
                  <a:lnTo>
                    <a:pt x="876" y="336"/>
                  </a:lnTo>
                  <a:lnTo>
                    <a:pt x="918" y="360"/>
                  </a:lnTo>
                  <a:lnTo>
                    <a:pt x="942" y="378"/>
                  </a:lnTo>
                  <a:lnTo>
                    <a:pt x="954" y="396"/>
                  </a:lnTo>
                  <a:lnTo>
                    <a:pt x="954" y="408"/>
                  </a:lnTo>
                  <a:lnTo>
                    <a:pt x="936" y="402"/>
                  </a:lnTo>
                  <a:lnTo>
                    <a:pt x="918" y="396"/>
                  </a:lnTo>
                  <a:lnTo>
                    <a:pt x="882" y="390"/>
                  </a:lnTo>
                  <a:lnTo>
                    <a:pt x="864" y="384"/>
                  </a:lnTo>
                  <a:lnTo>
                    <a:pt x="846" y="384"/>
                  </a:lnTo>
                  <a:lnTo>
                    <a:pt x="846" y="390"/>
                  </a:lnTo>
                  <a:lnTo>
                    <a:pt x="864" y="408"/>
                  </a:lnTo>
                  <a:lnTo>
                    <a:pt x="888" y="426"/>
                  </a:lnTo>
                  <a:lnTo>
                    <a:pt x="924" y="450"/>
                  </a:lnTo>
                  <a:lnTo>
                    <a:pt x="954" y="474"/>
                  </a:lnTo>
                  <a:lnTo>
                    <a:pt x="966" y="498"/>
                  </a:lnTo>
                  <a:lnTo>
                    <a:pt x="966" y="504"/>
                  </a:lnTo>
                  <a:lnTo>
                    <a:pt x="942" y="498"/>
                  </a:lnTo>
                  <a:lnTo>
                    <a:pt x="924" y="492"/>
                  </a:lnTo>
                  <a:lnTo>
                    <a:pt x="906" y="486"/>
                  </a:lnTo>
                  <a:lnTo>
                    <a:pt x="900" y="492"/>
                  </a:lnTo>
                  <a:lnTo>
                    <a:pt x="912" y="504"/>
                  </a:lnTo>
                  <a:lnTo>
                    <a:pt x="930" y="528"/>
                  </a:lnTo>
                  <a:lnTo>
                    <a:pt x="960" y="558"/>
                  </a:lnTo>
                  <a:lnTo>
                    <a:pt x="978" y="582"/>
                  </a:lnTo>
                  <a:lnTo>
                    <a:pt x="990" y="606"/>
                  </a:lnTo>
                  <a:lnTo>
                    <a:pt x="990" y="618"/>
                  </a:lnTo>
                  <a:lnTo>
                    <a:pt x="972" y="612"/>
                  </a:lnTo>
                  <a:lnTo>
                    <a:pt x="954" y="600"/>
                  </a:lnTo>
                  <a:lnTo>
                    <a:pt x="936" y="588"/>
                  </a:lnTo>
                  <a:lnTo>
                    <a:pt x="924" y="588"/>
                  </a:lnTo>
                  <a:lnTo>
                    <a:pt x="924" y="600"/>
                  </a:lnTo>
                  <a:lnTo>
                    <a:pt x="930" y="612"/>
                  </a:lnTo>
                  <a:lnTo>
                    <a:pt x="954" y="642"/>
                  </a:lnTo>
                  <a:lnTo>
                    <a:pt x="972" y="666"/>
                  </a:lnTo>
                  <a:lnTo>
                    <a:pt x="990" y="690"/>
                  </a:lnTo>
                  <a:lnTo>
                    <a:pt x="1002" y="708"/>
                  </a:lnTo>
                  <a:lnTo>
                    <a:pt x="1002" y="750"/>
                  </a:lnTo>
                  <a:lnTo>
                    <a:pt x="1008" y="762"/>
                  </a:lnTo>
                  <a:lnTo>
                    <a:pt x="1008" y="774"/>
                  </a:lnTo>
                  <a:lnTo>
                    <a:pt x="1002" y="780"/>
                  </a:lnTo>
                  <a:lnTo>
                    <a:pt x="990" y="774"/>
                  </a:lnTo>
                  <a:lnTo>
                    <a:pt x="972" y="768"/>
                  </a:lnTo>
                  <a:lnTo>
                    <a:pt x="954" y="750"/>
                  </a:lnTo>
                  <a:lnTo>
                    <a:pt x="930" y="732"/>
                  </a:lnTo>
                  <a:lnTo>
                    <a:pt x="906" y="720"/>
                  </a:lnTo>
                  <a:lnTo>
                    <a:pt x="882" y="708"/>
                  </a:lnTo>
                  <a:lnTo>
                    <a:pt x="870" y="714"/>
                  </a:lnTo>
                  <a:lnTo>
                    <a:pt x="876" y="726"/>
                  </a:lnTo>
                  <a:lnTo>
                    <a:pt x="894" y="750"/>
                  </a:lnTo>
                  <a:lnTo>
                    <a:pt x="924" y="780"/>
                  </a:lnTo>
                  <a:lnTo>
                    <a:pt x="966" y="822"/>
                  </a:lnTo>
                  <a:lnTo>
                    <a:pt x="1014" y="852"/>
                  </a:lnTo>
                  <a:lnTo>
                    <a:pt x="1062" y="876"/>
                  </a:lnTo>
                  <a:lnTo>
                    <a:pt x="1116" y="900"/>
                  </a:lnTo>
                  <a:lnTo>
                    <a:pt x="1170" y="912"/>
                  </a:lnTo>
                  <a:lnTo>
                    <a:pt x="1224" y="930"/>
                  </a:lnTo>
                  <a:lnTo>
                    <a:pt x="1290" y="948"/>
                  </a:lnTo>
                  <a:lnTo>
                    <a:pt x="1350" y="960"/>
                  </a:lnTo>
                  <a:lnTo>
                    <a:pt x="1410" y="972"/>
                  </a:lnTo>
                  <a:lnTo>
                    <a:pt x="1458" y="966"/>
                  </a:lnTo>
                  <a:lnTo>
                    <a:pt x="1488" y="936"/>
                  </a:lnTo>
                  <a:lnTo>
                    <a:pt x="1518" y="906"/>
                  </a:lnTo>
                  <a:lnTo>
                    <a:pt x="1548" y="864"/>
                  </a:lnTo>
                  <a:lnTo>
                    <a:pt x="1584" y="828"/>
                  </a:lnTo>
                  <a:lnTo>
                    <a:pt x="1626" y="804"/>
                  </a:lnTo>
                  <a:lnTo>
                    <a:pt x="1674" y="792"/>
                  </a:lnTo>
                  <a:lnTo>
                    <a:pt x="1740" y="792"/>
                  </a:lnTo>
                  <a:lnTo>
                    <a:pt x="1806" y="810"/>
                  </a:lnTo>
                  <a:lnTo>
                    <a:pt x="1872" y="846"/>
                  </a:lnTo>
                  <a:lnTo>
                    <a:pt x="1932" y="900"/>
                  </a:lnTo>
                  <a:lnTo>
                    <a:pt x="1974" y="960"/>
                  </a:lnTo>
                  <a:lnTo>
                    <a:pt x="2004" y="1038"/>
                  </a:lnTo>
                  <a:lnTo>
                    <a:pt x="2022" y="1122"/>
                  </a:lnTo>
                  <a:lnTo>
                    <a:pt x="2028" y="120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91" name="Freeform 15"/>
            <p:cNvSpPr>
              <a:spLocks/>
            </p:cNvSpPr>
            <p:nvPr/>
          </p:nvSpPr>
          <p:spPr bwMode="auto">
            <a:xfrm>
              <a:off x="5114925" y="3152775"/>
              <a:ext cx="1181100" cy="1809750"/>
            </a:xfrm>
            <a:custGeom>
              <a:avLst/>
              <a:gdLst/>
              <a:ahLst/>
              <a:cxnLst>
                <a:cxn ang="0">
                  <a:pos x="726" y="498"/>
                </a:cxn>
                <a:cxn ang="0">
                  <a:pos x="708" y="642"/>
                </a:cxn>
                <a:cxn ang="0">
                  <a:pos x="678" y="624"/>
                </a:cxn>
                <a:cxn ang="0">
                  <a:pos x="654" y="528"/>
                </a:cxn>
                <a:cxn ang="0">
                  <a:pos x="642" y="492"/>
                </a:cxn>
                <a:cxn ang="0">
                  <a:pos x="624" y="612"/>
                </a:cxn>
                <a:cxn ang="0">
                  <a:pos x="630" y="762"/>
                </a:cxn>
                <a:cxn ang="0">
                  <a:pos x="600" y="744"/>
                </a:cxn>
                <a:cxn ang="0">
                  <a:pos x="564" y="642"/>
                </a:cxn>
                <a:cxn ang="0">
                  <a:pos x="546" y="648"/>
                </a:cxn>
                <a:cxn ang="0">
                  <a:pos x="528" y="666"/>
                </a:cxn>
                <a:cxn ang="0">
                  <a:pos x="486" y="576"/>
                </a:cxn>
                <a:cxn ang="0">
                  <a:pos x="468" y="510"/>
                </a:cxn>
                <a:cxn ang="0">
                  <a:pos x="450" y="552"/>
                </a:cxn>
                <a:cxn ang="0">
                  <a:pos x="426" y="528"/>
                </a:cxn>
                <a:cxn ang="0">
                  <a:pos x="420" y="450"/>
                </a:cxn>
                <a:cxn ang="0">
                  <a:pos x="462" y="336"/>
                </a:cxn>
                <a:cxn ang="0">
                  <a:pos x="522" y="204"/>
                </a:cxn>
                <a:cxn ang="0">
                  <a:pos x="510" y="72"/>
                </a:cxn>
                <a:cxn ang="0">
                  <a:pos x="396" y="0"/>
                </a:cxn>
                <a:cxn ang="0">
                  <a:pos x="276" y="66"/>
                </a:cxn>
                <a:cxn ang="0">
                  <a:pos x="270" y="198"/>
                </a:cxn>
                <a:cxn ang="0">
                  <a:pos x="300" y="324"/>
                </a:cxn>
                <a:cxn ang="0">
                  <a:pos x="318" y="468"/>
                </a:cxn>
                <a:cxn ang="0">
                  <a:pos x="396" y="588"/>
                </a:cxn>
                <a:cxn ang="0">
                  <a:pos x="468" y="678"/>
                </a:cxn>
                <a:cxn ang="0">
                  <a:pos x="516" y="834"/>
                </a:cxn>
                <a:cxn ang="0">
                  <a:pos x="564" y="978"/>
                </a:cxn>
                <a:cxn ang="0">
                  <a:pos x="558" y="1044"/>
                </a:cxn>
                <a:cxn ang="0">
                  <a:pos x="516" y="1110"/>
                </a:cxn>
                <a:cxn ang="0">
                  <a:pos x="432" y="1140"/>
                </a:cxn>
                <a:cxn ang="0">
                  <a:pos x="414" y="1104"/>
                </a:cxn>
                <a:cxn ang="0">
                  <a:pos x="444" y="1068"/>
                </a:cxn>
                <a:cxn ang="0">
                  <a:pos x="462" y="1038"/>
                </a:cxn>
                <a:cxn ang="0">
                  <a:pos x="450" y="894"/>
                </a:cxn>
                <a:cxn ang="0">
                  <a:pos x="384" y="756"/>
                </a:cxn>
                <a:cxn ang="0">
                  <a:pos x="276" y="672"/>
                </a:cxn>
                <a:cxn ang="0">
                  <a:pos x="156" y="612"/>
                </a:cxn>
                <a:cxn ang="0">
                  <a:pos x="60" y="546"/>
                </a:cxn>
                <a:cxn ang="0">
                  <a:pos x="6" y="504"/>
                </a:cxn>
                <a:cxn ang="0">
                  <a:pos x="12" y="540"/>
                </a:cxn>
                <a:cxn ang="0">
                  <a:pos x="96" y="642"/>
                </a:cxn>
              </a:cxnLst>
              <a:rect l="0" t="0" r="r" b="b"/>
              <a:pathLst>
                <a:path w="744" h="1140">
                  <a:moveTo>
                    <a:pt x="744" y="324"/>
                  </a:moveTo>
                  <a:lnTo>
                    <a:pt x="732" y="420"/>
                  </a:lnTo>
                  <a:lnTo>
                    <a:pt x="726" y="498"/>
                  </a:lnTo>
                  <a:lnTo>
                    <a:pt x="714" y="564"/>
                  </a:lnTo>
                  <a:lnTo>
                    <a:pt x="708" y="612"/>
                  </a:lnTo>
                  <a:lnTo>
                    <a:pt x="708" y="642"/>
                  </a:lnTo>
                  <a:lnTo>
                    <a:pt x="702" y="654"/>
                  </a:lnTo>
                  <a:lnTo>
                    <a:pt x="690" y="642"/>
                  </a:lnTo>
                  <a:lnTo>
                    <a:pt x="678" y="624"/>
                  </a:lnTo>
                  <a:lnTo>
                    <a:pt x="666" y="594"/>
                  </a:lnTo>
                  <a:lnTo>
                    <a:pt x="654" y="564"/>
                  </a:lnTo>
                  <a:lnTo>
                    <a:pt x="654" y="528"/>
                  </a:lnTo>
                  <a:lnTo>
                    <a:pt x="648" y="504"/>
                  </a:lnTo>
                  <a:lnTo>
                    <a:pt x="648" y="486"/>
                  </a:lnTo>
                  <a:lnTo>
                    <a:pt x="642" y="492"/>
                  </a:lnTo>
                  <a:lnTo>
                    <a:pt x="636" y="522"/>
                  </a:lnTo>
                  <a:lnTo>
                    <a:pt x="630" y="558"/>
                  </a:lnTo>
                  <a:lnTo>
                    <a:pt x="624" y="612"/>
                  </a:lnTo>
                  <a:lnTo>
                    <a:pt x="624" y="660"/>
                  </a:lnTo>
                  <a:lnTo>
                    <a:pt x="630" y="708"/>
                  </a:lnTo>
                  <a:lnTo>
                    <a:pt x="630" y="762"/>
                  </a:lnTo>
                  <a:lnTo>
                    <a:pt x="624" y="774"/>
                  </a:lnTo>
                  <a:lnTo>
                    <a:pt x="612" y="762"/>
                  </a:lnTo>
                  <a:lnTo>
                    <a:pt x="600" y="744"/>
                  </a:lnTo>
                  <a:lnTo>
                    <a:pt x="582" y="708"/>
                  </a:lnTo>
                  <a:lnTo>
                    <a:pt x="570" y="678"/>
                  </a:lnTo>
                  <a:lnTo>
                    <a:pt x="564" y="642"/>
                  </a:lnTo>
                  <a:lnTo>
                    <a:pt x="558" y="624"/>
                  </a:lnTo>
                  <a:lnTo>
                    <a:pt x="546" y="618"/>
                  </a:lnTo>
                  <a:lnTo>
                    <a:pt x="546" y="648"/>
                  </a:lnTo>
                  <a:lnTo>
                    <a:pt x="540" y="660"/>
                  </a:lnTo>
                  <a:lnTo>
                    <a:pt x="540" y="672"/>
                  </a:lnTo>
                  <a:lnTo>
                    <a:pt x="528" y="666"/>
                  </a:lnTo>
                  <a:lnTo>
                    <a:pt x="510" y="642"/>
                  </a:lnTo>
                  <a:lnTo>
                    <a:pt x="492" y="618"/>
                  </a:lnTo>
                  <a:lnTo>
                    <a:pt x="486" y="576"/>
                  </a:lnTo>
                  <a:lnTo>
                    <a:pt x="474" y="546"/>
                  </a:lnTo>
                  <a:lnTo>
                    <a:pt x="474" y="522"/>
                  </a:lnTo>
                  <a:lnTo>
                    <a:pt x="468" y="510"/>
                  </a:lnTo>
                  <a:lnTo>
                    <a:pt x="462" y="522"/>
                  </a:lnTo>
                  <a:lnTo>
                    <a:pt x="456" y="534"/>
                  </a:lnTo>
                  <a:lnTo>
                    <a:pt x="450" y="552"/>
                  </a:lnTo>
                  <a:lnTo>
                    <a:pt x="438" y="558"/>
                  </a:lnTo>
                  <a:lnTo>
                    <a:pt x="432" y="546"/>
                  </a:lnTo>
                  <a:lnTo>
                    <a:pt x="426" y="528"/>
                  </a:lnTo>
                  <a:lnTo>
                    <a:pt x="420" y="504"/>
                  </a:lnTo>
                  <a:lnTo>
                    <a:pt x="414" y="480"/>
                  </a:lnTo>
                  <a:lnTo>
                    <a:pt x="420" y="450"/>
                  </a:lnTo>
                  <a:lnTo>
                    <a:pt x="426" y="414"/>
                  </a:lnTo>
                  <a:lnTo>
                    <a:pt x="444" y="378"/>
                  </a:lnTo>
                  <a:lnTo>
                    <a:pt x="462" y="336"/>
                  </a:lnTo>
                  <a:lnTo>
                    <a:pt x="486" y="294"/>
                  </a:lnTo>
                  <a:lnTo>
                    <a:pt x="504" y="252"/>
                  </a:lnTo>
                  <a:lnTo>
                    <a:pt x="522" y="204"/>
                  </a:lnTo>
                  <a:lnTo>
                    <a:pt x="528" y="162"/>
                  </a:lnTo>
                  <a:lnTo>
                    <a:pt x="528" y="114"/>
                  </a:lnTo>
                  <a:lnTo>
                    <a:pt x="510" y="72"/>
                  </a:lnTo>
                  <a:lnTo>
                    <a:pt x="486" y="30"/>
                  </a:lnTo>
                  <a:lnTo>
                    <a:pt x="450" y="6"/>
                  </a:lnTo>
                  <a:lnTo>
                    <a:pt x="396" y="0"/>
                  </a:lnTo>
                  <a:lnTo>
                    <a:pt x="354" y="6"/>
                  </a:lnTo>
                  <a:lnTo>
                    <a:pt x="306" y="36"/>
                  </a:lnTo>
                  <a:lnTo>
                    <a:pt x="276" y="66"/>
                  </a:lnTo>
                  <a:lnTo>
                    <a:pt x="264" y="114"/>
                  </a:lnTo>
                  <a:lnTo>
                    <a:pt x="258" y="156"/>
                  </a:lnTo>
                  <a:lnTo>
                    <a:pt x="270" y="198"/>
                  </a:lnTo>
                  <a:lnTo>
                    <a:pt x="276" y="240"/>
                  </a:lnTo>
                  <a:lnTo>
                    <a:pt x="288" y="282"/>
                  </a:lnTo>
                  <a:lnTo>
                    <a:pt x="300" y="324"/>
                  </a:lnTo>
                  <a:lnTo>
                    <a:pt x="306" y="372"/>
                  </a:lnTo>
                  <a:lnTo>
                    <a:pt x="312" y="420"/>
                  </a:lnTo>
                  <a:lnTo>
                    <a:pt x="318" y="468"/>
                  </a:lnTo>
                  <a:lnTo>
                    <a:pt x="336" y="516"/>
                  </a:lnTo>
                  <a:lnTo>
                    <a:pt x="366" y="552"/>
                  </a:lnTo>
                  <a:lnTo>
                    <a:pt x="396" y="588"/>
                  </a:lnTo>
                  <a:lnTo>
                    <a:pt x="426" y="618"/>
                  </a:lnTo>
                  <a:lnTo>
                    <a:pt x="450" y="648"/>
                  </a:lnTo>
                  <a:lnTo>
                    <a:pt x="468" y="678"/>
                  </a:lnTo>
                  <a:lnTo>
                    <a:pt x="480" y="720"/>
                  </a:lnTo>
                  <a:lnTo>
                    <a:pt x="498" y="780"/>
                  </a:lnTo>
                  <a:lnTo>
                    <a:pt x="516" y="834"/>
                  </a:lnTo>
                  <a:lnTo>
                    <a:pt x="534" y="894"/>
                  </a:lnTo>
                  <a:lnTo>
                    <a:pt x="552" y="942"/>
                  </a:lnTo>
                  <a:lnTo>
                    <a:pt x="564" y="978"/>
                  </a:lnTo>
                  <a:lnTo>
                    <a:pt x="570" y="1008"/>
                  </a:lnTo>
                  <a:lnTo>
                    <a:pt x="564" y="1026"/>
                  </a:lnTo>
                  <a:lnTo>
                    <a:pt x="558" y="1044"/>
                  </a:lnTo>
                  <a:lnTo>
                    <a:pt x="546" y="1068"/>
                  </a:lnTo>
                  <a:lnTo>
                    <a:pt x="534" y="1086"/>
                  </a:lnTo>
                  <a:lnTo>
                    <a:pt x="516" y="1110"/>
                  </a:lnTo>
                  <a:lnTo>
                    <a:pt x="492" y="1134"/>
                  </a:lnTo>
                  <a:lnTo>
                    <a:pt x="456" y="1140"/>
                  </a:lnTo>
                  <a:lnTo>
                    <a:pt x="432" y="1140"/>
                  </a:lnTo>
                  <a:lnTo>
                    <a:pt x="414" y="1128"/>
                  </a:lnTo>
                  <a:lnTo>
                    <a:pt x="408" y="1116"/>
                  </a:lnTo>
                  <a:lnTo>
                    <a:pt x="414" y="1104"/>
                  </a:lnTo>
                  <a:lnTo>
                    <a:pt x="420" y="1092"/>
                  </a:lnTo>
                  <a:lnTo>
                    <a:pt x="432" y="1080"/>
                  </a:lnTo>
                  <a:lnTo>
                    <a:pt x="444" y="1068"/>
                  </a:lnTo>
                  <a:lnTo>
                    <a:pt x="456" y="1062"/>
                  </a:lnTo>
                  <a:lnTo>
                    <a:pt x="456" y="1056"/>
                  </a:lnTo>
                  <a:lnTo>
                    <a:pt x="462" y="1038"/>
                  </a:lnTo>
                  <a:lnTo>
                    <a:pt x="462" y="984"/>
                  </a:lnTo>
                  <a:lnTo>
                    <a:pt x="456" y="942"/>
                  </a:lnTo>
                  <a:lnTo>
                    <a:pt x="450" y="894"/>
                  </a:lnTo>
                  <a:lnTo>
                    <a:pt x="438" y="846"/>
                  </a:lnTo>
                  <a:lnTo>
                    <a:pt x="414" y="798"/>
                  </a:lnTo>
                  <a:lnTo>
                    <a:pt x="384" y="756"/>
                  </a:lnTo>
                  <a:lnTo>
                    <a:pt x="348" y="720"/>
                  </a:lnTo>
                  <a:lnTo>
                    <a:pt x="312" y="696"/>
                  </a:lnTo>
                  <a:lnTo>
                    <a:pt x="276" y="672"/>
                  </a:lnTo>
                  <a:lnTo>
                    <a:pt x="234" y="654"/>
                  </a:lnTo>
                  <a:lnTo>
                    <a:pt x="192" y="630"/>
                  </a:lnTo>
                  <a:lnTo>
                    <a:pt x="156" y="612"/>
                  </a:lnTo>
                  <a:lnTo>
                    <a:pt x="120" y="588"/>
                  </a:lnTo>
                  <a:lnTo>
                    <a:pt x="90" y="570"/>
                  </a:lnTo>
                  <a:lnTo>
                    <a:pt x="60" y="546"/>
                  </a:lnTo>
                  <a:lnTo>
                    <a:pt x="36" y="528"/>
                  </a:lnTo>
                  <a:lnTo>
                    <a:pt x="18" y="516"/>
                  </a:lnTo>
                  <a:lnTo>
                    <a:pt x="6" y="504"/>
                  </a:lnTo>
                  <a:lnTo>
                    <a:pt x="0" y="504"/>
                  </a:lnTo>
                  <a:lnTo>
                    <a:pt x="0" y="516"/>
                  </a:lnTo>
                  <a:lnTo>
                    <a:pt x="12" y="540"/>
                  </a:lnTo>
                  <a:lnTo>
                    <a:pt x="36" y="564"/>
                  </a:lnTo>
                  <a:lnTo>
                    <a:pt x="66" y="606"/>
                  </a:lnTo>
                  <a:lnTo>
                    <a:pt x="96" y="642"/>
                  </a:lnTo>
                  <a:lnTo>
                    <a:pt x="120" y="690"/>
                  </a:lnTo>
                  <a:lnTo>
                    <a:pt x="138" y="73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92" name="Freeform 16"/>
            <p:cNvSpPr>
              <a:spLocks/>
            </p:cNvSpPr>
            <p:nvPr/>
          </p:nvSpPr>
          <p:spPr bwMode="auto">
            <a:xfrm>
              <a:off x="3028950" y="3228975"/>
              <a:ext cx="2352675" cy="1571625"/>
            </a:xfrm>
            <a:custGeom>
              <a:avLst/>
              <a:gdLst/>
              <a:ahLst/>
              <a:cxnLst>
                <a:cxn ang="0">
                  <a:pos x="1476" y="786"/>
                </a:cxn>
                <a:cxn ang="0">
                  <a:pos x="1470" y="894"/>
                </a:cxn>
                <a:cxn ang="0">
                  <a:pos x="1440" y="954"/>
                </a:cxn>
                <a:cxn ang="0">
                  <a:pos x="1410" y="990"/>
                </a:cxn>
                <a:cxn ang="0">
                  <a:pos x="1344" y="984"/>
                </a:cxn>
                <a:cxn ang="0">
                  <a:pos x="1308" y="948"/>
                </a:cxn>
                <a:cxn ang="0">
                  <a:pos x="1338" y="912"/>
                </a:cxn>
                <a:cxn ang="0">
                  <a:pos x="1374" y="912"/>
                </a:cxn>
                <a:cxn ang="0">
                  <a:pos x="1368" y="720"/>
                </a:cxn>
                <a:cxn ang="0">
                  <a:pos x="1284" y="600"/>
                </a:cxn>
                <a:cxn ang="0">
                  <a:pos x="1158" y="510"/>
                </a:cxn>
                <a:cxn ang="0">
                  <a:pos x="954" y="432"/>
                </a:cxn>
                <a:cxn ang="0">
                  <a:pos x="714" y="354"/>
                </a:cxn>
                <a:cxn ang="0">
                  <a:pos x="618" y="228"/>
                </a:cxn>
                <a:cxn ang="0">
                  <a:pos x="594" y="216"/>
                </a:cxn>
                <a:cxn ang="0">
                  <a:pos x="522" y="246"/>
                </a:cxn>
                <a:cxn ang="0">
                  <a:pos x="396" y="192"/>
                </a:cxn>
                <a:cxn ang="0">
                  <a:pos x="306" y="168"/>
                </a:cxn>
                <a:cxn ang="0">
                  <a:pos x="318" y="282"/>
                </a:cxn>
                <a:cxn ang="0">
                  <a:pos x="384" y="396"/>
                </a:cxn>
                <a:cxn ang="0">
                  <a:pos x="408" y="432"/>
                </a:cxn>
                <a:cxn ang="0">
                  <a:pos x="456" y="450"/>
                </a:cxn>
                <a:cxn ang="0">
                  <a:pos x="504" y="486"/>
                </a:cxn>
                <a:cxn ang="0">
                  <a:pos x="504" y="552"/>
                </a:cxn>
                <a:cxn ang="0">
                  <a:pos x="462" y="564"/>
                </a:cxn>
                <a:cxn ang="0">
                  <a:pos x="408" y="516"/>
                </a:cxn>
                <a:cxn ang="0">
                  <a:pos x="360" y="492"/>
                </a:cxn>
                <a:cxn ang="0">
                  <a:pos x="282" y="372"/>
                </a:cxn>
                <a:cxn ang="0">
                  <a:pos x="234" y="240"/>
                </a:cxn>
                <a:cxn ang="0">
                  <a:pos x="204" y="126"/>
                </a:cxn>
                <a:cxn ang="0">
                  <a:pos x="228" y="42"/>
                </a:cxn>
                <a:cxn ang="0">
                  <a:pos x="330" y="48"/>
                </a:cxn>
                <a:cxn ang="0">
                  <a:pos x="414" y="66"/>
                </a:cxn>
                <a:cxn ang="0">
                  <a:pos x="330" y="18"/>
                </a:cxn>
                <a:cxn ang="0">
                  <a:pos x="234" y="0"/>
                </a:cxn>
                <a:cxn ang="0">
                  <a:pos x="174" y="54"/>
                </a:cxn>
                <a:cxn ang="0">
                  <a:pos x="120" y="126"/>
                </a:cxn>
                <a:cxn ang="0">
                  <a:pos x="108" y="198"/>
                </a:cxn>
                <a:cxn ang="0">
                  <a:pos x="78" y="294"/>
                </a:cxn>
                <a:cxn ang="0">
                  <a:pos x="12" y="342"/>
                </a:cxn>
                <a:cxn ang="0">
                  <a:pos x="6" y="276"/>
                </a:cxn>
                <a:cxn ang="0">
                  <a:pos x="12" y="198"/>
                </a:cxn>
              </a:cxnLst>
              <a:rect l="0" t="0" r="r" b="b"/>
              <a:pathLst>
                <a:path w="1482" h="990">
                  <a:moveTo>
                    <a:pt x="1452" y="690"/>
                  </a:moveTo>
                  <a:lnTo>
                    <a:pt x="1464" y="738"/>
                  </a:lnTo>
                  <a:lnTo>
                    <a:pt x="1476" y="786"/>
                  </a:lnTo>
                  <a:lnTo>
                    <a:pt x="1482" y="828"/>
                  </a:lnTo>
                  <a:lnTo>
                    <a:pt x="1482" y="864"/>
                  </a:lnTo>
                  <a:lnTo>
                    <a:pt x="1470" y="894"/>
                  </a:lnTo>
                  <a:lnTo>
                    <a:pt x="1458" y="918"/>
                  </a:lnTo>
                  <a:lnTo>
                    <a:pt x="1452" y="936"/>
                  </a:lnTo>
                  <a:lnTo>
                    <a:pt x="1440" y="954"/>
                  </a:lnTo>
                  <a:lnTo>
                    <a:pt x="1434" y="966"/>
                  </a:lnTo>
                  <a:lnTo>
                    <a:pt x="1428" y="978"/>
                  </a:lnTo>
                  <a:lnTo>
                    <a:pt x="1410" y="990"/>
                  </a:lnTo>
                  <a:lnTo>
                    <a:pt x="1392" y="990"/>
                  </a:lnTo>
                  <a:lnTo>
                    <a:pt x="1362" y="984"/>
                  </a:lnTo>
                  <a:lnTo>
                    <a:pt x="1344" y="984"/>
                  </a:lnTo>
                  <a:lnTo>
                    <a:pt x="1320" y="972"/>
                  </a:lnTo>
                  <a:lnTo>
                    <a:pt x="1308" y="960"/>
                  </a:lnTo>
                  <a:lnTo>
                    <a:pt x="1308" y="948"/>
                  </a:lnTo>
                  <a:lnTo>
                    <a:pt x="1314" y="930"/>
                  </a:lnTo>
                  <a:lnTo>
                    <a:pt x="1326" y="918"/>
                  </a:lnTo>
                  <a:lnTo>
                    <a:pt x="1338" y="912"/>
                  </a:lnTo>
                  <a:lnTo>
                    <a:pt x="1356" y="912"/>
                  </a:lnTo>
                  <a:lnTo>
                    <a:pt x="1368" y="912"/>
                  </a:lnTo>
                  <a:lnTo>
                    <a:pt x="1374" y="912"/>
                  </a:lnTo>
                  <a:lnTo>
                    <a:pt x="1380" y="906"/>
                  </a:lnTo>
                  <a:lnTo>
                    <a:pt x="1380" y="768"/>
                  </a:lnTo>
                  <a:lnTo>
                    <a:pt x="1368" y="720"/>
                  </a:lnTo>
                  <a:lnTo>
                    <a:pt x="1350" y="672"/>
                  </a:lnTo>
                  <a:lnTo>
                    <a:pt x="1320" y="630"/>
                  </a:lnTo>
                  <a:lnTo>
                    <a:pt x="1284" y="600"/>
                  </a:lnTo>
                  <a:lnTo>
                    <a:pt x="1242" y="570"/>
                  </a:lnTo>
                  <a:lnTo>
                    <a:pt x="1200" y="540"/>
                  </a:lnTo>
                  <a:lnTo>
                    <a:pt x="1158" y="510"/>
                  </a:lnTo>
                  <a:lnTo>
                    <a:pt x="1104" y="480"/>
                  </a:lnTo>
                  <a:lnTo>
                    <a:pt x="1038" y="450"/>
                  </a:lnTo>
                  <a:lnTo>
                    <a:pt x="954" y="432"/>
                  </a:lnTo>
                  <a:lnTo>
                    <a:pt x="870" y="408"/>
                  </a:lnTo>
                  <a:lnTo>
                    <a:pt x="780" y="384"/>
                  </a:lnTo>
                  <a:lnTo>
                    <a:pt x="714" y="354"/>
                  </a:lnTo>
                  <a:lnTo>
                    <a:pt x="666" y="306"/>
                  </a:lnTo>
                  <a:lnTo>
                    <a:pt x="630" y="264"/>
                  </a:lnTo>
                  <a:lnTo>
                    <a:pt x="618" y="228"/>
                  </a:lnTo>
                  <a:lnTo>
                    <a:pt x="606" y="204"/>
                  </a:lnTo>
                  <a:lnTo>
                    <a:pt x="600" y="210"/>
                  </a:lnTo>
                  <a:lnTo>
                    <a:pt x="594" y="216"/>
                  </a:lnTo>
                  <a:lnTo>
                    <a:pt x="576" y="234"/>
                  </a:lnTo>
                  <a:lnTo>
                    <a:pt x="558" y="246"/>
                  </a:lnTo>
                  <a:lnTo>
                    <a:pt x="522" y="246"/>
                  </a:lnTo>
                  <a:lnTo>
                    <a:pt x="486" y="234"/>
                  </a:lnTo>
                  <a:lnTo>
                    <a:pt x="438" y="210"/>
                  </a:lnTo>
                  <a:lnTo>
                    <a:pt x="396" y="192"/>
                  </a:lnTo>
                  <a:lnTo>
                    <a:pt x="360" y="168"/>
                  </a:lnTo>
                  <a:lnTo>
                    <a:pt x="330" y="162"/>
                  </a:lnTo>
                  <a:lnTo>
                    <a:pt x="306" y="168"/>
                  </a:lnTo>
                  <a:lnTo>
                    <a:pt x="294" y="192"/>
                  </a:lnTo>
                  <a:lnTo>
                    <a:pt x="306" y="234"/>
                  </a:lnTo>
                  <a:lnTo>
                    <a:pt x="318" y="282"/>
                  </a:lnTo>
                  <a:lnTo>
                    <a:pt x="348" y="330"/>
                  </a:lnTo>
                  <a:lnTo>
                    <a:pt x="366" y="366"/>
                  </a:lnTo>
                  <a:lnTo>
                    <a:pt x="384" y="396"/>
                  </a:lnTo>
                  <a:lnTo>
                    <a:pt x="396" y="414"/>
                  </a:lnTo>
                  <a:lnTo>
                    <a:pt x="402" y="426"/>
                  </a:lnTo>
                  <a:lnTo>
                    <a:pt x="408" y="432"/>
                  </a:lnTo>
                  <a:lnTo>
                    <a:pt x="420" y="438"/>
                  </a:lnTo>
                  <a:lnTo>
                    <a:pt x="438" y="444"/>
                  </a:lnTo>
                  <a:lnTo>
                    <a:pt x="456" y="450"/>
                  </a:lnTo>
                  <a:lnTo>
                    <a:pt x="480" y="462"/>
                  </a:lnTo>
                  <a:lnTo>
                    <a:pt x="492" y="468"/>
                  </a:lnTo>
                  <a:lnTo>
                    <a:pt x="504" y="486"/>
                  </a:lnTo>
                  <a:lnTo>
                    <a:pt x="510" y="510"/>
                  </a:lnTo>
                  <a:lnTo>
                    <a:pt x="510" y="534"/>
                  </a:lnTo>
                  <a:lnTo>
                    <a:pt x="504" y="552"/>
                  </a:lnTo>
                  <a:lnTo>
                    <a:pt x="492" y="570"/>
                  </a:lnTo>
                  <a:lnTo>
                    <a:pt x="480" y="570"/>
                  </a:lnTo>
                  <a:lnTo>
                    <a:pt x="462" y="564"/>
                  </a:lnTo>
                  <a:lnTo>
                    <a:pt x="438" y="546"/>
                  </a:lnTo>
                  <a:lnTo>
                    <a:pt x="420" y="528"/>
                  </a:lnTo>
                  <a:lnTo>
                    <a:pt x="408" y="516"/>
                  </a:lnTo>
                  <a:lnTo>
                    <a:pt x="396" y="504"/>
                  </a:lnTo>
                  <a:lnTo>
                    <a:pt x="378" y="504"/>
                  </a:lnTo>
                  <a:lnTo>
                    <a:pt x="360" y="492"/>
                  </a:lnTo>
                  <a:lnTo>
                    <a:pt x="336" y="462"/>
                  </a:lnTo>
                  <a:lnTo>
                    <a:pt x="306" y="426"/>
                  </a:lnTo>
                  <a:lnTo>
                    <a:pt x="282" y="372"/>
                  </a:lnTo>
                  <a:lnTo>
                    <a:pt x="264" y="318"/>
                  </a:lnTo>
                  <a:lnTo>
                    <a:pt x="246" y="276"/>
                  </a:lnTo>
                  <a:lnTo>
                    <a:pt x="234" y="240"/>
                  </a:lnTo>
                  <a:lnTo>
                    <a:pt x="222" y="204"/>
                  </a:lnTo>
                  <a:lnTo>
                    <a:pt x="210" y="168"/>
                  </a:lnTo>
                  <a:lnTo>
                    <a:pt x="204" y="126"/>
                  </a:lnTo>
                  <a:lnTo>
                    <a:pt x="204" y="90"/>
                  </a:lnTo>
                  <a:lnTo>
                    <a:pt x="216" y="66"/>
                  </a:lnTo>
                  <a:lnTo>
                    <a:pt x="228" y="42"/>
                  </a:lnTo>
                  <a:lnTo>
                    <a:pt x="258" y="36"/>
                  </a:lnTo>
                  <a:lnTo>
                    <a:pt x="288" y="36"/>
                  </a:lnTo>
                  <a:lnTo>
                    <a:pt x="330" y="48"/>
                  </a:lnTo>
                  <a:lnTo>
                    <a:pt x="366" y="60"/>
                  </a:lnTo>
                  <a:lnTo>
                    <a:pt x="402" y="66"/>
                  </a:lnTo>
                  <a:lnTo>
                    <a:pt x="414" y="66"/>
                  </a:lnTo>
                  <a:lnTo>
                    <a:pt x="396" y="54"/>
                  </a:lnTo>
                  <a:lnTo>
                    <a:pt x="372" y="42"/>
                  </a:lnTo>
                  <a:lnTo>
                    <a:pt x="330" y="18"/>
                  </a:lnTo>
                  <a:lnTo>
                    <a:pt x="288" y="6"/>
                  </a:lnTo>
                  <a:lnTo>
                    <a:pt x="258" y="0"/>
                  </a:lnTo>
                  <a:lnTo>
                    <a:pt x="234" y="0"/>
                  </a:lnTo>
                  <a:lnTo>
                    <a:pt x="216" y="12"/>
                  </a:lnTo>
                  <a:lnTo>
                    <a:pt x="198" y="30"/>
                  </a:lnTo>
                  <a:lnTo>
                    <a:pt x="174" y="54"/>
                  </a:lnTo>
                  <a:lnTo>
                    <a:pt x="156" y="78"/>
                  </a:lnTo>
                  <a:lnTo>
                    <a:pt x="138" y="108"/>
                  </a:lnTo>
                  <a:lnTo>
                    <a:pt x="120" y="126"/>
                  </a:lnTo>
                  <a:lnTo>
                    <a:pt x="114" y="144"/>
                  </a:lnTo>
                  <a:lnTo>
                    <a:pt x="114" y="180"/>
                  </a:lnTo>
                  <a:lnTo>
                    <a:pt x="108" y="198"/>
                  </a:lnTo>
                  <a:lnTo>
                    <a:pt x="102" y="228"/>
                  </a:lnTo>
                  <a:lnTo>
                    <a:pt x="90" y="258"/>
                  </a:lnTo>
                  <a:lnTo>
                    <a:pt x="78" y="294"/>
                  </a:lnTo>
                  <a:lnTo>
                    <a:pt x="60" y="324"/>
                  </a:lnTo>
                  <a:lnTo>
                    <a:pt x="36" y="336"/>
                  </a:lnTo>
                  <a:lnTo>
                    <a:pt x="12" y="342"/>
                  </a:lnTo>
                  <a:lnTo>
                    <a:pt x="6" y="318"/>
                  </a:lnTo>
                  <a:lnTo>
                    <a:pt x="0" y="300"/>
                  </a:lnTo>
                  <a:lnTo>
                    <a:pt x="6" y="276"/>
                  </a:lnTo>
                  <a:lnTo>
                    <a:pt x="12" y="252"/>
                  </a:lnTo>
                  <a:lnTo>
                    <a:pt x="6" y="228"/>
                  </a:lnTo>
                  <a:lnTo>
                    <a:pt x="12" y="198"/>
                  </a:lnTo>
                  <a:lnTo>
                    <a:pt x="30" y="156"/>
                  </a:lnTo>
                  <a:lnTo>
                    <a:pt x="54" y="10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93" name="Freeform 17"/>
            <p:cNvSpPr>
              <a:spLocks/>
            </p:cNvSpPr>
            <p:nvPr/>
          </p:nvSpPr>
          <p:spPr bwMode="auto">
            <a:xfrm>
              <a:off x="3076575" y="1771650"/>
              <a:ext cx="1000125" cy="1619250"/>
            </a:xfrm>
            <a:custGeom>
              <a:avLst/>
              <a:gdLst/>
              <a:ahLst/>
              <a:cxnLst>
                <a:cxn ang="0">
                  <a:pos x="66" y="966"/>
                </a:cxn>
                <a:cxn ang="0">
                  <a:pos x="126" y="876"/>
                </a:cxn>
                <a:cxn ang="0">
                  <a:pos x="162" y="822"/>
                </a:cxn>
                <a:cxn ang="0">
                  <a:pos x="198" y="798"/>
                </a:cxn>
                <a:cxn ang="0">
                  <a:pos x="240" y="804"/>
                </a:cxn>
                <a:cxn ang="0">
                  <a:pos x="288" y="840"/>
                </a:cxn>
                <a:cxn ang="0">
                  <a:pos x="354" y="870"/>
                </a:cxn>
                <a:cxn ang="0">
                  <a:pos x="408" y="876"/>
                </a:cxn>
                <a:cxn ang="0">
                  <a:pos x="432" y="816"/>
                </a:cxn>
                <a:cxn ang="0">
                  <a:pos x="462" y="714"/>
                </a:cxn>
                <a:cxn ang="0">
                  <a:pos x="510" y="618"/>
                </a:cxn>
                <a:cxn ang="0">
                  <a:pos x="552" y="534"/>
                </a:cxn>
                <a:cxn ang="0">
                  <a:pos x="594" y="468"/>
                </a:cxn>
                <a:cxn ang="0">
                  <a:pos x="624" y="408"/>
                </a:cxn>
                <a:cxn ang="0">
                  <a:pos x="630" y="354"/>
                </a:cxn>
                <a:cxn ang="0">
                  <a:pos x="624" y="354"/>
                </a:cxn>
                <a:cxn ang="0">
                  <a:pos x="612" y="390"/>
                </a:cxn>
                <a:cxn ang="0">
                  <a:pos x="594" y="426"/>
                </a:cxn>
                <a:cxn ang="0">
                  <a:pos x="564" y="456"/>
                </a:cxn>
                <a:cxn ang="0">
                  <a:pos x="528" y="486"/>
                </a:cxn>
                <a:cxn ang="0">
                  <a:pos x="498" y="540"/>
                </a:cxn>
                <a:cxn ang="0">
                  <a:pos x="468" y="588"/>
                </a:cxn>
                <a:cxn ang="0">
                  <a:pos x="444" y="582"/>
                </a:cxn>
                <a:cxn ang="0">
                  <a:pos x="438" y="552"/>
                </a:cxn>
                <a:cxn ang="0">
                  <a:pos x="432" y="534"/>
                </a:cxn>
                <a:cxn ang="0">
                  <a:pos x="420" y="552"/>
                </a:cxn>
                <a:cxn ang="0">
                  <a:pos x="408" y="582"/>
                </a:cxn>
                <a:cxn ang="0">
                  <a:pos x="390" y="594"/>
                </a:cxn>
                <a:cxn ang="0">
                  <a:pos x="372" y="552"/>
                </a:cxn>
                <a:cxn ang="0">
                  <a:pos x="372" y="468"/>
                </a:cxn>
                <a:cxn ang="0">
                  <a:pos x="378" y="300"/>
                </a:cxn>
                <a:cxn ang="0">
                  <a:pos x="384" y="210"/>
                </a:cxn>
                <a:cxn ang="0">
                  <a:pos x="354" y="186"/>
                </a:cxn>
                <a:cxn ang="0">
                  <a:pos x="252" y="138"/>
                </a:cxn>
                <a:cxn ang="0">
                  <a:pos x="114" y="72"/>
                </a:cxn>
                <a:cxn ang="0">
                  <a:pos x="12" y="6"/>
                </a:cxn>
              </a:cxnLst>
              <a:rect l="0" t="0" r="r" b="b"/>
              <a:pathLst>
                <a:path w="630" h="1020">
                  <a:moveTo>
                    <a:pt x="24" y="1020"/>
                  </a:moveTo>
                  <a:lnTo>
                    <a:pt x="66" y="966"/>
                  </a:lnTo>
                  <a:lnTo>
                    <a:pt x="102" y="918"/>
                  </a:lnTo>
                  <a:lnTo>
                    <a:pt x="126" y="876"/>
                  </a:lnTo>
                  <a:lnTo>
                    <a:pt x="150" y="846"/>
                  </a:lnTo>
                  <a:lnTo>
                    <a:pt x="162" y="822"/>
                  </a:lnTo>
                  <a:lnTo>
                    <a:pt x="180" y="810"/>
                  </a:lnTo>
                  <a:lnTo>
                    <a:pt x="198" y="798"/>
                  </a:lnTo>
                  <a:lnTo>
                    <a:pt x="216" y="798"/>
                  </a:lnTo>
                  <a:lnTo>
                    <a:pt x="240" y="804"/>
                  </a:lnTo>
                  <a:lnTo>
                    <a:pt x="264" y="816"/>
                  </a:lnTo>
                  <a:lnTo>
                    <a:pt x="288" y="840"/>
                  </a:lnTo>
                  <a:lnTo>
                    <a:pt x="318" y="852"/>
                  </a:lnTo>
                  <a:lnTo>
                    <a:pt x="354" y="870"/>
                  </a:lnTo>
                  <a:lnTo>
                    <a:pt x="384" y="882"/>
                  </a:lnTo>
                  <a:lnTo>
                    <a:pt x="408" y="876"/>
                  </a:lnTo>
                  <a:lnTo>
                    <a:pt x="420" y="858"/>
                  </a:lnTo>
                  <a:lnTo>
                    <a:pt x="432" y="816"/>
                  </a:lnTo>
                  <a:lnTo>
                    <a:pt x="444" y="774"/>
                  </a:lnTo>
                  <a:lnTo>
                    <a:pt x="462" y="714"/>
                  </a:lnTo>
                  <a:lnTo>
                    <a:pt x="486" y="666"/>
                  </a:lnTo>
                  <a:lnTo>
                    <a:pt x="510" y="618"/>
                  </a:lnTo>
                  <a:lnTo>
                    <a:pt x="528" y="576"/>
                  </a:lnTo>
                  <a:lnTo>
                    <a:pt x="552" y="534"/>
                  </a:lnTo>
                  <a:lnTo>
                    <a:pt x="570" y="504"/>
                  </a:lnTo>
                  <a:lnTo>
                    <a:pt x="594" y="468"/>
                  </a:lnTo>
                  <a:lnTo>
                    <a:pt x="612" y="438"/>
                  </a:lnTo>
                  <a:lnTo>
                    <a:pt x="624" y="408"/>
                  </a:lnTo>
                  <a:lnTo>
                    <a:pt x="630" y="378"/>
                  </a:lnTo>
                  <a:lnTo>
                    <a:pt x="630" y="354"/>
                  </a:lnTo>
                  <a:lnTo>
                    <a:pt x="624" y="348"/>
                  </a:lnTo>
                  <a:lnTo>
                    <a:pt x="624" y="354"/>
                  </a:lnTo>
                  <a:lnTo>
                    <a:pt x="618" y="366"/>
                  </a:lnTo>
                  <a:lnTo>
                    <a:pt x="612" y="390"/>
                  </a:lnTo>
                  <a:lnTo>
                    <a:pt x="606" y="408"/>
                  </a:lnTo>
                  <a:lnTo>
                    <a:pt x="594" y="426"/>
                  </a:lnTo>
                  <a:lnTo>
                    <a:pt x="582" y="444"/>
                  </a:lnTo>
                  <a:lnTo>
                    <a:pt x="564" y="456"/>
                  </a:lnTo>
                  <a:lnTo>
                    <a:pt x="546" y="474"/>
                  </a:lnTo>
                  <a:lnTo>
                    <a:pt x="528" y="486"/>
                  </a:lnTo>
                  <a:lnTo>
                    <a:pt x="516" y="510"/>
                  </a:lnTo>
                  <a:lnTo>
                    <a:pt x="498" y="540"/>
                  </a:lnTo>
                  <a:lnTo>
                    <a:pt x="480" y="564"/>
                  </a:lnTo>
                  <a:lnTo>
                    <a:pt x="468" y="588"/>
                  </a:lnTo>
                  <a:lnTo>
                    <a:pt x="450" y="594"/>
                  </a:lnTo>
                  <a:lnTo>
                    <a:pt x="444" y="582"/>
                  </a:lnTo>
                  <a:lnTo>
                    <a:pt x="438" y="570"/>
                  </a:lnTo>
                  <a:lnTo>
                    <a:pt x="438" y="552"/>
                  </a:lnTo>
                  <a:lnTo>
                    <a:pt x="432" y="540"/>
                  </a:lnTo>
                  <a:lnTo>
                    <a:pt x="432" y="534"/>
                  </a:lnTo>
                  <a:lnTo>
                    <a:pt x="426" y="540"/>
                  </a:lnTo>
                  <a:lnTo>
                    <a:pt x="420" y="552"/>
                  </a:lnTo>
                  <a:lnTo>
                    <a:pt x="414" y="564"/>
                  </a:lnTo>
                  <a:lnTo>
                    <a:pt x="408" y="582"/>
                  </a:lnTo>
                  <a:lnTo>
                    <a:pt x="402" y="594"/>
                  </a:lnTo>
                  <a:lnTo>
                    <a:pt x="390" y="594"/>
                  </a:lnTo>
                  <a:lnTo>
                    <a:pt x="378" y="582"/>
                  </a:lnTo>
                  <a:lnTo>
                    <a:pt x="372" y="552"/>
                  </a:lnTo>
                  <a:lnTo>
                    <a:pt x="366" y="516"/>
                  </a:lnTo>
                  <a:lnTo>
                    <a:pt x="372" y="468"/>
                  </a:lnTo>
                  <a:lnTo>
                    <a:pt x="378" y="426"/>
                  </a:lnTo>
                  <a:lnTo>
                    <a:pt x="378" y="300"/>
                  </a:lnTo>
                  <a:lnTo>
                    <a:pt x="384" y="264"/>
                  </a:lnTo>
                  <a:lnTo>
                    <a:pt x="384" y="210"/>
                  </a:lnTo>
                  <a:lnTo>
                    <a:pt x="378" y="198"/>
                  </a:lnTo>
                  <a:lnTo>
                    <a:pt x="354" y="186"/>
                  </a:lnTo>
                  <a:lnTo>
                    <a:pt x="318" y="168"/>
                  </a:lnTo>
                  <a:lnTo>
                    <a:pt x="252" y="138"/>
                  </a:lnTo>
                  <a:lnTo>
                    <a:pt x="192" y="108"/>
                  </a:lnTo>
                  <a:lnTo>
                    <a:pt x="114" y="72"/>
                  </a:lnTo>
                  <a:lnTo>
                    <a:pt x="66" y="42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58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01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3057525" y="1790700"/>
            <a:ext cx="3209925" cy="3143250"/>
            <a:chOff x="3057525" y="1790700"/>
            <a:chExt cx="3209925" cy="3143250"/>
          </a:xfrm>
        </p:grpSpPr>
        <p:sp>
          <p:nvSpPr>
            <p:cNvPr id="128014" name="Freeform 14"/>
            <p:cNvSpPr>
              <a:spLocks/>
            </p:cNvSpPr>
            <p:nvPr/>
          </p:nvSpPr>
          <p:spPr bwMode="auto">
            <a:xfrm>
              <a:off x="3200400" y="1790700"/>
              <a:ext cx="3067050" cy="2181225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216" y="36"/>
                </a:cxn>
                <a:cxn ang="0">
                  <a:pos x="336" y="36"/>
                </a:cxn>
                <a:cxn ang="0">
                  <a:pos x="396" y="24"/>
                </a:cxn>
                <a:cxn ang="0">
                  <a:pos x="420" y="24"/>
                </a:cxn>
                <a:cxn ang="0">
                  <a:pos x="450" y="36"/>
                </a:cxn>
                <a:cxn ang="0">
                  <a:pos x="522" y="36"/>
                </a:cxn>
                <a:cxn ang="0">
                  <a:pos x="576" y="48"/>
                </a:cxn>
                <a:cxn ang="0">
                  <a:pos x="600" y="72"/>
                </a:cxn>
                <a:cxn ang="0">
                  <a:pos x="648" y="90"/>
                </a:cxn>
                <a:cxn ang="0">
                  <a:pos x="702" y="114"/>
                </a:cxn>
                <a:cxn ang="0">
                  <a:pos x="708" y="138"/>
                </a:cxn>
                <a:cxn ang="0">
                  <a:pos x="714" y="168"/>
                </a:cxn>
                <a:cxn ang="0">
                  <a:pos x="774" y="210"/>
                </a:cxn>
                <a:cxn ang="0">
                  <a:pos x="810" y="252"/>
                </a:cxn>
                <a:cxn ang="0">
                  <a:pos x="786" y="264"/>
                </a:cxn>
                <a:cxn ang="0">
                  <a:pos x="786" y="288"/>
                </a:cxn>
                <a:cxn ang="0">
                  <a:pos x="828" y="330"/>
                </a:cxn>
                <a:cxn ang="0">
                  <a:pos x="852" y="360"/>
                </a:cxn>
                <a:cxn ang="0">
                  <a:pos x="822" y="372"/>
                </a:cxn>
                <a:cxn ang="0">
                  <a:pos x="804" y="384"/>
                </a:cxn>
                <a:cxn ang="0">
                  <a:pos x="840" y="426"/>
                </a:cxn>
                <a:cxn ang="0">
                  <a:pos x="864" y="462"/>
                </a:cxn>
                <a:cxn ang="0">
                  <a:pos x="858" y="498"/>
                </a:cxn>
                <a:cxn ang="0">
                  <a:pos x="888" y="546"/>
                </a:cxn>
                <a:cxn ang="0">
                  <a:pos x="888" y="576"/>
                </a:cxn>
                <a:cxn ang="0">
                  <a:pos x="870" y="582"/>
                </a:cxn>
                <a:cxn ang="0">
                  <a:pos x="882" y="624"/>
                </a:cxn>
                <a:cxn ang="0">
                  <a:pos x="912" y="678"/>
                </a:cxn>
                <a:cxn ang="0">
                  <a:pos x="924" y="738"/>
                </a:cxn>
                <a:cxn ang="0">
                  <a:pos x="888" y="732"/>
                </a:cxn>
                <a:cxn ang="0">
                  <a:pos x="846" y="714"/>
                </a:cxn>
                <a:cxn ang="0">
                  <a:pos x="840" y="726"/>
                </a:cxn>
                <a:cxn ang="0">
                  <a:pos x="912" y="792"/>
                </a:cxn>
                <a:cxn ang="0">
                  <a:pos x="1050" y="864"/>
                </a:cxn>
                <a:cxn ang="0">
                  <a:pos x="1212" y="912"/>
                </a:cxn>
                <a:cxn ang="0">
                  <a:pos x="1362" y="906"/>
                </a:cxn>
                <a:cxn ang="0">
                  <a:pos x="1488" y="846"/>
                </a:cxn>
                <a:cxn ang="0">
                  <a:pos x="1620" y="810"/>
                </a:cxn>
                <a:cxn ang="0">
                  <a:pos x="1782" y="864"/>
                </a:cxn>
                <a:cxn ang="0">
                  <a:pos x="1896" y="1032"/>
                </a:cxn>
                <a:cxn ang="0">
                  <a:pos x="1932" y="1254"/>
                </a:cxn>
              </a:cxnLst>
              <a:rect l="0" t="0" r="r" b="b"/>
              <a:pathLst>
                <a:path w="1932" h="1374">
                  <a:moveTo>
                    <a:pt x="0" y="0"/>
                  </a:moveTo>
                  <a:lnTo>
                    <a:pt x="24" y="6"/>
                  </a:lnTo>
                  <a:lnTo>
                    <a:pt x="60" y="6"/>
                  </a:lnTo>
                  <a:lnTo>
                    <a:pt x="108" y="18"/>
                  </a:lnTo>
                  <a:lnTo>
                    <a:pt x="162" y="30"/>
                  </a:lnTo>
                  <a:lnTo>
                    <a:pt x="216" y="36"/>
                  </a:lnTo>
                  <a:lnTo>
                    <a:pt x="264" y="42"/>
                  </a:lnTo>
                  <a:lnTo>
                    <a:pt x="300" y="42"/>
                  </a:lnTo>
                  <a:lnTo>
                    <a:pt x="336" y="36"/>
                  </a:lnTo>
                  <a:lnTo>
                    <a:pt x="360" y="30"/>
                  </a:lnTo>
                  <a:lnTo>
                    <a:pt x="384" y="24"/>
                  </a:lnTo>
                  <a:lnTo>
                    <a:pt x="396" y="24"/>
                  </a:lnTo>
                  <a:lnTo>
                    <a:pt x="408" y="18"/>
                  </a:lnTo>
                  <a:lnTo>
                    <a:pt x="414" y="18"/>
                  </a:lnTo>
                  <a:lnTo>
                    <a:pt x="420" y="24"/>
                  </a:lnTo>
                  <a:lnTo>
                    <a:pt x="426" y="30"/>
                  </a:lnTo>
                  <a:lnTo>
                    <a:pt x="438" y="30"/>
                  </a:lnTo>
                  <a:lnTo>
                    <a:pt x="450" y="36"/>
                  </a:lnTo>
                  <a:lnTo>
                    <a:pt x="474" y="36"/>
                  </a:lnTo>
                  <a:lnTo>
                    <a:pt x="498" y="36"/>
                  </a:lnTo>
                  <a:lnTo>
                    <a:pt x="522" y="36"/>
                  </a:lnTo>
                  <a:lnTo>
                    <a:pt x="546" y="36"/>
                  </a:lnTo>
                  <a:lnTo>
                    <a:pt x="564" y="42"/>
                  </a:lnTo>
                  <a:lnTo>
                    <a:pt x="576" y="48"/>
                  </a:lnTo>
                  <a:lnTo>
                    <a:pt x="582" y="54"/>
                  </a:lnTo>
                  <a:lnTo>
                    <a:pt x="594" y="60"/>
                  </a:lnTo>
                  <a:lnTo>
                    <a:pt x="600" y="72"/>
                  </a:lnTo>
                  <a:lnTo>
                    <a:pt x="606" y="78"/>
                  </a:lnTo>
                  <a:lnTo>
                    <a:pt x="624" y="84"/>
                  </a:lnTo>
                  <a:lnTo>
                    <a:pt x="648" y="90"/>
                  </a:lnTo>
                  <a:lnTo>
                    <a:pt x="666" y="96"/>
                  </a:lnTo>
                  <a:lnTo>
                    <a:pt x="690" y="108"/>
                  </a:lnTo>
                  <a:lnTo>
                    <a:pt x="702" y="114"/>
                  </a:lnTo>
                  <a:lnTo>
                    <a:pt x="714" y="126"/>
                  </a:lnTo>
                  <a:lnTo>
                    <a:pt x="714" y="132"/>
                  </a:lnTo>
                  <a:lnTo>
                    <a:pt x="708" y="138"/>
                  </a:lnTo>
                  <a:lnTo>
                    <a:pt x="702" y="144"/>
                  </a:lnTo>
                  <a:lnTo>
                    <a:pt x="702" y="156"/>
                  </a:lnTo>
                  <a:lnTo>
                    <a:pt x="714" y="168"/>
                  </a:lnTo>
                  <a:lnTo>
                    <a:pt x="732" y="180"/>
                  </a:lnTo>
                  <a:lnTo>
                    <a:pt x="750" y="192"/>
                  </a:lnTo>
                  <a:lnTo>
                    <a:pt x="774" y="210"/>
                  </a:lnTo>
                  <a:lnTo>
                    <a:pt x="792" y="228"/>
                  </a:lnTo>
                  <a:lnTo>
                    <a:pt x="804" y="240"/>
                  </a:lnTo>
                  <a:lnTo>
                    <a:pt x="810" y="252"/>
                  </a:lnTo>
                  <a:lnTo>
                    <a:pt x="804" y="258"/>
                  </a:lnTo>
                  <a:lnTo>
                    <a:pt x="798" y="264"/>
                  </a:lnTo>
                  <a:lnTo>
                    <a:pt x="786" y="264"/>
                  </a:lnTo>
                  <a:lnTo>
                    <a:pt x="780" y="270"/>
                  </a:lnTo>
                  <a:lnTo>
                    <a:pt x="780" y="276"/>
                  </a:lnTo>
                  <a:lnTo>
                    <a:pt x="786" y="288"/>
                  </a:lnTo>
                  <a:lnTo>
                    <a:pt x="798" y="300"/>
                  </a:lnTo>
                  <a:lnTo>
                    <a:pt x="810" y="312"/>
                  </a:lnTo>
                  <a:lnTo>
                    <a:pt x="828" y="330"/>
                  </a:lnTo>
                  <a:lnTo>
                    <a:pt x="840" y="342"/>
                  </a:lnTo>
                  <a:lnTo>
                    <a:pt x="846" y="354"/>
                  </a:lnTo>
                  <a:lnTo>
                    <a:pt x="852" y="360"/>
                  </a:lnTo>
                  <a:lnTo>
                    <a:pt x="840" y="366"/>
                  </a:lnTo>
                  <a:lnTo>
                    <a:pt x="834" y="372"/>
                  </a:lnTo>
                  <a:lnTo>
                    <a:pt x="822" y="372"/>
                  </a:lnTo>
                  <a:lnTo>
                    <a:pt x="810" y="372"/>
                  </a:lnTo>
                  <a:lnTo>
                    <a:pt x="804" y="378"/>
                  </a:lnTo>
                  <a:lnTo>
                    <a:pt x="804" y="384"/>
                  </a:lnTo>
                  <a:lnTo>
                    <a:pt x="816" y="396"/>
                  </a:lnTo>
                  <a:lnTo>
                    <a:pt x="828" y="408"/>
                  </a:lnTo>
                  <a:lnTo>
                    <a:pt x="840" y="426"/>
                  </a:lnTo>
                  <a:lnTo>
                    <a:pt x="852" y="438"/>
                  </a:lnTo>
                  <a:lnTo>
                    <a:pt x="858" y="450"/>
                  </a:lnTo>
                  <a:lnTo>
                    <a:pt x="864" y="462"/>
                  </a:lnTo>
                  <a:lnTo>
                    <a:pt x="864" y="468"/>
                  </a:lnTo>
                  <a:lnTo>
                    <a:pt x="858" y="474"/>
                  </a:lnTo>
                  <a:lnTo>
                    <a:pt x="858" y="498"/>
                  </a:lnTo>
                  <a:lnTo>
                    <a:pt x="870" y="516"/>
                  </a:lnTo>
                  <a:lnTo>
                    <a:pt x="876" y="528"/>
                  </a:lnTo>
                  <a:lnTo>
                    <a:pt x="888" y="546"/>
                  </a:lnTo>
                  <a:lnTo>
                    <a:pt x="894" y="558"/>
                  </a:lnTo>
                  <a:lnTo>
                    <a:pt x="894" y="570"/>
                  </a:lnTo>
                  <a:lnTo>
                    <a:pt x="888" y="576"/>
                  </a:lnTo>
                  <a:lnTo>
                    <a:pt x="882" y="576"/>
                  </a:lnTo>
                  <a:lnTo>
                    <a:pt x="876" y="582"/>
                  </a:lnTo>
                  <a:lnTo>
                    <a:pt x="870" y="582"/>
                  </a:lnTo>
                  <a:lnTo>
                    <a:pt x="870" y="594"/>
                  </a:lnTo>
                  <a:lnTo>
                    <a:pt x="876" y="606"/>
                  </a:lnTo>
                  <a:lnTo>
                    <a:pt x="882" y="624"/>
                  </a:lnTo>
                  <a:lnTo>
                    <a:pt x="894" y="642"/>
                  </a:lnTo>
                  <a:lnTo>
                    <a:pt x="906" y="660"/>
                  </a:lnTo>
                  <a:lnTo>
                    <a:pt x="912" y="678"/>
                  </a:lnTo>
                  <a:lnTo>
                    <a:pt x="918" y="696"/>
                  </a:lnTo>
                  <a:lnTo>
                    <a:pt x="924" y="708"/>
                  </a:lnTo>
                  <a:lnTo>
                    <a:pt x="924" y="738"/>
                  </a:lnTo>
                  <a:lnTo>
                    <a:pt x="912" y="738"/>
                  </a:lnTo>
                  <a:lnTo>
                    <a:pt x="906" y="738"/>
                  </a:lnTo>
                  <a:lnTo>
                    <a:pt x="888" y="732"/>
                  </a:lnTo>
                  <a:lnTo>
                    <a:pt x="876" y="726"/>
                  </a:lnTo>
                  <a:lnTo>
                    <a:pt x="858" y="714"/>
                  </a:lnTo>
                  <a:lnTo>
                    <a:pt x="846" y="714"/>
                  </a:lnTo>
                  <a:lnTo>
                    <a:pt x="834" y="708"/>
                  </a:lnTo>
                  <a:lnTo>
                    <a:pt x="834" y="714"/>
                  </a:lnTo>
                  <a:lnTo>
                    <a:pt x="840" y="726"/>
                  </a:lnTo>
                  <a:lnTo>
                    <a:pt x="852" y="744"/>
                  </a:lnTo>
                  <a:lnTo>
                    <a:pt x="876" y="768"/>
                  </a:lnTo>
                  <a:lnTo>
                    <a:pt x="912" y="792"/>
                  </a:lnTo>
                  <a:lnTo>
                    <a:pt x="954" y="816"/>
                  </a:lnTo>
                  <a:lnTo>
                    <a:pt x="1002" y="840"/>
                  </a:lnTo>
                  <a:lnTo>
                    <a:pt x="1050" y="864"/>
                  </a:lnTo>
                  <a:lnTo>
                    <a:pt x="1104" y="882"/>
                  </a:lnTo>
                  <a:lnTo>
                    <a:pt x="1158" y="900"/>
                  </a:lnTo>
                  <a:lnTo>
                    <a:pt x="1212" y="912"/>
                  </a:lnTo>
                  <a:lnTo>
                    <a:pt x="1266" y="918"/>
                  </a:lnTo>
                  <a:lnTo>
                    <a:pt x="1314" y="912"/>
                  </a:lnTo>
                  <a:lnTo>
                    <a:pt x="1362" y="906"/>
                  </a:lnTo>
                  <a:lnTo>
                    <a:pt x="1404" y="888"/>
                  </a:lnTo>
                  <a:lnTo>
                    <a:pt x="1446" y="870"/>
                  </a:lnTo>
                  <a:lnTo>
                    <a:pt x="1488" y="846"/>
                  </a:lnTo>
                  <a:lnTo>
                    <a:pt x="1530" y="828"/>
                  </a:lnTo>
                  <a:lnTo>
                    <a:pt x="1572" y="816"/>
                  </a:lnTo>
                  <a:lnTo>
                    <a:pt x="1620" y="810"/>
                  </a:lnTo>
                  <a:lnTo>
                    <a:pt x="1674" y="816"/>
                  </a:lnTo>
                  <a:lnTo>
                    <a:pt x="1728" y="834"/>
                  </a:lnTo>
                  <a:lnTo>
                    <a:pt x="1782" y="864"/>
                  </a:lnTo>
                  <a:lnTo>
                    <a:pt x="1824" y="912"/>
                  </a:lnTo>
                  <a:lnTo>
                    <a:pt x="1866" y="972"/>
                  </a:lnTo>
                  <a:lnTo>
                    <a:pt x="1896" y="1032"/>
                  </a:lnTo>
                  <a:lnTo>
                    <a:pt x="1914" y="1110"/>
                  </a:lnTo>
                  <a:lnTo>
                    <a:pt x="1926" y="1182"/>
                  </a:lnTo>
                  <a:lnTo>
                    <a:pt x="1932" y="1254"/>
                  </a:lnTo>
                  <a:lnTo>
                    <a:pt x="1932" y="1320"/>
                  </a:lnTo>
                  <a:lnTo>
                    <a:pt x="1926" y="137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auto">
            <a:xfrm>
              <a:off x="5162550" y="3219450"/>
              <a:ext cx="1095375" cy="1714500"/>
            </a:xfrm>
            <a:custGeom>
              <a:avLst/>
              <a:gdLst/>
              <a:ahLst/>
              <a:cxnLst>
                <a:cxn ang="0">
                  <a:pos x="678" y="552"/>
                </a:cxn>
                <a:cxn ang="0">
                  <a:pos x="654" y="558"/>
                </a:cxn>
                <a:cxn ang="0">
                  <a:pos x="630" y="504"/>
                </a:cxn>
                <a:cxn ang="0">
                  <a:pos x="612" y="498"/>
                </a:cxn>
                <a:cxn ang="0">
                  <a:pos x="606" y="576"/>
                </a:cxn>
                <a:cxn ang="0">
                  <a:pos x="594" y="684"/>
                </a:cxn>
                <a:cxn ang="0">
                  <a:pos x="570" y="678"/>
                </a:cxn>
                <a:cxn ang="0">
                  <a:pos x="540" y="624"/>
                </a:cxn>
                <a:cxn ang="0">
                  <a:pos x="522" y="600"/>
                </a:cxn>
                <a:cxn ang="0">
                  <a:pos x="504" y="600"/>
                </a:cxn>
                <a:cxn ang="0">
                  <a:pos x="474" y="564"/>
                </a:cxn>
                <a:cxn ang="0">
                  <a:pos x="450" y="510"/>
                </a:cxn>
                <a:cxn ang="0">
                  <a:pos x="432" y="492"/>
                </a:cxn>
                <a:cxn ang="0">
                  <a:pos x="408" y="480"/>
                </a:cxn>
                <a:cxn ang="0">
                  <a:pos x="402" y="426"/>
                </a:cxn>
                <a:cxn ang="0">
                  <a:pos x="426" y="324"/>
                </a:cxn>
                <a:cxn ang="0">
                  <a:pos x="468" y="204"/>
                </a:cxn>
                <a:cxn ang="0">
                  <a:pos x="468" y="84"/>
                </a:cxn>
                <a:cxn ang="0">
                  <a:pos x="402" y="6"/>
                </a:cxn>
                <a:cxn ang="0">
                  <a:pos x="306" y="24"/>
                </a:cxn>
                <a:cxn ang="0">
                  <a:pos x="258" y="120"/>
                </a:cxn>
                <a:cxn ang="0">
                  <a:pos x="270" y="288"/>
                </a:cxn>
                <a:cxn ang="0">
                  <a:pos x="312" y="420"/>
                </a:cxn>
                <a:cxn ang="0">
                  <a:pos x="366" y="540"/>
                </a:cxn>
                <a:cxn ang="0">
                  <a:pos x="432" y="654"/>
                </a:cxn>
                <a:cxn ang="0">
                  <a:pos x="486" y="786"/>
                </a:cxn>
                <a:cxn ang="0">
                  <a:pos x="522" y="912"/>
                </a:cxn>
                <a:cxn ang="0">
                  <a:pos x="522" y="1002"/>
                </a:cxn>
                <a:cxn ang="0">
                  <a:pos x="474" y="1056"/>
                </a:cxn>
                <a:cxn ang="0">
                  <a:pos x="426" y="1080"/>
                </a:cxn>
                <a:cxn ang="0">
                  <a:pos x="402" y="1050"/>
                </a:cxn>
                <a:cxn ang="0">
                  <a:pos x="420" y="1014"/>
                </a:cxn>
                <a:cxn ang="0">
                  <a:pos x="420" y="888"/>
                </a:cxn>
                <a:cxn ang="0">
                  <a:pos x="372" y="768"/>
                </a:cxn>
                <a:cxn ang="0">
                  <a:pos x="282" y="666"/>
                </a:cxn>
                <a:cxn ang="0">
                  <a:pos x="174" y="594"/>
                </a:cxn>
                <a:cxn ang="0">
                  <a:pos x="78" y="534"/>
                </a:cxn>
                <a:cxn ang="0">
                  <a:pos x="12" y="492"/>
                </a:cxn>
                <a:cxn ang="0">
                  <a:pos x="12" y="522"/>
                </a:cxn>
                <a:cxn ang="0">
                  <a:pos x="60" y="612"/>
                </a:cxn>
                <a:cxn ang="0">
                  <a:pos x="114" y="744"/>
                </a:cxn>
                <a:cxn ang="0">
                  <a:pos x="126" y="852"/>
                </a:cxn>
              </a:cxnLst>
              <a:rect l="0" t="0" r="r" b="b"/>
              <a:pathLst>
                <a:path w="690" h="1080">
                  <a:moveTo>
                    <a:pt x="690" y="474"/>
                  </a:moveTo>
                  <a:lnTo>
                    <a:pt x="684" y="522"/>
                  </a:lnTo>
                  <a:lnTo>
                    <a:pt x="678" y="552"/>
                  </a:lnTo>
                  <a:lnTo>
                    <a:pt x="672" y="564"/>
                  </a:lnTo>
                  <a:lnTo>
                    <a:pt x="660" y="564"/>
                  </a:lnTo>
                  <a:lnTo>
                    <a:pt x="654" y="558"/>
                  </a:lnTo>
                  <a:lnTo>
                    <a:pt x="642" y="540"/>
                  </a:lnTo>
                  <a:lnTo>
                    <a:pt x="636" y="522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92"/>
                  </a:lnTo>
                  <a:lnTo>
                    <a:pt x="612" y="498"/>
                  </a:lnTo>
                  <a:lnTo>
                    <a:pt x="612" y="516"/>
                  </a:lnTo>
                  <a:lnTo>
                    <a:pt x="606" y="540"/>
                  </a:lnTo>
                  <a:lnTo>
                    <a:pt x="606" y="576"/>
                  </a:lnTo>
                  <a:lnTo>
                    <a:pt x="600" y="606"/>
                  </a:lnTo>
                  <a:lnTo>
                    <a:pt x="600" y="666"/>
                  </a:lnTo>
                  <a:lnTo>
                    <a:pt x="594" y="684"/>
                  </a:lnTo>
                  <a:lnTo>
                    <a:pt x="588" y="690"/>
                  </a:lnTo>
                  <a:lnTo>
                    <a:pt x="582" y="690"/>
                  </a:lnTo>
                  <a:lnTo>
                    <a:pt x="570" y="678"/>
                  </a:lnTo>
                  <a:lnTo>
                    <a:pt x="564" y="660"/>
                  </a:lnTo>
                  <a:lnTo>
                    <a:pt x="552" y="642"/>
                  </a:lnTo>
                  <a:lnTo>
                    <a:pt x="540" y="624"/>
                  </a:lnTo>
                  <a:lnTo>
                    <a:pt x="534" y="612"/>
                  </a:lnTo>
                  <a:lnTo>
                    <a:pt x="528" y="606"/>
                  </a:lnTo>
                  <a:lnTo>
                    <a:pt x="522" y="600"/>
                  </a:lnTo>
                  <a:lnTo>
                    <a:pt x="516" y="606"/>
                  </a:lnTo>
                  <a:lnTo>
                    <a:pt x="510" y="606"/>
                  </a:lnTo>
                  <a:lnTo>
                    <a:pt x="504" y="600"/>
                  </a:lnTo>
                  <a:lnTo>
                    <a:pt x="492" y="594"/>
                  </a:lnTo>
                  <a:lnTo>
                    <a:pt x="486" y="582"/>
                  </a:lnTo>
                  <a:lnTo>
                    <a:pt x="474" y="564"/>
                  </a:lnTo>
                  <a:lnTo>
                    <a:pt x="468" y="540"/>
                  </a:lnTo>
                  <a:lnTo>
                    <a:pt x="456" y="522"/>
                  </a:lnTo>
                  <a:lnTo>
                    <a:pt x="450" y="510"/>
                  </a:lnTo>
                  <a:lnTo>
                    <a:pt x="444" y="498"/>
                  </a:lnTo>
                  <a:lnTo>
                    <a:pt x="438" y="498"/>
                  </a:lnTo>
                  <a:lnTo>
                    <a:pt x="432" y="492"/>
                  </a:lnTo>
                  <a:lnTo>
                    <a:pt x="420" y="492"/>
                  </a:lnTo>
                  <a:lnTo>
                    <a:pt x="414" y="492"/>
                  </a:lnTo>
                  <a:lnTo>
                    <a:pt x="408" y="480"/>
                  </a:lnTo>
                  <a:lnTo>
                    <a:pt x="408" y="468"/>
                  </a:lnTo>
                  <a:lnTo>
                    <a:pt x="402" y="450"/>
                  </a:lnTo>
                  <a:lnTo>
                    <a:pt x="402" y="426"/>
                  </a:lnTo>
                  <a:lnTo>
                    <a:pt x="408" y="396"/>
                  </a:lnTo>
                  <a:lnTo>
                    <a:pt x="414" y="366"/>
                  </a:lnTo>
                  <a:lnTo>
                    <a:pt x="426" y="324"/>
                  </a:lnTo>
                  <a:lnTo>
                    <a:pt x="438" y="288"/>
                  </a:lnTo>
                  <a:lnTo>
                    <a:pt x="456" y="246"/>
                  </a:lnTo>
                  <a:lnTo>
                    <a:pt x="468" y="204"/>
                  </a:lnTo>
                  <a:lnTo>
                    <a:pt x="474" y="162"/>
                  </a:lnTo>
                  <a:lnTo>
                    <a:pt x="474" y="120"/>
                  </a:lnTo>
                  <a:lnTo>
                    <a:pt x="468" y="84"/>
                  </a:lnTo>
                  <a:lnTo>
                    <a:pt x="456" y="48"/>
                  </a:lnTo>
                  <a:lnTo>
                    <a:pt x="432" y="24"/>
                  </a:lnTo>
                  <a:lnTo>
                    <a:pt x="402" y="6"/>
                  </a:lnTo>
                  <a:lnTo>
                    <a:pt x="372" y="0"/>
                  </a:lnTo>
                  <a:lnTo>
                    <a:pt x="342" y="6"/>
                  </a:lnTo>
                  <a:lnTo>
                    <a:pt x="306" y="24"/>
                  </a:lnTo>
                  <a:lnTo>
                    <a:pt x="282" y="48"/>
                  </a:lnTo>
                  <a:lnTo>
                    <a:pt x="270" y="78"/>
                  </a:lnTo>
                  <a:lnTo>
                    <a:pt x="258" y="120"/>
                  </a:lnTo>
                  <a:lnTo>
                    <a:pt x="258" y="198"/>
                  </a:lnTo>
                  <a:lnTo>
                    <a:pt x="264" y="246"/>
                  </a:lnTo>
                  <a:lnTo>
                    <a:pt x="270" y="288"/>
                  </a:lnTo>
                  <a:lnTo>
                    <a:pt x="282" y="330"/>
                  </a:lnTo>
                  <a:lnTo>
                    <a:pt x="294" y="378"/>
                  </a:lnTo>
                  <a:lnTo>
                    <a:pt x="312" y="420"/>
                  </a:lnTo>
                  <a:lnTo>
                    <a:pt x="324" y="462"/>
                  </a:lnTo>
                  <a:lnTo>
                    <a:pt x="348" y="498"/>
                  </a:lnTo>
                  <a:lnTo>
                    <a:pt x="366" y="540"/>
                  </a:lnTo>
                  <a:lnTo>
                    <a:pt x="390" y="576"/>
                  </a:lnTo>
                  <a:lnTo>
                    <a:pt x="414" y="612"/>
                  </a:lnTo>
                  <a:lnTo>
                    <a:pt x="432" y="654"/>
                  </a:lnTo>
                  <a:lnTo>
                    <a:pt x="456" y="696"/>
                  </a:lnTo>
                  <a:lnTo>
                    <a:pt x="474" y="744"/>
                  </a:lnTo>
                  <a:lnTo>
                    <a:pt x="486" y="786"/>
                  </a:lnTo>
                  <a:lnTo>
                    <a:pt x="504" y="834"/>
                  </a:lnTo>
                  <a:lnTo>
                    <a:pt x="516" y="876"/>
                  </a:lnTo>
                  <a:lnTo>
                    <a:pt x="522" y="912"/>
                  </a:lnTo>
                  <a:lnTo>
                    <a:pt x="528" y="948"/>
                  </a:lnTo>
                  <a:lnTo>
                    <a:pt x="522" y="978"/>
                  </a:lnTo>
                  <a:lnTo>
                    <a:pt x="522" y="1002"/>
                  </a:lnTo>
                  <a:lnTo>
                    <a:pt x="510" y="1020"/>
                  </a:lnTo>
                  <a:lnTo>
                    <a:pt x="492" y="1044"/>
                  </a:lnTo>
                  <a:lnTo>
                    <a:pt x="474" y="1056"/>
                  </a:lnTo>
                  <a:lnTo>
                    <a:pt x="456" y="1068"/>
                  </a:lnTo>
                  <a:lnTo>
                    <a:pt x="438" y="1074"/>
                  </a:lnTo>
                  <a:lnTo>
                    <a:pt x="426" y="1080"/>
                  </a:lnTo>
                  <a:lnTo>
                    <a:pt x="414" y="1074"/>
                  </a:lnTo>
                  <a:lnTo>
                    <a:pt x="402" y="1068"/>
                  </a:lnTo>
                  <a:lnTo>
                    <a:pt x="402" y="1050"/>
                  </a:lnTo>
                  <a:lnTo>
                    <a:pt x="408" y="1038"/>
                  </a:lnTo>
                  <a:lnTo>
                    <a:pt x="414" y="1026"/>
                  </a:lnTo>
                  <a:lnTo>
                    <a:pt x="420" y="1014"/>
                  </a:lnTo>
                  <a:lnTo>
                    <a:pt x="426" y="996"/>
                  </a:lnTo>
                  <a:lnTo>
                    <a:pt x="426" y="924"/>
                  </a:lnTo>
                  <a:lnTo>
                    <a:pt x="420" y="888"/>
                  </a:lnTo>
                  <a:lnTo>
                    <a:pt x="408" y="846"/>
                  </a:lnTo>
                  <a:lnTo>
                    <a:pt x="390" y="810"/>
                  </a:lnTo>
                  <a:lnTo>
                    <a:pt x="372" y="768"/>
                  </a:lnTo>
                  <a:lnTo>
                    <a:pt x="342" y="732"/>
                  </a:lnTo>
                  <a:lnTo>
                    <a:pt x="312" y="696"/>
                  </a:lnTo>
                  <a:lnTo>
                    <a:pt x="282" y="666"/>
                  </a:lnTo>
                  <a:lnTo>
                    <a:pt x="246" y="636"/>
                  </a:lnTo>
                  <a:lnTo>
                    <a:pt x="210" y="612"/>
                  </a:lnTo>
                  <a:lnTo>
                    <a:pt x="174" y="594"/>
                  </a:lnTo>
                  <a:lnTo>
                    <a:pt x="138" y="570"/>
                  </a:lnTo>
                  <a:lnTo>
                    <a:pt x="108" y="552"/>
                  </a:lnTo>
                  <a:lnTo>
                    <a:pt x="78" y="534"/>
                  </a:lnTo>
                  <a:lnTo>
                    <a:pt x="48" y="516"/>
                  </a:lnTo>
                  <a:lnTo>
                    <a:pt x="30" y="498"/>
                  </a:lnTo>
                  <a:lnTo>
                    <a:pt x="12" y="492"/>
                  </a:lnTo>
                  <a:lnTo>
                    <a:pt x="0" y="486"/>
                  </a:lnTo>
                  <a:lnTo>
                    <a:pt x="0" y="504"/>
                  </a:lnTo>
                  <a:lnTo>
                    <a:pt x="12" y="522"/>
                  </a:lnTo>
                  <a:lnTo>
                    <a:pt x="24" y="546"/>
                  </a:lnTo>
                  <a:lnTo>
                    <a:pt x="42" y="576"/>
                  </a:lnTo>
                  <a:lnTo>
                    <a:pt x="60" y="612"/>
                  </a:lnTo>
                  <a:lnTo>
                    <a:pt x="84" y="654"/>
                  </a:lnTo>
                  <a:lnTo>
                    <a:pt x="96" y="696"/>
                  </a:lnTo>
                  <a:lnTo>
                    <a:pt x="114" y="744"/>
                  </a:lnTo>
                  <a:lnTo>
                    <a:pt x="120" y="780"/>
                  </a:lnTo>
                  <a:lnTo>
                    <a:pt x="126" y="822"/>
                  </a:lnTo>
                  <a:lnTo>
                    <a:pt x="126" y="852"/>
                  </a:lnTo>
                  <a:lnTo>
                    <a:pt x="120" y="882"/>
                  </a:lnTo>
                  <a:lnTo>
                    <a:pt x="120" y="91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6" name="Freeform 16"/>
            <p:cNvSpPr>
              <a:spLocks/>
            </p:cNvSpPr>
            <p:nvPr/>
          </p:nvSpPr>
          <p:spPr bwMode="auto">
            <a:xfrm>
              <a:off x="3057525" y="3257550"/>
              <a:ext cx="2295525" cy="1524000"/>
            </a:xfrm>
            <a:custGeom>
              <a:avLst/>
              <a:gdLst/>
              <a:ahLst/>
              <a:cxnLst>
                <a:cxn ang="0">
                  <a:pos x="1428" y="924"/>
                </a:cxn>
                <a:cxn ang="0">
                  <a:pos x="1386" y="954"/>
                </a:cxn>
                <a:cxn ang="0">
                  <a:pos x="1338" y="954"/>
                </a:cxn>
                <a:cxn ang="0">
                  <a:pos x="1314" y="930"/>
                </a:cxn>
                <a:cxn ang="0">
                  <a:pos x="1326" y="900"/>
                </a:cxn>
                <a:cxn ang="0">
                  <a:pos x="1356" y="882"/>
                </a:cxn>
                <a:cxn ang="0">
                  <a:pos x="1362" y="810"/>
                </a:cxn>
                <a:cxn ang="0">
                  <a:pos x="1332" y="702"/>
                </a:cxn>
                <a:cxn ang="0">
                  <a:pos x="1254" y="588"/>
                </a:cxn>
                <a:cxn ang="0">
                  <a:pos x="1122" y="492"/>
                </a:cxn>
                <a:cxn ang="0">
                  <a:pos x="930" y="408"/>
                </a:cxn>
                <a:cxn ang="0">
                  <a:pos x="744" y="324"/>
                </a:cxn>
                <a:cxn ang="0">
                  <a:pos x="624" y="240"/>
                </a:cxn>
                <a:cxn ang="0">
                  <a:pos x="564" y="210"/>
                </a:cxn>
                <a:cxn ang="0">
                  <a:pos x="492" y="204"/>
                </a:cxn>
                <a:cxn ang="0">
                  <a:pos x="396" y="180"/>
                </a:cxn>
                <a:cxn ang="0">
                  <a:pos x="324" y="192"/>
                </a:cxn>
                <a:cxn ang="0">
                  <a:pos x="324" y="264"/>
                </a:cxn>
                <a:cxn ang="0">
                  <a:pos x="360" y="354"/>
                </a:cxn>
                <a:cxn ang="0">
                  <a:pos x="402" y="408"/>
                </a:cxn>
                <a:cxn ang="0">
                  <a:pos x="444" y="438"/>
                </a:cxn>
                <a:cxn ang="0">
                  <a:pos x="474" y="474"/>
                </a:cxn>
                <a:cxn ang="0">
                  <a:pos x="474" y="516"/>
                </a:cxn>
                <a:cxn ang="0">
                  <a:pos x="444" y="528"/>
                </a:cxn>
                <a:cxn ang="0">
                  <a:pos x="396" y="498"/>
                </a:cxn>
                <a:cxn ang="0">
                  <a:pos x="336" y="444"/>
                </a:cxn>
                <a:cxn ang="0">
                  <a:pos x="276" y="348"/>
                </a:cxn>
                <a:cxn ang="0">
                  <a:pos x="228" y="228"/>
                </a:cxn>
                <a:cxn ang="0">
                  <a:pos x="210" y="120"/>
                </a:cxn>
                <a:cxn ang="0">
                  <a:pos x="240" y="54"/>
                </a:cxn>
                <a:cxn ang="0">
                  <a:pos x="312" y="36"/>
                </a:cxn>
                <a:cxn ang="0">
                  <a:pos x="348" y="30"/>
                </a:cxn>
                <a:cxn ang="0">
                  <a:pos x="312" y="12"/>
                </a:cxn>
                <a:cxn ang="0">
                  <a:pos x="234" y="6"/>
                </a:cxn>
                <a:cxn ang="0">
                  <a:pos x="168" y="42"/>
                </a:cxn>
                <a:cxn ang="0">
                  <a:pos x="120" y="102"/>
                </a:cxn>
                <a:cxn ang="0">
                  <a:pos x="96" y="168"/>
                </a:cxn>
                <a:cxn ang="0">
                  <a:pos x="66" y="240"/>
                </a:cxn>
                <a:cxn ang="0">
                  <a:pos x="30" y="288"/>
                </a:cxn>
                <a:cxn ang="0">
                  <a:pos x="0" y="270"/>
                </a:cxn>
                <a:cxn ang="0">
                  <a:pos x="12" y="192"/>
                </a:cxn>
                <a:cxn ang="0">
                  <a:pos x="60" y="78"/>
                </a:cxn>
              </a:cxnLst>
              <a:rect l="0" t="0" r="r" b="b"/>
              <a:pathLst>
                <a:path w="1446" h="960">
                  <a:moveTo>
                    <a:pt x="1446" y="888"/>
                  </a:moveTo>
                  <a:lnTo>
                    <a:pt x="1434" y="906"/>
                  </a:lnTo>
                  <a:lnTo>
                    <a:pt x="1428" y="924"/>
                  </a:lnTo>
                  <a:lnTo>
                    <a:pt x="1416" y="942"/>
                  </a:lnTo>
                  <a:lnTo>
                    <a:pt x="1404" y="948"/>
                  </a:lnTo>
                  <a:lnTo>
                    <a:pt x="1386" y="954"/>
                  </a:lnTo>
                  <a:lnTo>
                    <a:pt x="1368" y="960"/>
                  </a:lnTo>
                  <a:lnTo>
                    <a:pt x="1356" y="960"/>
                  </a:lnTo>
                  <a:lnTo>
                    <a:pt x="1338" y="954"/>
                  </a:lnTo>
                  <a:lnTo>
                    <a:pt x="1326" y="948"/>
                  </a:lnTo>
                  <a:lnTo>
                    <a:pt x="1320" y="936"/>
                  </a:lnTo>
                  <a:lnTo>
                    <a:pt x="1314" y="930"/>
                  </a:lnTo>
                  <a:lnTo>
                    <a:pt x="1314" y="918"/>
                  </a:lnTo>
                  <a:lnTo>
                    <a:pt x="1320" y="912"/>
                  </a:lnTo>
                  <a:lnTo>
                    <a:pt x="1326" y="900"/>
                  </a:lnTo>
                  <a:lnTo>
                    <a:pt x="1338" y="894"/>
                  </a:lnTo>
                  <a:lnTo>
                    <a:pt x="1344" y="888"/>
                  </a:lnTo>
                  <a:lnTo>
                    <a:pt x="1356" y="882"/>
                  </a:lnTo>
                  <a:lnTo>
                    <a:pt x="1356" y="870"/>
                  </a:lnTo>
                  <a:lnTo>
                    <a:pt x="1362" y="858"/>
                  </a:lnTo>
                  <a:lnTo>
                    <a:pt x="1362" y="810"/>
                  </a:lnTo>
                  <a:lnTo>
                    <a:pt x="1356" y="780"/>
                  </a:lnTo>
                  <a:lnTo>
                    <a:pt x="1350" y="744"/>
                  </a:lnTo>
                  <a:lnTo>
                    <a:pt x="1332" y="702"/>
                  </a:lnTo>
                  <a:lnTo>
                    <a:pt x="1314" y="666"/>
                  </a:lnTo>
                  <a:lnTo>
                    <a:pt x="1284" y="624"/>
                  </a:lnTo>
                  <a:lnTo>
                    <a:pt x="1254" y="588"/>
                  </a:lnTo>
                  <a:lnTo>
                    <a:pt x="1218" y="558"/>
                  </a:lnTo>
                  <a:lnTo>
                    <a:pt x="1170" y="522"/>
                  </a:lnTo>
                  <a:lnTo>
                    <a:pt x="1122" y="492"/>
                  </a:lnTo>
                  <a:lnTo>
                    <a:pt x="1062" y="468"/>
                  </a:lnTo>
                  <a:lnTo>
                    <a:pt x="1002" y="438"/>
                  </a:lnTo>
                  <a:lnTo>
                    <a:pt x="930" y="408"/>
                  </a:lnTo>
                  <a:lnTo>
                    <a:pt x="864" y="384"/>
                  </a:lnTo>
                  <a:lnTo>
                    <a:pt x="798" y="354"/>
                  </a:lnTo>
                  <a:lnTo>
                    <a:pt x="744" y="324"/>
                  </a:lnTo>
                  <a:lnTo>
                    <a:pt x="696" y="294"/>
                  </a:lnTo>
                  <a:lnTo>
                    <a:pt x="654" y="264"/>
                  </a:lnTo>
                  <a:lnTo>
                    <a:pt x="624" y="240"/>
                  </a:lnTo>
                  <a:lnTo>
                    <a:pt x="600" y="228"/>
                  </a:lnTo>
                  <a:lnTo>
                    <a:pt x="588" y="216"/>
                  </a:lnTo>
                  <a:lnTo>
                    <a:pt x="564" y="210"/>
                  </a:lnTo>
                  <a:lnTo>
                    <a:pt x="546" y="210"/>
                  </a:lnTo>
                  <a:lnTo>
                    <a:pt x="522" y="210"/>
                  </a:lnTo>
                  <a:lnTo>
                    <a:pt x="492" y="204"/>
                  </a:lnTo>
                  <a:lnTo>
                    <a:pt x="462" y="198"/>
                  </a:lnTo>
                  <a:lnTo>
                    <a:pt x="426" y="192"/>
                  </a:lnTo>
                  <a:lnTo>
                    <a:pt x="396" y="180"/>
                  </a:lnTo>
                  <a:lnTo>
                    <a:pt x="366" y="180"/>
                  </a:lnTo>
                  <a:lnTo>
                    <a:pt x="342" y="180"/>
                  </a:lnTo>
                  <a:lnTo>
                    <a:pt x="324" y="192"/>
                  </a:lnTo>
                  <a:lnTo>
                    <a:pt x="318" y="210"/>
                  </a:lnTo>
                  <a:lnTo>
                    <a:pt x="318" y="234"/>
                  </a:lnTo>
                  <a:lnTo>
                    <a:pt x="324" y="264"/>
                  </a:lnTo>
                  <a:lnTo>
                    <a:pt x="336" y="300"/>
                  </a:lnTo>
                  <a:lnTo>
                    <a:pt x="348" y="330"/>
                  </a:lnTo>
                  <a:lnTo>
                    <a:pt x="360" y="354"/>
                  </a:lnTo>
                  <a:lnTo>
                    <a:pt x="378" y="378"/>
                  </a:lnTo>
                  <a:lnTo>
                    <a:pt x="390" y="396"/>
                  </a:lnTo>
                  <a:lnTo>
                    <a:pt x="402" y="408"/>
                  </a:lnTo>
                  <a:lnTo>
                    <a:pt x="414" y="420"/>
                  </a:lnTo>
                  <a:lnTo>
                    <a:pt x="426" y="432"/>
                  </a:lnTo>
                  <a:lnTo>
                    <a:pt x="444" y="438"/>
                  </a:lnTo>
                  <a:lnTo>
                    <a:pt x="456" y="450"/>
                  </a:lnTo>
                  <a:lnTo>
                    <a:pt x="468" y="462"/>
                  </a:lnTo>
                  <a:lnTo>
                    <a:pt x="474" y="474"/>
                  </a:lnTo>
                  <a:lnTo>
                    <a:pt x="480" y="492"/>
                  </a:lnTo>
                  <a:lnTo>
                    <a:pt x="480" y="504"/>
                  </a:lnTo>
                  <a:lnTo>
                    <a:pt x="474" y="516"/>
                  </a:lnTo>
                  <a:lnTo>
                    <a:pt x="468" y="528"/>
                  </a:lnTo>
                  <a:lnTo>
                    <a:pt x="456" y="528"/>
                  </a:lnTo>
                  <a:lnTo>
                    <a:pt x="444" y="528"/>
                  </a:lnTo>
                  <a:lnTo>
                    <a:pt x="426" y="522"/>
                  </a:lnTo>
                  <a:lnTo>
                    <a:pt x="414" y="510"/>
                  </a:lnTo>
                  <a:lnTo>
                    <a:pt x="396" y="498"/>
                  </a:lnTo>
                  <a:lnTo>
                    <a:pt x="378" y="486"/>
                  </a:lnTo>
                  <a:lnTo>
                    <a:pt x="360" y="468"/>
                  </a:lnTo>
                  <a:lnTo>
                    <a:pt x="336" y="444"/>
                  </a:lnTo>
                  <a:lnTo>
                    <a:pt x="318" y="420"/>
                  </a:lnTo>
                  <a:lnTo>
                    <a:pt x="300" y="384"/>
                  </a:lnTo>
                  <a:lnTo>
                    <a:pt x="276" y="348"/>
                  </a:lnTo>
                  <a:lnTo>
                    <a:pt x="258" y="306"/>
                  </a:lnTo>
                  <a:lnTo>
                    <a:pt x="240" y="264"/>
                  </a:lnTo>
                  <a:lnTo>
                    <a:pt x="228" y="228"/>
                  </a:lnTo>
                  <a:lnTo>
                    <a:pt x="216" y="186"/>
                  </a:lnTo>
                  <a:lnTo>
                    <a:pt x="210" y="150"/>
                  </a:lnTo>
                  <a:lnTo>
                    <a:pt x="210" y="120"/>
                  </a:lnTo>
                  <a:lnTo>
                    <a:pt x="216" y="90"/>
                  </a:lnTo>
                  <a:lnTo>
                    <a:pt x="222" y="66"/>
                  </a:lnTo>
                  <a:lnTo>
                    <a:pt x="240" y="54"/>
                  </a:lnTo>
                  <a:lnTo>
                    <a:pt x="258" y="42"/>
                  </a:lnTo>
                  <a:lnTo>
                    <a:pt x="282" y="36"/>
                  </a:lnTo>
                  <a:lnTo>
                    <a:pt x="312" y="36"/>
                  </a:lnTo>
                  <a:lnTo>
                    <a:pt x="330" y="36"/>
                  </a:lnTo>
                  <a:lnTo>
                    <a:pt x="342" y="30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0" y="18"/>
                  </a:lnTo>
                  <a:lnTo>
                    <a:pt x="312" y="12"/>
                  </a:lnTo>
                  <a:lnTo>
                    <a:pt x="282" y="6"/>
                  </a:lnTo>
                  <a:lnTo>
                    <a:pt x="258" y="0"/>
                  </a:lnTo>
                  <a:lnTo>
                    <a:pt x="234" y="6"/>
                  </a:lnTo>
                  <a:lnTo>
                    <a:pt x="210" y="12"/>
                  </a:lnTo>
                  <a:lnTo>
                    <a:pt x="186" y="24"/>
                  </a:lnTo>
                  <a:lnTo>
                    <a:pt x="168" y="42"/>
                  </a:lnTo>
                  <a:lnTo>
                    <a:pt x="150" y="60"/>
                  </a:lnTo>
                  <a:lnTo>
                    <a:pt x="132" y="84"/>
                  </a:lnTo>
                  <a:lnTo>
                    <a:pt x="120" y="102"/>
                  </a:lnTo>
                  <a:lnTo>
                    <a:pt x="114" y="126"/>
                  </a:lnTo>
                  <a:lnTo>
                    <a:pt x="102" y="150"/>
                  </a:lnTo>
                  <a:lnTo>
                    <a:pt x="96" y="168"/>
                  </a:lnTo>
                  <a:lnTo>
                    <a:pt x="90" y="192"/>
                  </a:lnTo>
                  <a:lnTo>
                    <a:pt x="78" y="216"/>
                  </a:lnTo>
                  <a:lnTo>
                    <a:pt x="66" y="240"/>
                  </a:lnTo>
                  <a:lnTo>
                    <a:pt x="54" y="258"/>
                  </a:lnTo>
                  <a:lnTo>
                    <a:pt x="42" y="276"/>
                  </a:lnTo>
                  <a:lnTo>
                    <a:pt x="30" y="288"/>
                  </a:lnTo>
                  <a:lnTo>
                    <a:pt x="18" y="288"/>
                  </a:lnTo>
                  <a:lnTo>
                    <a:pt x="6" y="282"/>
                  </a:lnTo>
                  <a:lnTo>
                    <a:pt x="0" y="270"/>
                  </a:lnTo>
                  <a:lnTo>
                    <a:pt x="0" y="246"/>
                  </a:lnTo>
                  <a:lnTo>
                    <a:pt x="6" y="222"/>
                  </a:lnTo>
                  <a:lnTo>
                    <a:pt x="12" y="192"/>
                  </a:lnTo>
                  <a:lnTo>
                    <a:pt x="24" y="156"/>
                  </a:lnTo>
                  <a:lnTo>
                    <a:pt x="42" y="120"/>
                  </a:lnTo>
                  <a:lnTo>
                    <a:pt x="60" y="78"/>
                  </a:lnTo>
                  <a:lnTo>
                    <a:pt x="84" y="36"/>
                  </a:lnTo>
                  <a:lnTo>
                    <a:pt x="10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7" name="Freeform 17"/>
            <p:cNvSpPr>
              <a:spLocks/>
            </p:cNvSpPr>
            <p:nvPr/>
          </p:nvSpPr>
          <p:spPr bwMode="auto">
            <a:xfrm>
              <a:off x="3190875" y="1809750"/>
              <a:ext cx="876300" cy="1447800"/>
            </a:xfrm>
            <a:custGeom>
              <a:avLst/>
              <a:gdLst/>
              <a:ahLst/>
              <a:cxnLst>
                <a:cxn ang="0">
                  <a:pos x="48" y="876"/>
                </a:cxn>
                <a:cxn ang="0">
                  <a:pos x="90" y="822"/>
                </a:cxn>
                <a:cxn ang="0">
                  <a:pos x="132" y="798"/>
                </a:cxn>
                <a:cxn ang="0">
                  <a:pos x="180" y="798"/>
                </a:cxn>
                <a:cxn ang="0">
                  <a:pos x="228" y="816"/>
                </a:cxn>
                <a:cxn ang="0">
                  <a:pos x="282" y="828"/>
                </a:cxn>
                <a:cxn ang="0">
                  <a:pos x="324" y="816"/>
                </a:cxn>
                <a:cxn ang="0">
                  <a:pos x="366" y="768"/>
                </a:cxn>
                <a:cxn ang="0">
                  <a:pos x="402" y="690"/>
                </a:cxn>
                <a:cxn ang="0">
                  <a:pos x="438" y="606"/>
                </a:cxn>
                <a:cxn ang="0">
                  <a:pos x="480" y="522"/>
                </a:cxn>
                <a:cxn ang="0">
                  <a:pos x="516" y="450"/>
                </a:cxn>
                <a:cxn ang="0">
                  <a:pos x="540" y="396"/>
                </a:cxn>
                <a:cxn ang="0">
                  <a:pos x="552" y="354"/>
                </a:cxn>
                <a:cxn ang="0">
                  <a:pos x="540" y="372"/>
                </a:cxn>
                <a:cxn ang="0">
                  <a:pos x="522" y="402"/>
                </a:cxn>
                <a:cxn ang="0">
                  <a:pos x="492" y="438"/>
                </a:cxn>
                <a:cxn ang="0">
                  <a:pos x="462" y="474"/>
                </a:cxn>
                <a:cxn ang="0">
                  <a:pos x="432" y="510"/>
                </a:cxn>
                <a:cxn ang="0">
                  <a:pos x="402" y="534"/>
                </a:cxn>
                <a:cxn ang="0">
                  <a:pos x="384" y="540"/>
                </a:cxn>
                <a:cxn ang="0">
                  <a:pos x="372" y="534"/>
                </a:cxn>
                <a:cxn ang="0">
                  <a:pos x="360" y="528"/>
                </a:cxn>
                <a:cxn ang="0">
                  <a:pos x="348" y="540"/>
                </a:cxn>
                <a:cxn ang="0">
                  <a:pos x="330" y="546"/>
                </a:cxn>
                <a:cxn ang="0">
                  <a:pos x="318" y="522"/>
                </a:cxn>
                <a:cxn ang="0">
                  <a:pos x="312" y="474"/>
                </a:cxn>
                <a:cxn ang="0">
                  <a:pos x="306" y="402"/>
                </a:cxn>
                <a:cxn ang="0">
                  <a:pos x="312" y="228"/>
                </a:cxn>
                <a:cxn ang="0">
                  <a:pos x="294" y="186"/>
                </a:cxn>
                <a:cxn ang="0">
                  <a:pos x="246" y="150"/>
                </a:cxn>
                <a:cxn ang="0">
                  <a:pos x="162" y="102"/>
                </a:cxn>
                <a:cxn ang="0">
                  <a:pos x="72" y="54"/>
                </a:cxn>
                <a:cxn ang="0">
                  <a:pos x="6" y="6"/>
                </a:cxn>
              </a:cxnLst>
              <a:rect l="0" t="0" r="r" b="b"/>
              <a:pathLst>
                <a:path w="552" h="912">
                  <a:moveTo>
                    <a:pt x="24" y="912"/>
                  </a:moveTo>
                  <a:lnTo>
                    <a:pt x="48" y="876"/>
                  </a:lnTo>
                  <a:lnTo>
                    <a:pt x="72" y="846"/>
                  </a:lnTo>
                  <a:lnTo>
                    <a:pt x="90" y="822"/>
                  </a:lnTo>
                  <a:lnTo>
                    <a:pt x="114" y="804"/>
                  </a:lnTo>
                  <a:lnTo>
                    <a:pt x="132" y="798"/>
                  </a:lnTo>
                  <a:lnTo>
                    <a:pt x="156" y="792"/>
                  </a:lnTo>
                  <a:lnTo>
                    <a:pt x="180" y="798"/>
                  </a:lnTo>
                  <a:lnTo>
                    <a:pt x="204" y="804"/>
                  </a:lnTo>
                  <a:lnTo>
                    <a:pt x="228" y="816"/>
                  </a:lnTo>
                  <a:lnTo>
                    <a:pt x="252" y="822"/>
                  </a:lnTo>
                  <a:lnTo>
                    <a:pt x="282" y="828"/>
                  </a:lnTo>
                  <a:lnTo>
                    <a:pt x="306" y="822"/>
                  </a:lnTo>
                  <a:lnTo>
                    <a:pt x="324" y="816"/>
                  </a:lnTo>
                  <a:lnTo>
                    <a:pt x="348" y="798"/>
                  </a:lnTo>
                  <a:lnTo>
                    <a:pt x="366" y="768"/>
                  </a:lnTo>
                  <a:lnTo>
                    <a:pt x="384" y="732"/>
                  </a:lnTo>
                  <a:lnTo>
                    <a:pt x="402" y="690"/>
                  </a:lnTo>
                  <a:lnTo>
                    <a:pt x="420" y="648"/>
                  </a:lnTo>
                  <a:lnTo>
                    <a:pt x="438" y="606"/>
                  </a:lnTo>
                  <a:lnTo>
                    <a:pt x="462" y="564"/>
                  </a:lnTo>
                  <a:lnTo>
                    <a:pt x="480" y="522"/>
                  </a:lnTo>
                  <a:lnTo>
                    <a:pt x="498" y="486"/>
                  </a:lnTo>
                  <a:lnTo>
                    <a:pt x="516" y="450"/>
                  </a:lnTo>
                  <a:lnTo>
                    <a:pt x="534" y="420"/>
                  </a:lnTo>
                  <a:lnTo>
                    <a:pt x="540" y="396"/>
                  </a:lnTo>
                  <a:lnTo>
                    <a:pt x="552" y="378"/>
                  </a:lnTo>
                  <a:lnTo>
                    <a:pt x="552" y="354"/>
                  </a:lnTo>
                  <a:lnTo>
                    <a:pt x="546" y="360"/>
                  </a:lnTo>
                  <a:lnTo>
                    <a:pt x="540" y="372"/>
                  </a:lnTo>
                  <a:lnTo>
                    <a:pt x="528" y="384"/>
                  </a:lnTo>
                  <a:lnTo>
                    <a:pt x="522" y="402"/>
                  </a:lnTo>
                  <a:lnTo>
                    <a:pt x="504" y="420"/>
                  </a:lnTo>
                  <a:lnTo>
                    <a:pt x="492" y="438"/>
                  </a:lnTo>
                  <a:lnTo>
                    <a:pt x="480" y="456"/>
                  </a:lnTo>
                  <a:lnTo>
                    <a:pt x="462" y="474"/>
                  </a:lnTo>
                  <a:lnTo>
                    <a:pt x="444" y="492"/>
                  </a:lnTo>
                  <a:lnTo>
                    <a:pt x="432" y="510"/>
                  </a:lnTo>
                  <a:lnTo>
                    <a:pt x="420" y="522"/>
                  </a:lnTo>
                  <a:lnTo>
                    <a:pt x="402" y="534"/>
                  </a:lnTo>
                  <a:lnTo>
                    <a:pt x="390" y="540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72" y="534"/>
                  </a:lnTo>
                  <a:lnTo>
                    <a:pt x="366" y="534"/>
                  </a:lnTo>
                  <a:lnTo>
                    <a:pt x="360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36" y="546"/>
                  </a:lnTo>
                  <a:lnTo>
                    <a:pt x="330" y="546"/>
                  </a:lnTo>
                  <a:lnTo>
                    <a:pt x="324" y="540"/>
                  </a:lnTo>
                  <a:lnTo>
                    <a:pt x="318" y="522"/>
                  </a:lnTo>
                  <a:lnTo>
                    <a:pt x="312" y="504"/>
                  </a:lnTo>
                  <a:lnTo>
                    <a:pt x="312" y="474"/>
                  </a:lnTo>
                  <a:lnTo>
                    <a:pt x="306" y="438"/>
                  </a:lnTo>
                  <a:lnTo>
                    <a:pt x="306" y="402"/>
                  </a:lnTo>
                  <a:lnTo>
                    <a:pt x="312" y="360"/>
                  </a:lnTo>
                  <a:lnTo>
                    <a:pt x="312" y="228"/>
                  </a:lnTo>
                  <a:lnTo>
                    <a:pt x="306" y="210"/>
                  </a:lnTo>
                  <a:lnTo>
                    <a:pt x="294" y="186"/>
                  </a:lnTo>
                  <a:lnTo>
                    <a:pt x="276" y="168"/>
                  </a:lnTo>
                  <a:lnTo>
                    <a:pt x="246" y="150"/>
                  </a:lnTo>
                  <a:lnTo>
                    <a:pt x="210" y="126"/>
                  </a:lnTo>
                  <a:lnTo>
                    <a:pt x="162" y="102"/>
                  </a:lnTo>
                  <a:lnTo>
                    <a:pt x="126" y="78"/>
                  </a:lnTo>
                  <a:lnTo>
                    <a:pt x="72" y="54"/>
                  </a:lnTo>
                  <a:lnTo>
                    <a:pt x="36" y="30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56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13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3105150" y="1828800"/>
            <a:ext cx="3114675" cy="3048000"/>
            <a:chOff x="3105150" y="1828800"/>
            <a:chExt cx="3114675" cy="3048000"/>
          </a:xfrm>
        </p:grpSpPr>
        <p:sp>
          <p:nvSpPr>
            <p:cNvPr id="129038" name="Freeform 14"/>
            <p:cNvSpPr>
              <a:spLocks/>
            </p:cNvSpPr>
            <p:nvPr/>
          </p:nvSpPr>
          <p:spPr bwMode="auto">
            <a:xfrm>
              <a:off x="3362325" y="1828800"/>
              <a:ext cx="2857500" cy="2209800"/>
            </a:xfrm>
            <a:custGeom>
              <a:avLst/>
              <a:gdLst/>
              <a:ahLst/>
              <a:cxnLst>
                <a:cxn ang="0">
                  <a:pos x="24" y="6"/>
                </a:cxn>
                <a:cxn ang="0">
                  <a:pos x="102" y="0"/>
                </a:cxn>
                <a:cxn ang="0">
                  <a:pos x="192" y="6"/>
                </a:cxn>
                <a:cxn ang="0">
                  <a:pos x="264" y="6"/>
                </a:cxn>
                <a:cxn ang="0">
                  <a:pos x="318" y="6"/>
                </a:cxn>
                <a:cxn ang="0">
                  <a:pos x="366" y="12"/>
                </a:cxn>
                <a:cxn ang="0">
                  <a:pos x="414" y="18"/>
                </a:cxn>
                <a:cxn ang="0">
                  <a:pos x="462" y="30"/>
                </a:cxn>
                <a:cxn ang="0">
                  <a:pos x="504" y="48"/>
                </a:cxn>
                <a:cxn ang="0">
                  <a:pos x="540" y="66"/>
                </a:cxn>
                <a:cxn ang="0">
                  <a:pos x="576" y="90"/>
                </a:cxn>
                <a:cxn ang="0">
                  <a:pos x="600" y="114"/>
                </a:cxn>
                <a:cxn ang="0">
                  <a:pos x="624" y="144"/>
                </a:cxn>
                <a:cxn ang="0">
                  <a:pos x="648" y="174"/>
                </a:cxn>
                <a:cxn ang="0">
                  <a:pos x="672" y="204"/>
                </a:cxn>
                <a:cxn ang="0">
                  <a:pos x="684" y="234"/>
                </a:cxn>
                <a:cxn ang="0">
                  <a:pos x="696" y="264"/>
                </a:cxn>
                <a:cxn ang="0">
                  <a:pos x="708" y="288"/>
                </a:cxn>
                <a:cxn ang="0">
                  <a:pos x="720" y="318"/>
                </a:cxn>
                <a:cxn ang="0">
                  <a:pos x="726" y="372"/>
                </a:cxn>
                <a:cxn ang="0">
                  <a:pos x="738" y="402"/>
                </a:cxn>
                <a:cxn ang="0">
                  <a:pos x="750" y="432"/>
                </a:cxn>
                <a:cxn ang="0">
                  <a:pos x="756" y="462"/>
                </a:cxn>
                <a:cxn ang="0">
                  <a:pos x="768" y="492"/>
                </a:cxn>
                <a:cxn ang="0">
                  <a:pos x="774" y="534"/>
                </a:cxn>
                <a:cxn ang="0">
                  <a:pos x="786" y="576"/>
                </a:cxn>
                <a:cxn ang="0">
                  <a:pos x="792" y="618"/>
                </a:cxn>
                <a:cxn ang="0">
                  <a:pos x="804" y="654"/>
                </a:cxn>
                <a:cxn ang="0">
                  <a:pos x="798" y="690"/>
                </a:cxn>
                <a:cxn ang="0">
                  <a:pos x="780" y="708"/>
                </a:cxn>
                <a:cxn ang="0">
                  <a:pos x="798" y="738"/>
                </a:cxn>
                <a:cxn ang="0">
                  <a:pos x="864" y="774"/>
                </a:cxn>
                <a:cxn ang="0">
                  <a:pos x="972" y="816"/>
                </a:cxn>
                <a:cxn ang="0">
                  <a:pos x="1104" y="846"/>
                </a:cxn>
                <a:cxn ang="0">
                  <a:pos x="1248" y="852"/>
                </a:cxn>
                <a:cxn ang="0">
                  <a:pos x="1386" y="846"/>
                </a:cxn>
                <a:cxn ang="0">
                  <a:pos x="1518" y="864"/>
                </a:cxn>
                <a:cxn ang="0">
                  <a:pos x="1638" y="930"/>
                </a:cxn>
                <a:cxn ang="0">
                  <a:pos x="1734" y="1050"/>
                </a:cxn>
                <a:cxn ang="0">
                  <a:pos x="1782" y="1188"/>
                </a:cxn>
                <a:cxn ang="0">
                  <a:pos x="1800" y="1308"/>
                </a:cxn>
                <a:cxn ang="0">
                  <a:pos x="1788" y="1374"/>
                </a:cxn>
              </a:cxnLst>
              <a:rect l="0" t="0" r="r" b="b"/>
              <a:pathLst>
                <a:path w="1800" h="1392">
                  <a:moveTo>
                    <a:pt x="0" y="18"/>
                  </a:moveTo>
                  <a:lnTo>
                    <a:pt x="12" y="6"/>
                  </a:lnTo>
                  <a:lnTo>
                    <a:pt x="24" y="6"/>
                  </a:lnTo>
                  <a:lnTo>
                    <a:pt x="48" y="6"/>
                  </a:lnTo>
                  <a:lnTo>
                    <a:pt x="78" y="6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162" y="6"/>
                  </a:lnTo>
                  <a:lnTo>
                    <a:pt x="192" y="6"/>
                  </a:lnTo>
                  <a:lnTo>
                    <a:pt x="216" y="6"/>
                  </a:lnTo>
                  <a:lnTo>
                    <a:pt x="240" y="6"/>
                  </a:lnTo>
                  <a:lnTo>
                    <a:pt x="264" y="6"/>
                  </a:lnTo>
                  <a:lnTo>
                    <a:pt x="282" y="6"/>
                  </a:lnTo>
                  <a:lnTo>
                    <a:pt x="300" y="6"/>
                  </a:lnTo>
                  <a:lnTo>
                    <a:pt x="318" y="6"/>
                  </a:lnTo>
                  <a:lnTo>
                    <a:pt x="336" y="6"/>
                  </a:lnTo>
                  <a:lnTo>
                    <a:pt x="354" y="6"/>
                  </a:lnTo>
                  <a:lnTo>
                    <a:pt x="366" y="12"/>
                  </a:lnTo>
                  <a:lnTo>
                    <a:pt x="384" y="12"/>
                  </a:lnTo>
                  <a:lnTo>
                    <a:pt x="396" y="18"/>
                  </a:lnTo>
                  <a:lnTo>
                    <a:pt x="414" y="18"/>
                  </a:lnTo>
                  <a:lnTo>
                    <a:pt x="432" y="24"/>
                  </a:lnTo>
                  <a:lnTo>
                    <a:pt x="444" y="24"/>
                  </a:lnTo>
                  <a:lnTo>
                    <a:pt x="462" y="30"/>
                  </a:lnTo>
                  <a:lnTo>
                    <a:pt x="474" y="36"/>
                  </a:lnTo>
                  <a:lnTo>
                    <a:pt x="492" y="42"/>
                  </a:lnTo>
                  <a:lnTo>
                    <a:pt x="504" y="48"/>
                  </a:lnTo>
                  <a:lnTo>
                    <a:pt x="516" y="54"/>
                  </a:lnTo>
                  <a:lnTo>
                    <a:pt x="528" y="60"/>
                  </a:lnTo>
                  <a:lnTo>
                    <a:pt x="540" y="66"/>
                  </a:lnTo>
                  <a:lnTo>
                    <a:pt x="552" y="78"/>
                  </a:lnTo>
                  <a:lnTo>
                    <a:pt x="564" y="84"/>
                  </a:lnTo>
                  <a:lnTo>
                    <a:pt x="576" y="90"/>
                  </a:lnTo>
                  <a:lnTo>
                    <a:pt x="582" y="96"/>
                  </a:lnTo>
                  <a:lnTo>
                    <a:pt x="594" y="108"/>
                  </a:lnTo>
                  <a:lnTo>
                    <a:pt x="600" y="114"/>
                  </a:lnTo>
                  <a:lnTo>
                    <a:pt x="606" y="126"/>
                  </a:lnTo>
                  <a:lnTo>
                    <a:pt x="618" y="132"/>
                  </a:lnTo>
                  <a:lnTo>
                    <a:pt x="624" y="144"/>
                  </a:lnTo>
                  <a:lnTo>
                    <a:pt x="630" y="150"/>
                  </a:lnTo>
                  <a:lnTo>
                    <a:pt x="642" y="162"/>
                  </a:lnTo>
                  <a:lnTo>
                    <a:pt x="648" y="174"/>
                  </a:lnTo>
                  <a:lnTo>
                    <a:pt x="654" y="186"/>
                  </a:lnTo>
                  <a:lnTo>
                    <a:pt x="666" y="192"/>
                  </a:lnTo>
                  <a:lnTo>
                    <a:pt x="672" y="204"/>
                  </a:lnTo>
                  <a:lnTo>
                    <a:pt x="678" y="216"/>
                  </a:lnTo>
                  <a:lnTo>
                    <a:pt x="684" y="222"/>
                  </a:lnTo>
                  <a:lnTo>
                    <a:pt x="684" y="234"/>
                  </a:lnTo>
                  <a:lnTo>
                    <a:pt x="690" y="246"/>
                  </a:lnTo>
                  <a:lnTo>
                    <a:pt x="696" y="252"/>
                  </a:lnTo>
                  <a:lnTo>
                    <a:pt x="696" y="264"/>
                  </a:lnTo>
                  <a:lnTo>
                    <a:pt x="702" y="270"/>
                  </a:lnTo>
                  <a:lnTo>
                    <a:pt x="708" y="282"/>
                  </a:lnTo>
                  <a:lnTo>
                    <a:pt x="708" y="288"/>
                  </a:lnTo>
                  <a:lnTo>
                    <a:pt x="714" y="300"/>
                  </a:lnTo>
                  <a:lnTo>
                    <a:pt x="714" y="306"/>
                  </a:lnTo>
                  <a:lnTo>
                    <a:pt x="720" y="318"/>
                  </a:lnTo>
                  <a:lnTo>
                    <a:pt x="720" y="336"/>
                  </a:lnTo>
                  <a:lnTo>
                    <a:pt x="726" y="342"/>
                  </a:lnTo>
                  <a:lnTo>
                    <a:pt x="726" y="372"/>
                  </a:lnTo>
                  <a:lnTo>
                    <a:pt x="732" y="384"/>
                  </a:lnTo>
                  <a:lnTo>
                    <a:pt x="732" y="390"/>
                  </a:lnTo>
                  <a:lnTo>
                    <a:pt x="738" y="402"/>
                  </a:lnTo>
                  <a:lnTo>
                    <a:pt x="738" y="414"/>
                  </a:lnTo>
                  <a:lnTo>
                    <a:pt x="744" y="420"/>
                  </a:lnTo>
                  <a:lnTo>
                    <a:pt x="750" y="432"/>
                  </a:lnTo>
                  <a:lnTo>
                    <a:pt x="750" y="444"/>
                  </a:lnTo>
                  <a:lnTo>
                    <a:pt x="756" y="450"/>
                  </a:lnTo>
                  <a:lnTo>
                    <a:pt x="756" y="462"/>
                  </a:lnTo>
                  <a:lnTo>
                    <a:pt x="762" y="474"/>
                  </a:lnTo>
                  <a:lnTo>
                    <a:pt x="762" y="480"/>
                  </a:lnTo>
                  <a:lnTo>
                    <a:pt x="768" y="492"/>
                  </a:lnTo>
                  <a:lnTo>
                    <a:pt x="768" y="504"/>
                  </a:lnTo>
                  <a:lnTo>
                    <a:pt x="774" y="516"/>
                  </a:lnTo>
                  <a:lnTo>
                    <a:pt x="774" y="534"/>
                  </a:lnTo>
                  <a:lnTo>
                    <a:pt x="780" y="546"/>
                  </a:lnTo>
                  <a:lnTo>
                    <a:pt x="780" y="564"/>
                  </a:lnTo>
                  <a:lnTo>
                    <a:pt x="786" y="576"/>
                  </a:lnTo>
                  <a:lnTo>
                    <a:pt x="786" y="594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30"/>
                  </a:lnTo>
                  <a:lnTo>
                    <a:pt x="798" y="642"/>
                  </a:lnTo>
                  <a:lnTo>
                    <a:pt x="804" y="654"/>
                  </a:lnTo>
                  <a:lnTo>
                    <a:pt x="804" y="672"/>
                  </a:lnTo>
                  <a:lnTo>
                    <a:pt x="798" y="684"/>
                  </a:lnTo>
                  <a:lnTo>
                    <a:pt x="798" y="690"/>
                  </a:lnTo>
                  <a:lnTo>
                    <a:pt x="792" y="696"/>
                  </a:lnTo>
                  <a:lnTo>
                    <a:pt x="786" y="702"/>
                  </a:lnTo>
                  <a:lnTo>
                    <a:pt x="780" y="708"/>
                  </a:lnTo>
                  <a:lnTo>
                    <a:pt x="780" y="720"/>
                  </a:lnTo>
                  <a:lnTo>
                    <a:pt x="786" y="726"/>
                  </a:lnTo>
                  <a:lnTo>
                    <a:pt x="798" y="738"/>
                  </a:lnTo>
                  <a:lnTo>
                    <a:pt x="816" y="750"/>
                  </a:lnTo>
                  <a:lnTo>
                    <a:pt x="840" y="762"/>
                  </a:lnTo>
                  <a:lnTo>
                    <a:pt x="864" y="774"/>
                  </a:lnTo>
                  <a:lnTo>
                    <a:pt x="900" y="792"/>
                  </a:lnTo>
                  <a:lnTo>
                    <a:pt x="936" y="804"/>
                  </a:lnTo>
                  <a:lnTo>
                    <a:pt x="972" y="816"/>
                  </a:lnTo>
                  <a:lnTo>
                    <a:pt x="1014" y="828"/>
                  </a:lnTo>
                  <a:lnTo>
                    <a:pt x="1062" y="840"/>
                  </a:lnTo>
                  <a:lnTo>
                    <a:pt x="1104" y="846"/>
                  </a:lnTo>
                  <a:lnTo>
                    <a:pt x="1152" y="852"/>
                  </a:lnTo>
                  <a:lnTo>
                    <a:pt x="1200" y="852"/>
                  </a:lnTo>
                  <a:lnTo>
                    <a:pt x="1248" y="852"/>
                  </a:lnTo>
                  <a:lnTo>
                    <a:pt x="1296" y="846"/>
                  </a:lnTo>
                  <a:lnTo>
                    <a:pt x="1338" y="846"/>
                  </a:lnTo>
                  <a:lnTo>
                    <a:pt x="1386" y="846"/>
                  </a:lnTo>
                  <a:lnTo>
                    <a:pt x="1434" y="846"/>
                  </a:lnTo>
                  <a:lnTo>
                    <a:pt x="1476" y="852"/>
                  </a:lnTo>
                  <a:lnTo>
                    <a:pt x="1518" y="864"/>
                  </a:lnTo>
                  <a:lnTo>
                    <a:pt x="1560" y="882"/>
                  </a:lnTo>
                  <a:lnTo>
                    <a:pt x="1602" y="900"/>
                  </a:lnTo>
                  <a:lnTo>
                    <a:pt x="1638" y="930"/>
                  </a:lnTo>
                  <a:lnTo>
                    <a:pt x="1674" y="966"/>
                  </a:lnTo>
                  <a:lnTo>
                    <a:pt x="1704" y="1002"/>
                  </a:lnTo>
                  <a:lnTo>
                    <a:pt x="1734" y="1050"/>
                  </a:lnTo>
                  <a:lnTo>
                    <a:pt x="1752" y="1098"/>
                  </a:lnTo>
                  <a:lnTo>
                    <a:pt x="1770" y="1140"/>
                  </a:lnTo>
                  <a:lnTo>
                    <a:pt x="1782" y="1188"/>
                  </a:lnTo>
                  <a:lnTo>
                    <a:pt x="1794" y="1230"/>
                  </a:lnTo>
                  <a:lnTo>
                    <a:pt x="1794" y="1272"/>
                  </a:lnTo>
                  <a:lnTo>
                    <a:pt x="1800" y="1308"/>
                  </a:lnTo>
                  <a:lnTo>
                    <a:pt x="1800" y="1332"/>
                  </a:lnTo>
                  <a:lnTo>
                    <a:pt x="1794" y="1356"/>
                  </a:lnTo>
                  <a:lnTo>
                    <a:pt x="1788" y="1374"/>
                  </a:lnTo>
                  <a:lnTo>
                    <a:pt x="1788" y="1386"/>
                  </a:lnTo>
                  <a:lnTo>
                    <a:pt x="1782" y="139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39" name="Freeform 15"/>
            <p:cNvSpPr>
              <a:spLocks/>
            </p:cNvSpPr>
            <p:nvPr/>
          </p:nvSpPr>
          <p:spPr bwMode="auto">
            <a:xfrm>
              <a:off x="5229225" y="3343275"/>
              <a:ext cx="962025" cy="1533525"/>
            </a:xfrm>
            <a:custGeom>
              <a:avLst/>
              <a:gdLst/>
              <a:ahLst/>
              <a:cxnLst>
                <a:cxn ang="0">
                  <a:pos x="594" y="450"/>
                </a:cxn>
                <a:cxn ang="0">
                  <a:pos x="576" y="468"/>
                </a:cxn>
                <a:cxn ang="0">
                  <a:pos x="564" y="504"/>
                </a:cxn>
                <a:cxn ang="0">
                  <a:pos x="546" y="546"/>
                </a:cxn>
                <a:cxn ang="0">
                  <a:pos x="528" y="564"/>
                </a:cxn>
                <a:cxn ang="0">
                  <a:pos x="510" y="558"/>
                </a:cxn>
                <a:cxn ang="0">
                  <a:pos x="486" y="540"/>
                </a:cxn>
                <a:cxn ang="0">
                  <a:pos x="462" y="516"/>
                </a:cxn>
                <a:cxn ang="0">
                  <a:pos x="444" y="486"/>
                </a:cxn>
                <a:cxn ang="0">
                  <a:pos x="420" y="456"/>
                </a:cxn>
                <a:cxn ang="0">
                  <a:pos x="396" y="426"/>
                </a:cxn>
                <a:cxn ang="0">
                  <a:pos x="384" y="390"/>
                </a:cxn>
                <a:cxn ang="0">
                  <a:pos x="378" y="336"/>
                </a:cxn>
                <a:cxn ang="0">
                  <a:pos x="390" y="228"/>
                </a:cxn>
                <a:cxn ang="0">
                  <a:pos x="396" y="132"/>
                </a:cxn>
                <a:cxn ang="0">
                  <a:pos x="378" y="54"/>
                </a:cxn>
                <a:cxn ang="0">
                  <a:pos x="342" y="6"/>
                </a:cxn>
                <a:cxn ang="0">
                  <a:pos x="294" y="12"/>
                </a:cxn>
                <a:cxn ang="0">
                  <a:pos x="258" y="78"/>
                </a:cxn>
                <a:cxn ang="0">
                  <a:pos x="258" y="216"/>
                </a:cxn>
                <a:cxn ang="0">
                  <a:pos x="288" y="336"/>
                </a:cxn>
                <a:cxn ang="0">
                  <a:pos x="330" y="462"/>
                </a:cxn>
                <a:cxn ang="0">
                  <a:pos x="384" y="582"/>
                </a:cxn>
                <a:cxn ang="0">
                  <a:pos x="426" y="702"/>
                </a:cxn>
                <a:cxn ang="0">
                  <a:pos x="444" y="804"/>
                </a:cxn>
                <a:cxn ang="0">
                  <a:pos x="444" y="888"/>
                </a:cxn>
                <a:cxn ang="0">
                  <a:pos x="426" y="942"/>
                </a:cxn>
                <a:cxn ang="0">
                  <a:pos x="402" y="966"/>
                </a:cxn>
                <a:cxn ang="0">
                  <a:pos x="384" y="960"/>
                </a:cxn>
                <a:cxn ang="0">
                  <a:pos x="372" y="924"/>
                </a:cxn>
                <a:cxn ang="0">
                  <a:pos x="360" y="846"/>
                </a:cxn>
                <a:cxn ang="0">
                  <a:pos x="330" y="762"/>
                </a:cxn>
                <a:cxn ang="0">
                  <a:pos x="270" y="666"/>
                </a:cxn>
                <a:cxn ang="0">
                  <a:pos x="198" y="582"/>
                </a:cxn>
                <a:cxn ang="0">
                  <a:pos x="114" y="516"/>
                </a:cxn>
                <a:cxn ang="0">
                  <a:pos x="48" y="468"/>
                </a:cxn>
                <a:cxn ang="0">
                  <a:pos x="6" y="462"/>
                </a:cxn>
                <a:cxn ang="0">
                  <a:pos x="6" y="516"/>
                </a:cxn>
                <a:cxn ang="0">
                  <a:pos x="30" y="594"/>
                </a:cxn>
                <a:cxn ang="0">
                  <a:pos x="48" y="690"/>
                </a:cxn>
                <a:cxn ang="0">
                  <a:pos x="48" y="816"/>
                </a:cxn>
                <a:cxn ang="0">
                  <a:pos x="24" y="864"/>
                </a:cxn>
              </a:cxnLst>
              <a:rect l="0" t="0" r="r" b="b"/>
              <a:pathLst>
                <a:path w="606" h="966">
                  <a:moveTo>
                    <a:pt x="606" y="438"/>
                  </a:moveTo>
                  <a:lnTo>
                    <a:pt x="600" y="444"/>
                  </a:lnTo>
                  <a:lnTo>
                    <a:pt x="594" y="450"/>
                  </a:lnTo>
                  <a:lnTo>
                    <a:pt x="588" y="456"/>
                  </a:lnTo>
                  <a:lnTo>
                    <a:pt x="582" y="462"/>
                  </a:lnTo>
                  <a:lnTo>
                    <a:pt x="576" y="468"/>
                  </a:lnTo>
                  <a:lnTo>
                    <a:pt x="570" y="480"/>
                  </a:lnTo>
                  <a:lnTo>
                    <a:pt x="564" y="492"/>
                  </a:lnTo>
                  <a:lnTo>
                    <a:pt x="564" y="504"/>
                  </a:lnTo>
                  <a:lnTo>
                    <a:pt x="558" y="522"/>
                  </a:lnTo>
                  <a:lnTo>
                    <a:pt x="552" y="534"/>
                  </a:lnTo>
                  <a:lnTo>
                    <a:pt x="546" y="546"/>
                  </a:lnTo>
                  <a:lnTo>
                    <a:pt x="540" y="552"/>
                  </a:lnTo>
                  <a:lnTo>
                    <a:pt x="540" y="558"/>
                  </a:lnTo>
                  <a:lnTo>
                    <a:pt x="528" y="564"/>
                  </a:lnTo>
                  <a:lnTo>
                    <a:pt x="522" y="564"/>
                  </a:lnTo>
                  <a:lnTo>
                    <a:pt x="516" y="564"/>
                  </a:lnTo>
                  <a:lnTo>
                    <a:pt x="510" y="558"/>
                  </a:lnTo>
                  <a:lnTo>
                    <a:pt x="504" y="552"/>
                  </a:lnTo>
                  <a:lnTo>
                    <a:pt x="498" y="546"/>
                  </a:lnTo>
                  <a:lnTo>
                    <a:pt x="486" y="540"/>
                  </a:lnTo>
                  <a:lnTo>
                    <a:pt x="480" y="534"/>
                  </a:lnTo>
                  <a:lnTo>
                    <a:pt x="474" y="522"/>
                  </a:lnTo>
                  <a:lnTo>
                    <a:pt x="462" y="516"/>
                  </a:lnTo>
                  <a:lnTo>
                    <a:pt x="456" y="504"/>
                  </a:lnTo>
                  <a:lnTo>
                    <a:pt x="450" y="498"/>
                  </a:lnTo>
                  <a:lnTo>
                    <a:pt x="444" y="486"/>
                  </a:lnTo>
                  <a:lnTo>
                    <a:pt x="432" y="480"/>
                  </a:lnTo>
                  <a:lnTo>
                    <a:pt x="426" y="468"/>
                  </a:lnTo>
                  <a:lnTo>
                    <a:pt x="420" y="456"/>
                  </a:lnTo>
                  <a:lnTo>
                    <a:pt x="408" y="444"/>
                  </a:lnTo>
                  <a:lnTo>
                    <a:pt x="402" y="438"/>
                  </a:lnTo>
                  <a:lnTo>
                    <a:pt x="396" y="426"/>
                  </a:lnTo>
                  <a:lnTo>
                    <a:pt x="390" y="414"/>
                  </a:lnTo>
                  <a:lnTo>
                    <a:pt x="390" y="402"/>
                  </a:lnTo>
                  <a:lnTo>
                    <a:pt x="384" y="390"/>
                  </a:lnTo>
                  <a:lnTo>
                    <a:pt x="384" y="372"/>
                  </a:lnTo>
                  <a:lnTo>
                    <a:pt x="378" y="354"/>
                  </a:lnTo>
                  <a:lnTo>
                    <a:pt x="378" y="336"/>
                  </a:lnTo>
                  <a:lnTo>
                    <a:pt x="384" y="312"/>
                  </a:lnTo>
                  <a:lnTo>
                    <a:pt x="384" y="258"/>
                  </a:lnTo>
                  <a:lnTo>
                    <a:pt x="390" y="228"/>
                  </a:lnTo>
                  <a:lnTo>
                    <a:pt x="390" y="198"/>
                  </a:lnTo>
                  <a:lnTo>
                    <a:pt x="396" y="168"/>
                  </a:lnTo>
                  <a:lnTo>
                    <a:pt x="396" y="132"/>
                  </a:lnTo>
                  <a:lnTo>
                    <a:pt x="390" y="102"/>
                  </a:lnTo>
                  <a:lnTo>
                    <a:pt x="384" y="78"/>
                  </a:lnTo>
                  <a:lnTo>
                    <a:pt x="378" y="54"/>
                  </a:lnTo>
                  <a:lnTo>
                    <a:pt x="366" y="30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24" y="0"/>
                  </a:lnTo>
                  <a:lnTo>
                    <a:pt x="312" y="6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54"/>
                  </a:lnTo>
                  <a:lnTo>
                    <a:pt x="258" y="78"/>
                  </a:lnTo>
                  <a:lnTo>
                    <a:pt x="252" y="108"/>
                  </a:lnTo>
                  <a:lnTo>
                    <a:pt x="252" y="180"/>
                  </a:lnTo>
                  <a:lnTo>
                    <a:pt x="258" y="216"/>
                  </a:lnTo>
                  <a:lnTo>
                    <a:pt x="264" y="258"/>
                  </a:lnTo>
                  <a:lnTo>
                    <a:pt x="276" y="294"/>
                  </a:lnTo>
                  <a:lnTo>
                    <a:pt x="288" y="336"/>
                  </a:lnTo>
                  <a:lnTo>
                    <a:pt x="300" y="378"/>
                  </a:lnTo>
                  <a:lnTo>
                    <a:pt x="318" y="420"/>
                  </a:lnTo>
                  <a:lnTo>
                    <a:pt x="330" y="462"/>
                  </a:lnTo>
                  <a:lnTo>
                    <a:pt x="348" y="498"/>
                  </a:lnTo>
                  <a:lnTo>
                    <a:pt x="366" y="540"/>
                  </a:lnTo>
                  <a:lnTo>
                    <a:pt x="384" y="582"/>
                  </a:lnTo>
                  <a:lnTo>
                    <a:pt x="396" y="624"/>
                  </a:lnTo>
                  <a:lnTo>
                    <a:pt x="414" y="660"/>
                  </a:lnTo>
                  <a:lnTo>
                    <a:pt x="426" y="702"/>
                  </a:lnTo>
                  <a:lnTo>
                    <a:pt x="432" y="738"/>
                  </a:lnTo>
                  <a:lnTo>
                    <a:pt x="444" y="774"/>
                  </a:lnTo>
                  <a:lnTo>
                    <a:pt x="444" y="804"/>
                  </a:lnTo>
                  <a:lnTo>
                    <a:pt x="450" y="834"/>
                  </a:lnTo>
                  <a:lnTo>
                    <a:pt x="450" y="864"/>
                  </a:lnTo>
                  <a:lnTo>
                    <a:pt x="444" y="888"/>
                  </a:lnTo>
                  <a:lnTo>
                    <a:pt x="444" y="912"/>
                  </a:lnTo>
                  <a:lnTo>
                    <a:pt x="432" y="930"/>
                  </a:lnTo>
                  <a:lnTo>
                    <a:pt x="426" y="942"/>
                  </a:lnTo>
                  <a:lnTo>
                    <a:pt x="420" y="954"/>
                  </a:lnTo>
                  <a:lnTo>
                    <a:pt x="408" y="960"/>
                  </a:lnTo>
                  <a:lnTo>
                    <a:pt x="402" y="966"/>
                  </a:lnTo>
                  <a:lnTo>
                    <a:pt x="396" y="966"/>
                  </a:lnTo>
                  <a:lnTo>
                    <a:pt x="390" y="966"/>
                  </a:lnTo>
                  <a:lnTo>
                    <a:pt x="384" y="960"/>
                  </a:lnTo>
                  <a:lnTo>
                    <a:pt x="378" y="948"/>
                  </a:lnTo>
                  <a:lnTo>
                    <a:pt x="378" y="942"/>
                  </a:lnTo>
                  <a:lnTo>
                    <a:pt x="372" y="924"/>
                  </a:lnTo>
                  <a:lnTo>
                    <a:pt x="372" y="888"/>
                  </a:lnTo>
                  <a:lnTo>
                    <a:pt x="366" y="870"/>
                  </a:lnTo>
                  <a:lnTo>
                    <a:pt x="360" y="846"/>
                  </a:lnTo>
                  <a:lnTo>
                    <a:pt x="354" y="816"/>
                  </a:lnTo>
                  <a:lnTo>
                    <a:pt x="342" y="786"/>
                  </a:lnTo>
                  <a:lnTo>
                    <a:pt x="330" y="762"/>
                  </a:lnTo>
                  <a:lnTo>
                    <a:pt x="312" y="726"/>
                  </a:lnTo>
                  <a:lnTo>
                    <a:pt x="294" y="696"/>
                  </a:lnTo>
                  <a:lnTo>
                    <a:pt x="270" y="666"/>
                  </a:lnTo>
                  <a:lnTo>
                    <a:pt x="246" y="636"/>
                  </a:lnTo>
                  <a:lnTo>
                    <a:pt x="222" y="612"/>
                  </a:lnTo>
                  <a:lnTo>
                    <a:pt x="198" y="582"/>
                  </a:lnTo>
                  <a:lnTo>
                    <a:pt x="168" y="558"/>
                  </a:lnTo>
                  <a:lnTo>
                    <a:pt x="138" y="534"/>
                  </a:lnTo>
                  <a:lnTo>
                    <a:pt x="114" y="516"/>
                  </a:lnTo>
                  <a:lnTo>
                    <a:pt x="90" y="498"/>
                  </a:lnTo>
                  <a:lnTo>
                    <a:pt x="66" y="480"/>
                  </a:lnTo>
                  <a:lnTo>
                    <a:pt x="48" y="468"/>
                  </a:lnTo>
                  <a:lnTo>
                    <a:pt x="30" y="462"/>
                  </a:lnTo>
                  <a:lnTo>
                    <a:pt x="18" y="462"/>
                  </a:lnTo>
                  <a:lnTo>
                    <a:pt x="6" y="462"/>
                  </a:lnTo>
                  <a:lnTo>
                    <a:pt x="0" y="468"/>
                  </a:lnTo>
                  <a:lnTo>
                    <a:pt x="0" y="492"/>
                  </a:lnTo>
                  <a:lnTo>
                    <a:pt x="6" y="516"/>
                  </a:lnTo>
                  <a:lnTo>
                    <a:pt x="12" y="540"/>
                  </a:lnTo>
                  <a:lnTo>
                    <a:pt x="24" y="564"/>
                  </a:lnTo>
                  <a:lnTo>
                    <a:pt x="30" y="594"/>
                  </a:lnTo>
                  <a:lnTo>
                    <a:pt x="36" y="624"/>
                  </a:lnTo>
                  <a:lnTo>
                    <a:pt x="42" y="654"/>
                  </a:lnTo>
                  <a:lnTo>
                    <a:pt x="48" y="690"/>
                  </a:lnTo>
                  <a:lnTo>
                    <a:pt x="54" y="720"/>
                  </a:lnTo>
                  <a:lnTo>
                    <a:pt x="54" y="798"/>
                  </a:lnTo>
                  <a:lnTo>
                    <a:pt x="48" y="816"/>
                  </a:lnTo>
                  <a:lnTo>
                    <a:pt x="42" y="834"/>
                  </a:lnTo>
                  <a:lnTo>
                    <a:pt x="36" y="852"/>
                  </a:lnTo>
                  <a:lnTo>
                    <a:pt x="24" y="864"/>
                  </a:lnTo>
                  <a:lnTo>
                    <a:pt x="18" y="870"/>
                  </a:lnTo>
                  <a:lnTo>
                    <a:pt x="6" y="87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40" name="Freeform 16"/>
            <p:cNvSpPr>
              <a:spLocks/>
            </p:cNvSpPr>
            <p:nvPr/>
          </p:nvSpPr>
          <p:spPr bwMode="auto">
            <a:xfrm>
              <a:off x="3105150" y="3038475"/>
              <a:ext cx="2133600" cy="1695450"/>
            </a:xfrm>
            <a:custGeom>
              <a:avLst/>
              <a:gdLst/>
              <a:ahLst/>
              <a:cxnLst>
                <a:cxn ang="0">
                  <a:pos x="1326" y="1068"/>
                </a:cxn>
                <a:cxn ang="0">
                  <a:pos x="1308" y="1062"/>
                </a:cxn>
                <a:cxn ang="0">
                  <a:pos x="1314" y="978"/>
                </a:cxn>
                <a:cxn ang="0">
                  <a:pos x="1296" y="918"/>
                </a:cxn>
                <a:cxn ang="0">
                  <a:pos x="1254" y="834"/>
                </a:cxn>
                <a:cxn ang="0">
                  <a:pos x="1170" y="738"/>
                </a:cxn>
                <a:cxn ang="0">
                  <a:pos x="1050" y="642"/>
                </a:cxn>
                <a:cxn ang="0">
                  <a:pos x="906" y="552"/>
                </a:cxn>
                <a:cxn ang="0">
                  <a:pos x="762" y="474"/>
                </a:cxn>
                <a:cxn ang="0">
                  <a:pos x="636" y="414"/>
                </a:cxn>
                <a:cxn ang="0">
                  <a:pos x="540" y="372"/>
                </a:cxn>
                <a:cxn ang="0">
                  <a:pos x="456" y="348"/>
                </a:cxn>
                <a:cxn ang="0">
                  <a:pos x="390" y="348"/>
                </a:cxn>
                <a:cxn ang="0">
                  <a:pos x="342" y="372"/>
                </a:cxn>
                <a:cxn ang="0">
                  <a:pos x="330" y="438"/>
                </a:cxn>
                <a:cxn ang="0">
                  <a:pos x="354" y="492"/>
                </a:cxn>
                <a:cxn ang="0">
                  <a:pos x="384" y="546"/>
                </a:cxn>
                <a:cxn ang="0">
                  <a:pos x="408" y="588"/>
                </a:cxn>
                <a:cxn ang="0">
                  <a:pos x="420" y="624"/>
                </a:cxn>
                <a:cxn ang="0">
                  <a:pos x="402" y="636"/>
                </a:cxn>
                <a:cxn ang="0">
                  <a:pos x="372" y="618"/>
                </a:cxn>
                <a:cxn ang="0">
                  <a:pos x="324" y="570"/>
                </a:cxn>
                <a:cxn ang="0">
                  <a:pos x="276" y="498"/>
                </a:cxn>
                <a:cxn ang="0">
                  <a:pos x="234" y="408"/>
                </a:cxn>
                <a:cxn ang="0">
                  <a:pos x="216" y="318"/>
                </a:cxn>
                <a:cxn ang="0">
                  <a:pos x="228" y="246"/>
                </a:cxn>
                <a:cxn ang="0">
                  <a:pos x="246" y="198"/>
                </a:cxn>
                <a:cxn ang="0">
                  <a:pos x="258" y="168"/>
                </a:cxn>
                <a:cxn ang="0">
                  <a:pos x="252" y="162"/>
                </a:cxn>
                <a:cxn ang="0">
                  <a:pos x="216" y="168"/>
                </a:cxn>
                <a:cxn ang="0">
                  <a:pos x="168" y="192"/>
                </a:cxn>
                <a:cxn ang="0">
                  <a:pos x="120" y="234"/>
                </a:cxn>
                <a:cxn ang="0">
                  <a:pos x="78" y="288"/>
                </a:cxn>
                <a:cxn ang="0">
                  <a:pos x="48" y="336"/>
                </a:cxn>
                <a:cxn ang="0">
                  <a:pos x="18" y="366"/>
                </a:cxn>
                <a:cxn ang="0">
                  <a:pos x="0" y="354"/>
                </a:cxn>
                <a:cxn ang="0">
                  <a:pos x="12" y="300"/>
                </a:cxn>
                <a:cxn ang="0">
                  <a:pos x="48" y="216"/>
                </a:cxn>
                <a:cxn ang="0">
                  <a:pos x="102" y="138"/>
                </a:cxn>
                <a:cxn ang="0">
                  <a:pos x="168" y="78"/>
                </a:cxn>
                <a:cxn ang="0">
                  <a:pos x="234" y="48"/>
                </a:cxn>
                <a:cxn ang="0">
                  <a:pos x="306" y="24"/>
                </a:cxn>
              </a:cxnLst>
              <a:rect l="0" t="0" r="r" b="b"/>
              <a:pathLst>
                <a:path w="1344" h="1068">
                  <a:moveTo>
                    <a:pt x="1344" y="1068"/>
                  </a:moveTo>
                  <a:lnTo>
                    <a:pt x="1332" y="1068"/>
                  </a:lnTo>
                  <a:lnTo>
                    <a:pt x="1326" y="1068"/>
                  </a:lnTo>
                  <a:lnTo>
                    <a:pt x="1320" y="1068"/>
                  </a:lnTo>
                  <a:lnTo>
                    <a:pt x="1314" y="1068"/>
                  </a:lnTo>
                  <a:lnTo>
                    <a:pt x="1308" y="1062"/>
                  </a:lnTo>
                  <a:lnTo>
                    <a:pt x="1308" y="1014"/>
                  </a:lnTo>
                  <a:lnTo>
                    <a:pt x="1314" y="996"/>
                  </a:lnTo>
                  <a:lnTo>
                    <a:pt x="1314" y="978"/>
                  </a:lnTo>
                  <a:lnTo>
                    <a:pt x="1308" y="960"/>
                  </a:lnTo>
                  <a:lnTo>
                    <a:pt x="1302" y="942"/>
                  </a:lnTo>
                  <a:lnTo>
                    <a:pt x="1296" y="918"/>
                  </a:lnTo>
                  <a:lnTo>
                    <a:pt x="1290" y="888"/>
                  </a:lnTo>
                  <a:lnTo>
                    <a:pt x="1272" y="864"/>
                  </a:lnTo>
                  <a:lnTo>
                    <a:pt x="1254" y="834"/>
                  </a:lnTo>
                  <a:lnTo>
                    <a:pt x="1230" y="798"/>
                  </a:lnTo>
                  <a:lnTo>
                    <a:pt x="1206" y="768"/>
                  </a:lnTo>
                  <a:lnTo>
                    <a:pt x="1170" y="738"/>
                  </a:lnTo>
                  <a:lnTo>
                    <a:pt x="1134" y="702"/>
                  </a:lnTo>
                  <a:lnTo>
                    <a:pt x="1092" y="672"/>
                  </a:lnTo>
                  <a:lnTo>
                    <a:pt x="1050" y="642"/>
                  </a:lnTo>
                  <a:lnTo>
                    <a:pt x="1002" y="612"/>
                  </a:lnTo>
                  <a:lnTo>
                    <a:pt x="954" y="582"/>
                  </a:lnTo>
                  <a:lnTo>
                    <a:pt x="906" y="552"/>
                  </a:lnTo>
                  <a:lnTo>
                    <a:pt x="852" y="528"/>
                  </a:lnTo>
                  <a:lnTo>
                    <a:pt x="804" y="498"/>
                  </a:lnTo>
                  <a:lnTo>
                    <a:pt x="762" y="474"/>
                  </a:lnTo>
                  <a:lnTo>
                    <a:pt x="714" y="450"/>
                  </a:lnTo>
                  <a:lnTo>
                    <a:pt x="678" y="432"/>
                  </a:lnTo>
                  <a:lnTo>
                    <a:pt x="636" y="414"/>
                  </a:lnTo>
                  <a:lnTo>
                    <a:pt x="600" y="396"/>
                  </a:lnTo>
                  <a:lnTo>
                    <a:pt x="570" y="384"/>
                  </a:lnTo>
                  <a:lnTo>
                    <a:pt x="540" y="372"/>
                  </a:lnTo>
                  <a:lnTo>
                    <a:pt x="510" y="360"/>
                  </a:lnTo>
                  <a:lnTo>
                    <a:pt x="486" y="354"/>
                  </a:lnTo>
                  <a:lnTo>
                    <a:pt x="456" y="348"/>
                  </a:lnTo>
                  <a:lnTo>
                    <a:pt x="432" y="348"/>
                  </a:lnTo>
                  <a:lnTo>
                    <a:pt x="408" y="348"/>
                  </a:lnTo>
                  <a:lnTo>
                    <a:pt x="390" y="348"/>
                  </a:lnTo>
                  <a:lnTo>
                    <a:pt x="372" y="354"/>
                  </a:lnTo>
                  <a:lnTo>
                    <a:pt x="354" y="360"/>
                  </a:lnTo>
                  <a:lnTo>
                    <a:pt x="342" y="372"/>
                  </a:lnTo>
                  <a:lnTo>
                    <a:pt x="336" y="384"/>
                  </a:lnTo>
                  <a:lnTo>
                    <a:pt x="330" y="402"/>
                  </a:lnTo>
                  <a:lnTo>
                    <a:pt x="330" y="438"/>
                  </a:lnTo>
                  <a:lnTo>
                    <a:pt x="336" y="456"/>
                  </a:lnTo>
                  <a:lnTo>
                    <a:pt x="342" y="474"/>
                  </a:lnTo>
                  <a:lnTo>
                    <a:pt x="354" y="492"/>
                  </a:lnTo>
                  <a:lnTo>
                    <a:pt x="360" y="510"/>
                  </a:lnTo>
                  <a:lnTo>
                    <a:pt x="372" y="528"/>
                  </a:lnTo>
                  <a:lnTo>
                    <a:pt x="384" y="546"/>
                  </a:lnTo>
                  <a:lnTo>
                    <a:pt x="390" y="558"/>
                  </a:lnTo>
                  <a:lnTo>
                    <a:pt x="402" y="576"/>
                  </a:lnTo>
                  <a:lnTo>
                    <a:pt x="408" y="588"/>
                  </a:lnTo>
                  <a:lnTo>
                    <a:pt x="414" y="600"/>
                  </a:lnTo>
                  <a:lnTo>
                    <a:pt x="420" y="612"/>
                  </a:lnTo>
                  <a:lnTo>
                    <a:pt x="420" y="624"/>
                  </a:lnTo>
                  <a:lnTo>
                    <a:pt x="414" y="630"/>
                  </a:lnTo>
                  <a:lnTo>
                    <a:pt x="414" y="636"/>
                  </a:lnTo>
                  <a:lnTo>
                    <a:pt x="402" y="636"/>
                  </a:lnTo>
                  <a:lnTo>
                    <a:pt x="396" y="630"/>
                  </a:lnTo>
                  <a:lnTo>
                    <a:pt x="384" y="624"/>
                  </a:lnTo>
                  <a:lnTo>
                    <a:pt x="372" y="618"/>
                  </a:lnTo>
                  <a:lnTo>
                    <a:pt x="354" y="606"/>
                  </a:lnTo>
                  <a:lnTo>
                    <a:pt x="342" y="588"/>
                  </a:lnTo>
                  <a:lnTo>
                    <a:pt x="324" y="570"/>
                  </a:lnTo>
                  <a:lnTo>
                    <a:pt x="306" y="546"/>
                  </a:lnTo>
                  <a:lnTo>
                    <a:pt x="288" y="522"/>
                  </a:lnTo>
                  <a:lnTo>
                    <a:pt x="276" y="498"/>
                  </a:lnTo>
                  <a:lnTo>
                    <a:pt x="258" y="468"/>
                  </a:lnTo>
                  <a:lnTo>
                    <a:pt x="246" y="438"/>
                  </a:lnTo>
                  <a:lnTo>
                    <a:pt x="234" y="408"/>
                  </a:lnTo>
                  <a:lnTo>
                    <a:pt x="228" y="378"/>
                  </a:lnTo>
                  <a:lnTo>
                    <a:pt x="222" y="348"/>
                  </a:lnTo>
                  <a:lnTo>
                    <a:pt x="216" y="318"/>
                  </a:lnTo>
                  <a:lnTo>
                    <a:pt x="216" y="294"/>
                  </a:lnTo>
                  <a:lnTo>
                    <a:pt x="222" y="270"/>
                  </a:lnTo>
                  <a:lnTo>
                    <a:pt x="228" y="246"/>
                  </a:lnTo>
                  <a:lnTo>
                    <a:pt x="234" y="228"/>
                  </a:lnTo>
                  <a:lnTo>
                    <a:pt x="240" y="210"/>
                  </a:lnTo>
                  <a:lnTo>
                    <a:pt x="246" y="198"/>
                  </a:lnTo>
                  <a:lnTo>
                    <a:pt x="252" y="192"/>
                  </a:lnTo>
                  <a:lnTo>
                    <a:pt x="258" y="180"/>
                  </a:lnTo>
                  <a:lnTo>
                    <a:pt x="258" y="168"/>
                  </a:lnTo>
                  <a:lnTo>
                    <a:pt x="264" y="168"/>
                  </a:lnTo>
                  <a:lnTo>
                    <a:pt x="258" y="168"/>
                  </a:lnTo>
                  <a:lnTo>
                    <a:pt x="252" y="162"/>
                  </a:lnTo>
                  <a:lnTo>
                    <a:pt x="246" y="162"/>
                  </a:lnTo>
                  <a:lnTo>
                    <a:pt x="234" y="168"/>
                  </a:lnTo>
                  <a:lnTo>
                    <a:pt x="216" y="168"/>
                  </a:lnTo>
                  <a:lnTo>
                    <a:pt x="204" y="174"/>
                  </a:lnTo>
                  <a:lnTo>
                    <a:pt x="186" y="180"/>
                  </a:lnTo>
                  <a:lnTo>
                    <a:pt x="168" y="192"/>
                  </a:lnTo>
                  <a:lnTo>
                    <a:pt x="150" y="204"/>
                  </a:lnTo>
                  <a:lnTo>
                    <a:pt x="132" y="216"/>
                  </a:lnTo>
                  <a:lnTo>
                    <a:pt x="120" y="234"/>
                  </a:lnTo>
                  <a:lnTo>
                    <a:pt x="102" y="252"/>
                  </a:lnTo>
                  <a:lnTo>
                    <a:pt x="90" y="270"/>
                  </a:lnTo>
                  <a:lnTo>
                    <a:pt x="78" y="288"/>
                  </a:lnTo>
                  <a:lnTo>
                    <a:pt x="66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36" y="348"/>
                  </a:lnTo>
                  <a:lnTo>
                    <a:pt x="30" y="360"/>
                  </a:lnTo>
                  <a:lnTo>
                    <a:pt x="18" y="366"/>
                  </a:lnTo>
                  <a:lnTo>
                    <a:pt x="12" y="372"/>
                  </a:lnTo>
                  <a:lnTo>
                    <a:pt x="6" y="366"/>
                  </a:lnTo>
                  <a:lnTo>
                    <a:pt x="0" y="354"/>
                  </a:lnTo>
                  <a:lnTo>
                    <a:pt x="6" y="336"/>
                  </a:lnTo>
                  <a:lnTo>
                    <a:pt x="6" y="318"/>
                  </a:lnTo>
                  <a:lnTo>
                    <a:pt x="12" y="300"/>
                  </a:lnTo>
                  <a:lnTo>
                    <a:pt x="24" y="270"/>
                  </a:lnTo>
                  <a:lnTo>
                    <a:pt x="36" y="246"/>
                  </a:lnTo>
                  <a:lnTo>
                    <a:pt x="48" y="216"/>
                  </a:lnTo>
                  <a:lnTo>
                    <a:pt x="66" y="192"/>
                  </a:lnTo>
                  <a:lnTo>
                    <a:pt x="84" y="162"/>
                  </a:lnTo>
                  <a:lnTo>
                    <a:pt x="102" y="138"/>
                  </a:lnTo>
                  <a:lnTo>
                    <a:pt x="126" y="114"/>
                  </a:lnTo>
                  <a:lnTo>
                    <a:pt x="144" y="96"/>
                  </a:lnTo>
                  <a:lnTo>
                    <a:pt x="168" y="78"/>
                  </a:lnTo>
                  <a:lnTo>
                    <a:pt x="192" y="66"/>
                  </a:lnTo>
                  <a:lnTo>
                    <a:pt x="216" y="54"/>
                  </a:lnTo>
                  <a:lnTo>
                    <a:pt x="234" y="48"/>
                  </a:lnTo>
                  <a:lnTo>
                    <a:pt x="258" y="36"/>
                  </a:lnTo>
                  <a:lnTo>
                    <a:pt x="282" y="30"/>
                  </a:lnTo>
                  <a:lnTo>
                    <a:pt x="306" y="24"/>
                  </a:lnTo>
                  <a:lnTo>
                    <a:pt x="324" y="12"/>
                  </a:lnTo>
                  <a:lnTo>
                    <a:pt x="34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41" name="Freeform 17"/>
            <p:cNvSpPr>
              <a:spLocks/>
            </p:cNvSpPr>
            <p:nvPr/>
          </p:nvSpPr>
          <p:spPr bwMode="auto">
            <a:xfrm>
              <a:off x="3352800" y="1866900"/>
              <a:ext cx="676275" cy="1171575"/>
            </a:xfrm>
            <a:custGeom>
              <a:avLst/>
              <a:gdLst/>
              <a:ahLst/>
              <a:cxnLst>
                <a:cxn ang="0">
                  <a:pos x="192" y="738"/>
                </a:cxn>
                <a:cxn ang="0">
                  <a:pos x="216" y="726"/>
                </a:cxn>
                <a:cxn ang="0">
                  <a:pos x="234" y="702"/>
                </a:cxn>
                <a:cxn ang="0">
                  <a:pos x="258" y="684"/>
                </a:cxn>
                <a:cxn ang="0">
                  <a:pos x="276" y="660"/>
                </a:cxn>
                <a:cxn ang="0">
                  <a:pos x="294" y="630"/>
                </a:cxn>
                <a:cxn ang="0">
                  <a:pos x="318" y="600"/>
                </a:cxn>
                <a:cxn ang="0">
                  <a:pos x="336" y="570"/>
                </a:cxn>
                <a:cxn ang="0">
                  <a:pos x="348" y="534"/>
                </a:cxn>
                <a:cxn ang="0">
                  <a:pos x="366" y="504"/>
                </a:cxn>
                <a:cxn ang="0">
                  <a:pos x="378" y="474"/>
                </a:cxn>
                <a:cxn ang="0">
                  <a:pos x="396" y="450"/>
                </a:cxn>
                <a:cxn ang="0">
                  <a:pos x="402" y="426"/>
                </a:cxn>
                <a:cxn ang="0">
                  <a:pos x="414" y="402"/>
                </a:cxn>
                <a:cxn ang="0">
                  <a:pos x="420" y="390"/>
                </a:cxn>
                <a:cxn ang="0">
                  <a:pos x="426" y="378"/>
                </a:cxn>
                <a:cxn ang="0">
                  <a:pos x="426" y="366"/>
                </a:cxn>
                <a:cxn ang="0">
                  <a:pos x="420" y="366"/>
                </a:cxn>
                <a:cxn ang="0">
                  <a:pos x="408" y="372"/>
                </a:cxn>
                <a:cxn ang="0">
                  <a:pos x="402" y="384"/>
                </a:cxn>
                <a:cxn ang="0">
                  <a:pos x="390" y="390"/>
                </a:cxn>
                <a:cxn ang="0">
                  <a:pos x="384" y="402"/>
                </a:cxn>
                <a:cxn ang="0">
                  <a:pos x="372" y="420"/>
                </a:cxn>
                <a:cxn ang="0">
                  <a:pos x="360" y="432"/>
                </a:cxn>
                <a:cxn ang="0">
                  <a:pos x="348" y="444"/>
                </a:cxn>
                <a:cxn ang="0">
                  <a:pos x="336" y="456"/>
                </a:cxn>
                <a:cxn ang="0">
                  <a:pos x="324" y="462"/>
                </a:cxn>
                <a:cxn ang="0">
                  <a:pos x="312" y="474"/>
                </a:cxn>
                <a:cxn ang="0">
                  <a:pos x="300" y="480"/>
                </a:cxn>
                <a:cxn ang="0">
                  <a:pos x="294" y="486"/>
                </a:cxn>
                <a:cxn ang="0">
                  <a:pos x="282" y="492"/>
                </a:cxn>
                <a:cxn ang="0">
                  <a:pos x="276" y="492"/>
                </a:cxn>
                <a:cxn ang="0">
                  <a:pos x="270" y="498"/>
                </a:cxn>
                <a:cxn ang="0">
                  <a:pos x="258" y="498"/>
                </a:cxn>
                <a:cxn ang="0">
                  <a:pos x="252" y="492"/>
                </a:cxn>
                <a:cxn ang="0">
                  <a:pos x="246" y="492"/>
                </a:cxn>
                <a:cxn ang="0">
                  <a:pos x="240" y="486"/>
                </a:cxn>
                <a:cxn ang="0">
                  <a:pos x="234" y="480"/>
                </a:cxn>
                <a:cxn ang="0">
                  <a:pos x="234" y="468"/>
                </a:cxn>
                <a:cxn ang="0">
                  <a:pos x="228" y="456"/>
                </a:cxn>
                <a:cxn ang="0">
                  <a:pos x="222" y="444"/>
                </a:cxn>
                <a:cxn ang="0">
                  <a:pos x="216" y="426"/>
                </a:cxn>
                <a:cxn ang="0">
                  <a:pos x="216" y="402"/>
                </a:cxn>
                <a:cxn ang="0">
                  <a:pos x="210" y="378"/>
                </a:cxn>
                <a:cxn ang="0">
                  <a:pos x="210" y="354"/>
                </a:cxn>
                <a:cxn ang="0">
                  <a:pos x="204" y="324"/>
                </a:cxn>
                <a:cxn ang="0">
                  <a:pos x="198" y="294"/>
                </a:cxn>
                <a:cxn ang="0">
                  <a:pos x="192" y="270"/>
                </a:cxn>
                <a:cxn ang="0">
                  <a:pos x="186" y="240"/>
                </a:cxn>
                <a:cxn ang="0">
                  <a:pos x="174" y="216"/>
                </a:cxn>
                <a:cxn ang="0">
                  <a:pos x="162" y="186"/>
                </a:cxn>
                <a:cxn ang="0">
                  <a:pos x="144" y="162"/>
                </a:cxn>
                <a:cxn ang="0">
                  <a:pos x="126" y="138"/>
                </a:cxn>
                <a:cxn ang="0">
                  <a:pos x="108" y="114"/>
                </a:cxn>
                <a:cxn ang="0">
                  <a:pos x="84" y="90"/>
                </a:cxn>
                <a:cxn ang="0">
                  <a:pos x="66" y="72"/>
                </a:cxn>
                <a:cxn ang="0">
                  <a:pos x="42" y="54"/>
                </a:cxn>
                <a:cxn ang="0">
                  <a:pos x="24" y="36"/>
                </a:cxn>
                <a:cxn ang="0">
                  <a:pos x="6" y="24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426" h="738">
                  <a:moveTo>
                    <a:pt x="192" y="738"/>
                  </a:moveTo>
                  <a:lnTo>
                    <a:pt x="216" y="726"/>
                  </a:lnTo>
                  <a:lnTo>
                    <a:pt x="234" y="702"/>
                  </a:lnTo>
                  <a:lnTo>
                    <a:pt x="258" y="684"/>
                  </a:lnTo>
                  <a:lnTo>
                    <a:pt x="276" y="660"/>
                  </a:lnTo>
                  <a:lnTo>
                    <a:pt x="294" y="630"/>
                  </a:lnTo>
                  <a:lnTo>
                    <a:pt x="318" y="600"/>
                  </a:lnTo>
                  <a:lnTo>
                    <a:pt x="336" y="570"/>
                  </a:lnTo>
                  <a:lnTo>
                    <a:pt x="348" y="534"/>
                  </a:lnTo>
                  <a:lnTo>
                    <a:pt x="366" y="504"/>
                  </a:lnTo>
                  <a:lnTo>
                    <a:pt x="378" y="474"/>
                  </a:lnTo>
                  <a:lnTo>
                    <a:pt x="396" y="450"/>
                  </a:lnTo>
                  <a:lnTo>
                    <a:pt x="402" y="426"/>
                  </a:lnTo>
                  <a:lnTo>
                    <a:pt x="414" y="402"/>
                  </a:lnTo>
                  <a:lnTo>
                    <a:pt x="420" y="390"/>
                  </a:lnTo>
                  <a:lnTo>
                    <a:pt x="426" y="378"/>
                  </a:lnTo>
                  <a:lnTo>
                    <a:pt x="426" y="366"/>
                  </a:lnTo>
                  <a:lnTo>
                    <a:pt x="420" y="366"/>
                  </a:lnTo>
                  <a:lnTo>
                    <a:pt x="408" y="372"/>
                  </a:lnTo>
                  <a:lnTo>
                    <a:pt x="402" y="384"/>
                  </a:lnTo>
                  <a:lnTo>
                    <a:pt x="390" y="390"/>
                  </a:lnTo>
                  <a:lnTo>
                    <a:pt x="384" y="402"/>
                  </a:lnTo>
                  <a:lnTo>
                    <a:pt x="372" y="420"/>
                  </a:lnTo>
                  <a:lnTo>
                    <a:pt x="360" y="432"/>
                  </a:lnTo>
                  <a:lnTo>
                    <a:pt x="348" y="444"/>
                  </a:lnTo>
                  <a:lnTo>
                    <a:pt x="336" y="456"/>
                  </a:lnTo>
                  <a:lnTo>
                    <a:pt x="324" y="462"/>
                  </a:lnTo>
                  <a:lnTo>
                    <a:pt x="312" y="474"/>
                  </a:lnTo>
                  <a:lnTo>
                    <a:pt x="300" y="480"/>
                  </a:lnTo>
                  <a:lnTo>
                    <a:pt x="294" y="486"/>
                  </a:lnTo>
                  <a:lnTo>
                    <a:pt x="282" y="492"/>
                  </a:lnTo>
                  <a:lnTo>
                    <a:pt x="276" y="492"/>
                  </a:lnTo>
                  <a:lnTo>
                    <a:pt x="270" y="498"/>
                  </a:lnTo>
                  <a:lnTo>
                    <a:pt x="258" y="498"/>
                  </a:lnTo>
                  <a:lnTo>
                    <a:pt x="252" y="492"/>
                  </a:lnTo>
                  <a:lnTo>
                    <a:pt x="246" y="492"/>
                  </a:lnTo>
                  <a:lnTo>
                    <a:pt x="240" y="486"/>
                  </a:lnTo>
                  <a:lnTo>
                    <a:pt x="234" y="480"/>
                  </a:lnTo>
                  <a:lnTo>
                    <a:pt x="234" y="468"/>
                  </a:lnTo>
                  <a:lnTo>
                    <a:pt x="228" y="456"/>
                  </a:lnTo>
                  <a:lnTo>
                    <a:pt x="222" y="444"/>
                  </a:lnTo>
                  <a:lnTo>
                    <a:pt x="216" y="426"/>
                  </a:lnTo>
                  <a:lnTo>
                    <a:pt x="216" y="402"/>
                  </a:lnTo>
                  <a:lnTo>
                    <a:pt x="210" y="378"/>
                  </a:lnTo>
                  <a:lnTo>
                    <a:pt x="210" y="354"/>
                  </a:lnTo>
                  <a:lnTo>
                    <a:pt x="204" y="324"/>
                  </a:lnTo>
                  <a:lnTo>
                    <a:pt x="198" y="294"/>
                  </a:lnTo>
                  <a:lnTo>
                    <a:pt x="192" y="270"/>
                  </a:lnTo>
                  <a:lnTo>
                    <a:pt x="186" y="240"/>
                  </a:lnTo>
                  <a:lnTo>
                    <a:pt x="174" y="216"/>
                  </a:lnTo>
                  <a:lnTo>
                    <a:pt x="162" y="186"/>
                  </a:lnTo>
                  <a:lnTo>
                    <a:pt x="144" y="162"/>
                  </a:lnTo>
                  <a:lnTo>
                    <a:pt x="126" y="138"/>
                  </a:lnTo>
                  <a:lnTo>
                    <a:pt x="108" y="114"/>
                  </a:lnTo>
                  <a:lnTo>
                    <a:pt x="84" y="90"/>
                  </a:lnTo>
                  <a:lnTo>
                    <a:pt x="66" y="72"/>
                  </a:lnTo>
                  <a:lnTo>
                    <a:pt x="42" y="54"/>
                  </a:lnTo>
                  <a:lnTo>
                    <a:pt x="24" y="36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00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13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3143250" y="1838325"/>
            <a:ext cx="3038475" cy="2981325"/>
            <a:chOff x="3143250" y="1838325"/>
            <a:chExt cx="3038475" cy="2981325"/>
          </a:xfrm>
        </p:grpSpPr>
        <p:sp>
          <p:nvSpPr>
            <p:cNvPr id="130070" name="Freeform 22"/>
            <p:cNvSpPr>
              <a:spLocks/>
            </p:cNvSpPr>
            <p:nvPr/>
          </p:nvSpPr>
          <p:spPr bwMode="auto">
            <a:xfrm>
              <a:off x="3438525" y="1838325"/>
              <a:ext cx="2743200" cy="2247900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72" y="6"/>
                </a:cxn>
                <a:cxn ang="0">
                  <a:pos x="132" y="0"/>
                </a:cxn>
                <a:cxn ang="0">
                  <a:pos x="198" y="0"/>
                </a:cxn>
                <a:cxn ang="0">
                  <a:pos x="258" y="6"/>
                </a:cxn>
                <a:cxn ang="0">
                  <a:pos x="312" y="6"/>
                </a:cxn>
                <a:cxn ang="0">
                  <a:pos x="360" y="18"/>
                </a:cxn>
                <a:cxn ang="0">
                  <a:pos x="408" y="30"/>
                </a:cxn>
                <a:cxn ang="0">
                  <a:pos x="450" y="48"/>
                </a:cxn>
                <a:cxn ang="0">
                  <a:pos x="486" y="66"/>
                </a:cxn>
                <a:cxn ang="0">
                  <a:pos x="516" y="90"/>
                </a:cxn>
                <a:cxn ang="0">
                  <a:pos x="546" y="114"/>
                </a:cxn>
                <a:cxn ang="0">
                  <a:pos x="576" y="138"/>
                </a:cxn>
                <a:cxn ang="0">
                  <a:pos x="594" y="168"/>
                </a:cxn>
                <a:cxn ang="0">
                  <a:pos x="618" y="198"/>
                </a:cxn>
                <a:cxn ang="0">
                  <a:pos x="630" y="228"/>
                </a:cxn>
                <a:cxn ang="0">
                  <a:pos x="648" y="258"/>
                </a:cxn>
                <a:cxn ang="0">
                  <a:pos x="660" y="282"/>
                </a:cxn>
                <a:cxn ang="0">
                  <a:pos x="666" y="318"/>
                </a:cxn>
                <a:cxn ang="0">
                  <a:pos x="678" y="354"/>
                </a:cxn>
                <a:cxn ang="0">
                  <a:pos x="684" y="390"/>
                </a:cxn>
                <a:cxn ang="0">
                  <a:pos x="696" y="414"/>
                </a:cxn>
                <a:cxn ang="0">
                  <a:pos x="702" y="444"/>
                </a:cxn>
                <a:cxn ang="0">
                  <a:pos x="714" y="474"/>
                </a:cxn>
                <a:cxn ang="0">
                  <a:pos x="720" y="510"/>
                </a:cxn>
                <a:cxn ang="0">
                  <a:pos x="732" y="552"/>
                </a:cxn>
                <a:cxn ang="0">
                  <a:pos x="738" y="600"/>
                </a:cxn>
                <a:cxn ang="0">
                  <a:pos x="750" y="696"/>
                </a:cxn>
                <a:cxn ang="0">
                  <a:pos x="762" y="714"/>
                </a:cxn>
                <a:cxn ang="0">
                  <a:pos x="798" y="744"/>
                </a:cxn>
                <a:cxn ang="0">
                  <a:pos x="864" y="768"/>
                </a:cxn>
                <a:cxn ang="0">
                  <a:pos x="954" y="798"/>
                </a:cxn>
                <a:cxn ang="0">
                  <a:pos x="1068" y="822"/>
                </a:cxn>
                <a:cxn ang="0">
                  <a:pos x="1200" y="840"/>
                </a:cxn>
                <a:cxn ang="0">
                  <a:pos x="1326" y="864"/>
                </a:cxn>
                <a:cxn ang="0">
                  <a:pos x="1452" y="906"/>
                </a:cxn>
                <a:cxn ang="0">
                  <a:pos x="1554" y="972"/>
                </a:cxn>
                <a:cxn ang="0">
                  <a:pos x="1638" y="1062"/>
                </a:cxn>
                <a:cxn ang="0">
                  <a:pos x="1692" y="1164"/>
                </a:cxn>
                <a:cxn ang="0">
                  <a:pos x="1722" y="1254"/>
                </a:cxn>
                <a:cxn ang="0">
                  <a:pos x="1728" y="1344"/>
                </a:cxn>
                <a:cxn ang="0">
                  <a:pos x="1716" y="1392"/>
                </a:cxn>
              </a:cxnLst>
              <a:rect l="0" t="0" r="r" b="b"/>
              <a:pathLst>
                <a:path w="1728" h="1416">
                  <a:moveTo>
                    <a:pt x="0" y="30"/>
                  </a:moveTo>
                  <a:lnTo>
                    <a:pt x="12" y="24"/>
                  </a:lnTo>
                  <a:lnTo>
                    <a:pt x="24" y="18"/>
                  </a:lnTo>
                  <a:lnTo>
                    <a:pt x="36" y="12"/>
                  </a:lnTo>
                  <a:lnTo>
                    <a:pt x="54" y="6"/>
                  </a:lnTo>
                  <a:lnTo>
                    <a:pt x="72" y="6"/>
                  </a:lnTo>
                  <a:lnTo>
                    <a:pt x="90" y="0"/>
                  </a:lnTo>
                  <a:lnTo>
                    <a:pt x="114" y="0"/>
                  </a:lnTo>
                  <a:lnTo>
                    <a:pt x="132" y="0"/>
                  </a:lnTo>
                  <a:lnTo>
                    <a:pt x="156" y="0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22" y="0"/>
                  </a:lnTo>
                  <a:lnTo>
                    <a:pt x="240" y="0"/>
                  </a:lnTo>
                  <a:lnTo>
                    <a:pt x="258" y="6"/>
                  </a:lnTo>
                  <a:lnTo>
                    <a:pt x="276" y="6"/>
                  </a:lnTo>
                  <a:lnTo>
                    <a:pt x="294" y="6"/>
                  </a:lnTo>
                  <a:lnTo>
                    <a:pt x="312" y="6"/>
                  </a:lnTo>
                  <a:lnTo>
                    <a:pt x="330" y="12"/>
                  </a:lnTo>
                  <a:lnTo>
                    <a:pt x="348" y="12"/>
                  </a:lnTo>
                  <a:lnTo>
                    <a:pt x="360" y="18"/>
                  </a:lnTo>
                  <a:lnTo>
                    <a:pt x="378" y="24"/>
                  </a:lnTo>
                  <a:lnTo>
                    <a:pt x="390" y="24"/>
                  </a:lnTo>
                  <a:lnTo>
                    <a:pt x="408" y="30"/>
                  </a:lnTo>
                  <a:lnTo>
                    <a:pt x="420" y="36"/>
                  </a:lnTo>
                  <a:lnTo>
                    <a:pt x="432" y="42"/>
                  </a:lnTo>
                  <a:lnTo>
                    <a:pt x="450" y="48"/>
                  </a:lnTo>
                  <a:lnTo>
                    <a:pt x="462" y="54"/>
                  </a:lnTo>
                  <a:lnTo>
                    <a:pt x="474" y="60"/>
                  </a:lnTo>
                  <a:lnTo>
                    <a:pt x="486" y="66"/>
                  </a:lnTo>
                  <a:lnTo>
                    <a:pt x="498" y="72"/>
                  </a:lnTo>
                  <a:lnTo>
                    <a:pt x="510" y="78"/>
                  </a:lnTo>
                  <a:lnTo>
                    <a:pt x="516" y="90"/>
                  </a:lnTo>
                  <a:lnTo>
                    <a:pt x="528" y="96"/>
                  </a:lnTo>
                  <a:lnTo>
                    <a:pt x="540" y="102"/>
                  </a:lnTo>
                  <a:lnTo>
                    <a:pt x="546" y="114"/>
                  </a:lnTo>
                  <a:lnTo>
                    <a:pt x="558" y="120"/>
                  </a:lnTo>
                  <a:lnTo>
                    <a:pt x="564" y="132"/>
                  </a:lnTo>
                  <a:lnTo>
                    <a:pt x="576" y="138"/>
                  </a:lnTo>
                  <a:lnTo>
                    <a:pt x="582" y="150"/>
                  </a:lnTo>
                  <a:lnTo>
                    <a:pt x="588" y="156"/>
                  </a:lnTo>
                  <a:lnTo>
                    <a:pt x="594" y="168"/>
                  </a:lnTo>
                  <a:lnTo>
                    <a:pt x="600" y="180"/>
                  </a:lnTo>
                  <a:lnTo>
                    <a:pt x="612" y="186"/>
                  </a:lnTo>
                  <a:lnTo>
                    <a:pt x="618" y="198"/>
                  </a:lnTo>
                  <a:lnTo>
                    <a:pt x="624" y="210"/>
                  </a:lnTo>
                  <a:lnTo>
                    <a:pt x="630" y="216"/>
                  </a:lnTo>
                  <a:lnTo>
                    <a:pt x="630" y="228"/>
                  </a:lnTo>
                  <a:lnTo>
                    <a:pt x="636" y="234"/>
                  </a:lnTo>
                  <a:lnTo>
                    <a:pt x="642" y="246"/>
                  </a:lnTo>
                  <a:lnTo>
                    <a:pt x="648" y="258"/>
                  </a:lnTo>
                  <a:lnTo>
                    <a:pt x="648" y="264"/>
                  </a:lnTo>
                  <a:lnTo>
                    <a:pt x="654" y="276"/>
                  </a:lnTo>
                  <a:lnTo>
                    <a:pt x="660" y="282"/>
                  </a:lnTo>
                  <a:lnTo>
                    <a:pt x="660" y="294"/>
                  </a:lnTo>
                  <a:lnTo>
                    <a:pt x="666" y="300"/>
                  </a:lnTo>
                  <a:lnTo>
                    <a:pt x="666" y="318"/>
                  </a:lnTo>
                  <a:lnTo>
                    <a:pt x="672" y="324"/>
                  </a:lnTo>
                  <a:lnTo>
                    <a:pt x="672" y="342"/>
                  </a:lnTo>
                  <a:lnTo>
                    <a:pt x="678" y="354"/>
                  </a:lnTo>
                  <a:lnTo>
                    <a:pt x="678" y="360"/>
                  </a:lnTo>
                  <a:lnTo>
                    <a:pt x="684" y="372"/>
                  </a:lnTo>
                  <a:lnTo>
                    <a:pt x="684" y="390"/>
                  </a:lnTo>
                  <a:lnTo>
                    <a:pt x="690" y="396"/>
                  </a:lnTo>
                  <a:lnTo>
                    <a:pt x="690" y="408"/>
                  </a:lnTo>
                  <a:lnTo>
                    <a:pt x="696" y="414"/>
                  </a:lnTo>
                  <a:lnTo>
                    <a:pt x="696" y="426"/>
                  </a:lnTo>
                  <a:lnTo>
                    <a:pt x="702" y="438"/>
                  </a:lnTo>
                  <a:lnTo>
                    <a:pt x="702" y="444"/>
                  </a:lnTo>
                  <a:lnTo>
                    <a:pt x="708" y="456"/>
                  </a:lnTo>
                  <a:lnTo>
                    <a:pt x="708" y="468"/>
                  </a:lnTo>
                  <a:lnTo>
                    <a:pt x="714" y="474"/>
                  </a:lnTo>
                  <a:lnTo>
                    <a:pt x="714" y="486"/>
                  </a:lnTo>
                  <a:lnTo>
                    <a:pt x="720" y="498"/>
                  </a:lnTo>
                  <a:lnTo>
                    <a:pt x="720" y="510"/>
                  </a:lnTo>
                  <a:lnTo>
                    <a:pt x="726" y="516"/>
                  </a:lnTo>
                  <a:lnTo>
                    <a:pt x="726" y="540"/>
                  </a:lnTo>
                  <a:lnTo>
                    <a:pt x="732" y="552"/>
                  </a:lnTo>
                  <a:lnTo>
                    <a:pt x="732" y="570"/>
                  </a:lnTo>
                  <a:lnTo>
                    <a:pt x="738" y="582"/>
                  </a:lnTo>
                  <a:lnTo>
                    <a:pt x="738" y="600"/>
                  </a:lnTo>
                  <a:lnTo>
                    <a:pt x="744" y="612"/>
                  </a:lnTo>
                  <a:lnTo>
                    <a:pt x="744" y="690"/>
                  </a:lnTo>
                  <a:lnTo>
                    <a:pt x="750" y="696"/>
                  </a:lnTo>
                  <a:lnTo>
                    <a:pt x="750" y="702"/>
                  </a:lnTo>
                  <a:lnTo>
                    <a:pt x="756" y="708"/>
                  </a:lnTo>
                  <a:lnTo>
                    <a:pt x="762" y="714"/>
                  </a:lnTo>
                  <a:lnTo>
                    <a:pt x="768" y="726"/>
                  </a:lnTo>
                  <a:lnTo>
                    <a:pt x="780" y="732"/>
                  </a:lnTo>
                  <a:lnTo>
                    <a:pt x="798" y="744"/>
                  </a:lnTo>
                  <a:lnTo>
                    <a:pt x="816" y="750"/>
                  </a:lnTo>
                  <a:lnTo>
                    <a:pt x="834" y="762"/>
                  </a:lnTo>
                  <a:lnTo>
                    <a:pt x="864" y="768"/>
                  </a:lnTo>
                  <a:lnTo>
                    <a:pt x="888" y="780"/>
                  </a:lnTo>
                  <a:lnTo>
                    <a:pt x="924" y="792"/>
                  </a:lnTo>
                  <a:lnTo>
                    <a:pt x="954" y="798"/>
                  </a:lnTo>
                  <a:lnTo>
                    <a:pt x="990" y="810"/>
                  </a:lnTo>
                  <a:lnTo>
                    <a:pt x="1032" y="816"/>
                  </a:lnTo>
                  <a:lnTo>
                    <a:pt x="1068" y="822"/>
                  </a:lnTo>
                  <a:lnTo>
                    <a:pt x="1110" y="828"/>
                  </a:lnTo>
                  <a:lnTo>
                    <a:pt x="1158" y="834"/>
                  </a:lnTo>
                  <a:lnTo>
                    <a:pt x="1200" y="840"/>
                  </a:lnTo>
                  <a:lnTo>
                    <a:pt x="1242" y="846"/>
                  </a:lnTo>
                  <a:lnTo>
                    <a:pt x="1284" y="858"/>
                  </a:lnTo>
                  <a:lnTo>
                    <a:pt x="1326" y="864"/>
                  </a:lnTo>
                  <a:lnTo>
                    <a:pt x="1368" y="876"/>
                  </a:lnTo>
                  <a:lnTo>
                    <a:pt x="1410" y="888"/>
                  </a:lnTo>
                  <a:lnTo>
                    <a:pt x="1452" y="906"/>
                  </a:lnTo>
                  <a:lnTo>
                    <a:pt x="1488" y="924"/>
                  </a:lnTo>
                  <a:lnTo>
                    <a:pt x="1524" y="948"/>
                  </a:lnTo>
                  <a:lnTo>
                    <a:pt x="1554" y="972"/>
                  </a:lnTo>
                  <a:lnTo>
                    <a:pt x="1590" y="1002"/>
                  </a:lnTo>
                  <a:lnTo>
                    <a:pt x="1614" y="1032"/>
                  </a:lnTo>
                  <a:lnTo>
                    <a:pt x="1638" y="1062"/>
                  </a:lnTo>
                  <a:lnTo>
                    <a:pt x="1662" y="1098"/>
                  </a:lnTo>
                  <a:lnTo>
                    <a:pt x="1680" y="1128"/>
                  </a:lnTo>
                  <a:lnTo>
                    <a:pt x="1692" y="1164"/>
                  </a:lnTo>
                  <a:lnTo>
                    <a:pt x="1704" y="1194"/>
                  </a:lnTo>
                  <a:lnTo>
                    <a:pt x="1716" y="1224"/>
                  </a:lnTo>
                  <a:lnTo>
                    <a:pt x="1722" y="1254"/>
                  </a:lnTo>
                  <a:lnTo>
                    <a:pt x="1722" y="1284"/>
                  </a:lnTo>
                  <a:lnTo>
                    <a:pt x="1728" y="1308"/>
                  </a:lnTo>
                  <a:lnTo>
                    <a:pt x="1728" y="1344"/>
                  </a:lnTo>
                  <a:lnTo>
                    <a:pt x="1722" y="1362"/>
                  </a:lnTo>
                  <a:lnTo>
                    <a:pt x="1722" y="1380"/>
                  </a:lnTo>
                  <a:lnTo>
                    <a:pt x="1716" y="1392"/>
                  </a:lnTo>
                  <a:lnTo>
                    <a:pt x="1710" y="1404"/>
                  </a:lnTo>
                  <a:lnTo>
                    <a:pt x="1710" y="141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1" name="Freeform 23"/>
            <p:cNvSpPr>
              <a:spLocks/>
            </p:cNvSpPr>
            <p:nvPr/>
          </p:nvSpPr>
          <p:spPr bwMode="auto">
            <a:xfrm>
              <a:off x="5143500" y="3448050"/>
              <a:ext cx="1009650" cy="1371600"/>
            </a:xfrm>
            <a:custGeom>
              <a:avLst/>
              <a:gdLst/>
              <a:ahLst/>
              <a:cxnLst>
                <a:cxn ang="0">
                  <a:pos x="624" y="420"/>
                </a:cxn>
                <a:cxn ang="0">
                  <a:pos x="612" y="444"/>
                </a:cxn>
                <a:cxn ang="0">
                  <a:pos x="594" y="468"/>
                </a:cxn>
                <a:cxn ang="0">
                  <a:pos x="576" y="474"/>
                </a:cxn>
                <a:cxn ang="0">
                  <a:pos x="552" y="474"/>
                </a:cxn>
                <a:cxn ang="0">
                  <a:pos x="534" y="456"/>
                </a:cxn>
                <a:cxn ang="0">
                  <a:pos x="510" y="438"/>
                </a:cxn>
                <a:cxn ang="0">
                  <a:pos x="486" y="408"/>
                </a:cxn>
                <a:cxn ang="0">
                  <a:pos x="468" y="372"/>
                </a:cxn>
                <a:cxn ang="0">
                  <a:pos x="456" y="336"/>
                </a:cxn>
                <a:cxn ang="0">
                  <a:pos x="444" y="264"/>
                </a:cxn>
                <a:cxn ang="0">
                  <a:pos x="432" y="132"/>
                </a:cxn>
                <a:cxn ang="0">
                  <a:pos x="426" y="60"/>
                </a:cxn>
                <a:cxn ang="0">
                  <a:pos x="402" y="12"/>
                </a:cxn>
                <a:cxn ang="0">
                  <a:pos x="378" y="0"/>
                </a:cxn>
                <a:cxn ang="0">
                  <a:pos x="354" y="18"/>
                </a:cxn>
                <a:cxn ang="0">
                  <a:pos x="336" y="78"/>
                </a:cxn>
                <a:cxn ang="0">
                  <a:pos x="348" y="240"/>
                </a:cxn>
                <a:cxn ang="0">
                  <a:pos x="378" y="354"/>
                </a:cxn>
                <a:cxn ang="0">
                  <a:pos x="414" y="468"/>
                </a:cxn>
                <a:cxn ang="0">
                  <a:pos x="444" y="582"/>
                </a:cxn>
                <a:cxn ang="0">
                  <a:pos x="468" y="684"/>
                </a:cxn>
                <a:cxn ang="0">
                  <a:pos x="480" y="810"/>
                </a:cxn>
                <a:cxn ang="0">
                  <a:pos x="468" y="852"/>
                </a:cxn>
                <a:cxn ang="0">
                  <a:pos x="450" y="864"/>
                </a:cxn>
                <a:cxn ang="0">
                  <a:pos x="438" y="852"/>
                </a:cxn>
                <a:cxn ang="0">
                  <a:pos x="420" y="816"/>
                </a:cxn>
                <a:cxn ang="0">
                  <a:pos x="390" y="756"/>
                </a:cxn>
                <a:cxn ang="0">
                  <a:pos x="354" y="684"/>
                </a:cxn>
                <a:cxn ang="0">
                  <a:pos x="306" y="606"/>
                </a:cxn>
                <a:cxn ang="0">
                  <a:pos x="246" y="534"/>
                </a:cxn>
                <a:cxn ang="0">
                  <a:pos x="180" y="480"/>
                </a:cxn>
                <a:cxn ang="0">
                  <a:pos x="126" y="444"/>
                </a:cxn>
                <a:cxn ang="0">
                  <a:pos x="96" y="444"/>
                </a:cxn>
                <a:cxn ang="0">
                  <a:pos x="78" y="468"/>
                </a:cxn>
                <a:cxn ang="0">
                  <a:pos x="84" y="570"/>
                </a:cxn>
                <a:cxn ang="0">
                  <a:pos x="84" y="720"/>
                </a:cxn>
                <a:cxn ang="0">
                  <a:pos x="72" y="762"/>
                </a:cxn>
                <a:cxn ang="0">
                  <a:pos x="54" y="786"/>
                </a:cxn>
                <a:cxn ang="0">
                  <a:pos x="36" y="780"/>
                </a:cxn>
                <a:cxn ang="0">
                  <a:pos x="24" y="756"/>
                </a:cxn>
                <a:cxn ang="0">
                  <a:pos x="12" y="714"/>
                </a:cxn>
              </a:cxnLst>
              <a:rect l="0" t="0" r="r" b="b"/>
              <a:pathLst>
                <a:path w="636" h="864">
                  <a:moveTo>
                    <a:pt x="636" y="402"/>
                  </a:moveTo>
                  <a:lnTo>
                    <a:pt x="630" y="408"/>
                  </a:lnTo>
                  <a:lnTo>
                    <a:pt x="624" y="420"/>
                  </a:lnTo>
                  <a:lnTo>
                    <a:pt x="618" y="432"/>
                  </a:lnTo>
                  <a:lnTo>
                    <a:pt x="612" y="438"/>
                  </a:lnTo>
                  <a:lnTo>
                    <a:pt x="612" y="444"/>
                  </a:lnTo>
                  <a:lnTo>
                    <a:pt x="606" y="456"/>
                  </a:lnTo>
                  <a:lnTo>
                    <a:pt x="600" y="462"/>
                  </a:lnTo>
                  <a:lnTo>
                    <a:pt x="594" y="468"/>
                  </a:lnTo>
                  <a:lnTo>
                    <a:pt x="588" y="468"/>
                  </a:lnTo>
                  <a:lnTo>
                    <a:pt x="582" y="474"/>
                  </a:lnTo>
                  <a:lnTo>
                    <a:pt x="576" y="474"/>
                  </a:lnTo>
                  <a:lnTo>
                    <a:pt x="570" y="474"/>
                  </a:lnTo>
                  <a:lnTo>
                    <a:pt x="558" y="474"/>
                  </a:lnTo>
                  <a:lnTo>
                    <a:pt x="552" y="474"/>
                  </a:lnTo>
                  <a:lnTo>
                    <a:pt x="546" y="468"/>
                  </a:lnTo>
                  <a:lnTo>
                    <a:pt x="540" y="462"/>
                  </a:lnTo>
                  <a:lnTo>
                    <a:pt x="534" y="456"/>
                  </a:lnTo>
                  <a:lnTo>
                    <a:pt x="522" y="450"/>
                  </a:lnTo>
                  <a:lnTo>
                    <a:pt x="516" y="444"/>
                  </a:lnTo>
                  <a:lnTo>
                    <a:pt x="510" y="438"/>
                  </a:lnTo>
                  <a:lnTo>
                    <a:pt x="504" y="426"/>
                  </a:lnTo>
                  <a:lnTo>
                    <a:pt x="498" y="420"/>
                  </a:lnTo>
                  <a:lnTo>
                    <a:pt x="486" y="408"/>
                  </a:lnTo>
                  <a:lnTo>
                    <a:pt x="480" y="396"/>
                  </a:lnTo>
                  <a:lnTo>
                    <a:pt x="474" y="384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56" y="348"/>
                  </a:lnTo>
                  <a:lnTo>
                    <a:pt x="456" y="336"/>
                  </a:lnTo>
                  <a:lnTo>
                    <a:pt x="450" y="318"/>
                  </a:lnTo>
                  <a:lnTo>
                    <a:pt x="444" y="306"/>
                  </a:lnTo>
                  <a:lnTo>
                    <a:pt x="444" y="264"/>
                  </a:lnTo>
                  <a:lnTo>
                    <a:pt x="438" y="246"/>
                  </a:lnTo>
                  <a:lnTo>
                    <a:pt x="438" y="156"/>
                  </a:lnTo>
                  <a:lnTo>
                    <a:pt x="432" y="132"/>
                  </a:lnTo>
                  <a:lnTo>
                    <a:pt x="432" y="108"/>
                  </a:lnTo>
                  <a:lnTo>
                    <a:pt x="426" y="84"/>
                  </a:lnTo>
                  <a:lnTo>
                    <a:pt x="426" y="60"/>
                  </a:lnTo>
                  <a:lnTo>
                    <a:pt x="420" y="42"/>
                  </a:lnTo>
                  <a:lnTo>
                    <a:pt x="414" y="30"/>
                  </a:lnTo>
                  <a:lnTo>
                    <a:pt x="402" y="12"/>
                  </a:lnTo>
                  <a:lnTo>
                    <a:pt x="396" y="6"/>
                  </a:lnTo>
                  <a:lnTo>
                    <a:pt x="384" y="0"/>
                  </a:lnTo>
                  <a:lnTo>
                    <a:pt x="378" y="0"/>
                  </a:lnTo>
                  <a:lnTo>
                    <a:pt x="366" y="0"/>
                  </a:lnTo>
                  <a:lnTo>
                    <a:pt x="360" y="6"/>
                  </a:lnTo>
                  <a:lnTo>
                    <a:pt x="354" y="18"/>
                  </a:lnTo>
                  <a:lnTo>
                    <a:pt x="348" y="36"/>
                  </a:lnTo>
                  <a:lnTo>
                    <a:pt x="342" y="54"/>
                  </a:lnTo>
                  <a:lnTo>
                    <a:pt x="336" y="78"/>
                  </a:lnTo>
                  <a:lnTo>
                    <a:pt x="336" y="168"/>
                  </a:lnTo>
                  <a:lnTo>
                    <a:pt x="342" y="204"/>
                  </a:lnTo>
                  <a:lnTo>
                    <a:pt x="348" y="240"/>
                  </a:lnTo>
                  <a:lnTo>
                    <a:pt x="360" y="276"/>
                  </a:lnTo>
                  <a:lnTo>
                    <a:pt x="366" y="318"/>
                  </a:lnTo>
                  <a:lnTo>
                    <a:pt x="378" y="354"/>
                  </a:lnTo>
                  <a:lnTo>
                    <a:pt x="390" y="390"/>
                  </a:lnTo>
                  <a:lnTo>
                    <a:pt x="402" y="432"/>
                  </a:lnTo>
                  <a:lnTo>
                    <a:pt x="414" y="468"/>
                  </a:lnTo>
                  <a:lnTo>
                    <a:pt x="426" y="510"/>
                  </a:lnTo>
                  <a:lnTo>
                    <a:pt x="438" y="546"/>
                  </a:lnTo>
                  <a:lnTo>
                    <a:pt x="444" y="582"/>
                  </a:lnTo>
                  <a:lnTo>
                    <a:pt x="456" y="618"/>
                  </a:lnTo>
                  <a:lnTo>
                    <a:pt x="462" y="654"/>
                  </a:lnTo>
                  <a:lnTo>
                    <a:pt x="468" y="684"/>
                  </a:lnTo>
                  <a:lnTo>
                    <a:pt x="474" y="714"/>
                  </a:lnTo>
                  <a:lnTo>
                    <a:pt x="480" y="738"/>
                  </a:lnTo>
                  <a:lnTo>
                    <a:pt x="480" y="810"/>
                  </a:lnTo>
                  <a:lnTo>
                    <a:pt x="474" y="828"/>
                  </a:lnTo>
                  <a:lnTo>
                    <a:pt x="474" y="840"/>
                  </a:lnTo>
                  <a:lnTo>
                    <a:pt x="468" y="852"/>
                  </a:lnTo>
                  <a:lnTo>
                    <a:pt x="462" y="858"/>
                  </a:lnTo>
                  <a:lnTo>
                    <a:pt x="456" y="864"/>
                  </a:lnTo>
                  <a:lnTo>
                    <a:pt x="450" y="864"/>
                  </a:lnTo>
                  <a:lnTo>
                    <a:pt x="444" y="864"/>
                  </a:lnTo>
                  <a:lnTo>
                    <a:pt x="438" y="858"/>
                  </a:lnTo>
                  <a:lnTo>
                    <a:pt x="438" y="852"/>
                  </a:lnTo>
                  <a:lnTo>
                    <a:pt x="432" y="840"/>
                  </a:lnTo>
                  <a:lnTo>
                    <a:pt x="426" y="828"/>
                  </a:lnTo>
                  <a:lnTo>
                    <a:pt x="420" y="816"/>
                  </a:lnTo>
                  <a:lnTo>
                    <a:pt x="408" y="798"/>
                  </a:lnTo>
                  <a:lnTo>
                    <a:pt x="402" y="780"/>
                  </a:lnTo>
                  <a:lnTo>
                    <a:pt x="390" y="756"/>
                  </a:lnTo>
                  <a:lnTo>
                    <a:pt x="384" y="732"/>
                  </a:lnTo>
                  <a:lnTo>
                    <a:pt x="372" y="708"/>
                  </a:lnTo>
                  <a:lnTo>
                    <a:pt x="354" y="684"/>
                  </a:lnTo>
                  <a:lnTo>
                    <a:pt x="342" y="660"/>
                  </a:lnTo>
                  <a:lnTo>
                    <a:pt x="324" y="636"/>
                  </a:lnTo>
                  <a:lnTo>
                    <a:pt x="306" y="606"/>
                  </a:lnTo>
                  <a:lnTo>
                    <a:pt x="288" y="582"/>
                  </a:lnTo>
                  <a:lnTo>
                    <a:pt x="264" y="558"/>
                  </a:lnTo>
                  <a:lnTo>
                    <a:pt x="246" y="534"/>
                  </a:lnTo>
                  <a:lnTo>
                    <a:pt x="222" y="516"/>
                  </a:lnTo>
                  <a:lnTo>
                    <a:pt x="204" y="498"/>
                  </a:lnTo>
                  <a:lnTo>
                    <a:pt x="180" y="480"/>
                  </a:lnTo>
                  <a:lnTo>
                    <a:pt x="162" y="468"/>
                  </a:lnTo>
                  <a:lnTo>
                    <a:pt x="144" y="456"/>
                  </a:lnTo>
                  <a:lnTo>
                    <a:pt x="126" y="444"/>
                  </a:lnTo>
                  <a:lnTo>
                    <a:pt x="114" y="444"/>
                  </a:lnTo>
                  <a:lnTo>
                    <a:pt x="102" y="438"/>
                  </a:lnTo>
                  <a:lnTo>
                    <a:pt x="96" y="444"/>
                  </a:lnTo>
                  <a:lnTo>
                    <a:pt x="90" y="450"/>
                  </a:lnTo>
                  <a:lnTo>
                    <a:pt x="84" y="456"/>
                  </a:lnTo>
                  <a:lnTo>
                    <a:pt x="78" y="468"/>
                  </a:lnTo>
                  <a:lnTo>
                    <a:pt x="78" y="522"/>
                  </a:lnTo>
                  <a:lnTo>
                    <a:pt x="84" y="546"/>
                  </a:lnTo>
                  <a:lnTo>
                    <a:pt x="84" y="570"/>
                  </a:lnTo>
                  <a:lnTo>
                    <a:pt x="90" y="594"/>
                  </a:lnTo>
                  <a:lnTo>
                    <a:pt x="90" y="702"/>
                  </a:lnTo>
                  <a:lnTo>
                    <a:pt x="84" y="720"/>
                  </a:lnTo>
                  <a:lnTo>
                    <a:pt x="84" y="738"/>
                  </a:lnTo>
                  <a:lnTo>
                    <a:pt x="78" y="756"/>
                  </a:lnTo>
                  <a:lnTo>
                    <a:pt x="72" y="762"/>
                  </a:lnTo>
                  <a:lnTo>
                    <a:pt x="66" y="774"/>
                  </a:lnTo>
                  <a:lnTo>
                    <a:pt x="60" y="780"/>
                  </a:lnTo>
                  <a:lnTo>
                    <a:pt x="54" y="786"/>
                  </a:lnTo>
                  <a:lnTo>
                    <a:pt x="48" y="786"/>
                  </a:lnTo>
                  <a:lnTo>
                    <a:pt x="42" y="786"/>
                  </a:lnTo>
                  <a:lnTo>
                    <a:pt x="36" y="780"/>
                  </a:lnTo>
                  <a:lnTo>
                    <a:pt x="30" y="774"/>
                  </a:lnTo>
                  <a:lnTo>
                    <a:pt x="30" y="768"/>
                  </a:lnTo>
                  <a:lnTo>
                    <a:pt x="24" y="756"/>
                  </a:lnTo>
                  <a:lnTo>
                    <a:pt x="24" y="744"/>
                  </a:lnTo>
                  <a:lnTo>
                    <a:pt x="18" y="732"/>
                  </a:lnTo>
                  <a:lnTo>
                    <a:pt x="12" y="714"/>
                  </a:lnTo>
                  <a:lnTo>
                    <a:pt x="6" y="702"/>
                  </a:lnTo>
                  <a:lnTo>
                    <a:pt x="0" y="67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2" name="Freeform 24"/>
            <p:cNvSpPr>
              <a:spLocks/>
            </p:cNvSpPr>
            <p:nvPr/>
          </p:nvSpPr>
          <p:spPr bwMode="auto">
            <a:xfrm>
              <a:off x="3143250" y="2495550"/>
              <a:ext cx="2000250" cy="2028825"/>
            </a:xfrm>
            <a:custGeom>
              <a:avLst/>
              <a:gdLst/>
              <a:ahLst/>
              <a:cxnLst>
                <a:cxn ang="0">
                  <a:pos x="1236" y="1236"/>
                </a:cxn>
                <a:cxn ang="0">
                  <a:pos x="1188" y="1164"/>
                </a:cxn>
                <a:cxn ang="0">
                  <a:pos x="1104" y="1074"/>
                </a:cxn>
                <a:cxn ang="0">
                  <a:pos x="1002" y="990"/>
                </a:cxn>
                <a:cxn ang="0">
                  <a:pos x="876" y="906"/>
                </a:cxn>
                <a:cxn ang="0">
                  <a:pos x="756" y="834"/>
                </a:cxn>
                <a:cxn ang="0">
                  <a:pos x="636" y="780"/>
                </a:cxn>
                <a:cxn ang="0">
                  <a:pos x="534" y="738"/>
                </a:cxn>
                <a:cxn ang="0">
                  <a:pos x="456" y="720"/>
                </a:cxn>
                <a:cxn ang="0">
                  <a:pos x="390" y="720"/>
                </a:cxn>
                <a:cxn ang="0">
                  <a:pos x="354" y="738"/>
                </a:cxn>
                <a:cxn ang="0">
                  <a:pos x="336" y="774"/>
                </a:cxn>
                <a:cxn ang="0">
                  <a:pos x="336" y="834"/>
                </a:cxn>
                <a:cxn ang="0">
                  <a:pos x="354" y="876"/>
                </a:cxn>
                <a:cxn ang="0">
                  <a:pos x="366" y="912"/>
                </a:cxn>
                <a:cxn ang="0">
                  <a:pos x="366" y="948"/>
                </a:cxn>
                <a:cxn ang="0">
                  <a:pos x="342" y="936"/>
                </a:cxn>
                <a:cxn ang="0">
                  <a:pos x="306" y="900"/>
                </a:cxn>
                <a:cxn ang="0">
                  <a:pos x="270" y="846"/>
                </a:cxn>
                <a:cxn ang="0">
                  <a:pos x="240" y="774"/>
                </a:cxn>
                <a:cxn ang="0">
                  <a:pos x="222" y="702"/>
                </a:cxn>
                <a:cxn ang="0">
                  <a:pos x="204" y="528"/>
                </a:cxn>
                <a:cxn ang="0">
                  <a:pos x="198" y="528"/>
                </a:cxn>
                <a:cxn ang="0">
                  <a:pos x="168" y="540"/>
                </a:cxn>
                <a:cxn ang="0">
                  <a:pos x="126" y="564"/>
                </a:cxn>
                <a:cxn ang="0">
                  <a:pos x="90" y="600"/>
                </a:cxn>
                <a:cxn ang="0">
                  <a:pos x="54" y="636"/>
                </a:cxn>
                <a:cxn ang="0">
                  <a:pos x="24" y="660"/>
                </a:cxn>
                <a:cxn ang="0">
                  <a:pos x="6" y="672"/>
                </a:cxn>
                <a:cxn ang="0">
                  <a:pos x="6" y="642"/>
                </a:cxn>
                <a:cxn ang="0">
                  <a:pos x="24" y="594"/>
                </a:cxn>
                <a:cxn ang="0">
                  <a:pos x="60" y="540"/>
                </a:cxn>
                <a:cxn ang="0">
                  <a:pos x="108" y="480"/>
                </a:cxn>
                <a:cxn ang="0">
                  <a:pos x="168" y="426"/>
                </a:cxn>
                <a:cxn ang="0">
                  <a:pos x="234" y="384"/>
                </a:cxn>
                <a:cxn ang="0">
                  <a:pos x="300" y="336"/>
                </a:cxn>
                <a:cxn ang="0">
                  <a:pos x="360" y="282"/>
                </a:cxn>
                <a:cxn ang="0">
                  <a:pos x="420" y="216"/>
                </a:cxn>
                <a:cxn ang="0">
                  <a:pos x="468" y="150"/>
                </a:cxn>
                <a:cxn ang="0">
                  <a:pos x="504" y="78"/>
                </a:cxn>
                <a:cxn ang="0">
                  <a:pos x="528" y="30"/>
                </a:cxn>
                <a:cxn ang="0">
                  <a:pos x="534" y="0"/>
                </a:cxn>
              </a:cxnLst>
              <a:rect l="0" t="0" r="r" b="b"/>
              <a:pathLst>
                <a:path w="1260" h="1278">
                  <a:moveTo>
                    <a:pt x="1260" y="1278"/>
                  </a:moveTo>
                  <a:lnTo>
                    <a:pt x="1248" y="1260"/>
                  </a:lnTo>
                  <a:lnTo>
                    <a:pt x="1236" y="1236"/>
                  </a:lnTo>
                  <a:lnTo>
                    <a:pt x="1224" y="1212"/>
                  </a:lnTo>
                  <a:lnTo>
                    <a:pt x="1206" y="1188"/>
                  </a:lnTo>
                  <a:lnTo>
                    <a:pt x="1188" y="1164"/>
                  </a:lnTo>
                  <a:lnTo>
                    <a:pt x="1164" y="1134"/>
                  </a:lnTo>
                  <a:lnTo>
                    <a:pt x="1134" y="1104"/>
                  </a:lnTo>
                  <a:lnTo>
                    <a:pt x="1104" y="1074"/>
                  </a:lnTo>
                  <a:lnTo>
                    <a:pt x="1074" y="1050"/>
                  </a:lnTo>
                  <a:lnTo>
                    <a:pt x="1038" y="1020"/>
                  </a:lnTo>
                  <a:lnTo>
                    <a:pt x="1002" y="990"/>
                  </a:lnTo>
                  <a:lnTo>
                    <a:pt x="960" y="960"/>
                  </a:lnTo>
                  <a:lnTo>
                    <a:pt x="918" y="936"/>
                  </a:lnTo>
                  <a:lnTo>
                    <a:pt x="876" y="906"/>
                  </a:lnTo>
                  <a:lnTo>
                    <a:pt x="834" y="882"/>
                  </a:lnTo>
                  <a:lnTo>
                    <a:pt x="792" y="858"/>
                  </a:lnTo>
                  <a:lnTo>
                    <a:pt x="756" y="834"/>
                  </a:lnTo>
                  <a:lnTo>
                    <a:pt x="714" y="816"/>
                  </a:lnTo>
                  <a:lnTo>
                    <a:pt x="672" y="798"/>
                  </a:lnTo>
                  <a:lnTo>
                    <a:pt x="636" y="780"/>
                  </a:lnTo>
                  <a:lnTo>
                    <a:pt x="600" y="762"/>
                  </a:lnTo>
                  <a:lnTo>
                    <a:pt x="570" y="750"/>
                  </a:lnTo>
                  <a:lnTo>
                    <a:pt x="534" y="738"/>
                  </a:lnTo>
                  <a:lnTo>
                    <a:pt x="510" y="732"/>
                  </a:lnTo>
                  <a:lnTo>
                    <a:pt x="480" y="726"/>
                  </a:lnTo>
                  <a:lnTo>
                    <a:pt x="456" y="720"/>
                  </a:lnTo>
                  <a:lnTo>
                    <a:pt x="432" y="714"/>
                  </a:lnTo>
                  <a:lnTo>
                    <a:pt x="414" y="714"/>
                  </a:lnTo>
                  <a:lnTo>
                    <a:pt x="390" y="720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54" y="738"/>
                  </a:lnTo>
                  <a:lnTo>
                    <a:pt x="342" y="750"/>
                  </a:lnTo>
                  <a:lnTo>
                    <a:pt x="336" y="762"/>
                  </a:lnTo>
                  <a:lnTo>
                    <a:pt x="336" y="774"/>
                  </a:lnTo>
                  <a:lnTo>
                    <a:pt x="330" y="786"/>
                  </a:lnTo>
                  <a:lnTo>
                    <a:pt x="336" y="804"/>
                  </a:lnTo>
                  <a:lnTo>
                    <a:pt x="336" y="834"/>
                  </a:lnTo>
                  <a:lnTo>
                    <a:pt x="342" y="846"/>
                  </a:lnTo>
                  <a:lnTo>
                    <a:pt x="348" y="864"/>
                  </a:lnTo>
                  <a:lnTo>
                    <a:pt x="354" y="876"/>
                  </a:lnTo>
                  <a:lnTo>
                    <a:pt x="360" y="888"/>
                  </a:lnTo>
                  <a:lnTo>
                    <a:pt x="366" y="900"/>
                  </a:lnTo>
                  <a:lnTo>
                    <a:pt x="366" y="912"/>
                  </a:lnTo>
                  <a:lnTo>
                    <a:pt x="372" y="924"/>
                  </a:lnTo>
                  <a:lnTo>
                    <a:pt x="372" y="942"/>
                  </a:lnTo>
                  <a:lnTo>
                    <a:pt x="366" y="948"/>
                  </a:lnTo>
                  <a:lnTo>
                    <a:pt x="360" y="948"/>
                  </a:lnTo>
                  <a:lnTo>
                    <a:pt x="348" y="942"/>
                  </a:lnTo>
                  <a:lnTo>
                    <a:pt x="342" y="936"/>
                  </a:lnTo>
                  <a:lnTo>
                    <a:pt x="330" y="924"/>
                  </a:lnTo>
                  <a:lnTo>
                    <a:pt x="318" y="912"/>
                  </a:lnTo>
                  <a:lnTo>
                    <a:pt x="306" y="900"/>
                  </a:lnTo>
                  <a:lnTo>
                    <a:pt x="294" y="882"/>
                  </a:lnTo>
                  <a:lnTo>
                    <a:pt x="282" y="864"/>
                  </a:lnTo>
                  <a:lnTo>
                    <a:pt x="270" y="846"/>
                  </a:lnTo>
                  <a:lnTo>
                    <a:pt x="258" y="822"/>
                  </a:lnTo>
                  <a:lnTo>
                    <a:pt x="252" y="798"/>
                  </a:lnTo>
                  <a:lnTo>
                    <a:pt x="240" y="774"/>
                  </a:lnTo>
                  <a:lnTo>
                    <a:pt x="234" y="750"/>
                  </a:lnTo>
                  <a:lnTo>
                    <a:pt x="228" y="726"/>
                  </a:lnTo>
                  <a:lnTo>
                    <a:pt x="222" y="702"/>
                  </a:lnTo>
                  <a:lnTo>
                    <a:pt x="216" y="678"/>
                  </a:lnTo>
                  <a:lnTo>
                    <a:pt x="216" y="540"/>
                  </a:lnTo>
                  <a:lnTo>
                    <a:pt x="204" y="528"/>
                  </a:lnTo>
                  <a:lnTo>
                    <a:pt x="210" y="528"/>
                  </a:lnTo>
                  <a:lnTo>
                    <a:pt x="204" y="528"/>
                  </a:lnTo>
                  <a:lnTo>
                    <a:pt x="198" y="528"/>
                  </a:lnTo>
                  <a:lnTo>
                    <a:pt x="186" y="528"/>
                  </a:lnTo>
                  <a:lnTo>
                    <a:pt x="174" y="534"/>
                  </a:lnTo>
                  <a:lnTo>
                    <a:pt x="168" y="540"/>
                  </a:lnTo>
                  <a:lnTo>
                    <a:pt x="150" y="546"/>
                  </a:lnTo>
                  <a:lnTo>
                    <a:pt x="138" y="552"/>
                  </a:lnTo>
                  <a:lnTo>
                    <a:pt x="126" y="564"/>
                  </a:lnTo>
                  <a:lnTo>
                    <a:pt x="114" y="576"/>
                  </a:lnTo>
                  <a:lnTo>
                    <a:pt x="102" y="588"/>
                  </a:lnTo>
                  <a:lnTo>
                    <a:pt x="90" y="600"/>
                  </a:lnTo>
                  <a:lnTo>
                    <a:pt x="72" y="612"/>
                  </a:lnTo>
                  <a:lnTo>
                    <a:pt x="60" y="624"/>
                  </a:lnTo>
                  <a:lnTo>
                    <a:pt x="54" y="636"/>
                  </a:lnTo>
                  <a:lnTo>
                    <a:pt x="42" y="648"/>
                  </a:lnTo>
                  <a:lnTo>
                    <a:pt x="30" y="654"/>
                  </a:lnTo>
                  <a:lnTo>
                    <a:pt x="24" y="660"/>
                  </a:lnTo>
                  <a:lnTo>
                    <a:pt x="18" y="666"/>
                  </a:lnTo>
                  <a:lnTo>
                    <a:pt x="12" y="672"/>
                  </a:lnTo>
                  <a:lnTo>
                    <a:pt x="6" y="672"/>
                  </a:lnTo>
                  <a:lnTo>
                    <a:pt x="0" y="666"/>
                  </a:lnTo>
                  <a:lnTo>
                    <a:pt x="0" y="654"/>
                  </a:lnTo>
                  <a:lnTo>
                    <a:pt x="6" y="642"/>
                  </a:lnTo>
                  <a:lnTo>
                    <a:pt x="6" y="630"/>
                  </a:lnTo>
                  <a:lnTo>
                    <a:pt x="18" y="612"/>
                  </a:lnTo>
                  <a:lnTo>
                    <a:pt x="24" y="594"/>
                  </a:lnTo>
                  <a:lnTo>
                    <a:pt x="36" y="576"/>
                  </a:lnTo>
                  <a:lnTo>
                    <a:pt x="48" y="558"/>
                  </a:lnTo>
                  <a:lnTo>
                    <a:pt x="60" y="540"/>
                  </a:lnTo>
                  <a:lnTo>
                    <a:pt x="78" y="516"/>
                  </a:lnTo>
                  <a:lnTo>
                    <a:pt x="90" y="498"/>
                  </a:lnTo>
                  <a:lnTo>
                    <a:pt x="108" y="480"/>
                  </a:lnTo>
                  <a:lnTo>
                    <a:pt x="132" y="462"/>
                  </a:lnTo>
                  <a:lnTo>
                    <a:pt x="150" y="444"/>
                  </a:lnTo>
                  <a:lnTo>
                    <a:pt x="168" y="426"/>
                  </a:lnTo>
                  <a:lnTo>
                    <a:pt x="192" y="408"/>
                  </a:lnTo>
                  <a:lnTo>
                    <a:pt x="210" y="396"/>
                  </a:lnTo>
                  <a:lnTo>
                    <a:pt x="234" y="384"/>
                  </a:lnTo>
                  <a:lnTo>
                    <a:pt x="258" y="366"/>
                  </a:lnTo>
                  <a:lnTo>
                    <a:pt x="276" y="354"/>
                  </a:lnTo>
                  <a:lnTo>
                    <a:pt x="300" y="336"/>
                  </a:lnTo>
                  <a:lnTo>
                    <a:pt x="318" y="318"/>
                  </a:lnTo>
                  <a:lnTo>
                    <a:pt x="342" y="300"/>
                  </a:lnTo>
                  <a:lnTo>
                    <a:pt x="360" y="282"/>
                  </a:lnTo>
                  <a:lnTo>
                    <a:pt x="378" y="264"/>
                  </a:lnTo>
                  <a:lnTo>
                    <a:pt x="402" y="240"/>
                  </a:lnTo>
                  <a:lnTo>
                    <a:pt x="420" y="216"/>
                  </a:lnTo>
                  <a:lnTo>
                    <a:pt x="432" y="192"/>
                  </a:lnTo>
                  <a:lnTo>
                    <a:pt x="450" y="168"/>
                  </a:lnTo>
                  <a:lnTo>
                    <a:pt x="468" y="150"/>
                  </a:lnTo>
                  <a:lnTo>
                    <a:pt x="480" y="126"/>
                  </a:lnTo>
                  <a:lnTo>
                    <a:pt x="492" y="102"/>
                  </a:lnTo>
                  <a:lnTo>
                    <a:pt x="504" y="78"/>
                  </a:lnTo>
                  <a:lnTo>
                    <a:pt x="510" y="60"/>
                  </a:lnTo>
                  <a:lnTo>
                    <a:pt x="522" y="48"/>
                  </a:lnTo>
                  <a:lnTo>
                    <a:pt x="528" y="30"/>
                  </a:lnTo>
                  <a:lnTo>
                    <a:pt x="528" y="18"/>
                  </a:lnTo>
                  <a:lnTo>
                    <a:pt x="534" y="12"/>
                  </a:lnTo>
                  <a:lnTo>
                    <a:pt x="534" y="0"/>
                  </a:lnTo>
                  <a:lnTo>
                    <a:pt x="528" y="0"/>
                  </a:lnTo>
                  <a:lnTo>
                    <a:pt x="522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3" name="Freeform 25"/>
            <p:cNvSpPr>
              <a:spLocks/>
            </p:cNvSpPr>
            <p:nvPr/>
          </p:nvSpPr>
          <p:spPr bwMode="auto">
            <a:xfrm>
              <a:off x="3438525" y="1905000"/>
              <a:ext cx="533400" cy="714375"/>
            </a:xfrm>
            <a:custGeom>
              <a:avLst/>
              <a:gdLst/>
              <a:ahLst/>
              <a:cxnLst>
                <a:cxn ang="0">
                  <a:pos x="336" y="372"/>
                </a:cxn>
                <a:cxn ang="0">
                  <a:pos x="330" y="378"/>
                </a:cxn>
                <a:cxn ang="0">
                  <a:pos x="324" y="384"/>
                </a:cxn>
                <a:cxn ang="0">
                  <a:pos x="318" y="390"/>
                </a:cxn>
                <a:cxn ang="0">
                  <a:pos x="312" y="396"/>
                </a:cxn>
                <a:cxn ang="0">
                  <a:pos x="300" y="408"/>
                </a:cxn>
                <a:cxn ang="0">
                  <a:pos x="288" y="414"/>
                </a:cxn>
                <a:cxn ang="0">
                  <a:pos x="282" y="420"/>
                </a:cxn>
                <a:cxn ang="0">
                  <a:pos x="270" y="426"/>
                </a:cxn>
                <a:cxn ang="0">
                  <a:pos x="264" y="438"/>
                </a:cxn>
                <a:cxn ang="0">
                  <a:pos x="252" y="444"/>
                </a:cxn>
                <a:cxn ang="0">
                  <a:pos x="246" y="444"/>
                </a:cxn>
                <a:cxn ang="0">
                  <a:pos x="234" y="450"/>
                </a:cxn>
                <a:cxn ang="0">
                  <a:pos x="228" y="450"/>
                </a:cxn>
                <a:cxn ang="0">
                  <a:pos x="216" y="450"/>
                </a:cxn>
                <a:cxn ang="0">
                  <a:pos x="210" y="450"/>
                </a:cxn>
                <a:cxn ang="0">
                  <a:pos x="204" y="450"/>
                </a:cxn>
                <a:cxn ang="0">
                  <a:pos x="198" y="444"/>
                </a:cxn>
                <a:cxn ang="0">
                  <a:pos x="192" y="438"/>
                </a:cxn>
                <a:cxn ang="0">
                  <a:pos x="186" y="426"/>
                </a:cxn>
                <a:cxn ang="0">
                  <a:pos x="180" y="420"/>
                </a:cxn>
                <a:cxn ang="0">
                  <a:pos x="174" y="402"/>
                </a:cxn>
                <a:cxn ang="0">
                  <a:pos x="168" y="390"/>
                </a:cxn>
                <a:cxn ang="0">
                  <a:pos x="162" y="372"/>
                </a:cxn>
                <a:cxn ang="0">
                  <a:pos x="156" y="354"/>
                </a:cxn>
                <a:cxn ang="0">
                  <a:pos x="150" y="336"/>
                </a:cxn>
                <a:cxn ang="0">
                  <a:pos x="144" y="312"/>
                </a:cxn>
                <a:cxn ang="0">
                  <a:pos x="138" y="288"/>
                </a:cxn>
                <a:cxn ang="0">
                  <a:pos x="132" y="270"/>
                </a:cxn>
                <a:cxn ang="0">
                  <a:pos x="120" y="246"/>
                </a:cxn>
                <a:cxn ang="0">
                  <a:pos x="108" y="222"/>
                </a:cxn>
                <a:cxn ang="0">
                  <a:pos x="96" y="198"/>
                </a:cxn>
                <a:cxn ang="0">
                  <a:pos x="90" y="174"/>
                </a:cxn>
                <a:cxn ang="0">
                  <a:pos x="72" y="150"/>
                </a:cxn>
                <a:cxn ang="0">
                  <a:pos x="60" y="126"/>
                </a:cxn>
                <a:cxn ang="0">
                  <a:pos x="48" y="108"/>
                </a:cxn>
                <a:cxn ang="0">
                  <a:pos x="36" y="90"/>
                </a:cxn>
                <a:cxn ang="0">
                  <a:pos x="24" y="66"/>
                </a:cxn>
                <a:cxn ang="0">
                  <a:pos x="12" y="54"/>
                </a:cxn>
                <a:cxn ang="0">
                  <a:pos x="6" y="36"/>
                </a:cxn>
                <a:cxn ang="0">
                  <a:pos x="0" y="24"/>
                </a:cxn>
                <a:cxn ang="0">
                  <a:pos x="0" y="0"/>
                </a:cxn>
              </a:cxnLst>
              <a:rect l="0" t="0" r="r" b="b"/>
              <a:pathLst>
                <a:path w="336" h="450">
                  <a:moveTo>
                    <a:pt x="336" y="372"/>
                  </a:moveTo>
                  <a:lnTo>
                    <a:pt x="330" y="378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12" y="396"/>
                  </a:lnTo>
                  <a:lnTo>
                    <a:pt x="300" y="408"/>
                  </a:lnTo>
                  <a:lnTo>
                    <a:pt x="288" y="414"/>
                  </a:lnTo>
                  <a:lnTo>
                    <a:pt x="282" y="420"/>
                  </a:lnTo>
                  <a:lnTo>
                    <a:pt x="270" y="426"/>
                  </a:lnTo>
                  <a:lnTo>
                    <a:pt x="264" y="438"/>
                  </a:lnTo>
                  <a:lnTo>
                    <a:pt x="252" y="444"/>
                  </a:lnTo>
                  <a:lnTo>
                    <a:pt x="246" y="444"/>
                  </a:lnTo>
                  <a:lnTo>
                    <a:pt x="234" y="450"/>
                  </a:lnTo>
                  <a:lnTo>
                    <a:pt x="228" y="450"/>
                  </a:lnTo>
                  <a:lnTo>
                    <a:pt x="216" y="450"/>
                  </a:lnTo>
                  <a:lnTo>
                    <a:pt x="210" y="450"/>
                  </a:lnTo>
                  <a:lnTo>
                    <a:pt x="204" y="450"/>
                  </a:lnTo>
                  <a:lnTo>
                    <a:pt x="198" y="444"/>
                  </a:lnTo>
                  <a:lnTo>
                    <a:pt x="192" y="438"/>
                  </a:lnTo>
                  <a:lnTo>
                    <a:pt x="186" y="426"/>
                  </a:lnTo>
                  <a:lnTo>
                    <a:pt x="180" y="420"/>
                  </a:lnTo>
                  <a:lnTo>
                    <a:pt x="174" y="402"/>
                  </a:lnTo>
                  <a:lnTo>
                    <a:pt x="168" y="390"/>
                  </a:lnTo>
                  <a:lnTo>
                    <a:pt x="162" y="372"/>
                  </a:lnTo>
                  <a:lnTo>
                    <a:pt x="156" y="354"/>
                  </a:lnTo>
                  <a:lnTo>
                    <a:pt x="150" y="336"/>
                  </a:lnTo>
                  <a:lnTo>
                    <a:pt x="144" y="312"/>
                  </a:lnTo>
                  <a:lnTo>
                    <a:pt x="138" y="288"/>
                  </a:lnTo>
                  <a:lnTo>
                    <a:pt x="132" y="270"/>
                  </a:lnTo>
                  <a:lnTo>
                    <a:pt x="120" y="246"/>
                  </a:lnTo>
                  <a:lnTo>
                    <a:pt x="108" y="222"/>
                  </a:lnTo>
                  <a:lnTo>
                    <a:pt x="96" y="198"/>
                  </a:lnTo>
                  <a:lnTo>
                    <a:pt x="90" y="174"/>
                  </a:lnTo>
                  <a:lnTo>
                    <a:pt x="72" y="150"/>
                  </a:lnTo>
                  <a:lnTo>
                    <a:pt x="60" y="126"/>
                  </a:lnTo>
                  <a:lnTo>
                    <a:pt x="48" y="108"/>
                  </a:lnTo>
                  <a:lnTo>
                    <a:pt x="36" y="90"/>
                  </a:lnTo>
                  <a:lnTo>
                    <a:pt x="24" y="66"/>
                  </a:lnTo>
                  <a:lnTo>
                    <a:pt x="12" y="54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0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24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390900" y="2009775"/>
            <a:ext cx="2543175" cy="2428875"/>
            <a:chOff x="3390900" y="2009775"/>
            <a:chExt cx="2543175" cy="2428875"/>
          </a:xfrm>
        </p:grpSpPr>
        <p:sp>
          <p:nvSpPr>
            <p:cNvPr id="133126" name="Freeform 6"/>
            <p:cNvSpPr>
              <a:spLocks/>
            </p:cNvSpPr>
            <p:nvPr/>
          </p:nvSpPr>
          <p:spPr bwMode="auto">
            <a:xfrm>
              <a:off x="3743325" y="2009775"/>
              <a:ext cx="1905000" cy="1543050"/>
            </a:xfrm>
            <a:custGeom>
              <a:avLst/>
              <a:gdLst/>
              <a:ahLst/>
              <a:cxnLst>
                <a:cxn ang="0">
                  <a:pos x="12" y="42"/>
                </a:cxn>
                <a:cxn ang="0">
                  <a:pos x="24" y="30"/>
                </a:cxn>
                <a:cxn ang="0">
                  <a:pos x="48" y="12"/>
                </a:cxn>
                <a:cxn ang="0">
                  <a:pos x="66" y="6"/>
                </a:cxn>
                <a:cxn ang="0">
                  <a:pos x="90" y="0"/>
                </a:cxn>
                <a:cxn ang="0">
                  <a:pos x="120" y="0"/>
                </a:cxn>
                <a:cxn ang="0">
                  <a:pos x="144" y="0"/>
                </a:cxn>
                <a:cxn ang="0">
                  <a:pos x="174" y="6"/>
                </a:cxn>
                <a:cxn ang="0">
                  <a:pos x="204" y="12"/>
                </a:cxn>
                <a:cxn ang="0">
                  <a:pos x="228" y="24"/>
                </a:cxn>
                <a:cxn ang="0">
                  <a:pos x="258" y="36"/>
                </a:cxn>
                <a:cxn ang="0">
                  <a:pos x="282" y="54"/>
                </a:cxn>
                <a:cxn ang="0">
                  <a:pos x="312" y="72"/>
                </a:cxn>
                <a:cxn ang="0">
                  <a:pos x="336" y="90"/>
                </a:cxn>
                <a:cxn ang="0">
                  <a:pos x="360" y="114"/>
                </a:cxn>
                <a:cxn ang="0">
                  <a:pos x="378" y="132"/>
                </a:cxn>
                <a:cxn ang="0">
                  <a:pos x="396" y="156"/>
                </a:cxn>
                <a:cxn ang="0">
                  <a:pos x="414" y="186"/>
                </a:cxn>
                <a:cxn ang="0">
                  <a:pos x="432" y="210"/>
                </a:cxn>
                <a:cxn ang="0">
                  <a:pos x="450" y="234"/>
                </a:cxn>
                <a:cxn ang="0">
                  <a:pos x="468" y="264"/>
                </a:cxn>
                <a:cxn ang="0">
                  <a:pos x="480" y="288"/>
                </a:cxn>
                <a:cxn ang="0">
                  <a:pos x="498" y="318"/>
                </a:cxn>
                <a:cxn ang="0">
                  <a:pos x="510" y="342"/>
                </a:cxn>
                <a:cxn ang="0">
                  <a:pos x="528" y="372"/>
                </a:cxn>
                <a:cxn ang="0">
                  <a:pos x="546" y="402"/>
                </a:cxn>
                <a:cxn ang="0">
                  <a:pos x="564" y="432"/>
                </a:cxn>
                <a:cxn ang="0">
                  <a:pos x="588" y="462"/>
                </a:cxn>
                <a:cxn ang="0">
                  <a:pos x="612" y="492"/>
                </a:cxn>
                <a:cxn ang="0">
                  <a:pos x="642" y="522"/>
                </a:cxn>
                <a:cxn ang="0">
                  <a:pos x="672" y="552"/>
                </a:cxn>
                <a:cxn ang="0">
                  <a:pos x="708" y="582"/>
                </a:cxn>
                <a:cxn ang="0">
                  <a:pos x="744" y="612"/>
                </a:cxn>
                <a:cxn ang="0">
                  <a:pos x="786" y="648"/>
                </a:cxn>
                <a:cxn ang="0">
                  <a:pos x="834" y="684"/>
                </a:cxn>
                <a:cxn ang="0">
                  <a:pos x="876" y="720"/>
                </a:cxn>
                <a:cxn ang="0">
                  <a:pos x="930" y="756"/>
                </a:cxn>
                <a:cxn ang="0">
                  <a:pos x="978" y="792"/>
                </a:cxn>
                <a:cxn ang="0">
                  <a:pos x="1026" y="828"/>
                </a:cxn>
                <a:cxn ang="0">
                  <a:pos x="1074" y="870"/>
                </a:cxn>
                <a:cxn ang="0">
                  <a:pos x="1122" y="912"/>
                </a:cxn>
                <a:cxn ang="0">
                  <a:pos x="1170" y="948"/>
                </a:cxn>
              </a:cxnLst>
              <a:rect l="0" t="0" r="r" b="b"/>
              <a:pathLst>
                <a:path w="1200" h="972">
                  <a:moveTo>
                    <a:pt x="0" y="54"/>
                  </a:moveTo>
                  <a:lnTo>
                    <a:pt x="6" y="48"/>
                  </a:lnTo>
                  <a:lnTo>
                    <a:pt x="12" y="42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6" y="0"/>
                  </a:lnTo>
                  <a:lnTo>
                    <a:pt x="162" y="6"/>
                  </a:lnTo>
                  <a:lnTo>
                    <a:pt x="174" y="6"/>
                  </a:lnTo>
                  <a:lnTo>
                    <a:pt x="186" y="6"/>
                  </a:lnTo>
                  <a:lnTo>
                    <a:pt x="192" y="12"/>
                  </a:lnTo>
                  <a:lnTo>
                    <a:pt x="204" y="12"/>
                  </a:lnTo>
                  <a:lnTo>
                    <a:pt x="210" y="18"/>
                  </a:lnTo>
                  <a:lnTo>
                    <a:pt x="222" y="18"/>
                  </a:lnTo>
                  <a:lnTo>
                    <a:pt x="228" y="24"/>
                  </a:lnTo>
                  <a:lnTo>
                    <a:pt x="240" y="30"/>
                  </a:lnTo>
                  <a:lnTo>
                    <a:pt x="252" y="30"/>
                  </a:lnTo>
                  <a:lnTo>
                    <a:pt x="258" y="36"/>
                  </a:lnTo>
                  <a:lnTo>
                    <a:pt x="270" y="42"/>
                  </a:lnTo>
                  <a:lnTo>
                    <a:pt x="276" y="48"/>
                  </a:lnTo>
                  <a:lnTo>
                    <a:pt x="282" y="54"/>
                  </a:lnTo>
                  <a:lnTo>
                    <a:pt x="294" y="60"/>
                  </a:lnTo>
                  <a:lnTo>
                    <a:pt x="300" y="66"/>
                  </a:lnTo>
                  <a:lnTo>
                    <a:pt x="312" y="72"/>
                  </a:lnTo>
                  <a:lnTo>
                    <a:pt x="318" y="78"/>
                  </a:lnTo>
                  <a:lnTo>
                    <a:pt x="324" y="84"/>
                  </a:lnTo>
                  <a:lnTo>
                    <a:pt x="336" y="90"/>
                  </a:lnTo>
                  <a:lnTo>
                    <a:pt x="342" y="96"/>
                  </a:lnTo>
                  <a:lnTo>
                    <a:pt x="348" y="102"/>
                  </a:lnTo>
                  <a:lnTo>
                    <a:pt x="360" y="114"/>
                  </a:lnTo>
                  <a:lnTo>
                    <a:pt x="366" y="120"/>
                  </a:lnTo>
                  <a:lnTo>
                    <a:pt x="372" y="126"/>
                  </a:lnTo>
                  <a:lnTo>
                    <a:pt x="378" y="132"/>
                  </a:lnTo>
                  <a:lnTo>
                    <a:pt x="384" y="144"/>
                  </a:lnTo>
                  <a:lnTo>
                    <a:pt x="390" y="150"/>
                  </a:lnTo>
                  <a:lnTo>
                    <a:pt x="396" y="156"/>
                  </a:lnTo>
                  <a:lnTo>
                    <a:pt x="402" y="168"/>
                  </a:lnTo>
                  <a:lnTo>
                    <a:pt x="408" y="174"/>
                  </a:lnTo>
                  <a:lnTo>
                    <a:pt x="414" y="186"/>
                  </a:lnTo>
                  <a:lnTo>
                    <a:pt x="420" y="192"/>
                  </a:lnTo>
                  <a:lnTo>
                    <a:pt x="426" y="198"/>
                  </a:lnTo>
                  <a:lnTo>
                    <a:pt x="432" y="210"/>
                  </a:lnTo>
                  <a:lnTo>
                    <a:pt x="438" y="216"/>
                  </a:lnTo>
                  <a:lnTo>
                    <a:pt x="444" y="228"/>
                  </a:lnTo>
                  <a:lnTo>
                    <a:pt x="450" y="234"/>
                  </a:lnTo>
                  <a:lnTo>
                    <a:pt x="456" y="246"/>
                  </a:lnTo>
                  <a:lnTo>
                    <a:pt x="462" y="252"/>
                  </a:lnTo>
                  <a:lnTo>
                    <a:pt x="468" y="264"/>
                  </a:lnTo>
                  <a:lnTo>
                    <a:pt x="468" y="270"/>
                  </a:lnTo>
                  <a:lnTo>
                    <a:pt x="474" y="282"/>
                  </a:lnTo>
                  <a:lnTo>
                    <a:pt x="480" y="288"/>
                  </a:lnTo>
                  <a:lnTo>
                    <a:pt x="486" y="300"/>
                  </a:lnTo>
                  <a:lnTo>
                    <a:pt x="492" y="306"/>
                  </a:lnTo>
                  <a:lnTo>
                    <a:pt x="498" y="318"/>
                  </a:lnTo>
                  <a:lnTo>
                    <a:pt x="498" y="324"/>
                  </a:lnTo>
                  <a:lnTo>
                    <a:pt x="504" y="336"/>
                  </a:lnTo>
                  <a:lnTo>
                    <a:pt x="510" y="342"/>
                  </a:lnTo>
                  <a:lnTo>
                    <a:pt x="516" y="354"/>
                  </a:lnTo>
                  <a:lnTo>
                    <a:pt x="522" y="366"/>
                  </a:lnTo>
                  <a:lnTo>
                    <a:pt x="528" y="372"/>
                  </a:lnTo>
                  <a:lnTo>
                    <a:pt x="534" y="384"/>
                  </a:lnTo>
                  <a:lnTo>
                    <a:pt x="540" y="390"/>
                  </a:lnTo>
                  <a:lnTo>
                    <a:pt x="546" y="402"/>
                  </a:lnTo>
                  <a:lnTo>
                    <a:pt x="552" y="414"/>
                  </a:lnTo>
                  <a:lnTo>
                    <a:pt x="558" y="420"/>
                  </a:lnTo>
                  <a:lnTo>
                    <a:pt x="564" y="432"/>
                  </a:lnTo>
                  <a:lnTo>
                    <a:pt x="570" y="438"/>
                  </a:lnTo>
                  <a:lnTo>
                    <a:pt x="582" y="450"/>
                  </a:lnTo>
                  <a:lnTo>
                    <a:pt x="588" y="462"/>
                  </a:lnTo>
                  <a:lnTo>
                    <a:pt x="594" y="468"/>
                  </a:lnTo>
                  <a:lnTo>
                    <a:pt x="606" y="480"/>
                  </a:lnTo>
                  <a:lnTo>
                    <a:pt x="612" y="492"/>
                  </a:lnTo>
                  <a:lnTo>
                    <a:pt x="624" y="498"/>
                  </a:lnTo>
                  <a:lnTo>
                    <a:pt x="630" y="510"/>
                  </a:lnTo>
                  <a:lnTo>
                    <a:pt x="642" y="522"/>
                  </a:lnTo>
                  <a:lnTo>
                    <a:pt x="648" y="528"/>
                  </a:lnTo>
                  <a:lnTo>
                    <a:pt x="660" y="540"/>
                  </a:lnTo>
                  <a:lnTo>
                    <a:pt x="672" y="552"/>
                  </a:lnTo>
                  <a:lnTo>
                    <a:pt x="684" y="558"/>
                  </a:lnTo>
                  <a:lnTo>
                    <a:pt x="696" y="570"/>
                  </a:lnTo>
                  <a:lnTo>
                    <a:pt x="708" y="582"/>
                  </a:lnTo>
                  <a:lnTo>
                    <a:pt x="720" y="594"/>
                  </a:lnTo>
                  <a:lnTo>
                    <a:pt x="732" y="600"/>
                  </a:lnTo>
                  <a:lnTo>
                    <a:pt x="744" y="612"/>
                  </a:lnTo>
                  <a:lnTo>
                    <a:pt x="756" y="624"/>
                  </a:lnTo>
                  <a:lnTo>
                    <a:pt x="774" y="636"/>
                  </a:lnTo>
                  <a:lnTo>
                    <a:pt x="786" y="648"/>
                  </a:lnTo>
                  <a:lnTo>
                    <a:pt x="798" y="660"/>
                  </a:lnTo>
                  <a:lnTo>
                    <a:pt x="816" y="672"/>
                  </a:lnTo>
                  <a:lnTo>
                    <a:pt x="834" y="684"/>
                  </a:lnTo>
                  <a:lnTo>
                    <a:pt x="846" y="696"/>
                  </a:lnTo>
                  <a:lnTo>
                    <a:pt x="864" y="708"/>
                  </a:lnTo>
                  <a:lnTo>
                    <a:pt x="876" y="720"/>
                  </a:lnTo>
                  <a:lnTo>
                    <a:pt x="894" y="732"/>
                  </a:lnTo>
                  <a:lnTo>
                    <a:pt x="912" y="744"/>
                  </a:lnTo>
                  <a:lnTo>
                    <a:pt x="930" y="756"/>
                  </a:lnTo>
                  <a:lnTo>
                    <a:pt x="942" y="768"/>
                  </a:lnTo>
                  <a:lnTo>
                    <a:pt x="960" y="780"/>
                  </a:lnTo>
                  <a:lnTo>
                    <a:pt x="978" y="792"/>
                  </a:lnTo>
                  <a:lnTo>
                    <a:pt x="996" y="804"/>
                  </a:lnTo>
                  <a:lnTo>
                    <a:pt x="1008" y="816"/>
                  </a:lnTo>
                  <a:lnTo>
                    <a:pt x="1026" y="828"/>
                  </a:lnTo>
                  <a:lnTo>
                    <a:pt x="1044" y="846"/>
                  </a:lnTo>
                  <a:lnTo>
                    <a:pt x="1062" y="858"/>
                  </a:lnTo>
                  <a:lnTo>
                    <a:pt x="1074" y="870"/>
                  </a:lnTo>
                  <a:lnTo>
                    <a:pt x="1092" y="882"/>
                  </a:lnTo>
                  <a:lnTo>
                    <a:pt x="1110" y="894"/>
                  </a:lnTo>
                  <a:lnTo>
                    <a:pt x="1122" y="912"/>
                  </a:lnTo>
                  <a:lnTo>
                    <a:pt x="1140" y="924"/>
                  </a:lnTo>
                  <a:lnTo>
                    <a:pt x="1152" y="936"/>
                  </a:lnTo>
                  <a:lnTo>
                    <a:pt x="1170" y="948"/>
                  </a:lnTo>
                  <a:lnTo>
                    <a:pt x="1182" y="960"/>
                  </a:lnTo>
                  <a:lnTo>
                    <a:pt x="1200" y="97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27" name="Freeform 7"/>
            <p:cNvSpPr>
              <a:spLocks/>
            </p:cNvSpPr>
            <p:nvPr/>
          </p:nvSpPr>
          <p:spPr bwMode="auto">
            <a:xfrm>
              <a:off x="4667250" y="3552825"/>
              <a:ext cx="1266825" cy="885825"/>
            </a:xfrm>
            <a:custGeom>
              <a:avLst/>
              <a:gdLst/>
              <a:ahLst/>
              <a:cxnLst>
                <a:cxn ang="0">
                  <a:pos x="642" y="30"/>
                </a:cxn>
                <a:cxn ang="0">
                  <a:pos x="678" y="66"/>
                </a:cxn>
                <a:cxn ang="0">
                  <a:pos x="708" y="96"/>
                </a:cxn>
                <a:cxn ang="0">
                  <a:pos x="738" y="126"/>
                </a:cxn>
                <a:cxn ang="0">
                  <a:pos x="756" y="156"/>
                </a:cxn>
                <a:cxn ang="0">
                  <a:pos x="774" y="180"/>
                </a:cxn>
                <a:cxn ang="0">
                  <a:pos x="786" y="198"/>
                </a:cxn>
                <a:cxn ang="0">
                  <a:pos x="798" y="222"/>
                </a:cxn>
                <a:cxn ang="0">
                  <a:pos x="786" y="240"/>
                </a:cxn>
                <a:cxn ang="0">
                  <a:pos x="768" y="228"/>
                </a:cxn>
                <a:cxn ang="0">
                  <a:pos x="750" y="222"/>
                </a:cxn>
                <a:cxn ang="0">
                  <a:pos x="732" y="228"/>
                </a:cxn>
                <a:cxn ang="0">
                  <a:pos x="714" y="258"/>
                </a:cxn>
                <a:cxn ang="0">
                  <a:pos x="708" y="300"/>
                </a:cxn>
                <a:cxn ang="0">
                  <a:pos x="696" y="342"/>
                </a:cxn>
                <a:cxn ang="0">
                  <a:pos x="690" y="408"/>
                </a:cxn>
                <a:cxn ang="0">
                  <a:pos x="678" y="438"/>
                </a:cxn>
                <a:cxn ang="0">
                  <a:pos x="672" y="474"/>
                </a:cxn>
                <a:cxn ang="0">
                  <a:pos x="660" y="492"/>
                </a:cxn>
                <a:cxn ang="0">
                  <a:pos x="648" y="510"/>
                </a:cxn>
                <a:cxn ang="0">
                  <a:pos x="636" y="528"/>
                </a:cxn>
                <a:cxn ang="0">
                  <a:pos x="612" y="546"/>
                </a:cxn>
                <a:cxn ang="0">
                  <a:pos x="606" y="552"/>
                </a:cxn>
                <a:cxn ang="0">
                  <a:pos x="588" y="558"/>
                </a:cxn>
                <a:cxn ang="0">
                  <a:pos x="564" y="558"/>
                </a:cxn>
                <a:cxn ang="0">
                  <a:pos x="546" y="558"/>
                </a:cxn>
                <a:cxn ang="0">
                  <a:pos x="522" y="558"/>
                </a:cxn>
                <a:cxn ang="0">
                  <a:pos x="498" y="558"/>
                </a:cxn>
                <a:cxn ang="0">
                  <a:pos x="474" y="558"/>
                </a:cxn>
                <a:cxn ang="0">
                  <a:pos x="450" y="558"/>
                </a:cxn>
                <a:cxn ang="0">
                  <a:pos x="426" y="552"/>
                </a:cxn>
                <a:cxn ang="0">
                  <a:pos x="402" y="552"/>
                </a:cxn>
                <a:cxn ang="0">
                  <a:pos x="372" y="546"/>
                </a:cxn>
                <a:cxn ang="0">
                  <a:pos x="342" y="540"/>
                </a:cxn>
                <a:cxn ang="0">
                  <a:pos x="312" y="534"/>
                </a:cxn>
                <a:cxn ang="0">
                  <a:pos x="282" y="522"/>
                </a:cxn>
                <a:cxn ang="0">
                  <a:pos x="246" y="510"/>
                </a:cxn>
                <a:cxn ang="0">
                  <a:pos x="210" y="498"/>
                </a:cxn>
                <a:cxn ang="0">
                  <a:pos x="168" y="480"/>
                </a:cxn>
                <a:cxn ang="0">
                  <a:pos x="126" y="456"/>
                </a:cxn>
                <a:cxn ang="0">
                  <a:pos x="78" y="438"/>
                </a:cxn>
                <a:cxn ang="0">
                  <a:pos x="36" y="414"/>
                </a:cxn>
              </a:cxnLst>
              <a:rect l="0" t="0" r="r" b="b"/>
              <a:pathLst>
                <a:path w="798" h="558">
                  <a:moveTo>
                    <a:pt x="618" y="0"/>
                  </a:moveTo>
                  <a:lnTo>
                    <a:pt x="630" y="12"/>
                  </a:lnTo>
                  <a:lnTo>
                    <a:pt x="642" y="30"/>
                  </a:lnTo>
                  <a:lnTo>
                    <a:pt x="654" y="42"/>
                  </a:lnTo>
                  <a:lnTo>
                    <a:pt x="666" y="54"/>
                  </a:lnTo>
                  <a:lnTo>
                    <a:pt x="678" y="66"/>
                  </a:lnTo>
                  <a:lnTo>
                    <a:pt x="690" y="78"/>
                  </a:lnTo>
                  <a:lnTo>
                    <a:pt x="702" y="84"/>
                  </a:lnTo>
                  <a:lnTo>
                    <a:pt x="708" y="96"/>
                  </a:lnTo>
                  <a:lnTo>
                    <a:pt x="720" y="108"/>
                  </a:lnTo>
                  <a:lnTo>
                    <a:pt x="726" y="120"/>
                  </a:lnTo>
                  <a:lnTo>
                    <a:pt x="738" y="126"/>
                  </a:lnTo>
                  <a:lnTo>
                    <a:pt x="744" y="138"/>
                  </a:lnTo>
                  <a:lnTo>
                    <a:pt x="750" y="150"/>
                  </a:lnTo>
                  <a:lnTo>
                    <a:pt x="756" y="156"/>
                  </a:lnTo>
                  <a:lnTo>
                    <a:pt x="762" y="168"/>
                  </a:lnTo>
                  <a:lnTo>
                    <a:pt x="768" y="174"/>
                  </a:lnTo>
                  <a:lnTo>
                    <a:pt x="774" y="180"/>
                  </a:lnTo>
                  <a:lnTo>
                    <a:pt x="780" y="186"/>
                  </a:lnTo>
                  <a:lnTo>
                    <a:pt x="786" y="192"/>
                  </a:lnTo>
                  <a:lnTo>
                    <a:pt x="786" y="198"/>
                  </a:lnTo>
                  <a:lnTo>
                    <a:pt x="792" y="204"/>
                  </a:lnTo>
                  <a:lnTo>
                    <a:pt x="792" y="216"/>
                  </a:lnTo>
                  <a:lnTo>
                    <a:pt x="798" y="222"/>
                  </a:lnTo>
                  <a:lnTo>
                    <a:pt x="798" y="240"/>
                  </a:lnTo>
                  <a:lnTo>
                    <a:pt x="792" y="240"/>
                  </a:lnTo>
                  <a:lnTo>
                    <a:pt x="786" y="240"/>
                  </a:lnTo>
                  <a:lnTo>
                    <a:pt x="780" y="234"/>
                  </a:lnTo>
                  <a:lnTo>
                    <a:pt x="774" y="234"/>
                  </a:lnTo>
                  <a:lnTo>
                    <a:pt x="768" y="228"/>
                  </a:lnTo>
                  <a:lnTo>
                    <a:pt x="762" y="228"/>
                  </a:lnTo>
                  <a:lnTo>
                    <a:pt x="756" y="228"/>
                  </a:lnTo>
                  <a:lnTo>
                    <a:pt x="750" y="222"/>
                  </a:lnTo>
                  <a:lnTo>
                    <a:pt x="744" y="222"/>
                  </a:lnTo>
                  <a:lnTo>
                    <a:pt x="738" y="228"/>
                  </a:lnTo>
                  <a:lnTo>
                    <a:pt x="732" y="228"/>
                  </a:lnTo>
                  <a:lnTo>
                    <a:pt x="720" y="240"/>
                  </a:lnTo>
                  <a:lnTo>
                    <a:pt x="720" y="252"/>
                  </a:lnTo>
                  <a:lnTo>
                    <a:pt x="714" y="258"/>
                  </a:lnTo>
                  <a:lnTo>
                    <a:pt x="714" y="270"/>
                  </a:lnTo>
                  <a:lnTo>
                    <a:pt x="708" y="282"/>
                  </a:lnTo>
                  <a:lnTo>
                    <a:pt x="708" y="300"/>
                  </a:lnTo>
                  <a:lnTo>
                    <a:pt x="702" y="312"/>
                  </a:lnTo>
                  <a:lnTo>
                    <a:pt x="702" y="336"/>
                  </a:lnTo>
                  <a:lnTo>
                    <a:pt x="696" y="342"/>
                  </a:lnTo>
                  <a:lnTo>
                    <a:pt x="696" y="372"/>
                  </a:lnTo>
                  <a:lnTo>
                    <a:pt x="690" y="384"/>
                  </a:lnTo>
                  <a:lnTo>
                    <a:pt x="690" y="408"/>
                  </a:lnTo>
                  <a:lnTo>
                    <a:pt x="684" y="420"/>
                  </a:lnTo>
                  <a:lnTo>
                    <a:pt x="684" y="432"/>
                  </a:lnTo>
                  <a:lnTo>
                    <a:pt x="678" y="438"/>
                  </a:lnTo>
                  <a:lnTo>
                    <a:pt x="678" y="456"/>
                  </a:lnTo>
                  <a:lnTo>
                    <a:pt x="672" y="462"/>
                  </a:lnTo>
                  <a:lnTo>
                    <a:pt x="672" y="474"/>
                  </a:lnTo>
                  <a:lnTo>
                    <a:pt x="666" y="480"/>
                  </a:lnTo>
                  <a:lnTo>
                    <a:pt x="666" y="486"/>
                  </a:lnTo>
                  <a:lnTo>
                    <a:pt x="660" y="492"/>
                  </a:lnTo>
                  <a:lnTo>
                    <a:pt x="654" y="498"/>
                  </a:lnTo>
                  <a:lnTo>
                    <a:pt x="654" y="510"/>
                  </a:lnTo>
                  <a:lnTo>
                    <a:pt x="648" y="510"/>
                  </a:lnTo>
                  <a:lnTo>
                    <a:pt x="642" y="516"/>
                  </a:lnTo>
                  <a:lnTo>
                    <a:pt x="642" y="522"/>
                  </a:lnTo>
                  <a:lnTo>
                    <a:pt x="636" y="528"/>
                  </a:lnTo>
                  <a:lnTo>
                    <a:pt x="630" y="534"/>
                  </a:lnTo>
                  <a:lnTo>
                    <a:pt x="624" y="534"/>
                  </a:lnTo>
                  <a:lnTo>
                    <a:pt x="612" y="546"/>
                  </a:lnTo>
                  <a:lnTo>
                    <a:pt x="618" y="546"/>
                  </a:lnTo>
                  <a:lnTo>
                    <a:pt x="612" y="546"/>
                  </a:lnTo>
                  <a:lnTo>
                    <a:pt x="606" y="552"/>
                  </a:lnTo>
                  <a:lnTo>
                    <a:pt x="600" y="552"/>
                  </a:lnTo>
                  <a:lnTo>
                    <a:pt x="594" y="552"/>
                  </a:lnTo>
                  <a:lnTo>
                    <a:pt x="588" y="558"/>
                  </a:lnTo>
                  <a:lnTo>
                    <a:pt x="576" y="558"/>
                  </a:lnTo>
                  <a:lnTo>
                    <a:pt x="570" y="558"/>
                  </a:lnTo>
                  <a:lnTo>
                    <a:pt x="564" y="558"/>
                  </a:lnTo>
                  <a:lnTo>
                    <a:pt x="558" y="558"/>
                  </a:lnTo>
                  <a:lnTo>
                    <a:pt x="552" y="558"/>
                  </a:lnTo>
                  <a:lnTo>
                    <a:pt x="546" y="558"/>
                  </a:lnTo>
                  <a:lnTo>
                    <a:pt x="534" y="558"/>
                  </a:lnTo>
                  <a:lnTo>
                    <a:pt x="528" y="558"/>
                  </a:lnTo>
                  <a:lnTo>
                    <a:pt x="522" y="558"/>
                  </a:lnTo>
                  <a:lnTo>
                    <a:pt x="516" y="558"/>
                  </a:lnTo>
                  <a:lnTo>
                    <a:pt x="504" y="558"/>
                  </a:lnTo>
                  <a:lnTo>
                    <a:pt x="498" y="558"/>
                  </a:lnTo>
                  <a:lnTo>
                    <a:pt x="492" y="558"/>
                  </a:lnTo>
                  <a:lnTo>
                    <a:pt x="480" y="558"/>
                  </a:lnTo>
                  <a:lnTo>
                    <a:pt x="474" y="558"/>
                  </a:lnTo>
                  <a:lnTo>
                    <a:pt x="468" y="558"/>
                  </a:lnTo>
                  <a:lnTo>
                    <a:pt x="456" y="558"/>
                  </a:lnTo>
                  <a:lnTo>
                    <a:pt x="450" y="558"/>
                  </a:lnTo>
                  <a:lnTo>
                    <a:pt x="444" y="552"/>
                  </a:lnTo>
                  <a:lnTo>
                    <a:pt x="432" y="552"/>
                  </a:lnTo>
                  <a:lnTo>
                    <a:pt x="426" y="552"/>
                  </a:lnTo>
                  <a:lnTo>
                    <a:pt x="414" y="552"/>
                  </a:lnTo>
                  <a:lnTo>
                    <a:pt x="408" y="552"/>
                  </a:lnTo>
                  <a:lnTo>
                    <a:pt x="402" y="552"/>
                  </a:lnTo>
                  <a:lnTo>
                    <a:pt x="390" y="546"/>
                  </a:lnTo>
                  <a:lnTo>
                    <a:pt x="384" y="546"/>
                  </a:lnTo>
                  <a:lnTo>
                    <a:pt x="372" y="546"/>
                  </a:lnTo>
                  <a:lnTo>
                    <a:pt x="360" y="546"/>
                  </a:lnTo>
                  <a:lnTo>
                    <a:pt x="354" y="540"/>
                  </a:lnTo>
                  <a:lnTo>
                    <a:pt x="342" y="540"/>
                  </a:lnTo>
                  <a:lnTo>
                    <a:pt x="336" y="534"/>
                  </a:lnTo>
                  <a:lnTo>
                    <a:pt x="324" y="534"/>
                  </a:lnTo>
                  <a:lnTo>
                    <a:pt x="312" y="534"/>
                  </a:lnTo>
                  <a:lnTo>
                    <a:pt x="300" y="528"/>
                  </a:lnTo>
                  <a:lnTo>
                    <a:pt x="294" y="528"/>
                  </a:lnTo>
                  <a:lnTo>
                    <a:pt x="282" y="522"/>
                  </a:lnTo>
                  <a:lnTo>
                    <a:pt x="270" y="516"/>
                  </a:lnTo>
                  <a:lnTo>
                    <a:pt x="258" y="516"/>
                  </a:lnTo>
                  <a:lnTo>
                    <a:pt x="246" y="510"/>
                  </a:lnTo>
                  <a:lnTo>
                    <a:pt x="234" y="504"/>
                  </a:lnTo>
                  <a:lnTo>
                    <a:pt x="222" y="498"/>
                  </a:lnTo>
                  <a:lnTo>
                    <a:pt x="210" y="498"/>
                  </a:lnTo>
                  <a:lnTo>
                    <a:pt x="198" y="492"/>
                  </a:lnTo>
                  <a:lnTo>
                    <a:pt x="180" y="486"/>
                  </a:lnTo>
                  <a:lnTo>
                    <a:pt x="168" y="480"/>
                  </a:lnTo>
                  <a:lnTo>
                    <a:pt x="156" y="474"/>
                  </a:lnTo>
                  <a:lnTo>
                    <a:pt x="138" y="462"/>
                  </a:lnTo>
                  <a:lnTo>
                    <a:pt x="126" y="456"/>
                  </a:lnTo>
                  <a:lnTo>
                    <a:pt x="114" y="450"/>
                  </a:lnTo>
                  <a:lnTo>
                    <a:pt x="96" y="444"/>
                  </a:lnTo>
                  <a:lnTo>
                    <a:pt x="78" y="438"/>
                  </a:lnTo>
                  <a:lnTo>
                    <a:pt x="66" y="426"/>
                  </a:lnTo>
                  <a:lnTo>
                    <a:pt x="48" y="420"/>
                  </a:lnTo>
                  <a:lnTo>
                    <a:pt x="36" y="414"/>
                  </a:lnTo>
                  <a:lnTo>
                    <a:pt x="18" y="402"/>
                  </a:lnTo>
                  <a:lnTo>
                    <a:pt x="0" y="39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28" name="Freeform 8"/>
            <p:cNvSpPr>
              <a:spLocks/>
            </p:cNvSpPr>
            <p:nvPr/>
          </p:nvSpPr>
          <p:spPr bwMode="auto">
            <a:xfrm>
              <a:off x="3390900" y="2495550"/>
              <a:ext cx="1276350" cy="1685925"/>
            </a:xfrm>
            <a:custGeom>
              <a:avLst/>
              <a:gdLst/>
              <a:ahLst/>
              <a:cxnLst>
                <a:cxn ang="0">
                  <a:pos x="768" y="1044"/>
                </a:cxn>
                <a:cxn ang="0">
                  <a:pos x="720" y="1020"/>
                </a:cxn>
                <a:cxn ang="0">
                  <a:pos x="666" y="990"/>
                </a:cxn>
                <a:cxn ang="0">
                  <a:pos x="612" y="966"/>
                </a:cxn>
                <a:cxn ang="0">
                  <a:pos x="564" y="948"/>
                </a:cxn>
                <a:cxn ang="0">
                  <a:pos x="516" y="924"/>
                </a:cxn>
                <a:cxn ang="0">
                  <a:pos x="468" y="906"/>
                </a:cxn>
                <a:cxn ang="0">
                  <a:pos x="420" y="888"/>
                </a:cxn>
                <a:cxn ang="0">
                  <a:pos x="378" y="870"/>
                </a:cxn>
                <a:cxn ang="0">
                  <a:pos x="336" y="858"/>
                </a:cxn>
                <a:cxn ang="0">
                  <a:pos x="300" y="840"/>
                </a:cxn>
                <a:cxn ang="0">
                  <a:pos x="270" y="828"/>
                </a:cxn>
                <a:cxn ang="0">
                  <a:pos x="240" y="816"/>
                </a:cxn>
                <a:cxn ang="0">
                  <a:pos x="210" y="804"/>
                </a:cxn>
                <a:cxn ang="0">
                  <a:pos x="186" y="792"/>
                </a:cxn>
                <a:cxn ang="0">
                  <a:pos x="162" y="780"/>
                </a:cxn>
                <a:cxn ang="0">
                  <a:pos x="144" y="762"/>
                </a:cxn>
                <a:cxn ang="0">
                  <a:pos x="120" y="750"/>
                </a:cxn>
                <a:cxn ang="0">
                  <a:pos x="102" y="732"/>
                </a:cxn>
                <a:cxn ang="0">
                  <a:pos x="84" y="720"/>
                </a:cxn>
                <a:cxn ang="0">
                  <a:pos x="72" y="702"/>
                </a:cxn>
                <a:cxn ang="0">
                  <a:pos x="54" y="684"/>
                </a:cxn>
                <a:cxn ang="0">
                  <a:pos x="42" y="666"/>
                </a:cxn>
                <a:cxn ang="0">
                  <a:pos x="30" y="648"/>
                </a:cxn>
                <a:cxn ang="0">
                  <a:pos x="18" y="630"/>
                </a:cxn>
                <a:cxn ang="0">
                  <a:pos x="12" y="612"/>
                </a:cxn>
                <a:cxn ang="0">
                  <a:pos x="0" y="588"/>
                </a:cxn>
                <a:cxn ang="0">
                  <a:pos x="6" y="516"/>
                </a:cxn>
                <a:cxn ang="0">
                  <a:pos x="18" y="492"/>
                </a:cxn>
                <a:cxn ang="0">
                  <a:pos x="30" y="468"/>
                </a:cxn>
                <a:cxn ang="0">
                  <a:pos x="42" y="438"/>
                </a:cxn>
                <a:cxn ang="0">
                  <a:pos x="60" y="414"/>
                </a:cxn>
                <a:cxn ang="0">
                  <a:pos x="78" y="384"/>
                </a:cxn>
                <a:cxn ang="0">
                  <a:pos x="96" y="354"/>
                </a:cxn>
                <a:cxn ang="0">
                  <a:pos x="114" y="324"/>
                </a:cxn>
                <a:cxn ang="0">
                  <a:pos x="132" y="288"/>
                </a:cxn>
                <a:cxn ang="0">
                  <a:pos x="156" y="258"/>
                </a:cxn>
                <a:cxn ang="0">
                  <a:pos x="168" y="228"/>
                </a:cxn>
                <a:cxn ang="0">
                  <a:pos x="186" y="198"/>
                </a:cxn>
                <a:cxn ang="0">
                  <a:pos x="198" y="168"/>
                </a:cxn>
                <a:cxn ang="0">
                  <a:pos x="210" y="138"/>
                </a:cxn>
                <a:cxn ang="0">
                  <a:pos x="216" y="102"/>
                </a:cxn>
              </a:cxnLst>
              <a:rect l="0" t="0" r="r" b="b"/>
              <a:pathLst>
                <a:path w="804" h="1062">
                  <a:moveTo>
                    <a:pt x="804" y="1062"/>
                  </a:moveTo>
                  <a:lnTo>
                    <a:pt x="786" y="1050"/>
                  </a:lnTo>
                  <a:lnTo>
                    <a:pt x="768" y="1044"/>
                  </a:lnTo>
                  <a:lnTo>
                    <a:pt x="756" y="1038"/>
                  </a:lnTo>
                  <a:lnTo>
                    <a:pt x="738" y="1026"/>
                  </a:lnTo>
                  <a:lnTo>
                    <a:pt x="720" y="1020"/>
                  </a:lnTo>
                  <a:lnTo>
                    <a:pt x="702" y="1008"/>
                  </a:lnTo>
                  <a:lnTo>
                    <a:pt x="684" y="1002"/>
                  </a:lnTo>
                  <a:lnTo>
                    <a:pt x="666" y="990"/>
                  </a:lnTo>
                  <a:lnTo>
                    <a:pt x="648" y="984"/>
                  </a:lnTo>
                  <a:lnTo>
                    <a:pt x="630" y="978"/>
                  </a:lnTo>
                  <a:lnTo>
                    <a:pt x="612" y="966"/>
                  </a:lnTo>
                  <a:lnTo>
                    <a:pt x="600" y="960"/>
                  </a:lnTo>
                  <a:lnTo>
                    <a:pt x="582" y="954"/>
                  </a:lnTo>
                  <a:lnTo>
                    <a:pt x="564" y="948"/>
                  </a:lnTo>
                  <a:lnTo>
                    <a:pt x="546" y="936"/>
                  </a:lnTo>
                  <a:lnTo>
                    <a:pt x="528" y="930"/>
                  </a:lnTo>
                  <a:lnTo>
                    <a:pt x="516" y="924"/>
                  </a:lnTo>
                  <a:lnTo>
                    <a:pt x="498" y="918"/>
                  </a:lnTo>
                  <a:lnTo>
                    <a:pt x="480" y="912"/>
                  </a:lnTo>
                  <a:lnTo>
                    <a:pt x="468" y="906"/>
                  </a:lnTo>
                  <a:lnTo>
                    <a:pt x="450" y="900"/>
                  </a:lnTo>
                  <a:lnTo>
                    <a:pt x="438" y="894"/>
                  </a:lnTo>
                  <a:lnTo>
                    <a:pt x="420" y="888"/>
                  </a:lnTo>
                  <a:lnTo>
                    <a:pt x="408" y="882"/>
                  </a:lnTo>
                  <a:lnTo>
                    <a:pt x="390" y="876"/>
                  </a:lnTo>
                  <a:lnTo>
                    <a:pt x="378" y="870"/>
                  </a:lnTo>
                  <a:lnTo>
                    <a:pt x="366" y="864"/>
                  </a:lnTo>
                  <a:lnTo>
                    <a:pt x="354" y="858"/>
                  </a:lnTo>
                  <a:lnTo>
                    <a:pt x="336" y="858"/>
                  </a:lnTo>
                  <a:lnTo>
                    <a:pt x="324" y="852"/>
                  </a:lnTo>
                  <a:lnTo>
                    <a:pt x="312" y="846"/>
                  </a:lnTo>
                  <a:lnTo>
                    <a:pt x="300" y="840"/>
                  </a:lnTo>
                  <a:lnTo>
                    <a:pt x="294" y="840"/>
                  </a:lnTo>
                  <a:lnTo>
                    <a:pt x="282" y="834"/>
                  </a:lnTo>
                  <a:lnTo>
                    <a:pt x="270" y="828"/>
                  </a:lnTo>
                  <a:lnTo>
                    <a:pt x="258" y="828"/>
                  </a:lnTo>
                  <a:lnTo>
                    <a:pt x="246" y="822"/>
                  </a:lnTo>
                  <a:lnTo>
                    <a:pt x="240" y="816"/>
                  </a:lnTo>
                  <a:lnTo>
                    <a:pt x="228" y="816"/>
                  </a:lnTo>
                  <a:lnTo>
                    <a:pt x="222" y="810"/>
                  </a:lnTo>
                  <a:lnTo>
                    <a:pt x="210" y="804"/>
                  </a:lnTo>
                  <a:lnTo>
                    <a:pt x="204" y="798"/>
                  </a:lnTo>
                  <a:lnTo>
                    <a:pt x="192" y="798"/>
                  </a:lnTo>
                  <a:lnTo>
                    <a:pt x="186" y="792"/>
                  </a:lnTo>
                  <a:lnTo>
                    <a:pt x="180" y="786"/>
                  </a:lnTo>
                  <a:lnTo>
                    <a:pt x="168" y="786"/>
                  </a:lnTo>
                  <a:lnTo>
                    <a:pt x="162" y="780"/>
                  </a:lnTo>
                  <a:lnTo>
                    <a:pt x="156" y="774"/>
                  </a:lnTo>
                  <a:lnTo>
                    <a:pt x="150" y="768"/>
                  </a:lnTo>
                  <a:lnTo>
                    <a:pt x="144" y="762"/>
                  </a:lnTo>
                  <a:lnTo>
                    <a:pt x="138" y="762"/>
                  </a:lnTo>
                  <a:lnTo>
                    <a:pt x="126" y="756"/>
                  </a:lnTo>
                  <a:lnTo>
                    <a:pt x="120" y="750"/>
                  </a:lnTo>
                  <a:lnTo>
                    <a:pt x="114" y="744"/>
                  </a:lnTo>
                  <a:lnTo>
                    <a:pt x="108" y="738"/>
                  </a:lnTo>
                  <a:lnTo>
                    <a:pt x="102" y="732"/>
                  </a:lnTo>
                  <a:lnTo>
                    <a:pt x="96" y="726"/>
                  </a:lnTo>
                  <a:lnTo>
                    <a:pt x="90" y="726"/>
                  </a:lnTo>
                  <a:lnTo>
                    <a:pt x="84" y="720"/>
                  </a:lnTo>
                  <a:lnTo>
                    <a:pt x="84" y="714"/>
                  </a:lnTo>
                  <a:lnTo>
                    <a:pt x="78" y="708"/>
                  </a:lnTo>
                  <a:lnTo>
                    <a:pt x="72" y="702"/>
                  </a:lnTo>
                  <a:lnTo>
                    <a:pt x="66" y="696"/>
                  </a:lnTo>
                  <a:lnTo>
                    <a:pt x="60" y="690"/>
                  </a:lnTo>
                  <a:lnTo>
                    <a:pt x="54" y="684"/>
                  </a:lnTo>
                  <a:lnTo>
                    <a:pt x="48" y="678"/>
                  </a:lnTo>
                  <a:lnTo>
                    <a:pt x="48" y="672"/>
                  </a:lnTo>
                  <a:lnTo>
                    <a:pt x="42" y="666"/>
                  </a:lnTo>
                  <a:lnTo>
                    <a:pt x="36" y="660"/>
                  </a:lnTo>
                  <a:lnTo>
                    <a:pt x="36" y="654"/>
                  </a:lnTo>
                  <a:lnTo>
                    <a:pt x="30" y="648"/>
                  </a:lnTo>
                  <a:lnTo>
                    <a:pt x="24" y="642"/>
                  </a:lnTo>
                  <a:lnTo>
                    <a:pt x="24" y="636"/>
                  </a:lnTo>
                  <a:lnTo>
                    <a:pt x="18" y="630"/>
                  </a:lnTo>
                  <a:lnTo>
                    <a:pt x="18" y="624"/>
                  </a:lnTo>
                  <a:lnTo>
                    <a:pt x="12" y="618"/>
                  </a:lnTo>
                  <a:lnTo>
                    <a:pt x="12" y="612"/>
                  </a:lnTo>
                  <a:lnTo>
                    <a:pt x="6" y="606"/>
                  </a:lnTo>
                  <a:lnTo>
                    <a:pt x="6" y="594"/>
                  </a:lnTo>
                  <a:lnTo>
                    <a:pt x="0" y="588"/>
                  </a:lnTo>
                  <a:lnTo>
                    <a:pt x="0" y="540"/>
                  </a:lnTo>
                  <a:lnTo>
                    <a:pt x="6" y="534"/>
                  </a:lnTo>
                  <a:lnTo>
                    <a:pt x="6" y="516"/>
                  </a:lnTo>
                  <a:lnTo>
                    <a:pt x="12" y="510"/>
                  </a:lnTo>
                  <a:lnTo>
                    <a:pt x="12" y="498"/>
                  </a:lnTo>
                  <a:lnTo>
                    <a:pt x="18" y="492"/>
                  </a:lnTo>
                  <a:lnTo>
                    <a:pt x="18" y="486"/>
                  </a:lnTo>
                  <a:lnTo>
                    <a:pt x="24" y="474"/>
                  </a:lnTo>
                  <a:lnTo>
                    <a:pt x="30" y="468"/>
                  </a:lnTo>
                  <a:lnTo>
                    <a:pt x="30" y="456"/>
                  </a:lnTo>
                  <a:lnTo>
                    <a:pt x="36" y="450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54" y="420"/>
                  </a:lnTo>
                  <a:lnTo>
                    <a:pt x="60" y="414"/>
                  </a:lnTo>
                  <a:lnTo>
                    <a:pt x="66" y="402"/>
                  </a:lnTo>
                  <a:lnTo>
                    <a:pt x="72" y="390"/>
                  </a:lnTo>
                  <a:lnTo>
                    <a:pt x="78" y="384"/>
                  </a:lnTo>
                  <a:lnTo>
                    <a:pt x="84" y="372"/>
                  </a:lnTo>
                  <a:lnTo>
                    <a:pt x="90" y="360"/>
                  </a:lnTo>
                  <a:lnTo>
                    <a:pt x="96" y="354"/>
                  </a:lnTo>
                  <a:lnTo>
                    <a:pt x="102" y="342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20" y="312"/>
                  </a:lnTo>
                  <a:lnTo>
                    <a:pt x="126" y="300"/>
                  </a:lnTo>
                  <a:lnTo>
                    <a:pt x="132" y="288"/>
                  </a:lnTo>
                  <a:lnTo>
                    <a:pt x="144" y="276"/>
                  </a:lnTo>
                  <a:lnTo>
                    <a:pt x="150" y="270"/>
                  </a:lnTo>
                  <a:lnTo>
                    <a:pt x="156" y="258"/>
                  </a:lnTo>
                  <a:lnTo>
                    <a:pt x="162" y="246"/>
                  </a:lnTo>
                  <a:lnTo>
                    <a:pt x="162" y="234"/>
                  </a:lnTo>
                  <a:lnTo>
                    <a:pt x="168" y="228"/>
                  </a:lnTo>
                  <a:lnTo>
                    <a:pt x="174" y="216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92" y="186"/>
                  </a:lnTo>
                  <a:lnTo>
                    <a:pt x="192" y="174"/>
                  </a:lnTo>
                  <a:lnTo>
                    <a:pt x="198" y="168"/>
                  </a:lnTo>
                  <a:lnTo>
                    <a:pt x="204" y="156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0" y="126"/>
                  </a:lnTo>
                  <a:lnTo>
                    <a:pt x="216" y="120"/>
                  </a:lnTo>
                  <a:lnTo>
                    <a:pt x="216" y="102"/>
                  </a:lnTo>
                  <a:lnTo>
                    <a:pt x="222" y="90"/>
                  </a:lnTo>
                  <a:lnTo>
                    <a:pt x="222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29" name="Freeform 9"/>
            <p:cNvSpPr>
              <a:spLocks/>
            </p:cNvSpPr>
            <p:nvPr/>
          </p:nvSpPr>
          <p:spPr bwMode="auto">
            <a:xfrm>
              <a:off x="3705225" y="2105025"/>
              <a:ext cx="38100" cy="390525"/>
            </a:xfrm>
            <a:custGeom>
              <a:avLst/>
              <a:gdLst/>
              <a:ahLst/>
              <a:cxnLst>
                <a:cxn ang="0">
                  <a:pos x="24" y="246"/>
                </a:cxn>
                <a:cxn ang="0">
                  <a:pos x="18" y="240"/>
                </a:cxn>
                <a:cxn ang="0">
                  <a:pos x="18" y="210"/>
                </a:cxn>
                <a:cxn ang="0">
                  <a:pos x="12" y="204"/>
                </a:cxn>
                <a:cxn ang="0">
                  <a:pos x="12" y="180"/>
                </a:cxn>
                <a:cxn ang="0">
                  <a:pos x="6" y="168"/>
                </a:cxn>
                <a:cxn ang="0">
                  <a:pos x="6" y="144"/>
                </a:cxn>
                <a:cxn ang="0">
                  <a:pos x="0" y="132"/>
                </a:cxn>
                <a:cxn ang="0">
                  <a:pos x="0" y="48"/>
                </a:cxn>
                <a:cxn ang="0">
                  <a:pos x="6" y="42"/>
                </a:cxn>
                <a:cxn ang="0">
                  <a:pos x="6" y="30"/>
                </a:cxn>
                <a:cxn ang="0">
                  <a:pos x="12" y="18"/>
                </a:cxn>
                <a:cxn ang="0">
                  <a:pos x="12" y="12"/>
                </a:cxn>
                <a:cxn ang="0">
                  <a:pos x="18" y="6"/>
                </a:cxn>
                <a:cxn ang="0">
                  <a:pos x="24" y="0"/>
                </a:cxn>
              </a:cxnLst>
              <a:rect l="0" t="0" r="r" b="b"/>
              <a:pathLst>
                <a:path w="24" h="246">
                  <a:moveTo>
                    <a:pt x="24" y="246"/>
                  </a:moveTo>
                  <a:lnTo>
                    <a:pt x="18" y="240"/>
                  </a:lnTo>
                  <a:lnTo>
                    <a:pt x="18" y="210"/>
                  </a:lnTo>
                  <a:lnTo>
                    <a:pt x="12" y="204"/>
                  </a:lnTo>
                  <a:lnTo>
                    <a:pt x="12" y="180"/>
                  </a:lnTo>
                  <a:lnTo>
                    <a:pt x="6" y="168"/>
                  </a:lnTo>
                  <a:lnTo>
                    <a:pt x="6" y="144"/>
                  </a:lnTo>
                  <a:lnTo>
                    <a:pt x="0" y="13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54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36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3486150" y="2124075"/>
            <a:ext cx="2352675" cy="2247900"/>
            <a:chOff x="3486150" y="2124075"/>
            <a:chExt cx="2352675" cy="2247900"/>
          </a:xfrm>
        </p:grpSpPr>
        <p:sp>
          <p:nvSpPr>
            <p:cNvPr id="131086" name="Freeform 14"/>
            <p:cNvSpPr>
              <a:spLocks/>
            </p:cNvSpPr>
            <p:nvPr/>
          </p:nvSpPr>
          <p:spPr bwMode="auto">
            <a:xfrm>
              <a:off x="3829050" y="2124075"/>
              <a:ext cx="1724025" cy="1409700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66" y="6"/>
                </a:cxn>
                <a:cxn ang="0">
                  <a:pos x="84" y="0"/>
                </a:cxn>
                <a:cxn ang="0">
                  <a:pos x="102" y="0"/>
                </a:cxn>
                <a:cxn ang="0">
                  <a:pos x="126" y="6"/>
                </a:cxn>
                <a:cxn ang="0">
                  <a:pos x="144" y="6"/>
                </a:cxn>
                <a:cxn ang="0">
                  <a:pos x="168" y="12"/>
                </a:cxn>
                <a:cxn ang="0">
                  <a:pos x="186" y="24"/>
                </a:cxn>
                <a:cxn ang="0">
                  <a:pos x="210" y="36"/>
                </a:cxn>
                <a:cxn ang="0">
                  <a:pos x="228" y="48"/>
                </a:cxn>
                <a:cxn ang="0">
                  <a:pos x="252" y="60"/>
                </a:cxn>
                <a:cxn ang="0">
                  <a:pos x="276" y="78"/>
                </a:cxn>
                <a:cxn ang="0">
                  <a:pos x="294" y="96"/>
                </a:cxn>
                <a:cxn ang="0">
                  <a:pos x="318" y="114"/>
                </a:cxn>
                <a:cxn ang="0">
                  <a:pos x="336" y="132"/>
                </a:cxn>
                <a:cxn ang="0">
                  <a:pos x="360" y="156"/>
                </a:cxn>
                <a:cxn ang="0">
                  <a:pos x="384" y="180"/>
                </a:cxn>
                <a:cxn ang="0">
                  <a:pos x="402" y="204"/>
                </a:cxn>
                <a:cxn ang="0">
                  <a:pos x="426" y="228"/>
                </a:cxn>
                <a:cxn ang="0">
                  <a:pos x="450" y="252"/>
                </a:cxn>
                <a:cxn ang="0">
                  <a:pos x="474" y="282"/>
                </a:cxn>
                <a:cxn ang="0">
                  <a:pos x="498" y="306"/>
                </a:cxn>
                <a:cxn ang="0">
                  <a:pos x="522" y="336"/>
                </a:cxn>
                <a:cxn ang="0">
                  <a:pos x="546" y="366"/>
                </a:cxn>
                <a:cxn ang="0">
                  <a:pos x="576" y="396"/>
                </a:cxn>
                <a:cxn ang="0">
                  <a:pos x="600" y="426"/>
                </a:cxn>
                <a:cxn ang="0">
                  <a:pos x="630" y="456"/>
                </a:cxn>
                <a:cxn ang="0">
                  <a:pos x="660" y="486"/>
                </a:cxn>
                <a:cxn ang="0">
                  <a:pos x="696" y="516"/>
                </a:cxn>
                <a:cxn ang="0">
                  <a:pos x="726" y="546"/>
                </a:cxn>
                <a:cxn ang="0">
                  <a:pos x="762" y="582"/>
                </a:cxn>
                <a:cxn ang="0">
                  <a:pos x="798" y="612"/>
                </a:cxn>
                <a:cxn ang="0">
                  <a:pos x="834" y="648"/>
                </a:cxn>
                <a:cxn ang="0">
                  <a:pos x="864" y="678"/>
                </a:cxn>
                <a:cxn ang="0">
                  <a:pos x="900" y="714"/>
                </a:cxn>
                <a:cxn ang="0">
                  <a:pos x="936" y="744"/>
                </a:cxn>
                <a:cxn ang="0">
                  <a:pos x="972" y="774"/>
                </a:cxn>
                <a:cxn ang="0">
                  <a:pos x="1008" y="804"/>
                </a:cxn>
                <a:cxn ang="0">
                  <a:pos x="1038" y="840"/>
                </a:cxn>
                <a:cxn ang="0">
                  <a:pos x="1068" y="864"/>
                </a:cxn>
              </a:cxnLst>
              <a:rect l="0" t="0" r="r" b="b"/>
              <a:pathLst>
                <a:path w="1086" h="888">
                  <a:moveTo>
                    <a:pt x="0" y="42"/>
                  </a:moveTo>
                  <a:lnTo>
                    <a:pt x="6" y="36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20" y="6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8" y="12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24"/>
                  </a:lnTo>
                  <a:lnTo>
                    <a:pt x="192" y="24"/>
                  </a:lnTo>
                  <a:lnTo>
                    <a:pt x="204" y="30"/>
                  </a:lnTo>
                  <a:lnTo>
                    <a:pt x="210" y="36"/>
                  </a:lnTo>
                  <a:lnTo>
                    <a:pt x="216" y="36"/>
                  </a:lnTo>
                  <a:lnTo>
                    <a:pt x="222" y="42"/>
                  </a:lnTo>
                  <a:lnTo>
                    <a:pt x="228" y="48"/>
                  </a:lnTo>
                  <a:lnTo>
                    <a:pt x="240" y="48"/>
                  </a:lnTo>
                  <a:lnTo>
                    <a:pt x="246" y="54"/>
                  </a:lnTo>
                  <a:lnTo>
                    <a:pt x="252" y="60"/>
                  </a:lnTo>
                  <a:lnTo>
                    <a:pt x="258" y="66"/>
                  </a:lnTo>
                  <a:lnTo>
                    <a:pt x="264" y="72"/>
                  </a:lnTo>
                  <a:lnTo>
                    <a:pt x="276" y="78"/>
                  </a:lnTo>
                  <a:lnTo>
                    <a:pt x="282" y="84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14"/>
                  </a:lnTo>
                  <a:lnTo>
                    <a:pt x="324" y="120"/>
                  </a:lnTo>
                  <a:lnTo>
                    <a:pt x="330" y="126"/>
                  </a:lnTo>
                  <a:lnTo>
                    <a:pt x="336" y="132"/>
                  </a:lnTo>
                  <a:lnTo>
                    <a:pt x="348" y="138"/>
                  </a:lnTo>
                  <a:lnTo>
                    <a:pt x="354" y="150"/>
                  </a:lnTo>
                  <a:lnTo>
                    <a:pt x="360" y="156"/>
                  </a:lnTo>
                  <a:lnTo>
                    <a:pt x="366" y="162"/>
                  </a:lnTo>
                  <a:lnTo>
                    <a:pt x="372" y="168"/>
                  </a:lnTo>
                  <a:lnTo>
                    <a:pt x="384" y="180"/>
                  </a:lnTo>
                  <a:lnTo>
                    <a:pt x="390" y="186"/>
                  </a:lnTo>
                  <a:lnTo>
                    <a:pt x="396" y="192"/>
                  </a:lnTo>
                  <a:lnTo>
                    <a:pt x="402" y="204"/>
                  </a:lnTo>
                  <a:lnTo>
                    <a:pt x="408" y="210"/>
                  </a:lnTo>
                  <a:lnTo>
                    <a:pt x="420" y="216"/>
                  </a:lnTo>
                  <a:lnTo>
                    <a:pt x="426" y="228"/>
                  </a:lnTo>
                  <a:lnTo>
                    <a:pt x="432" y="234"/>
                  </a:lnTo>
                  <a:lnTo>
                    <a:pt x="438" y="246"/>
                  </a:lnTo>
                  <a:lnTo>
                    <a:pt x="450" y="252"/>
                  </a:lnTo>
                  <a:lnTo>
                    <a:pt x="456" y="264"/>
                  </a:lnTo>
                  <a:lnTo>
                    <a:pt x="462" y="270"/>
                  </a:lnTo>
                  <a:lnTo>
                    <a:pt x="474" y="282"/>
                  </a:lnTo>
                  <a:lnTo>
                    <a:pt x="480" y="288"/>
                  </a:lnTo>
                  <a:lnTo>
                    <a:pt x="486" y="300"/>
                  </a:lnTo>
                  <a:lnTo>
                    <a:pt x="498" y="306"/>
                  </a:lnTo>
                  <a:lnTo>
                    <a:pt x="504" y="318"/>
                  </a:lnTo>
                  <a:lnTo>
                    <a:pt x="510" y="324"/>
                  </a:lnTo>
                  <a:lnTo>
                    <a:pt x="522" y="336"/>
                  </a:lnTo>
                  <a:lnTo>
                    <a:pt x="528" y="342"/>
                  </a:lnTo>
                  <a:lnTo>
                    <a:pt x="540" y="354"/>
                  </a:lnTo>
                  <a:lnTo>
                    <a:pt x="546" y="366"/>
                  </a:lnTo>
                  <a:lnTo>
                    <a:pt x="558" y="372"/>
                  </a:lnTo>
                  <a:lnTo>
                    <a:pt x="564" y="384"/>
                  </a:lnTo>
                  <a:lnTo>
                    <a:pt x="576" y="396"/>
                  </a:lnTo>
                  <a:lnTo>
                    <a:pt x="582" y="402"/>
                  </a:lnTo>
                  <a:lnTo>
                    <a:pt x="594" y="414"/>
                  </a:lnTo>
                  <a:lnTo>
                    <a:pt x="600" y="426"/>
                  </a:lnTo>
                  <a:lnTo>
                    <a:pt x="612" y="432"/>
                  </a:lnTo>
                  <a:lnTo>
                    <a:pt x="624" y="444"/>
                  </a:lnTo>
                  <a:lnTo>
                    <a:pt x="630" y="456"/>
                  </a:lnTo>
                  <a:lnTo>
                    <a:pt x="642" y="462"/>
                  </a:lnTo>
                  <a:lnTo>
                    <a:pt x="654" y="474"/>
                  </a:lnTo>
                  <a:lnTo>
                    <a:pt x="660" y="486"/>
                  </a:lnTo>
                  <a:lnTo>
                    <a:pt x="672" y="498"/>
                  </a:lnTo>
                  <a:lnTo>
                    <a:pt x="684" y="504"/>
                  </a:lnTo>
                  <a:lnTo>
                    <a:pt x="696" y="516"/>
                  </a:lnTo>
                  <a:lnTo>
                    <a:pt x="708" y="528"/>
                  </a:lnTo>
                  <a:lnTo>
                    <a:pt x="714" y="540"/>
                  </a:lnTo>
                  <a:lnTo>
                    <a:pt x="726" y="546"/>
                  </a:lnTo>
                  <a:lnTo>
                    <a:pt x="738" y="558"/>
                  </a:lnTo>
                  <a:lnTo>
                    <a:pt x="750" y="570"/>
                  </a:lnTo>
                  <a:lnTo>
                    <a:pt x="762" y="582"/>
                  </a:lnTo>
                  <a:lnTo>
                    <a:pt x="774" y="594"/>
                  </a:lnTo>
                  <a:lnTo>
                    <a:pt x="786" y="600"/>
                  </a:lnTo>
                  <a:lnTo>
                    <a:pt x="798" y="612"/>
                  </a:lnTo>
                  <a:lnTo>
                    <a:pt x="810" y="624"/>
                  </a:lnTo>
                  <a:lnTo>
                    <a:pt x="822" y="636"/>
                  </a:lnTo>
                  <a:lnTo>
                    <a:pt x="834" y="648"/>
                  </a:lnTo>
                  <a:lnTo>
                    <a:pt x="846" y="654"/>
                  </a:lnTo>
                  <a:lnTo>
                    <a:pt x="852" y="666"/>
                  </a:lnTo>
                  <a:lnTo>
                    <a:pt x="864" y="678"/>
                  </a:lnTo>
                  <a:lnTo>
                    <a:pt x="876" y="690"/>
                  </a:lnTo>
                  <a:lnTo>
                    <a:pt x="888" y="702"/>
                  </a:lnTo>
                  <a:lnTo>
                    <a:pt x="900" y="714"/>
                  </a:lnTo>
                  <a:lnTo>
                    <a:pt x="912" y="720"/>
                  </a:lnTo>
                  <a:lnTo>
                    <a:pt x="924" y="732"/>
                  </a:lnTo>
                  <a:lnTo>
                    <a:pt x="936" y="744"/>
                  </a:lnTo>
                  <a:lnTo>
                    <a:pt x="948" y="756"/>
                  </a:lnTo>
                  <a:lnTo>
                    <a:pt x="960" y="762"/>
                  </a:lnTo>
                  <a:lnTo>
                    <a:pt x="972" y="774"/>
                  </a:lnTo>
                  <a:lnTo>
                    <a:pt x="984" y="786"/>
                  </a:lnTo>
                  <a:lnTo>
                    <a:pt x="996" y="798"/>
                  </a:lnTo>
                  <a:lnTo>
                    <a:pt x="1008" y="804"/>
                  </a:lnTo>
                  <a:lnTo>
                    <a:pt x="1014" y="816"/>
                  </a:lnTo>
                  <a:lnTo>
                    <a:pt x="1026" y="828"/>
                  </a:lnTo>
                  <a:lnTo>
                    <a:pt x="1038" y="840"/>
                  </a:lnTo>
                  <a:lnTo>
                    <a:pt x="1050" y="846"/>
                  </a:lnTo>
                  <a:lnTo>
                    <a:pt x="1056" y="858"/>
                  </a:lnTo>
                  <a:lnTo>
                    <a:pt x="1068" y="864"/>
                  </a:lnTo>
                  <a:lnTo>
                    <a:pt x="1080" y="876"/>
                  </a:lnTo>
                  <a:lnTo>
                    <a:pt x="1086" y="88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7" name="Freeform 15"/>
            <p:cNvSpPr>
              <a:spLocks/>
            </p:cNvSpPr>
            <p:nvPr/>
          </p:nvSpPr>
          <p:spPr bwMode="auto">
            <a:xfrm>
              <a:off x="4648200" y="3533775"/>
              <a:ext cx="1190625" cy="838200"/>
            </a:xfrm>
            <a:custGeom>
              <a:avLst/>
              <a:gdLst/>
              <a:ahLst/>
              <a:cxnLst>
                <a:cxn ang="0">
                  <a:pos x="594" y="18"/>
                </a:cxn>
                <a:cxn ang="0">
                  <a:pos x="618" y="42"/>
                </a:cxn>
                <a:cxn ang="0">
                  <a:pos x="642" y="66"/>
                </a:cxn>
                <a:cxn ang="0">
                  <a:pos x="666" y="90"/>
                </a:cxn>
                <a:cxn ang="0">
                  <a:pos x="684" y="114"/>
                </a:cxn>
                <a:cxn ang="0">
                  <a:pos x="696" y="132"/>
                </a:cxn>
                <a:cxn ang="0">
                  <a:pos x="714" y="150"/>
                </a:cxn>
                <a:cxn ang="0">
                  <a:pos x="726" y="168"/>
                </a:cxn>
                <a:cxn ang="0">
                  <a:pos x="738" y="186"/>
                </a:cxn>
                <a:cxn ang="0">
                  <a:pos x="744" y="210"/>
                </a:cxn>
                <a:cxn ang="0">
                  <a:pos x="744" y="270"/>
                </a:cxn>
                <a:cxn ang="0">
                  <a:pos x="738" y="294"/>
                </a:cxn>
                <a:cxn ang="0">
                  <a:pos x="726" y="312"/>
                </a:cxn>
                <a:cxn ang="0">
                  <a:pos x="720" y="336"/>
                </a:cxn>
                <a:cxn ang="0">
                  <a:pos x="708" y="360"/>
                </a:cxn>
                <a:cxn ang="0">
                  <a:pos x="696" y="378"/>
                </a:cxn>
                <a:cxn ang="0">
                  <a:pos x="678" y="402"/>
                </a:cxn>
                <a:cxn ang="0">
                  <a:pos x="666" y="426"/>
                </a:cxn>
                <a:cxn ang="0">
                  <a:pos x="654" y="444"/>
                </a:cxn>
                <a:cxn ang="0">
                  <a:pos x="636" y="462"/>
                </a:cxn>
                <a:cxn ang="0">
                  <a:pos x="618" y="480"/>
                </a:cxn>
                <a:cxn ang="0">
                  <a:pos x="600" y="492"/>
                </a:cxn>
                <a:cxn ang="0">
                  <a:pos x="582" y="504"/>
                </a:cxn>
                <a:cxn ang="0">
                  <a:pos x="564" y="510"/>
                </a:cxn>
                <a:cxn ang="0">
                  <a:pos x="546" y="516"/>
                </a:cxn>
                <a:cxn ang="0">
                  <a:pos x="528" y="522"/>
                </a:cxn>
                <a:cxn ang="0">
                  <a:pos x="504" y="528"/>
                </a:cxn>
                <a:cxn ang="0">
                  <a:pos x="480" y="528"/>
                </a:cxn>
                <a:cxn ang="0">
                  <a:pos x="456" y="528"/>
                </a:cxn>
                <a:cxn ang="0">
                  <a:pos x="432" y="528"/>
                </a:cxn>
                <a:cxn ang="0">
                  <a:pos x="408" y="528"/>
                </a:cxn>
                <a:cxn ang="0">
                  <a:pos x="378" y="522"/>
                </a:cxn>
                <a:cxn ang="0">
                  <a:pos x="348" y="516"/>
                </a:cxn>
                <a:cxn ang="0">
                  <a:pos x="318" y="510"/>
                </a:cxn>
                <a:cxn ang="0">
                  <a:pos x="288" y="504"/>
                </a:cxn>
                <a:cxn ang="0">
                  <a:pos x="252" y="492"/>
                </a:cxn>
                <a:cxn ang="0">
                  <a:pos x="216" y="480"/>
                </a:cxn>
                <a:cxn ang="0">
                  <a:pos x="180" y="468"/>
                </a:cxn>
                <a:cxn ang="0">
                  <a:pos x="144" y="456"/>
                </a:cxn>
                <a:cxn ang="0">
                  <a:pos x="108" y="438"/>
                </a:cxn>
                <a:cxn ang="0">
                  <a:pos x="66" y="426"/>
                </a:cxn>
                <a:cxn ang="0">
                  <a:pos x="24" y="408"/>
                </a:cxn>
              </a:cxnLst>
              <a:rect l="0" t="0" r="r" b="b"/>
              <a:pathLst>
                <a:path w="750" h="528">
                  <a:moveTo>
                    <a:pt x="570" y="0"/>
                  </a:moveTo>
                  <a:lnTo>
                    <a:pt x="582" y="6"/>
                  </a:lnTo>
                  <a:lnTo>
                    <a:pt x="594" y="18"/>
                  </a:lnTo>
                  <a:lnTo>
                    <a:pt x="600" y="24"/>
                  </a:lnTo>
                  <a:lnTo>
                    <a:pt x="606" y="36"/>
                  </a:lnTo>
                  <a:lnTo>
                    <a:pt x="618" y="42"/>
                  </a:lnTo>
                  <a:lnTo>
                    <a:pt x="624" y="48"/>
                  </a:lnTo>
                  <a:lnTo>
                    <a:pt x="636" y="60"/>
                  </a:lnTo>
                  <a:lnTo>
                    <a:pt x="642" y="66"/>
                  </a:lnTo>
                  <a:lnTo>
                    <a:pt x="648" y="78"/>
                  </a:lnTo>
                  <a:lnTo>
                    <a:pt x="654" y="84"/>
                  </a:lnTo>
                  <a:lnTo>
                    <a:pt x="666" y="90"/>
                  </a:lnTo>
                  <a:lnTo>
                    <a:pt x="672" y="96"/>
                  </a:lnTo>
                  <a:lnTo>
                    <a:pt x="678" y="108"/>
                  </a:lnTo>
                  <a:lnTo>
                    <a:pt x="684" y="114"/>
                  </a:lnTo>
                  <a:lnTo>
                    <a:pt x="690" y="120"/>
                  </a:lnTo>
                  <a:lnTo>
                    <a:pt x="696" y="126"/>
                  </a:lnTo>
                  <a:lnTo>
                    <a:pt x="696" y="132"/>
                  </a:lnTo>
                  <a:lnTo>
                    <a:pt x="702" y="138"/>
                  </a:lnTo>
                  <a:lnTo>
                    <a:pt x="708" y="144"/>
                  </a:lnTo>
                  <a:lnTo>
                    <a:pt x="714" y="150"/>
                  </a:lnTo>
                  <a:lnTo>
                    <a:pt x="720" y="156"/>
                  </a:lnTo>
                  <a:lnTo>
                    <a:pt x="720" y="162"/>
                  </a:lnTo>
                  <a:lnTo>
                    <a:pt x="726" y="168"/>
                  </a:lnTo>
                  <a:lnTo>
                    <a:pt x="726" y="174"/>
                  </a:lnTo>
                  <a:lnTo>
                    <a:pt x="732" y="180"/>
                  </a:lnTo>
                  <a:lnTo>
                    <a:pt x="738" y="186"/>
                  </a:lnTo>
                  <a:lnTo>
                    <a:pt x="738" y="192"/>
                  </a:lnTo>
                  <a:lnTo>
                    <a:pt x="744" y="198"/>
                  </a:lnTo>
                  <a:lnTo>
                    <a:pt x="744" y="210"/>
                  </a:lnTo>
                  <a:lnTo>
                    <a:pt x="750" y="216"/>
                  </a:lnTo>
                  <a:lnTo>
                    <a:pt x="750" y="264"/>
                  </a:lnTo>
                  <a:lnTo>
                    <a:pt x="744" y="270"/>
                  </a:lnTo>
                  <a:lnTo>
                    <a:pt x="744" y="282"/>
                  </a:lnTo>
                  <a:lnTo>
                    <a:pt x="738" y="288"/>
                  </a:lnTo>
                  <a:lnTo>
                    <a:pt x="738" y="294"/>
                  </a:lnTo>
                  <a:lnTo>
                    <a:pt x="732" y="300"/>
                  </a:lnTo>
                  <a:lnTo>
                    <a:pt x="732" y="306"/>
                  </a:lnTo>
                  <a:lnTo>
                    <a:pt x="726" y="312"/>
                  </a:lnTo>
                  <a:lnTo>
                    <a:pt x="726" y="318"/>
                  </a:lnTo>
                  <a:lnTo>
                    <a:pt x="720" y="324"/>
                  </a:lnTo>
                  <a:lnTo>
                    <a:pt x="720" y="336"/>
                  </a:lnTo>
                  <a:lnTo>
                    <a:pt x="714" y="342"/>
                  </a:lnTo>
                  <a:lnTo>
                    <a:pt x="708" y="348"/>
                  </a:lnTo>
                  <a:lnTo>
                    <a:pt x="708" y="360"/>
                  </a:lnTo>
                  <a:lnTo>
                    <a:pt x="702" y="366"/>
                  </a:lnTo>
                  <a:lnTo>
                    <a:pt x="696" y="372"/>
                  </a:lnTo>
                  <a:lnTo>
                    <a:pt x="696" y="378"/>
                  </a:lnTo>
                  <a:lnTo>
                    <a:pt x="684" y="390"/>
                  </a:lnTo>
                  <a:lnTo>
                    <a:pt x="684" y="396"/>
                  </a:lnTo>
                  <a:lnTo>
                    <a:pt x="678" y="402"/>
                  </a:lnTo>
                  <a:lnTo>
                    <a:pt x="678" y="408"/>
                  </a:lnTo>
                  <a:lnTo>
                    <a:pt x="666" y="420"/>
                  </a:lnTo>
                  <a:lnTo>
                    <a:pt x="666" y="426"/>
                  </a:lnTo>
                  <a:lnTo>
                    <a:pt x="660" y="432"/>
                  </a:lnTo>
                  <a:lnTo>
                    <a:pt x="654" y="438"/>
                  </a:lnTo>
                  <a:lnTo>
                    <a:pt x="654" y="444"/>
                  </a:lnTo>
                  <a:lnTo>
                    <a:pt x="648" y="450"/>
                  </a:lnTo>
                  <a:lnTo>
                    <a:pt x="642" y="456"/>
                  </a:lnTo>
                  <a:lnTo>
                    <a:pt x="636" y="462"/>
                  </a:lnTo>
                  <a:lnTo>
                    <a:pt x="630" y="468"/>
                  </a:lnTo>
                  <a:lnTo>
                    <a:pt x="624" y="474"/>
                  </a:lnTo>
                  <a:lnTo>
                    <a:pt x="618" y="480"/>
                  </a:lnTo>
                  <a:lnTo>
                    <a:pt x="612" y="480"/>
                  </a:lnTo>
                  <a:lnTo>
                    <a:pt x="606" y="486"/>
                  </a:lnTo>
                  <a:lnTo>
                    <a:pt x="600" y="492"/>
                  </a:lnTo>
                  <a:lnTo>
                    <a:pt x="594" y="498"/>
                  </a:lnTo>
                  <a:lnTo>
                    <a:pt x="588" y="498"/>
                  </a:lnTo>
                  <a:lnTo>
                    <a:pt x="582" y="504"/>
                  </a:lnTo>
                  <a:lnTo>
                    <a:pt x="576" y="504"/>
                  </a:lnTo>
                  <a:lnTo>
                    <a:pt x="570" y="510"/>
                  </a:lnTo>
                  <a:lnTo>
                    <a:pt x="564" y="510"/>
                  </a:lnTo>
                  <a:lnTo>
                    <a:pt x="558" y="516"/>
                  </a:lnTo>
                  <a:lnTo>
                    <a:pt x="552" y="516"/>
                  </a:lnTo>
                  <a:lnTo>
                    <a:pt x="546" y="516"/>
                  </a:lnTo>
                  <a:lnTo>
                    <a:pt x="540" y="522"/>
                  </a:lnTo>
                  <a:lnTo>
                    <a:pt x="534" y="522"/>
                  </a:lnTo>
                  <a:lnTo>
                    <a:pt x="528" y="522"/>
                  </a:lnTo>
                  <a:lnTo>
                    <a:pt x="516" y="528"/>
                  </a:lnTo>
                  <a:lnTo>
                    <a:pt x="510" y="528"/>
                  </a:lnTo>
                  <a:lnTo>
                    <a:pt x="504" y="528"/>
                  </a:lnTo>
                  <a:lnTo>
                    <a:pt x="498" y="528"/>
                  </a:lnTo>
                  <a:lnTo>
                    <a:pt x="492" y="528"/>
                  </a:lnTo>
                  <a:lnTo>
                    <a:pt x="480" y="528"/>
                  </a:lnTo>
                  <a:lnTo>
                    <a:pt x="474" y="528"/>
                  </a:lnTo>
                  <a:lnTo>
                    <a:pt x="468" y="528"/>
                  </a:lnTo>
                  <a:lnTo>
                    <a:pt x="456" y="528"/>
                  </a:lnTo>
                  <a:lnTo>
                    <a:pt x="450" y="528"/>
                  </a:lnTo>
                  <a:lnTo>
                    <a:pt x="444" y="528"/>
                  </a:lnTo>
                  <a:lnTo>
                    <a:pt x="432" y="528"/>
                  </a:lnTo>
                  <a:lnTo>
                    <a:pt x="426" y="528"/>
                  </a:lnTo>
                  <a:lnTo>
                    <a:pt x="414" y="528"/>
                  </a:lnTo>
                  <a:lnTo>
                    <a:pt x="408" y="528"/>
                  </a:lnTo>
                  <a:lnTo>
                    <a:pt x="396" y="528"/>
                  </a:lnTo>
                  <a:lnTo>
                    <a:pt x="390" y="522"/>
                  </a:lnTo>
                  <a:lnTo>
                    <a:pt x="378" y="522"/>
                  </a:lnTo>
                  <a:lnTo>
                    <a:pt x="366" y="522"/>
                  </a:lnTo>
                  <a:lnTo>
                    <a:pt x="360" y="522"/>
                  </a:lnTo>
                  <a:lnTo>
                    <a:pt x="348" y="516"/>
                  </a:lnTo>
                  <a:lnTo>
                    <a:pt x="342" y="516"/>
                  </a:lnTo>
                  <a:lnTo>
                    <a:pt x="330" y="510"/>
                  </a:lnTo>
                  <a:lnTo>
                    <a:pt x="318" y="510"/>
                  </a:lnTo>
                  <a:lnTo>
                    <a:pt x="306" y="510"/>
                  </a:lnTo>
                  <a:lnTo>
                    <a:pt x="300" y="504"/>
                  </a:lnTo>
                  <a:lnTo>
                    <a:pt x="288" y="504"/>
                  </a:lnTo>
                  <a:lnTo>
                    <a:pt x="276" y="498"/>
                  </a:lnTo>
                  <a:lnTo>
                    <a:pt x="264" y="498"/>
                  </a:lnTo>
                  <a:lnTo>
                    <a:pt x="252" y="492"/>
                  </a:lnTo>
                  <a:lnTo>
                    <a:pt x="240" y="486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04" y="474"/>
                  </a:lnTo>
                  <a:lnTo>
                    <a:pt x="192" y="474"/>
                  </a:lnTo>
                  <a:lnTo>
                    <a:pt x="180" y="468"/>
                  </a:lnTo>
                  <a:lnTo>
                    <a:pt x="168" y="462"/>
                  </a:lnTo>
                  <a:lnTo>
                    <a:pt x="156" y="462"/>
                  </a:lnTo>
                  <a:lnTo>
                    <a:pt x="144" y="456"/>
                  </a:lnTo>
                  <a:lnTo>
                    <a:pt x="132" y="450"/>
                  </a:lnTo>
                  <a:lnTo>
                    <a:pt x="120" y="444"/>
                  </a:lnTo>
                  <a:lnTo>
                    <a:pt x="108" y="438"/>
                  </a:lnTo>
                  <a:lnTo>
                    <a:pt x="90" y="432"/>
                  </a:lnTo>
                  <a:lnTo>
                    <a:pt x="78" y="432"/>
                  </a:lnTo>
                  <a:lnTo>
                    <a:pt x="66" y="426"/>
                  </a:lnTo>
                  <a:lnTo>
                    <a:pt x="54" y="420"/>
                  </a:lnTo>
                  <a:lnTo>
                    <a:pt x="42" y="414"/>
                  </a:lnTo>
                  <a:lnTo>
                    <a:pt x="24" y="408"/>
                  </a:lnTo>
                  <a:lnTo>
                    <a:pt x="12" y="402"/>
                  </a:lnTo>
                  <a:lnTo>
                    <a:pt x="0" y="39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8" name="Freeform 16"/>
            <p:cNvSpPr>
              <a:spLocks/>
            </p:cNvSpPr>
            <p:nvPr/>
          </p:nvSpPr>
          <p:spPr bwMode="auto">
            <a:xfrm>
              <a:off x="3486150" y="2447925"/>
              <a:ext cx="1162050" cy="1714500"/>
            </a:xfrm>
            <a:custGeom>
              <a:avLst/>
              <a:gdLst/>
              <a:ahLst/>
              <a:cxnLst>
                <a:cxn ang="0">
                  <a:pos x="702" y="1068"/>
                </a:cxn>
                <a:cxn ang="0">
                  <a:pos x="660" y="1050"/>
                </a:cxn>
                <a:cxn ang="0">
                  <a:pos x="624" y="1032"/>
                </a:cxn>
                <a:cxn ang="0">
                  <a:pos x="582" y="1014"/>
                </a:cxn>
                <a:cxn ang="0">
                  <a:pos x="540" y="996"/>
                </a:cxn>
                <a:cxn ang="0">
                  <a:pos x="498" y="978"/>
                </a:cxn>
                <a:cxn ang="0">
                  <a:pos x="456" y="960"/>
                </a:cxn>
                <a:cxn ang="0">
                  <a:pos x="420" y="942"/>
                </a:cxn>
                <a:cxn ang="0">
                  <a:pos x="384" y="924"/>
                </a:cxn>
                <a:cxn ang="0">
                  <a:pos x="348" y="906"/>
                </a:cxn>
                <a:cxn ang="0">
                  <a:pos x="312" y="894"/>
                </a:cxn>
                <a:cxn ang="0">
                  <a:pos x="276" y="876"/>
                </a:cxn>
                <a:cxn ang="0">
                  <a:pos x="246" y="858"/>
                </a:cxn>
                <a:cxn ang="0">
                  <a:pos x="216" y="840"/>
                </a:cxn>
                <a:cxn ang="0">
                  <a:pos x="186" y="828"/>
                </a:cxn>
                <a:cxn ang="0">
                  <a:pos x="162" y="810"/>
                </a:cxn>
                <a:cxn ang="0">
                  <a:pos x="138" y="792"/>
                </a:cxn>
                <a:cxn ang="0">
                  <a:pos x="114" y="774"/>
                </a:cxn>
                <a:cxn ang="0">
                  <a:pos x="96" y="762"/>
                </a:cxn>
                <a:cxn ang="0">
                  <a:pos x="78" y="744"/>
                </a:cxn>
                <a:cxn ang="0">
                  <a:pos x="60" y="726"/>
                </a:cxn>
                <a:cxn ang="0">
                  <a:pos x="48" y="708"/>
                </a:cxn>
                <a:cxn ang="0">
                  <a:pos x="36" y="690"/>
                </a:cxn>
                <a:cxn ang="0">
                  <a:pos x="24" y="672"/>
                </a:cxn>
                <a:cxn ang="0">
                  <a:pos x="12" y="654"/>
                </a:cxn>
                <a:cxn ang="0">
                  <a:pos x="6" y="618"/>
                </a:cxn>
                <a:cxn ang="0">
                  <a:pos x="6" y="510"/>
                </a:cxn>
                <a:cxn ang="0">
                  <a:pos x="12" y="462"/>
                </a:cxn>
                <a:cxn ang="0">
                  <a:pos x="24" y="432"/>
                </a:cxn>
                <a:cxn ang="0">
                  <a:pos x="30" y="402"/>
                </a:cxn>
                <a:cxn ang="0">
                  <a:pos x="42" y="378"/>
                </a:cxn>
                <a:cxn ang="0">
                  <a:pos x="48" y="348"/>
                </a:cxn>
                <a:cxn ang="0">
                  <a:pos x="60" y="324"/>
                </a:cxn>
                <a:cxn ang="0">
                  <a:pos x="66" y="294"/>
                </a:cxn>
                <a:cxn ang="0">
                  <a:pos x="78" y="270"/>
                </a:cxn>
                <a:cxn ang="0">
                  <a:pos x="84" y="240"/>
                </a:cxn>
                <a:cxn ang="0">
                  <a:pos x="96" y="216"/>
                </a:cxn>
                <a:cxn ang="0">
                  <a:pos x="102" y="186"/>
                </a:cxn>
                <a:cxn ang="0">
                  <a:pos x="114" y="150"/>
                </a:cxn>
                <a:cxn ang="0">
                  <a:pos x="120" y="114"/>
                </a:cxn>
                <a:cxn ang="0">
                  <a:pos x="132" y="78"/>
                </a:cxn>
                <a:cxn ang="0">
                  <a:pos x="138" y="36"/>
                </a:cxn>
              </a:cxnLst>
              <a:rect l="0" t="0" r="r" b="b"/>
              <a:pathLst>
                <a:path w="732" h="1080">
                  <a:moveTo>
                    <a:pt x="732" y="1080"/>
                  </a:moveTo>
                  <a:lnTo>
                    <a:pt x="720" y="1074"/>
                  </a:lnTo>
                  <a:lnTo>
                    <a:pt x="702" y="1068"/>
                  </a:lnTo>
                  <a:lnTo>
                    <a:pt x="690" y="1062"/>
                  </a:lnTo>
                  <a:lnTo>
                    <a:pt x="678" y="1056"/>
                  </a:lnTo>
                  <a:lnTo>
                    <a:pt x="660" y="1050"/>
                  </a:lnTo>
                  <a:lnTo>
                    <a:pt x="648" y="1044"/>
                  </a:lnTo>
                  <a:lnTo>
                    <a:pt x="636" y="1038"/>
                  </a:lnTo>
                  <a:lnTo>
                    <a:pt x="624" y="1032"/>
                  </a:lnTo>
                  <a:lnTo>
                    <a:pt x="606" y="1026"/>
                  </a:lnTo>
                  <a:lnTo>
                    <a:pt x="594" y="1020"/>
                  </a:lnTo>
                  <a:lnTo>
                    <a:pt x="582" y="1014"/>
                  </a:lnTo>
                  <a:lnTo>
                    <a:pt x="564" y="1008"/>
                  </a:lnTo>
                  <a:lnTo>
                    <a:pt x="552" y="1002"/>
                  </a:lnTo>
                  <a:lnTo>
                    <a:pt x="540" y="996"/>
                  </a:lnTo>
                  <a:lnTo>
                    <a:pt x="528" y="990"/>
                  </a:lnTo>
                  <a:lnTo>
                    <a:pt x="510" y="984"/>
                  </a:lnTo>
                  <a:lnTo>
                    <a:pt x="498" y="978"/>
                  </a:lnTo>
                  <a:lnTo>
                    <a:pt x="486" y="972"/>
                  </a:lnTo>
                  <a:lnTo>
                    <a:pt x="474" y="966"/>
                  </a:lnTo>
                  <a:lnTo>
                    <a:pt x="456" y="960"/>
                  </a:lnTo>
                  <a:lnTo>
                    <a:pt x="444" y="954"/>
                  </a:lnTo>
                  <a:lnTo>
                    <a:pt x="432" y="948"/>
                  </a:lnTo>
                  <a:lnTo>
                    <a:pt x="420" y="942"/>
                  </a:lnTo>
                  <a:lnTo>
                    <a:pt x="408" y="936"/>
                  </a:lnTo>
                  <a:lnTo>
                    <a:pt x="396" y="930"/>
                  </a:lnTo>
                  <a:lnTo>
                    <a:pt x="384" y="924"/>
                  </a:lnTo>
                  <a:lnTo>
                    <a:pt x="372" y="918"/>
                  </a:lnTo>
                  <a:lnTo>
                    <a:pt x="360" y="912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24" y="900"/>
                  </a:lnTo>
                  <a:lnTo>
                    <a:pt x="312" y="894"/>
                  </a:lnTo>
                  <a:lnTo>
                    <a:pt x="300" y="888"/>
                  </a:lnTo>
                  <a:lnTo>
                    <a:pt x="288" y="882"/>
                  </a:lnTo>
                  <a:lnTo>
                    <a:pt x="276" y="876"/>
                  </a:lnTo>
                  <a:lnTo>
                    <a:pt x="270" y="870"/>
                  </a:lnTo>
                  <a:lnTo>
                    <a:pt x="258" y="864"/>
                  </a:lnTo>
                  <a:lnTo>
                    <a:pt x="246" y="858"/>
                  </a:lnTo>
                  <a:lnTo>
                    <a:pt x="234" y="852"/>
                  </a:lnTo>
                  <a:lnTo>
                    <a:pt x="228" y="846"/>
                  </a:lnTo>
                  <a:lnTo>
                    <a:pt x="216" y="840"/>
                  </a:lnTo>
                  <a:lnTo>
                    <a:pt x="204" y="834"/>
                  </a:lnTo>
                  <a:lnTo>
                    <a:pt x="198" y="828"/>
                  </a:lnTo>
                  <a:lnTo>
                    <a:pt x="186" y="828"/>
                  </a:lnTo>
                  <a:lnTo>
                    <a:pt x="180" y="822"/>
                  </a:lnTo>
                  <a:lnTo>
                    <a:pt x="168" y="816"/>
                  </a:lnTo>
                  <a:lnTo>
                    <a:pt x="162" y="810"/>
                  </a:lnTo>
                  <a:lnTo>
                    <a:pt x="156" y="804"/>
                  </a:lnTo>
                  <a:lnTo>
                    <a:pt x="144" y="798"/>
                  </a:lnTo>
                  <a:lnTo>
                    <a:pt x="138" y="792"/>
                  </a:lnTo>
                  <a:lnTo>
                    <a:pt x="132" y="786"/>
                  </a:lnTo>
                  <a:lnTo>
                    <a:pt x="126" y="780"/>
                  </a:lnTo>
                  <a:lnTo>
                    <a:pt x="114" y="774"/>
                  </a:lnTo>
                  <a:lnTo>
                    <a:pt x="108" y="768"/>
                  </a:lnTo>
                  <a:lnTo>
                    <a:pt x="102" y="768"/>
                  </a:lnTo>
                  <a:lnTo>
                    <a:pt x="96" y="762"/>
                  </a:lnTo>
                  <a:lnTo>
                    <a:pt x="90" y="756"/>
                  </a:lnTo>
                  <a:lnTo>
                    <a:pt x="84" y="750"/>
                  </a:lnTo>
                  <a:lnTo>
                    <a:pt x="78" y="744"/>
                  </a:lnTo>
                  <a:lnTo>
                    <a:pt x="72" y="738"/>
                  </a:lnTo>
                  <a:lnTo>
                    <a:pt x="66" y="732"/>
                  </a:lnTo>
                  <a:lnTo>
                    <a:pt x="60" y="726"/>
                  </a:lnTo>
                  <a:lnTo>
                    <a:pt x="54" y="720"/>
                  </a:lnTo>
                  <a:lnTo>
                    <a:pt x="48" y="714"/>
                  </a:lnTo>
                  <a:lnTo>
                    <a:pt x="48" y="708"/>
                  </a:lnTo>
                  <a:lnTo>
                    <a:pt x="42" y="702"/>
                  </a:lnTo>
                  <a:lnTo>
                    <a:pt x="36" y="696"/>
                  </a:lnTo>
                  <a:lnTo>
                    <a:pt x="36" y="690"/>
                  </a:lnTo>
                  <a:lnTo>
                    <a:pt x="30" y="684"/>
                  </a:lnTo>
                  <a:lnTo>
                    <a:pt x="24" y="678"/>
                  </a:lnTo>
                  <a:lnTo>
                    <a:pt x="24" y="672"/>
                  </a:lnTo>
                  <a:lnTo>
                    <a:pt x="18" y="666"/>
                  </a:lnTo>
                  <a:lnTo>
                    <a:pt x="18" y="660"/>
                  </a:lnTo>
                  <a:lnTo>
                    <a:pt x="12" y="654"/>
                  </a:lnTo>
                  <a:lnTo>
                    <a:pt x="12" y="642"/>
                  </a:lnTo>
                  <a:lnTo>
                    <a:pt x="6" y="636"/>
                  </a:lnTo>
                  <a:lnTo>
                    <a:pt x="6" y="618"/>
                  </a:lnTo>
                  <a:lnTo>
                    <a:pt x="0" y="612"/>
                  </a:lnTo>
                  <a:lnTo>
                    <a:pt x="0" y="522"/>
                  </a:lnTo>
                  <a:lnTo>
                    <a:pt x="6" y="510"/>
                  </a:lnTo>
                  <a:lnTo>
                    <a:pt x="6" y="486"/>
                  </a:lnTo>
                  <a:lnTo>
                    <a:pt x="12" y="480"/>
                  </a:lnTo>
                  <a:lnTo>
                    <a:pt x="12" y="462"/>
                  </a:lnTo>
                  <a:lnTo>
                    <a:pt x="18" y="456"/>
                  </a:lnTo>
                  <a:lnTo>
                    <a:pt x="18" y="438"/>
                  </a:lnTo>
                  <a:lnTo>
                    <a:pt x="24" y="432"/>
                  </a:lnTo>
                  <a:lnTo>
                    <a:pt x="24" y="420"/>
                  </a:lnTo>
                  <a:lnTo>
                    <a:pt x="30" y="414"/>
                  </a:lnTo>
                  <a:lnTo>
                    <a:pt x="30" y="402"/>
                  </a:lnTo>
                  <a:lnTo>
                    <a:pt x="36" y="396"/>
                  </a:lnTo>
                  <a:lnTo>
                    <a:pt x="36" y="384"/>
                  </a:lnTo>
                  <a:lnTo>
                    <a:pt x="42" y="378"/>
                  </a:lnTo>
                  <a:lnTo>
                    <a:pt x="42" y="366"/>
                  </a:lnTo>
                  <a:lnTo>
                    <a:pt x="48" y="360"/>
                  </a:lnTo>
                  <a:lnTo>
                    <a:pt x="48" y="348"/>
                  </a:lnTo>
                  <a:lnTo>
                    <a:pt x="54" y="342"/>
                  </a:lnTo>
                  <a:lnTo>
                    <a:pt x="54" y="330"/>
                  </a:lnTo>
                  <a:lnTo>
                    <a:pt x="60" y="324"/>
                  </a:lnTo>
                  <a:lnTo>
                    <a:pt x="60" y="312"/>
                  </a:lnTo>
                  <a:lnTo>
                    <a:pt x="66" y="306"/>
                  </a:lnTo>
                  <a:lnTo>
                    <a:pt x="66" y="294"/>
                  </a:lnTo>
                  <a:lnTo>
                    <a:pt x="72" y="288"/>
                  </a:lnTo>
                  <a:lnTo>
                    <a:pt x="72" y="276"/>
                  </a:lnTo>
                  <a:lnTo>
                    <a:pt x="78" y="270"/>
                  </a:lnTo>
                  <a:lnTo>
                    <a:pt x="78" y="258"/>
                  </a:lnTo>
                  <a:lnTo>
                    <a:pt x="84" y="252"/>
                  </a:lnTo>
                  <a:lnTo>
                    <a:pt x="84" y="240"/>
                  </a:lnTo>
                  <a:lnTo>
                    <a:pt x="90" y="234"/>
                  </a:lnTo>
                  <a:lnTo>
                    <a:pt x="90" y="222"/>
                  </a:lnTo>
                  <a:lnTo>
                    <a:pt x="96" y="216"/>
                  </a:lnTo>
                  <a:lnTo>
                    <a:pt x="96" y="204"/>
                  </a:lnTo>
                  <a:lnTo>
                    <a:pt x="102" y="198"/>
                  </a:lnTo>
                  <a:lnTo>
                    <a:pt x="102" y="186"/>
                  </a:lnTo>
                  <a:lnTo>
                    <a:pt x="108" y="174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14" y="138"/>
                  </a:lnTo>
                  <a:lnTo>
                    <a:pt x="120" y="132"/>
                  </a:lnTo>
                  <a:lnTo>
                    <a:pt x="120" y="114"/>
                  </a:lnTo>
                  <a:lnTo>
                    <a:pt x="126" y="102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6"/>
                  </a:lnTo>
                  <a:lnTo>
                    <a:pt x="144" y="3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9" name="Freeform 17"/>
            <p:cNvSpPr>
              <a:spLocks/>
            </p:cNvSpPr>
            <p:nvPr/>
          </p:nvSpPr>
          <p:spPr bwMode="auto">
            <a:xfrm>
              <a:off x="3714750" y="2200275"/>
              <a:ext cx="104775" cy="247650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6" y="150"/>
                </a:cxn>
                <a:cxn ang="0">
                  <a:pos x="6" y="138"/>
                </a:cxn>
                <a:cxn ang="0">
                  <a:pos x="12" y="126"/>
                </a:cxn>
                <a:cxn ang="0">
                  <a:pos x="12" y="114"/>
                </a:cxn>
                <a:cxn ang="0">
                  <a:pos x="18" y="102"/>
                </a:cxn>
                <a:cxn ang="0">
                  <a:pos x="18" y="90"/>
                </a:cxn>
                <a:cxn ang="0">
                  <a:pos x="24" y="84"/>
                </a:cxn>
                <a:cxn ang="0">
                  <a:pos x="24" y="78"/>
                </a:cxn>
                <a:cxn ang="0">
                  <a:pos x="30" y="72"/>
                </a:cxn>
                <a:cxn ang="0">
                  <a:pos x="30" y="54"/>
                </a:cxn>
                <a:cxn ang="0">
                  <a:pos x="36" y="48"/>
                </a:cxn>
                <a:cxn ang="0">
                  <a:pos x="36" y="42"/>
                </a:cxn>
                <a:cxn ang="0">
                  <a:pos x="48" y="30"/>
                </a:cxn>
                <a:cxn ang="0">
                  <a:pos x="48" y="24"/>
                </a:cxn>
                <a:cxn ang="0">
                  <a:pos x="54" y="18"/>
                </a:cxn>
                <a:cxn ang="0">
                  <a:pos x="60" y="12"/>
                </a:cxn>
                <a:cxn ang="0">
                  <a:pos x="60" y="6"/>
                </a:cxn>
                <a:cxn ang="0">
                  <a:pos x="66" y="0"/>
                </a:cxn>
              </a:cxnLst>
              <a:rect l="0" t="0" r="r" b="b"/>
              <a:pathLst>
                <a:path w="66" h="156">
                  <a:moveTo>
                    <a:pt x="0" y="156"/>
                  </a:moveTo>
                  <a:lnTo>
                    <a:pt x="6" y="150"/>
                  </a:lnTo>
                  <a:lnTo>
                    <a:pt x="6" y="138"/>
                  </a:lnTo>
                  <a:lnTo>
                    <a:pt x="12" y="126"/>
                  </a:lnTo>
                  <a:lnTo>
                    <a:pt x="12" y="114"/>
                  </a:lnTo>
                  <a:lnTo>
                    <a:pt x="18" y="102"/>
                  </a:lnTo>
                  <a:lnTo>
                    <a:pt x="18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30" y="72"/>
                  </a:lnTo>
                  <a:lnTo>
                    <a:pt x="30" y="54"/>
                  </a:lnTo>
                  <a:lnTo>
                    <a:pt x="36" y="48"/>
                  </a:lnTo>
                  <a:lnTo>
                    <a:pt x="36" y="42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96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36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3838575" y="2600325"/>
            <a:ext cx="1647825" cy="1466850"/>
            <a:chOff x="3838575" y="2600325"/>
            <a:chExt cx="1647825" cy="1466850"/>
          </a:xfrm>
        </p:grpSpPr>
        <p:sp>
          <p:nvSpPr>
            <p:cNvPr id="132110" name="Freeform 14"/>
            <p:cNvSpPr>
              <a:spLocks/>
            </p:cNvSpPr>
            <p:nvPr/>
          </p:nvSpPr>
          <p:spPr bwMode="auto">
            <a:xfrm>
              <a:off x="4067175" y="2600325"/>
              <a:ext cx="1228725" cy="8096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30" y="6"/>
                </a:cxn>
                <a:cxn ang="0">
                  <a:pos x="48" y="0"/>
                </a:cxn>
                <a:cxn ang="0">
                  <a:pos x="66" y="0"/>
                </a:cxn>
                <a:cxn ang="0">
                  <a:pos x="84" y="0"/>
                </a:cxn>
                <a:cxn ang="0">
                  <a:pos x="102" y="0"/>
                </a:cxn>
                <a:cxn ang="0">
                  <a:pos x="120" y="6"/>
                </a:cxn>
                <a:cxn ang="0">
                  <a:pos x="138" y="6"/>
                </a:cxn>
                <a:cxn ang="0">
                  <a:pos x="156" y="12"/>
                </a:cxn>
                <a:cxn ang="0">
                  <a:pos x="174" y="18"/>
                </a:cxn>
                <a:cxn ang="0">
                  <a:pos x="192" y="24"/>
                </a:cxn>
                <a:cxn ang="0">
                  <a:pos x="210" y="30"/>
                </a:cxn>
                <a:cxn ang="0">
                  <a:pos x="234" y="36"/>
                </a:cxn>
                <a:cxn ang="0">
                  <a:pos x="252" y="48"/>
                </a:cxn>
                <a:cxn ang="0">
                  <a:pos x="270" y="54"/>
                </a:cxn>
                <a:cxn ang="0">
                  <a:pos x="288" y="66"/>
                </a:cxn>
                <a:cxn ang="0">
                  <a:pos x="306" y="78"/>
                </a:cxn>
                <a:cxn ang="0">
                  <a:pos x="324" y="90"/>
                </a:cxn>
                <a:cxn ang="0">
                  <a:pos x="348" y="102"/>
                </a:cxn>
                <a:cxn ang="0">
                  <a:pos x="366" y="114"/>
                </a:cxn>
                <a:cxn ang="0">
                  <a:pos x="384" y="126"/>
                </a:cxn>
                <a:cxn ang="0">
                  <a:pos x="408" y="138"/>
                </a:cxn>
                <a:cxn ang="0">
                  <a:pos x="426" y="156"/>
                </a:cxn>
                <a:cxn ang="0">
                  <a:pos x="444" y="168"/>
                </a:cxn>
                <a:cxn ang="0">
                  <a:pos x="468" y="186"/>
                </a:cxn>
                <a:cxn ang="0">
                  <a:pos x="486" y="204"/>
                </a:cxn>
                <a:cxn ang="0">
                  <a:pos x="504" y="216"/>
                </a:cxn>
                <a:cxn ang="0">
                  <a:pos x="522" y="234"/>
                </a:cxn>
                <a:cxn ang="0">
                  <a:pos x="546" y="252"/>
                </a:cxn>
                <a:cxn ang="0">
                  <a:pos x="564" y="270"/>
                </a:cxn>
                <a:cxn ang="0">
                  <a:pos x="582" y="288"/>
                </a:cxn>
                <a:cxn ang="0">
                  <a:pos x="600" y="306"/>
                </a:cxn>
                <a:cxn ang="0">
                  <a:pos x="618" y="324"/>
                </a:cxn>
                <a:cxn ang="0">
                  <a:pos x="636" y="342"/>
                </a:cxn>
                <a:cxn ang="0">
                  <a:pos x="654" y="366"/>
                </a:cxn>
                <a:cxn ang="0">
                  <a:pos x="672" y="384"/>
                </a:cxn>
                <a:cxn ang="0">
                  <a:pos x="690" y="402"/>
                </a:cxn>
                <a:cxn ang="0">
                  <a:pos x="708" y="420"/>
                </a:cxn>
                <a:cxn ang="0">
                  <a:pos x="720" y="438"/>
                </a:cxn>
                <a:cxn ang="0">
                  <a:pos x="738" y="456"/>
                </a:cxn>
                <a:cxn ang="0">
                  <a:pos x="750" y="480"/>
                </a:cxn>
                <a:cxn ang="0">
                  <a:pos x="768" y="498"/>
                </a:cxn>
              </a:cxnLst>
              <a:rect l="0" t="0" r="r" b="b"/>
              <a:pathLst>
                <a:path w="774" h="510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6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2" y="12"/>
                  </a:lnTo>
                  <a:lnTo>
                    <a:pt x="168" y="12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18"/>
                  </a:lnTo>
                  <a:lnTo>
                    <a:pt x="192" y="24"/>
                  </a:lnTo>
                  <a:lnTo>
                    <a:pt x="198" y="24"/>
                  </a:lnTo>
                  <a:lnTo>
                    <a:pt x="204" y="30"/>
                  </a:lnTo>
                  <a:lnTo>
                    <a:pt x="210" y="30"/>
                  </a:lnTo>
                  <a:lnTo>
                    <a:pt x="216" y="30"/>
                  </a:lnTo>
                  <a:lnTo>
                    <a:pt x="222" y="36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46" y="42"/>
                  </a:lnTo>
                  <a:lnTo>
                    <a:pt x="252" y="48"/>
                  </a:lnTo>
                  <a:lnTo>
                    <a:pt x="258" y="48"/>
                  </a:lnTo>
                  <a:lnTo>
                    <a:pt x="264" y="54"/>
                  </a:lnTo>
                  <a:lnTo>
                    <a:pt x="270" y="54"/>
                  </a:lnTo>
                  <a:lnTo>
                    <a:pt x="276" y="60"/>
                  </a:lnTo>
                  <a:lnTo>
                    <a:pt x="282" y="60"/>
                  </a:lnTo>
                  <a:lnTo>
                    <a:pt x="288" y="66"/>
                  </a:lnTo>
                  <a:lnTo>
                    <a:pt x="294" y="66"/>
                  </a:lnTo>
                  <a:lnTo>
                    <a:pt x="300" y="72"/>
                  </a:lnTo>
                  <a:lnTo>
                    <a:pt x="306" y="78"/>
                  </a:lnTo>
                  <a:lnTo>
                    <a:pt x="312" y="78"/>
                  </a:lnTo>
                  <a:lnTo>
                    <a:pt x="318" y="84"/>
                  </a:lnTo>
                  <a:lnTo>
                    <a:pt x="324" y="90"/>
                  </a:lnTo>
                  <a:lnTo>
                    <a:pt x="336" y="90"/>
                  </a:lnTo>
                  <a:lnTo>
                    <a:pt x="342" y="96"/>
                  </a:lnTo>
                  <a:lnTo>
                    <a:pt x="348" y="102"/>
                  </a:lnTo>
                  <a:lnTo>
                    <a:pt x="354" y="102"/>
                  </a:lnTo>
                  <a:lnTo>
                    <a:pt x="360" y="108"/>
                  </a:lnTo>
                  <a:lnTo>
                    <a:pt x="366" y="114"/>
                  </a:lnTo>
                  <a:lnTo>
                    <a:pt x="372" y="114"/>
                  </a:lnTo>
                  <a:lnTo>
                    <a:pt x="378" y="120"/>
                  </a:lnTo>
                  <a:lnTo>
                    <a:pt x="384" y="126"/>
                  </a:lnTo>
                  <a:lnTo>
                    <a:pt x="390" y="132"/>
                  </a:lnTo>
                  <a:lnTo>
                    <a:pt x="396" y="138"/>
                  </a:lnTo>
                  <a:lnTo>
                    <a:pt x="408" y="138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6"/>
                  </a:lnTo>
                  <a:lnTo>
                    <a:pt x="432" y="162"/>
                  </a:lnTo>
                  <a:lnTo>
                    <a:pt x="438" y="168"/>
                  </a:lnTo>
                  <a:lnTo>
                    <a:pt x="444" y="168"/>
                  </a:lnTo>
                  <a:lnTo>
                    <a:pt x="450" y="174"/>
                  </a:lnTo>
                  <a:lnTo>
                    <a:pt x="456" y="180"/>
                  </a:lnTo>
                  <a:lnTo>
                    <a:pt x="468" y="186"/>
                  </a:lnTo>
                  <a:lnTo>
                    <a:pt x="474" y="192"/>
                  </a:lnTo>
                  <a:lnTo>
                    <a:pt x="480" y="198"/>
                  </a:lnTo>
                  <a:lnTo>
                    <a:pt x="486" y="204"/>
                  </a:lnTo>
                  <a:lnTo>
                    <a:pt x="492" y="210"/>
                  </a:lnTo>
                  <a:lnTo>
                    <a:pt x="498" y="216"/>
                  </a:lnTo>
                  <a:lnTo>
                    <a:pt x="504" y="216"/>
                  </a:lnTo>
                  <a:lnTo>
                    <a:pt x="510" y="222"/>
                  </a:lnTo>
                  <a:lnTo>
                    <a:pt x="516" y="228"/>
                  </a:lnTo>
                  <a:lnTo>
                    <a:pt x="522" y="234"/>
                  </a:lnTo>
                  <a:lnTo>
                    <a:pt x="528" y="240"/>
                  </a:lnTo>
                  <a:lnTo>
                    <a:pt x="540" y="246"/>
                  </a:lnTo>
                  <a:lnTo>
                    <a:pt x="546" y="252"/>
                  </a:lnTo>
                  <a:lnTo>
                    <a:pt x="552" y="258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570" y="276"/>
                  </a:lnTo>
                  <a:lnTo>
                    <a:pt x="576" y="282"/>
                  </a:lnTo>
                  <a:lnTo>
                    <a:pt x="582" y="288"/>
                  </a:lnTo>
                  <a:lnTo>
                    <a:pt x="588" y="294"/>
                  </a:lnTo>
                  <a:lnTo>
                    <a:pt x="594" y="300"/>
                  </a:lnTo>
                  <a:lnTo>
                    <a:pt x="600" y="306"/>
                  </a:lnTo>
                  <a:lnTo>
                    <a:pt x="606" y="312"/>
                  </a:lnTo>
                  <a:lnTo>
                    <a:pt x="612" y="318"/>
                  </a:lnTo>
                  <a:lnTo>
                    <a:pt x="618" y="324"/>
                  </a:lnTo>
                  <a:lnTo>
                    <a:pt x="624" y="330"/>
                  </a:lnTo>
                  <a:lnTo>
                    <a:pt x="630" y="336"/>
                  </a:lnTo>
                  <a:lnTo>
                    <a:pt x="636" y="342"/>
                  </a:lnTo>
                  <a:lnTo>
                    <a:pt x="642" y="354"/>
                  </a:lnTo>
                  <a:lnTo>
                    <a:pt x="648" y="360"/>
                  </a:lnTo>
                  <a:lnTo>
                    <a:pt x="654" y="366"/>
                  </a:lnTo>
                  <a:lnTo>
                    <a:pt x="660" y="372"/>
                  </a:lnTo>
                  <a:lnTo>
                    <a:pt x="666" y="378"/>
                  </a:lnTo>
                  <a:lnTo>
                    <a:pt x="672" y="384"/>
                  </a:lnTo>
                  <a:lnTo>
                    <a:pt x="678" y="390"/>
                  </a:lnTo>
                  <a:lnTo>
                    <a:pt x="684" y="396"/>
                  </a:lnTo>
                  <a:lnTo>
                    <a:pt x="690" y="402"/>
                  </a:lnTo>
                  <a:lnTo>
                    <a:pt x="696" y="408"/>
                  </a:lnTo>
                  <a:lnTo>
                    <a:pt x="702" y="414"/>
                  </a:lnTo>
                  <a:lnTo>
                    <a:pt x="708" y="420"/>
                  </a:lnTo>
                  <a:lnTo>
                    <a:pt x="714" y="426"/>
                  </a:lnTo>
                  <a:lnTo>
                    <a:pt x="714" y="432"/>
                  </a:lnTo>
                  <a:lnTo>
                    <a:pt x="720" y="438"/>
                  </a:lnTo>
                  <a:lnTo>
                    <a:pt x="726" y="444"/>
                  </a:lnTo>
                  <a:lnTo>
                    <a:pt x="732" y="450"/>
                  </a:lnTo>
                  <a:lnTo>
                    <a:pt x="738" y="456"/>
                  </a:lnTo>
                  <a:lnTo>
                    <a:pt x="744" y="468"/>
                  </a:lnTo>
                  <a:lnTo>
                    <a:pt x="750" y="474"/>
                  </a:lnTo>
                  <a:lnTo>
                    <a:pt x="750" y="480"/>
                  </a:lnTo>
                  <a:lnTo>
                    <a:pt x="756" y="486"/>
                  </a:lnTo>
                  <a:lnTo>
                    <a:pt x="762" y="492"/>
                  </a:lnTo>
                  <a:lnTo>
                    <a:pt x="768" y="498"/>
                  </a:lnTo>
                  <a:lnTo>
                    <a:pt x="774" y="504"/>
                  </a:lnTo>
                  <a:lnTo>
                    <a:pt x="774" y="51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11" name="Freeform 15"/>
            <p:cNvSpPr>
              <a:spLocks/>
            </p:cNvSpPr>
            <p:nvPr/>
          </p:nvSpPr>
          <p:spPr bwMode="auto">
            <a:xfrm>
              <a:off x="4524375" y="3409950"/>
              <a:ext cx="962025" cy="657225"/>
            </a:xfrm>
            <a:custGeom>
              <a:avLst/>
              <a:gdLst/>
              <a:ahLst/>
              <a:cxnLst>
                <a:cxn ang="0">
                  <a:pos x="498" y="12"/>
                </a:cxn>
                <a:cxn ang="0">
                  <a:pos x="510" y="30"/>
                </a:cxn>
                <a:cxn ang="0">
                  <a:pos x="522" y="48"/>
                </a:cxn>
                <a:cxn ang="0">
                  <a:pos x="534" y="66"/>
                </a:cxn>
                <a:cxn ang="0">
                  <a:pos x="540" y="84"/>
                </a:cxn>
                <a:cxn ang="0">
                  <a:pos x="552" y="102"/>
                </a:cxn>
                <a:cxn ang="0">
                  <a:pos x="564" y="120"/>
                </a:cxn>
                <a:cxn ang="0">
                  <a:pos x="570" y="144"/>
                </a:cxn>
                <a:cxn ang="0">
                  <a:pos x="582" y="168"/>
                </a:cxn>
                <a:cxn ang="0">
                  <a:pos x="594" y="198"/>
                </a:cxn>
                <a:cxn ang="0">
                  <a:pos x="600" y="246"/>
                </a:cxn>
                <a:cxn ang="0">
                  <a:pos x="600" y="282"/>
                </a:cxn>
                <a:cxn ang="0">
                  <a:pos x="594" y="324"/>
                </a:cxn>
                <a:cxn ang="0">
                  <a:pos x="570" y="354"/>
                </a:cxn>
                <a:cxn ang="0">
                  <a:pos x="558" y="366"/>
                </a:cxn>
                <a:cxn ang="0">
                  <a:pos x="540" y="378"/>
                </a:cxn>
                <a:cxn ang="0">
                  <a:pos x="522" y="390"/>
                </a:cxn>
                <a:cxn ang="0">
                  <a:pos x="504" y="396"/>
                </a:cxn>
                <a:cxn ang="0">
                  <a:pos x="486" y="402"/>
                </a:cxn>
                <a:cxn ang="0">
                  <a:pos x="468" y="408"/>
                </a:cxn>
                <a:cxn ang="0">
                  <a:pos x="450" y="408"/>
                </a:cxn>
                <a:cxn ang="0">
                  <a:pos x="432" y="408"/>
                </a:cxn>
                <a:cxn ang="0">
                  <a:pos x="414" y="414"/>
                </a:cxn>
                <a:cxn ang="0">
                  <a:pos x="396" y="414"/>
                </a:cxn>
                <a:cxn ang="0">
                  <a:pos x="378" y="414"/>
                </a:cxn>
                <a:cxn ang="0">
                  <a:pos x="360" y="408"/>
                </a:cxn>
                <a:cxn ang="0">
                  <a:pos x="336" y="408"/>
                </a:cxn>
                <a:cxn ang="0">
                  <a:pos x="318" y="408"/>
                </a:cxn>
                <a:cxn ang="0">
                  <a:pos x="300" y="402"/>
                </a:cxn>
                <a:cxn ang="0">
                  <a:pos x="276" y="402"/>
                </a:cxn>
                <a:cxn ang="0">
                  <a:pos x="258" y="396"/>
                </a:cxn>
                <a:cxn ang="0">
                  <a:pos x="234" y="390"/>
                </a:cxn>
                <a:cxn ang="0">
                  <a:pos x="216" y="384"/>
                </a:cxn>
                <a:cxn ang="0">
                  <a:pos x="192" y="378"/>
                </a:cxn>
                <a:cxn ang="0">
                  <a:pos x="168" y="372"/>
                </a:cxn>
                <a:cxn ang="0">
                  <a:pos x="150" y="366"/>
                </a:cxn>
                <a:cxn ang="0">
                  <a:pos x="126" y="360"/>
                </a:cxn>
                <a:cxn ang="0">
                  <a:pos x="102" y="348"/>
                </a:cxn>
                <a:cxn ang="0">
                  <a:pos x="78" y="342"/>
                </a:cxn>
                <a:cxn ang="0">
                  <a:pos x="60" y="330"/>
                </a:cxn>
                <a:cxn ang="0">
                  <a:pos x="36" y="324"/>
                </a:cxn>
                <a:cxn ang="0">
                  <a:pos x="12" y="312"/>
                </a:cxn>
              </a:cxnLst>
              <a:rect l="0" t="0" r="r" b="b"/>
              <a:pathLst>
                <a:path w="606" h="414">
                  <a:moveTo>
                    <a:pt x="486" y="0"/>
                  </a:moveTo>
                  <a:lnTo>
                    <a:pt x="492" y="6"/>
                  </a:lnTo>
                  <a:lnTo>
                    <a:pt x="498" y="12"/>
                  </a:lnTo>
                  <a:lnTo>
                    <a:pt x="498" y="18"/>
                  </a:lnTo>
                  <a:lnTo>
                    <a:pt x="504" y="24"/>
                  </a:lnTo>
                  <a:lnTo>
                    <a:pt x="510" y="30"/>
                  </a:lnTo>
                  <a:lnTo>
                    <a:pt x="516" y="36"/>
                  </a:lnTo>
                  <a:lnTo>
                    <a:pt x="516" y="42"/>
                  </a:lnTo>
                  <a:lnTo>
                    <a:pt x="522" y="48"/>
                  </a:lnTo>
                  <a:lnTo>
                    <a:pt x="528" y="54"/>
                  </a:lnTo>
                  <a:lnTo>
                    <a:pt x="528" y="60"/>
                  </a:lnTo>
                  <a:lnTo>
                    <a:pt x="534" y="66"/>
                  </a:lnTo>
                  <a:lnTo>
                    <a:pt x="534" y="72"/>
                  </a:lnTo>
                  <a:lnTo>
                    <a:pt x="540" y="78"/>
                  </a:lnTo>
                  <a:lnTo>
                    <a:pt x="540" y="84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2" y="102"/>
                  </a:lnTo>
                  <a:lnTo>
                    <a:pt x="558" y="108"/>
                  </a:lnTo>
                  <a:lnTo>
                    <a:pt x="558" y="114"/>
                  </a:lnTo>
                  <a:lnTo>
                    <a:pt x="564" y="120"/>
                  </a:lnTo>
                  <a:lnTo>
                    <a:pt x="564" y="126"/>
                  </a:lnTo>
                  <a:lnTo>
                    <a:pt x="570" y="132"/>
                  </a:lnTo>
                  <a:lnTo>
                    <a:pt x="570" y="14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8"/>
                  </a:lnTo>
                  <a:lnTo>
                    <a:pt x="588" y="174"/>
                  </a:lnTo>
                  <a:lnTo>
                    <a:pt x="588" y="192"/>
                  </a:lnTo>
                  <a:lnTo>
                    <a:pt x="594" y="198"/>
                  </a:lnTo>
                  <a:lnTo>
                    <a:pt x="594" y="210"/>
                  </a:lnTo>
                  <a:lnTo>
                    <a:pt x="600" y="216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06" y="276"/>
                  </a:lnTo>
                  <a:lnTo>
                    <a:pt x="600" y="282"/>
                  </a:lnTo>
                  <a:lnTo>
                    <a:pt x="600" y="312"/>
                  </a:lnTo>
                  <a:lnTo>
                    <a:pt x="594" y="318"/>
                  </a:lnTo>
                  <a:lnTo>
                    <a:pt x="594" y="324"/>
                  </a:lnTo>
                  <a:lnTo>
                    <a:pt x="582" y="336"/>
                  </a:lnTo>
                  <a:lnTo>
                    <a:pt x="582" y="342"/>
                  </a:lnTo>
                  <a:lnTo>
                    <a:pt x="570" y="354"/>
                  </a:lnTo>
                  <a:lnTo>
                    <a:pt x="570" y="360"/>
                  </a:lnTo>
                  <a:lnTo>
                    <a:pt x="564" y="366"/>
                  </a:lnTo>
                  <a:lnTo>
                    <a:pt x="558" y="366"/>
                  </a:lnTo>
                  <a:lnTo>
                    <a:pt x="552" y="372"/>
                  </a:lnTo>
                  <a:lnTo>
                    <a:pt x="546" y="378"/>
                  </a:lnTo>
                  <a:lnTo>
                    <a:pt x="540" y="378"/>
                  </a:lnTo>
                  <a:lnTo>
                    <a:pt x="534" y="384"/>
                  </a:lnTo>
                  <a:lnTo>
                    <a:pt x="528" y="390"/>
                  </a:lnTo>
                  <a:lnTo>
                    <a:pt x="522" y="390"/>
                  </a:lnTo>
                  <a:lnTo>
                    <a:pt x="516" y="390"/>
                  </a:lnTo>
                  <a:lnTo>
                    <a:pt x="510" y="396"/>
                  </a:lnTo>
                  <a:lnTo>
                    <a:pt x="504" y="396"/>
                  </a:lnTo>
                  <a:lnTo>
                    <a:pt x="498" y="396"/>
                  </a:lnTo>
                  <a:lnTo>
                    <a:pt x="492" y="402"/>
                  </a:lnTo>
                  <a:lnTo>
                    <a:pt x="486" y="402"/>
                  </a:lnTo>
                  <a:lnTo>
                    <a:pt x="480" y="402"/>
                  </a:lnTo>
                  <a:lnTo>
                    <a:pt x="474" y="402"/>
                  </a:lnTo>
                  <a:lnTo>
                    <a:pt x="468" y="408"/>
                  </a:lnTo>
                  <a:lnTo>
                    <a:pt x="462" y="408"/>
                  </a:lnTo>
                  <a:lnTo>
                    <a:pt x="456" y="408"/>
                  </a:lnTo>
                  <a:lnTo>
                    <a:pt x="450" y="408"/>
                  </a:lnTo>
                  <a:lnTo>
                    <a:pt x="444" y="408"/>
                  </a:lnTo>
                  <a:lnTo>
                    <a:pt x="438" y="408"/>
                  </a:lnTo>
                  <a:lnTo>
                    <a:pt x="432" y="408"/>
                  </a:lnTo>
                  <a:lnTo>
                    <a:pt x="426" y="408"/>
                  </a:lnTo>
                  <a:lnTo>
                    <a:pt x="420" y="414"/>
                  </a:lnTo>
                  <a:lnTo>
                    <a:pt x="414" y="414"/>
                  </a:lnTo>
                  <a:lnTo>
                    <a:pt x="408" y="414"/>
                  </a:lnTo>
                  <a:lnTo>
                    <a:pt x="402" y="414"/>
                  </a:lnTo>
                  <a:lnTo>
                    <a:pt x="396" y="414"/>
                  </a:lnTo>
                  <a:lnTo>
                    <a:pt x="390" y="414"/>
                  </a:lnTo>
                  <a:lnTo>
                    <a:pt x="384" y="414"/>
                  </a:lnTo>
                  <a:lnTo>
                    <a:pt x="378" y="414"/>
                  </a:lnTo>
                  <a:lnTo>
                    <a:pt x="372" y="414"/>
                  </a:lnTo>
                  <a:lnTo>
                    <a:pt x="366" y="408"/>
                  </a:lnTo>
                  <a:lnTo>
                    <a:pt x="360" y="408"/>
                  </a:lnTo>
                  <a:lnTo>
                    <a:pt x="354" y="408"/>
                  </a:lnTo>
                  <a:lnTo>
                    <a:pt x="342" y="408"/>
                  </a:lnTo>
                  <a:lnTo>
                    <a:pt x="336" y="408"/>
                  </a:lnTo>
                  <a:lnTo>
                    <a:pt x="330" y="408"/>
                  </a:lnTo>
                  <a:lnTo>
                    <a:pt x="324" y="408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06" y="402"/>
                  </a:lnTo>
                  <a:lnTo>
                    <a:pt x="300" y="402"/>
                  </a:lnTo>
                  <a:lnTo>
                    <a:pt x="294" y="402"/>
                  </a:lnTo>
                  <a:lnTo>
                    <a:pt x="282" y="402"/>
                  </a:lnTo>
                  <a:lnTo>
                    <a:pt x="276" y="402"/>
                  </a:lnTo>
                  <a:lnTo>
                    <a:pt x="270" y="396"/>
                  </a:lnTo>
                  <a:lnTo>
                    <a:pt x="264" y="396"/>
                  </a:lnTo>
                  <a:lnTo>
                    <a:pt x="258" y="396"/>
                  </a:lnTo>
                  <a:lnTo>
                    <a:pt x="252" y="396"/>
                  </a:lnTo>
                  <a:lnTo>
                    <a:pt x="240" y="390"/>
                  </a:lnTo>
                  <a:lnTo>
                    <a:pt x="234" y="390"/>
                  </a:lnTo>
                  <a:lnTo>
                    <a:pt x="228" y="390"/>
                  </a:lnTo>
                  <a:lnTo>
                    <a:pt x="222" y="390"/>
                  </a:lnTo>
                  <a:lnTo>
                    <a:pt x="216" y="384"/>
                  </a:lnTo>
                  <a:lnTo>
                    <a:pt x="204" y="384"/>
                  </a:lnTo>
                  <a:lnTo>
                    <a:pt x="198" y="384"/>
                  </a:lnTo>
                  <a:lnTo>
                    <a:pt x="192" y="378"/>
                  </a:lnTo>
                  <a:lnTo>
                    <a:pt x="186" y="378"/>
                  </a:lnTo>
                  <a:lnTo>
                    <a:pt x="180" y="378"/>
                  </a:lnTo>
                  <a:lnTo>
                    <a:pt x="168" y="372"/>
                  </a:lnTo>
                  <a:lnTo>
                    <a:pt x="162" y="372"/>
                  </a:lnTo>
                  <a:lnTo>
                    <a:pt x="156" y="366"/>
                  </a:lnTo>
                  <a:lnTo>
                    <a:pt x="150" y="366"/>
                  </a:lnTo>
                  <a:lnTo>
                    <a:pt x="138" y="366"/>
                  </a:lnTo>
                  <a:lnTo>
                    <a:pt x="132" y="360"/>
                  </a:lnTo>
                  <a:lnTo>
                    <a:pt x="126" y="360"/>
                  </a:lnTo>
                  <a:lnTo>
                    <a:pt x="120" y="354"/>
                  </a:lnTo>
                  <a:lnTo>
                    <a:pt x="108" y="354"/>
                  </a:lnTo>
                  <a:lnTo>
                    <a:pt x="102" y="348"/>
                  </a:lnTo>
                  <a:lnTo>
                    <a:pt x="96" y="348"/>
                  </a:lnTo>
                  <a:lnTo>
                    <a:pt x="90" y="342"/>
                  </a:lnTo>
                  <a:lnTo>
                    <a:pt x="78" y="342"/>
                  </a:lnTo>
                  <a:lnTo>
                    <a:pt x="72" y="336"/>
                  </a:lnTo>
                  <a:lnTo>
                    <a:pt x="66" y="336"/>
                  </a:lnTo>
                  <a:lnTo>
                    <a:pt x="60" y="330"/>
                  </a:lnTo>
                  <a:lnTo>
                    <a:pt x="48" y="330"/>
                  </a:lnTo>
                  <a:lnTo>
                    <a:pt x="42" y="324"/>
                  </a:lnTo>
                  <a:lnTo>
                    <a:pt x="36" y="324"/>
                  </a:lnTo>
                  <a:lnTo>
                    <a:pt x="30" y="318"/>
                  </a:lnTo>
                  <a:lnTo>
                    <a:pt x="24" y="312"/>
                  </a:lnTo>
                  <a:lnTo>
                    <a:pt x="12" y="312"/>
                  </a:lnTo>
                  <a:lnTo>
                    <a:pt x="6" y="306"/>
                  </a:lnTo>
                  <a:lnTo>
                    <a:pt x="0" y="30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12" name="Freeform 16"/>
            <p:cNvSpPr>
              <a:spLocks/>
            </p:cNvSpPr>
            <p:nvPr/>
          </p:nvSpPr>
          <p:spPr bwMode="auto">
            <a:xfrm>
              <a:off x="3838575" y="2619375"/>
              <a:ext cx="685800" cy="1276350"/>
            </a:xfrm>
            <a:custGeom>
              <a:avLst/>
              <a:gdLst/>
              <a:ahLst/>
              <a:cxnLst>
                <a:cxn ang="0">
                  <a:pos x="426" y="798"/>
                </a:cxn>
                <a:cxn ang="0">
                  <a:pos x="408" y="792"/>
                </a:cxn>
                <a:cxn ang="0">
                  <a:pos x="396" y="780"/>
                </a:cxn>
                <a:cxn ang="0">
                  <a:pos x="378" y="774"/>
                </a:cxn>
                <a:cxn ang="0">
                  <a:pos x="366" y="768"/>
                </a:cxn>
                <a:cxn ang="0">
                  <a:pos x="354" y="756"/>
                </a:cxn>
                <a:cxn ang="0">
                  <a:pos x="336" y="750"/>
                </a:cxn>
                <a:cxn ang="0">
                  <a:pos x="324" y="738"/>
                </a:cxn>
                <a:cxn ang="0">
                  <a:pos x="312" y="732"/>
                </a:cxn>
                <a:cxn ang="0">
                  <a:pos x="300" y="720"/>
                </a:cxn>
                <a:cxn ang="0">
                  <a:pos x="288" y="714"/>
                </a:cxn>
                <a:cxn ang="0">
                  <a:pos x="270" y="702"/>
                </a:cxn>
                <a:cxn ang="0">
                  <a:pos x="258" y="696"/>
                </a:cxn>
                <a:cxn ang="0">
                  <a:pos x="246" y="684"/>
                </a:cxn>
                <a:cxn ang="0">
                  <a:pos x="234" y="672"/>
                </a:cxn>
                <a:cxn ang="0">
                  <a:pos x="222" y="660"/>
                </a:cxn>
                <a:cxn ang="0">
                  <a:pos x="210" y="654"/>
                </a:cxn>
                <a:cxn ang="0">
                  <a:pos x="198" y="642"/>
                </a:cxn>
                <a:cxn ang="0">
                  <a:pos x="186" y="630"/>
                </a:cxn>
                <a:cxn ang="0">
                  <a:pos x="180" y="618"/>
                </a:cxn>
                <a:cxn ang="0">
                  <a:pos x="168" y="612"/>
                </a:cxn>
                <a:cxn ang="0">
                  <a:pos x="156" y="600"/>
                </a:cxn>
                <a:cxn ang="0">
                  <a:pos x="150" y="588"/>
                </a:cxn>
                <a:cxn ang="0">
                  <a:pos x="138" y="576"/>
                </a:cxn>
                <a:cxn ang="0">
                  <a:pos x="126" y="564"/>
                </a:cxn>
                <a:cxn ang="0">
                  <a:pos x="120" y="552"/>
                </a:cxn>
                <a:cxn ang="0">
                  <a:pos x="108" y="540"/>
                </a:cxn>
                <a:cxn ang="0">
                  <a:pos x="102" y="528"/>
                </a:cxn>
                <a:cxn ang="0">
                  <a:pos x="96" y="516"/>
                </a:cxn>
                <a:cxn ang="0">
                  <a:pos x="78" y="498"/>
                </a:cxn>
                <a:cxn ang="0">
                  <a:pos x="78" y="498"/>
                </a:cxn>
                <a:cxn ang="0">
                  <a:pos x="72" y="486"/>
                </a:cxn>
                <a:cxn ang="0">
                  <a:pos x="66" y="474"/>
                </a:cxn>
                <a:cxn ang="0">
                  <a:pos x="60" y="462"/>
                </a:cxn>
                <a:cxn ang="0">
                  <a:pos x="54" y="450"/>
                </a:cxn>
                <a:cxn ang="0">
                  <a:pos x="48" y="438"/>
                </a:cxn>
                <a:cxn ang="0">
                  <a:pos x="42" y="426"/>
                </a:cxn>
                <a:cxn ang="0">
                  <a:pos x="36" y="408"/>
                </a:cxn>
                <a:cxn ang="0">
                  <a:pos x="30" y="390"/>
                </a:cxn>
                <a:cxn ang="0">
                  <a:pos x="24" y="366"/>
                </a:cxn>
                <a:cxn ang="0">
                  <a:pos x="18" y="348"/>
                </a:cxn>
                <a:cxn ang="0">
                  <a:pos x="12" y="324"/>
                </a:cxn>
                <a:cxn ang="0">
                  <a:pos x="6" y="270"/>
                </a:cxn>
                <a:cxn ang="0">
                  <a:pos x="0" y="222"/>
                </a:cxn>
                <a:cxn ang="0">
                  <a:pos x="6" y="174"/>
                </a:cxn>
                <a:cxn ang="0">
                  <a:pos x="12" y="150"/>
                </a:cxn>
                <a:cxn ang="0">
                  <a:pos x="18" y="138"/>
                </a:cxn>
                <a:cxn ang="0">
                  <a:pos x="24" y="120"/>
                </a:cxn>
                <a:cxn ang="0">
                  <a:pos x="30" y="102"/>
                </a:cxn>
                <a:cxn ang="0">
                  <a:pos x="42" y="84"/>
                </a:cxn>
                <a:cxn ang="0">
                  <a:pos x="60" y="66"/>
                </a:cxn>
                <a:cxn ang="0">
                  <a:pos x="72" y="48"/>
                </a:cxn>
                <a:cxn ang="0">
                  <a:pos x="78" y="42"/>
                </a:cxn>
                <a:cxn ang="0">
                  <a:pos x="90" y="30"/>
                </a:cxn>
                <a:cxn ang="0">
                  <a:pos x="102" y="24"/>
                </a:cxn>
                <a:cxn ang="0">
                  <a:pos x="114" y="12"/>
                </a:cxn>
                <a:cxn ang="0">
                  <a:pos x="126" y="6"/>
                </a:cxn>
                <a:cxn ang="0">
                  <a:pos x="138" y="0"/>
                </a:cxn>
              </a:cxnLst>
              <a:rect l="0" t="0" r="r" b="b"/>
              <a:pathLst>
                <a:path w="432" h="804">
                  <a:moveTo>
                    <a:pt x="432" y="804"/>
                  </a:moveTo>
                  <a:lnTo>
                    <a:pt x="426" y="798"/>
                  </a:lnTo>
                  <a:lnTo>
                    <a:pt x="414" y="792"/>
                  </a:lnTo>
                  <a:lnTo>
                    <a:pt x="408" y="792"/>
                  </a:lnTo>
                  <a:lnTo>
                    <a:pt x="402" y="786"/>
                  </a:lnTo>
                  <a:lnTo>
                    <a:pt x="396" y="780"/>
                  </a:lnTo>
                  <a:lnTo>
                    <a:pt x="390" y="780"/>
                  </a:lnTo>
                  <a:lnTo>
                    <a:pt x="378" y="774"/>
                  </a:lnTo>
                  <a:lnTo>
                    <a:pt x="372" y="768"/>
                  </a:lnTo>
                  <a:lnTo>
                    <a:pt x="366" y="768"/>
                  </a:lnTo>
                  <a:lnTo>
                    <a:pt x="360" y="762"/>
                  </a:lnTo>
                  <a:lnTo>
                    <a:pt x="354" y="756"/>
                  </a:lnTo>
                  <a:lnTo>
                    <a:pt x="348" y="756"/>
                  </a:lnTo>
                  <a:lnTo>
                    <a:pt x="336" y="750"/>
                  </a:lnTo>
                  <a:lnTo>
                    <a:pt x="330" y="744"/>
                  </a:lnTo>
                  <a:lnTo>
                    <a:pt x="324" y="738"/>
                  </a:lnTo>
                  <a:lnTo>
                    <a:pt x="318" y="738"/>
                  </a:lnTo>
                  <a:lnTo>
                    <a:pt x="312" y="732"/>
                  </a:lnTo>
                  <a:lnTo>
                    <a:pt x="306" y="726"/>
                  </a:lnTo>
                  <a:lnTo>
                    <a:pt x="300" y="720"/>
                  </a:lnTo>
                  <a:lnTo>
                    <a:pt x="294" y="720"/>
                  </a:lnTo>
                  <a:lnTo>
                    <a:pt x="288" y="714"/>
                  </a:lnTo>
                  <a:lnTo>
                    <a:pt x="276" y="708"/>
                  </a:lnTo>
                  <a:lnTo>
                    <a:pt x="270" y="702"/>
                  </a:lnTo>
                  <a:lnTo>
                    <a:pt x="264" y="696"/>
                  </a:lnTo>
                  <a:lnTo>
                    <a:pt x="258" y="696"/>
                  </a:lnTo>
                  <a:lnTo>
                    <a:pt x="252" y="690"/>
                  </a:lnTo>
                  <a:lnTo>
                    <a:pt x="246" y="684"/>
                  </a:lnTo>
                  <a:lnTo>
                    <a:pt x="240" y="678"/>
                  </a:lnTo>
                  <a:lnTo>
                    <a:pt x="234" y="672"/>
                  </a:lnTo>
                  <a:lnTo>
                    <a:pt x="228" y="666"/>
                  </a:lnTo>
                  <a:lnTo>
                    <a:pt x="222" y="660"/>
                  </a:lnTo>
                  <a:lnTo>
                    <a:pt x="216" y="660"/>
                  </a:lnTo>
                  <a:lnTo>
                    <a:pt x="210" y="654"/>
                  </a:lnTo>
                  <a:lnTo>
                    <a:pt x="204" y="648"/>
                  </a:lnTo>
                  <a:lnTo>
                    <a:pt x="198" y="642"/>
                  </a:lnTo>
                  <a:lnTo>
                    <a:pt x="192" y="636"/>
                  </a:lnTo>
                  <a:lnTo>
                    <a:pt x="186" y="630"/>
                  </a:lnTo>
                  <a:lnTo>
                    <a:pt x="186" y="624"/>
                  </a:lnTo>
                  <a:lnTo>
                    <a:pt x="180" y="618"/>
                  </a:lnTo>
                  <a:lnTo>
                    <a:pt x="174" y="618"/>
                  </a:lnTo>
                  <a:lnTo>
                    <a:pt x="168" y="612"/>
                  </a:lnTo>
                  <a:lnTo>
                    <a:pt x="162" y="606"/>
                  </a:lnTo>
                  <a:lnTo>
                    <a:pt x="156" y="600"/>
                  </a:lnTo>
                  <a:lnTo>
                    <a:pt x="150" y="594"/>
                  </a:lnTo>
                  <a:lnTo>
                    <a:pt x="150" y="588"/>
                  </a:lnTo>
                  <a:lnTo>
                    <a:pt x="144" y="582"/>
                  </a:lnTo>
                  <a:lnTo>
                    <a:pt x="138" y="576"/>
                  </a:lnTo>
                  <a:lnTo>
                    <a:pt x="132" y="570"/>
                  </a:lnTo>
                  <a:lnTo>
                    <a:pt x="126" y="564"/>
                  </a:lnTo>
                  <a:lnTo>
                    <a:pt x="126" y="558"/>
                  </a:lnTo>
                  <a:lnTo>
                    <a:pt x="120" y="552"/>
                  </a:lnTo>
                  <a:lnTo>
                    <a:pt x="114" y="546"/>
                  </a:lnTo>
                  <a:lnTo>
                    <a:pt x="108" y="540"/>
                  </a:lnTo>
                  <a:lnTo>
                    <a:pt x="108" y="534"/>
                  </a:lnTo>
                  <a:lnTo>
                    <a:pt x="102" y="528"/>
                  </a:lnTo>
                  <a:lnTo>
                    <a:pt x="96" y="522"/>
                  </a:lnTo>
                  <a:lnTo>
                    <a:pt x="96" y="516"/>
                  </a:lnTo>
                  <a:lnTo>
                    <a:pt x="90" y="510"/>
                  </a:lnTo>
                  <a:lnTo>
                    <a:pt x="78" y="498"/>
                  </a:lnTo>
                  <a:lnTo>
                    <a:pt x="84" y="498"/>
                  </a:lnTo>
                  <a:lnTo>
                    <a:pt x="78" y="498"/>
                  </a:lnTo>
                  <a:lnTo>
                    <a:pt x="72" y="492"/>
                  </a:lnTo>
                  <a:lnTo>
                    <a:pt x="72" y="486"/>
                  </a:lnTo>
                  <a:lnTo>
                    <a:pt x="66" y="480"/>
                  </a:lnTo>
                  <a:lnTo>
                    <a:pt x="66" y="474"/>
                  </a:lnTo>
                  <a:lnTo>
                    <a:pt x="60" y="468"/>
                  </a:lnTo>
                  <a:lnTo>
                    <a:pt x="60" y="462"/>
                  </a:lnTo>
                  <a:lnTo>
                    <a:pt x="54" y="456"/>
                  </a:lnTo>
                  <a:lnTo>
                    <a:pt x="54" y="450"/>
                  </a:lnTo>
                  <a:lnTo>
                    <a:pt x="48" y="444"/>
                  </a:lnTo>
                  <a:lnTo>
                    <a:pt x="48" y="438"/>
                  </a:lnTo>
                  <a:lnTo>
                    <a:pt x="42" y="432"/>
                  </a:lnTo>
                  <a:lnTo>
                    <a:pt x="42" y="426"/>
                  </a:lnTo>
                  <a:lnTo>
                    <a:pt x="36" y="420"/>
                  </a:lnTo>
                  <a:lnTo>
                    <a:pt x="36" y="408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24" y="378"/>
                  </a:lnTo>
                  <a:lnTo>
                    <a:pt x="24" y="366"/>
                  </a:lnTo>
                  <a:lnTo>
                    <a:pt x="18" y="360"/>
                  </a:lnTo>
                  <a:lnTo>
                    <a:pt x="18" y="348"/>
                  </a:lnTo>
                  <a:lnTo>
                    <a:pt x="12" y="342"/>
                  </a:lnTo>
                  <a:lnTo>
                    <a:pt x="12" y="324"/>
                  </a:lnTo>
                  <a:lnTo>
                    <a:pt x="6" y="318"/>
                  </a:lnTo>
                  <a:lnTo>
                    <a:pt x="6" y="270"/>
                  </a:lnTo>
                  <a:lnTo>
                    <a:pt x="0" y="264"/>
                  </a:lnTo>
                  <a:lnTo>
                    <a:pt x="0" y="222"/>
                  </a:lnTo>
                  <a:lnTo>
                    <a:pt x="6" y="216"/>
                  </a:lnTo>
                  <a:lnTo>
                    <a:pt x="6" y="174"/>
                  </a:lnTo>
                  <a:lnTo>
                    <a:pt x="12" y="168"/>
                  </a:lnTo>
                  <a:lnTo>
                    <a:pt x="12" y="150"/>
                  </a:lnTo>
                  <a:lnTo>
                    <a:pt x="18" y="144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24" y="120"/>
                  </a:lnTo>
                  <a:lnTo>
                    <a:pt x="30" y="114"/>
                  </a:lnTo>
                  <a:lnTo>
                    <a:pt x="30" y="102"/>
                  </a:lnTo>
                  <a:lnTo>
                    <a:pt x="42" y="90"/>
                  </a:lnTo>
                  <a:lnTo>
                    <a:pt x="42" y="84"/>
                  </a:lnTo>
                  <a:lnTo>
                    <a:pt x="48" y="78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0"/>
                  </a:lnTo>
                  <a:lnTo>
                    <a:pt x="96" y="24"/>
                  </a:lnTo>
                  <a:lnTo>
                    <a:pt x="102" y="24"/>
                  </a:lnTo>
                  <a:lnTo>
                    <a:pt x="108" y="18"/>
                  </a:lnTo>
                  <a:lnTo>
                    <a:pt x="114" y="12"/>
                  </a:lnTo>
                  <a:lnTo>
                    <a:pt x="120" y="12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50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48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143375" y="2895600"/>
            <a:ext cx="1038225" cy="923925"/>
            <a:chOff x="4143375" y="2895600"/>
            <a:chExt cx="1038225" cy="923925"/>
          </a:xfrm>
        </p:grpSpPr>
        <p:sp>
          <p:nvSpPr>
            <p:cNvPr id="134150" name="Freeform 6"/>
            <p:cNvSpPr>
              <a:spLocks/>
            </p:cNvSpPr>
            <p:nvPr/>
          </p:nvSpPr>
          <p:spPr bwMode="auto">
            <a:xfrm>
              <a:off x="4286250" y="2895600"/>
              <a:ext cx="895350" cy="9239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4" y="0"/>
                </a:cxn>
                <a:cxn ang="0">
                  <a:pos x="42" y="0"/>
                </a:cxn>
                <a:cxn ang="0">
                  <a:pos x="60" y="0"/>
                </a:cxn>
                <a:cxn ang="0">
                  <a:pos x="78" y="0"/>
                </a:cxn>
                <a:cxn ang="0">
                  <a:pos x="96" y="6"/>
                </a:cxn>
                <a:cxn ang="0">
                  <a:pos x="114" y="6"/>
                </a:cxn>
                <a:cxn ang="0">
                  <a:pos x="132" y="12"/>
                </a:cxn>
                <a:cxn ang="0">
                  <a:pos x="150" y="18"/>
                </a:cxn>
                <a:cxn ang="0">
                  <a:pos x="168" y="24"/>
                </a:cxn>
                <a:cxn ang="0">
                  <a:pos x="186" y="30"/>
                </a:cxn>
                <a:cxn ang="0">
                  <a:pos x="204" y="42"/>
                </a:cxn>
                <a:cxn ang="0">
                  <a:pos x="222" y="48"/>
                </a:cxn>
                <a:cxn ang="0">
                  <a:pos x="240" y="60"/>
                </a:cxn>
                <a:cxn ang="0">
                  <a:pos x="258" y="72"/>
                </a:cxn>
                <a:cxn ang="0">
                  <a:pos x="276" y="84"/>
                </a:cxn>
                <a:cxn ang="0">
                  <a:pos x="294" y="96"/>
                </a:cxn>
                <a:cxn ang="0">
                  <a:pos x="312" y="108"/>
                </a:cxn>
                <a:cxn ang="0">
                  <a:pos x="330" y="120"/>
                </a:cxn>
                <a:cxn ang="0">
                  <a:pos x="348" y="138"/>
                </a:cxn>
                <a:cxn ang="0">
                  <a:pos x="366" y="150"/>
                </a:cxn>
                <a:cxn ang="0">
                  <a:pos x="384" y="168"/>
                </a:cxn>
                <a:cxn ang="0">
                  <a:pos x="402" y="180"/>
                </a:cxn>
                <a:cxn ang="0">
                  <a:pos x="420" y="204"/>
                </a:cxn>
                <a:cxn ang="0">
                  <a:pos x="438" y="222"/>
                </a:cxn>
                <a:cxn ang="0">
                  <a:pos x="462" y="246"/>
                </a:cxn>
                <a:cxn ang="0">
                  <a:pos x="474" y="258"/>
                </a:cxn>
                <a:cxn ang="0">
                  <a:pos x="492" y="282"/>
                </a:cxn>
                <a:cxn ang="0">
                  <a:pos x="504" y="306"/>
                </a:cxn>
                <a:cxn ang="0">
                  <a:pos x="516" y="324"/>
                </a:cxn>
                <a:cxn ang="0">
                  <a:pos x="528" y="342"/>
                </a:cxn>
                <a:cxn ang="0">
                  <a:pos x="534" y="360"/>
                </a:cxn>
                <a:cxn ang="0">
                  <a:pos x="546" y="378"/>
                </a:cxn>
                <a:cxn ang="0">
                  <a:pos x="552" y="408"/>
                </a:cxn>
                <a:cxn ang="0">
                  <a:pos x="564" y="432"/>
                </a:cxn>
                <a:cxn ang="0">
                  <a:pos x="558" y="522"/>
                </a:cxn>
                <a:cxn ang="0">
                  <a:pos x="540" y="546"/>
                </a:cxn>
                <a:cxn ang="0">
                  <a:pos x="522" y="564"/>
                </a:cxn>
                <a:cxn ang="0">
                  <a:pos x="504" y="570"/>
                </a:cxn>
                <a:cxn ang="0">
                  <a:pos x="486" y="576"/>
                </a:cxn>
                <a:cxn ang="0">
                  <a:pos x="468" y="582"/>
                </a:cxn>
                <a:cxn ang="0">
                  <a:pos x="450" y="582"/>
                </a:cxn>
              </a:cxnLst>
              <a:rect l="0" t="0" r="r" b="b"/>
              <a:pathLst>
                <a:path w="564" h="582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6"/>
                  </a:lnTo>
                  <a:lnTo>
                    <a:pt x="126" y="12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50" y="18"/>
                  </a:lnTo>
                  <a:lnTo>
                    <a:pt x="156" y="18"/>
                  </a:lnTo>
                  <a:lnTo>
                    <a:pt x="162" y="24"/>
                  </a:lnTo>
                  <a:lnTo>
                    <a:pt x="168" y="24"/>
                  </a:lnTo>
                  <a:lnTo>
                    <a:pt x="174" y="30"/>
                  </a:lnTo>
                  <a:lnTo>
                    <a:pt x="180" y="30"/>
                  </a:lnTo>
                  <a:lnTo>
                    <a:pt x="186" y="30"/>
                  </a:lnTo>
                  <a:lnTo>
                    <a:pt x="192" y="36"/>
                  </a:lnTo>
                  <a:lnTo>
                    <a:pt x="198" y="42"/>
                  </a:lnTo>
                  <a:lnTo>
                    <a:pt x="204" y="42"/>
                  </a:lnTo>
                  <a:lnTo>
                    <a:pt x="210" y="48"/>
                  </a:lnTo>
                  <a:lnTo>
                    <a:pt x="216" y="48"/>
                  </a:lnTo>
                  <a:lnTo>
                    <a:pt x="222" y="48"/>
                  </a:lnTo>
                  <a:lnTo>
                    <a:pt x="228" y="54"/>
                  </a:lnTo>
                  <a:lnTo>
                    <a:pt x="234" y="54"/>
                  </a:lnTo>
                  <a:lnTo>
                    <a:pt x="240" y="60"/>
                  </a:lnTo>
                  <a:lnTo>
                    <a:pt x="246" y="66"/>
                  </a:lnTo>
                  <a:lnTo>
                    <a:pt x="252" y="66"/>
                  </a:lnTo>
                  <a:lnTo>
                    <a:pt x="258" y="72"/>
                  </a:lnTo>
                  <a:lnTo>
                    <a:pt x="264" y="72"/>
                  </a:lnTo>
                  <a:lnTo>
                    <a:pt x="270" y="78"/>
                  </a:lnTo>
                  <a:lnTo>
                    <a:pt x="276" y="84"/>
                  </a:lnTo>
                  <a:lnTo>
                    <a:pt x="282" y="84"/>
                  </a:lnTo>
                  <a:lnTo>
                    <a:pt x="288" y="90"/>
                  </a:lnTo>
                  <a:lnTo>
                    <a:pt x="294" y="96"/>
                  </a:lnTo>
                  <a:lnTo>
                    <a:pt x="300" y="96"/>
                  </a:lnTo>
                  <a:lnTo>
                    <a:pt x="306" y="102"/>
                  </a:lnTo>
                  <a:lnTo>
                    <a:pt x="312" y="108"/>
                  </a:lnTo>
                  <a:lnTo>
                    <a:pt x="318" y="108"/>
                  </a:lnTo>
                  <a:lnTo>
                    <a:pt x="324" y="114"/>
                  </a:lnTo>
                  <a:lnTo>
                    <a:pt x="330" y="120"/>
                  </a:lnTo>
                  <a:lnTo>
                    <a:pt x="336" y="126"/>
                  </a:lnTo>
                  <a:lnTo>
                    <a:pt x="342" y="132"/>
                  </a:lnTo>
                  <a:lnTo>
                    <a:pt x="348" y="138"/>
                  </a:lnTo>
                  <a:lnTo>
                    <a:pt x="354" y="138"/>
                  </a:lnTo>
                  <a:lnTo>
                    <a:pt x="360" y="144"/>
                  </a:lnTo>
                  <a:lnTo>
                    <a:pt x="366" y="150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84" y="168"/>
                  </a:lnTo>
                  <a:lnTo>
                    <a:pt x="390" y="174"/>
                  </a:lnTo>
                  <a:lnTo>
                    <a:pt x="396" y="180"/>
                  </a:lnTo>
                  <a:lnTo>
                    <a:pt x="402" y="180"/>
                  </a:lnTo>
                  <a:lnTo>
                    <a:pt x="414" y="192"/>
                  </a:lnTo>
                  <a:lnTo>
                    <a:pt x="414" y="198"/>
                  </a:lnTo>
                  <a:lnTo>
                    <a:pt x="420" y="204"/>
                  </a:lnTo>
                  <a:lnTo>
                    <a:pt x="426" y="210"/>
                  </a:lnTo>
                  <a:lnTo>
                    <a:pt x="432" y="216"/>
                  </a:lnTo>
                  <a:lnTo>
                    <a:pt x="438" y="222"/>
                  </a:lnTo>
                  <a:lnTo>
                    <a:pt x="444" y="228"/>
                  </a:lnTo>
                  <a:lnTo>
                    <a:pt x="450" y="234"/>
                  </a:lnTo>
                  <a:lnTo>
                    <a:pt x="462" y="246"/>
                  </a:lnTo>
                  <a:lnTo>
                    <a:pt x="456" y="246"/>
                  </a:lnTo>
                  <a:lnTo>
                    <a:pt x="462" y="246"/>
                  </a:lnTo>
                  <a:lnTo>
                    <a:pt x="474" y="258"/>
                  </a:lnTo>
                  <a:lnTo>
                    <a:pt x="474" y="264"/>
                  </a:lnTo>
                  <a:lnTo>
                    <a:pt x="480" y="270"/>
                  </a:lnTo>
                  <a:lnTo>
                    <a:pt x="492" y="282"/>
                  </a:lnTo>
                  <a:lnTo>
                    <a:pt x="492" y="288"/>
                  </a:lnTo>
                  <a:lnTo>
                    <a:pt x="504" y="300"/>
                  </a:lnTo>
                  <a:lnTo>
                    <a:pt x="504" y="306"/>
                  </a:lnTo>
                  <a:lnTo>
                    <a:pt x="510" y="312"/>
                  </a:lnTo>
                  <a:lnTo>
                    <a:pt x="516" y="318"/>
                  </a:lnTo>
                  <a:lnTo>
                    <a:pt x="516" y="324"/>
                  </a:lnTo>
                  <a:lnTo>
                    <a:pt x="522" y="330"/>
                  </a:lnTo>
                  <a:lnTo>
                    <a:pt x="522" y="336"/>
                  </a:lnTo>
                  <a:lnTo>
                    <a:pt x="528" y="342"/>
                  </a:lnTo>
                  <a:lnTo>
                    <a:pt x="528" y="348"/>
                  </a:lnTo>
                  <a:lnTo>
                    <a:pt x="534" y="354"/>
                  </a:lnTo>
                  <a:lnTo>
                    <a:pt x="534" y="360"/>
                  </a:lnTo>
                  <a:lnTo>
                    <a:pt x="540" y="366"/>
                  </a:lnTo>
                  <a:lnTo>
                    <a:pt x="540" y="372"/>
                  </a:lnTo>
                  <a:lnTo>
                    <a:pt x="546" y="378"/>
                  </a:lnTo>
                  <a:lnTo>
                    <a:pt x="546" y="390"/>
                  </a:lnTo>
                  <a:lnTo>
                    <a:pt x="552" y="396"/>
                  </a:lnTo>
                  <a:lnTo>
                    <a:pt x="552" y="408"/>
                  </a:lnTo>
                  <a:lnTo>
                    <a:pt x="558" y="414"/>
                  </a:lnTo>
                  <a:lnTo>
                    <a:pt x="558" y="426"/>
                  </a:lnTo>
                  <a:lnTo>
                    <a:pt x="564" y="432"/>
                  </a:lnTo>
                  <a:lnTo>
                    <a:pt x="564" y="504"/>
                  </a:lnTo>
                  <a:lnTo>
                    <a:pt x="558" y="510"/>
                  </a:lnTo>
                  <a:lnTo>
                    <a:pt x="558" y="522"/>
                  </a:lnTo>
                  <a:lnTo>
                    <a:pt x="546" y="534"/>
                  </a:lnTo>
                  <a:lnTo>
                    <a:pt x="546" y="540"/>
                  </a:lnTo>
                  <a:lnTo>
                    <a:pt x="540" y="546"/>
                  </a:lnTo>
                  <a:lnTo>
                    <a:pt x="534" y="552"/>
                  </a:lnTo>
                  <a:lnTo>
                    <a:pt x="528" y="558"/>
                  </a:lnTo>
                  <a:lnTo>
                    <a:pt x="522" y="564"/>
                  </a:lnTo>
                  <a:lnTo>
                    <a:pt x="516" y="564"/>
                  </a:lnTo>
                  <a:lnTo>
                    <a:pt x="510" y="570"/>
                  </a:lnTo>
                  <a:lnTo>
                    <a:pt x="504" y="570"/>
                  </a:lnTo>
                  <a:lnTo>
                    <a:pt x="498" y="576"/>
                  </a:lnTo>
                  <a:lnTo>
                    <a:pt x="492" y="576"/>
                  </a:lnTo>
                  <a:lnTo>
                    <a:pt x="486" y="576"/>
                  </a:lnTo>
                  <a:lnTo>
                    <a:pt x="480" y="576"/>
                  </a:lnTo>
                  <a:lnTo>
                    <a:pt x="474" y="582"/>
                  </a:lnTo>
                  <a:lnTo>
                    <a:pt x="468" y="582"/>
                  </a:lnTo>
                  <a:lnTo>
                    <a:pt x="462" y="582"/>
                  </a:lnTo>
                  <a:lnTo>
                    <a:pt x="456" y="582"/>
                  </a:lnTo>
                  <a:lnTo>
                    <a:pt x="450" y="582"/>
                  </a:lnTo>
                  <a:lnTo>
                    <a:pt x="444" y="582"/>
                  </a:lnTo>
                  <a:lnTo>
                    <a:pt x="438" y="58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51" name="Freeform 7"/>
            <p:cNvSpPr>
              <a:spLocks/>
            </p:cNvSpPr>
            <p:nvPr/>
          </p:nvSpPr>
          <p:spPr bwMode="auto">
            <a:xfrm>
              <a:off x="4143375" y="2905125"/>
              <a:ext cx="838200" cy="914400"/>
            </a:xfrm>
            <a:custGeom>
              <a:avLst/>
              <a:gdLst/>
              <a:ahLst/>
              <a:cxnLst>
                <a:cxn ang="0">
                  <a:pos x="522" y="576"/>
                </a:cxn>
                <a:cxn ang="0">
                  <a:pos x="510" y="576"/>
                </a:cxn>
                <a:cxn ang="0">
                  <a:pos x="498" y="576"/>
                </a:cxn>
                <a:cxn ang="0">
                  <a:pos x="486" y="576"/>
                </a:cxn>
                <a:cxn ang="0">
                  <a:pos x="474" y="576"/>
                </a:cxn>
                <a:cxn ang="0">
                  <a:pos x="462" y="570"/>
                </a:cxn>
                <a:cxn ang="0">
                  <a:pos x="450" y="570"/>
                </a:cxn>
                <a:cxn ang="0">
                  <a:pos x="438" y="564"/>
                </a:cxn>
                <a:cxn ang="0">
                  <a:pos x="426" y="564"/>
                </a:cxn>
                <a:cxn ang="0">
                  <a:pos x="414" y="558"/>
                </a:cxn>
                <a:cxn ang="0">
                  <a:pos x="402" y="558"/>
                </a:cxn>
                <a:cxn ang="0">
                  <a:pos x="390" y="552"/>
                </a:cxn>
                <a:cxn ang="0">
                  <a:pos x="378" y="546"/>
                </a:cxn>
                <a:cxn ang="0">
                  <a:pos x="366" y="540"/>
                </a:cxn>
                <a:cxn ang="0">
                  <a:pos x="354" y="540"/>
                </a:cxn>
                <a:cxn ang="0">
                  <a:pos x="342" y="534"/>
                </a:cxn>
                <a:cxn ang="0">
                  <a:pos x="330" y="528"/>
                </a:cxn>
                <a:cxn ang="0">
                  <a:pos x="318" y="522"/>
                </a:cxn>
                <a:cxn ang="0">
                  <a:pos x="306" y="516"/>
                </a:cxn>
                <a:cxn ang="0">
                  <a:pos x="294" y="504"/>
                </a:cxn>
                <a:cxn ang="0">
                  <a:pos x="282" y="504"/>
                </a:cxn>
                <a:cxn ang="0">
                  <a:pos x="270" y="492"/>
                </a:cxn>
                <a:cxn ang="0">
                  <a:pos x="258" y="486"/>
                </a:cxn>
                <a:cxn ang="0">
                  <a:pos x="246" y="474"/>
                </a:cxn>
                <a:cxn ang="0">
                  <a:pos x="234" y="474"/>
                </a:cxn>
                <a:cxn ang="0">
                  <a:pos x="222" y="462"/>
                </a:cxn>
                <a:cxn ang="0">
                  <a:pos x="210" y="450"/>
                </a:cxn>
                <a:cxn ang="0">
                  <a:pos x="198" y="444"/>
                </a:cxn>
                <a:cxn ang="0">
                  <a:pos x="186" y="432"/>
                </a:cxn>
                <a:cxn ang="0">
                  <a:pos x="174" y="426"/>
                </a:cxn>
                <a:cxn ang="0">
                  <a:pos x="162" y="414"/>
                </a:cxn>
                <a:cxn ang="0">
                  <a:pos x="150" y="402"/>
                </a:cxn>
                <a:cxn ang="0">
                  <a:pos x="138" y="390"/>
                </a:cxn>
                <a:cxn ang="0">
                  <a:pos x="126" y="378"/>
                </a:cxn>
                <a:cxn ang="0">
                  <a:pos x="114" y="366"/>
                </a:cxn>
                <a:cxn ang="0">
                  <a:pos x="96" y="348"/>
                </a:cxn>
                <a:cxn ang="0">
                  <a:pos x="90" y="336"/>
                </a:cxn>
                <a:cxn ang="0">
                  <a:pos x="72" y="318"/>
                </a:cxn>
                <a:cxn ang="0">
                  <a:pos x="66" y="306"/>
                </a:cxn>
                <a:cxn ang="0">
                  <a:pos x="60" y="294"/>
                </a:cxn>
                <a:cxn ang="0">
                  <a:pos x="48" y="282"/>
                </a:cxn>
                <a:cxn ang="0">
                  <a:pos x="36" y="264"/>
                </a:cxn>
                <a:cxn ang="0">
                  <a:pos x="24" y="240"/>
                </a:cxn>
                <a:cxn ang="0">
                  <a:pos x="18" y="222"/>
                </a:cxn>
                <a:cxn ang="0">
                  <a:pos x="12" y="204"/>
                </a:cxn>
                <a:cxn ang="0">
                  <a:pos x="6" y="186"/>
                </a:cxn>
                <a:cxn ang="0">
                  <a:pos x="0" y="162"/>
                </a:cxn>
                <a:cxn ang="0">
                  <a:pos x="6" y="78"/>
                </a:cxn>
                <a:cxn ang="0">
                  <a:pos x="12" y="60"/>
                </a:cxn>
                <a:cxn ang="0">
                  <a:pos x="24" y="42"/>
                </a:cxn>
                <a:cxn ang="0">
                  <a:pos x="30" y="30"/>
                </a:cxn>
                <a:cxn ang="0">
                  <a:pos x="42" y="18"/>
                </a:cxn>
                <a:cxn ang="0">
                  <a:pos x="54" y="12"/>
                </a:cxn>
                <a:cxn ang="0">
                  <a:pos x="66" y="6"/>
                </a:cxn>
                <a:cxn ang="0">
                  <a:pos x="78" y="0"/>
                </a:cxn>
              </a:cxnLst>
              <a:rect l="0" t="0" r="r" b="b"/>
              <a:pathLst>
                <a:path w="528" h="576">
                  <a:moveTo>
                    <a:pt x="528" y="576"/>
                  </a:moveTo>
                  <a:lnTo>
                    <a:pt x="522" y="576"/>
                  </a:lnTo>
                  <a:lnTo>
                    <a:pt x="516" y="576"/>
                  </a:lnTo>
                  <a:lnTo>
                    <a:pt x="510" y="576"/>
                  </a:lnTo>
                  <a:lnTo>
                    <a:pt x="504" y="576"/>
                  </a:lnTo>
                  <a:lnTo>
                    <a:pt x="498" y="576"/>
                  </a:lnTo>
                  <a:lnTo>
                    <a:pt x="492" y="576"/>
                  </a:lnTo>
                  <a:lnTo>
                    <a:pt x="486" y="576"/>
                  </a:lnTo>
                  <a:lnTo>
                    <a:pt x="480" y="576"/>
                  </a:lnTo>
                  <a:lnTo>
                    <a:pt x="474" y="576"/>
                  </a:lnTo>
                  <a:lnTo>
                    <a:pt x="468" y="570"/>
                  </a:lnTo>
                  <a:lnTo>
                    <a:pt x="462" y="570"/>
                  </a:lnTo>
                  <a:lnTo>
                    <a:pt x="456" y="570"/>
                  </a:lnTo>
                  <a:lnTo>
                    <a:pt x="450" y="570"/>
                  </a:lnTo>
                  <a:lnTo>
                    <a:pt x="444" y="570"/>
                  </a:lnTo>
                  <a:lnTo>
                    <a:pt x="438" y="564"/>
                  </a:lnTo>
                  <a:lnTo>
                    <a:pt x="432" y="564"/>
                  </a:lnTo>
                  <a:lnTo>
                    <a:pt x="426" y="564"/>
                  </a:lnTo>
                  <a:lnTo>
                    <a:pt x="420" y="564"/>
                  </a:lnTo>
                  <a:lnTo>
                    <a:pt x="414" y="558"/>
                  </a:lnTo>
                  <a:lnTo>
                    <a:pt x="408" y="558"/>
                  </a:lnTo>
                  <a:lnTo>
                    <a:pt x="402" y="558"/>
                  </a:lnTo>
                  <a:lnTo>
                    <a:pt x="396" y="552"/>
                  </a:lnTo>
                  <a:lnTo>
                    <a:pt x="390" y="552"/>
                  </a:lnTo>
                  <a:lnTo>
                    <a:pt x="384" y="546"/>
                  </a:lnTo>
                  <a:lnTo>
                    <a:pt x="378" y="546"/>
                  </a:lnTo>
                  <a:lnTo>
                    <a:pt x="372" y="546"/>
                  </a:lnTo>
                  <a:lnTo>
                    <a:pt x="366" y="540"/>
                  </a:lnTo>
                  <a:lnTo>
                    <a:pt x="360" y="540"/>
                  </a:lnTo>
                  <a:lnTo>
                    <a:pt x="354" y="540"/>
                  </a:lnTo>
                  <a:lnTo>
                    <a:pt x="348" y="534"/>
                  </a:lnTo>
                  <a:lnTo>
                    <a:pt x="342" y="534"/>
                  </a:lnTo>
                  <a:lnTo>
                    <a:pt x="336" y="528"/>
                  </a:lnTo>
                  <a:lnTo>
                    <a:pt x="330" y="528"/>
                  </a:lnTo>
                  <a:lnTo>
                    <a:pt x="324" y="522"/>
                  </a:lnTo>
                  <a:lnTo>
                    <a:pt x="318" y="522"/>
                  </a:lnTo>
                  <a:lnTo>
                    <a:pt x="312" y="516"/>
                  </a:lnTo>
                  <a:lnTo>
                    <a:pt x="306" y="516"/>
                  </a:lnTo>
                  <a:lnTo>
                    <a:pt x="300" y="510"/>
                  </a:lnTo>
                  <a:lnTo>
                    <a:pt x="294" y="504"/>
                  </a:lnTo>
                  <a:lnTo>
                    <a:pt x="288" y="504"/>
                  </a:lnTo>
                  <a:lnTo>
                    <a:pt x="282" y="504"/>
                  </a:lnTo>
                  <a:lnTo>
                    <a:pt x="276" y="498"/>
                  </a:lnTo>
                  <a:lnTo>
                    <a:pt x="270" y="492"/>
                  </a:lnTo>
                  <a:lnTo>
                    <a:pt x="264" y="492"/>
                  </a:lnTo>
                  <a:lnTo>
                    <a:pt x="258" y="486"/>
                  </a:lnTo>
                  <a:lnTo>
                    <a:pt x="252" y="480"/>
                  </a:lnTo>
                  <a:lnTo>
                    <a:pt x="246" y="474"/>
                  </a:lnTo>
                  <a:lnTo>
                    <a:pt x="240" y="474"/>
                  </a:lnTo>
                  <a:lnTo>
                    <a:pt x="234" y="474"/>
                  </a:lnTo>
                  <a:lnTo>
                    <a:pt x="228" y="468"/>
                  </a:lnTo>
                  <a:lnTo>
                    <a:pt x="222" y="462"/>
                  </a:lnTo>
                  <a:lnTo>
                    <a:pt x="216" y="456"/>
                  </a:lnTo>
                  <a:lnTo>
                    <a:pt x="210" y="450"/>
                  </a:lnTo>
                  <a:lnTo>
                    <a:pt x="204" y="450"/>
                  </a:lnTo>
                  <a:lnTo>
                    <a:pt x="198" y="444"/>
                  </a:lnTo>
                  <a:lnTo>
                    <a:pt x="192" y="438"/>
                  </a:lnTo>
                  <a:lnTo>
                    <a:pt x="186" y="432"/>
                  </a:lnTo>
                  <a:lnTo>
                    <a:pt x="180" y="432"/>
                  </a:lnTo>
                  <a:lnTo>
                    <a:pt x="174" y="426"/>
                  </a:lnTo>
                  <a:lnTo>
                    <a:pt x="168" y="420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402"/>
                  </a:lnTo>
                  <a:lnTo>
                    <a:pt x="144" y="396"/>
                  </a:lnTo>
                  <a:lnTo>
                    <a:pt x="138" y="390"/>
                  </a:lnTo>
                  <a:lnTo>
                    <a:pt x="132" y="384"/>
                  </a:lnTo>
                  <a:lnTo>
                    <a:pt x="126" y="378"/>
                  </a:lnTo>
                  <a:lnTo>
                    <a:pt x="120" y="372"/>
                  </a:lnTo>
                  <a:lnTo>
                    <a:pt x="114" y="366"/>
                  </a:lnTo>
                  <a:lnTo>
                    <a:pt x="108" y="360"/>
                  </a:lnTo>
                  <a:lnTo>
                    <a:pt x="96" y="348"/>
                  </a:lnTo>
                  <a:lnTo>
                    <a:pt x="96" y="342"/>
                  </a:lnTo>
                  <a:lnTo>
                    <a:pt x="90" y="336"/>
                  </a:lnTo>
                  <a:lnTo>
                    <a:pt x="84" y="330"/>
                  </a:lnTo>
                  <a:lnTo>
                    <a:pt x="72" y="318"/>
                  </a:lnTo>
                  <a:lnTo>
                    <a:pt x="72" y="312"/>
                  </a:lnTo>
                  <a:lnTo>
                    <a:pt x="66" y="306"/>
                  </a:lnTo>
                  <a:lnTo>
                    <a:pt x="60" y="300"/>
                  </a:lnTo>
                  <a:lnTo>
                    <a:pt x="60" y="294"/>
                  </a:lnTo>
                  <a:lnTo>
                    <a:pt x="54" y="288"/>
                  </a:lnTo>
                  <a:lnTo>
                    <a:pt x="48" y="282"/>
                  </a:lnTo>
                  <a:lnTo>
                    <a:pt x="48" y="276"/>
                  </a:lnTo>
                  <a:lnTo>
                    <a:pt x="36" y="264"/>
                  </a:lnTo>
                  <a:lnTo>
                    <a:pt x="36" y="252"/>
                  </a:lnTo>
                  <a:lnTo>
                    <a:pt x="24" y="240"/>
                  </a:lnTo>
                  <a:lnTo>
                    <a:pt x="24" y="228"/>
                  </a:lnTo>
                  <a:lnTo>
                    <a:pt x="18" y="222"/>
                  </a:lnTo>
                  <a:lnTo>
                    <a:pt x="18" y="210"/>
                  </a:lnTo>
                  <a:lnTo>
                    <a:pt x="12" y="204"/>
                  </a:lnTo>
                  <a:lnTo>
                    <a:pt x="12" y="192"/>
                  </a:lnTo>
                  <a:lnTo>
                    <a:pt x="6" y="186"/>
                  </a:lnTo>
                  <a:lnTo>
                    <a:pt x="6" y="168"/>
                  </a:lnTo>
                  <a:lnTo>
                    <a:pt x="0" y="162"/>
                  </a:lnTo>
                  <a:lnTo>
                    <a:pt x="0" y="84"/>
                  </a:lnTo>
                  <a:lnTo>
                    <a:pt x="6" y="78"/>
                  </a:lnTo>
                  <a:lnTo>
                    <a:pt x="6" y="66"/>
                  </a:lnTo>
                  <a:lnTo>
                    <a:pt x="12" y="60"/>
                  </a:lnTo>
                  <a:lnTo>
                    <a:pt x="12" y="54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48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 –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Smoothing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Parameterization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Remeshing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05170" y="1198548"/>
            <a:ext cx="3357968" cy="1443052"/>
            <a:chOff x="2894239" y="446986"/>
            <a:chExt cx="4100221" cy="17620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94239" y="456414"/>
              <a:ext cx="1997923" cy="175260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993063" y="446986"/>
              <a:ext cx="2001397" cy="1755648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6057900" y="2038840"/>
            <a:ext cx="2288427" cy="2265206"/>
            <a:chOff x="3248268" y="3054840"/>
            <a:chExt cx="2608860" cy="258238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887668" y="3054840"/>
              <a:ext cx="1969460" cy="235614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</p:pic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248268" y="4775416"/>
              <a:ext cx="833538" cy="861812"/>
              <a:chOff x="2161" y="2859"/>
              <a:chExt cx="455" cy="455"/>
            </a:xfrm>
          </p:grpSpPr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61" y="2859"/>
                <a:ext cx="455" cy="455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2161" y="2859"/>
                <a:ext cx="455" cy="454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655850" y="4512562"/>
            <a:ext cx="3102230" cy="1558037"/>
            <a:chOff x="5186301" y="4652263"/>
            <a:chExt cx="3749579" cy="1883156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screen">
              <a:grayscl/>
            </a:blip>
            <a:srcRect/>
            <a:stretch>
              <a:fillRect/>
            </a:stretch>
          </p:blipFill>
          <p:spPr bwMode="auto">
            <a:xfrm>
              <a:off x="5186301" y="4654921"/>
              <a:ext cx="1837629" cy="1880498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15880" y="4652263"/>
              <a:ext cx="1820000" cy="1880498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37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093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970866" y="5630333"/>
            <a:ext cx="248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50000th iteration; </a:t>
            </a:r>
            <a:r>
              <a:rPr lang="en-US" dirty="0" smtClean="0">
                <a:sym typeface="Symbol"/>
              </a:rPr>
              <a:t>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=0.5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74" name="Freeform 6"/>
          <p:cNvSpPr>
            <a:spLocks/>
          </p:cNvSpPr>
          <p:nvPr/>
        </p:nvSpPr>
        <p:spPr bwMode="auto">
          <a:xfrm>
            <a:off x="4648200" y="3352800"/>
            <a:ext cx="28575" cy="19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0"/>
              </a:cxn>
              <a:cxn ang="0">
                <a:pos x="12" y="6"/>
              </a:cxn>
              <a:cxn ang="0">
                <a:pos x="18" y="12"/>
              </a:cxn>
              <a:cxn ang="0">
                <a:pos x="12" y="12"/>
              </a:cxn>
              <a:cxn ang="0">
                <a:pos x="6" y="6"/>
              </a:cxn>
              <a:cxn ang="0">
                <a:pos x="0" y="0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6" y="0"/>
                </a:lnTo>
                <a:lnTo>
                  <a:pt x="12" y="6"/>
                </a:lnTo>
                <a:lnTo>
                  <a:pt x="18" y="12"/>
                </a:lnTo>
                <a:lnTo>
                  <a:pt x="12" y="12"/>
                </a:lnTo>
                <a:lnTo>
                  <a:pt x="6" y="6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58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altLang="zh-CN" sz="3600" dirty="0" smtClean="0">
                <a:ea typeface="SimSun" pitchFamily="2" charset="-122"/>
              </a:rPr>
              <a:t>Recap: Laplace-Beltrami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ea typeface="SimSun" pitchFamily="2" charset="-122"/>
              </a:rPr>
              <a:t>High-pass filter: extracts local surface detail</a:t>
            </a:r>
          </a:p>
          <a:p>
            <a:r>
              <a:rPr lang="en-US" altLang="zh-CN" sz="2800" dirty="0" smtClean="0">
                <a:ea typeface="SimSun" pitchFamily="2" charset="-122"/>
              </a:rPr>
              <a:t>Detail </a:t>
            </a:r>
            <a:r>
              <a:rPr lang="en-US" altLang="zh-CN" sz="2800" dirty="0">
                <a:ea typeface="SimSun" pitchFamily="2" charset="-122"/>
              </a:rPr>
              <a:t>= </a:t>
            </a:r>
            <a:r>
              <a:rPr lang="en-US" altLang="zh-CN" sz="2800" i="1" dirty="0" smtClean="0">
                <a:solidFill>
                  <a:schemeClr val="accent2"/>
                </a:solidFill>
                <a:ea typeface="SimSun" pitchFamily="2" charset="-122"/>
              </a:rPr>
              <a:t>smooth</a:t>
            </a:r>
            <a:r>
              <a:rPr lang="en-US" altLang="zh-CN" sz="2800" dirty="0" smtClean="0">
                <a:ea typeface="SimSun" pitchFamily="2" charset="-122"/>
              </a:rPr>
              <a:t>(surface) – surface</a:t>
            </a:r>
            <a:endParaRPr lang="en-US" altLang="zh-CN" sz="2800" dirty="0">
              <a:ea typeface="SimSun" pitchFamily="2" charset="-122"/>
            </a:endParaRPr>
          </a:p>
          <a:p>
            <a:r>
              <a:rPr lang="en-US" altLang="zh-CN" sz="2800" dirty="0">
                <a:ea typeface="SimSun" pitchFamily="2" charset="-122"/>
              </a:rPr>
              <a:t>Smoothing = averaging</a:t>
            </a:r>
          </a:p>
        </p:txBody>
      </p:sp>
      <p:sp>
        <p:nvSpPr>
          <p:cNvPr id="147460" name="Freeform 4"/>
          <p:cNvSpPr>
            <a:spLocks/>
          </p:cNvSpPr>
          <p:nvPr/>
        </p:nvSpPr>
        <p:spPr bwMode="auto">
          <a:xfrm>
            <a:off x="3369456" y="3624319"/>
            <a:ext cx="1120775" cy="895350"/>
          </a:xfrm>
          <a:custGeom>
            <a:avLst/>
            <a:gdLst/>
            <a:ahLst/>
            <a:cxnLst>
              <a:cxn ang="0">
                <a:pos x="0" y="331"/>
              </a:cxn>
              <a:cxn ang="0">
                <a:pos x="722" y="0"/>
              </a:cxn>
              <a:cxn ang="0">
                <a:pos x="465" y="576"/>
              </a:cxn>
            </a:cxnLst>
            <a:rect l="0" t="0" r="r" b="b"/>
            <a:pathLst>
              <a:path w="722" h="576">
                <a:moveTo>
                  <a:pt x="0" y="331"/>
                </a:moveTo>
                <a:lnTo>
                  <a:pt x="722" y="0"/>
                </a:lnTo>
                <a:lnTo>
                  <a:pt x="465" y="576"/>
                </a:lnTo>
              </a:path>
            </a:pathLst>
          </a:custGeom>
          <a:noFill/>
          <a:ln w="38100" cmpd="sng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1" name="Freeform 5"/>
          <p:cNvSpPr>
            <a:spLocks/>
          </p:cNvSpPr>
          <p:nvPr/>
        </p:nvSpPr>
        <p:spPr bwMode="auto">
          <a:xfrm rot="-370211">
            <a:off x="4537856" y="3576694"/>
            <a:ext cx="798512" cy="752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6" y="486"/>
              </a:cxn>
            </a:cxnLst>
            <a:rect l="0" t="0" r="r" b="b"/>
            <a:pathLst>
              <a:path w="516" h="486">
                <a:moveTo>
                  <a:pt x="0" y="0"/>
                </a:moveTo>
                <a:cubicBezTo>
                  <a:pt x="0" y="0"/>
                  <a:pt x="258" y="243"/>
                  <a:pt x="516" y="486"/>
                </a:cubicBezTo>
              </a:path>
            </a:pathLst>
          </a:custGeom>
          <a:noFill/>
          <a:ln w="381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2" name="Line 6"/>
          <p:cNvSpPr>
            <a:spLocks noChangeShapeType="1"/>
          </p:cNvSpPr>
          <p:nvPr/>
        </p:nvSpPr>
        <p:spPr bwMode="auto">
          <a:xfrm rot="21229789" flipH="1">
            <a:off x="3663143" y="3649719"/>
            <a:ext cx="828675" cy="46037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3" name="Line 7"/>
          <p:cNvSpPr>
            <a:spLocks noChangeShapeType="1"/>
          </p:cNvSpPr>
          <p:nvPr/>
        </p:nvSpPr>
        <p:spPr bwMode="auto">
          <a:xfrm rot="-370211">
            <a:off x="4510868" y="3562406"/>
            <a:ext cx="930275" cy="2889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4" name="Freeform 8"/>
          <p:cNvSpPr>
            <a:spLocks/>
          </p:cNvSpPr>
          <p:nvPr/>
        </p:nvSpPr>
        <p:spPr bwMode="auto">
          <a:xfrm>
            <a:off x="3364693" y="3717981"/>
            <a:ext cx="2100263" cy="819150"/>
          </a:xfrm>
          <a:custGeom>
            <a:avLst/>
            <a:gdLst/>
            <a:ahLst/>
            <a:cxnLst>
              <a:cxn ang="0">
                <a:pos x="206" y="0"/>
              </a:cxn>
              <a:cxn ang="0">
                <a:pos x="0" y="270"/>
              </a:cxn>
              <a:cxn ang="0">
                <a:pos x="461" y="528"/>
              </a:cxn>
              <a:cxn ang="0">
                <a:pos x="1295" y="365"/>
              </a:cxn>
              <a:cxn ang="0">
                <a:pos x="1353" y="58"/>
              </a:cxn>
            </a:cxnLst>
            <a:rect l="0" t="0" r="r" b="b"/>
            <a:pathLst>
              <a:path w="1353" h="528">
                <a:moveTo>
                  <a:pt x="206" y="0"/>
                </a:moveTo>
                <a:lnTo>
                  <a:pt x="0" y="270"/>
                </a:lnTo>
                <a:lnTo>
                  <a:pt x="461" y="528"/>
                </a:lnTo>
                <a:lnTo>
                  <a:pt x="1295" y="365"/>
                </a:lnTo>
                <a:lnTo>
                  <a:pt x="1353" y="58"/>
                </a:lnTo>
              </a:path>
            </a:pathLst>
          </a:custGeom>
          <a:noFill/>
          <a:ln w="381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5" name="Oval 9"/>
          <p:cNvSpPr>
            <a:spLocks noChangeArrowheads="1"/>
          </p:cNvSpPr>
          <p:nvPr/>
        </p:nvSpPr>
        <p:spPr bwMode="auto">
          <a:xfrm>
            <a:off x="4425143" y="3571931"/>
            <a:ext cx="131763" cy="1285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Oval 10"/>
          <p:cNvSpPr>
            <a:spLocks noChangeArrowheads="1"/>
          </p:cNvSpPr>
          <p:nvPr/>
        </p:nvSpPr>
        <p:spPr bwMode="auto">
          <a:xfrm>
            <a:off x="4412443" y="3922769"/>
            <a:ext cx="131763" cy="1301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H="1" flipV="1">
            <a:off x="3477406" y="3719569"/>
            <a:ext cx="176212" cy="1111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8" name="Oval 12"/>
          <p:cNvSpPr>
            <a:spLocks noChangeArrowheads="1"/>
          </p:cNvSpPr>
          <p:nvPr/>
        </p:nvSpPr>
        <p:spPr bwMode="auto">
          <a:xfrm>
            <a:off x="3623456" y="3673531"/>
            <a:ext cx="128587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 flipH="1" flipV="1">
            <a:off x="3207531" y="4157719"/>
            <a:ext cx="177800" cy="95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H="1">
            <a:off x="3318656" y="4129144"/>
            <a:ext cx="65087" cy="21431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1" name="Line 15"/>
          <p:cNvSpPr>
            <a:spLocks noChangeShapeType="1"/>
          </p:cNvSpPr>
          <p:nvPr/>
        </p:nvSpPr>
        <p:spPr bwMode="auto">
          <a:xfrm>
            <a:off x="4117168" y="4556181"/>
            <a:ext cx="19050" cy="223838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2" name="Line 16"/>
          <p:cNvSpPr>
            <a:spLocks noChangeShapeType="1"/>
          </p:cNvSpPr>
          <p:nvPr/>
        </p:nvSpPr>
        <p:spPr bwMode="auto">
          <a:xfrm flipH="1">
            <a:off x="3933018" y="4556181"/>
            <a:ext cx="157163" cy="9366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3" name="Line 17"/>
          <p:cNvSpPr>
            <a:spLocks noChangeShapeType="1"/>
          </p:cNvSpPr>
          <p:nvPr/>
        </p:nvSpPr>
        <p:spPr bwMode="auto">
          <a:xfrm>
            <a:off x="5355418" y="4297419"/>
            <a:ext cx="120650" cy="184150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4" name="Line 18"/>
          <p:cNvSpPr>
            <a:spLocks noChangeShapeType="1"/>
          </p:cNvSpPr>
          <p:nvPr/>
        </p:nvSpPr>
        <p:spPr bwMode="auto">
          <a:xfrm>
            <a:off x="5496706" y="3840219"/>
            <a:ext cx="147637" cy="26987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5" name="Oval 19"/>
          <p:cNvSpPr>
            <a:spLocks noChangeArrowheads="1"/>
          </p:cNvSpPr>
          <p:nvPr/>
        </p:nvSpPr>
        <p:spPr bwMode="auto">
          <a:xfrm>
            <a:off x="4040968" y="4475219"/>
            <a:ext cx="131763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6" name="Oval 20"/>
          <p:cNvSpPr>
            <a:spLocks noChangeArrowheads="1"/>
          </p:cNvSpPr>
          <p:nvPr/>
        </p:nvSpPr>
        <p:spPr bwMode="auto">
          <a:xfrm>
            <a:off x="3315481" y="4084694"/>
            <a:ext cx="130175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7" name="Oval 21"/>
          <p:cNvSpPr>
            <a:spLocks noChangeArrowheads="1"/>
          </p:cNvSpPr>
          <p:nvPr/>
        </p:nvSpPr>
        <p:spPr bwMode="auto">
          <a:xfrm>
            <a:off x="5298268" y="4222806"/>
            <a:ext cx="131763" cy="130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8" name="Oval 22"/>
          <p:cNvSpPr>
            <a:spLocks noChangeArrowheads="1"/>
          </p:cNvSpPr>
          <p:nvPr/>
        </p:nvSpPr>
        <p:spPr bwMode="auto">
          <a:xfrm>
            <a:off x="5391931" y="3759256"/>
            <a:ext cx="130175" cy="128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9" name="Line 23"/>
          <p:cNvSpPr>
            <a:spLocks noChangeShapeType="1"/>
          </p:cNvSpPr>
          <p:nvPr/>
        </p:nvSpPr>
        <p:spPr bwMode="auto">
          <a:xfrm flipV="1">
            <a:off x="4480706" y="3624319"/>
            <a:ext cx="635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1" y="339010"/>
            <a:ext cx="2426469" cy="349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27" y="4867862"/>
            <a:ext cx="53721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7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altLang="zh-CN" sz="3600" dirty="0" smtClean="0">
                <a:ea typeface="SimSun" pitchFamily="2" charset="-122"/>
              </a:rPr>
              <a:t>Recap: Laplace-Beltrami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ea typeface="SimSun" pitchFamily="2" charset="-122"/>
              </a:rPr>
              <a:t>The direction </a:t>
            </a:r>
            <a:r>
              <a:rPr lang="en-US" altLang="zh-CN" sz="2800" dirty="0" smtClean="0">
                <a:ea typeface="SimSun" pitchFamily="2" charset="-122"/>
              </a:rPr>
              <a:t>of </a:t>
            </a:r>
            <a:r>
              <a:rPr lang="en-US" altLang="zh-CN" sz="2800" b="1" dirty="0" smtClean="0">
                <a:ea typeface="SimSun" pitchFamily="2" charset="-122"/>
                <a:sym typeface="Symbol" pitchFamily="18" charset="2"/>
              </a:rPr>
              <a:t></a:t>
            </a:r>
            <a:r>
              <a:rPr lang="en-US" altLang="zh-CN" sz="2800" i="1" baseline="-250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  <a:sym typeface="Symbol" pitchFamily="18" charset="2"/>
              </a:rPr>
              <a:t>i</a:t>
            </a:r>
            <a:r>
              <a:rPr lang="en-US" altLang="zh-CN" sz="2800" dirty="0" smtClean="0">
                <a:ea typeface="SimSun" pitchFamily="2" charset="-122"/>
                <a:sym typeface="Symbol" pitchFamily="18" charset="2"/>
              </a:rPr>
              <a:t> </a:t>
            </a:r>
            <a:r>
              <a:rPr lang="en-US" altLang="zh-CN" sz="2800" dirty="0" smtClean="0">
                <a:ea typeface="SimSun" pitchFamily="2" charset="-122"/>
              </a:rPr>
              <a:t>approximates </a:t>
            </a:r>
            <a:r>
              <a:rPr lang="en-US" altLang="zh-CN" sz="2800" dirty="0">
                <a:ea typeface="SimSun" pitchFamily="2" charset="-122"/>
              </a:rPr>
              <a:t>the normal</a:t>
            </a:r>
          </a:p>
          <a:p>
            <a:r>
              <a:rPr lang="en-US" altLang="zh-CN" sz="2800" dirty="0">
                <a:ea typeface="SimSun" pitchFamily="2" charset="-122"/>
              </a:rPr>
              <a:t>The size approximates the mean curvature</a:t>
            </a: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1" y="339010"/>
            <a:ext cx="2426469" cy="3495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862182" y="2680103"/>
            <a:ext cx="2436812" cy="1447726"/>
            <a:chOff x="862182" y="2680103"/>
            <a:chExt cx="2436812" cy="1447726"/>
          </a:xfrm>
        </p:grpSpPr>
        <p:grpSp>
          <p:nvGrpSpPr>
            <p:cNvPr id="3" name="Group 2"/>
            <p:cNvGrpSpPr/>
            <p:nvPr/>
          </p:nvGrpSpPr>
          <p:grpSpPr>
            <a:xfrm>
              <a:off x="862182" y="2910216"/>
              <a:ext cx="2436812" cy="1217613"/>
              <a:chOff x="3207531" y="3562406"/>
              <a:chExt cx="2436812" cy="1217613"/>
            </a:xfrm>
          </p:grpSpPr>
          <p:sp>
            <p:nvSpPr>
              <p:cNvPr id="147460" name="Freeform 4"/>
              <p:cNvSpPr>
                <a:spLocks/>
              </p:cNvSpPr>
              <p:nvPr/>
            </p:nvSpPr>
            <p:spPr bwMode="auto">
              <a:xfrm>
                <a:off x="3369456" y="3624319"/>
                <a:ext cx="1120775" cy="895350"/>
              </a:xfrm>
              <a:custGeom>
                <a:avLst/>
                <a:gdLst/>
                <a:ahLst/>
                <a:cxnLst>
                  <a:cxn ang="0">
                    <a:pos x="0" y="331"/>
                  </a:cxn>
                  <a:cxn ang="0">
                    <a:pos x="722" y="0"/>
                  </a:cxn>
                  <a:cxn ang="0">
                    <a:pos x="465" y="576"/>
                  </a:cxn>
                </a:cxnLst>
                <a:rect l="0" t="0" r="r" b="b"/>
                <a:pathLst>
                  <a:path w="722" h="576">
                    <a:moveTo>
                      <a:pt x="0" y="331"/>
                    </a:moveTo>
                    <a:lnTo>
                      <a:pt x="722" y="0"/>
                    </a:lnTo>
                    <a:lnTo>
                      <a:pt x="465" y="576"/>
                    </a:lnTo>
                  </a:path>
                </a:pathLst>
              </a:custGeom>
              <a:noFill/>
              <a:ln w="38100" cmpd="sng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1" name="Freeform 5"/>
              <p:cNvSpPr>
                <a:spLocks/>
              </p:cNvSpPr>
              <p:nvPr/>
            </p:nvSpPr>
            <p:spPr bwMode="auto">
              <a:xfrm rot="-370211">
                <a:off x="4537856" y="3576694"/>
                <a:ext cx="798512" cy="752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6" y="486"/>
                  </a:cxn>
                </a:cxnLst>
                <a:rect l="0" t="0" r="r" b="b"/>
                <a:pathLst>
                  <a:path w="516" h="486">
                    <a:moveTo>
                      <a:pt x="0" y="0"/>
                    </a:moveTo>
                    <a:cubicBezTo>
                      <a:pt x="0" y="0"/>
                      <a:pt x="258" y="243"/>
                      <a:pt x="516" y="486"/>
                    </a:cubicBez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2" name="Line 6"/>
              <p:cNvSpPr>
                <a:spLocks noChangeShapeType="1"/>
              </p:cNvSpPr>
              <p:nvPr/>
            </p:nvSpPr>
            <p:spPr bwMode="auto">
              <a:xfrm rot="21229789" flipH="1">
                <a:off x="3663143" y="3649719"/>
                <a:ext cx="828675" cy="4603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3" name="Line 7"/>
              <p:cNvSpPr>
                <a:spLocks noChangeShapeType="1"/>
              </p:cNvSpPr>
              <p:nvPr/>
            </p:nvSpPr>
            <p:spPr bwMode="auto">
              <a:xfrm rot="-370211">
                <a:off x="4510868" y="3562406"/>
                <a:ext cx="930275" cy="2889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4" name="Freeform 8"/>
              <p:cNvSpPr>
                <a:spLocks/>
              </p:cNvSpPr>
              <p:nvPr/>
            </p:nvSpPr>
            <p:spPr bwMode="auto">
              <a:xfrm>
                <a:off x="3364693" y="3717981"/>
                <a:ext cx="2100263" cy="819150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0" y="270"/>
                  </a:cxn>
                  <a:cxn ang="0">
                    <a:pos x="461" y="528"/>
                  </a:cxn>
                  <a:cxn ang="0">
                    <a:pos x="1295" y="365"/>
                  </a:cxn>
                  <a:cxn ang="0">
                    <a:pos x="1353" y="58"/>
                  </a:cxn>
                </a:cxnLst>
                <a:rect l="0" t="0" r="r" b="b"/>
                <a:pathLst>
                  <a:path w="1353" h="528">
                    <a:moveTo>
                      <a:pt x="206" y="0"/>
                    </a:moveTo>
                    <a:lnTo>
                      <a:pt x="0" y="270"/>
                    </a:lnTo>
                    <a:lnTo>
                      <a:pt x="461" y="528"/>
                    </a:lnTo>
                    <a:lnTo>
                      <a:pt x="1295" y="365"/>
                    </a:lnTo>
                    <a:lnTo>
                      <a:pt x="1353" y="58"/>
                    </a:ln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5" name="Oval 9"/>
              <p:cNvSpPr>
                <a:spLocks noChangeArrowheads="1"/>
              </p:cNvSpPr>
              <p:nvPr/>
            </p:nvSpPr>
            <p:spPr bwMode="auto">
              <a:xfrm>
                <a:off x="4425143" y="3571931"/>
                <a:ext cx="131763" cy="1285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66" name="Oval 10"/>
              <p:cNvSpPr>
                <a:spLocks noChangeArrowheads="1"/>
              </p:cNvSpPr>
              <p:nvPr/>
            </p:nvSpPr>
            <p:spPr bwMode="auto">
              <a:xfrm>
                <a:off x="4412443" y="3922769"/>
                <a:ext cx="131763" cy="13017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67" name="Line 11"/>
              <p:cNvSpPr>
                <a:spLocks noChangeShapeType="1"/>
              </p:cNvSpPr>
              <p:nvPr/>
            </p:nvSpPr>
            <p:spPr bwMode="auto">
              <a:xfrm flipH="1" flipV="1">
                <a:off x="3477406" y="3719569"/>
                <a:ext cx="176212" cy="111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8" name="Oval 12"/>
              <p:cNvSpPr>
                <a:spLocks noChangeArrowheads="1"/>
              </p:cNvSpPr>
              <p:nvPr/>
            </p:nvSpPr>
            <p:spPr bwMode="auto">
              <a:xfrm>
                <a:off x="3623456" y="3673531"/>
                <a:ext cx="128587" cy="1317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69" name="Line 13"/>
              <p:cNvSpPr>
                <a:spLocks noChangeShapeType="1"/>
              </p:cNvSpPr>
              <p:nvPr/>
            </p:nvSpPr>
            <p:spPr bwMode="auto">
              <a:xfrm flipH="1" flipV="1">
                <a:off x="3207531" y="4157719"/>
                <a:ext cx="177800" cy="95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0" name="Line 14"/>
              <p:cNvSpPr>
                <a:spLocks noChangeShapeType="1"/>
              </p:cNvSpPr>
              <p:nvPr/>
            </p:nvSpPr>
            <p:spPr bwMode="auto">
              <a:xfrm flipH="1">
                <a:off x="3318656" y="4129144"/>
                <a:ext cx="65087" cy="2143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1" name="Line 15"/>
              <p:cNvSpPr>
                <a:spLocks noChangeShapeType="1"/>
              </p:cNvSpPr>
              <p:nvPr/>
            </p:nvSpPr>
            <p:spPr bwMode="auto">
              <a:xfrm>
                <a:off x="4117168" y="4556181"/>
                <a:ext cx="19050" cy="22383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2" name="Line 16"/>
              <p:cNvSpPr>
                <a:spLocks noChangeShapeType="1"/>
              </p:cNvSpPr>
              <p:nvPr/>
            </p:nvSpPr>
            <p:spPr bwMode="auto">
              <a:xfrm flipH="1">
                <a:off x="3933018" y="4556181"/>
                <a:ext cx="157163" cy="93663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3" name="Line 17"/>
              <p:cNvSpPr>
                <a:spLocks noChangeShapeType="1"/>
              </p:cNvSpPr>
              <p:nvPr/>
            </p:nvSpPr>
            <p:spPr bwMode="auto">
              <a:xfrm>
                <a:off x="5355418" y="4297419"/>
                <a:ext cx="120650" cy="18415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4" name="Line 18"/>
              <p:cNvSpPr>
                <a:spLocks noChangeShapeType="1"/>
              </p:cNvSpPr>
              <p:nvPr/>
            </p:nvSpPr>
            <p:spPr bwMode="auto">
              <a:xfrm>
                <a:off x="5496706" y="3840219"/>
                <a:ext cx="147637" cy="2698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5" name="Oval 19"/>
              <p:cNvSpPr>
                <a:spLocks noChangeArrowheads="1"/>
              </p:cNvSpPr>
              <p:nvPr/>
            </p:nvSpPr>
            <p:spPr bwMode="auto">
              <a:xfrm>
                <a:off x="4040968" y="4475219"/>
                <a:ext cx="131763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76" name="Oval 20"/>
              <p:cNvSpPr>
                <a:spLocks noChangeArrowheads="1"/>
              </p:cNvSpPr>
              <p:nvPr/>
            </p:nvSpPr>
            <p:spPr bwMode="auto">
              <a:xfrm>
                <a:off x="3315481" y="4084694"/>
                <a:ext cx="130175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77" name="Oval 21"/>
              <p:cNvSpPr>
                <a:spLocks noChangeArrowheads="1"/>
              </p:cNvSpPr>
              <p:nvPr/>
            </p:nvSpPr>
            <p:spPr bwMode="auto">
              <a:xfrm>
                <a:off x="5298268" y="4222806"/>
                <a:ext cx="131763" cy="130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78" name="Oval 22"/>
              <p:cNvSpPr>
                <a:spLocks noChangeArrowheads="1"/>
              </p:cNvSpPr>
              <p:nvPr/>
            </p:nvSpPr>
            <p:spPr bwMode="auto">
              <a:xfrm>
                <a:off x="5391931" y="3759256"/>
                <a:ext cx="130175" cy="1285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479" name="Line 23"/>
              <p:cNvSpPr>
                <a:spLocks noChangeShapeType="1"/>
              </p:cNvSpPr>
              <p:nvPr/>
            </p:nvSpPr>
            <p:spPr bwMode="auto">
              <a:xfrm flipV="1">
                <a:off x="4480706" y="3624319"/>
                <a:ext cx="6350" cy="3603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lg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448" y="2680103"/>
              <a:ext cx="265495" cy="19698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257800" y="2757231"/>
            <a:ext cx="1943100" cy="1244600"/>
            <a:chOff x="5257800" y="2757231"/>
            <a:chExt cx="1943100" cy="1244600"/>
          </a:xfrm>
        </p:grpSpPr>
        <p:pic>
          <p:nvPicPr>
            <p:cNvPr id="30" name="Picture 25" descr="surfa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800" y="2833431"/>
              <a:ext cx="1943100" cy="1168400"/>
            </a:xfrm>
            <a:prstGeom prst="rect">
              <a:avLst/>
            </a:prstGeom>
            <a:noFill/>
          </p:spPr>
        </p:pic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238875" y="3185856"/>
              <a:ext cx="90488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5761038" y="3050919"/>
              <a:ext cx="1181100" cy="485775"/>
            </a:xfrm>
            <a:custGeom>
              <a:avLst/>
              <a:gdLst/>
              <a:ahLst/>
              <a:cxnLst>
                <a:cxn ang="0">
                  <a:pos x="145" y="25"/>
                </a:cxn>
                <a:cxn ang="0">
                  <a:pos x="31" y="85"/>
                </a:cxn>
                <a:cxn ang="0">
                  <a:pos x="25" y="193"/>
                </a:cxn>
                <a:cxn ang="0">
                  <a:pos x="181" y="253"/>
                </a:cxn>
                <a:cxn ang="0">
                  <a:pos x="439" y="295"/>
                </a:cxn>
                <a:cxn ang="0">
                  <a:pos x="703" y="187"/>
                </a:cxn>
                <a:cxn ang="0">
                  <a:pos x="685" y="79"/>
                </a:cxn>
                <a:cxn ang="0">
                  <a:pos x="499" y="13"/>
                </a:cxn>
                <a:cxn ang="0">
                  <a:pos x="385" y="1"/>
                </a:cxn>
                <a:cxn ang="0">
                  <a:pos x="145" y="25"/>
                </a:cxn>
              </a:cxnLst>
              <a:rect l="0" t="0" r="r" b="b"/>
              <a:pathLst>
                <a:path w="744" h="306">
                  <a:moveTo>
                    <a:pt x="145" y="25"/>
                  </a:moveTo>
                  <a:cubicBezTo>
                    <a:pt x="86" y="39"/>
                    <a:pt x="51" y="57"/>
                    <a:pt x="31" y="85"/>
                  </a:cubicBezTo>
                  <a:cubicBezTo>
                    <a:pt x="11" y="113"/>
                    <a:pt x="0" y="165"/>
                    <a:pt x="25" y="193"/>
                  </a:cubicBezTo>
                  <a:cubicBezTo>
                    <a:pt x="50" y="221"/>
                    <a:pt x="112" y="236"/>
                    <a:pt x="181" y="253"/>
                  </a:cubicBezTo>
                  <a:cubicBezTo>
                    <a:pt x="250" y="270"/>
                    <a:pt x="352" y="306"/>
                    <a:pt x="439" y="295"/>
                  </a:cubicBezTo>
                  <a:cubicBezTo>
                    <a:pt x="526" y="284"/>
                    <a:pt x="662" y="223"/>
                    <a:pt x="703" y="187"/>
                  </a:cubicBezTo>
                  <a:cubicBezTo>
                    <a:pt x="744" y="151"/>
                    <a:pt x="719" y="108"/>
                    <a:pt x="685" y="79"/>
                  </a:cubicBezTo>
                  <a:cubicBezTo>
                    <a:pt x="651" y="50"/>
                    <a:pt x="549" y="26"/>
                    <a:pt x="499" y="13"/>
                  </a:cubicBezTo>
                  <a:cubicBezTo>
                    <a:pt x="449" y="0"/>
                    <a:pt x="441" y="0"/>
                    <a:pt x="385" y="1"/>
                  </a:cubicBezTo>
                  <a:cubicBezTo>
                    <a:pt x="329" y="2"/>
                    <a:pt x="204" y="11"/>
                    <a:pt x="145" y="2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V="1">
              <a:off x="6286500" y="2757231"/>
              <a:ext cx="9525" cy="4667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lg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6461125" y="3374769"/>
              <a:ext cx="309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400">
                  <a:latin typeface="Times" pitchFamily="18" charset="0"/>
                  <a:ea typeface="SimSun" pitchFamily="2" charset="-122"/>
                  <a:sym typeface="Symbol" pitchFamily="18" charset="2"/>
                </a:rPr>
                <a:t></a:t>
              </a:r>
              <a:endParaRPr lang="zh-CN" altLang="en-US" sz="2400">
                <a:latin typeface="Times" pitchFamily="18" charset="0"/>
                <a:ea typeface="SimSun" pitchFamily="2" charset="-122"/>
              </a:endParaRPr>
            </a:p>
          </p:txBody>
        </p:sp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406" y="3141435"/>
              <a:ext cx="265495" cy="196980"/>
            </a:xfrm>
            <a:prstGeom prst="rect">
              <a:avLst/>
            </a:prstGeom>
          </p:spPr>
        </p:pic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37" y="4338341"/>
            <a:ext cx="3669899" cy="747572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67" y="5516860"/>
            <a:ext cx="5743693" cy="71289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2" y="4326982"/>
            <a:ext cx="3581325" cy="8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0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85" name="Rectangle 77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786447"/>
          </a:xfrm>
        </p:spPr>
        <p:txBody>
          <a:bodyPr/>
          <a:lstStyle/>
          <a:p>
            <a:r>
              <a:rPr lang="de-DE" altLang="zh-CN" sz="2400" dirty="0">
                <a:ea typeface="SimSun" pitchFamily="2" charset="-122"/>
              </a:rPr>
              <a:t>Ignore geometry</a:t>
            </a:r>
          </a:p>
          <a:p>
            <a:pPr lvl="1"/>
            <a:endParaRPr lang="de-DE" altLang="zh-CN" sz="2000" dirty="0">
              <a:ea typeface="SimSun" pitchFamily="2" charset="-122"/>
            </a:endParaRPr>
          </a:p>
          <a:p>
            <a:pPr lvl="1"/>
            <a:endParaRPr lang="de-DE" altLang="zh-CN" sz="2000" dirty="0">
              <a:ea typeface="SimSun" pitchFamily="2" charset="-122"/>
            </a:endParaRPr>
          </a:p>
          <a:p>
            <a:r>
              <a:rPr lang="de-DE" altLang="zh-CN" sz="2400" dirty="0">
                <a:ea typeface="SimSun" pitchFamily="2" charset="-122"/>
              </a:rPr>
              <a:t>Integrate over Voronoi</a:t>
            </a:r>
            <a:br>
              <a:rPr lang="de-DE" altLang="zh-CN" sz="2400" dirty="0">
                <a:ea typeface="SimSun" pitchFamily="2" charset="-122"/>
              </a:rPr>
            </a:br>
            <a:r>
              <a:rPr lang="de-DE" altLang="zh-CN" sz="2400" dirty="0">
                <a:ea typeface="SimSun" pitchFamily="2" charset="-122"/>
              </a:rPr>
              <a:t>region of </a:t>
            </a:r>
            <a:r>
              <a:rPr lang="de-DE" altLang="zh-CN" sz="2400" dirty="0" smtClean="0">
                <a:ea typeface="SimSun" pitchFamily="2" charset="-122"/>
              </a:rPr>
              <a:t>the vertex</a:t>
            </a:r>
            <a:endParaRPr lang="de-DE" altLang="zh-CN" sz="2400" dirty="0">
              <a:ea typeface="SimSun" pitchFamily="2" charset="-122"/>
            </a:endParaRPr>
          </a:p>
          <a:p>
            <a:endParaRPr lang="zh-CN" altLang="en-US" sz="2400" dirty="0">
              <a:ea typeface="SimSun" pitchFamily="2" charset="-122"/>
            </a:endParaRPr>
          </a:p>
        </p:txBody>
      </p:sp>
      <p:sp>
        <p:nvSpPr>
          <p:cNvPr id="324670" name="Text Box 62"/>
          <p:cNvSpPr txBox="1">
            <a:spLocks noChangeArrowheads="1"/>
          </p:cNvSpPr>
          <p:nvPr/>
        </p:nvSpPr>
        <p:spPr bwMode="auto">
          <a:xfrm>
            <a:off x="1200150" y="2854325"/>
            <a:ext cx="341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b="1" dirty="0" err="1" smtClean="0">
                <a:solidFill>
                  <a:srgbClr val="339966"/>
                </a:solidFill>
                <a:latin typeface="Symbol" pitchFamily="18" charset="2"/>
                <a:ea typeface="SimSun" pitchFamily="2" charset="-122"/>
              </a:rPr>
              <a:t>d</a:t>
            </a:r>
            <a:r>
              <a:rPr lang="de-DE" altLang="zh-CN" sz="2400" b="1" baseline="-25000" dirty="0" err="1" smtClean="0">
                <a:solidFill>
                  <a:srgbClr val="339966"/>
                </a:solidFill>
                <a:ea typeface="SimSun" pitchFamily="2" charset="-122"/>
              </a:rPr>
              <a:t>uniform</a:t>
            </a:r>
            <a:r>
              <a:rPr lang="de-DE" altLang="zh-CN" sz="2400" b="1" baseline="-25000" dirty="0" smtClean="0">
                <a:solidFill>
                  <a:srgbClr val="339966"/>
                </a:solidFill>
                <a:ea typeface="SimSun" pitchFamily="2" charset="-122"/>
              </a:rPr>
              <a:t> </a:t>
            </a:r>
            <a:r>
              <a:rPr lang="de-DE" altLang="zh-CN" sz="2400" dirty="0">
                <a:solidFill>
                  <a:srgbClr val="339966"/>
                </a:solidFill>
                <a:ea typeface="SimSun" pitchFamily="2" charset="-122"/>
              </a:rPr>
              <a:t>: </a:t>
            </a:r>
            <a:r>
              <a:rPr lang="de-DE" altLang="zh-CN" sz="2400" i="1" dirty="0" err="1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</a:t>
            </a:r>
            <a:r>
              <a:rPr lang="de-DE" altLang="zh-CN" sz="2400" i="1" baseline="-25000" dirty="0" err="1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</a:t>
            </a:r>
            <a:r>
              <a:rPr lang="de-DE" altLang="zh-CN" sz="2400" dirty="0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= 1</a:t>
            </a:r>
            <a:r>
              <a:rPr lang="de-DE" altLang="zh-CN" sz="2400" i="1" dirty="0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w</a:t>
            </a:r>
            <a:r>
              <a:rPr lang="de-DE" altLang="zh-CN" sz="2400" i="1" baseline="-25000" dirty="0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ij</a:t>
            </a:r>
            <a:r>
              <a:rPr lang="de-DE" altLang="zh-CN" sz="2400" i="1" dirty="0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de-DE" altLang="zh-CN" sz="2400" dirty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= 1/</a:t>
            </a:r>
            <a:r>
              <a:rPr lang="de-DE" altLang="zh-CN" sz="2400" i="1" dirty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</a:t>
            </a:r>
            <a:r>
              <a:rPr lang="de-DE" altLang="zh-CN" sz="2400" i="1" baseline="-25000" dirty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</a:t>
            </a:r>
          </a:p>
        </p:txBody>
      </p:sp>
      <p:sp>
        <p:nvSpPr>
          <p:cNvPr id="324671" name="Text Box 63"/>
          <p:cNvSpPr txBox="1">
            <a:spLocks noChangeArrowheads="1"/>
          </p:cNvSpPr>
          <p:nvPr/>
        </p:nvSpPr>
        <p:spPr bwMode="auto">
          <a:xfrm>
            <a:off x="1200150" y="4646564"/>
            <a:ext cx="4983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b="1" dirty="0" err="1" smtClean="0">
                <a:solidFill>
                  <a:srgbClr val="BE9A00"/>
                </a:solidFill>
                <a:latin typeface="Symbol" pitchFamily="18" charset="2"/>
                <a:ea typeface="SimSun" pitchFamily="2" charset="-122"/>
              </a:rPr>
              <a:t>d</a:t>
            </a:r>
            <a:r>
              <a:rPr lang="de-DE" altLang="zh-CN" sz="2400" b="1" baseline="-25000" dirty="0" err="1" smtClean="0">
                <a:solidFill>
                  <a:srgbClr val="BE9A00"/>
                </a:solidFill>
                <a:ea typeface="SimSun" pitchFamily="2" charset="-122"/>
              </a:rPr>
              <a:t>cotan</a:t>
            </a:r>
            <a:r>
              <a:rPr lang="de-DE" altLang="zh-CN" sz="2400" b="1" dirty="0" smtClean="0">
                <a:solidFill>
                  <a:srgbClr val="BE9A00"/>
                </a:solidFill>
                <a:ea typeface="SimSun" pitchFamily="2" charset="-122"/>
              </a:rPr>
              <a:t> </a:t>
            </a:r>
            <a:r>
              <a:rPr lang="de-DE" altLang="zh-CN" sz="2400" dirty="0">
                <a:solidFill>
                  <a:srgbClr val="BE9A00"/>
                </a:solidFill>
                <a:ea typeface="SimSun" pitchFamily="2" charset="-122"/>
              </a:rPr>
              <a:t>: </a:t>
            </a:r>
            <a:r>
              <a:rPr lang="de-DE" altLang="zh-CN" sz="2400" i="1" dirty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</a:t>
            </a:r>
            <a:r>
              <a:rPr lang="de-DE" altLang="zh-CN" sz="2400" i="1" baseline="-25000" dirty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ij</a:t>
            </a:r>
            <a:r>
              <a:rPr lang="de-DE" altLang="zh-CN" sz="2400" dirty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= </a:t>
            </a:r>
            <a:r>
              <a:rPr lang="de-DE" altLang="zh-CN" sz="2400" dirty="0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0.5(</a:t>
            </a:r>
            <a:r>
              <a:rPr lang="de-DE" altLang="zh-CN" sz="2400" dirty="0" err="1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cot</a:t>
            </a:r>
            <a:r>
              <a:rPr lang="de-DE" altLang="zh-CN" sz="2400" dirty="0" smtClean="0">
                <a:solidFill>
                  <a:srgbClr val="BE9A00"/>
                </a:solidFill>
                <a:ea typeface="SimSun" pitchFamily="2" charset="-122"/>
              </a:rPr>
              <a:t> </a:t>
            </a:r>
            <a:r>
              <a:rPr lang="de-DE" altLang="zh-CN" sz="2400" dirty="0">
                <a:solidFill>
                  <a:srgbClr val="BE9A00"/>
                </a:solidFill>
                <a:latin typeface="Symbol" pitchFamily="18" charset="2"/>
                <a:ea typeface="SimSun" pitchFamily="2" charset="-122"/>
              </a:rPr>
              <a:t>a</a:t>
            </a:r>
            <a:r>
              <a:rPr lang="de-DE" altLang="zh-CN" sz="2400" i="1" baseline="-25000" dirty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ij</a:t>
            </a:r>
            <a:r>
              <a:rPr lang="de-DE" altLang="zh-CN" sz="2400" dirty="0">
                <a:solidFill>
                  <a:srgbClr val="BE9A00"/>
                </a:solidFill>
                <a:ea typeface="SimSun" pitchFamily="2" charset="-122"/>
              </a:rPr>
              <a:t> </a:t>
            </a:r>
            <a:r>
              <a:rPr lang="de-DE" altLang="zh-CN" sz="2400" dirty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+ </a:t>
            </a:r>
            <a:r>
              <a:rPr lang="de-DE" altLang="zh-CN" sz="2400" dirty="0" err="1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cot</a:t>
            </a:r>
            <a:r>
              <a:rPr lang="de-DE" altLang="zh-CN" sz="2400" dirty="0">
                <a:solidFill>
                  <a:srgbClr val="BE9A00"/>
                </a:solidFill>
                <a:ea typeface="SimSun" pitchFamily="2" charset="-122"/>
              </a:rPr>
              <a:t> </a:t>
            </a:r>
            <a:r>
              <a:rPr lang="de-DE" altLang="zh-CN" sz="2400" dirty="0" err="1" smtClean="0">
                <a:solidFill>
                  <a:srgbClr val="BE9A00"/>
                </a:solidFill>
                <a:latin typeface="Symbol" pitchFamily="18" charset="2"/>
                <a:ea typeface="SimSun" pitchFamily="2" charset="-122"/>
              </a:rPr>
              <a:t>b</a:t>
            </a:r>
            <a:r>
              <a:rPr lang="de-DE" altLang="zh-CN" sz="2400" i="1" baseline="-25000" dirty="0" err="1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ij</a:t>
            </a:r>
            <a:r>
              <a:rPr lang="de-DE" altLang="zh-CN" sz="2400" dirty="0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  <a:endParaRPr lang="de-DE" altLang="zh-CN" sz="2400" i="1" baseline="-25000" dirty="0">
              <a:solidFill>
                <a:srgbClr val="BE9A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24687" name="Oval 79"/>
          <p:cNvSpPr>
            <a:spLocks noChangeArrowheads="1"/>
          </p:cNvSpPr>
          <p:nvPr/>
        </p:nvSpPr>
        <p:spPr bwMode="auto">
          <a:xfrm>
            <a:off x="7723188" y="5222875"/>
            <a:ext cx="141287" cy="125413"/>
          </a:xfrm>
          <a:prstGeom prst="ellipse">
            <a:avLst/>
          </a:prstGeom>
          <a:solidFill>
            <a:srgbClr val="4FD34F"/>
          </a:solidFill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688" name="Line 80"/>
          <p:cNvSpPr>
            <a:spLocks noChangeShapeType="1"/>
          </p:cNvSpPr>
          <p:nvPr/>
        </p:nvSpPr>
        <p:spPr bwMode="auto">
          <a:xfrm flipH="1">
            <a:off x="6945313" y="4902200"/>
            <a:ext cx="17653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89" name="Line 81"/>
          <p:cNvSpPr>
            <a:spLocks noChangeShapeType="1"/>
          </p:cNvSpPr>
          <p:nvPr/>
        </p:nvSpPr>
        <p:spPr bwMode="auto">
          <a:xfrm>
            <a:off x="7307263" y="4462463"/>
            <a:ext cx="493712" cy="8159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0" name="Oval 82"/>
          <p:cNvSpPr>
            <a:spLocks noChangeArrowheads="1"/>
          </p:cNvSpPr>
          <p:nvPr/>
        </p:nvSpPr>
        <p:spPr bwMode="auto">
          <a:xfrm>
            <a:off x="7342188" y="5237163"/>
            <a:ext cx="142875" cy="125412"/>
          </a:xfrm>
          <a:prstGeom prst="ellipse">
            <a:avLst/>
          </a:prstGeom>
          <a:solidFill>
            <a:srgbClr val="FCCC00"/>
          </a:solidFill>
          <a:ln w="25400">
            <a:solidFill>
              <a:srgbClr val="BE9A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691" name="Line 83"/>
          <p:cNvSpPr>
            <a:spLocks noChangeShapeType="1"/>
          </p:cNvSpPr>
          <p:nvPr/>
        </p:nvSpPr>
        <p:spPr bwMode="auto">
          <a:xfrm>
            <a:off x="7307263" y="4465638"/>
            <a:ext cx="106362" cy="835025"/>
          </a:xfrm>
          <a:prstGeom prst="line">
            <a:avLst/>
          </a:prstGeom>
          <a:noFill/>
          <a:ln w="38100">
            <a:solidFill>
              <a:srgbClr val="BE9A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2" name="Line 84"/>
          <p:cNvSpPr>
            <a:spLocks noChangeShapeType="1"/>
          </p:cNvSpPr>
          <p:nvPr/>
        </p:nvSpPr>
        <p:spPr bwMode="auto">
          <a:xfrm flipH="1" flipV="1">
            <a:off x="7261225" y="4038600"/>
            <a:ext cx="46038" cy="42703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3" name="Line 85"/>
          <p:cNvSpPr>
            <a:spLocks noChangeShapeType="1"/>
          </p:cNvSpPr>
          <p:nvPr/>
        </p:nvSpPr>
        <p:spPr bwMode="auto">
          <a:xfrm>
            <a:off x="7299325" y="4462463"/>
            <a:ext cx="565150" cy="13176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4" name="Line 86"/>
          <p:cNvSpPr>
            <a:spLocks noChangeShapeType="1"/>
          </p:cNvSpPr>
          <p:nvPr/>
        </p:nvSpPr>
        <p:spPr bwMode="auto">
          <a:xfrm flipV="1">
            <a:off x="7864475" y="5592763"/>
            <a:ext cx="989013" cy="1873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5" name="Line 87"/>
          <p:cNvSpPr>
            <a:spLocks noChangeShapeType="1"/>
          </p:cNvSpPr>
          <p:nvPr/>
        </p:nvSpPr>
        <p:spPr bwMode="auto">
          <a:xfrm flipH="1" flipV="1">
            <a:off x="7299325" y="4462463"/>
            <a:ext cx="1554163" cy="11303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6" name="Line 88"/>
          <p:cNvSpPr>
            <a:spLocks noChangeShapeType="1"/>
          </p:cNvSpPr>
          <p:nvPr/>
        </p:nvSpPr>
        <p:spPr bwMode="auto">
          <a:xfrm flipH="1" flipV="1">
            <a:off x="8710613" y="4902200"/>
            <a:ext cx="142875" cy="6905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7" name="Line 89"/>
          <p:cNvSpPr>
            <a:spLocks noChangeShapeType="1"/>
          </p:cNvSpPr>
          <p:nvPr/>
        </p:nvSpPr>
        <p:spPr bwMode="auto">
          <a:xfrm flipH="1" flipV="1">
            <a:off x="7299325" y="4462463"/>
            <a:ext cx="1412875" cy="4397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8" name="Line 90"/>
          <p:cNvSpPr>
            <a:spLocks noChangeShapeType="1"/>
          </p:cNvSpPr>
          <p:nvPr/>
        </p:nvSpPr>
        <p:spPr bwMode="auto">
          <a:xfrm flipV="1">
            <a:off x="6805613" y="4462463"/>
            <a:ext cx="493712" cy="1066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699" name="Line 91"/>
          <p:cNvSpPr>
            <a:spLocks noChangeShapeType="1"/>
          </p:cNvSpPr>
          <p:nvPr/>
        </p:nvSpPr>
        <p:spPr bwMode="auto">
          <a:xfrm>
            <a:off x="6804025" y="5529263"/>
            <a:ext cx="1060450" cy="250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700" name="Line 92"/>
          <p:cNvSpPr>
            <a:spLocks noChangeShapeType="1"/>
          </p:cNvSpPr>
          <p:nvPr/>
        </p:nvSpPr>
        <p:spPr bwMode="auto">
          <a:xfrm flipV="1">
            <a:off x="6804025" y="4902200"/>
            <a:ext cx="141288" cy="627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701" name="Line 93"/>
          <p:cNvSpPr>
            <a:spLocks noChangeShapeType="1"/>
          </p:cNvSpPr>
          <p:nvPr/>
        </p:nvSpPr>
        <p:spPr bwMode="auto">
          <a:xfrm flipV="1">
            <a:off x="6948488" y="4462463"/>
            <a:ext cx="350837" cy="4397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4702" name="Text Box 94"/>
          <p:cNvSpPr txBox="1">
            <a:spLocks noChangeArrowheads="1"/>
          </p:cNvSpPr>
          <p:nvPr/>
        </p:nvSpPr>
        <p:spPr bwMode="auto">
          <a:xfrm>
            <a:off x="6999489" y="3895062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b="1" dirty="0">
                <a:solidFill>
                  <a:srgbClr val="595959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</a:t>
            </a:r>
          </a:p>
        </p:txBody>
      </p:sp>
      <p:sp>
        <p:nvSpPr>
          <p:cNvPr id="324703" name="Oval 95"/>
          <p:cNvSpPr>
            <a:spLocks noChangeArrowheads="1"/>
          </p:cNvSpPr>
          <p:nvPr/>
        </p:nvSpPr>
        <p:spPr bwMode="auto">
          <a:xfrm>
            <a:off x="8656638" y="4870450"/>
            <a:ext cx="106362" cy="93663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04" name="Oval 96"/>
          <p:cNvSpPr>
            <a:spLocks noChangeArrowheads="1"/>
          </p:cNvSpPr>
          <p:nvPr/>
        </p:nvSpPr>
        <p:spPr bwMode="auto">
          <a:xfrm>
            <a:off x="8782050" y="5530850"/>
            <a:ext cx="104775" cy="93663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05" name="Oval 97"/>
          <p:cNvSpPr>
            <a:spLocks noChangeArrowheads="1"/>
          </p:cNvSpPr>
          <p:nvPr/>
        </p:nvSpPr>
        <p:spPr bwMode="auto">
          <a:xfrm>
            <a:off x="7808913" y="5732463"/>
            <a:ext cx="104775" cy="93662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06" name="Oval 98"/>
          <p:cNvSpPr>
            <a:spLocks noChangeArrowheads="1"/>
          </p:cNvSpPr>
          <p:nvPr/>
        </p:nvSpPr>
        <p:spPr bwMode="auto">
          <a:xfrm>
            <a:off x="6754813" y="5465763"/>
            <a:ext cx="106362" cy="95250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07" name="Oval 99"/>
          <p:cNvSpPr>
            <a:spLocks noChangeArrowheads="1"/>
          </p:cNvSpPr>
          <p:nvPr/>
        </p:nvSpPr>
        <p:spPr bwMode="auto">
          <a:xfrm>
            <a:off x="6891338" y="4870450"/>
            <a:ext cx="106362" cy="93663"/>
          </a:xfrm>
          <a:prstGeom prst="ellipse">
            <a:avLst/>
          </a:prstGeom>
          <a:solidFill>
            <a:srgbClr val="33CCCC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08" name="Oval 100"/>
          <p:cNvSpPr>
            <a:spLocks noChangeArrowheads="1"/>
          </p:cNvSpPr>
          <p:nvPr/>
        </p:nvSpPr>
        <p:spPr bwMode="auto">
          <a:xfrm>
            <a:off x="7231063" y="4411663"/>
            <a:ext cx="142875" cy="125412"/>
          </a:xfrm>
          <a:prstGeom prst="ellipse">
            <a:avLst/>
          </a:prstGeom>
          <a:solidFill>
            <a:srgbClr val="99CC00"/>
          </a:solidFill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10" name="Text Box 102"/>
          <p:cNvSpPr txBox="1">
            <a:spLocks noChangeArrowheads="1"/>
          </p:cNvSpPr>
          <p:nvPr/>
        </p:nvSpPr>
        <p:spPr bwMode="auto">
          <a:xfrm>
            <a:off x="8207087" y="5186824"/>
            <a:ext cx="469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dirty="0">
                <a:latin typeface="Symbol" pitchFamily="18" charset="2"/>
                <a:ea typeface="SimSun" pitchFamily="2" charset="-122"/>
              </a:rPr>
              <a:t>b</a:t>
            </a:r>
            <a:r>
              <a:rPr lang="de-DE" altLang="zh-CN" sz="2400" i="1" baseline="-25000" dirty="0">
                <a:latin typeface="Times New Roman"/>
                <a:ea typeface="SimSun" pitchFamily="2" charset="-122"/>
                <a:cs typeface="Times New Roman"/>
              </a:rPr>
              <a:t>ij</a:t>
            </a:r>
          </a:p>
        </p:txBody>
      </p:sp>
      <p:sp>
        <p:nvSpPr>
          <p:cNvPr id="324711" name="Text Box 103"/>
          <p:cNvSpPr txBox="1">
            <a:spLocks noChangeArrowheads="1"/>
          </p:cNvSpPr>
          <p:nvPr/>
        </p:nvSpPr>
        <p:spPr bwMode="auto">
          <a:xfrm>
            <a:off x="6816725" y="5108575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2400" dirty="0">
                <a:latin typeface="Symbol" pitchFamily="18" charset="2"/>
                <a:ea typeface="SimSun" pitchFamily="2" charset="-122"/>
              </a:rPr>
              <a:t>a</a:t>
            </a:r>
            <a:r>
              <a:rPr lang="de-DE" altLang="zh-CN" sz="2400" i="1" baseline="-25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ij</a:t>
            </a:r>
          </a:p>
        </p:txBody>
      </p:sp>
      <p:sp>
        <p:nvSpPr>
          <p:cNvPr id="42" name="Arc 41"/>
          <p:cNvSpPr/>
          <p:nvPr/>
        </p:nvSpPr>
        <p:spPr>
          <a:xfrm>
            <a:off x="6384178" y="5045825"/>
            <a:ext cx="922709" cy="922709"/>
          </a:xfrm>
          <a:prstGeom prst="arc">
            <a:avLst>
              <a:gd name="adj1" fmla="val 17562880"/>
              <a:gd name="adj2" fmla="val 842176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Arc 42"/>
          <p:cNvSpPr/>
          <p:nvPr/>
        </p:nvSpPr>
        <p:spPr>
          <a:xfrm flipH="1">
            <a:off x="8163098" y="5106782"/>
            <a:ext cx="1141630" cy="1108338"/>
          </a:xfrm>
          <a:prstGeom prst="arc">
            <a:avLst>
              <a:gd name="adj1" fmla="val 18643129"/>
              <a:gd name="adj2" fmla="val 2301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2262216" y="5556043"/>
            <a:ext cx="936896" cy="587888"/>
            <a:chOff x="2262216" y="5556043"/>
            <a:chExt cx="936896" cy="587888"/>
          </a:xfrm>
        </p:grpSpPr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2262216" y="5556043"/>
              <a:ext cx="936896" cy="587888"/>
            </a:xfrm>
            <a:custGeom>
              <a:avLst/>
              <a:gdLst/>
              <a:ahLst/>
              <a:cxnLst>
                <a:cxn ang="0">
                  <a:pos x="0" y="341"/>
                </a:cxn>
                <a:cxn ang="0">
                  <a:pos x="340" y="46"/>
                </a:cxn>
                <a:cxn ang="0">
                  <a:pos x="862" y="0"/>
                </a:cxn>
                <a:cxn ang="0">
                  <a:pos x="1157" y="363"/>
                </a:cxn>
                <a:cxn ang="0">
                  <a:pos x="862" y="726"/>
                </a:cxn>
                <a:cxn ang="0">
                  <a:pos x="386" y="703"/>
                </a:cxn>
                <a:cxn ang="0">
                  <a:pos x="0" y="341"/>
                </a:cxn>
              </a:cxnLst>
              <a:rect l="0" t="0" r="r" b="b"/>
              <a:pathLst>
                <a:path w="1157" h="726">
                  <a:moveTo>
                    <a:pt x="0" y="341"/>
                  </a:moveTo>
                  <a:lnTo>
                    <a:pt x="340" y="46"/>
                  </a:lnTo>
                  <a:lnTo>
                    <a:pt x="862" y="0"/>
                  </a:lnTo>
                  <a:lnTo>
                    <a:pt x="1157" y="363"/>
                  </a:lnTo>
                  <a:lnTo>
                    <a:pt x="862" y="726"/>
                  </a:lnTo>
                  <a:lnTo>
                    <a:pt x="386" y="703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rgbClr val="000000">
                <a:alpha val="10001"/>
              </a:srgbClr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flipV="1">
              <a:off x="2758601" y="5556043"/>
              <a:ext cx="201631" cy="2939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2758601" y="5849987"/>
              <a:ext cx="44051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>
              <a:off x="2758601" y="5849987"/>
              <a:ext cx="201631" cy="2939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H="1">
              <a:off x="2574785" y="5849987"/>
              <a:ext cx="183816" cy="27531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flipH="1" flipV="1">
              <a:off x="2537535" y="5593292"/>
              <a:ext cx="221065" cy="25669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>
              <a:off x="2262216" y="5832172"/>
              <a:ext cx="496385" cy="1781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2537535" y="5611107"/>
              <a:ext cx="422696" cy="439701"/>
            </a:xfrm>
            <a:custGeom>
              <a:avLst/>
              <a:gdLst/>
              <a:ahLst/>
              <a:cxnLst>
                <a:cxn ang="0">
                  <a:pos x="522" y="409"/>
                </a:cxn>
                <a:cxn ang="0">
                  <a:pos x="522" y="159"/>
                </a:cxn>
                <a:cxn ang="0">
                  <a:pos x="273" y="0"/>
                </a:cxn>
                <a:cxn ang="0">
                  <a:pos x="0" y="250"/>
                </a:cxn>
                <a:cxn ang="0">
                  <a:pos x="0" y="363"/>
                </a:cxn>
                <a:cxn ang="0">
                  <a:pos x="279" y="543"/>
                </a:cxn>
                <a:cxn ang="0">
                  <a:pos x="522" y="409"/>
                </a:cxn>
              </a:cxnLst>
              <a:rect l="0" t="0" r="r" b="b"/>
              <a:pathLst>
                <a:path w="522" h="543">
                  <a:moveTo>
                    <a:pt x="522" y="409"/>
                  </a:moveTo>
                  <a:lnTo>
                    <a:pt x="522" y="159"/>
                  </a:lnTo>
                  <a:lnTo>
                    <a:pt x="273" y="0"/>
                  </a:lnTo>
                  <a:lnTo>
                    <a:pt x="0" y="250"/>
                  </a:lnTo>
                  <a:lnTo>
                    <a:pt x="0" y="363"/>
                  </a:lnTo>
                  <a:lnTo>
                    <a:pt x="279" y="543"/>
                  </a:lnTo>
                  <a:lnTo>
                    <a:pt x="522" y="409"/>
                  </a:lnTo>
                  <a:close/>
                </a:path>
              </a:pathLst>
            </a:custGeom>
            <a:solidFill>
              <a:srgbClr val="FFC000">
                <a:alpha val="64999"/>
              </a:srgbClr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Text Box 45"/>
          <p:cNvSpPr txBox="1">
            <a:spLocks noChangeArrowheads="1"/>
          </p:cNvSpPr>
          <p:nvPr/>
        </p:nvSpPr>
        <p:spPr bwMode="auto">
          <a:xfrm>
            <a:off x="3136667" y="5326919"/>
            <a:ext cx="1014218" cy="461665"/>
          </a:xfrm>
          <a:prstGeom prst="rect">
            <a:avLst/>
          </a:prstGeom>
          <a:noFill/>
          <a:ln w="76200" algn="ctr">
            <a:noFill/>
            <a:miter lim="800000"/>
            <a:headEnd/>
            <a:tailEnd type="none" w="med" len="lg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zh-CN" sz="2400" i="1" dirty="0" err="1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</a:t>
            </a:r>
            <a:r>
              <a:rPr lang="de-DE" altLang="zh-CN" sz="2400" i="1" baseline="-25000" dirty="0" err="1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</a:t>
            </a:r>
            <a:r>
              <a:rPr lang="de-DE" altLang="zh-CN" sz="2400" i="1" dirty="0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=A</a:t>
            </a:r>
            <a:r>
              <a:rPr lang="de-DE" altLang="zh-CN" sz="2400" i="1" baseline="-25000" dirty="0" smtClean="0">
                <a:solidFill>
                  <a:srgbClr val="BE9A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</a:t>
            </a:r>
            <a:endParaRPr lang="de-DE" altLang="zh-CN" sz="2400" i="1" baseline="-25000" dirty="0">
              <a:solidFill>
                <a:srgbClr val="BE9A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L-B: Weighting Schemes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6779416" y="2150810"/>
            <a:ext cx="1943100" cy="1244600"/>
            <a:chOff x="5257800" y="2757231"/>
            <a:chExt cx="1943100" cy="1244600"/>
          </a:xfrm>
        </p:grpSpPr>
        <p:pic>
          <p:nvPicPr>
            <p:cNvPr id="61" name="Picture 25" descr="surfac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57800" y="2833431"/>
              <a:ext cx="1943100" cy="1168400"/>
            </a:xfrm>
            <a:prstGeom prst="rect">
              <a:avLst/>
            </a:prstGeom>
            <a:noFill/>
          </p:spPr>
        </p:pic>
        <p:sp>
          <p:nvSpPr>
            <p:cNvPr id="62" name="Oval 26"/>
            <p:cNvSpPr>
              <a:spLocks noChangeArrowheads="1"/>
            </p:cNvSpPr>
            <p:nvPr/>
          </p:nvSpPr>
          <p:spPr bwMode="auto">
            <a:xfrm>
              <a:off x="6238875" y="3185856"/>
              <a:ext cx="90488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27"/>
            <p:cNvSpPr>
              <a:spLocks/>
            </p:cNvSpPr>
            <p:nvPr/>
          </p:nvSpPr>
          <p:spPr bwMode="auto">
            <a:xfrm>
              <a:off x="5761038" y="3050919"/>
              <a:ext cx="1181100" cy="485775"/>
            </a:xfrm>
            <a:custGeom>
              <a:avLst/>
              <a:gdLst/>
              <a:ahLst/>
              <a:cxnLst>
                <a:cxn ang="0">
                  <a:pos x="145" y="25"/>
                </a:cxn>
                <a:cxn ang="0">
                  <a:pos x="31" y="85"/>
                </a:cxn>
                <a:cxn ang="0">
                  <a:pos x="25" y="193"/>
                </a:cxn>
                <a:cxn ang="0">
                  <a:pos x="181" y="253"/>
                </a:cxn>
                <a:cxn ang="0">
                  <a:pos x="439" y="295"/>
                </a:cxn>
                <a:cxn ang="0">
                  <a:pos x="703" y="187"/>
                </a:cxn>
                <a:cxn ang="0">
                  <a:pos x="685" y="79"/>
                </a:cxn>
                <a:cxn ang="0">
                  <a:pos x="499" y="13"/>
                </a:cxn>
                <a:cxn ang="0">
                  <a:pos x="385" y="1"/>
                </a:cxn>
                <a:cxn ang="0">
                  <a:pos x="145" y="25"/>
                </a:cxn>
              </a:cxnLst>
              <a:rect l="0" t="0" r="r" b="b"/>
              <a:pathLst>
                <a:path w="744" h="306">
                  <a:moveTo>
                    <a:pt x="145" y="25"/>
                  </a:moveTo>
                  <a:cubicBezTo>
                    <a:pt x="86" y="39"/>
                    <a:pt x="51" y="57"/>
                    <a:pt x="31" y="85"/>
                  </a:cubicBezTo>
                  <a:cubicBezTo>
                    <a:pt x="11" y="113"/>
                    <a:pt x="0" y="165"/>
                    <a:pt x="25" y="193"/>
                  </a:cubicBezTo>
                  <a:cubicBezTo>
                    <a:pt x="50" y="221"/>
                    <a:pt x="112" y="236"/>
                    <a:pt x="181" y="253"/>
                  </a:cubicBezTo>
                  <a:cubicBezTo>
                    <a:pt x="250" y="270"/>
                    <a:pt x="352" y="306"/>
                    <a:pt x="439" y="295"/>
                  </a:cubicBezTo>
                  <a:cubicBezTo>
                    <a:pt x="526" y="284"/>
                    <a:pt x="662" y="223"/>
                    <a:pt x="703" y="187"/>
                  </a:cubicBezTo>
                  <a:cubicBezTo>
                    <a:pt x="744" y="151"/>
                    <a:pt x="719" y="108"/>
                    <a:pt x="685" y="79"/>
                  </a:cubicBezTo>
                  <a:cubicBezTo>
                    <a:pt x="651" y="50"/>
                    <a:pt x="549" y="26"/>
                    <a:pt x="499" y="13"/>
                  </a:cubicBezTo>
                  <a:cubicBezTo>
                    <a:pt x="449" y="0"/>
                    <a:pt x="441" y="0"/>
                    <a:pt x="385" y="1"/>
                  </a:cubicBezTo>
                  <a:cubicBezTo>
                    <a:pt x="329" y="2"/>
                    <a:pt x="204" y="11"/>
                    <a:pt x="145" y="25"/>
                  </a:cubicBez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28"/>
            <p:cNvSpPr>
              <a:spLocks noChangeShapeType="1"/>
            </p:cNvSpPr>
            <p:nvPr/>
          </p:nvSpPr>
          <p:spPr bwMode="auto">
            <a:xfrm flipV="1">
              <a:off x="6286500" y="2757231"/>
              <a:ext cx="9525" cy="4667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lg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6461125" y="3374769"/>
              <a:ext cx="309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400">
                  <a:latin typeface="Times" pitchFamily="18" charset="0"/>
                  <a:ea typeface="SimSun" pitchFamily="2" charset="-122"/>
                  <a:sym typeface="Symbol" pitchFamily="18" charset="2"/>
                </a:rPr>
                <a:t></a:t>
              </a:r>
              <a:endParaRPr lang="zh-CN" altLang="en-US" sz="2400">
                <a:latin typeface="Times" pitchFamily="18" charset="0"/>
                <a:ea typeface="SimSun" pitchFamily="2" charset="-122"/>
              </a:endParaRPr>
            </a:p>
          </p:txBody>
        </p:sp>
        <p:pic>
          <p:nvPicPr>
            <p:cNvPr id="66" name="Picture 6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406" y="3141435"/>
              <a:ext cx="265495" cy="19698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52" y="1258078"/>
            <a:ext cx="3979224" cy="9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67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>
                <a:ea typeface="SimSun" pitchFamily="2" charset="-122"/>
              </a:rPr>
              <a:t>Laplacian</a:t>
            </a:r>
            <a:r>
              <a:rPr lang="en-US" altLang="zh-CN" dirty="0">
                <a:ea typeface="SimSun" pitchFamily="2" charset="-122"/>
              </a:rPr>
              <a:t> </a:t>
            </a:r>
            <a:r>
              <a:rPr lang="en-US" altLang="zh-CN" dirty="0" smtClean="0">
                <a:ea typeface="SimSun" pitchFamily="2" charset="-122"/>
              </a:rPr>
              <a:t>Matrix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ea typeface="SimSun" pitchFamily="2" charset="-122"/>
              </a:rPr>
              <a:t>The transition </a:t>
            </a:r>
            <a:r>
              <a:rPr lang="en-US" altLang="zh-CN" sz="2800" dirty="0" smtClean="0">
                <a:ea typeface="SimSun" pitchFamily="2" charset="-122"/>
              </a:rPr>
              <a:t>between </a:t>
            </a:r>
            <a:r>
              <a:rPr lang="en-US" altLang="zh-CN" sz="2800" i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xyz</a:t>
            </a:r>
            <a:r>
              <a:rPr lang="en-US" altLang="zh-CN" sz="2800" dirty="0">
                <a:ea typeface="SimSun" pitchFamily="2" charset="-122"/>
              </a:rPr>
              <a:t> </a:t>
            </a:r>
            <a:r>
              <a:rPr lang="en-US" altLang="zh-CN" sz="2800" dirty="0" smtClean="0">
                <a:ea typeface="SimSun" pitchFamily="2" charset="-122"/>
              </a:rPr>
              <a:t>and </a:t>
            </a:r>
            <a:r>
              <a:rPr lang="en-US" altLang="zh-CN" sz="2800" dirty="0" smtClean="0">
                <a:ea typeface="SimSun" pitchFamily="2" charset="-122"/>
                <a:sym typeface="Symbol" pitchFamily="18" charset="2"/>
              </a:rPr>
              <a:t> </a:t>
            </a:r>
            <a:r>
              <a:rPr lang="en-US" altLang="zh-CN" sz="2800" dirty="0" smtClean="0">
                <a:ea typeface="SimSun" pitchFamily="2" charset="-122"/>
              </a:rPr>
              <a:t>is </a:t>
            </a:r>
            <a:r>
              <a:rPr lang="en-US" altLang="zh-CN" sz="2800" dirty="0">
                <a:ea typeface="SimSun" pitchFamily="2" charset="-122"/>
              </a:rPr>
              <a:t>linear:</a:t>
            </a:r>
          </a:p>
        </p:txBody>
      </p:sp>
      <p:sp>
        <p:nvSpPr>
          <p:cNvPr id="153643" name="Text Box 43"/>
          <p:cNvSpPr txBox="1">
            <a:spLocks noChangeArrowheads="1"/>
          </p:cNvSpPr>
          <p:nvPr/>
        </p:nvSpPr>
        <p:spPr bwMode="auto">
          <a:xfrm>
            <a:off x="5900738" y="2646363"/>
            <a:ext cx="49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zh-CN">
                <a:ea typeface="SimSun" pitchFamily="2" charset="-122"/>
              </a:rPr>
              <a:t>=</a:t>
            </a:r>
          </a:p>
        </p:txBody>
      </p:sp>
      <p:sp>
        <p:nvSpPr>
          <p:cNvPr id="153645" name="Rectangle 45"/>
          <p:cNvSpPr>
            <a:spLocks noChangeArrowheads="1"/>
          </p:cNvSpPr>
          <p:nvPr/>
        </p:nvSpPr>
        <p:spPr bwMode="auto">
          <a:xfrm>
            <a:off x="4516438" y="2462213"/>
            <a:ext cx="981075" cy="871537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53648" name="Rectangle 48"/>
          <p:cNvSpPr>
            <a:spLocks noChangeArrowheads="1"/>
          </p:cNvSpPr>
          <p:nvPr/>
        </p:nvSpPr>
        <p:spPr bwMode="auto">
          <a:xfrm>
            <a:off x="5624960" y="2462213"/>
            <a:ext cx="297547" cy="887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latin typeface="Times New Roman"/>
                <a:cs typeface="Times New Roman"/>
              </a:rPr>
              <a:t>x</a:t>
            </a:r>
          </a:p>
        </p:txBody>
      </p:sp>
      <p:sp>
        <p:nvSpPr>
          <p:cNvPr id="153651" name="Rectangle 51"/>
          <p:cNvSpPr>
            <a:spLocks noChangeArrowheads="1"/>
          </p:cNvSpPr>
          <p:nvPr/>
        </p:nvSpPr>
        <p:spPr bwMode="auto">
          <a:xfrm>
            <a:off x="6333196" y="2463800"/>
            <a:ext cx="311804" cy="882650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de-DE" sz="2000" b="1" dirty="0">
                <a:latin typeface="Symbol" pitchFamily="18" charset="2"/>
                <a:ea typeface="SimSun" pitchFamily="2" charset="-122"/>
              </a:rPr>
              <a:t></a:t>
            </a:r>
            <a:r>
              <a:rPr lang="de-DE" altLang="zh-CN" sz="2000" b="1" baseline="-250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</a:t>
            </a:r>
            <a:endParaRPr lang="de-DE" altLang="zh-CN" sz="2000" b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3653" name="Text Box 53"/>
          <p:cNvSpPr txBox="1">
            <a:spLocks noChangeArrowheads="1"/>
          </p:cNvSpPr>
          <p:nvPr/>
        </p:nvSpPr>
        <p:spPr bwMode="auto">
          <a:xfrm>
            <a:off x="5900738" y="3757613"/>
            <a:ext cx="49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zh-CN">
                <a:ea typeface="SimSun" pitchFamily="2" charset="-122"/>
              </a:rPr>
              <a:t>=</a:t>
            </a:r>
          </a:p>
        </p:txBody>
      </p:sp>
      <p:sp>
        <p:nvSpPr>
          <p:cNvPr id="153663" name="Text Box 63"/>
          <p:cNvSpPr txBox="1">
            <a:spLocks noChangeArrowheads="1"/>
          </p:cNvSpPr>
          <p:nvPr/>
        </p:nvSpPr>
        <p:spPr bwMode="auto">
          <a:xfrm>
            <a:off x="5883275" y="4851400"/>
            <a:ext cx="49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zh-CN">
                <a:ea typeface="SimSun" pitchFamily="2" charset="-122"/>
              </a:rPr>
              <a:t>=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182" y="2680103"/>
            <a:ext cx="2436812" cy="1447726"/>
            <a:chOff x="862182" y="2680103"/>
            <a:chExt cx="2436812" cy="1447726"/>
          </a:xfrm>
        </p:grpSpPr>
        <p:grpSp>
          <p:nvGrpSpPr>
            <p:cNvPr id="62" name="Group 61"/>
            <p:cNvGrpSpPr/>
            <p:nvPr/>
          </p:nvGrpSpPr>
          <p:grpSpPr>
            <a:xfrm>
              <a:off x="862182" y="2910216"/>
              <a:ext cx="2436812" cy="1217613"/>
              <a:chOff x="3207531" y="3562406"/>
              <a:chExt cx="2436812" cy="1217613"/>
            </a:xfrm>
          </p:grpSpPr>
          <p:sp>
            <p:nvSpPr>
              <p:cNvPr id="64" name="Freeform 4"/>
              <p:cNvSpPr>
                <a:spLocks/>
              </p:cNvSpPr>
              <p:nvPr/>
            </p:nvSpPr>
            <p:spPr bwMode="auto">
              <a:xfrm>
                <a:off x="3369456" y="3624319"/>
                <a:ext cx="1120775" cy="895350"/>
              </a:xfrm>
              <a:custGeom>
                <a:avLst/>
                <a:gdLst/>
                <a:ahLst/>
                <a:cxnLst>
                  <a:cxn ang="0">
                    <a:pos x="0" y="331"/>
                  </a:cxn>
                  <a:cxn ang="0">
                    <a:pos x="722" y="0"/>
                  </a:cxn>
                  <a:cxn ang="0">
                    <a:pos x="465" y="576"/>
                  </a:cxn>
                </a:cxnLst>
                <a:rect l="0" t="0" r="r" b="b"/>
                <a:pathLst>
                  <a:path w="722" h="576">
                    <a:moveTo>
                      <a:pt x="0" y="331"/>
                    </a:moveTo>
                    <a:lnTo>
                      <a:pt x="722" y="0"/>
                    </a:lnTo>
                    <a:lnTo>
                      <a:pt x="465" y="576"/>
                    </a:lnTo>
                  </a:path>
                </a:pathLst>
              </a:custGeom>
              <a:noFill/>
              <a:ln w="38100" cmpd="sng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"/>
              <p:cNvSpPr>
                <a:spLocks/>
              </p:cNvSpPr>
              <p:nvPr/>
            </p:nvSpPr>
            <p:spPr bwMode="auto">
              <a:xfrm rot="-370211">
                <a:off x="4537856" y="3576694"/>
                <a:ext cx="798512" cy="752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6" y="486"/>
                  </a:cxn>
                </a:cxnLst>
                <a:rect l="0" t="0" r="r" b="b"/>
                <a:pathLst>
                  <a:path w="516" h="486">
                    <a:moveTo>
                      <a:pt x="0" y="0"/>
                    </a:moveTo>
                    <a:cubicBezTo>
                      <a:pt x="0" y="0"/>
                      <a:pt x="258" y="243"/>
                      <a:pt x="516" y="486"/>
                    </a:cubicBez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"/>
              <p:cNvSpPr>
                <a:spLocks noChangeShapeType="1"/>
              </p:cNvSpPr>
              <p:nvPr/>
            </p:nvSpPr>
            <p:spPr bwMode="auto">
              <a:xfrm rot="21229789" flipH="1">
                <a:off x="3663143" y="3649719"/>
                <a:ext cx="828675" cy="4603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7"/>
              <p:cNvSpPr>
                <a:spLocks noChangeShapeType="1"/>
              </p:cNvSpPr>
              <p:nvPr/>
            </p:nvSpPr>
            <p:spPr bwMode="auto">
              <a:xfrm rot="-370211">
                <a:off x="4510868" y="3562406"/>
                <a:ext cx="930275" cy="2889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3364693" y="3717981"/>
                <a:ext cx="2100263" cy="819150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0" y="270"/>
                  </a:cxn>
                  <a:cxn ang="0">
                    <a:pos x="461" y="528"/>
                  </a:cxn>
                  <a:cxn ang="0">
                    <a:pos x="1295" y="365"/>
                  </a:cxn>
                  <a:cxn ang="0">
                    <a:pos x="1353" y="58"/>
                  </a:cxn>
                </a:cxnLst>
                <a:rect l="0" t="0" r="r" b="b"/>
                <a:pathLst>
                  <a:path w="1353" h="528">
                    <a:moveTo>
                      <a:pt x="206" y="0"/>
                    </a:moveTo>
                    <a:lnTo>
                      <a:pt x="0" y="270"/>
                    </a:lnTo>
                    <a:lnTo>
                      <a:pt x="461" y="528"/>
                    </a:lnTo>
                    <a:lnTo>
                      <a:pt x="1295" y="365"/>
                    </a:lnTo>
                    <a:lnTo>
                      <a:pt x="1353" y="58"/>
                    </a:ln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Oval 9"/>
              <p:cNvSpPr>
                <a:spLocks noChangeArrowheads="1"/>
              </p:cNvSpPr>
              <p:nvPr/>
            </p:nvSpPr>
            <p:spPr bwMode="auto">
              <a:xfrm>
                <a:off x="4425143" y="3571931"/>
                <a:ext cx="131763" cy="1285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10"/>
              <p:cNvSpPr>
                <a:spLocks noChangeArrowheads="1"/>
              </p:cNvSpPr>
              <p:nvPr/>
            </p:nvSpPr>
            <p:spPr bwMode="auto">
              <a:xfrm>
                <a:off x="4412443" y="3922769"/>
                <a:ext cx="131763" cy="13017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11"/>
              <p:cNvSpPr>
                <a:spLocks noChangeShapeType="1"/>
              </p:cNvSpPr>
              <p:nvPr/>
            </p:nvSpPr>
            <p:spPr bwMode="auto">
              <a:xfrm flipH="1" flipV="1">
                <a:off x="3477406" y="3719569"/>
                <a:ext cx="176212" cy="111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Oval 12"/>
              <p:cNvSpPr>
                <a:spLocks noChangeArrowheads="1"/>
              </p:cNvSpPr>
              <p:nvPr/>
            </p:nvSpPr>
            <p:spPr bwMode="auto">
              <a:xfrm>
                <a:off x="3623456" y="3673531"/>
                <a:ext cx="128587" cy="1317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13"/>
              <p:cNvSpPr>
                <a:spLocks noChangeShapeType="1"/>
              </p:cNvSpPr>
              <p:nvPr/>
            </p:nvSpPr>
            <p:spPr bwMode="auto">
              <a:xfrm flipH="1" flipV="1">
                <a:off x="3207531" y="4157719"/>
                <a:ext cx="177800" cy="95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 flipH="1">
                <a:off x="3318656" y="4129144"/>
                <a:ext cx="65087" cy="2143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15"/>
              <p:cNvSpPr>
                <a:spLocks noChangeShapeType="1"/>
              </p:cNvSpPr>
              <p:nvPr/>
            </p:nvSpPr>
            <p:spPr bwMode="auto">
              <a:xfrm>
                <a:off x="4117168" y="4556181"/>
                <a:ext cx="19050" cy="22383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 flipH="1">
                <a:off x="3933018" y="4556181"/>
                <a:ext cx="157163" cy="93663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7"/>
              <p:cNvSpPr>
                <a:spLocks noChangeShapeType="1"/>
              </p:cNvSpPr>
              <p:nvPr/>
            </p:nvSpPr>
            <p:spPr bwMode="auto">
              <a:xfrm>
                <a:off x="5355418" y="4297419"/>
                <a:ext cx="120650" cy="18415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8"/>
              <p:cNvSpPr>
                <a:spLocks noChangeShapeType="1"/>
              </p:cNvSpPr>
              <p:nvPr/>
            </p:nvSpPr>
            <p:spPr bwMode="auto">
              <a:xfrm>
                <a:off x="5496706" y="3840219"/>
                <a:ext cx="147637" cy="2698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4040968" y="4475219"/>
                <a:ext cx="131763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20"/>
              <p:cNvSpPr>
                <a:spLocks noChangeArrowheads="1"/>
              </p:cNvSpPr>
              <p:nvPr/>
            </p:nvSpPr>
            <p:spPr bwMode="auto">
              <a:xfrm>
                <a:off x="3315481" y="4084694"/>
                <a:ext cx="130175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21"/>
              <p:cNvSpPr>
                <a:spLocks noChangeArrowheads="1"/>
              </p:cNvSpPr>
              <p:nvPr/>
            </p:nvSpPr>
            <p:spPr bwMode="auto">
              <a:xfrm>
                <a:off x="5298268" y="4222806"/>
                <a:ext cx="131763" cy="130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22"/>
              <p:cNvSpPr>
                <a:spLocks noChangeArrowheads="1"/>
              </p:cNvSpPr>
              <p:nvPr/>
            </p:nvSpPr>
            <p:spPr bwMode="auto">
              <a:xfrm>
                <a:off x="5391931" y="3759256"/>
                <a:ext cx="130175" cy="1285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23"/>
              <p:cNvSpPr>
                <a:spLocks noChangeShapeType="1"/>
              </p:cNvSpPr>
              <p:nvPr/>
            </p:nvSpPr>
            <p:spPr bwMode="auto">
              <a:xfrm flipV="1">
                <a:off x="4480706" y="3624319"/>
                <a:ext cx="6350" cy="3603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lg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448" y="2680103"/>
              <a:ext cx="265495" cy="196980"/>
            </a:xfrm>
            <a:prstGeom prst="rect">
              <a:avLst/>
            </a:prstGeom>
          </p:spPr>
        </p:pic>
      </p:grpSp>
      <p:sp>
        <p:nvSpPr>
          <p:cNvPr id="85" name="Rectangle 45"/>
          <p:cNvSpPr>
            <a:spLocks noChangeArrowheads="1"/>
          </p:cNvSpPr>
          <p:nvPr/>
        </p:nvSpPr>
        <p:spPr bwMode="auto">
          <a:xfrm>
            <a:off x="4508668" y="3552851"/>
            <a:ext cx="981075" cy="871537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86" name="Rectangle 45"/>
          <p:cNvSpPr>
            <a:spLocks noChangeArrowheads="1"/>
          </p:cNvSpPr>
          <p:nvPr/>
        </p:nvSpPr>
        <p:spPr bwMode="auto">
          <a:xfrm>
            <a:off x="4523779" y="4666372"/>
            <a:ext cx="981075" cy="871537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5628630" y="3552851"/>
            <a:ext cx="297547" cy="887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5628631" y="4662716"/>
            <a:ext cx="297547" cy="887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latin typeface="Times New Roman"/>
                <a:cs typeface="Times New Roman"/>
              </a:rPr>
              <a:t>z</a:t>
            </a:r>
          </a:p>
        </p:txBody>
      </p:sp>
      <p:sp>
        <p:nvSpPr>
          <p:cNvPr id="89" name="Rectangle 51"/>
          <p:cNvSpPr>
            <a:spLocks noChangeArrowheads="1"/>
          </p:cNvSpPr>
          <p:nvPr/>
        </p:nvSpPr>
        <p:spPr bwMode="auto">
          <a:xfrm>
            <a:off x="6336866" y="3554437"/>
            <a:ext cx="311804" cy="882650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de-DE" sz="2000" b="1" dirty="0" smtClean="0">
                <a:latin typeface="Symbol" pitchFamily="18" charset="2"/>
                <a:ea typeface="SimSun" pitchFamily="2" charset="-122"/>
              </a:rPr>
              <a:t></a:t>
            </a:r>
            <a:r>
              <a:rPr lang="de-DE" altLang="zh-CN" sz="2000" b="1" baseline="-250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y</a:t>
            </a:r>
            <a:endParaRPr lang="de-DE" altLang="zh-CN" sz="2000" b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90" name="Rectangle 51"/>
          <p:cNvSpPr>
            <a:spLocks noChangeArrowheads="1"/>
          </p:cNvSpPr>
          <p:nvPr/>
        </p:nvSpPr>
        <p:spPr bwMode="auto">
          <a:xfrm>
            <a:off x="6325426" y="4664304"/>
            <a:ext cx="311804" cy="882650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de-DE" sz="2000" b="1" dirty="0" smtClean="0">
                <a:latin typeface="Symbol" pitchFamily="18" charset="2"/>
                <a:ea typeface="SimSun" pitchFamily="2" charset="-122"/>
              </a:rPr>
              <a:t></a:t>
            </a:r>
            <a:r>
              <a:rPr lang="de-DE" altLang="zh-CN" sz="2000" b="1" baseline="-250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</a:t>
            </a:r>
            <a:endParaRPr lang="de-DE" altLang="zh-CN" sz="2000" b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2" y="4538626"/>
            <a:ext cx="3581325" cy="8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8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>
                <a:ea typeface="SimSun" pitchFamily="2" charset="-122"/>
              </a:rPr>
              <a:t>Laplacian</a:t>
            </a:r>
            <a:r>
              <a:rPr lang="en-US" altLang="zh-CN" dirty="0">
                <a:ea typeface="SimSun" pitchFamily="2" charset="-122"/>
              </a:rPr>
              <a:t> </a:t>
            </a:r>
            <a:r>
              <a:rPr lang="en-US" altLang="zh-CN" dirty="0" smtClean="0">
                <a:ea typeface="SimSun" pitchFamily="2" charset="-122"/>
              </a:rPr>
              <a:t>Matrix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ea typeface="SimSun" pitchFamily="2" charset="-122"/>
              </a:rPr>
              <a:t>Breaking down the Laplace matrix:</a:t>
            </a:r>
          </a:p>
          <a:p>
            <a:r>
              <a:rPr lang="en-US" altLang="zh-CN" sz="2800" b="1" dirty="0" smtClean="0">
                <a:latin typeface="Times New Roman"/>
                <a:ea typeface="SimSun" pitchFamily="2" charset="-122"/>
                <a:cs typeface="Times New Roman"/>
              </a:rPr>
              <a:t>M</a:t>
            </a:r>
            <a:r>
              <a:rPr lang="en-US" altLang="zh-CN" sz="2800" dirty="0" smtClean="0">
                <a:ea typeface="SimSun" pitchFamily="2" charset="-122"/>
              </a:rPr>
              <a:t> = mass matrix; </a:t>
            </a:r>
            <a:r>
              <a:rPr lang="en-US" altLang="zh-CN" sz="2800" b="1" dirty="0" err="1" smtClean="0">
                <a:latin typeface="Times New Roman"/>
                <a:ea typeface="SimSun" pitchFamily="2" charset="-122"/>
                <a:cs typeface="Times New Roman"/>
              </a:rPr>
              <a:t>L</a:t>
            </a:r>
            <a:r>
              <a:rPr lang="en-US" altLang="zh-CN" sz="2800" i="1" baseline="-25000" dirty="0" err="1" smtClean="0">
                <a:latin typeface="Times New Roman"/>
                <a:ea typeface="SimSun" pitchFamily="2" charset="-122"/>
                <a:cs typeface="Times New Roman"/>
              </a:rPr>
              <a:t>w</a:t>
            </a:r>
            <a:r>
              <a:rPr lang="en-US" altLang="zh-CN" sz="2800" dirty="0" smtClean="0">
                <a:ea typeface="SimSun" pitchFamily="2" charset="-122"/>
              </a:rPr>
              <a:t> = stiffness matrix</a:t>
            </a:r>
            <a:endParaRPr lang="en-US" altLang="zh-CN" sz="2800" dirty="0">
              <a:ea typeface="SimSun" pitchFamily="2" charset="-122"/>
            </a:endParaRPr>
          </a:p>
        </p:txBody>
      </p:sp>
      <p:sp>
        <p:nvSpPr>
          <p:cNvPr id="153645" name="Rectangle 45"/>
          <p:cNvSpPr>
            <a:spLocks noChangeArrowheads="1"/>
          </p:cNvSpPr>
          <p:nvPr/>
        </p:nvSpPr>
        <p:spPr bwMode="auto">
          <a:xfrm>
            <a:off x="4230420" y="2763358"/>
            <a:ext cx="1234001" cy="1096224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L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862182" y="2680103"/>
            <a:ext cx="2436812" cy="1447726"/>
            <a:chOff x="862182" y="2680103"/>
            <a:chExt cx="2436812" cy="1447726"/>
          </a:xfrm>
        </p:grpSpPr>
        <p:grpSp>
          <p:nvGrpSpPr>
            <p:cNvPr id="62" name="Group 61"/>
            <p:cNvGrpSpPr/>
            <p:nvPr/>
          </p:nvGrpSpPr>
          <p:grpSpPr>
            <a:xfrm>
              <a:off x="862182" y="2910216"/>
              <a:ext cx="2436812" cy="1217613"/>
              <a:chOff x="3207531" y="3562406"/>
              <a:chExt cx="2436812" cy="1217613"/>
            </a:xfrm>
          </p:grpSpPr>
          <p:sp>
            <p:nvSpPr>
              <p:cNvPr id="64" name="Freeform 4"/>
              <p:cNvSpPr>
                <a:spLocks/>
              </p:cNvSpPr>
              <p:nvPr/>
            </p:nvSpPr>
            <p:spPr bwMode="auto">
              <a:xfrm>
                <a:off x="3369456" y="3624319"/>
                <a:ext cx="1120775" cy="895350"/>
              </a:xfrm>
              <a:custGeom>
                <a:avLst/>
                <a:gdLst/>
                <a:ahLst/>
                <a:cxnLst>
                  <a:cxn ang="0">
                    <a:pos x="0" y="331"/>
                  </a:cxn>
                  <a:cxn ang="0">
                    <a:pos x="722" y="0"/>
                  </a:cxn>
                  <a:cxn ang="0">
                    <a:pos x="465" y="576"/>
                  </a:cxn>
                </a:cxnLst>
                <a:rect l="0" t="0" r="r" b="b"/>
                <a:pathLst>
                  <a:path w="722" h="576">
                    <a:moveTo>
                      <a:pt x="0" y="331"/>
                    </a:moveTo>
                    <a:lnTo>
                      <a:pt x="722" y="0"/>
                    </a:lnTo>
                    <a:lnTo>
                      <a:pt x="465" y="576"/>
                    </a:lnTo>
                  </a:path>
                </a:pathLst>
              </a:custGeom>
              <a:noFill/>
              <a:ln w="38100" cmpd="sng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"/>
              <p:cNvSpPr>
                <a:spLocks/>
              </p:cNvSpPr>
              <p:nvPr/>
            </p:nvSpPr>
            <p:spPr bwMode="auto">
              <a:xfrm rot="-370211">
                <a:off x="4537856" y="3576694"/>
                <a:ext cx="798512" cy="752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6" y="486"/>
                  </a:cxn>
                </a:cxnLst>
                <a:rect l="0" t="0" r="r" b="b"/>
                <a:pathLst>
                  <a:path w="516" h="486">
                    <a:moveTo>
                      <a:pt x="0" y="0"/>
                    </a:moveTo>
                    <a:cubicBezTo>
                      <a:pt x="0" y="0"/>
                      <a:pt x="258" y="243"/>
                      <a:pt x="516" y="486"/>
                    </a:cubicBez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"/>
              <p:cNvSpPr>
                <a:spLocks noChangeShapeType="1"/>
              </p:cNvSpPr>
              <p:nvPr/>
            </p:nvSpPr>
            <p:spPr bwMode="auto">
              <a:xfrm rot="21229789" flipH="1">
                <a:off x="3663143" y="3649719"/>
                <a:ext cx="828675" cy="4603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7"/>
              <p:cNvSpPr>
                <a:spLocks noChangeShapeType="1"/>
              </p:cNvSpPr>
              <p:nvPr/>
            </p:nvSpPr>
            <p:spPr bwMode="auto">
              <a:xfrm rot="-370211">
                <a:off x="4510868" y="3562406"/>
                <a:ext cx="930275" cy="2889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3364693" y="3717981"/>
                <a:ext cx="2100263" cy="819150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0" y="270"/>
                  </a:cxn>
                  <a:cxn ang="0">
                    <a:pos x="461" y="528"/>
                  </a:cxn>
                  <a:cxn ang="0">
                    <a:pos x="1295" y="365"/>
                  </a:cxn>
                  <a:cxn ang="0">
                    <a:pos x="1353" y="58"/>
                  </a:cxn>
                </a:cxnLst>
                <a:rect l="0" t="0" r="r" b="b"/>
                <a:pathLst>
                  <a:path w="1353" h="528">
                    <a:moveTo>
                      <a:pt x="206" y="0"/>
                    </a:moveTo>
                    <a:lnTo>
                      <a:pt x="0" y="270"/>
                    </a:lnTo>
                    <a:lnTo>
                      <a:pt x="461" y="528"/>
                    </a:lnTo>
                    <a:lnTo>
                      <a:pt x="1295" y="365"/>
                    </a:lnTo>
                    <a:lnTo>
                      <a:pt x="1353" y="58"/>
                    </a:ln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Oval 9"/>
              <p:cNvSpPr>
                <a:spLocks noChangeArrowheads="1"/>
              </p:cNvSpPr>
              <p:nvPr/>
            </p:nvSpPr>
            <p:spPr bwMode="auto">
              <a:xfrm>
                <a:off x="4425143" y="3571931"/>
                <a:ext cx="131763" cy="1285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10"/>
              <p:cNvSpPr>
                <a:spLocks noChangeArrowheads="1"/>
              </p:cNvSpPr>
              <p:nvPr/>
            </p:nvSpPr>
            <p:spPr bwMode="auto">
              <a:xfrm>
                <a:off x="4412443" y="3922769"/>
                <a:ext cx="131763" cy="13017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11"/>
              <p:cNvSpPr>
                <a:spLocks noChangeShapeType="1"/>
              </p:cNvSpPr>
              <p:nvPr/>
            </p:nvSpPr>
            <p:spPr bwMode="auto">
              <a:xfrm flipH="1" flipV="1">
                <a:off x="3477406" y="3719569"/>
                <a:ext cx="176212" cy="111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Oval 12"/>
              <p:cNvSpPr>
                <a:spLocks noChangeArrowheads="1"/>
              </p:cNvSpPr>
              <p:nvPr/>
            </p:nvSpPr>
            <p:spPr bwMode="auto">
              <a:xfrm>
                <a:off x="3623456" y="3673531"/>
                <a:ext cx="128587" cy="1317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13"/>
              <p:cNvSpPr>
                <a:spLocks noChangeShapeType="1"/>
              </p:cNvSpPr>
              <p:nvPr/>
            </p:nvSpPr>
            <p:spPr bwMode="auto">
              <a:xfrm flipH="1" flipV="1">
                <a:off x="3207531" y="4157719"/>
                <a:ext cx="177800" cy="952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14"/>
              <p:cNvSpPr>
                <a:spLocks noChangeShapeType="1"/>
              </p:cNvSpPr>
              <p:nvPr/>
            </p:nvSpPr>
            <p:spPr bwMode="auto">
              <a:xfrm flipH="1">
                <a:off x="3318656" y="4129144"/>
                <a:ext cx="65087" cy="21431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15"/>
              <p:cNvSpPr>
                <a:spLocks noChangeShapeType="1"/>
              </p:cNvSpPr>
              <p:nvPr/>
            </p:nvSpPr>
            <p:spPr bwMode="auto">
              <a:xfrm>
                <a:off x="4117168" y="4556181"/>
                <a:ext cx="19050" cy="22383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6"/>
              <p:cNvSpPr>
                <a:spLocks noChangeShapeType="1"/>
              </p:cNvSpPr>
              <p:nvPr/>
            </p:nvSpPr>
            <p:spPr bwMode="auto">
              <a:xfrm flipH="1">
                <a:off x="3933018" y="4556181"/>
                <a:ext cx="157163" cy="93663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7"/>
              <p:cNvSpPr>
                <a:spLocks noChangeShapeType="1"/>
              </p:cNvSpPr>
              <p:nvPr/>
            </p:nvSpPr>
            <p:spPr bwMode="auto">
              <a:xfrm>
                <a:off x="5355418" y="4297419"/>
                <a:ext cx="120650" cy="184150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8"/>
              <p:cNvSpPr>
                <a:spLocks noChangeShapeType="1"/>
              </p:cNvSpPr>
              <p:nvPr/>
            </p:nvSpPr>
            <p:spPr bwMode="auto">
              <a:xfrm>
                <a:off x="5496706" y="3840219"/>
                <a:ext cx="147637" cy="26987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4040968" y="4475219"/>
                <a:ext cx="131763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20"/>
              <p:cNvSpPr>
                <a:spLocks noChangeArrowheads="1"/>
              </p:cNvSpPr>
              <p:nvPr/>
            </p:nvSpPr>
            <p:spPr bwMode="auto">
              <a:xfrm>
                <a:off x="3315481" y="4084694"/>
                <a:ext cx="130175" cy="12858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21"/>
              <p:cNvSpPr>
                <a:spLocks noChangeArrowheads="1"/>
              </p:cNvSpPr>
              <p:nvPr/>
            </p:nvSpPr>
            <p:spPr bwMode="auto">
              <a:xfrm>
                <a:off x="5298268" y="4222806"/>
                <a:ext cx="131763" cy="130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22"/>
              <p:cNvSpPr>
                <a:spLocks noChangeArrowheads="1"/>
              </p:cNvSpPr>
              <p:nvPr/>
            </p:nvSpPr>
            <p:spPr bwMode="auto">
              <a:xfrm>
                <a:off x="5391931" y="3759256"/>
                <a:ext cx="130175" cy="1285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23"/>
              <p:cNvSpPr>
                <a:spLocks noChangeShapeType="1"/>
              </p:cNvSpPr>
              <p:nvPr/>
            </p:nvSpPr>
            <p:spPr bwMode="auto">
              <a:xfrm flipV="1">
                <a:off x="4480706" y="3624319"/>
                <a:ext cx="6350" cy="3603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lg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448" y="2680103"/>
              <a:ext cx="265495" cy="196980"/>
            </a:xfrm>
            <a:prstGeom prst="rect">
              <a:avLst/>
            </a:prstGeom>
          </p:spPr>
        </p:pic>
      </p:grpSp>
      <p:sp>
        <p:nvSpPr>
          <p:cNvPr id="58" name="Rectangle 45"/>
          <p:cNvSpPr>
            <a:spLocks noChangeArrowheads="1"/>
          </p:cNvSpPr>
          <p:nvPr/>
        </p:nvSpPr>
        <p:spPr bwMode="auto">
          <a:xfrm>
            <a:off x="7551901" y="2763358"/>
            <a:ext cx="1234001" cy="1096224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/>
                <a:cs typeface="Times New Roman"/>
              </a:rPr>
              <a:t>L</a:t>
            </a:r>
            <a:r>
              <a:rPr lang="en-US" sz="2800" i="1" baseline="-25000" dirty="0" err="1" smtClean="0">
                <a:latin typeface="Times New Roman"/>
                <a:cs typeface="Times New Roman"/>
              </a:rPr>
              <a:t>w</a:t>
            </a:r>
            <a:endParaRPr lang="en-US" sz="2800" i="1" baseline="-25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1634" y="2986341"/>
            <a:ext cx="426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98929" y="2763358"/>
            <a:ext cx="1234001" cy="1096224"/>
            <a:chOff x="6098929" y="2763358"/>
            <a:chExt cx="1234001" cy="1096224"/>
          </a:xfrm>
        </p:grpSpPr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6098929" y="2763358"/>
              <a:ext cx="1234001" cy="10962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latin typeface="Times New Roman"/>
                  <a:cs typeface="Times New Roman"/>
                </a:rPr>
                <a:t>M</a:t>
              </a:r>
              <a:r>
                <a:rPr lang="en-US" sz="2800" baseline="40000" dirty="0" smtClean="0">
                  <a:latin typeface="Times New Roman"/>
                  <a:cs typeface="Times New Roman"/>
                </a:rPr>
                <a:t>–1</a:t>
              </a:r>
              <a:endParaRPr lang="en-US" sz="2800" baseline="40000" dirty="0">
                <a:latin typeface="Times New Roman"/>
                <a:cs typeface="Times New Roman"/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>
              <a:off x="6109348" y="3135086"/>
              <a:ext cx="789410" cy="709399"/>
            </a:xfrm>
            <a:prstGeom prst="rtTriangle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5" name="Right Triangle 84"/>
            <p:cNvSpPr/>
            <p:nvPr/>
          </p:nvSpPr>
          <p:spPr>
            <a:xfrm flipH="1" flipV="1">
              <a:off x="6536323" y="2780387"/>
              <a:ext cx="780745" cy="701612"/>
            </a:xfrm>
            <a:prstGeom prst="rtTriangle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54066" y="3936020"/>
            <a:ext cx="5638759" cy="2198127"/>
          </a:xfrm>
          <a:custGeom>
            <a:avLst/>
            <a:gdLst>
              <a:gd name="connsiteX0" fmla="*/ 5638759 w 5638759"/>
              <a:gd name="connsiteY0" fmla="*/ 0 h 2198127"/>
              <a:gd name="connsiteX1" fmla="*/ 4277312 w 5638759"/>
              <a:gd name="connsiteY1" fmla="*/ 480561 h 2198127"/>
              <a:gd name="connsiteX2" fmla="*/ 2504000 w 5638759"/>
              <a:gd name="connsiteY2" fmla="*/ 2002336 h 2198127"/>
              <a:gd name="connsiteX3" fmla="*/ 204414 w 5638759"/>
              <a:gd name="connsiteY3" fmla="*/ 2105313 h 2198127"/>
              <a:gd name="connsiteX4" fmla="*/ 112888 w 5638759"/>
              <a:gd name="connsiteY4" fmla="*/ 1327263 h 2198127"/>
              <a:gd name="connsiteX5" fmla="*/ 112888 w 5638759"/>
              <a:gd name="connsiteY5" fmla="*/ 1327263 h 2198127"/>
              <a:gd name="connsiteX6" fmla="*/ 112888 w 5638759"/>
              <a:gd name="connsiteY6" fmla="*/ 1327263 h 21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8759" h="2198127">
                <a:moveTo>
                  <a:pt x="5638759" y="0"/>
                </a:moveTo>
                <a:cubicBezTo>
                  <a:pt x="5219265" y="73419"/>
                  <a:pt x="4799772" y="146838"/>
                  <a:pt x="4277312" y="480561"/>
                </a:cubicBezTo>
                <a:cubicBezTo>
                  <a:pt x="3754852" y="814284"/>
                  <a:pt x="3182816" y="1731544"/>
                  <a:pt x="2504000" y="2002336"/>
                </a:cubicBezTo>
                <a:cubicBezTo>
                  <a:pt x="1825184" y="2273128"/>
                  <a:pt x="602933" y="2217825"/>
                  <a:pt x="204414" y="2105313"/>
                </a:cubicBezTo>
                <a:cubicBezTo>
                  <a:pt x="-194105" y="1992801"/>
                  <a:pt x="112888" y="1327263"/>
                  <a:pt x="112888" y="1327263"/>
                </a:cubicBezTo>
                <a:lnTo>
                  <a:pt x="112888" y="1327263"/>
                </a:lnTo>
                <a:lnTo>
                  <a:pt x="112888" y="1327263"/>
                </a:lnTo>
              </a:path>
            </a:pathLst>
          </a:custGeom>
          <a:ln>
            <a:solidFill>
              <a:srgbClr val="984807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654248" y="3958904"/>
            <a:ext cx="5502989" cy="1769318"/>
          </a:xfrm>
          <a:custGeom>
            <a:avLst/>
            <a:gdLst>
              <a:gd name="connsiteX0" fmla="*/ 5502989 w 5502989"/>
              <a:gd name="connsiteY0" fmla="*/ 0 h 1769318"/>
              <a:gd name="connsiteX1" fmla="*/ 4175865 w 5502989"/>
              <a:gd name="connsiteY1" fmla="*/ 1395914 h 1769318"/>
              <a:gd name="connsiteX2" fmla="*/ 1716109 w 5502989"/>
              <a:gd name="connsiteY2" fmla="*/ 1762055 h 1769318"/>
              <a:gd name="connsiteX3" fmla="*/ 0 w 5502989"/>
              <a:gd name="connsiteY3" fmla="*/ 1167076 h 176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2989" h="1769318">
                <a:moveTo>
                  <a:pt x="5502989" y="0"/>
                </a:moveTo>
                <a:cubicBezTo>
                  <a:pt x="5155000" y="551119"/>
                  <a:pt x="4807012" y="1102238"/>
                  <a:pt x="4175865" y="1395914"/>
                </a:cubicBezTo>
                <a:cubicBezTo>
                  <a:pt x="3544718" y="1689590"/>
                  <a:pt x="2412086" y="1800195"/>
                  <a:pt x="1716109" y="1762055"/>
                </a:cubicBezTo>
                <a:cubicBezTo>
                  <a:pt x="1020131" y="1723915"/>
                  <a:pt x="0" y="1167076"/>
                  <a:pt x="0" y="1167076"/>
                </a:cubicBezTo>
              </a:path>
            </a:pathLst>
          </a:custGeom>
          <a:ln>
            <a:solidFill>
              <a:schemeClr val="accent3">
                <a:lumMod val="50000"/>
              </a:schemeClr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87" name="Picture 8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2" y="4538626"/>
            <a:ext cx="3581325" cy="8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45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Iterate: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smtClean="0">
                <a:cs typeface="Times New Roman" pitchFamily="18" charset="0"/>
                <a:sym typeface="Symbol"/>
              </a:rPr>
              <a:t>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&gt; 0</a:t>
            </a:r>
            <a:r>
              <a:rPr lang="en-US" sz="2800" dirty="0" smtClean="0">
                <a:cs typeface="Times New Roman" pitchFamily="18" charset="0"/>
                <a:sym typeface="Symbol"/>
              </a:rPr>
              <a:t> </a:t>
            </a:r>
            <a:r>
              <a:rPr lang="en-US" sz="2800" dirty="0" smtClean="0">
                <a:cs typeface="Times New Roman" pitchFamily="18" charset="0"/>
              </a:rPr>
              <a:t>to smooth;</a:t>
            </a:r>
            <a:br>
              <a:rPr lang="en-US" sz="2800" dirty="0" smtClean="0">
                <a:cs typeface="Times New Roman" pitchFamily="18" charset="0"/>
              </a:rPr>
            </a:br>
            <a:r>
              <a:rPr lang="en-US" sz="2800" i="1" dirty="0" smtClean="0">
                <a:cs typeface="Times New Roman" pitchFamily="18" charset="0"/>
                <a:sym typeface="Symbol"/>
              </a:rPr>
              <a:t> 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&lt; 0</a:t>
            </a:r>
            <a:r>
              <a:rPr lang="en-US" sz="2800" dirty="0" smtClean="0">
                <a:cs typeface="Times New Roman" pitchFamily="18" charset="0"/>
              </a:rPr>
              <a:t> to inflate</a:t>
            </a:r>
          </a:p>
          <a:p>
            <a:r>
              <a:rPr lang="en-US" sz="2800" dirty="0" smtClean="0">
                <a:cs typeface="Times New Roman" pitchFamily="18" charset="0"/>
              </a:rPr>
              <a:t>Originally proposed with </a:t>
            </a:r>
            <a:br>
              <a:rPr lang="en-US" sz="2800" dirty="0" smtClean="0">
                <a:cs typeface="Times New Roman" pitchFamily="18" charset="0"/>
              </a:rPr>
            </a:br>
            <a:r>
              <a:rPr lang="en-US" sz="2800" dirty="0" smtClean="0">
                <a:cs typeface="Times New Roman" pitchFamily="18" charset="0"/>
              </a:rPr>
              <a:t>uniform </a:t>
            </a:r>
            <a:r>
              <a:rPr lang="en-US" sz="2800" dirty="0" err="1" smtClean="0">
                <a:cs typeface="Times New Roman" pitchFamily="18" charset="0"/>
              </a:rPr>
              <a:t>Laplacian</a:t>
            </a:r>
            <a:r>
              <a:rPr lang="en-US" sz="2800" dirty="0" smtClean="0">
                <a:cs typeface="Times New Roman" pitchFamily="18" charset="0"/>
              </a:rPr>
              <a:t> </a:t>
            </a:r>
            <a:br>
              <a:rPr lang="en-US" sz="2800" dirty="0" smtClean="0">
                <a:cs typeface="Times New Roman" pitchFamily="18" charset="0"/>
              </a:rPr>
            </a:br>
            <a:r>
              <a:rPr lang="en-US" sz="2800" dirty="0" smtClean="0">
                <a:cs typeface="Times New Roman" pitchFamily="18" charset="0"/>
              </a:rPr>
              <a:t>weights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Taubin</a:t>
            </a:r>
            <a:r>
              <a:rPr lang="en-US" sz="4000" dirty="0" smtClean="0"/>
              <a:t> Smoothing: Explicit Steps</a:t>
            </a:r>
            <a:endParaRPr lang="en-US" sz="4000" dirty="0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741" y="1919288"/>
            <a:ext cx="4134328" cy="396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060674" y="2705494"/>
            <a:ext cx="1197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 iterations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8922" y="4733827"/>
            <a:ext cx="1214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 iterations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88356" y="2716491"/>
            <a:ext cx="10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original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63818" y="4744825"/>
            <a:ext cx="127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 iterations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590066" y="5468124"/>
            <a:ext cx="402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 Signal Processing Approach to Fair Surface Design</a:t>
            </a:r>
            <a:br>
              <a:rPr lang="en-US" sz="1200" b="1" dirty="0" smtClean="0"/>
            </a:br>
            <a:r>
              <a:rPr lang="en-US" sz="1200" dirty="0" smtClean="0"/>
              <a:t>Gabriel </a:t>
            </a:r>
            <a:r>
              <a:rPr lang="en-US" sz="1200" dirty="0" err="1" smtClean="0"/>
              <a:t>Taubin</a:t>
            </a:r>
            <a:endParaRPr lang="en-US" sz="1200" dirty="0" smtClean="0"/>
          </a:p>
          <a:p>
            <a:r>
              <a:rPr lang="en-US" sz="1200" dirty="0" smtClean="0"/>
              <a:t>ACM SIGGRAPH 95</a:t>
            </a:r>
            <a:endParaRPr lang="en-US" sz="1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5" y="1960998"/>
            <a:ext cx="3649643" cy="81200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55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Per-vertex iterations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/>
              <a:t>Simple to implement</a:t>
            </a:r>
          </a:p>
          <a:p>
            <a:endParaRPr lang="en-US" sz="2800" dirty="0" smtClean="0"/>
          </a:p>
          <a:p>
            <a:r>
              <a:rPr lang="en-US" sz="2800" dirty="0" smtClean="0"/>
              <a:t>Requires </a:t>
            </a:r>
            <a:r>
              <a:rPr lang="en-US" sz="2800" dirty="0"/>
              <a:t>many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iterations</a:t>
            </a:r>
            <a:endParaRPr lang="en-US" sz="2800" dirty="0"/>
          </a:p>
          <a:p>
            <a:r>
              <a:rPr lang="en-US" sz="2800" dirty="0"/>
              <a:t>Need to tweak 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800" i="1" dirty="0"/>
              <a:t> </a:t>
            </a:r>
            <a:r>
              <a:rPr lang="en-US" sz="2800" dirty="0"/>
              <a:t>and 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Taubin</a:t>
            </a:r>
            <a:r>
              <a:rPr lang="en-US" sz="4000" dirty="0" smtClean="0"/>
              <a:t> Smoothing: Explicit Steps</a:t>
            </a:r>
            <a:endParaRPr lang="en-US" sz="4000" dirty="0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741" y="1919288"/>
            <a:ext cx="4134328" cy="396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060674" y="2705494"/>
            <a:ext cx="1197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 iterations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8922" y="4733827"/>
            <a:ext cx="1214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 iterations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988356" y="2716491"/>
            <a:ext cx="10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original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63818" y="4744825"/>
            <a:ext cx="127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 iterations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590066" y="5468124"/>
            <a:ext cx="402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 Signal Processing Approach to Fair Surface Design</a:t>
            </a:r>
            <a:br>
              <a:rPr lang="en-US" sz="1200" b="1" dirty="0" smtClean="0"/>
            </a:br>
            <a:r>
              <a:rPr lang="en-US" sz="1200" dirty="0" smtClean="0"/>
              <a:t>Gabriel </a:t>
            </a:r>
            <a:r>
              <a:rPr lang="en-US" sz="1200" dirty="0" err="1" smtClean="0"/>
              <a:t>Taubin</a:t>
            </a:r>
            <a:endParaRPr lang="en-US" sz="1200" dirty="0" smtClean="0"/>
          </a:p>
          <a:p>
            <a:r>
              <a:rPr lang="en-US" sz="1200" dirty="0" smtClean="0"/>
              <a:t>ACM SIGGRAPH 95</a:t>
            </a:r>
            <a:endParaRPr lang="en-US" sz="12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8" y="1960999"/>
            <a:ext cx="2413993" cy="8503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79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50" y="1962877"/>
            <a:ext cx="8050424" cy="2129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4228" y="4456377"/>
            <a:ext cx="13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iterations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2831" y="4455920"/>
            <a:ext cx="13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iterations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72087" y="4455464"/>
            <a:ext cx="149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iterations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2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j-lt"/>
                <a:cs typeface="Times New Roman" pitchFamily="18" charset="0"/>
              </a:rPr>
              <a:t>Result of smoothing with uniform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Laplacian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depends on triangle density and shape</a:t>
            </a:r>
          </a:p>
          <a:p>
            <a:pPr lvl="1"/>
            <a:r>
              <a:rPr lang="en-US" sz="2400" dirty="0" smtClean="0">
                <a:latin typeface="+mj-lt"/>
                <a:cs typeface="Times New Roman" pitchFamily="18" charset="0"/>
              </a:rPr>
              <a:t>Why?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Asymmetric results although underlying geometry is symmetric</a:t>
            </a: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Mesh Independence</a:t>
            </a:r>
            <a:endParaRPr lang="en-US" sz="3600" dirty="0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 rotWithShape="1">
          <a:blip r:embed="rId2" cstate="screen"/>
          <a:srcRect r="23298"/>
          <a:stretch/>
        </p:blipFill>
        <p:spPr bwMode="auto">
          <a:xfrm>
            <a:off x="2325625" y="3689341"/>
            <a:ext cx="4435732" cy="22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56021" y="58786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cotan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73936" y="5878670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03710" y="5878670"/>
            <a:ext cx="96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87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Smoothing –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Scanned surfaces can be noisy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305" y="2037597"/>
            <a:ext cx="5257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9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j-lt"/>
                <a:cs typeface="Times New Roman" pitchFamily="18" charset="0"/>
              </a:rPr>
              <a:t>Result of smoothing with uniform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Laplacian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depends on triangle density and shape</a:t>
            </a:r>
          </a:p>
          <a:p>
            <a:pPr lvl="1"/>
            <a:r>
              <a:rPr lang="en-US" sz="2400" dirty="0" smtClean="0">
                <a:latin typeface="+mj-lt"/>
                <a:cs typeface="Times New Roman" pitchFamily="18" charset="0"/>
              </a:rPr>
              <a:t>Why?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Asymmetric results although underlying geometry is symmetric</a:t>
            </a: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Mesh Independence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49498" y="58081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cotan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50220" y="5808120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33157" y="5808120"/>
            <a:ext cx="96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52" y="3847036"/>
            <a:ext cx="2056758" cy="2032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434" y="3915499"/>
            <a:ext cx="1876340" cy="1849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319" y="3891982"/>
            <a:ext cx="1900397" cy="187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8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Implicit Fairing: Implicit Euler Steps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52778" y="5548218"/>
            <a:ext cx="6068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Implicit fairing of irregular meshes using diffusion and curvature flow</a:t>
            </a:r>
            <a:br>
              <a:rPr lang="en-US" sz="1200" b="1" dirty="0" smtClean="0"/>
            </a:br>
            <a:r>
              <a:rPr lang="en-US" sz="1200" dirty="0" smtClean="0"/>
              <a:t>M. </a:t>
            </a:r>
            <a:r>
              <a:rPr lang="en-US" sz="1200" dirty="0" err="1" smtClean="0"/>
              <a:t>Desbrun</a:t>
            </a:r>
            <a:r>
              <a:rPr lang="en-US" sz="1200" dirty="0" smtClean="0"/>
              <a:t>, M. Meyer, P. Schroeder, A. Barr</a:t>
            </a:r>
          </a:p>
          <a:p>
            <a:r>
              <a:rPr lang="en-US" sz="1200" dirty="0" smtClean="0"/>
              <a:t>ACM SIGGRAPH 99</a:t>
            </a:r>
            <a:endParaRPr lang="en-US" sz="12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j-lt"/>
                <a:cs typeface="Times New Roman" pitchFamily="18" charset="0"/>
              </a:rPr>
              <a:t>In each iteration, solve for the smoothed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sz="2800" dirty="0" smtClean="0"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30" y="2110345"/>
            <a:ext cx="2971800" cy="4953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613" y="2825400"/>
            <a:ext cx="3473334" cy="25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4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Smoothing as (mean curvature) Flow</a:t>
            </a:r>
            <a:endParaRPr lang="en-US" sz="36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smoothing as a diffusion process</a:t>
            </a:r>
          </a:p>
          <a:p>
            <a:endParaRPr lang="en-US" sz="5400" dirty="0" smtClean="0"/>
          </a:p>
          <a:p>
            <a:r>
              <a:rPr lang="en-US" dirty="0" smtClean="0"/>
              <a:t>Discretize in time, forward differences:</a:t>
            </a:r>
            <a:endParaRPr lang="en-US" i="1" dirty="0" smtClean="0">
              <a:latin typeface="+mj-lt"/>
              <a:cs typeface="Times New Roman" pitchFamily="18" charset="0"/>
            </a:endParaRPr>
          </a:p>
          <a:p>
            <a:endParaRPr lang="en-US" sz="4000" i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78" y="3666380"/>
            <a:ext cx="4279900" cy="220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4639" y="5366259"/>
            <a:ext cx="4656376" cy="5606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32</a:t>
            </a:fld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78" y="1945008"/>
            <a:ext cx="4279900" cy="977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96486" y="1928352"/>
            <a:ext cx="2401237" cy="10229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86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Smoothing as (mean curvature) Flow</a:t>
            </a:r>
            <a:endParaRPr lang="en-US" sz="36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smoothing as a diffusion process</a:t>
            </a:r>
          </a:p>
          <a:p>
            <a:endParaRPr lang="en-US" sz="5400" dirty="0" smtClean="0"/>
          </a:p>
          <a:p>
            <a:r>
              <a:rPr lang="en-US" dirty="0"/>
              <a:t>Discretize in time, forward differences</a:t>
            </a:r>
            <a:r>
              <a:rPr lang="en-US" dirty="0" smtClean="0"/>
              <a:t>:</a:t>
            </a:r>
            <a:endParaRPr lang="en-US" i="1" dirty="0">
              <a:cs typeface="Times New Roman" pitchFamily="18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78" y="3666380"/>
            <a:ext cx="4279900" cy="220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4639" y="5366259"/>
            <a:ext cx="4656376" cy="5606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33</a:t>
            </a:fld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78" y="1945008"/>
            <a:ext cx="4279900" cy="977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96486" y="1928352"/>
            <a:ext cx="2401237" cy="10229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14421" y="3668575"/>
            <a:ext cx="2516399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Explicit integration</a:t>
            </a:r>
          </a:p>
          <a:p>
            <a:r>
              <a:rPr lang="en-US" sz="2000" dirty="0" smtClean="0"/>
              <a:t>Unstable unless time step </a:t>
            </a:r>
            <a:r>
              <a:rPr lang="en-US" sz="2000" i="1" dirty="0" err="1" smtClean="0">
                <a:latin typeface="Times New Roman"/>
                <a:cs typeface="Times New Roman"/>
              </a:rPr>
              <a:t>dt</a:t>
            </a:r>
            <a:r>
              <a:rPr lang="en-US" sz="2000" dirty="0" smtClean="0"/>
              <a:t> is small</a:t>
            </a:r>
            <a:endParaRPr lang="en-US" sz="2000" dirty="0"/>
          </a:p>
        </p:txBody>
      </p:sp>
      <p:cxnSp>
        <p:nvCxnSpPr>
          <p:cNvPr id="5" name="Straight Arrow Connector 4"/>
          <p:cNvCxnSpPr>
            <a:stCxn id="3" idx="2"/>
            <a:endCxn id="8" idx="3"/>
          </p:cNvCxnSpPr>
          <p:nvPr/>
        </p:nvCxnSpPr>
        <p:spPr>
          <a:xfrm flipH="1">
            <a:off x="6771015" y="4684238"/>
            <a:ext cx="1001606" cy="96234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494127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Smoothing as (mean curvature) Flow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smoothing as a diffusion process</a:t>
            </a:r>
          </a:p>
          <a:p>
            <a:endParaRPr lang="en-US" dirty="0">
              <a:latin typeface="+mj-lt"/>
              <a:cs typeface="Times New Roman" pitchFamily="18" charset="0"/>
            </a:endParaRPr>
          </a:p>
          <a:p>
            <a:endParaRPr lang="en-US" dirty="0" smtClean="0">
              <a:latin typeface="+mj-lt"/>
              <a:cs typeface="Times New Roman" pitchFamily="18" charset="0"/>
            </a:endParaRPr>
          </a:p>
          <a:p>
            <a:r>
              <a:rPr lang="en-US" dirty="0" smtClean="0">
                <a:latin typeface="+mj-lt"/>
                <a:cs typeface="Times New Roman" pitchFamily="18" charset="0"/>
              </a:rPr>
              <a:t>Backward Euler for unconditional stability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4902" y="5552525"/>
            <a:ext cx="4523459" cy="54601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34</a:t>
            </a:fld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78" y="1945008"/>
            <a:ext cx="4279900" cy="977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6486" y="1928352"/>
            <a:ext cx="2401237" cy="10229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53" y="3870331"/>
            <a:ext cx="4660900" cy="2209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5692" y="4219500"/>
            <a:ext cx="750193" cy="35687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9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Implicit Fairing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182" y="1971717"/>
            <a:ext cx="8031637" cy="185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951" y="3915751"/>
            <a:ext cx="8568964" cy="70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52778" y="5548218"/>
            <a:ext cx="6068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Implicit fairing of irregular meshes using diffusion and curvature flow</a:t>
            </a:r>
            <a:br>
              <a:rPr lang="en-US" sz="1200" b="1" dirty="0" smtClean="0"/>
            </a:br>
            <a:r>
              <a:rPr lang="en-US" sz="1200" dirty="0" smtClean="0"/>
              <a:t>M. </a:t>
            </a:r>
            <a:r>
              <a:rPr lang="en-US" sz="1200" dirty="0" err="1" smtClean="0"/>
              <a:t>Desbrun</a:t>
            </a:r>
            <a:r>
              <a:rPr lang="en-US" sz="1200" dirty="0" smtClean="0"/>
              <a:t>, M. Meyer, P. Schroeder, A. Barr</a:t>
            </a:r>
          </a:p>
          <a:p>
            <a:r>
              <a:rPr lang="en-US" sz="1200" dirty="0" smtClean="0"/>
              <a:t>ACM SIGGRAPH 99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07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Implicit Fairing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410" y="2386259"/>
            <a:ext cx="2282342" cy="28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9212" y="2386259"/>
            <a:ext cx="2282342" cy="28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6792" y="4322479"/>
            <a:ext cx="1275588" cy="159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756" y="2386259"/>
            <a:ext cx="2281428" cy="285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1155" y="4322479"/>
            <a:ext cx="1272845" cy="159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The importance of using the right weights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31793" y="5240399"/>
            <a:ext cx="1273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</a:t>
            </a:r>
            <a:br>
              <a:rPr lang="en-US" dirty="0" smtClean="0"/>
            </a:br>
            <a:r>
              <a:rPr lang="en-US" dirty="0" smtClean="0"/>
              <a:t>(umbrella)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70648" y="525549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cotan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5190" y="3787275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Mean </a:t>
            </a:r>
            <a:br>
              <a:rPr lang="en-US" sz="1400" dirty="0" smtClean="0"/>
            </a:br>
            <a:r>
              <a:rPr lang="en-US" sz="1400" dirty="0" smtClean="0"/>
              <a:t>curvature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961615" y="3745163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Mean </a:t>
            </a:r>
            <a:br>
              <a:rPr lang="en-US" sz="1400" dirty="0" smtClean="0"/>
            </a:br>
            <a:r>
              <a:rPr lang="en-US" sz="1400" dirty="0" smtClean="0"/>
              <a:t>curvature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81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Laplacian</a:t>
            </a:r>
            <a:r>
              <a:rPr lang="en-US" sz="4000" dirty="0" smtClean="0"/>
              <a:t> Mesh Optimization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Smoothing, improving of triangle shapes</a:t>
            </a:r>
          </a:p>
          <a:p>
            <a:r>
              <a:rPr lang="en-US" sz="2800" dirty="0" smtClean="0"/>
              <a:t>Basic idea: formulate a “shopping list”, solve with least squares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9701" y="3388413"/>
            <a:ext cx="5010391" cy="1454512"/>
            <a:chOff x="663633" y="2751170"/>
            <a:chExt cx="7782898" cy="2259369"/>
          </a:xfrm>
        </p:grpSpPr>
        <p:pic>
          <p:nvPicPr>
            <p:cNvPr id="13" name="Picture 8" descr="angel_noise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63633" y="2751170"/>
              <a:ext cx="3715131" cy="2248281"/>
            </a:xfrm>
            <a:prstGeom prst="rect">
              <a:avLst/>
            </a:prstGeom>
            <a:noFill/>
          </p:spPr>
        </p:pic>
        <p:pic>
          <p:nvPicPr>
            <p:cNvPr id="14" name="Picture 4" descr="angel_sm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13131" y="2751170"/>
              <a:ext cx="3733400" cy="2259369"/>
            </a:xfrm>
            <a:prstGeom prst="rect">
              <a:avLst/>
            </a:prstGeom>
            <a:noFill/>
          </p:spPr>
        </p:pic>
      </p:grpSp>
      <p:pic>
        <p:nvPicPr>
          <p:cNvPr id="10" name="Picture 3" descr="regorig3"/>
          <p:cNvPicPr>
            <a:picLocks noChangeAspect="1" noChangeArrowheads="1"/>
          </p:cNvPicPr>
          <p:nvPr/>
        </p:nvPicPr>
        <p:blipFill>
          <a:blip r:embed="rId4"/>
          <a:srcRect r="50464" b="22596"/>
          <a:stretch>
            <a:fillRect/>
          </a:stretch>
        </p:blipFill>
        <p:spPr bwMode="auto">
          <a:xfrm>
            <a:off x="6069112" y="3179031"/>
            <a:ext cx="1239163" cy="1982255"/>
          </a:xfrm>
          <a:prstGeom prst="rect">
            <a:avLst/>
          </a:prstGeom>
          <a:noFill/>
        </p:spPr>
      </p:pic>
      <p:pic>
        <p:nvPicPr>
          <p:cNvPr id="11" name="Picture 4" descr="reglin1"/>
          <p:cNvPicPr>
            <a:picLocks noChangeAspect="1" noChangeArrowheads="1"/>
          </p:cNvPicPr>
          <p:nvPr/>
        </p:nvPicPr>
        <p:blipFill>
          <a:blip r:embed="rId5"/>
          <a:srcRect r="50443"/>
          <a:stretch>
            <a:fillRect/>
          </a:stretch>
        </p:blipFill>
        <p:spPr bwMode="auto">
          <a:xfrm>
            <a:off x="7351789" y="3204248"/>
            <a:ext cx="1190986" cy="19720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69890" y="54833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/>
              <a:t>Laplacian</a:t>
            </a:r>
            <a:r>
              <a:rPr lang="en-US" sz="1200" b="1" dirty="0"/>
              <a:t> Mesh Optimization</a:t>
            </a:r>
          </a:p>
          <a:p>
            <a:r>
              <a:rPr lang="en-US" sz="1200" dirty="0" smtClean="0"/>
              <a:t>ACM </a:t>
            </a:r>
            <a:r>
              <a:rPr lang="en-US" sz="1200" dirty="0"/>
              <a:t>GRAPHITE </a:t>
            </a:r>
            <a:r>
              <a:rPr lang="en-US" sz="1200" dirty="0" smtClean="0"/>
              <a:t>2006</a:t>
            </a:r>
          </a:p>
          <a:p>
            <a:r>
              <a:rPr lang="en-US" sz="1200" dirty="0" smtClean="0"/>
              <a:t>A. </a:t>
            </a:r>
            <a:r>
              <a:rPr lang="en-US" sz="1200" dirty="0" err="1" smtClean="0"/>
              <a:t>Nealen</a:t>
            </a:r>
            <a:r>
              <a:rPr lang="en-US" sz="1200" dirty="0"/>
              <a:t>, </a:t>
            </a:r>
            <a:r>
              <a:rPr lang="en-US" sz="1200" dirty="0" smtClean="0"/>
              <a:t>T. Igarashi</a:t>
            </a:r>
            <a:r>
              <a:rPr lang="en-US" sz="1200" dirty="0"/>
              <a:t>, </a:t>
            </a:r>
            <a:r>
              <a:rPr lang="en-US" sz="1200" dirty="0" smtClean="0"/>
              <a:t>O. Sorkine</a:t>
            </a:r>
            <a:r>
              <a:rPr lang="en-US" sz="1200" dirty="0"/>
              <a:t>, </a:t>
            </a:r>
            <a:r>
              <a:rPr lang="en-US" sz="1200" dirty="0" smtClean="0"/>
              <a:t>M. </a:t>
            </a:r>
            <a:r>
              <a:rPr lang="en-US" sz="1200" dirty="0" err="1" smtClean="0"/>
              <a:t>Alexa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58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/>
              <a:t>Laplacian</a:t>
            </a:r>
            <a:r>
              <a:rPr lang="en-US" sz="4000" dirty="0" smtClean="0"/>
              <a:t> Mesh Optimization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Smoothing, improving of triangle shapes</a:t>
            </a:r>
          </a:p>
          <a:p>
            <a:r>
              <a:rPr lang="en-US" sz="2800" dirty="0" smtClean="0"/>
              <a:t>Basic idea: formulate a “shopping list”, solve with least squares</a:t>
            </a:r>
          </a:p>
          <a:p>
            <a:pPr lvl="1"/>
            <a:r>
              <a:rPr lang="en-US" sz="2400" dirty="0"/>
              <a:t>Smooth mesh: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</a:t>
            </a:r>
          </a:p>
          <a:p>
            <a:pPr lvl="1"/>
            <a:r>
              <a:rPr lang="en-US" sz="2400" dirty="0"/>
              <a:t>Passes close to input data set: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 =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</a:p>
          <a:p>
            <a:pPr lvl="1"/>
            <a:r>
              <a:rPr lang="en-US" sz="2400" dirty="0">
                <a:cs typeface="Times New Roman" pitchFamily="18" charset="0"/>
                <a:sym typeface="Symbol"/>
              </a:rPr>
              <a:t>Well-shaped triangles: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  <a:sym typeface="Symbol"/>
              </a:rPr>
              <a:t>uni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 =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  <a:sym typeface="Symbol"/>
              </a:rPr>
              <a:t>cot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</a:p>
          <a:p>
            <a:pPr lvl="1"/>
            <a:r>
              <a:rPr lang="en-US" sz="2400" dirty="0">
                <a:sym typeface="Symbol"/>
              </a:rPr>
              <a:t>The terms are weighted according </a:t>
            </a:r>
            <a:r>
              <a:rPr lang="en-US" sz="2400" dirty="0" smtClean="0">
                <a:sym typeface="Symbol"/>
              </a:rPr>
              <a:t/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to </a:t>
            </a:r>
            <a:r>
              <a:rPr lang="en-US" sz="2400" dirty="0">
                <a:sym typeface="Symbol"/>
              </a:rPr>
              <a:t>importance and </a:t>
            </a:r>
            <a:r>
              <a:rPr lang="en-US" sz="2400" dirty="0" smtClean="0">
                <a:sym typeface="Symbol"/>
              </a:rPr>
              <a:t>geometry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69890" y="54833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/>
              <a:t>Laplacian</a:t>
            </a:r>
            <a:r>
              <a:rPr lang="en-US" sz="1200" b="1" dirty="0"/>
              <a:t> Mesh Optimization</a:t>
            </a:r>
          </a:p>
          <a:p>
            <a:r>
              <a:rPr lang="en-US" sz="1200" dirty="0" smtClean="0"/>
              <a:t>ACM </a:t>
            </a:r>
            <a:r>
              <a:rPr lang="en-US" sz="1200" dirty="0"/>
              <a:t>GRAPHITE </a:t>
            </a:r>
            <a:r>
              <a:rPr lang="en-US" sz="1200" dirty="0" smtClean="0"/>
              <a:t>2006</a:t>
            </a:r>
          </a:p>
          <a:p>
            <a:r>
              <a:rPr lang="en-US" sz="1200" dirty="0" smtClean="0"/>
              <a:t>A. </a:t>
            </a:r>
            <a:r>
              <a:rPr lang="en-US" sz="1200" dirty="0" err="1" smtClean="0"/>
              <a:t>Nealen</a:t>
            </a:r>
            <a:r>
              <a:rPr lang="en-US" sz="1200" dirty="0"/>
              <a:t>, </a:t>
            </a:r>
            <a:r>
              <a:rPr lang="en-US" sz="1200" dirty="0" smtClean="0"/>
              <a:t>T. Igarashi</a:t>
            </a:r>
            <a:r>
              <a:rPr lang="en-US" sz="1200" dirty="0"/>
              <a:t>, </a:t>
            </a:r>
            <a:r>
              <a:rPr lang="en-US" sz="1200" dirty="0" smtClean="0"/>
              <a:t>O. Sorkine</a:t>
            </a:r>
            <a:r>
              <a:rPr lang="en-US" sz="1200" dirty="0"/>
              <a:t>, </a:t>
            </a:r>
            <a:r>
              <a:rPr lang="en-US" sz="1200" dirty="0" smtClean="0"/>
              <a:t>M. </a:t>
            </a:r>
            <a:r>
              <a:rPr lang="en-US" sz="1200" dirty="0" err="1" smtClean="0"/>
              <a:t>Alexa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2" name="Picture 3" descr="regorig3"/>
          <p:cNvPicPr>
            <a:picLocks noChangeAspect="1" noChangeArrowheads="1"/>
          </p:cNvPicPr>
          <p:nvPr/>
        </p:nvPicPr>
        <p:blipFill>
          <a:blip r:embed="rId3"/>
          <a:srcRect r="50464" b="22596"/>
          <a:stretch>
            <a:fillRect/>
          </a:stretch>
        </p:blipFill>
        <p:spPr bwMode="auto">
          <a:xfrm>
            <a:off x="6469537" y="4140153"/>
            <a:ext cx="1239163" cy="1982255"/>
          </a:xfrm>
          <a:prstGeom prst="rect">
            <a:avLst/>
          </a:prstGeom>
          <a:noFill/>
        </p:spPr>
      </p:pic>
      <p:pic>
        <p:nvPicPr>
          <p:cNvPr id="16" name="Picture 4" descr="reglin1"/>
          <p:cNvPicPr>
            <a:picLocks noChangeAspect="1" noChangeArrowheads="1"/>
          </p:cNvPicPr>
          <p:nvPr/>
        </p:nvPicPr>
        <p:blipFill>
          <a:blip r:embed="rId4"/>
          <a:srcRect r="50443"/>
          <a:stretch>
            <a:fillRect/>
          </a:stretch>
        </p:blipFill>
        <p:spPr bwMode="auto">
          <a:xfrm>
            <a:off x="7752214" y="4165370"/>
            <a:ext cx="1190986" cy="197204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40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>
              <a:buNone/>
            </a:pPr>
            <a:endParaRPr lang="de-DE" sz="2500" b="1" dirty="0" smtClean="0">
              <a:solidFill>
                <a:srgbClr val="990000"/>
              </a:solidFill>
              <a:cs typeface="Arial" pitchFamily="34" charset="0"/>
            </a:endParaRPr>
          </a:p>
          <a:p>
            <a:endParaRPr lang="de-DE" sz="2500" b="1" dirty="0" smtClean="0">
              <a:cs typeface="Arial" pitchFamily="34" charset="0"/>
            </a:endParaRPr>
          </a:p>
          <a:p>
            <a:r>
              <a:rPr lang="de-DE" sz="2500" b="1" dirty="0" err="1" smtClean="0">
                <a:cs typeface="Arial" pitchFamily="34" charset="0"/>
              </a:rPr>
              <a:t>Mesh</a:t>
            </a:r>
            <a:r>
              <a:rPr lang="de-DE" sz="2500" b="1" dirty="0" smtClean="0">
                <a:cs typeface="Arial" pitchFamily="34" charset="0"/>
              </a:rPr>
              <a:t> </a:t>
            </a:r>
            <a:r>
              <a:rPr lang="de-DE" sz="2500" b="1" dirty="0">
                <a:cs typeface="Arial" pitchFamily="34" charset="0"/>
              </a:rPr>
              <a:t>smoothing </a:t>
            </a:r>
            <a:r>
              <a:rPr lang="de-DE" sz="25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25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de-DE" sz="25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2500" baseline="-25000" dirty="0">
                <a:latin typeface="Times New Roman" pitchFamily="18" charset="0"/>
                <a:cs typeface="Times New Roman" pitchFamily="18" charset="0"/>
              </a:rPr>
              <a:t>cot </a:t>
            </a:r>
            <a:r>
              <a:rPr lang="de-DE" sz="2500" dirty="0"/>
              <a:t>(outer fairness) or </a:t>
            </a:r>
            <a:r>
              <a:rPr lang="de-DE" sz="25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25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de-DE" sz="25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2500" baseline="-25000" dirty="0" smtClean="0">
                <a:latin typeface="Times New Roman" pitchFamily="18" charset="0"/>
                <a:cs typeface="Times New Roman" pitchFamily="18" charset="0"/>
              </a:rPr>
              <a:t>uni</a:t>
            </a:r>
            <a:r>
              <a:rPr lang="de-DE" sz="2500" baseline="-25000" dirty="0" smtClean="0"/>
              <a:t> </a:t>
            </a:r>
            <a:r>
              <a:rPr lang="de-DE" sz="2500" dirty="0"/>
              <a:t>(outer and inner fairness) </a:t>
            </a:r>
            <a:endParaRPr lang="de-DE" sz="2500" dirty="0" smtClean="0"/>
          </a:p>
          <a:p>
            <a:r>
              <a:rPr lang="de-DE" sz="2500" dirty="0" smtClean="0"/>
              <a:t>Controlled </a:t>
            </a:r>
            <a:r>
              <a:rPr lang="de-DE" sz="2500" dirty="0"/>
              <a:t>by </a:t>
            </a:r>
            <a:r>
              <a:rPr lang="de-DE" sz="25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2500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de-DE" sz="2500" dirty="0"/>
              <a:t> and </a:t>
            </a:r>
            <a:r>
              <a:rPr lang="de-DE" sz="25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2500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2500" baseline="-25000" dirty="0"/>
              <a:t> </a:t>
            </a:r>
            <a:r>
              <a:rPr lang="de-DE" sz="2500" dirty="0"/>
              <a:t>(Intensity, Features</a:t>
            </a:r>
            <a:r>
              <a:rPr lang="de-DE" sz="2500" dirty="0" smtClean="0"/>
              <a:t>)</a:t>
            </a:r>
          </a:p>
        </p:txBody>
      </p:sp>
      <p:sp>
        <p:nvSpPr>
          <p:cNvPr id="888836" name="Text Box 4"/>
          <p:cNvSpPr txBox="1">
            <a:spLocks noChangeArrowheads="1"/>
          </p:cNvSpPr>
          <p:nvPr/>
        </p:nvSpPr>
        <p:spPr bwMode="auto">
          <a:xfrm>
            <a:off x="4808538" y="1926731"/>
            <a:ext cx="503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de-DE" sz="3200" dirty="0">
                <a:latin typeface="Arial" pitchFamily="34" charset="0"/>
              </a:rPr>
              <a:t>=</a:t>
            </a:r>
          </a:p>
        </p:txBody>
      </p:sp>
      <p:sp>
        <p:nvSpPr>
          <p:cNvPr id="888838" name="Rectangle 6"/>
          <p:cNvSpPr>
            <a:spLocks noChangeAspect="1" noChangeArrowheads="1"/>
          </p:cNvSpPr>
          <p:nvPr/>
        </p:nvSpPr>
        <p:spPr bwMode="auto">
          <a:xfrm>
            <a:off x="3008313" y="1639393"/>
            <a:ext cx="1295400" cy="1295400"/>
          </a:xfrm>
          <a:prstGeom prst="rect">
            <a:avLst/>
          </a:prstGeom>
          <a:solidFill>
            <a:srgbClr val="54C68D"/>
          </a:solidFill>
          <a:ln w="2540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888841" name="Rectangle 9"/>
          <p:cNvSpPr>
            <a:spLocks noChangeArrowheads="1"/>
          </p:cNvSpPr>
          <p:nvPr/>
        </p:nvSpPr>
        <p:spPr bwMode="auto">
          <a:xfrm>
            <a:off x="4497021" y="1639393"/>
            <a:ext cx="324628" cy="1295400"/>
          </a:xfrm>
          <a:prstGeom prst="rect">
            <a:avLst/>
          </a:prstGeom>
          <a:solidFill>
            <a:srgbClr val="FF9393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400" b="1" dirty="0" smtClean="0">
                <a:solidFill>
                  <a:srgbClr val="800000"/>
                </a:solidFill>
                <a:latin typeface="Arial" pitchFamily="34" charset="0"/>
              </a:rPr>
              <a:t>x</a:t>
            </a:r>
            <a:r>
              <a:rPr lang="de-DE" sz="2400" b="1" dirty="0" smtClean="0">
                <a:solidFill>
                  <a:srgbClr val="800000"/>
                </a:solidFill>
                <a:latin typeface="Arial" pitchFamily="34" charset="0"/>
                <a:sym typeface="Symbol"/>
              </a:rPr>
              <a:t></a:t>
            </a:r>
            <a:endParaRPr lang="de-DE" sz="2400" b="1" dirty="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888844" name="Rectangle 12"/>
          <p:cNvSpPr>
            <a:spLocks noChangeArrowheads="1"/>
          </p:cNvSpPr>
          <p:nvPr/>
        </p:nvSpPr>
        <p:spPr bwMode="auto">
          <a:xfrm>
            <a:off x="6969133" y="1639393"/>
            <a:ext cx="252413" cy="1295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/>
              <a:t>0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97013" y="1639393"/>
            <a:ext cx="5233987" cy="1295400"/>
            <a:chOff x="943" y="1162"/>
            <a:chExt cx="3297" cy="816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943" y="1162"/>
              <a:ext cx="816" cy="816"/>
              <a:chOff x="943" y="1162"/>
              <a:chExt cx="816" cy="816"/>
            </a:xfrm>
          </p:grpSpPr>
          <p:sp>
            <p:nvSpPr>
              <p:cNvPr id="88884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4FC58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849" name="Freeform 17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B1E5CB"/>
              </a:solidFill>
              <a:ln w="25400" cap="flat" cmpd="sng">
                <a:solidFill>
                  <a:srgbClr val="4FC58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85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 dirty="0">
                    <a:solidFill>
                      <a:srgbClr val="00C800"/>
                    </a:solidFill>
                    <a:latin typeface="Arial" pitchFamily="34" charset="0"/>
                  </a:rPr>
                  <a:t>W</a:t>
                </a:r>
                <a:r>
                  <a:rPr lang="de-DE" sz="2400" b="1" i="1" baseline="-25000" dirty="0">
                    <a:solidFill>
                      <a:srgbClr val="00C800"/>
                    </a:solidFill>
                    <a:latin typeface="Arial" pitchFamily="34" charset="0"/>
                  </a:rPr>
                  <a:t>L</a:t>
                </a:r>
                <a:endParaRPr lang="de-DE" sz="2400" b="1" i="1" dirty="0">
                  <a:solidFill>
                    <a:srgbClr val="00C8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3424" y="1162"/>
              <a:ext cx="816" cy="816"/>
              <a:chOff x="943" y="1162"/>
              <a:chExt cx="816" cy="816"/>
            </a:xfrm>
          </p:grpSpPr>
          <p:sp>
            <p:nvSpPr>
              <p:cNvPr id="88885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4FC58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853" name="Freeform 21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B1E5CB"/>
              </a:solidFill>
              <a:ln w="25400" cap="flat" cmpd="sng">
                <a:solidFill>
                  <a:srgbClr val="4FC58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854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>
                    <a:solidFill>
                      <a:srgbClr val="00C800"/>
                    </a:solidFill>
                    <a:latin typeface="Arial" pitchFamily="34" charset="0"/>
                  </a:rPr>
                  <a:t>W</a:t>
                </a:r>
                <a:r>
                  <a:rPr lang="de-DE" sz="2400" b="1" i="1" baseline="-25000">
                    <a:solidFill>
                      <a:srgbClr val="00C800"/>
                    </a:solidFill>
                    <a:latin typeface="Arial" pitchFamily="34" charset="0"/>
                  </a:rPr>
                  <a:t>L</a:t>
                </a:r>
                <a:endParaRPr lang="de-DE" sz="2400" b="1" i="1">
                  <a:solidFill>
                    <a:srgbClr val="00C8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006725" y="2952254"/>
            <a:ext cx="4211638" cy="1308100"/>
            <a:chOff x="1894" y="1989"/>
            <a:chExt cx="2653" cy="824"/>
          </a:xfrm>
        </p:grpSpPr>
        <p:sp>
          <p:nvSpPr>
            <p:cNvPr id="888857" name="Rectangle 25"/>
            <p:cNvSpPr>
              <a:spLocks noChangeArrowheads="1"/>
            </p:cNvSpPr>
            <p:nvPr/>
          </p:nvSpPr>
          <p:spPr bwMode="auto">
            <a:xfrm>
              <a:off x="4388" y="1989"/>
              <a:ext cx="159" cy="816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X</a:t>
              </a:r>
              <a:endParaRPr lang="en-US" b="1" dirty="0">
                <a:latin typeface="Arial"/>
                <a:cs typeface="Arial"/>
              </a:endParaRPr>
            </a:p>
          </p:txBody>
        </p: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1894" y="1997"/>
              <a:ext cx="816" cy="816"/>
              <a:chOff x="943" y="1162"/>
              <a:chExt cx="816" cy="816"/>
            </a:xfrm>
          </p:grpSpPr>
          <p:sp>
            <p:nvSpPr>
              <p:cNvPr id="888860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861" name="Freeform 29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FF9F9F"/>
              </a:solidFill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8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 dirty="0">
                    <a:solidFill>
                      <a:srgbClr val="FF1111"/>
                    </a:solidFill>
                    <a:latin typeface="Arial" pitchFamily="34" charset="0"/>
                  </a:rPr>
                  <a:t>W</a:t>
                </a:r>
                <a:r>
                  <a:rPr lang="de-DE" sz="2400" b="1" i="1" baseline="-25000" dirty="0">
                    <a:solidFill>
                      <a:srgbClr val="FF1111"/>
                    </a:solidFill>
                    <a:latin typeface="Arial" pitchFamily="34" charset="0"/>
                  </a:rPr>
                  <a:t>P</a:t>
                </a:r>
                <a:endParaRPr lang="de-DE" sz="2400" b="1" i="1" dirty="0">
                  <a:solidFill>
                    <a:srgbClr val="FF111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3425" y="1997"/>
              <a:ext cx="816" cy="816"/>
              <a:chOff x="943" y="1162"/>
              <a:chExt cx="816" cy="816"/>
            </a:xfrm>
          </p:grpSpPr>
          <p:sp>
            <p:nvSpPr>
              <p:cNvPr id="888864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865" name="Freeform 33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FF9F9F"/>
              </a:solidFill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866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 dirty="0">
                    <a:solidFill>
                      <a:srgbClr val="FF1111"/>
                    </a:solidFill>
                    <a:latin typeface="Arial" pitchFamily="34" charset="0"/>
                  </a:rPr>
                  <a:t>W</a:t>
                </a:r>
                <a:r>
                  <a:rPr lang="de-DE" sz="2400" b="1" i="1" baseline="-25000" dirty="0">
                    <a:solidFill>
                      <a:srgbClr val="FF1111"/>
                    </a:solidFill>
                    <a:latin typeface="Arial" pitchFamily="34" charset="0"/>
                  </a:rPr>
                  <a:t>P</a:t>
                </a:r>
                <a:endParaRPr lang="de-DE" sz="2400" b="1" i="1" dirty="0">
                  <a:solidFill>
                    <a:srgbClr val="FF1111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03061" y="2510806"/>
            <a:ext cx="2132012" cy="1931063"/>
            <a:chOff x="6827241" y="4890725"/>
            <a:chExt cx="2132012" cy="1931063"/>
          </a:xfrm>
        </p:grpSpPr>
        <p:sp>
          <p:nvSpPr>
            <p:cNvPr id="53" name="Oval 79"/>
            <p:cNvSpPr>
              <a:spLocks noChangeArrowheads="1"/>
            </p:cNvSpPr>
            <p:nvPr/>
          </p:nvSpPr>
          <p:spPr bwMode="auto">
            <a:xfrm>
              <a:off x="7795616" y="6218538"/>
              <a:ext cx="141287" cy="125413"/>
            </a:xfrm>
            <a:prstGeom prst="ellipse">
              <a:avLst/>
            </a:prstGeom>
            <a:solidFill>
              <a:srgbClr val="4FD34F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>
              <a:off x="7017741" y="5897863"/>
              <a:ext cx="17653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81"/>
            <p:cNvSpPr>
              <a:spLocks noChangeShapeType="1"/>
            </p:cNvSpPr>
            <p:nvPr/>
          </p:nvSpPr>
          <p:spPr bwMode="auto">
            <a:xfrm>
              <a:off x="7379691" y="5458126"/>
              <a:ext cx="493712" cy="815975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82"/>
            <p:cNvSpPr>
              <a:spLocks noChangeArrowheads="1"/>
            </p:cNvSpPr>
            <p:nvPr/>
          </p:nvSpPr>
          <p:spPr bwMode="auto">
            <a:xfrm>
              <a:off x="7414616" y="6232826"/>
              <a:ext cx="142875" cy="125412"/>
            </a:xfrm>
            <a:prstGeom prst="ellipse">
              <a:avLst/>
            </a:prstGeom>
            <a:solidFill>
              <a:srgbClr val="FCCC00"/>
            </a:solidFill>
            <a:ln w="25400">
              <a:solidFill>
                <a:srgbClr val="BE9A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83"/>
            <p:cNvSpPr>
              <a:spLocks noChangeShapeType="1"/>
            </p:cNvSpPr>
            <p:nvPr/>
          </p:nvSpPr>
          <p:spPr bwMode="auto">
            <a:xfrm>
              <a:off x="7379691" y="5461301"/>
              <a:ext cx="106362" cy="835025"/>
            </a:xfrm>
            <a:prstGeom prst="line">
              <a:avLst/>
            </a:prstGeom>
            <a:noFill/>
            <a:ln w="38100">
              <a:solidFill>
                <a:srgbClr val="BE9A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84"/>
            <p:cNvSpPr>
              <a:spLocks noChangeShapeType="1"/>
            </p:cNvSpPr>
            <p:nvPr/>
          </p:nvSpPr>
          <p:spPr bwMode="auto">
            <a:xfrm flipH="1" flipV="1">
              <a:off x="7333653" y="5034263"/>
              <a:ext cx="46038" cy="427038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85"/>
            <p:cNvSpPr>
              <a:spLocks noChangeShapeType="1"/>
            </p:cNvSpPr>
            <p:nvPr/>
          </p:nvSpPr>
          <p:spPr bwMode="auto">
            <a:xfrm>
              <a:off x="7371753" y="5458126"/>
              <a:ext cx="565150" cy="13176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86"/>
            <p:cNvSpPr>
              <a:spLocks noChangeShapeType="1"/>
            </p:cNvSpPr>
            <p:nvPr/>
          </p:nvSpPr>
          <p:spPr bwMode="auto">
            <a:xfrm flipV="1">
              <a:off x="7936903" y="6588426"/>
              <a:ext cx="989013" cy="1873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7"/>
            <p:cNvSpPr>
              <a:spLocks noChangeShapeType="1"/>
            </p:cNvSpPr>
            <p:nvPr/>
          </p:nvSpPr>
          <p:spPr bwMode="auto">
            <a:xfrm flipH="1" flipV="1">
              <a:off x="7371753" y="5458126"/>
              <a:ext cx="1554163" cy="11303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8"/>
            <p:cNvSpPr>
              <a:spLocks noChangeShapeType="1"/>
            </p:cNvSpPr>
            <p:nvPr/>
          </p:nvSpPr>
          <p:spPr bwMode="auto">
            <a:xfrm flipH="1" flipV="1">
              <a:off x="8783041" y="5897863"/>
              <a:ext cx="142875" cy="6905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9"/>
            <p:cNvSpPr>
              <a:spLocks noChangeShapeType="1"/>
            </p:cNvSpPr>
            <p:nvPr/>
          </p:nvSpPr>
          <p:spPr bwMode="auto">
            <a:xfrm flipH="1" flipV="1">
              <a:off x="7371753" y="5458126"/>
              <a:ext cx="1412875" cy="43973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90"/>
            <p:cNvSpPr>
              <a:spLocks noChangeShapeType="1"/>
            </p:cNvSpPr>
            <p:nvPr/>
          </p:nvSpPr>
          <p:spPr bwMode="auto">
            <a:xfrm flipV="1">
              <a:off x="6878041" y="5458126"/>
              <a:ext cx="493712" cy="1066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91"/>
            <p:cNvSpPr>
              <a:spLocks noChangeShapeType="1"/>
            </p:cNvSpPr>
            <p:nvPr/>
          </p:nvSpPr>
          <p:spPr bwMode="auto">
            <a:xfrm>
              <a:off x="6876453" y="6524926"/>
              <a:ext cx="1060450" cy="2508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92"/>
            <p:cNvSpPr>
              <a:spLocks noChangeShapeType="1"/>
            </p:cNvSpPr>
            <p:nvPr/>
          </p:nvSpPr>
          <p:spPr bwMode="auto">
            <a:xfrm flipV="1">
              <a:off x="6876453" y="5897863"/>
              <a:ext cx="141288" cy="6270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93"/>
            <p:cNvSpPr>
              <a:spLocks noChangeShapeType="1"/>
            </p:cNvSpPr>
            <p:nvPr/>
          </p:nvSpPr>
          <p:spPr bwMode="auto">
            <a:xfrm flipV="1">
              <a:off x="7020916" y="5458126"/>
              <a:ext cx="350837" cy="43973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 Box 94"/>
            <p:cNvSpPr txBox="1">
              <a:spLocks noChangeArrowheads="1"/>
            </p:cNvSpPr>
            <p:nvPr/>
          </p:nvSpPr>
          <p:spPr bwMode="auto">
            <a:xfrm>
              <a:off x="7071917" y="4890725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 dirty="0">
                  <a:solidFill>
                    <a:srgbClr val="595959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69" name="Oval 95"/>
            <p:cNvSpPr>
              <a:spLocks noChangeArrowheads="1"/>
            </p:cNvSpPr>
            <p:nvPr/>
          </p:nvSpPr>
          <p:spPr bwMode="auto">
            <a:xfrm>
              <a:off x="8729066" y="5866113"/>
              <a:ext cx="106362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96"/>
            <p:cNvSpPr>
              <a:spLocks noChangeArrowheads="1"/>
            </p:cNvSpPr>
            <p:nvPr/>
          </p:nvSpPr>
          <p:spPr bwMode="auto">
            <a:xfrm>
              <a:off x="8854478" y="6526513"/>
              <a:ext cx="104775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97"/>
            <p:cNvSpPr>
              <a:spLocks noChangeArrowheads="1"/>
            </p:cNvSpPr>
            <p:nvPr/>
          </p:nvSpPr>
          <p:spPr bwMode="auto">
            <a:xfrm>
              <a:off x="7881341" y="6728126"/>
              <a:ext cx="104775" cy="93662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98"/>
            <p:cNvSpPr>
              <a:spLocks noChangeArrowheads="1"/>
            </p:cNvSpPr>
            <p:nvPr/>
          </p:nvSpPr>
          <p:spPr bwMode="auto">
            <a:xfrm>
              <a:off x="6827241" y="6461426"/>
              <a:ext cx="106362" cy="952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99"/>
            <p:cNvSpPr>
              <a:spLocks noChangeArrowheads="1"/>
            </p:cNvSpPr>
            <p:nvPr/>
          </p:nvSpPr>
          <p:spPr bwMode="auto">
            <a:xfrm>
              <a:off x="6963766" y="5866113"/>
              <a:ext cx="106362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100"/>
            <p:cNvSpPr>
              <a:spLocks noChangeArrowheads="1"/>
            </p:cNvSpPr>
            <p:nvPr/>
          </p:nvSpPr>
          <p:spPr bwMode="auto">
            <a:xfrm>
              <a:off x="7303491" y="5407326"/>
              <a:ext cx="142875" cy="125412"/>
            </a:xfrm>
            <a:prstGeom prst="ellipse">
              <a:avLst/>
            </a:prstGeom>
            <a:solidFill>
              <a:srgbClr val="99CC00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102"/>
            <p:cNvSpPr txBox="1">
              <a:spLocks noChangeArrowheads="1"/>
            </p:cNvSpPr>
            <p:nvPr/>
          </p:nvSpPr>
          <p:spPr bwMode="auto">
            <a:xfrm>
              <a:off x="8279515" y="6182487"/>
              <a:ext cx="469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2400" dirty="0">
                  <a:latin typeface="Symbol" pitchFamily="18" charset="2"/>
                  <a:ea typeface="SimSun" pitchFamily="2" charset="-122"/>
                </a:rPr>
                <a:t>b</a:t>
              </a:r>
              <a:r>
                <a:rPr lang="de-DE" altLang="zh-CN" sz="2400" i="1" baseline="-25000" dirty="0">
                  <a:latin typeface="Times New Roman"/>
                  <a:ea typeface="SimSun" pitchFamily="2" charset="-122"/>
                  <a:cs typeface="Times New Roman"/>
                </a:rPr>
                <a:t>ij</a:t>
              </a:r>
            </a:p>
          </p:txBody>
        </p:sp>
        <p:sp>
          <p:nvSpPr>
            <p:cNvPr id="76" name="Text Box 103"/>
            <p:cNvSpPr txBox="1">
              <a:spLocks noChangeArrowheads="1"/>
            </p:cNvSpPr>
            <p:nvPr/>
          </p:nvSpPr>
          <p:spPr bwMode="auto">
            <a:xfrm>
              <a:off x="6889153" y="6104238"/>
              <a:ext cx="5286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2400" dirty="0">
                  <a:latin typeface="Symbol" pitchFamily="18" charset="2"/>
                  <a:ea typeface="SimSun" pitchFamily="2" charset="-122"/>
                </a:rPr>
                <a:t>a</a:t>
              </a:r>
              <a:r>
                <a:rPr lang="de-DE" altLang="zh-CN" sz="2400" i="1" baseline="-25000" dirty="0"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ij</a:t>
              </a:r>
            </a:p>
          </p:txBody>
        </p:sp>
      </p:grpSp>
      <p:sp>
        <p:nvSpPr>
          <p:cNvPr id="77" name="Rectangle 76"/>
          <p:cNvSpPr/>
          <p:nvPr/>
        </p:nvSpPr>
        <p:spPr>
          <a:xfrm>
            <a:off x="7471268" y="1886314"/>
            <a:ext cx="1507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3600" dirty="0"/>
          </a:p>
        </p:txBody>
      </p:sp>
      <p:sp>
        <p:nvSpPr>
          <p:cNvPr id="78" name="Rectangle 77"/>
          <p:cNvSpPr/>
          <p:nvPr/>
        </p:nvSpPr>
        <p:spPr>
          <a:xfrm>
            <a:off x="7752673" y="31628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Symbol"/>
              </a:rPr>
              <a:t> =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endParaRPr lang="en-US" sz="36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Smoothing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94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8836" grpId="0"/>
      <p:bldP spid="888838" grpId="0" animBg="1"/>
      <p:bldP spid="888841" grpId="0" animBg="1"/>
      <p:bldP spid="888844" grpId="0" animBg="1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Smoothing –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Scanned surfaces can be noisy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4" y="2196534"/>
            <a:ext cx="7627104" cy="39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Using </a:t>
            </a:r>
            <a:r>
              <a:rPr lang="en-US" dirty="0">
                <a:solidFill>
                  <a:srgbClr val="FF1111"/>
                </a:solidFill>
              </a:rPr>
              <a:t>W</a:t>
            </a:r>
            <a:r>
              <a:rPr lang="en-US" baseline="-25000" dirty="0">
                <a:solidFill>
                  <a:srgbClr val="FF1111"/>
                </a:solidFill>
              </a:rPr>
              <a:t>P</a:t>
            </a:r>
          </a:p>
        </p:txBody>
      </p:sp>
      <p:pic>
        <p:nvPicPr>
          <p:cNvPr id="884740" name="Picture 4" descr="smooth_orig"/>
          <p:cNvPicPr>
            <a:picLocks noChangeAspect="1" noChangeArrowheads="1"/>
          </p:cNvPicPr>
          <p:nvPr/>
        </p:nvPicPr>
        <p:blipFill>
          <a:blip r:embed="rId3"/>
          <a:srcRect b="9494"/>
          <a:stretch>
            <a:fillRect/>
          </a:stretch>
        </p:blipFill>
        <p:spPr bwMode="auto">
          <a:xfrm>
            <a:off x="250825" y="1761595"/>
            <a:ext cx="2792413" cy="3300286"/>
          </a:xfrm>
          <a:prstGeom prst="rect">
            <a:avLst/>
          </a:prstGeom>
          <a:noFill/>
        </p:spPr>
      </p:pic>
      <p:pic>
        <p:nvPicPr>
          <p:cNvPr id="884741" name="Picture 5" descr="smooth_u1"/>
          <p:cNvPicPr>
            <a:picLocks noChangeAspect="1" noChangeArrowheads="1"/>
          </p:cNvPicPr>
          <p:nvPr/>
        </p:nvPicPr>
        <p:blipFill>
          <a:blip r:embed="rId4"/>
          <a:srcRect b="10609"/>
          <a:stretch>
            <a:fillRect/>
          </a:stretch>
        </p:blipFill>
        <p:spPr bwMode="auto">
          <a:xfrm>
            <a:off x="3065463" y="1788582"/>
            <a:ext cx="2874962" cy="3282353"/>
          </a:xfrm>
          <a:prstGeom prst="rect">
            <a:avLst/>
          </a:prstGeom>
          <a:noFill/>
        </p:spPr>
      </p:pic>
      <p:pic>
        <p:nvPicPr>
          <p:cNvPr id="884742" name="Picture 6" descr="smooth_u2"/>
          <p:cNvPicPr>
            <a:picLocks noChangeAspect="1" noChangeArrowheads="1"/>
          </p:cNvPicPr>
          <p:nvPr/>
        </p:nvPicPr>
        <p:blipFill>
          <a:blip r:embed="rId5"/>
          <a:srcRect b="9982"/>
          <a:stretch>
            <a:fillRect/>
          </a:stretch>
        </p:blipFill>
        <p:spPr bwMode="auto">
          <a:xfrm>
            <a:off x="5940425" y="1810807"/>
            <a:ext cx="2860675" cy="325107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flipH="1">
            <a:off x="778597" y="5188177"/>
            <a:ext cx="89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739079" y="5188177"/>
            <a:ext cx="89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 = 0.2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645241" y="5188177"/>
            <a:ext cx="1231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 = 0.02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0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C:\Users\nealen\Desktop\Picture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6278" y="3707428"/>
            <a:ext cx="3522663" cy="2492375"/>
          </a:xfrm>
          <a:prstGeom prst="rect">
            <a:avLst/>
          </a:prstGeom>
          <a:noFill/>
        </p:spPr>
      </p:pic>
      <p:pic>
        <p:nvPicPr>
          <p:cNvPr id="79881" name="Picture 9" descr="C:\Users\nealen\Desktop\Picture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738" y="3697224"/>
            <a:ext cx="3548063" cy="2492375"/>
          </a:xfrm>
          <a:prstGeom prst="rect">
            <a:avLst/>
          </a:prstGeom>
          <a:noFill/>
        </p:spPr>
      </p:pic>
      <p:pic>
        <p:nvPicPr>
          <p:cNvPr id="79879" name="Picture 7" descr="C:\Users\nealen\Desktop\Picture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9215" y="1098681"/>
            <a:ext cx="3595688" cy="2614613"/>
          </a:xfrm>
          <a:prstGeom prst="rect">
            <a:avLst/>
          </a:prstGeom>
          <a:noFill/>
        </p:spPr>
      </p:pic>
      <p:pic>
        <p:nvPicPr>
          <p:cNvPr id="79878" name="Picture 6" descr="C:\Users\nealen\Desktop\Picture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5524" y="1123302"/>
            <a:ext cx="3486150" cy="2566988"/>
          </a:xfrm>
          <a:prstGeom prst="rect">
            <a:avLst/>
          </a:prstGeom>
          <a:noFill/>
        </p:spPr>
      </p:pic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Using </a:t>
            </a:r>
            <a:r>
              <a:rPr lang="en-US">
                <a:solidFill>
                  <a:srgbClr val="FF1111"/>
                </a:solidFill>
              </a:rPr>
              <a:t>W</a:t>
            </a:r>
            <a:r>
              <a:rPr lang="en-US" baseline="-25000">
                <a:solidFill>
                  <a:srgbClr val="FF1111"/>
                </a:solidFill>
              </a:rPr>
              <a:t>P</a:t>
            </a:r>
            <a:r>
              <a:rPr lang="en-US">
                <a:solidFill>
                  <a:schemeClr val="tx1"/>
                </a:solidFill>
              </a:rPr>
              <a:t> and </a:t>
            </a:r>
            <a:r>
              <a:rPr lang="en-US">
                <a:solidFill>
                  <a:srgbClr val="009900"/>
                </a:solidFill>
              </a:rPr>
              <a:t>W</a:t>
            </a:r>
            <a:r>
              <a:rPr lang="en-US" baseline="-25000">
                <a:solidFill>
                  <a:srgbClr val="009900"/>
                </a:solidFill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023023" y="1205374"/>
            <a:ext cx="688064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test model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4490515" y="1205374"/>
            <a:ext cx="1106712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with added noise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4771171" y="3839925"/>
            <a:ext cx="849574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with W</a:t>
            </a:r>
            <a:r>
              <a:rPr lang="en-US" sz="1400" baseline="-25000" dirty="0" smtClean="0"/>
              <a:t>L</a:t>
            </a:r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950608" y="3839925"/>
            <a:ext cx="1130714" cy="3077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without W</a:t>
            </a:r>
            <a:r>
              <a:rPr lang="en-US" sz="1400" baseline="-25000" dirty="0" smtClean="0"/>
              <a:t>L</a:t>
            </a:r>
            <a:endParaRPr lang="en-US" sz="1400" baseline="-25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51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379326" y="1856677"/>
            <a:ext cx="324628" cy="1295400"/>
          </a:xfrm>
          <a:prstGeom prst="rect">
            <a:avLst/>
          </a:prstGeom>
          <a:solidFill>
            <a:srgbClr val="FF9393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400" b="1" dirty="0" smtClean="0">
                <a:solidFill>
                  <a:srgbClr val="800000"/>
                </a:solidFill>
                <a:latin typeface="Arial" pitchFamily="34" charset="0"/>
              </a:rPr>
              <a:t>x</a:t>
            </a:r>
            <a:r>
              <a:rPr lang="de-DE" sz="2400" b="1" dirty="0" smtClean="0">
                <a:solidFill>
                  <a:srgbClr val="800000"/>
                </a:solidFill>
                <a:latin typeface="Arial" pitchFamily="34" charset="0"/>
                <a:sym typeface="Symbol"/>
              </a:rPr>
              <a:t></a:t>
            </a:r>
            <a:endParaRPr lang="de-DE" sz="2400" b="1" dirty="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86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Triangle Shape Optimization</a:t>
            </a:r>
            <a:endParaRPr lang="en-US" dirty="0"/>
          </a:p>
        </p:txBody>
      </p:sp>
      <p:sp>
        <p:nvSpPr>
          <p:cNvPr id="862265" name="Text Box 57"/>
          <p:cNvSpPr txBox="1">
            <a:spLocks noChangeArrowheads="1"/>
          </p:cNvSpPr>
          <p:nvPr/>
        </p:nvSpPr>
        <p:spPr bwMode="auto">
          <a:xfrm>
            <a:off x="4808538" y="2132013"/>
            <a:ext cx="503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de-DE" sz="3200">
                <a:solidFill>
                  <a:srgbClr val="000000"/>
                </a:solidFill>
                <a:latin typeface="Arial" charset="0"/>
              </a:rPr>
              <a:t>=</a:t>
            </a:r>
          </a:p>
        </p:txBody>
      </p:sp>
      <p:sp>
        <p:nvSpPr>
          <p:cNvPr id="862272" name="Rectangle 64"/>
          <p:cNvSpPr>
            <a:spLocks noChangeArrowheads="1"/>
          </p:cNvSpPr>
          <p:nvPr/>
        </p:nvSpPr>
        <p:spPr bwMode="auto">
          <a:xfrm>
            <a:off x="7005405" y="1844675"/>
            <a:ext cx="503229" cy="1295400"/>
          </a:xfrm>
          <a:prstGeom prst="rect">
            <a:avLst/>
          </a:prstGeom>
          <a:solidFill>
            <a:srgbClr val="F4C600"/>
          </a:solidFill>
          <a:ln w="25400">
            <a:solidFill>
              <a:srgbClr val="BE9A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400" b="1" dirty="0" err="1" smtClean="0">
                <a:solidFill>
                  <a:srgbClr val="927600"/>
                </a:solidFill>
                <a:latin typeface="Symbol" pitchFamily="18" charset="2"/>
                <a:cs typeface="Arial" charset="0"/>
              </a:rPr>
              <a:t>d</a:t>
            </a:r>
            <a:r>
              <a:rPr lang="de-DE" sz="2400" b="1" baseline="-25000" dirty="0" err="1" smtClean="0">
                <a:solidFill>
                  <a:srgbClr val="927600"/>
                </a:solidFill>
                <a:cs typeface="Arial" charset="0"/>
              </a:rPr>
              <a:t>cot</a:t>
            </a:r>
            <a:endParaRPr lang="de-DE" sz="2400" b="1" baseline="-25000" dirty="0">
              <a:solidFill>
                <a:srgbClr val="927600"/>
              </a:solidFill>
              <a:latin typeface="Symbol" pitchFamily="18" charset="2"/>
              <a:cs typeface="Arial" charset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006725" y="3168650"/>
            <a:ext cx="4498975" cy="1296988"/>
            <a:chOff x="1894" y="1996"/>
            <a:chExt cx="2834" cy="817"/>
          </a:xfrm>
        </p:grpSpPr>
        <p:sp>
          <p:nvSpPr>
            <p:cNvPr id="862277" name="Rectangle 69"/>
            <p:cNvSpPr>
              <a:spLocks noChangeArrowheads="1"/>
            </p:cNvSpPr>
            <p:nvPr/>
          </p:nvSpPr>
          <p:spPr bwMode="auto">
            <a:xfrm>
              <a:off x="4420" y="1996"/>
              <a:ext cx="308" cy="817"/>
            </a:xfrm>
            <a:prstGeom prst="rect">
              <a:avLst/>
            </a:prstGeom>
            <a:solidFill>
              <a:srgbClr val="FF646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sz="24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x</a:t>
              </a:r>
              <a:endParaRPr lang="de-DE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endParaRPr>
            </a:p>
          </p:txBody>
        </p:sp>
        <p:grpSp>
          <p:nvGrpSpPr>
            <p:cNvPr id="5" name="Group 71"/>
            <p:cNvGrpSpPr>
              <a:grpSpLocks/>
            </p:cNvGrpSpPr>
            <p:nvPr/>
          </p:nvGrpSpPr>
          <p:grpSpPr bwMode="auto">
            <a:xfrm>
              <a:off x="1894" y="1997"/>
              <a:ext cx="816" cy="816"/>
              <a:chOff x="943" y="1162"/>
              <a:chExt cx="816" cy="816"/>
            </a:xfrm>
          </p:grpSpPr>
          <p:sp>
            <p:nvSpPr>
              <p:cNvPr id="862280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281" name="Freeform 73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FF9F9F"/>
              </a:solidFill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282" name="Text Box 74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>
                    <a:solidFill>
                      <a:srgbClr val="FF1111"/>
                    </a:solidFill>
                    <a:latin typeface="Arial" charset="0"/>
                  </a:rPr>
                  <a:t>W</a:t>
                </a:r>
                <a:r>
                  <a:rPr lang="de-DE" sz="2400" b="1" i="1" baseline="-25000">
                    <a:solidFill>
                      <a:srgbClr val="FF1111"/>
                    </a:solidFill>
                    <a:latin typeface="Arial" charset="0"/>
                  </a:rPr>
                  <a:t>P</a:t>
                </a:r>
                <a:endParaRPr lang="de-DE" sz="2400" b="1" i="1">
                  <a:solidFill>
                    <a:srgbClr val="FF1111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3425" y="1997"/>
              <a:ext cx="816" cy="816"/>
              <a:chOff x="943" y="1162"/>
              <a:chExt cx="816" cy="816"/>
            </a:xfrm>
          </p:grpSpPr>
          <p:sp>
            <p:nvSpPr>
              <p:cNvPr id="86228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943" y="1162"/>
                <a:ext cx="816" cy="81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285" name="Freeform 77"/>
              <p:cNvSpPr>
                <a:spLocks/>
              </p:cNvSpPr>
              <p:nvPr/>
            </p:nvSpPr>
            <p:spPr bwMode="auto">
              <a:xfrm>
                <a:off x="948" y="1164"/>
                <a:ext cx="807" cy="810"/>
              </a:xfrm>
              <a:custGeom>
                <a:avLst/>
                <a:gdLst/>
                <a:ahLst/>
                <a:cxnLst>
                  <a:cxn ang="0">
                    <a:pos x="807" y="810"/>
                  </a:cxn>
                  <a:cxn ang="0">
                    <a:pos x="573" y="810"/>
                  </a:cxn>
                  <a:cxn ang="0">
                    <a:pos x="0" y="231"/>
                  </a:cxn>
                  <a:cxn ang="0">
                    <a:pos x="0" y="0"/>
                  </a:cxn>
                  <a:cxn ang="0">
                    <a:pos x="231" y="0"/>
                  </a:cxn>
                  <a:cxn ang="0">
                    <a:pos x="807" y="564"/>
                  </a:cxn>
                  <a:cxn ang="0">
                    <a:pos x="807" y="810"/>
                  </a:cxn>
                </a:cxnLst>
                <a:rect l="0" t="0" r="r" b="b"/>
                <a:pathLst>
                  <a:path w="807" h="810">
                    <a:moveTo>
                      <a:pt x="807" y="810"/>
                    </a:moveTo>
                    <a:lnTo>
                      <a:pt x="573" y="810"/>
                    </a:lnTo>
                    <a:lnTo>
                      <a:pt x="0" y="231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807" y="564"/>
                    </a:lnTo>
                    <a:lnTo>
                      <a:pt x="807" y="810"/>
                    </a:lnTo>
                    <a:close/>
                  </a:path>
                </a:pathLst>
              </a:custGeom>
              <a:solidFill>
                <a:srgbClr val="FF9F9F"/>
              </a:solidFill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286" name="Text Box 78"/>
              <p:cNvSpPr txBox="1">
                <a:spLocks noChangeAspect="1" noChangeArrowheads="1"/>
              </p:cNvSpPr>
              <p:nvPr/>
            </p:nvSpPr>
            <p:spPr bwMode="auto">
              <a:xfrm>
                <a:off x="1151" y="1423"/>
                <a:ext cx="4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de-DE" sz="2400" b="1">
                    <a:solidFill>
                      <a:srgbClr val="FF1111"/>
                    </a:solidFill>
                    <a:latin typeface="Arial" charset="0"/>
                  </a:rPr>
                  <a:t>W</a:t>
                </a:r>
                <a:r>
                  <a:rPr lang="de-DE" sz="2400" b="1" i="1" baseline="-25000">
                    <a:solidFill>
                      <a:srgbClr val="FF1111"/>
                    </a:solidFill>
                    <a:latin typeface="Arial" charset="0"/>
                  </a:rPr>
                  <a:t>P</a:t>
                </a:r>
                <a:endParaRPr lang="de-DE" sz="2400" b="1" i="1">
                  <a:solidFill>
                    <a:srgbClr val="FF111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3" name="Rectangle 40"/>
          <p:cNvSpPr>
            <a:spLocks noChangeAspect="1" noChangeArrowheads="1"/>
          </p:cNvSpPr>
          <p:nvPr/>
        </p:nvSpPr>
        <p:spPr bwMode="auto">
          <a:xfrm>
            <a:off x="3008313" y="1844675"/>
            <a:ext cx="1295400" cy="1295400"/>
          </a:xfrm>
          <a:prstGeom prst="rect">
            <a:avLst/>
          </a:prstGeom>
          <a:solidFill>
            <a:srgbClr val="54C68D"/>
          </a:solidFill>
          <a:ln w="2540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800" b="1" dirty="0" err="1" smtClean="0">
                <a:solidFill>
                  <a:srgbClr val="25714B"/>
                </a:solidFill>
                <a:latin typeface="Arial" charset="0"/>
              </a:rPr>
              <a:t>L</a:t>
            </a:r>
            <a:r>
              <a:rPr lang="de-DE" sz="1600" b="1" baseline="-25000" dirty="0" err="1" smtClean="0">
                <a:solidFill>
                  <a:srgbClr val="25714B"/>
                </a:solidFill>
                <a:latin typeface="Arial" charset="0"/>
              </a:rPr>
              <a:t>uni</a:t>
            </a:r>
            <a:endParaRPr lang="de-DE" sz="1600" b="1" baseline="-25000" dirty="0">
              <a:solidFill>
                <a:srgbClr val="25714B"/>
              </a:solidFill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345776" y="4528053"/>
            <a:ext cx="1747643" cy="1582922"/>
            <a:chOff x="6827241" y="4890725"/>
            <a:chExt cx="2132012" cy="1931063"/>
          </a:xfrm>
        </p:grpSpPr>
        <p:sp>
          <p:nvSpPr>
            <p:cNvPr id="35" name="Oval 79"/>
            <p:cNvSpPr>
              <a:spLocks noChangeArrowheads="1"/>
            </p:cNvSpPr>
            <p:nvPr/>
          </p:nvSpPr>
          <p:spPr bwMode="auto">
            <a:xfrm>
              <a:off x="7795616" y="6218538"/>
              <a:ext cx="141287" cy="125413"/>
            </a:xfrm>
            <a:prstGeom prst="ellipse">
              <a:avLst/>
            </a:prstGeom>
            <a:solidFill>
              <a:srgbClr val="4FD34F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80"/>
            <p:cNvSpPr>
              <a:spLocks noChangeShapeType="1"/>
            </p:cNvSpPr>
            <p:nvPr/>
          </p:nvSpPr>
          <p:spPr bwMode="auto">
            <a:xfrm flipH="1">
              <a:off x="7017741" y="5897863"/>
              <a:ext cx="17653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1"/>
            <p:cNvSpPr>
              <a:spLocks noChangeShapeType="1"/>
            </p:cNvSpPr>
            <p:nvPr/>
          </p:nvSpPr>
          <p:spPr bwMode="auto">
            <a:xfrm>
              <a:off x="7379691" y="5458126"/>
              <a:ext cx="493712" cy="815975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82"/>
            <p:cNvSpPr>
              <a:spLocks noChangeArrowheads="1"/>
            </p:cNvSpPr>
            <p:nvPr/>
          </p:nvSpPr>
          <p:spPr bwMode="auto">
            <a:xfrm>
              <a:off x="7414616" y="6232826"/>
              <a:ext cx="142875" cy="125412"/>
            </a:xfrm>
            <a:prstGeom prst="ellipse">
              <a:avLst/>
            </a:prstGeom>
            <a:solidFill>
              <a:srgbClr val="FCCC00"/>
            </a:solidFill>
            <a:ln w="25400">
              <a:solidFill>
                <a:srgbClr val="BE9A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83"/>
            <p:cNvSpPr>
              <a:spLocks noChangeShapeType="1"/>
            </p:cNvSpPr>
            <p:nvPr/>
          </p:nvSpPr>
          <p:spPr bwMode="auto">
            <a:xfrm>
              <a:off x="7379691" y="5461301"/>
              <a:ext cx="106362" cy="835025"/>
            </a:xfrm>
            <a:prstGeom prst="line">
              <a:avLst/>
            </a:prstGeom>
            <a:noFill/>
            <a:ln w="38100">
              <a:solidFill>
                <a:srgbClr val="BE9A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84"/>
            <p:cNvSpPr>
              <a:spLocks noChangeShapeType="1"/>
            </p:cNvSpPr>
            <p:nvPr/>
          </p:nvSpPr>
          <p:spPr bwMode="auto">
            <a:xfrm flipH="1" flipV="1">
              <a:off x="7333653" y="5034263"/>
              <a:ext cx="46038" cy="427038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85"/>
            <p:cNvSpPr>
              <a:spLocks noChangeShapeType="1"/>
            </p:cNvSpPr>
            <p:nvPr/>
          </p:nvSpPr>
          <p:spPr bwMode="auto">
            <a:xfrm>
              <a:off x="7371753" y="5458126"/>
              <a:ext cx="565150" cy="13176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86"/>
            <p:cNvSpPr>
              <a:spLocks noChangeShapeType="1"/>
            </p:cNvSpPr>
            <p:nvPr/>
          </p:nvSpPr>
          <p:spPr bwMode="auto">
            <a:xfrm flipV="1">
              <a:off x="7936903" y="6588426"/>
              <a:ext cx="989013" cy="1873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87"/>
            <p:cNvSpPr>
              <a:spLocks noChangeShapeType="1"/>
            </p:cNvSpPr>
            <p:nvPr/>
          </p:nvSpPr>
          <p:spPr bwMode="auto">
            <a:xfrm flipH="1" flipV="1">
              <a:off x="7371753" y="5458126"/>
              <a:ext cx="1554163" cy="11303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88"/>
            <p:cNvSpPr>
              <a:spLocks noChangeShapeType="1"/>
            </p:cNvSpPr>
            <p:nvPr/>
          </p:nvSpPr>
          <p:spPr bwMode="auto">
            <a:xfrm flipH="1" flipV="1">
              <a:off x="8783041" y="5897863"/>
              <a:ext cx="142875" cy="6905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9"/>
            <p:cNvSpPr>
              <a:spLocks noChangeShapeType="1"/>
            </p:cNvSpPr>
            <p:nvPr/>
          </p:nvSpPr>
          <p:spPr bwMode="auto">
            <a:xfrm flipH="1" flipV="1">
              <a:off x="7371753" y="5458126"/>
              <a:ext cx="1412875" cy="43973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90"/>
            <p:cNvSpPr>
              <a:spLocks noChangeShapeType="1"/>
            </p:cNvSpPr>
            <p:nvPr/>
          </p:nvSpPr>
          <p:spPr bwMode="auto">
            <a:xfrm flipV="1">
              <a:off x="6878041" y="5458126"/>
              <a:ext cx="493712" cy="10668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91"/>
            <p:cNvSpPr>
              <a:spLocks noChangeShapeType="1"/>
            </p:cNvSpPr>
            <p:nvPr/>
          </p:nvSpPr>
          <p:spPr bwMode="auto">
            <a:xfrm>
              <a:off x="6876453" y="6524926"/>
              <a:ext cx="1060450" cy="2508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92"/>
            <p:cNvSpPr>
              <a:spLocks noChangeShapeType="1"/>
            </p:cNvSpPr>
            <p:nvPr/>
          </p:nvSpPr>
          <p:spPr bwMode="auto">
            <a:xfrm flipV="1">
              <a:off x="6876453" y="5897863"/>
              <a:ext cx="141288" cy="6270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93"/>
            <p:cNvSpPr>
              <a:spLocks noChangeShapeType="1"/>
            </p:cNvSpPr>
            <p:nvPr/>
          </p:nvSpPr>
          <p:spPr bwMode="auto">
            <a:xfrm flipV="1">
              <a:off x="7020916" y="5458126"/>
              <a:ext cx="350837" cy="43973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94"/>
            <p:cNvSpPr txBox="1">
              <a:spLocks noChangeArrowheads="1"/>
            </p:cNvSpPr>
            <p:nvPr/>
          </p:nvSpPr>
          <p:spPr bwMode="auto">
            <a:xfrm>
              <a:off x="7005653" y="4890725"/>
              <a:ext cx="298450" cy="366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 dirty="0">
                  <a:solidFill>
                    <a:srgbClr val="595959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53" name="Oval 95"/>
            <p:cNvSpPr>
              <a:spLocks noChangeArrowheads="1"/>
            </p:cNvSpPr>
            <p:nvPr/>
          </p:nvSpPr>
          <p:spPr bwMode="auto">
            <a:xfrm>
              <a:off x="8729066" y="5866113"/>
              <a:ext cx="106362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96"/>
            <p:cNvSpPr>
              <a:spLocks noChangeArrowheads="1"/>
            </p:cNvSpPr>
            <p:nvPr/>
          </p:nvSpPr>
          <p:spPr bwMode="auto">
            <a:xfrm>
              <a:off x="8854478" y="6526513"/>
              <a:ext cx="104775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97"/>
            <p:cNvSpPr>
              <a:spLocks noChangeArrowheads="1"/>
            </p:cNvSpPr>
            <p:nvPr/>
          </p:nvSpPr>
          <p:spPr bwMode="auto">
            <a:xfrm>
              <a:off x="7881341" y="6728126"/>
              <a:ext cx="104775" cy="93662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98"/>
            <p:cNvSpPr>
              <a:spLocks noChangeArrowheads="1"/>
            </p:cNvSpPr>
            <p:nvPr/>
          </p:nvSpPr>
          <p:spPr bwMode="auto">
            <a:xfrm>
              <a:off x="6827241" y="6461426"/>
              <a:ext cx="106362" cy="952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99"/>
            <p:cNvSpPr>
              <a:spLocks noChangeArrowheads="1"/>
            </p:cNvSpPr>
            <p:nvPr/>
          </p:nvSpPr>
          <p:spPr bwMode="auto">
            <a:xfrm>
              <a:off x="6963766" y="5866113"/>
              <a:ext cx="106362" cy="93663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00"/>
            <p:cNvSpPr>
              <a:spLocks noChangeArrowheads="1"/>
            </p:cNvSpPr>
            <p:nvPr/>
          </p:nvSpPr>
          <p:spPr bwMode="auto">
            <a:xfrm>
              <a:off x="7303491" y="5407326"/>
              <a:ext cx="142875" cy="125412"/>
            </a:xfrm>
            <a:prstGeom prst="ellipse">
              <a:avLst/>
            </a:prstGeom>
            <a:solidFill>
              <a:srgbClr val="99CC00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378505" y="4589994"/>
            <a:ext cx="1782778" cy="1520981"/>
            <a:chOff x="6229539" y="4626666"/>
            <a:chExt cx="2174875" cy="2072081"/>
          </a:xfrm>
        </p:grpSpPr>
        <p:sp>
          <p:nvSpPr>
            <p:cNvPr id="61" name="Oval 7"/>
            <p:cNvSpPr>
              <a:spLocks noChangeArrowheads="1"/>
            </p:cNvSpPr>
            <p:nvPr/>
          </p:nvSpPr>
          <p:spPr bwMode="auto">
            <a:xfrm>
              <a:off x="7258239" y="6011360"/>
              <a:ext cx="144463" cy="144462"/>
            </a:xfrm>
            <a:prstGeom prst="ellipse">
              <a:avLst/>
            </a:prstGeom>
            <a:solidFill>
              <a:srgbClr val="FCCC00"/>
            </a:solidFill>
            <a:ln w="25400">
              <a:solidFill>
                <a:srgbClr val="BE9A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3"/>
            <p:cNvSpPr>
              <a:spLocks noChangeShapeType="1"/>
            </p:cNvSpPr>
            <p:nvPr/>
          </p:nvSpPr>
          <p:spPr bwMode="auto">
            <a:xfrm flipH="1">
              <a:off x="6424802" y="5638297"/>
              <a:ext cx="1800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"/>
            <p:cNvSpPr>
              <a:spLocks noChangeShapeType="1"/>
            </p:cNvSpPr>
            <p:nvPr/>
          </p:nvSpPr>
          <p:spPr bwMode="auto">
            <a:xfrm>
              <a:off x="7221727" y="5127122"/>
              <a:ext cx="107950" cy="957263"/>
            </a:xfrm>
            <a:prstGeom prst="line">
              <a:avLst/>
            </a:prstGeom>
            <a:noFill/>
            <a:ln w="38100">
              <a:solidFill>
                <a:srgbClr val="BE9A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9"/>
            <p:cNvSpPr>
              <a:spLocks noChangeShapeType="1"/>
            </p:cNvSpPr>
            <p:nvPr/>
          </p:nvSpPr>
          <p:spPr bwMode="auto">
            <a:xfrm flipH="1" flipV="1">
              <a:off x="7174102" y="4636585"/>
              <a:ext cx="47625" cy="4905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 flipV="1">
              <a:off x="7361427" y="6430460"/>
              <a:ext cx="1008062" cy="2159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 flipH="1" flipV="1">
              <a:off x="7201089" y="5120772"/>
              <a:ext cx="1168400" cy="13096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2"/>
            <p:cNvSpPr>
              <a:spLocks noChangeShapeType="1"/>
            </p:cNvSpPr>
            <p:nvPr/>
          </p:nvSpPr>
          <p:spPr bwMode="auto">
            <a:xfrm flipH="1" flipV="1">
              <a:off x="8225027" y="5638297"/>
              <a:ext cx="144462" cy="7921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3"/>
            <p:cNvSpPr>
              <a:spLocks noChangeShapeType="1"/>
            </p:cNvSpPr>
            <p:nvPr/>
          </p:nvSpPr>
          <p:spPr bwMode="auto">
            <a:xfrm flipH="1" flipV="1">
              <a:off x="7193152" y="5116010"/>
              <a:ext cx="1033462" cy="5222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4"/>
            <p:cNvSpPr>
              <a:spLocks noChangeShapeType="1"/>
            </p:cNvSpPr>
            <p:nvPr/>
          </p:nvSpPr>
          <p:spPr bwMode="auto">
            <a:xfrm flipV="1">
              <a:off x="6281927" y="5133472"/>
              <a:ext cx="942975" cy="12239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>
              <a:off x="6280339" y="6357435"/>
              <a:ext cx="1081088" cy="2889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6"/>
            <p:cNvSpPr>
              <a:spLocks noChangeShapeType="1"/>
            </p:cNvSpPr>
            <p:nvPr/>
          </p:nvSpPr>
          <p:spPr bwMode="auto">
            <a:xfrm flipV="1">
              <a:off x="6280339" y="5638297"/>
              <a:ext cx="144463" cy="71913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7"/>
            <p:cNvSpPr>
              <a:spLocks noChangeShapeType="1"/>
            </p:cNvSpPr>
            <p:nvPr/>
          </p:nvSpPr>
          <p:spPr bwMode="auto">
            <a:xfrm flipV="1">
              <a:off x="6426389" y="5139822"/>
              <a:ext cx="779463" cy="49847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Oval 19"/>
            <p:cNvSpPr>
              <a:spLocks noChangeArrowheads="1"/>
            </p:cNvSpPr>
            <p:nvPr/>
          </p:nvSpPr>
          <p:spPr bwMode="auto">
            <a:xfrm>
              <a:off x="8169464" y="5601785"/>
              <a:ext cx="107950" cy="1079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20"/>
            <p:cNvSpPr>
              <a:spLocks noChangeArrowheads="1"/>
            </p:cNvSpPr>
            <p:nvPr/>
          </p:nvSpPr>
          <p:spPr bwMode="auto">
            <a:xfrm>
              <a:off x="8296464" y="6359022"/>
              <a:ext cx="107950" cy="1079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22"/>
            <p:cNvSpPr>
              <a:spLocks noChangeArrowheads="1"/>
            </p:cNvSpPr>
            <p:nvPr/>
          </p:nvSpPr>
          <p:spPr bwMode="auto">
            <a:xfrm>
              <a:off x="6229539" y="6285997"/>
              <a:ext cx="107950" cy="1079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23"/>
            <p:cNvSpPr>
              <a:spLocks noChangeArrowheads="1"/>
            </p:cNvSpPr>
            <p:nvPr/>
          </p:nvSpPr>
          <p:spPr bwMode="auto">
            <a:xfrm>
              <a:off x="6369239" y="5601785"/>
              <a:ext cx="107950" cy="1079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83"/>
            <p:cNvSpPr>
              <a:spLocks noChangeShapeType="1"/>
            </p:cNvSpPr>
            <p:nvPr/>
          </p:nvSpPr>
          <p:spPr bwMode="auto">
            <a:xfrm>
              <a:off x="7213789" y="5146172"/>
              <a:ext cx="147638" cy="15001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7143939" y="5063622"/>
              <a:ext cx="144463" cy="1444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Text Box 94"/>
            <p:cNvSpPr txBox="1">
              <a:spLocks noChangeArrowheads="1"/>
            </p:cNvSpPr>
            <p:nvPr/>
          </p:nvSpPr>
          <p:spPr bwMode="auto">
            <a:xfrm>
              <a:off x="6844071" y="4626666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 dirty="0">
                  <a:solidFill>
                    <a:srgbClr val="595959"/>
                  </a:solidFill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76" name="Oval 21"/>
            <p:cNvSpPr>
              <a:spLocks noChangeArrowheads="1"/>
            </p:cNvSpPr>
            <p:nvPr/>
          </p:nvSpPr>
          <p:spPr bwMode="auto">
            <a:xfrm>
              <a:off x="7304277" y="6590797"/>
              <a:ext cx="107950" cy="107950"/>
            </a:xfrm>
            <a:prstGeom prst="ellipse">
              <a:avLst/>
            </a:prstGeom>
            <a:solidFill>
              <a:srgbClr val="33CCCC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" name="Right Arrow 87"/>
          <p:cNvSpPr/>
          <p:nvPr/>
        </p:nvSpPr>
        <p:spPr>
          <a:xfrm>
            <a:off x="4436198" y="5332376"/>
            <a:ext cx="615636" cy="172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052071" y="4910052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uni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 =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cot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Positional Weights</a:t>
            </a:r>
          </a:p>
        </p:txBody>
      </p:sp>
      <p:pic>
        <p:nvPicPr>
          <p:cNvPr id="864283" name="Picture 27" descr="regor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0461" y="1410333"/>
            <a:ext cx="3835400" cy="4733925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43</a:t>
            </a:fld>
            <a:endParaRPr lang="en-US" dirty="0"/>
          </a:p>
        </p:txBody>
      </p:sp>
      <p:pic>
        <p:nvPicPr>
          <p:cNvPr id="11" name="Picture 28" descr="regorig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079563"/>
            <a:ext cx="4079875" cy="417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Constant Weights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1079559"/>
            <a:ext cx="8324850" cy="4610100"/>
            <a:chOff x="323850" y="1628775"/>
            <a:chExt cx="8324850" cy="4610100"/>
          </a:xfrm>
        </p:grpSpPr>
        <p:pic>
          <p:nvPicPr>
            <p:cNvPr id="12" name="Picture 5" descr="regorig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850" y="1628775"/>
              <a:ext cx="4079875" cy="4176713"/>
            </a:xfrm>
            <a:prstGeom prst="rect">
              <a:avLst/>
            </a:prstGeom>
            <a:noFill/>
          </p:spPr>
        </p:pic>
        <p:pic>
          <p:nvPicPr>
            <p:cNvPr id="13" name="Picture 6" descr="regcon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29150" y="1628775"/>
              <a:ext cx="4019550" cy="4610100"/>
            </a:xfrm>
            <a:prstGeom prst="rect">
              <a:avLst/>
            </a:prstGeom>
            <a:noFill/>
          </p:spPr>
        </p:pic>
      </p:grpSp>
      <p:pic>
        <p:nvPicPr>
          <p:cNvPr id="14" name="Picture 7" descr="w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6800" y="5153298"/>
            <a:ext cx="2811463" cy="1014412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Linear Weights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3850" y="1079562"/>
            <a:ext cx="8280400" cy="5079880"/>
            <a:chOff x="323850" y="1628775"/>
            <a:chExt cx="8280400" cy="5079880"/>
          </a:xfrm>
        </p:grpSpPr>
        <p:pic>
          <p:nvPicPr>
            <p:cNvPr id="14" name="Picture 3" descr="regorig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850" y="1628775"/>
              <a:ext cx="4079875" cy="4176713"/>
            </a:xfrm>
            <a:prstGeom prst="rect">
              <a:avLst/>
            </a:prstGeom>
            <a:noFill/>
          </p:spPr>
        </p:pic>
        <p:pic>
          <p:nvPicPr>
            <p:cNvPr id="15" name="Picture 4" descr="reglin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84713" y="1681163"/>
              <a:ext cx="3919537" cy="3216275"/>
            </a:xfrm>
            <a:prstGeom prst="rect">
              <a:avLst/>
            </a:prstGeom>
            <a:noFill/>
          </p:spPr>
        </p:pic>
        <p:pic>
          <p:nvPicPr>
            <p:cNvPr id="16" name="Picture 5" descr="reglin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83288" y="5006975"/>
              <a:ext cx="1619250" cy="388938"/>
            </a:xfrm>
            <a:prstGeom prst="rect">
              <a:avLst/>
            </a:prstGeom>
            <a:noFill/>
          </p:spPr>
        </p:pic>
        <p:pic>
          <p:nvPicPr>
            <p:cNvPr id="17" name="Picture 6" descr="regli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00650" y="5427663"/>
              <a:ext cx="3246438" cy="719137"/>
            </a:xfrm>
            <a:prstGeom prst="rect">
              <a:avLst/>
            </a:prstGeom>
            <a:noFill/>
          </p:spPr>
        </p:pic>
        <p:pic>
          <p:nvPicPr>
            <p:cNvPr id="18" name="Picture 7" descr="w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36800" y="5694243"/>
              <a:ext cx="2811463" cy="1014412"/>
            </a:xfrm>
            <a:prstGeom prst="rect">
              <a:avLst/>
            </a:prstGeom>
            <a:noFill/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CDF Weights</a:t>
            </a:r>
          </a:p>
        </p:txBody>
      </p:sp>
      <p:pic>
        <p:nvPicPr>
          <p:cNvPr id="872451" name="Picture 3" descr="regcdf3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038" y="1154172"/>
            <a:ext cx="1908175" cy="3167062"/>
          </a:xfrm>
          <a:prstGeom prst="rect">
            <a:avLst/>
          </a:prstGeom>
          <a:noFill/>
        </p:spPr>
      </p:pic>
      <p:pic>
        <p:nvPicPr>
          <p:cNvPr id="872452" name="Picture 4" descr="regcdf3l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2175" y="1154172"/>
            <a:ext cx="1908175" cy="3167062"/>
          </a:xfrm>
          <a:prstGeom prst="rect">
            <a:avLst/>
          </a:prstGeom>
          <a:noFill/>
        </p:spPr>
      </p:pic>
      <p:pic>
        <p:nvPicPr>
          <p:cNvPr id="872454" name="Picture 6" descr="regorig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079559"/>
            <a:ext cx="4079875" cy="4176713"/>
          </a:xfrm>
          <a:prstGeom prst="rect">
            <a:avLst/>
          </a:prstGeom>
          <a:noFill/>
        </p:spPr>
      </p:pic>
      <p:pic>
        <p:nvPicPr>
          <p:cNvPr id="872456" name="Picture 8" descr="regcdf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263" y="4491097"/>
            <a:ext cx="1500187" cy="320675"/>
          </a:xfrm>
          <a:prstGeom prst="rect">
            <a:avLst/>
          </a:prstGeom>
          <a:noFill/>
        </p:spPr>
      </p:pic>
      <p:pic>
        <p:nvPicPr>
          <p:cNvPr id="872457" name="Picture 9" descr="regcdf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38750" y="4910197"/>
            <a:ext cx="3105150" cy="681037"/>
          </a:xfrm>
          <a:prstGeom prst="rect">
            <a:avLst/>
          </a:prstGeom>
          <a:noFill/>
        </p:spPr>
      </p:pic>
      <p:pic>
        <p:nvPicPr>
          <p:cNvPr id="872458" name="Picture 10" descr="mc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313" y="4300597"/>
            <a:ext cx="3278187" cy="855662"/>
          </a:xfrm>
          <a:prstGeom prst="rect">
            <a:avLst/>
          </a:prstGeom>
          <a:noFill/>
        </p:spPr>
      </p:pic>
      <p:pic>
        <p:nvPicPr>
          <p:cNvPr id="872459" name="Picture 11" descr="cdf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6888" y="5327709"/>
            <a:ext cx="1627187" cy="828675"/>
          </a:xfrm>
          <a:prstGeom prst="rect">
            <a:avLst/>
          </a:prstGeom>
          <a:noFill/>
        </p:spPr>
      </p:pic>
      <p:pic>
        <p:nvPicPr>
          <p:cNvPr id="30" name="Picture 7" descr="w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36799" y="5145027"/>
            <a:ext cx="2811463" cy="1014412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Original</a:t>
            </a:r>
            <a:endParaRPr lang="en-US" baseline="-25000">
              <a:solidFill>
                <a:srgbClr val="009900"/>
              </a:solidFill>
            </a:endParaRPr>
          </a:p>
        </p:txBody>
      </p:sp>
      <p:pic>
        <p:nvPicPr>
          <p:cNvPr id="893956" name="Picture 4" descr="tweety_results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0325" y="1152000"/>
            <a:ext cx="6453188" cy="50165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Triangle </a:t>
            </a:r>
            <a:r>
              <a:rPr lang="en-US">
                <a:solidFill>
                  <a:schemeClr val="tx1"/>
                </a:solidFill>
              </a:rPr>
              <a:t>Shape Optimization</a:t>
            </a:r>
            <a:endParaRPr lang="en-US" baseline="-25000">
              <a:solidFill>
                <a:srgbClr val="009900"/>
              </a:solidFill>
            </a:endParaRPr>
          </a:p>
        </p:txBody>
      </p:sp>
      <p:pic>
        <p:nvPicPr>
          <p:cNvPr id="896003" name="Picture 3" descr="tweety_results_o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0325" y="1152000"/>
            <a:ext cx="6453188" cy="50165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Fairing –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838951"/>
          </a:xfrm>
        </p:spPr>
        <p:txBody>
          <a:bodyPr/>
          <a:lstStyle/>
          <a:p>
            <a:r>
              <a:rPr lang="en-US" dirty="0" smtClean="0"/>
              <a:t>Marching Cubes meshes can be ugly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9" name="Picture 3" descr="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7" y="2394568"/>
            <a:ext cx="2666502" cy="317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37" y="2083414"/>
            <a:ext cx="2555794" cy="397208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795760" y="2182462"/>
            <a:ext cx="4093953" cy="375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9CC33"/>
              </a:buClr>
              <a:buSzPct val="80000"/>
              <a:buFont typeface="Calibri" pitchFamily="34" charset="0"/>
              <a:buChar char="●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CC3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9CC33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99CC3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 smtClean="0"/>
              <a:t>Why is the left mesh ugly?</a:t>
            </a:r>
          </a:p>
          <a:p>
            <a:pPr lvl="2"/>
            <a:r>
              <a:rPr lang="en-US" dirty="0" smtClean="0"/>
              <a:t>Why is the right mesh ugly?</a:t>
            </a:r>
          </a:p>
          <a:p>
            <a:pPr lvl="3"/>
            <a:r>
              <a:rPr lang="en-US" dirty="0" smtClean="0"/>
              <a:t>What is the problem with such triangles?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7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Discrete second derivative:</a:t>
            </a:r>
          </a:p>
          <a:p>
            <a:pPr lvl="1"/>
            <a:endParaRPr lang="en-US" sz="3200" dirty="0" smtClean="0"/>
          </a:p>
          <a:p>
            <a:endParaRPr lang="en-US" sz="2800" dirty="0" smtClean="0"/>
          </a:p>
          <a:p>
            <a:r>
              <a:rPr lang="en-US" sz="2800" dirty="0" smtClean="0"/>
              <a:t>In matrix-vector form for the whole curve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Filtering Curves</a:t>
            </a:r>
            <a:endParaRPr lang="en-US" sz="36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898900"/>
            <a:ext cx="5035550" cy="215163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032000"/>
            <a:ext cx="5951840" cy="762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6773" y="1256839"/>
            <a:ext cx="1748777" cy="3258011"/>
            <a:chOff x="7096773" y="1256839"/>
            <a:chExt cx="1748777" cy="325801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283575" y="4187151"/>
              <a:ext cx="102030" cy="327699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28" idx="0"/>
            </p:cNvCxnSpPr>
            <p:nvPr/>
          </p:nvCxnSpPr>
          <p:spPr>
            <a:xfrm>
              <a:off x="8349848" y="1528161"/>
              <a:ext cx="495702" cy="151414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7096773" y="1256839"/>
              <a:ext cx="1546005" cy="3033892"/>
              <a:chOff x="7049738" y="1480246"/>
              <a:chExt cx="1262427" cy="2477396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077262" y="2073898"/>
                <a:ext cx="1187777" cy="1178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7633937" y="2627480"/>
                <a:ext cx="72862" cy="728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7653868" y="2526383"/>
                <a:ext cx="243526" cy="140617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none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7049738" y="1480246"/>
                <a:ext cx="1262427" cy="2477396"/>
                <a:chOff x="7049738" y="1480246"/>
                <a:chExt cx="1262427" cy="2477396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7073900" y="1507067"/>
                  <a:ext cx="1202267" cy="2413000"/>
                </a:xfrm>
                <a:custGeom>
                  <a:avLst/>
                  <a:gdLst>
                    <a:gd name="connsiteX0" fmla="*/ 999067 w 1202267"/>
                    <a:gd name="connsiteY0" fmla="*/ 194733 h 2413000"/>
                    <a:gd name="connsiteX1" fmla="*/ 330200 w 1202267"/>
                    <a:gd name="connsiteY1" fmla="*/ 0 h 2413000"/>
                    <a:gd name="connsiteX2" fmla="*/ 0 w 1202267"/>
                    <a:gd name="connsiteY2" fmla="*/ 579966 h 2413000"/>
                    <a:gd name="connsiteX3" fmla="*/ 833967 w 1202267"/>
                    <a:gd name="connsiteY3" fmla="*/ 1020233 h 2413000"/>
                    <a:gd name="connsiteX4" fmla="*/ 1202267 w 1202267"/>
                    <a:gd name="connsiteY4" fmla="*/ 1731433 h 2413000"/>
                    <a:gd name="connsiteX5" fmla="*/ 1016000 w 1202267"/>
                    <a:gd name="connsiteY5" fmla="*/ 2413000 h 241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267" h="2413000">
                      <a:moveTo>
                        <a:pt x="999067" y="194733"/>
                      </a:moveTo>
                      <a:lnTo>
                        <a:pt x="330200" y="0"/>
                      </a:lnTo>
                      <a:lnTo>
                        <a:pt x="0" y="579966"/>
                      </a:lnTo>
                      <a:lnTo>
                        <a:pt x="833967" y="1020233"/>
                      </a:lnTo>
                      <a:lnTo>
                        <a:pt x="1202267" y="1731433"/>
                      </a:lnTo>
                      <a:lnTo>
                        <a:pt x="1016000" y="2413000"/>
                      </a:lnTo>
                    </a:path>
                  </a:pathLst>
                </a:custGeom>
                <a:ln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8036104" y="1666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384171" y="14802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7049738" y="2047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866770" y="24920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8239303" y="32201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8053038" y="3884780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0" y="3703122"/>
            <a:ext cx="2661085" cy="4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Filtering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Gaussian filtering</a:t>
            </a:r>
          </a:p>
          <a:p>
            <a:endParaRPr lang="en-US" sz="2800" dirty="0" smtClean="0"/>
          </a:p>
          <a:p>
            <a:r>
              <a:rPr lang="en-US" sz="2800" dirty="0" smtClean="0"/>
              <a:t>Scale factor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 &lt;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&lt; 1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/>
              <a:t>Matrix-vector form:  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71" y="1726070"/>
            <a:ext cx="2727181" cy="732129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21" y="3644332"/>
            <a:ext cx="5232400" cy="4953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096773" y="1256839"/>
            <a:ext cx="1748777" cy="3258011"/>
            <a:chOff x="7096773" y="1256839"/>
            <a:chExt cx="1748777" cy="3258011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8283575" y="4187151"/>
              <a:ext cx="102030" cy="327699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1" idx="0"/>
            </p:cNvCxnSpPr>
            <p:nvPr/>
          </p:nvCxnSpPr>
          <p:spPr>
            <a:xfrm>
              <a:off x="8349848" y="1528161"/>
              <a:ext cx="495702" cy="151414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7096773" y="1256839"/>
              <a:ext cx="1546005" cy="3033892"/>
              <a:chOff x="7049738" y="1480246"/>
              <a:chExt cx="1262427" cy="2477396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077262" y="2073898"/>
                <a:ext cx="1187777" cy="1178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7633937" y="2627480"/>
                <a:ext cx="72862" cy="728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10800000" flipV="1">
                <a:off x="7653868" y="2526383"/>
                <a:ext cx="243526" cy="140617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none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7049738" y="1480246"/>
                <a:ext cx="1262427" cy="2477396"/>
                <a:chOff x="7049738" y="1480246"/>
                <a:chExt cx="1262427" cy="2477396"/>
              </a:xfrm>
            </p:grpSpPr>
            <p:sp>
              <p:nvSpPr>
                <p:cNvPr id="41" name="Freeform 40"/>
                <p:cNvSpPr/>
                <p:nvPr/>
              </p:nvSpPr>
              <p:spPr>
                <a:xfrm>
                  <a:off x="7073900" y="1507067"/>
                  <a:ext cx="1202267" cy="2413000"/>
                </a:xfrm>
                <a:custGeom>
                  <a:avLst/>
                  <a:gdLst>
                    <a:gd name="connsiteX0" fmla="*/ 999067 w 1202267"/>
                    <a:gd name="connsiteY0" fmla="*/ 194733 h 2413000"/>
                    <a:gd name="connsiteX1" fmla="*/ 330200 w 1202267"/>
                    <a:gd name="connsiteY1" fmla="*/ 0 h 2413000"/>
                    <a:gd name="connsiteX2" fmla="*/ 0 w 1202267"/>
                    <a:gd name="connsiteY2" fmla="*/ 579966 h 2413000"/>
                    <a:gd name="connsiteX3" fmla="*/ 833967 w 1202267"/>
                    <a:gd name="connsiteY3" fmla="*/ 1020233 h 2413000"/>
                    <a:gd name="connsiteX4" fmla="*/ 1202267 w 1202267"/>
                    <a:gd name="connsiteY4" fmla="*/ 1731433 h 2413000"/>
                    <a:gd name="connsiteX5" fmla="*/ 1016000 w 1202267"/>
                    <a:gd name="connsiteY5" fmla="*/ 2413000 h 241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267" h="2413000">
                      <a:moveTo>
                        <a:pt x="999067" y="194733"/>
                      </a:moveTo>
                      <a:lnTo>
                        <a:pt x="330200" y="0"/>
                      </a:lnTo>
                      <a:lnTo>
                        <a:pt x="0" y="579966"/>
                      </a:lnTo>
                      <a:lnTo>
                        <a:pt x="833967" y="1020233"/>
                      </a:lnTo>
                      <a:lnTo>
                        <a:pt x="1202267" y="1731433"/>
                      </a:lnTo>
                      <a:lnTo>
                        <a:pt x="1016000" y="2413000"/>
                      </a:lnTo>
                    </a:path>
                  </a:pathLst>
                </a:custGeom>
                <a:ln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036104" y="1666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7384171" y="14802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7049738" y="2047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7866770" y="24920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239303" y="32201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053038" y="3884780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73718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Filtering Curves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Gaussian filtering</a:t>
            </a:r>
          </a:p>
          <a:p>
            <a:endParaRPr lang="en-US" sz="2800" dirty="0" smtClean="0"/>
          </a:p>
          <a:p>
            <a:r>
              <a:rPr lang="en-US" sz="2800" dirty="0" smtClean="0"/>
              <a:t>Scale factor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 &lt;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&lt; 1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Drawbacks</a:t>
            </a:r>
          </a:p>
          <a:p>
            <a:pPr lvl="1"/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71" y="1726070"/>
            <a:ext cx="2727181" cy="73212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096773" y="1256839"/>
            <a:ext cx="1748777" cy="3258011"/>
            <a:chOff x="7096773" y="1256839"/>
            <a:chExt cx="1748777" cy="3258011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8283575" y="4187151"/>
              <a:ext cx="102030" cy="327699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5" idx="0"/>
            </p:cNvCxnSpPr>
            <p:nvPr/>
          </p:nvCxnSpPr>
          <p:spPr>
            <a:xfrm>
              <a:off x="8349848" y="1528161"/>
              <a:ext cx="495702" cy="151414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7096773" y="1256839"/>
              <a:ext cx="1546005" cy="3033892"/>
              <a:chOff x="7049738" y="1480246"/>
              <a:chExt cx="1262427" cy="247739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7077262" y="2073898"/>
                <a:ext cx="1187777" cy="11783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7633937" y="2627480"/>
                <a:ext cx="72862" cy="728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rot="10800000" flipV="1">
                <a:off x="7653868" y="2526383"/>
                <a:ext cx="243526" cy="140617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none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7049738" y="1480246"/>
                <a:ext cx="1262427" cy="2477396"/>
                <a:chOff x="7049738" y="1480246"/>
                <a:chExt cx="1262427" cy="2477396"/>
              </a:xfrm>
            </p:grpSpPr>
            <p:sp>
              <p:nvSpPr>
                <p:cNvPr id="35" name="Freeform 34"/>
                <p:cNvSpPr/>
                <p:nvPr/>
              </p:nvSpPr>
              <p:spPr>
                <a:xfrm>
                  <a:off x="7073900" y="1507067"/>
                  <a:ext cx="1202267" cy="2413000"/>
                </a:xfrm>
                <a:custGeom>
                  <a:avLst/>
                  <a:gdLst>
                    <a:gd name="connsiteX0" fmla="*/ 999067 w 1202267"/>
                    <a:gd name="connsiteY0" fmla="*/ 194733 h 2413000"/>
                    <a:gd name="connsiteX1" fmla="*/ 330200 w 1202267"/>
                    <a:gd name="connsiteY1" fmla="*/ 0 h 2413000"/>
                    <a:gd name="connsiteX2" fmla="*/ 0 w 1202267"/>
                    <a:gd name="connsiteY2" fmla="*/ 579966 h 2413000"/>
                    <a:gd name="connsiteX3" fmla="*/ 833967 w 1202267"/>
                    <a:gd name="connsiteY3" fmla="*/ 1020233 h 2413000"/>
                    <a:gd name="connsiteX4" fmla="*/ 1202267 w 1202267"/>
                    <a:gd name="connsiteY4" fmla="*/ 1731433 h 2413000"/>
                    <a:gd name="connsiteX5" fmla="*/ 1016000 w 1202267"/>
                    <a:gd name="connsiteY5" fmla="*/ 2413000 h 241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267" h="2413000">
                      <a:moveTo>
                        <a:pt x="999067" y="194733"/>
                      </a:moveTo>
                      <a:lnTo>
                        <a:pt x="330200" y="0"/>
                      </a:lnTo>
                      <a:lnTo>
                        <a:pt x="0" y="579966"/>
                      </a:lnTo>
                      <a:lnTo>
                        <a:pt x="833967" y="1020233"/>
                      </a:lnTo>
                      <a:lnTo>
                        <a:pt x="1202267" y="1731433"/>
                      </a:lnTo>
                      <a:lnTo>
                        <a:pt x="1016000" y="2413000"/>
                      </a:lnTo>
                    </a:path>
                  </a:pathLst>
                </a:custGeom>
                <a:ln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8036104" y="1666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7384171" y="14802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7049738" y="20475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866770" y="2492013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8239303" y="3220146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8053038" y="3884780"/>
                  <a:ext cx="72862" cy="728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1357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Filtering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Gaussian filtering</a:t>
            </a:r>
          </a:p>
          <a:p>
            <a:endParaRPr lang="en-US" sz="2800" dirty="0" smtClean="0"/>
          </a:p>
          <a:p>
            <a:r>
              <a:rPr lang="en-US" sz="2800" dirty="0" smtClean="0"/>
              <a:t>Scale factor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 &lt;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&lt; 1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/>
          </a:p>
          <a:p>
            <a:r>
              <a:rPr lang="en-US" sz="2800" dirty="0" smtClean="0"/>
              <a:t>Drawbacks</a:t>
            </a:r>
          </a:p>
          <a:p>
            <a:pPr lvl="1"/>
            <a:r>
              <a:rPr lang="en-US" sz="2400" dirty="0" smtClean="0"/>
              <a:t>Causes the curve/mesh to shrink; slow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27, 2013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71" y="1726070"/>
            <a:ext cx="2727181" cy="7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1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L-presentation-4by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IGL-presentation-4by3.potx</Template>
  <TotalTime>5943</TotalTime>
  <Words>1291</Words>
  <Application>Microsoft Macintosh PowerPoint</Application>
  <PresentationFormat>On-screen Show (4:3)</PresentationFormat>
  <Paragraphs>405</Paragraphs>
  <Slides>49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IGL-presentation-4by3</vt:lpstr>
      <vt:lpstr>2D/3D Shape Manipulation, 3D Printing</vt:lpstr>
      <vt:lpstr>Outlook – Topics</vt:lpstr>
      <vt:lpstr>Surface Smoothing – Motivation</vt:lpstr>
      <vt:lpstr>Surface Smoothing – Motivation</vt:lpstr>
      <vt:lpstr>Surface Fairing – Motivation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Filtering Curves</vt:lpstr>
      <vt:lpstr>Recap: Laplace-Beltrami</vt:lpstr>
      <vt:lpstr>Recap: Laplace-Beltrami</vt:lpstr>
      <vt:lpstr>L-B: Weighting Schemes</vt:lpstr>
      <vt:lpstr>Laplacian Matrix</vt:lpstr>
      <vt:lpstr>Laplacian Matrix</vt:lpstr>
      <vt:lpstr>Taubin Smoothing: Explicit Steps</vt:lpstr>
      <vt:lpstr>Taubin Smoothing: Explicit Steps</vt:lpstr>
      <vt:lpstr>Example</vt:lpstr>
      <vt:lpstr>Mesh Independence</vt:lpstr>
      <vt:lpstr>Mesh Independence</vt:lpstr>
      <vt:lpstr>Implicit Fairing: Implicit Euler Steps</vt:lpstr>
      <vt:lpstr>Smoothing as (mean curvature) Flow</vt:lpstr>
      <vt:lpstr>Smoothing as (mean curvature) Flow</vt:lpstr>
      <vt:lpstr>Smoothing as (mean curvature) Flow</vt:lpstr>
      <vt:lpstr>Implicit Fairing</vt:lpstr>
      <vt:lpstr>Implicit Fairing</vt:lpstr>
      <vt:lpstr>Laplacian Mesh Optimization</vt:lpstr>
      <vt:lpstr>Laplacian Mesh Optimization</vt:lpstr>
      <vt:lpstr>Smoothing</vt:lpstr>
      <vt:lpstr>Using WP</vt:lpstr>
      <vt:lpstr>Using WP and WL</vt:lpstr>
      <vt:lpstr>Triangle Shape Optimization</vt:lpstr>
      <vt:lpstr>Positional Weights</vt:lpstr>
      <vt:lpstr>Constant Weights</vt:lpstr>
      <vt:lpstr>Linear Weights</vt:lpstr>
      <vt:lpstr>CDF Weights</vt:lpstr>
      <vt:lpstr>Original</vt:lpstr>
      <vt:lpstr>Triangle Shape Optimization</vt:lpstr>
      <vt:lpstr>Thank You</vt:lpstr>
    </vt:vector>
  </TitlesOfParts>
  <Manager/>
  <Company>ETH Zurich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Smoothing</dc:title>
  <dc:subject>Shape Modeling and Geometry Processing</dc:subject>
  <dc:creator>Olga Sorkine</dc:creator>
  <cp:keywords/>
  <dc:description/>
  <cp:lastModifiedBy>connelly barnes</cp:lastModifiedBy>
  <cp:revision>245</cp:revision>
  <dcterms:created xsi:type="dcterms:W3CDTF">2011-05-06T12:08:58Z</dcterms:created>
  <dcterms:modified xsi:type="dcterms:W3CDTF">2014-02-04T03:55:52Z</dcterms:modified>
  <cp:category>Course slides</cp:category>
</cp:coreProperties>
</file>