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notesMasterIdLst>
    <p:notesMasterId r:id="rId72"/>
  </p:notesMasterIdLst>
  <p:handoutMasterIdLst>
    <p:handoutMasterId r:id="rId73"/>
  </p:handoutMasterIdLst>
  <p:sldIdLst>
    <p:sldId id="499" r:id="rId2"/>
    <p:sldId id="504" r:id="rId3"/>
    <p:sldId id="505" r:id="rId4"/>
    <p:sldId id="506" r:id="rId5"/>
    <p:sldId id="507" r:id="rId6"/>
    <p:sldId id="508" r:id="rId7"/>
    <p:sldId id="514" r:id="rId8"/>
    <p:sldId id="395" r:id="rId9"/>
    <p:sldId id="500" r:id="rId10"/>
    <p:sldId id="515" r:id="rId11"/>
    <p:sldId id="501" r:id="rId12"/>
    <p:sldId id="539" r:id="rId13"/>
    <p:sldId id="538" r:id="rId14"/>
    <p:sldId id="502" r:id="rId15"/>
    <p:sldId id="513" r:id="rId16"/>
    <p:sldId id="396" r:id="rId17"/>
    <p:sldId id="542" r:id="rId18"/>
    <p:sldId id="503" r:id="rId19"/>
    <p:sldId id="427" r:id="rId20"/>
    <p:sldId id="543" r:id="rId21"/>
    <p:sldId id="544" r:id="rId22"/>
    <p:sldId id="545" r:id="rId23"/>
    <p:sldId id="509" r:id="rId24"/>
    <p:sldId id="397" r:id="rId25"/>
    <p:sldId id="424" r:id="rId26"/>
    <p:sldId id="425" r:id="rId27"/>
    <p:sldId id="517" r:id="rId28"/>
    <p:sldId id="510" r:id="rId29"/>
    <p:sldId id="540" r:id="rId30"/>
    <p:sldId id="511" r:id="rId31"/>
    <p:sldId id="541" r:id="rId32"/>
    <p:sldId id="535" r:id="rId33"/>
    <p:sldId id="536" r:id="rId34"/>
    <p:sldId id="546" r:id="rId35"/>
    <p:sldId id="547" r:id="rId36"/>
    <p:sldId id="548" r:id="rId37"/>
    <p:sldId id="549" r:id="rId38"/>
    <p:sldId id="550" r:id="rId39"/>
    <p:sldId id="551" r:id="rId40"/>
    <p:sldId id="552" r:id="rId41"/>
    <p:sldId id="554" r:id="rId42"/>
    <p:sldId id="512" r:id="rId43"/>
    <p:sldId id="398" r:id="rId44"/>
    <p:sldId id="422" r:id="rId45"/>
    <p:sldId id="399" r:id="rId46"/>
    <p:sldId id="428" r:id="rId47"/>
    <p:sldId id="555" r:id="rId48"/>
    <p:sldId id="475" r:id="rId49"/>
    <p:sldId id="408" r:id="rId50"/>
    <p:sldId id="476" r:id="rId51"/>
    <p:sldId id="477" r:id="rId52"/>
    <p:sldId id="518" r:id="rId53"/>
    <p:sldId id="519" r:id="rId54"/>
    <p:sldId id="520" r:id="rId55"/>
    <p:sldId id="521" r:id="rId56"/>
    <p:sldId id="522" r:id="rId57"/>
    <p:sldId id="523" r:id="rId58"/>
    <p:sldId id="524" r:id="rId59"/>
    <p:sldId id="525" r:id="rId60"/>
    <p:sldId id="526" r:id="rId61"/>
    <p:sldId id="527" r:id="rId62"/>
    <p:sldId id="530" r:id="rId63"/>
    <p:sldId id="531" r:id="rId64"/>
    <p:sldId id="532" r:id="rId65"/>
    <p:sldId id="553" r:id="rId66"/>
    <p:sldId id="418" r:id="rId67"/>
    <p:sldId id="438" r:id="rId68"/>
    <p:sldId id="533" r:id="rId69"/>
    <p:sldId id="556" r:id="rId70"/>
    <p:sldId id="534" r:id="rId7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4" autoAdjust="0"/>
    <p:restoredTop sz="93049" autoAdjust="0"/>
  </p:normalViewPr>
  <p:slideViewPr>
    <p:cSldViewPr snapToGrid="0">
      <p:cViewPr varScale="1">
        <p:scale>
          <a:sx n="73" d="100"/>
          <a:sy n="73" d="100"/>
        </p:scale>
        <p:origin x="-13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7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handoutMaster" Target="handoutMasters/handout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93C4C-2751-9C49-B11D-56EC14BF2D63}" type="datetimeFigureOut">
              <a:rPr lang="en-US" smtClean="0"/>
              <a:t>2/5/14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B1C51-4518-2D49-AFAA-13903577D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469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0E8291B-2B1A-4794-ADEA-0ED545E5A289}" type="datetimeFigureOut">
              <a:rPr lang="en-US" smtClean="0"/>
              <a:pPr/>
              <a:t>2/5/14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C9E7943-5917-4B55-B657-7D1143F08B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272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1194793"/>
          </a:xfrm>
        </p:spPr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0" y="6356350"/>
            <a:ext cx="21336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 dirty="0" smtClean="0"/>
              <a:t>April 10, 2013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21771" y="3068964"/>
            <a:ext cx="9231873" cy="95088"/>
            <a:chOff x="-21771" y="3068964"/>
            <a:chExt cx="9231873" cy="95088"/>
          </a:xfrm>
        </p:grpSpPr>
        <p:sp>
          <p:nvSpPr>
            <p:cNvPr id="9" name="Freihandform 9"/>
            <p:cNvSpPr/>
            <p:nvPr/>
          </p:nvSpPr>
          <p:spPr>
            <a:xfrm>
              <a:off x="-7260" y="3092034"/>
              <a:ext cx="9217362" cy="583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Calibri"/>
              </a:endParaRPr>
            </a:p>
          </p:txBody>
        </p:sp>
        <p:sp>
          <p:nvSpPr>
            <p:cNvPr id="10" name="Freihandform 10"/>
            <p:cNvSpPr/>
            <p:nvPr/>
          </p:nvSpPr>
          <p:spPr>
            <a:xfrm>
              <a:off x="-7260" y="3068964"/>
              <a:ext cx="9151260" cy="950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ihandform 11"/>
            <p:cNvSpPr/>
            <p:nvPr/>
          </p:nvSpPr>
          <p:spPr>
            <a:xfrm>
              <a:off x="-21771" y="3105988"/>
              <a:ext cx="9165771" cy="580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1410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72001"/>
          </a:xfrm>
        </p:spPr>
        <p:txBody>
          <a:bodyPr/>
          <a:lstStyle>
            <a:lvl1pPr marL="342900" indent="-342900">
              <a:buClr>
                <a:srgbClr val="3366FF"/>
              </a:buClr>
              <a:buSzPct val="80000"/>
              <a:buFont typeface="Calibri" pitchFamily="34" charset="0"/>
              <a:buChar char="●"/>
              <a:defRPr>
                <a:latin typeface="Trebuchet MS"/>
                <a:cs typeface="Trebuchet MS"/>
              </a:defRPr>
            </a:lvl1pPr>
            <a:lvl2pPr marL="742950" indent="-285750">
              <a:buClr>
                <a:srgbClr val="3366FF"/>
              </a:buClr>
              <a:buFont typeface="Wingdings" pitchFamily="2" charset="2"/>
              <a:buChar char="§"/>
              <a:defRPr>
                <a:latin typeface="Trebuchet MS"/>
                <a:cs typeface="Trebuchet MS"/>
              </a:defRPr>
            </a:lvl2pPr>
            <a:lvl3pPr>
              <a:buClr>
                <a:srgbClr val="3366FF"/>
              </a:buClr>
              <a:defRPr>
                <a:latin typeface="Trebuchet MS"/>
                <a:cs typeface="Trebuchet MS"/>
              </a:defRPr>
            </a:lvl3pPr>
            <a:lvl4pPr marL="1600200" indent="-228600">
              <a:buClr>
                <a:srgbClr val="3366FF"/>
              </a:buClr>
              <a:buFont typeface="Wingdings" pitchFamily="2" charset="2"/>
              <a:buChar char="§"/>
              <a:defRPr>
                <a:latin typeface="Trebuchet MS"/>
                <a:cs typeface="Trebuchet MS"/>
              </a:defRPr>
            </a:lvl4pPr>
            <a:lvl5pPr marL="2057400" indent="-228600">
              <a:buClr>
                <a:schemeClr val="bg1">
                  <a:lumMod val="75000"/>
                </a:schemeClr>
              </a:buClr>
              <a:buFont typeface="Arial" pitchFamily="34" charset="0"/>
              <a:buChar char="•"/>
              <a:defRPr>
                <a:latin typeface="Trebuchet MS"/>
                <a:cs typeface="Trebuchet M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354707"/>
            <a:ext cx="1446312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 dirty="0" smtClean="0"/>
              <a:t>April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3848" y="6354707"/>
            <a:ext cx="2808312" cy="365125"/>
          </a:xfrm>
        </p:spPr>
        <p:txBody>
          <a:bodyPr vert="horz" lIns="91440" tIns="45720" rIns="91440" bIns="45720" rtlCol="0" anchor="ctr"/>
          <a:lstStyle>
            <a:lvl1pPr algn="ctr">
              <a:defRPr lang="en-US" dirty="0">
                <a:solidFill>
                  <a:srgbClr val="FFFFFF"/>
                </a:solidFill>
                <a:latin typeface="Trebuchet MS" pitchFamily="34" charset="0"/>
              </a:defRPr>
            </a:lvl1pPr>
          </a:lstStyle>
          <a:p>
            <a:r>
              <a:rPr lang="en-US" dirty="0" smtClean="0"/>
              <a:t>Olga </a:t>
            </a:r>
            <a:r>
              <a:rPr lang="en-US" dirty="0" err="1" smtClean="0"/>
              <a:t>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53944" y="6354707"/>
            <a:ext cx="59432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latin typeface="Trebuchet MS" pitchFamily="34" charset="0"/>
              </a:defRPr>
            </a:lvl1pPr>
          </a:lstStyle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21771" y="971711"/>
            <a:ext cx="9231873" cy="95089"/>
            <a:chOff x="-21771" y="872995"/>
            <a:chExt cx="9231873" cy="95089"/>
          </a:xfrm>
        </p:grpSpPr>
        <p:sp>
          <p:nvSpPr>
            <p:cNvPr id="8" name="Freihandform 8"/>
            <p:cNvSpPr/>
            <p:nvPr/>
          </p:nvSpPr>
          <p:spPr>
            <a:xfrm>
              <a:off x="-7260" y="896075"/>
              <a:ext cx="9217362" cy="583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3366FF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9" name="Freihandform 9"/>
            <p:cNvSpPr/>
            <p:nvPr/>
          </p:nvSpPr>
          <p:spPr>
            <a:xfrm>
              <a:off x="-7260" y="872995"/>
              <a:ext cx="9151260" cy="950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3366FF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10" name="Freihandform 10"/>
            <p:cNvSpPr/>
            <p:nvPr/>
          </p:nvSpPr>
          <p:spPr>
            <a:xfrm>
              <a:off x="-21771" y="910029"/>
              <a:ext cx="9165771" cy="580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3366FF"/>
                </a:solidFill>
                <a:uFillTx/>
                <a:latin typeface="Trebuchet MS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6511" y="6221885"/>
            <a:ext cx="9231873" cy="102715"/>
            <a:chOff x="-36511" y="6062590"/>
            <a:chExt cx="9231873" cy="102715"/>
          </a:xfrm>
        </p:grpSpPr>
        <p:sp>
          <p:nvSpPr>
            <p:cNvPr id="12" name="Freihandform 11"/>
            <p:cNvSpPr/>
            <p:nvPr/>
          </p:nvSpPr>
          <p:spPr>
            <a:xfrm>
              <a:off x="-22000" y="6065480"/>
              <a:ext cx="9217362" cy="530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-22000" y="6078858"/>
              <a:ext cx="9151260" cy="864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-36511" y="6062590"/>
              <a:ext cx="9165771" cy="527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354966" y="6399015"/>
            <a:ext cx="274434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ctr"/>
            <a:r>
              <a:rPr lang="en-US" sz="1200" dirty="0" smtClean="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rPr>
              <a:t>#</a:t>
            </a:r>
            <a:endParaRPr lang="en-US" sz="1200" dirty="0">
              <a:solidFill>
                <a:schemeClr val="tx1">
                  <a:tint val="75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3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267200"/>
            <a:ext cx="7772400" cy="1362075"/>
          </a:xfr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en-US">
                <a:latin typeface="Trebuchet MS" pitchFamily="34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670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4343400"/>
            <a:ext cx="9231873" cy="95088"/>
            <a:chOff x="-21771" y="3068964"/>
            <a:chExt cx="9231873" cy="95088"/>
          </a:xfrm>
        </p:grpSpPr>
        <p:sp>
          <p:nvSpPr>
            <p:cNvPr id="8" name="Freihandform 9"/>
            <p:cNvSpPr/>
            <p:nvPr/>
          </p:nvSpPr>
          <p:spPr>
            <a:xfrm>
              <a:off x="-7260" y="3092034"/>
              <a:ext cx="9217362" cy="583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3366FF"/>
                </a:solidFill>
                <a:uFillTx/>
                <a:latin typeface="Calibri"/>
              </a:endParaRPr>
            </a:p>
          </p:txBody>
        </p:sp>
        <p:sp>
          <p:nvSpPr>
            <p:cNvPr id="9" name="Freihandform 10"/>
            <p:cNvSpPr/>
            <p:nvPr/>
          </p:nvSpPr>
          <p:spPr>
            <a:xfrm>
              <a:off x="-7260" y="3068964"/>
              <a:ext cx="9151260" cy="950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3366FF"/>
                </a:solidFill>
                <a:uFillTx/>
                <a:latin typeface="Calibri"/>
              </a:endParaRPr>
            </a:p>
          </p:txBody>
        </p:sp>
        <p:sp>
          <p:nvSpPr>
            <p:cNvPr id="10" name="Freihandform 11"/>
            <p:cNvSpPr/>
            <p:nvPr/>
          </p:nvSpPr>
          <p:spPr>
            <a:xfrm>
              <a:off x="-21771" y="3105988"/>
              <a:ext cx="9165771" cy="580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3366FF"/>
                </a:solidFill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8133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 smtClean="0">
                <a:latin typeface="Calibri"/>
                <a:cs typeface="+mn-cs"/>
              </a:rPr>
              <a:t>April 10, 2013</a:t>
            </a:r>
            <a:endParaRPr lang="en-US" dirty="0"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algn="l"/>
            <a:r>
              <a:rPr lang="en-US" dirty="0" smtClean="0">
                <a:latin typeface="Calibri"/>
                <a:cs typeface="+mn-cs"/>
              </a:rPr>
              <a:t>Olga </a:t>
            </a:r>
            <a:r>
              <a:rPr lang="en-US" dirty="0" err="1" smtClean="0">
                <a:latin typeface="Calibri"/>
                <a:cs typeface="+mn-cs"/>
              </a:rPr>
              <a:t>Sorkine-Hornung</a:t>
            </a:r>
            <a:endParaRPr lang="en-US" dirty="0"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/>
                <a:cs typeface="Trebuchet MS"/>
              </a:defRPr>
            </a:lvl1pPr>
          </a:lstStyle>
          <a:p>
            <a:pPr rtl="0"/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37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rebuchet MS"/>
          <a:ea typeface="+mn-ea"/>
          <a:cs typeface="Trebuchet M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rebuchet MS"/>
          <a:ea typeface="+mn-ea"/>
          <a:cs typeface="Trebuchet M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rebuchet MS"/>
          <a:ea typeface="+mn-ea"/>
          <a:cs typeface="Trebuchet M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/>
          <a:ea typeface="+mn-ea"/>
          <a:cs typeface="Trebuchet M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/>
          <a:ea typeface="+mn-ea"/>
          <a:cs typeface="Trebuchet M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3.wmf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png"/><Relationship Id="rId8" Type="http://schemas.openxmlformats.org/officeDocument/2006/relationships/image" Target="../media/image47.jpeg"/><Relationship Id="rId9" Type="http://schemas.openxmlformats.org/officeDocument/2006/relationships/image" Target="../media/image48.png"/><Relationship Id="rId10" Type="http://schemas.openxmlformats.org/officeDocument/2006/relationships/image" Target="../media/image3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3.wmf"/><Relationship Id="rId5" Type="http://schemas.openxmlformats.org/officeDocument/2006/relationships/image" Target="../media/image49.png"/><Relationship Id="rId6" Type="http://schemas.openxmlformats.org/officeDocument/2006/relationships/image" Target="../media/image50.jpeg"/><Relationship Id="rId7" Type="http://schemas.openxmlformats.org/officeDocument/2006/relationships/hyperlink" Target="http://www.cs.ubc.ca/~sheffa/papers/VIS02.pdf" TargetMode="Externa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0.emf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19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19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emf"/><Relationship Id="rId3" Type="http://schemas.openxmlformats.org/officeDocument/2006/relationships/image" Target="../media/image87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5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92.emf"/><Relationship Id="rId5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5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5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5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5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100.emf"/><Relationship Id="rId5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100.emf"/><Relationship Id="rId5" Type="http://schemas.openxmlformats.org/officeDocument/2006/relationships/image" Target="../media/image101.emf"/><Relationship Id="rId6" Type="http://schemas.openxmlformats.org/officeDocument/2006/relationships/image" Target="../media/image102.emf"/><Relationship Id="rId7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100.emf"/><Relationship Id="rId5" Type="http://schemas.openxmlformats.org/officeDocument/2006/relationships/image" Target="../media/image101.emf"/><Relationship Id="rId6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emf"/><Relationship Id="rId5" Type="http://schemas.openxmlformats.org/officeDocument/2006/relationships/image" Target="../media/image84.emf"/><Relationship Id="rId6" Type="http://schemas.openxmlformats.org/officeDocument/2006/relationships/image" Target="../media/image104.emf"/><Relationship Id="rId7" Type="http://schemas.openxmlformats.org/officeDocument/2006/relationships/image" Target="../media/image105.emf"/><Relationship Id="rId8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emf"/><Relationship Id="rId3" Type="http://schemas.openxmlformats.org/officeDocument/2006/relationships/image" Target="../media/image106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4" Type="http://schemas.openxmlformats.org/officeDocument/2006/relationships/image" Target="../media/image110.emf"/><Relationship Id="rId5" Type="http://schemas.openxmlformats.org/officeDocument/2006/relationships/image" Target="../media/image111.emf"/><Relationship Id="rId6" Type="http://schemas.openxmlformats.org/officeDocument/2006/relationships/image" Target="../media/image112.emf"/><Relationship Id="rId7" Type="http://schemas.openxmlformats.org/officeDocument/2006/relationships/image" Target="../media/image113.emf"/><Relationship Id="rId8" Type="http://schemas.openxmlformats.org/officeDocument/2006/relationships/image" Target="../media/image114.emf"/><Relationship Id="rId9" Type="http://schemas.openxmlformats.org/officeDocument/2006/relationships/image" Target="../media/image115.emf"/><Relationship Id="rId10" Type="http://schemas.openxmlformats.org/officeDocument/2006/relationships/image" Target="../media/image116.emf"/><Relationship Id="rId11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w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4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iken.jp/brict/Yoshizawa/Research/Param.html" TargetMode="External"/><Relationship Id="rId3" Type="http://schemas.openxmlformats.org/officeDocument/2006/relationships/hyperlink" Target="http://alice.loria.fr/index.php/software/3-platform/22-graphite.html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2D/3D Shape Manipulation,</a:t>
            </a:r>
            <a:br>
              <a:rPr lang="en-US" dirty="0" smtClean="0"/>
            </a:br>
            <a:r>
              <a:rPr lang="en-US" dirty="0" smtClean="0"/>
              <a:t>3D Printing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Mesh </a:t>
            </a:r>
            <a:r>
              <a:rPr lang="en-US" dirty="0" smtClean="0"/>
              <a:t>Parameterization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4078247" y="990600"/>
            <a:ext cx="987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rebuchet MS"/>
              </a:rPr>
              <a:t>CS 6501</a:t>
            </a:r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23840" y="5635312"/>
            <a:ext cx="269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Slides from Olga </a:t>
            </a:r>
            <a:r>
              <a:rPr lang="en-US" dirty="0" err="1" smtClean="0"/>
              <a:t>Sorkine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954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97167" y="2946843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Parameterization – </a:t>
            </a:r>
            <a:br>
              <a:rPr lang="en-US" dirty="0" smtClean="0"/>
            </a:br>
            <a:r>
              <a:rPr lang="en-US" dirty="0" smtClean="0"/>
              <a:t>What Is It Good For??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20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Parameterization – What Is It Good For?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7919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 groups of 3-4, discuss :</a:t>
            </a:r>
            <a:br>
              <a:rPr lang="en-US" sz="2400" dirty="0" smtClean="0"/>
            </a:br>
            <a:r>
              <a:rPr lang="en-US" sz="2400" dirty="0" smtClean="0"/>
              <a:t>Based on your experience / fantasy,</a:t>
            </a:r>
            <a:br>
              <a:rPr lang="en-US" sz="2400" dirty="0" smtClean="0"/>
            </a:br>
            <a:r>
              <a:rPr lang="en-US" sz="2400" b="1" dirty="0" smtClean="0"/>
              <a:t>Which Computer Graphics or </a:t>
            </a:r>
            <a:br>
              <a:rPr lang="en-US" sz="2400" b="1" dirty="0" smtClean="0"/>
            </a:br>
            <a:r>
              <a:rPr lang="en-US" sz="2400" b="1" dirty="0" smtClean="0"/>
              <a:t>Geometry Processing applications </a:t>
            </a:r>
            <a:br>
              <a:rPr lang="en-US" sz="2400" b="1" dirty="0" smtClean="0"/>
            </a:br>
            <a:r>
              <a:rPr lang="en-US" sz="2400" b="1" dirty="0" smtClean="0"/>
              <a:t>could use parameterization? 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dirty="0" smtClean="0"/>
              <a:t>[Hint: Where can it </a:t>
            </a:r>
            <a:r>
              <a:rPr lang="en-US" sz="2400" b="1" dirty="0" smtClean="0"/>
              <a:t>simplify</a:t>
            </a:r>
            <a:r>
              <a:rPr lang="en-US" sz="2400" dirty="0" smtClean="0"/>
              <a:t> algorithms or </a:t>
            </a:r>
            <a:br>
              <a:rPr lang="en-US" sz="2400" dirty="0" smtClean="0"/>
            </a:br>
            <a:r>
              <a:rPr lang="en-US" sz="2400" b="1" dirty="0" smtClean="0"/>
              <a:t>enable</a:t>
            </a:r>
            <a:r>
              <a:rPr lang="en-US" sz="2400" dirty="0" smtClean="0"/>
              <a:t> </a:t>
            </a:r>
            <a:r>
              <a:rPr lang="en-US" sz="2400" b="1" dirty="0" smtClean="0"/>
              <a:t>new</a:t>
            </a:r>
            <a:r>
              <a:rPr lang="en-US" sz="2400" dirty="0" smtClean="0"/>
              <a:t> applications? </a:t>
            </a:r>
            <a:r>
              <a:rPr lang="en-US" sz="2400" b="1" dirty="0" smtClean="0"/>
              <a:t>How?</a:t>
            </a:r>
            <a:r>
              <a:rPr lang="en-US" sz="2400" dirty="0" smtClean="0"/>
              <a:t>]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Write down your ideas on the blackboard</a:t>
            </a:r>
          </a:p>
          <a:p>
            <a:pPr lvl="1"/>
            <a:r>
              <a:rPr lang="en-US" sz="2000" dirty="0" smtClean="0"/>
              <a:t>Each group uses different color</a:t>
            </a:r>
          </a:p>
          <a:p>
            <a:pPr lvl="1"/>
            <a:r>
              <a:rPr lang="en-US" sz="2000" dirty="0" smtClean="0"/>
              <a:t>Write down the application, and the role of </a:t>
            </a:r>
            <a:br>
              <a:rPr lang="en-US" sz="2000" dirty="0" smtClean="0"/>
            </a:br>
            <a:r>
              <a:rPr lang="en-US" sz="2000" dirty="0" smtClean="0"/>
              <a:t>parameterization in it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426911" y="4414025"/>
            <a:ext cx="119579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 minutes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619743" y="1988684"/>
            <a:ext cx="1341789" cy="1338104"/>
            <a:chOff x="4716463" y="2057400"/>
            <a:chExt cx="4046537" cy="403542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24400" y="2057400"/>
              <a:ext cx="4038600" cy="403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4716463" y="2060575"/>
              <a:ext cx="4032250" cy="4032250"/>
            </a:xfrm>
            <a:prstGeom prst="ellipse">
              <a:avLst/>
            </a:prstGeom>
            <a:noFill/>
            <a:ln w="28575" cmpd="sng">
              <a:solidFill>
                <a:srgbClr val="D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272090" y="1176519"/>
            <a:ext cx="1273675" cy="1524551"/>
            <a:chOff x="304800" y="1657350"/>
            <a:chExt cx="3876675" cy="4640263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0" y="1657350"/>
              <a:ext cx="3876675" cy="4637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1438275" y="5819775"/>
              <a:ext cx="1833563" cy="477838"/>
            </a:xfrm>
            <a:custGeom>
              <a:avLst/>
              <a:gdLst/>
              <a:ahLst/>
              <a:cxnLst>
                <a:cxn ang="0">
                  <a:pos x="0" y="222"/>
                </a:cxn>
                <a:cxn ang="0">
                  <a:pos x="222" y="270"/>
                </a:cxn>
                <a:cxn ang="0">
                  <a:pos x="318" y="264"/>
                </a:cxn>
                <a:cxn ang="0">
                  <a:pos x="396" y="276"/>
                </a:cxn>
                <a:cxn ang="0">
                  <a:pos x="492" y="264"/>
                </a:cxn>
                <a:cxn ang="0">
                  <a:pos x="504" y="198"/>
                </a:cxn>
                <a:cxn ang="0">
                  <a:pos x="582" y="216"/>
                </a:cxn>
                <a:cxn ang="0">
                  <a:pos x="594" y="258"/>
                </a:cxn>
                <a:cxn ang="0">
                  <a:pos x="780" y="198"/>
                </a:cxn>
                <a:cxn ang="0">
                  <a:pos x="954" y="156"/>
                </a:cxn>
                <a:cxn ang="0">
                  <a:pos x="1134" y="60"/>
                </a:cxn>
                <a:cxn ang="0">
                  <a:pos x="1152" y="0"/>
                </a:cxn>
              </a:cxnLst>
              <a:rect l="0" t="0" r="r" b="b"/>
              <a:pathLst>
                <a:path w="1167" h="277">
                  <a:moveTo>
                    <a:pt x="0" y="222"/>
                  </a:moveTo>
                  <a:cubicBezTo>
                    <a:pt x="84" y="242"/>
                    <a:pt x="169" y="263"/>
                    <a:pt x="222" y="270"/>
                  </a:cubicBezTo>
                  <a:cubicBezTo>
                    <a:pt x="275" y="277"/>
                    <a:pt x="289" y="263"/>
                    <a:pt x="318" y="264"/>
                  </a:cubicBezTo>
                  <a:cubicBezTo>
                    <a:pt x="347" y="265"/>
                    <a:pt x="367" y="276"/>
                    <a:pt x="396" y="276"/>
                  </a:cubicBezTo>
                  <a:cubicBezTo>
                    <a:pt x="425" y="276"/>
                    <a:pt x="474" y="277"/>
                    <a:pt x="492" y="264"/>
                  </a:cubicBezTo>
                  <a:cubicBezTo>
                    <a:pt x="510" y="251"/>
                    <a:pt x="489" y="206"/>
                    <a:pt x="504" y="198"/>
                  </a:cubicBezTo>
                  <a:cubicBezTo>
                    <a:pt x="519" y="190"/>
                    <a:pt x="567" y="206"/>
                    <a:pt x="582" y="216"/>
                  </a:cubicBezTo>
                  <a:cubicBezTo>
                    <a:pt x="597" y="226"/>
                    <a:pt x="561" y="261"/>
                    <a:pt x="594" y="258"/>
                  </a:cubicBezTo>
                  <a:cubicBezTo>
                    <a:pt x="627" y="255"/>
                    <a:pt x="720" y="215"/>
                    <a:pt x="780" y="198"/>
                  </a:cubicBezTo>
                  <a:cubicBezTo>
                    <a:pt x="840" y="181"/>
                    <a:pt x="895" y="179"/>
                    <a:pt x="954" y="156"/>
                  </a:cubicBezTo>
                  <a:cubicBezTo>
                    <a:pt x="1013" y="133"/>
                    <a:pt x="1101" y="86"/>
                    <a:pt x="1134" y="60"/>
                  </a:cubicBezTo>
                  <a:cubicBezTo>
                    <a:pt x="1167" y="34"/>
                    <a:pt x="1159" y="17"/>
                    <a:pt x="1152" y="0"/>
                  </a:cubicBezTo>
                </a:path>
              </a:pathLst>
            </a:custGeom>
            <a:noFill/>
            <a:ln w="38100" cap="flat" cmpd="sng">
              <a:solidFill>
                <a:srgbClr val="DC00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932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 of Brainstorming 1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b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0"/>
            <a:ext cx="9144000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5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Parameterization – What Is It Good For?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7919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For each application category, assess which </a:t>
            </a:r>
            <a:r>
              <a:rPr lang="en-US" sz="2800" b="1" dirty="0" smtClean="0"/>
              <a:t>properties</a:t>
            </a:r>
            <a:r>
              <a:rPr lang="en-US" sz="2800" dirty="0" smtClean="0"/>
              <a:t> the parameterization should have for good/successful results of that application</a:t>
            </a:r>
          </a:p>
          <a:p>
            <a:endParaRPr lang="en-US" sz="2800" dirty="0"/>
          </a:p>
          <a:p>
            <a:r>
              <a:rPr lang="en-US" sz="2800" dirty="0" smtClean="0"/>
              <a:t>Discuss with your group and then present your ideas. I will write them down.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62538" y="2936783"/>
            <a:ext cx="119579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 minutes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69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 of Brainstorming 2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b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7900"/>
            <a:ext cx="9144000" cy="23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54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Parameterization?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Allows us to do many things in 2D and then map those actions onto the 3D surface</a:t>
            </a:r>
          </a:p>
          <a:p>
            <a:r>
              <a:rPr lang="en-US" dirty="0" smtClean="0"/>
              <a:t>It is often easier to operate in the 2D domain</a:t>
            </a:r>
          </a:p>
          <a:p>
            <a:endParaRPr lang="en-US" dirty="0" smtClean="0"/>
          </a:p>
          <a:p>
            <a:r>
              <a:rPr lang="en-US" dirty="0" smtClean="0"/>
              <a:t>Mesh parameterization allows to use some notions from continuous surface theory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447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954902"/>
            <a:ext cx="9144000" cy="5301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26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568450"/>
            <a:ext cx="4395787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300788" y="968375"/>
            <a:ext cx="2825750" cy="2824163"/>
            <a:chOff x="1613" y="977"/>
            <a:chExt cx="1780" cy="1779"/>
          </a:xfrm>
        </p:grpSpPr>
        <p:pic>
          <p:nvPicPr>
            <p:cNvPr id="28262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98" y="977"/>
              <a:ext cx="1495" cy="1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613" y="2269"/>
              <a:ext cx="455" cy="455"/>
              <a:chOff x="2161" y="2859"/>
              <a:chExt cx="455" cy="455"/>
            </a:xfrm>
          </p:grpSpPr>
          <p:pic>
            <p:nvPicPr>
              <p:cNvPr id="282631" name="Picture 7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161" y="2859"/>
                <a:ext cx="455" cy="4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82632" name="Oval 8"/>
              <p:cNvSpPr>
                <a:spLocks noChangeArrowheads="1"/>
              </p:cNvSpPr>
              <p:nvPr/>
            </p:nvSpPr>
            <p:spPr bwMode="auto">
              <a:xfrm>
                <a:off x="2161" y="2859"/>
                <a:ext cx="455" cy="45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280150" y="3976688"/>
            <a:ext cx="2828925" cy="2824162"/>
            <a:chOff x="3184" y="977"/>
            <a:chExt cx="1782" cy="1779"/>
          </a:xfrm>
        </p:grpSpPr>
        <p:pic>
          <p:nvPicPr>
            <p:cNvPr id="282634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71" y="977"/>
              <a:ext cx="1495" cy="1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3184" y="2270"/>
              <a:ext cx="455" cy="454"/>
              <a:chOff x="2644" y="2859"/>
              <a:chExt cx="455" cy="454"/>
            </a:xfrm>
          </p:grpSpPr>
          <p:pic>
            <p:nvPicPr>
              <p:cNvPr id="282636" name="Picture 1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644" y="2859"/>
                <a:ext cx="454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82637" name="Oval 13"/>
              <p:cNvSpPr>
                <a:spLocks noChangeArrowheads="1"/>
              </p:cNvSpPr>
              <p:nvPr/>
            </p:nvSpPr>
            <p:spPr bwMode="auto">
              <a:xfrm>
                <a:off x="2644" y="2859"/>
                <a:ext cx="455" cy="45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4963" y="4152900"/>
            <a:ext cx="2017712" cy="2016125"/>
          </a:xfrm>
          <a:prstGeom prst="rect">
            <a:avLst/>
          </a:prstGeom>
          <a:noFill/>
          <a:ln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Main Application: Texture Mapping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Main Application: Texture Mapping</a:t>
            </a:r>
            <a:endParaRPr lang="en-US" dirty="0"/>
          </a:p>
        </p:txBody>
      </p:sp>
      <p:pic>
        <p:nvPicPr>
          <p:cNvPr id="19" name="Picture 8" descr="http://www.cgal.org/Manual/3.2/doc_html/cgal_manual/Surface_mesh_parameterization/introduc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33" y="1266462"/>
            <a:ext cx="4155289" cy="471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645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Texture Mapping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t="2406" r="69722" b="39815"/>
          <a:stretch>
            <a:fillRect/>
          </a:stretch>
        </p:blipFill>
        <p:spPr bwMode="auto">
          <a:xfrm>
            <a:off x="6238293" y="1384957"/>
            <a:ext cx="2351088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42" y="1364408"/>
            <a:ext cx="3919028" cy="261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57187" y="4297337"/>
            <a:ext cx="5105399" cy="1678193"/>
            <a:chOff x="3886201" y="4876800"/>
            <a:chExt cx="5105399" cy="167819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4878569"/>
              <a:ext cx="1727106" cy="1676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4380" y="4876800"/>
              <a:ext cx="1717220" cy="167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1" y="4881641"/>
              <a:ext cx="1681135" cy="1673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45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41" name="Rectangle 1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  Texture </a:t>
            </a:r>
            <a:r>
              <a:rPr lang="fr-FR" dirty="0" err="1"/>
              <a:t>M</a:t>
            </a:r>
            <a:r>
              <a:rPr lang="fr-FR" dirty="0" err="1" smtClean="0"/>
              <a:t>apping</a:t>
            </a:r>
            <a:endParaRPr lang="en-US" dirty="0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0545" y="1165353"/>
            <a:ext cx="5679362" cy="498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5884938" y="5865920"/>
            <a:ext cx="2987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from </a:t>
            </a:r>
            <a:r>
              <a:rPr lang="en-US" sz="1200" dirty="0" err="1" smtClean="0"/>
              <a:t>Vallet</a:t>
            </a:r>
            <a:r>
              <a:rPr lang="en-US" sz="1200" dirty="0" smtClean="0"/>
              <a:t> and Levy, </a:t>
            </a:r>
            <a:r>
              <a:rPr lang="en-US" sz="1200" dirty="0" err="1" smtClean="0"/>
              <a:t>techreport</a:t>
            </a:r>
            <a:r>
              <a:rPr lang="en-US" sz="1200" dirty="0" smtClean="0"/>
              <a:t> INRIA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695" y="3924390"/>
            <a:ext cx="5406253" cy="2221412"/>
          </a:xfrm>
          <a:prstGeom prst="rect">
            <a:avLst/>
          </a:prstGeom>
          <a:ln w="28575">
            <a:solidFill>
              <a:srgbClr val="C00000"/>
            </a:solidFill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cxnSp>
        <p:nvCxnSpPr>
          <p:cNvPr id="16" name="Straight Connector 15"/>
          <p:cNvCxnSpPr/>
          <p:nvPr/>
        </p:nvCxnSpPr>
        <p:spPr>
          <a:xfrm>
            <a:off x="827315" y="2705471"/>
            <a:ext cx="0" cy="120467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3211" y="1837507"/>
            <a:ext cx="1515661" cy="8617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Scanning:</a:t>
            </a:r>
          </a:p>
          <a:p>
            <a:r>
              <a:rPr lang="en-US" sz="1600" dirty="0" smtClean="0"/>
              <a:t>results in range images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2137952" y="1837507"/>
            <a:ext cx="1653547" cy="13542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Registration:</a:t>
            </a:r>
          </a:p>
          <a:p>
            <a:r>
              <a:rPr lang="en-US" sz="1600" dirty="0" smtClean="0"/>
              <a:t>bring all range images to one coordinate system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4323805" y="1837507"/>
            <a:ext cx="2582092" cy="11387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Stitching</a:t>
            </a:r>
            <a:r>
              <a:rPr lang="en-US" dirty="0" smtClean="0"/>
              <a:t>/</a:t>
            </a:r>
            <a:r>
              <a:rPr lang="en-US" b="1" dirty="0" smtClean="0"/>
              <a:t>reconstruction:</a:t>
            </a:r>
          </a:p>
          <a:p>
            <a:r>
              <a:rPr lang="en-US" sz="1600" dirty="0" smtClean="0"/>
              <a:t>Integration of scans into a single mesh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445826" y="1837507"/>
            <a:ext cx="1589315" cy="12926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Processing: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Topological and</a:t>
            </a:r>
            <a:br>
              <a:rPr lang="en-US" sz="1200" dirty="0" smtClean="0"/>
            </a:br>
            <a:r>
              <a:rPr lang="en-US" sz="1200" dirty="0" smtClean="0"/>
              <a:t>   geometric </a:t>
            </a:r>
            <a:br>
              <a:rPr lang="en-US" sz="1200" dirty="0" smtClean="0"/>
            </a:br>
            <a:r>
              <a:rPr lang="en-US" sz="1200" dirty="0" smtClean="0"/>
              <a:t>   filtering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</a:t>
            </a:r>
            <a:r>
              <a:rPr lang="en-US" sz="1200" dirty="0" err="1" smtClean="0"/>
              <a:t>Remeshing</a:t>
            </a:r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Compression</a:t>
            </a:r>
            <a:endParaRPr lang="en-US" sz="1200" dirty="0"/>
          </a:p>
        </p:txBody>
      </p:sp>
      <p:sp>
        <p:nvSpPr>
          <p:cNvPr id="23" name="Right Arrow 22"/>
          <p:cNvSpPr/>
          <p:nvPr/>
        </p:nvSpPr>
        <p:spPr>
          <a:xfrm>
            <a:off x="1726769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3917967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7039889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367437" y="167731"/>
            <a:ext cx="8419109" cy="798719"/>
          </a:xfrm>
        </p:spPr>
        <p:txBody>
          <a:bodyPr>
            <a:normAutofit/>
          </a:bodyPr>
          <a:lstStyle/>
          <a:p>
            <a:r>
              <a:rPr lang="en-US" dirty="0" smtClean="0"/>
              <a:t>Geometry Processing Pipeline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2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Normal/Bump Mapping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98" y="1297617"/>
            <a:ext cx="8541942" cy="481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88644" y="5425811"/>
            <a:ext cx="1401821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original mesh</a:t>
            </a:r>
            <a:br>
              <a:rPr lang="en-US" sz="1600" dirty="0" smtClean="0"/>
            </a:br>
            <a:r>
              <a:rPr lang="en-US" sz="1600" dirty="0" smtClean="0"/>
              <a:t>4M triangles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696306" y="5425811"/>
            <a:ext cx="1604751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simplified mesh</a:t>
            </a:r>
            <a:br>
              <a:rPr lang="en-US" sz="1600" dirty="0" smtClean="0"/>
            </a:br>
            <a:r>
              <a:rPr lang="en-US" sz="1600" dirty="0" smtClean="0"/>
              <a:t>500 triangles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327920" y="5302701"/>
            <a:ext cx="2059638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simplified mesh</a:t>
            </a:r>
            <a:br>
              <a:rPr lang="en-US" sz="1600" dirty="0" smtClean="0"/>
            </a:br>
            <a:r>
              <a:rPr lang="en-US" sz="1600" dirty="0" smtClean="0"/>
              <a:t>and normal mapping</a:t>
            </a:r>
            <a:br>
              <a:rPr lang="en-US" sz="1600" dirty="0" smtClean="0"/>
            </a:br>
            <a:r>
              <a:rPr lang="en-US" sz="1600" dirty="0" smtClean="0"/>
              <a:t>500 triangles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05637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Remeshing</a:t>
            </a:r>
            <a:endParaRPr lang="en-US" dirty="0"/>
          </a:p>
        </p:txBody>
      </p:sp>
      <p:pic>
        <p:nvPicPr>
          <p:cNvPr id="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18" y="1380918"/>
            <a:ext cx="2220912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0" y="2158793"/>
            <a:ext cx="3992563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230" y="1431718"/>
            <a:ext cx="22733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93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  <p:pic>
        <p:nvPicPr>
          <p:cNvPr id="7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6"/>
          <a:stretch>
            <a:fillRect/>
          </a:stretch>
        </p:blipFill>
        <p:spPr bwMode="auto">
          <a:xfrm>
            <a:off x="924608" y="2019896"/>
            <a:ext cx="3055937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933" y="1408708"/>
            <a:ext cx="3609975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/>
          </p:cNvSpPr>
          <p:nvPr/>
        </p:nvSpPr>
        <p:spPr bwMode="auto">
          <a:xfrm>
            <a:off x="4275820" y="2910483"/>
            <a:ext cx="4191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3240" bIns="0">
            <a:spAutoFit/>
          </a:bodyPr>
          <a:lstStyle/>
          <a:p>
            <a:pPr>
              <a:spcBef>
                <a:spcPts val="1475"/>
              </a:spcBef>
            </a:pPr>
            <a:r>
              <a:rPr lang="en-US" sz="7500" baseline="-19000">
                <a:solidFill>
                  <a:schemeClr val="tx1"/>
                </a:solidFill>
                <a:latin typeface="ETH-Light" charset="0"/>
                <a:cs typeface="ETH-Light" charset="0"/>
                <a:sym typeface="ETH-Light" charset="0"/>
              </a:rPr>
              <a:t>=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1716" y="5683664"/>
            <a:ext cx="305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Geometry images, </a:t>
            </a:r>
            <a:r>
              <a:rPr lang="en-US" dirty="0" err="1"/>
              <a:t>G</a:t>
            </a:r>
            <a:r>
              <a:rPr lang="en-US" dirty="0" err="1" smtClean="0"/>
              <a:t>u</a:t>
            </a:r>
            <a:r>
              <a:rPr lang="en-US" dirty="0" smtClean="0"/>
              <a:t>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272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Parameterization Properties?</a:t>
            </a:r>
            <a:endParaRPr lang="en-US" dirty="0"/>
          </a:p>
        </p:txBody>
      </p:sp>
      <p:sp>
        <p:nvSpPr>
          <p:cNvPr id="283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790069"/>
          </a:xfrm>
        </p:spPr>
        <p:txBody>
          <a:bodyPr>
            <a:normAutofit/>
          </a:bodyPr>
          <a:lstStyle/>
          <a:p>
            <a:r>
              <a:rPr lang="en-US" dirty="0" smtClean="0"/>
              <a:t>What are “good” parameterizations?</a:t>
            </a:r>
          </a:p>
          <a:p>
            <a:r>
              <a:rPr lang="en-US" dirty="0" smtClean="0"/>
              <a:t>How do we define “good”?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999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err="1" smtClean="0"/>
              <a:t>Bijectivity</a:t>
            </a:r>
            <a:endParaRPr lang="en-US" dirty="0"/>
          </a:p>
        </p:txBody>
      </p:sp>
      <p:sp>
        <p:nvSpPr>
          <p:cNvPr id="283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790069"/>
          </a:xfrm>
        </p:spPr>
        <p:txBody>
          <a:bodyPr>
            <a:normAutofit/>
          </a:bodyPr>
          <a:lstStyle/>
          <a:p>
            <a:r>
              <a:rPr lang="en-US" sz="2800" dirty="0" err="1"/>
              <a:t>Bijective</a:t>
            </a:r>
            <a:r>
              <a:rPr lang="en-US" sz="2800" dirty="0"/>
              <a:t> (1-1 and onto): No triangles fold over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Globally: no areas overlap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747072" y="3482859"/>
            <a:ext cx="2623983" cy="2636557"/>
            <a:chOff x="1613" y="977"/>
            <a:chExt cx="1780" cy="1779"/>
          </a:xfrm>
        </p:grpSpPr>
        <p:pic>
          <p:nvPicPr>
            <p:cNvPr id="28365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98" y="977"/>
              <a:ext cx="1495" cy="1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613" y="2269"/>
              <a:ext cx="455" cy="455"/>
              <a:chOff x="2161" y="2859"/>
              <a:chExt cx="455" cy="455"/>
            </a:xfrm>
          </p:grpSpPr>
          <p:pic>
            <p:nvPicPr>
              <p:cNvPr id="283655" name="Picture 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161" y="2859"/>
                <a:ext cx="455" cy="4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83656" name="Oval 8"/>
              <p:cNvSpPr>
                <a:spLocks noChangeArrowheads="1"/>
              </p:cNvSpPr>
              <p:nvPr/>
            </p:nvSpPr>
            <p:spPr bwMode="auto">
              <a:xfrm>
                <a:off x="2161" y="2859"/>
                <a:ext cx="455" cy="45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1824412" y="2143427"/>
            <a:ext cx="2078604" cy="819768"/>
            <a:chOff x="1772848" y="2233221"/>
            <a:chExt cx="1463049" cy="577003"/>
          </a:xfrm>
        </p:grpSpPr>
        <p:sp>
          <p:nvSpPr>
            <p:cNvPr id="5" name="Freeform 4"/>
            <p:cNvSpPr/>
            <p:nvPr/>
          </p:nvSpPr>
          <p:spPr>
            <a:xfrm>
              <a:off x="1772848" y="2238320"/>
              <a:ext cx="889209" cy="540718"/>
            </a:xfrm>
            <a:custGeom>
              <a:avLst/>
              <a:gdLst>
                <a:gd name="connsiteX0" fmla="*/ 0 w 880138"/>
                <a:gd name="connsiteY0" fmla="*/ 540718 h 540718"/>
                <a:gd name="connsiteX1" fmla="*/ 678964 w 880138"/>
                <a:gd name="connsiteY1" fmla="*/ 0 h 540718"/>
                <a:gd name="connsiteX2" fmla="*/ 880138 w 880138"/>
                <a:gd name="connsiteY2" fmla="*/ 352096 h 540718"/>
                <a:gd name="connsiteX3" fmla="*/ 0 w 880138"/>
                <a:gd name="connsiteY3" fmla="*/ 540718 h 540718"/>
                <a:gd name="connsiteX0" fmla="*/ 0 w 889209"/>
                <a:gd name="connsiteY0" fmla="*/ 540718 h 540718"/>
                <a:gd name="connsiteX1" fmla="*/ 678964 w 889209"/>
                <a:gd name="connsiteY1" fmla="*/ 0 h 540718"/>
                <a:gd name="connsiteX2" fmla="*/ 889209 w 889209"/>
                <a:gd name="connsiteY2" fmla="*/ 352096 h 540718"/>
                <a:gd name="connsiteX3" fmla="*/ 0 w 889209"/>
                <a:gd name="connsiteY3" fmla="*/ 540718 h 54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209" h="540718">
                  <a:moveTo>
                    <a:pt x="0" y="540718"/>
                  </a:moveTo>
                  <a:lnTo>
                    <a:pt x="678964" y="0"/>
                  </a:lnTo>
                  <a:lnTo>
                    <a:pt x="889209" y="352096"/>
                  </a:lnTo>
                  <a:lnTo>
                    <a:pt x="0" y="54071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 flipH="1">
              <a:off x="2454622" y="2233221"/>
              <a:ext cx="781275" cy="577003"/>
            </a:xfrm>
            <a:custGeom>
              <a:avLst/>
              <a:gdLst>
                <a:gd name="connsiteX0" fmla="*/ 0 w 880138"/>
                <a:gd name="connsiteY0" fmla="*/ 540718 h 540718"/>
                <a:gd name="connsiteX1" fmla="*/ 678964 w 880138"/>
                <a:gd name="connsiteY1" fmla="*/ 0 h 540718"/>
                <a:gd name="connsiteX2" fmla="*/ 880138 w 880138"/>
                <a:gd name="connsiteY2" fmla="*/ 352096 h 540718"/>
                <a:gd name="connsiteX3" fmla="*/ 0 w 880138"/>
                <a:gd name="connsiteY3" fmla="*/ 540718 h 540718"/>
                <a:gd name="connsiteX0" fmla="*/ 0 w 1166601"/>
                <a:gd name="connsiteY0" fmla="*/ 577003 h 577003"/>
                <a:gd name="connsiteX1" fmla="*/ 1166601 w 1166601"/>
                <a:gd name="connsiteY1" fmla="*/ 0 h 577003"/>
                <a:gd name="connsiteX2" fmla="*/ 880138 w 1166601"/>
                <a:gd name="connsiteY2" fmla="*/ 388381 h 577003"/>
                <a:gd name="connsiteX3" fmla="*/ 0 w 1166601"/>
                <a:gd name="connsiteY3" fmla="*/ 577003 h 577003"/>
                <a:gd name="connsiteX0" fmla="*/ 0 w 1166601"/>
                <a:gd name="connsiteY0" fmla="*/ 577003 h 577003"/>
                <a:gd name="connsiteX1" fmla="*/ 1166601 w 1166601"/>
                <a:gd name="connsiteY1" fmla="*/ 0 h 577003"/>
                <a:gd name="connsiteX2" fmla="*/ 853047 w 1166601"/>
                <a:gd name="connsiteY2" fmla="*/ 343024 h 577003"/>
                <a:gd name="connsiteX3" fmla="*/ 0 w 1166601"/>
                <a:gd name="connsiteY3" fmla="*/ 577003 h 577003"/>
                <a:gd name="connsiteX0" fmla="*/ 0 w 1166601"/>
                <a:gd name="connsiteY0" fmla="*/ 577003 h 577003"/>
                <a:gd name="connsiteX1" fmla="*/ 1166601 w 1166601"/>
                <a:gd name="connsiteY1" fmla="*/ 0 h 577003"/>
                <a:gd name="connsiteX2" fmla="*/ 859818 w 1166601"/>
                <a:gd name="connsiteY2" fmla="*/ 365702 h 577003"/>
                <a:gd name="connsiteX3" fmla="*/ 0 w 1166601"/>
                <a:gd name="connsiteY3" fmla="*/ 577003 h 57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6601" h="577003">
                  <a:moveTo>
                    <a:pt x="0" y="577003"/>
                  </a:moveTo>
                  <a:lnTo>
                    <a:pt x="1166601" y="0"/>
                  </a:lnTo>
                  <a:lnTo>
                    <a:pt x="859818" y="365702"/>
                  </a:lnTo>
                  <a:lnTo>
                    <a:pt x="0" y="57700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05944" y="2578365"/>
            <a:ext cx="669585" cy="590074"/>
            <a:chOff x="4195143" y="2180706"/>
            <a:chExt cx="756922" cy="667040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4464556" y="2180706"/>
              <a:ext cx="0" cy="474624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4195143" y="2655330"/>
              <a:ext cx="269414" cy="192416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4463006" y="2666625"/>
              <a:ext cx="489059" cy="1533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431226" y="2679454"/>
            <a:ext cx="432629" cy="431208"/>
            <a:chOff x="1595300" y="2730765"/>
            <a:chExt cx="432629" cy="431208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1596671" y="2730765"/>
              <a:ext cx="0" cy="41986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1595300" y="3160617"/>
              <a:ext cx="432629" cy="1356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Freeform 27"/>
          <p:cNvSpPr/>
          <p:nvPr/>
        </p:nvSpPr>
        <p:spPr>
          <a:xfrm>
            <a:off x="5684445" y="2033689"/>
            <a:ext cx="1532744" cy="909323"/>
          </a:xfrm>
          <a:custGeom>
            <a:avLst/>
            <a:gdLst>
              <a:gd name="connsiteX0" fmla="*/ 0 w 880138"/>
              <a:gd name="connsiteY0" fmla="*/ 540718 h 540718"/>
              <a:gd name="connsiteX1" fmla="*/ 678964 w 880138"/>
              <a:gd name="connsiteY1" fmla="*/ 0 h 540718"/>
              <a:gd name="connsiteX2" fmla="*/ 880138 w 880138"/>
              <a:gd name="connsiteY2" fmla="*/ 352096 h 540718"/>
              <a:gd name="connsiteX3" fmla="*/ 0 w 880138"/>
              <a:gd name="connsiteY3" fmla="*/ 540718 h 540718"/>
              <a:gd name="connsiteX0" fmla="*/ 0 w 889209"/>
              <a:gd name="connsiteY0" fmla="*/ 540718 h 540718"/>
              <a:gd name="connsiteX1" fmla="*/ 678964 w 889209"/>
              <a:gd name="connsiteY1" fmla="*/ 0 h 540718"/>
              <a:gd name="connsiteX2" fmla="*/ 889209 w 889209"/>
              <a:gd name="connsiteY2" fmla="*/ 352096 h 540718"/>
              <a:gd name="connsiteX3" fmla="*/ 0 w 889209"/>
              <a:gd name="connsiteY3" fmla="*/ 540718 h 540718"/>
              <a:gd name="connsiteX0" fmla="*/ 0 w 934359"/>
              <a:gd name="connsiteY0" fmla="*/ 540718 h 622963"/>
              <a:gd name="connsiteX1" fmla="*/ 678964 w 934359"/>
              <a:gd name="connsiteY1" fmla="*/ 0 h 622963"/>
              <a:gd name="connsiteX2" fmla="*/ 934359 w 934359"/>
              <a:gd name="connsiteY2" fmla="*/ 622963 h 622963"/>
              <a:gd name="connsiteX3" fmla="*/ 0 w 934359"/>
              <a:gd name="connsiteY3" fmla="*/ 540718 h 622963"/>
              <a:gd name="connsiteX0" fmla="*/ 0 w 1078839"/>
              <a:gd name="connsiteY0" fmla="*/ 640037 h 640037"/>
              <a:gd name="connsiteX1" fmla="*/ 823444 w 1078839"/>
              <a:gd name="connsiteY1" fmla="*/ 0 h 640037"/>
              <a:gd name="connsiteX2" fmla="*/ 1078839 w 1078839"/>
              <a:gd name="connsiteY2" fmla="*/ 622963 h 640037"/>
              <a:gd name="connsiteX3" fmla="*/ 0 w 1078839"/>
              <a:gd name="connsiteY3" fmla="*/ 640037 h 64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8839" h="640037">
                <a:moveTo>
                  <a:pt x="0" y="640037"/>
                </a:moveTo>
                <a:lnTo>
                  <a:pt x="823444" y="0"/>
                </a:lnTo>
                <a:lnTo>
                  <a:pt x="1078839" y="622963"/>
                </a:lnTo>
                <a:lnTo>
                  <a:pt x="0" y="64003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flipH="1">
            <a:off x="5979793" y="2026445"/>
            <a:ext cx="1247409" cy="904395"/>
          </a:xfrm>
          <a:custGeom>
            <a:avLst/>
            <a:gdLst>
              <a:gd name="connsiteX0" fmla="*/ 0 w 880138"/>
              <a:gd name="connsiteY0" fmla="*/ 540718 h 540718"/>
              <a:gd name="connsiteX1" fmla="*/ 678964 w 880138"/>
              <a:gd name="connsiteY1" fmla="*/ 0 h 540718"/>
              <a:gd name="connsiteX2" fmla="*/ 880138 w 880138"/>
              <a:gd name="connsiteY2" fmla="*/ 352096 h 540718"/>
              <a:gd name="connsiteX3" fmla="*/ 0 w 880138"/>
              <a:gd name="connsiteY3" fmla="*/ 540718 h 540718"/>
              <a:gd name="connsiteX0" fmla="*/ 0 w 1166601"/>
              <a:gd name="connsiteY0" fmla="*/ 577003 h 577003"/>
              <a:gd name="connsiteX1" fmla="*/ 1166601 w 1166601"/>
              <a:gd name="connsiteY1" fmla="*/ 0 h 577003"/>
              <a:gd name="connsiteX2" fmla="*/ 880138 w 1166601"/>
              <a:gd name="connsiteY2" fmla="*/ 388381 h 577003"/>
              <a:gd name="connsiteX3" fmla="*/ 0 w 1166601"/>
              <a:gd name="connsiteY3" fmla="*/ 577003 h 577003"/>
              <a:gd name="connsiteX0" fmla="*/ 0 w 1166601"/>
              <a:gd name="connsiteY0" fmla="*/ 577003 h 577003"/>
              <a:gd name="connsiteX1" fmla="*/ 1166601 w 1166601"/>
              <a:gd name="connsiteY1" fmla="*/ 0 h 577003"/>
              <a:gd name="connsiteX2" fmla="*/ 853047 w 1166601"/>
              <a:gd name="connsiteY2" fmla="*/ 343024 h 577003"/>
              <a:gd name="connsiteX3" fmla="*/ 0 w 1166601"/>
              <a:gd name="connsiteY3" fmla="*/ 577003 h 577003"/>
              <a:gd name="connsiteX0" fmla="*/ 0 w 1166601"/>
              <a:gd name="connsiteY0" fmla="*/ 577003 h 577003"/>
              <a:gd name="connsiteX1" fmla="*/ 1166601 w 1166601"/>
              <a:gd name="connsiteY1" fmla="*/ 0 h 577003"/>
              <a:gd name="connsiteX2" fmla="*/ 859818 w 1166601"/>
              <a:gd name="connsiteY2" fmla="*/ 365702 h 577003"/>
              <a:gd name="connsiteX3" fmla="*/ 0 w 1166601"/>
              <a:gd name="connsiteY3" fmla="*/ 577003 h 577003"/>
              <a:gd name="connsiteX0" fmla="*/ 0 w 1166601"/>
              <a:gd name="connsiteY0" fmla="*/ 577003 h 636569"/>
              <a:gd name="connsiteX1" fmla="*/ 1166601 w 1166601"/>
              <a:gd name="connsiteY1" fmla="*/ 0 h 636569"/>
              <a:gd name="connsiteX2" fmla="*/ 778916 w 1166601"/>
              <a:gd name="connsiteY2" fmla="*/ 636569 h 636569"/>
              <a:gd name="connsiteX3" fmla="*/ 0 w 1166601"/>
              <a:gd name="connsiteY3" fmla="*/ 577003 h 636569"/>
              <a:gd name="connsiteX0" fmla="*/ 1311036 w 1311036"/>
              <a:gd name="connsiteY0" fmla="*/ 197789 h 636569"/>
              <a:gd name="connsiteX1" fmla="*/ 387685 w 1311036"/>
              <a:gd name="connsiteY1" fmla="*/ 0 h 636569"/>
              <a:gd name="connsiteX2" fmla="*/ 0 w 1311036"/>
              <a:gd name="connsiteY2" fmla="*/ 636569 h 636569"/>
              <a:gd name="connsiteX3" fmla="*/ 1311036 w 1311036"/>
              <a:gd name="connsiteY3" fmla="*/ 197789 h 636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1036" h="636569">
                <a:moveTo>
                  <a:pt x="1311036" y="197789"/>
                </a:moveTo>
                <a:lnTo>
                  <a:pt x="387685" y="0"/>
                </a:lnTo>
                <a:lnTo>
                  <a:pt x="0" y="636569"/>
                </a:lnTo>
                <a:lnTo>
                  <a:pt x="1311036" y="197789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4212086" y="2426942"/>
            <a:ext cx="867564" cy="226347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4312674" y="2150297"/>
            <a:ext cx="590949" cy="804789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4388114" y="2162871"/>
            <a:ext cx="452643" cy="79221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fr-FR" dirty="0" err="1" smtClean="0"/>
              <a:t>Bijectivity</a:t>
            </a:r>
            <a:r>
              <a:rPr lang="fr-FR" dirty="0" smtClean="0"/>
              <a:t>: Non-</a:t>
            </a:r>
            <a:r>
              <a:rPr lang="fr-FR" dirty="0" err="1" smtClean="0"/>
              <a:t>Disk</a:t>
            </a:r>
            <a:r>
              <a:rPr lang="fr-FR" dirty="0" smtClean="0"/>
              <a:t> </a:t>
            </a:r>
            <a:r>
              <a:rPr lang="fr-FR" dirty="0" err="1" smtClean="0"/>
              <a:t>Domains</a:t>
            </a:r>
            <a:endParaRPr lang="fr-FR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7963" y="1375606"/>
            <a:ext cx="4749800" cy="2592388"/>
            <a:chOff x="132" y="1272"/>
            <a:chExt cx="2992" cy="1633"/>
          </a:xfrm>
        </p:grpSpPr>
        <p:pic>
          <p:nvPicPr>
            <p:cNvPr id="29696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2" y="1272"/>
              <a:ext cx="1316" cy="1633"/>
            </a:xfrm>
            <a:prstGeom prst="rect">
              <a:avLst/>
            </a:prstGeom>
            <a:noFill/>
            <a:ln w="38100">
              <a:solidFill>
                <a:srgbClr val="292929"/>
              </a:solidFill>
              <a:miter lim="800000"/>
              <a:headEnd/>
              <a:tailEnd/>
            </a:ln>
            <a:effectLst/>
          </p:spPr>
        </p:pic>
        <p:sp>
          <p:nvSpPr>
            <p:cNvPr id="296965" name="Oval 5"/>
            <p:cNvSpPr>
              <a:spLocks noChangeArrowheads="1"/>
            </p:cNvSpPr>
            <p:nvPr/>
          </p:nvSpPr>
          <p:spPr bwMode="auto">
            <a:xfrm>
              <a:off x="2288" y="1457"/>
              <a:ext cx="836" cy="836"/>
            </a:xfrm>
            <a:prstGeom prst="ellipse">
              <a:avLst/>
            </a:prstGeom>
            <a:solidFill>
              <a:srgbClr val="FFCCFF"/>
            </a:solidFill>
            <a:ln w="38100">
              <a:solidFill>
                <a:srgbClr val="29292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966" name="Freeform 6"/>
            <p:cNvSpPr>
              <a:spLocks/>
            </p:cNvSpPr>
            <p:nvPr/>
          </p:nvSpPr>
          <p:spPr bwMode="auto">
            <a:xfrm>
              <a:off x="1348" y="2385"/>
              <a:ext cx="1270" cy="434"/>
            </a:xfrm>
            <a:custGeom>
              <a:avLst/>
              <a:gdLst/>
              <a:ahLst/>
              <a:cxnLst>
                <a:cxn ang="0">
                  <a:pos x="0" y="207"/>
                </a:cxn>
                <a:cxn ang="0">
                  <a:pos x="331" y="421"/>
                </a:cxn>
                <a:cxn ang="0">
                  <a:pos x="782" y="126"/>
                </a:cxn>
                <a:cxn ang="0">
                  <a:pos x="1153" y="288"/>
                </a:cxn>
                <a:cxn ang="0">
                  <a:pos x="1270" y="0"/>
                </a:cxn>
              </a:cxnLst>
              <a:rect l="0" t="0" r="r" b="b"/>
              <a:pathLst>
                <a:path w="1270" h="434">
                  <a:moveTo>
                    <a:pt x="0" y="207"/>
                  </a:moveTo>
                  <a:cubicBezTo>
                    <a:pt x="100" y="320"/>
                    <a:pt x="201" y="434"/>
                    <a:pt x="331" y="421"/>
                  </a:cubicBezTo>
                  <a:cubicBezTo>
                    <a:pt x="461" y="407"/>
                    <a:pt x="645" y="148"/>
                    <a:pt x="782" y="126"/>
                  </a:cubicBezTo>
                  <a:cubicBezTo>
                    <a:pt x="919" y="104"/>
                    <a:pt x="1072" y="309"/>
                    <a:pt x="1153" y="288"/>
                  </a:cubicBezTo>
                  <a:cubicBezTo>
                    <a:pt x="1234" y="267"/>
                    <a:pt x="1246" y="60"/>
                    <a:pt x="1270" y="0"/>
                  </a:cubicBezTo>
                </a:path>
              </a:pathLst>
            </a:custGeom>
            <a:noFill/>
            <a:ln w="38100" cap="flat" cmpd="sng">
              <a:solidFill>
                <a:srgbClr val="292929"/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9696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7188" y="5069719"/>
            <a:ext cx="1336675" cy="8366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29696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80075" y="4890331"/>
            <a:ext cx="2251075" cy="10144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29697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4871281"/>
            <a:ext cx="927100" cy="9302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296971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34263" y="3685419"/>
            <a:ext cx="1411287" cy="12620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296972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88238" y="2593219"/>
            <a:ext cx="1533525" cy="9255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296973" name="Freeform 13"/>
          <p:cNvSpPr>
            <a:spLocks/>
          </p:cNvSpPr>
          <p:nvPr/>
        </p:nvSpPr>
        <p:spPr bwMode="auto">
          <a:xfrm>
            <a:off x="4541838" y="3086931"/>
            <a:ext cx="1744662" cy="1052513"/>
          </a:xfrm>
          <a:custGeom>
            <a:avLst/>
            <a:gdLst/>
            <a:ahLst/>
            <a:cxnLst>
              <a:cxn ang="0">
                <a:pos x="1099" y="663"/>
              </a:cxn>
              <a:cxn ang="0">
                <a:pos x="888" y="343"/>
              </a:cxn>
              <a:cxn ang="0">
                <a:pos x="413" y="390"/>
              </a:cxn>
              <a:cxn ang="0">
                <a:pos x="0" y="0"/>
              </a:cxn>
            </a:cxnLst>
            <a:rect l="0" t="0" r="r" b="b"/>
            <a:pathLst>
              <a:path w="1099" h="663">
                <a:moveTo>
                  <a:pt x="1099" y="663"/>
                </a:moveTo>
                <a:cubicBezTo>
                  <a:pt x="1050" y="525"/>
                  <a:pt x="1002" y="388"/>
                  <a:pt x="888" y="343"/>
                </a:cubicBezTo>
                <a:cubicBezTo>
                  <a:pt x="774" y="298"/>
                  <a:pt x="561" y="447"/>
                  <a:pt x="413" y="390"/>
                </a:cubicBezTo>
                <a:cubicBezTo>
                  <a:pt x="265" y="333"/>
                  <a:pt x="69" y="65"/>
                  <a:pt x="0" y="0"/>
                </a:cubicBezTo>
              </a:path>
            </a:pathLst>
          </a:custGeom>
          <a:noFill/>
          <a:ln w="38100" cap="flat" cmpd="sng">
            <a:solidFill>
              <a:srgbClr val="292929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6974" name="Line 14"/>
          <p:cNvSpPr>
            <a:spLocks noChangeShapeType="1"/>
          </p:cNvSpPr>
          <p:nvPr/>
        </p:nvSpPr>
        <p:spPr bwMode="auto">
          <a:xfrm>
            <a:off x="5221288" y="3545719"/>
            <a:ext cx="171450" cy="296862"/>
          </a:xfrm>
          <a:prstGeom prst="line">
            <a:avLst/>
          </a:prstGeom>
          <a:noFill/>
          <a:ln w="38100">
            <a:solidFill>
              <a:srgbClr val="D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6975" name="Line 15"/>
          <p:cNvSpPr>
            <a:spLocks noChangeShapeType="1"/>
          </p:cNvSpPr>
          <p:nvPr/>
        </p:nvSpPr>
        <p:spPr bwMode="auto">
          <a:xfrm flipH="1">
            <a:off x="5175250" y="3609219"/>
            <a:ext cx="249238" cy="123825"/>
          </a:xfrm>
          <a:prstGeom prst="line">
            <a:avLst/>
          </a:prstGeom>
          <a:noFill/>
          <a:ln w="38100">
            <a:solidFill>
              <a:srgbClr val="D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Topological</a:t>
            </a:r>
            <a:r>
              <a:rPr lang="fr-FR" dirty="0" smtClean="0"/>
              <a:t> </a:t>
            </a:r>
            <a:r>
              <a:rPr lang="fr-FR" dirty="0" err="1" smtClean="0"/>
              <a:t>Cutting</a:t>
            </a:r>
            <a:endParaRPr lang="fr-FR" dirty="0"/>
          </a:p>
        </p:txBody>
      </p:sp>
      <p:graphicFrame>
        <p:nvGraphicFramePr>
          <p:cNvPr id="297987" name="Object 3"/>
          <p:cNvGraphicFramePr>
            <a:graphicFrameLocks noChangeAspect="1"/>
          </p:cNvGraphicFramePr>
          <p:nvPr/>
        </p:nvGraphicFramePr>
        <p:xfrm>
          <a:off x="450850" y="2927350"/>
          <a:ext cx="4778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91" name="Clip" r:id="rId3" imgW="1809000" imgH="3468960" progId="">
                  <p:embed/>
                </p:oleObj>
              </mc:Choice>
              <mc:Fallback>
                <p:oleObj name="Clip" r:id="rId3" imgW="1809000" imgH="34689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2927350"/>
                        <a:ext cx="477838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14425" y="1749425"/>
            <a:ext cx="1420813" cy="1425575"/>
            <a:chOff x="369" y="818"/>
            <a:chExt cx="1400" cy="1405"/>
          </a:xfrm>
        </p:grpSpPr>
        <p:pic>
          <p:nvPicPr>
            <p:cNvPr id="29798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9" y="818"/>
              <a:ext cx="1400" cy="1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7990" name="Freeform 6"/>
            <p:cNvSpPr>
              <a:spLocks/>
            </p:cNvSpPr>
            <p:nvPr/>
          </p:nvSpPr>
          <p:spPr bwMode="auto">
            <a:xfrm>
              <a:off x="597" y="997"/>
              <a:ext cx="630" cy="702"/>
            </a:xfrm>
            <a:custGeom>
              <a:avLst/>
              <a:gdLst/>
              <a:ahLst/>
              <a:cxnLst>
                <a:cxn ang="0">
                  <a:pos x="0" y="608"/>
                </a:cxn>
                <a:cxn ang="0">
                  <a:pos x="164" y="218"/>
                </a:cxn>
                <a:cxn ang="0">
                  <a:pos x="546" y="0"/>
                </a:cxn>
              </a:cxnLst>
              <a:rect l="0" t="0" r="r" b="b"/>
              <a:pathLst>
                <a:path w="546" h="608">
                  <a:moveTo>
                    <a:pt x="0" y="608"/>
                  </a:moveTo>
                  <a:cubicBezTo>
                    <a:pt x="36" y="463"/>
                    <a:pt x="73" y="319"/>
                    <a:pt x="164" y="218"/>
                  </a:cubicBezTo>
                  <a:cubicBezTo>
                    <a:pt x="255" y="117"/>
                    <a:pt x="400" y="58"/>
                    <a:pt x="546" y="0"/>
                  </a:cubicBezTo>
                </a:path>
              </a:pathLst>
            </a:custGeom>
            <a:noFill/>
            <a:ln w="28575" cmpd="sng">
              <a:solidFill>
                <a:srgbClr val="59595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216275" y="1739900"/>
            <a:ext cx="1439863" cy="1444625"/>
            <a:chOff x="1094" y="2333"/>
            <a:chExt cx="1419" cy="1424"/>
          </a:xfrm>
        </p:grpSpPr>
        <p:pic>
          <p:nvPicPr>
            <p:cNvPr id="297992" name="Picture 8"/>
            <p:cNvPicPr>
              <a:picLocks noChangeAspect="1" noChangeArrowheads="1"/>
            </p:cNvPicPr>
            <p:nvPr/>
          </p:nvPicPr>
          <p:blipFill>
            <a:blip r:embed="rId6"/>
            <a:srcRect r="16556"/>
            <a:stretch>
              <a:fillRect/>
            </a:stretch>
          </p:blipFill>
          <p:spPr bwMode="auto">
            <a:xfrm>
              <a:off x="1234" y="2388"/>
              <a:ext cx="1146" cy="1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7993" name="Picture 9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94" y="2333"/>
              <a:ext cx="1419" cy="1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327650" y="1736725"/>
            <a:ext cx="1443038" cy="1449388"/>
            <a:chOff x="2716" y="2388"/>
            <a:chExt cx="1422" cy="1428"/>
          </a:xfrm>
        </p:grpSpPr>
        <p:pic>
          <p:nvPicPr>
            <p:cNvPr id="297995" name="Picture 11"/>
            <p:cNvPicPr>
              <a:picLocks noChangeAspect="1" noChangeArrowheads="1"/>
            </p:cNvPicPr>
            <p:nvPr/>
          </p:nvPicPr>
          <p:blipFill>
            <a:blip r:embed="rId8"/>
            <a:srcRect r="16556"/>
            <a:stretch>
              <a:fillRect/>
            </a:stretch>
          </p:blipFill>
          <p:spPr bwMode="auto">
            <a:xfrm>
              <a:off x="2826" y="2392"/>
              <a:ext cx="1146" cy="1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7996" name="Picture 1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16" y="2388"/>
              <a:ext cx="1422" cy="1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97997" name="Oval 13"/>
          <p:cNvSpPr>
            <a:spLocks noChangeArrowheads="1"/>
          </p:cNvSpPr>
          <p:nvPr/>
        </p:nvSpPr>
        <p:spPr bwMode="auto">
          <a:xfrm>
            <a:off x="7459663" y="2105025"/>
            <a:ext cx="847725" cy="847725"/>
          </a:xfrm>
          <a:prstGeom prst="ellipse">
            <a:avLst/>
          </a:prstGeom>
          <a:solidFill>
            <a:srgbClr val="FFCCFF"/>
          </a:solidFill>
          <a:ln w="28575">
            <a:solidFill>
              <a:srgbClr val="59595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97998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52500" y="4206875"/>
            <a:ext cx="1743075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065463" y="4206875"/>
            <a:ext cx="1743075" cy="1090613"/>
            <a:chOff x="844" y="2386"/>
            <a:chExt cx="1824" cy="1142"/>
          </a:xfrm>
        </p:grpSpPr>
        <p:pic>
          <p:nvPicPr>
            <p:cNvPr id="298000" name="Picture 16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44" y="2386"/>
              <a:ext cx="1824" cy="1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1543" y="2869"/>
              <a:ext cx="327" cy="651"/>
              <a:chOff x="4403" y="1016"/>
              <a:chExt cx="584" cy="901"/>
            </a:xfrm>
          </p:grpSpPr>
          <p:grpSp>
            <p:nvGrpSpPr>
              <p:cNvPr id="7" name="Group 18"/>
              <p:cNvGrpSpPr>
                <a:grpSpLocks/>
              </p:cNvGrpSpPr>
              <p:nvPr/>
            </p:nvGrpSpPr>
            <p:grpSpPr bwMode="auto">
              <a:xfrm>
                <a:off x="4403" y="1016"/>
                <a:ext cx="281" cy="901"/>
                <a:chOff x="4380" y="2162"/>
                <a:chExt cx="281" cy="1127"/>
              </a:xfrm>
            </p:grpSpPr>
            <p:sp>
              <p:nvSpPr>
                <p:cNvPr id="298003" name="Arc 19"/>
                <p:cNvSpPr>
                  <a:spLocks/>
                </p:cNvSpPr>
                <p:nvPr/>
              </p:nvSpPr>
              <p:spPr bwMode="auto">
                <a:xfrm flipH="1" flipV="1">
                  <a:off x="4380" y="2720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004" name="Arc 20"/>
                <p:cNvSpPr>
                  <a:spLocks/>
                </p:cNvSpPr>
                <p:nvPr/>
              </p:nvSpPr>
              <p:spPr bwMode="auto">
                <a:xfrm flipH="1">
                  <a:off x="4380" y="2162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21"/>
              <p:cNvGrpSpPr>
                <a:grpSpLocks/>
              </p:cNvGrpSpPr>
              <p:nvPr/>
            </p:nvGrpSpPr>
            <p:grpSpPr bwMode="auto">
              <a:xfrm flipH="1">
                <a:off x="4706" y="1016"/>
                <a:ext cx="281" cy="901"/>
                <a:chOff x="4380" y="2162"/>
                <a:chExt cx="281" cy="1127"/>
              </a:xfrm>
            </p:grpSpPr>
            <p:sp>
              <p:nvSpPr>
                <p:cNvPr id="298006" name="Arc 22"/>
                <p:cNvSpPr>
                  <a:spLocks/>
                </p:cNvSpPr>
                <p:nvPr/>
              </p:nvSpPr>
              <p:spPr bwMode="auto">
                <a:xfrm flipH="1" flipV="1">
                  <a:off x="4380" y="2720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007" name="Arc 23"/>
                <p:cNvSpPr>
                  <a:spLocks/>
                </p:cNvSpPr>
                <p:nvPr/>
              </p:nvSpPr>
              <p:spPr bwMode="auto">
                <a:xfrm flipH="1">
                  <a:off x="4380" y="2162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5178425" y="4206875"/>
            <a:ext cx="1743075" cy="1090613"/>
            <a:chOff x="3060" y="2869"/>
            <a:chExt cx="1824" cy="1142"/>
          </a:xfrm>
        </p:grpSpPr>
        <p:pic>
          <p:nvPicPr>
            <p:cNvPr id="298009" name="Picture 2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060" y="2869"/>
              <a:ext cx="1824" cy="1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3759" y="3360"/>
              <a:ext cx="327" cy="651"/>
              <a:chOff x="4403" y="1016"/>
              <a:chExt cx="584" cy="901"/>
            </a:xfrm>
          </p:grpSpPr>
          <p:grpSp>
            <p:nvGrpSpPr>
              <p:cNvPr id="11" name="Group 27"/>
              <p:cNvGrpSpPr>
                <a:grpSpLocks/>
              </p:cNvGrpSpPr>
              <p:nvPr/>
            </p:nvGrpSpPr>
            <p:grpSpPr bwMode="auto">
              <a:xfrm>
                <a:off x="4403" y="1016"/>
                <a:ext cx="281" cy="901"/>
                <a:chOff x="4380" y="2162"/>
                <a:chExt cx="281" cy="1127"/>
              </a:xfrm>
            </p:grpSpPr>
            <p:sp>
              <p:nvSpPr>
                <p:cNvPr id="298012" name="Arc 28"/>
                <p:cNvSpPr>
                  <a:spLocks/>
                </p:cNvSpPr>
                <p:nvPr/>
              </p:nvSpPr>
              <p:spPr bwMode="auto">
                <a:xfrm flipH="1" flipV="1">
                  <a:off x="4380" y="2720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013" name="Arc 29"/>
                <p:cNvSpPr>
                  <a:spLocks/>
                </p:cNvSpPr>
                <p:nvPr/>
              </p:nvSpPr>
              <p:spPr bwMode="auto">
                <a:xfrm flipH="1">
                  <a:off x="4380" y="2162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30"/>
              <p:cNvGrpSpPr>
                <a:grpSpLocks/>
              </p:cNvGrpSpPr>
              <p:nvPr/>
            </p:nvGrpSpPr>
            <p:grpSpPr bwMode="auto">
              <a:xfrm flipH="1">
                <a:off x="4706" y="1016"/>
                <a:ext cx="281" cy="901"/>
                <a:chOff x="4380" y="2162"/>
                <a:chExt cx="281" cy="1127"/>
              </a:xfrm>
            </p:grpSpPr>
            <p:sp>
              <p:nvSpPr>
                <p:cNvPr id="298015" name="Arc 31"/>
                <p:cNvSpPr>
                  <a:spLocks/>
                </p:cNvSpPr>
                <p:nvPr/>
              </p:nvSpPr>
              <p:spPr bwMode="auto">
                <a:xfrm flipH="1" flipV="1">
                  <a:off x="4380" y="2720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016" name="Arc 32"/>
                <p:cNvSpPr>
                  <a:spLocks/>
                </p:cNvSpPr>
                <p:nvPr/>
              </p:nvSpPr>
              <p:spPr bwMode="auto">
                <a:xfrm flipH="1">
                  <a:off x="4380" y="2162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" name="Group 33"/>
            <p:cNvGrpSpPr>
              <a:grpSpLocks/>
            </p:cNvGrpSpPr>
            <p:nvPr/>
          </p:nvGrpSpPr>
          <p:grpSpPr bwMode="auto">
            <a:xfrm rot="16200000" flipV="1">
              <a:off x="3618" y="2523"/>
              <a:ext cx="707" cy="1824"/>
              <a:chOff x="4403" y="1016"/>
              <a:chExt cx="584" cy="901"/>
            </a:xfrm>
          </p:grpSpPr>
          <p:grpSp>
            <p:nvGrpSpPr>
              <p:cNvPr id="14" name="Group 34"/>
              <p:cNvGrpSpPr>
                <a:grpSpLocks/>
              </p:cNvGrpSpPr>
              <p:nvPr/>
            </p:nvGrpSpPr>
            <p:grpSpPr bwMode="auto">
              <a:xfrm>
                <a:off x="4403" y="1016"/>
                <a:ext cx="281" cy="901"/>
                <a:chOff x="4380" y="2162"/>
                <a:chExt cx="281" cy="1127"/>
              </a:xfrm>
            </p:grpSpPr>
            <p:sp>
              <p:nvSpPr>
                <p:cNvPr id="298019" name="Arc 35"/>
                <p:cNvSpPr>
                  <a:spLocks/>
                </p:cNvSpPr>
                <p:nvPr/>
              </p:nvSpPr>
              <p:spPr bwMode="auto">
                <a:xfrm flipH="1" flipV="1">
                  <a:off x="4380" y="2720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99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020" name="Arc 36"/>
                <p:cNvSpPr>
                  <a:spLocks/>
                </p:cNvSpPr>
                <p:nvPr/>
              </p:nvSpPr>
              <p:spPr bwMode="auto">
                <a:xfrm flipH="1">
                  <a:off x="4380" y="2162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99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37"/>
              <p:cNvGrpSpPr>
                <a:grpSpLocks/>
              </p:cNvGrpSpPr>
              <p:nvPr/>
            </p:nvGrpSpPr>
            <p:grpSpPr bwMode="auto">
              <a:xfrm flipH="1">
                <a:off x="4706" y="1016"/>
                <a:ext cx="281" cy="901"/>
                <a:chOff x="4380" y="2162"/>
                <a:chExt cx="281" cy="1127"/>
              </a:xfrm>
            </p:grpSpPr>
            <p:sp>
              <p:nvSpPr>
                <p:cNvPr id="298022" name="Arc 38"/>
                <p:cNvSpPr>
                  <a:spLocks/>
                </p:cNvSpPr>
                <p:nvPr/>
              </p:nvSpPr>
              <p:spPr bwMode="auto">
                <a:xfrm flipH="1" flipV="1">
                  <a:off x="4380" y="2720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99FF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023" name="Arc 39"/>
                <p:cNvSpPr>
                  <a:spLocks/>
                </p:cNvSpPr>
                <p:nvPr/>
              </p:nvSpPr>
              <p:spPr bwMode="auto">
                <a:xfrm flipH="1">
                  <a:off x="4380" y="2162"/>
                  <a:ext cx="281" cy="56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99FF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6" name="Group 40"/>
          <p:cNvGrpSpPr>
            <a:grpSpLocks/>
          </p:cNvGrpSpPr>
          <p:nvPr/>
        </p:nvGrpSpPr>
        <p:grpSpPr bwMode="auto">
          <a:xfrm>
            <a:off x="7504113" y="4259263"/>
            <a:ext cx="889000" cy="887412"/>
            <a:chOff x="4593" y="2713"/>
            <a:chExt cx="560" cy="559"/>
          </a:xfrm>
        </p:grpSpPr>
        <p:sp>
          <p:nvSpPr>
            <p:cNvPr id="298025" name="Rectangle 41"/>
            <p:cNvSpPr>
              <a:spLocks noChangeArrowheads="1"/>
            </p:cNvSpPr>
            <p:nvPr/>
          </p:nvSpPr>
          <p:spPr bwMode="auto">
            <a:xfrm>
              <a:off x="4593" y="2714"/>
              <a:ext cx="558" cy="558"/>
            </a:xfrm>
            <a:prstGeom prst="rect">
              <a:avLst/>
            </a:prstGeom>
            <a:solidFill>
              <a:srgbClr val="FFCCFF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026" name="Line 42"/>
            <p:cNvSpPr>
              <a:spLocks noChangeShapeType="1"/>
            </p:cNvSpPr>
            <p:nvPr/>
          </p:nvSpPr>
          <p:spPr bwMode="auto">
            <a:xfrm>
              <a:off x="4593" y="2714"/>
              <a:ext cx="0" cy="55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027" name="Line 43"/>
            <p:cNvSpPr>
              <a:spLocks noChangeShapeType="1"/>
            </p:cNvSpPr>
            <p:nvPr/>
          </p:nvSpPr>
          <p:spPr bwMode="auto">
            <a:xfrm>
              <a:off x="5153" y="2714"/>
              <a:ext cx="0" cy="55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028" name="Line 44"/>
            <p:cNvSpPr>
              <a:spLocks noChangeShapeType="1"/>
            </p:cNvSpPr>
            <p:nvPr/>
          </p:nvSpPr>
          <p:spPr bwMode="auto">
            <a:xfrm>
              <a:off x="4593" y="3272"/>
              <a:ext cx="560" cy="0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029" name="Line 45"/>
            <p:cNvSpPr>
              <a:spLocks noChangeShapeType="1"/>
            </p:cNvSpPr>
            <p:nvPr/>
          </p:nvSpPr>
          <p:spPr bwMode="auto">
            <a:xfrm>
              <a:off x="4593" y="2713"/>
              <a:ext cx="560" cy="0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8030" name="Freeform 46"/>
          <p:cNvSpPr>
            <a:spLocks/>
          </p:cNvSpPr>
          <p:nvPr/>
        </p:nvSpPr>
        <p:spPr bwMode="auto">
          <a:xfrm>
            <a:off x="6694488" y="5273675"/>
            <a:ext cx="738187" cy="381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4" y="230"/>
              </a:cxn>
              <a:cxn ang="0">
                <a:pos x="252" y="60"/>
              </a:cxn>
              <a:cxn ang="0">
                <a:pos x="400" y="100"/>
              </a:cxn>
              <a:cxn ang="0">
                <a:pos x="465" y="4"/>
              </a:cxn>
            </a:cxnLst>
            <a:rect l="0" t="0" r="r" b="b"/>
            <a:pathLst>
              <a:path w="465" h="240">
                <a:moveTo>
                  <a:pt x="0" y="0"/>
                </a:moveTo>
                <a:cubicBezTo>
                  <a:pt x="116" y="110"/>
                  <a:pt x="232" y="220"/>
                  <a:pt x="274" y="230"/>
                </a:cubicBezTo>
                <a:cubicBezTo>
                  <a:pt x="316" y="240"/>
                  <a:pt x="231" y="82"/>
                  <a:pt x="252" y="60"/>
                </a:cubicBezTo>
                <a:cubicBezTo>
                  <a:pt x="273" y="38"/>
                  <a:pt x="365" y="109"/>
                  <a:pt x="400" y="100"/>
                </a:cubicBezTo>
                <a:cubicBezTo>
                  <a:pt x="435" y="91"/>
                  <a:pt x="453" y="19"/>
                  <a:pt x="465" y="4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8031" name="Freeform 47"/>
          <p:cNvSpPr>
            <a:spLocks/>
          </p:cNvSpPr>
          <p:nvPr/>
        </p:nvSpPr>
        <p:spPr bwMode="auto">
          <a:xfrm>
            <a:off x="6692900" y="3009900"/>
            <a:ext cx="738188" cy="381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4" y="230"/>
              </a:cxn>
              <a:cxn ang="0">
                <a:pos x="252" y="60"/>
              </a:cxn>
              <a:cxn ang="0">
                <a:pos x="400" y="100"/>
              </a:cxn>
              <a:cxn ang="0">
                <a:pos x="465" y="4"/>
              </a:cxn>
            </a:cxnLst>
            <a:rect l="0" t="0" r="r" b="b"/>
            <a:pathLst>
              <a:path w="465" h="240">
                <a:moveTo>
                  <a:pt x="0" y="0"/>
                </a:moveTo>
                <a:cubicBezTo>
                  <a:pt x="116" y="110"/>
                  <a:pt x="232" y="220"/>
                  <a:pt x="274" y="230"/>
                </a:cubicBezTo>
                <a:cubicBezTo>
                  <a:pt x="316" y="240"/>
                  <a:pt x="231" y="82"/>
                  <a:pt x="252" y="60"/>
                </a:cubicBezTo>
                <a:cubicBezTo>
                  <a:pt x="273" y="38"/>
                  <a:pt x="365" y="109"/>
                  <a:pt x="400" y="100"/>
                </a:cubicBezTo>
                <a:cubicBezTo>
                  <a:pt x="435" y="91"/>
                  <a:pt x="453" y="19"/>
                  <a:pt x="465" y="4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Topological</a:t>
            </a:r>
            <a:r>
              <a:rPr lang="fr-FR" dirty="0" smtClean="0"/>
              <a:t> </a:t>
            </a:r>
            <a:r>
              <a:rPr lang="fr-FR" dirty="0" err="1" smtClean="0"/>
              <a:t>Cutting</a:t>
            </a:r>
            <a:endParaRPr lang="fr-FR" dirty="0"/>
          </a:p>
        </p:txBody>
      </p:sp>
      <p:graphicFrame>
        <p:nvGraphicFramePr>
          <p:cNvPr id="4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085961"/>
              </p:ext>
            </p:extLst>
          </p:nvPr>
        </p:nvGraphicFramePr>
        <p:xfrm>
          <a:off x="2170956" y="3973297"/>
          <a:ext cx="4778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Clip" r:id="rId3" imgW="1809000" imgH="3468960" progId="">
                  <p:embed/>
                </p:oleObj>
              </mc:Choice>
              <mc:Fallback>
                <p:oleObj name="Clip" r:id="rId3" imgW="1809000" imgH="34689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0956" y="3973297"/>
                        <a:ext cx="477838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Freeform 46"/>
          <p:cNvSpPr>
            <a:spLocks/>
          </p:cNvSpPr>
          <p:nvPr/>
        </p:nvSpPr>
        <p:spPr bwMode="auto">
          <a:xfrm rot="20513907">
            <a:off x="3687643" y="3847187"/>
            <a:ext cx="1612925" cy="381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4" y="230"/>
              </a:cxn>
              <a:cxn ang="0">
                <a:pos x="252" y="60"/>
              </a:cxn>
              <a:cxn ang="0">
                <a:pos x="400" y="100"/>
              </a:cxn>
              <a:cxn ang="0">
                <a:pos x="465" y="4"/>
              </a:cxn>
            </a:cxnLst>
            <a:rect l="0" t="0" r="r" b="b"/>
            <a:pathLst>
              <a:path w="465" h="240">
                <a:moveTo>
                  <a:pt x="0" y="0"/>
                </a:moveTo>
                <a:cubicBezTo>
                  <a:pt x="116" y="110"/>
                  <a:pt x="232" y="220"/>
                  <a:pt x="274" y="230"/>
                </a:cubicBezTo>
                <a:cubicBezTo>
                  <a:pt x="316" y="240"/>
                  <a:pt x="231" y="82"/>
                  <a:pt x="252" y="60"/>
                </a:cubicBezTo>
                <a:cubicBezTo>
                  <a:pt x="273" y="38"/>
                  <a:pt x="365" y="109"/>
                  <a:pt x="400" y="100"/>
                </a:cubicBezTo>
                <a:cubicBezTo>
                  <a:pt x="435" y="91"/>
                  <a:pt x="453" y="19"/>
                  <a:pt x="465" y="4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0" name="Picture 23" descr="image0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8107" y="1757276"/>
            <a:ext cx="3024187" cy="2667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" name="Picture 24" descr="triceratop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4084" y="1863940"/>
            <a:ext cx="3097212" cy="19383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68152" y="5507778"/>
            <a:ext cx="75024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</a:t>
            </a:r>
            <a:r>
              <a:rPr lang="en-US" sz="1600" dirty="0" err="1" smtClean="0"/>
              <a:t>Sheffer</a:t>
            </a:r>
            <a:r>
              <a:rPr lang="en-US" sz="1600" dirty="0" smtClean="0"/>
              <a:t>, J. Hart:</a:t>
            </a:r>
            <a:br>
              <a:rPr lang="en-US" sz="1600" dirty="0" smtClean="0"/>
            </a:br>
            <a:r>
              <a:rPr lang="en-US" sz="1600" dirty="0" smtClean="0"/>
              <a:t> </a:t>
            </a:r>
            <a:r>
              <a:rPr lang="en-US" sz="1600" b="1" dirty="0">
                <a:hlinkClick r:id="rId7"/>
              </a:rPr>
              <a:t>Seamster: Inconspicuous Low-Distortion Texture Seam Layout</a:t>
            </a:r>
            <a:r>
              <a:rPr lang="en-US" sz="1600" dirty="0" smtClean="0"/>
              <a:t>, IEEE Vis 2002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364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Segmentation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43" y="1177105"/>
            <a:ext cx="8007046" cy="491341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39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Segmentation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371600"/>
            <a:ext cx="5078827" cy="4572001"/>
          </a:xfrm>
        </p:spPr>
        <p:txBody>
          <a:bodyPr>
            <a:normAutofit/>
          </a:bodyPr>
          <a:lstStyle/>
          <a:p>
            <a:r>
              <a:rPr lang="en-US" sz="2400" dirty="0"/>
              <a:t>D-Charts: Quasi-Developable Mesh </a:t>
            </a:r>
            <a:r>
              <a:rPr lang="en-US" sz="2400" dirty="0" smtClean="0"/>
              <a:t>Segmentation, </a:t>
            </a:r>
            <a:br>
              <a:rPr lang="en-US" sz="2400" dirty="0" smtClean="0"/>
            </a:br>
            <a:r>
              <a:rPr lang="en-US" sz="2400" dirty="0" smtClean="0"/>
              <a:t>D. </a:t>
            </a:r>
            <a:r>
              <a:rPr lang="en-US" sz="2400" dirty="0" err="1" smtClean="0"/>
              <a:t>Julius,V</a:t>
            </a:r>
            <a:r>
              <a:rPr lang="en-US" sz="2400" dirty="0" smtClean="0"/>
              <a:t>. </a:t>
            </a:r>
            <a:r>
              <a:rPr lang="en-US" sz="2400" dirty="0" err="1" smtClean="0"/>
              <a:t>Kraevoy</a:t>
            </a:r>
            <a:r>
              <a:rPr lang="en-US" sz="2400" dirty="0" smtClean="0"/>
              <a:t>, A. </a:t>
            </a:r>
            <a:r>
              <a:rPr lang="en-US" sz="2400" dirty="0" err="1" smtClean="0"/>
              <a:t>Sheffer</a:t>
            </a:r>
            <a:r>
              <a:rPr lang="en-US" sz="2400" dirty="0" smtClean="0"/>
              <a:t>, EUROGRAPHICS 2005</a:t>
            </a:r>
          </a:p>
          <a:p>
            <a:endParaRPr lang="en-US" sz="2400" dirty="0"/>
          </a:p>
          <a:p>
            <a:r>
              <a:rPr lang="en-US" sz="2400" dirty="0" smtClean="0"/>
              <a:t>Find patches that align to mesh features and are close to being developable surfaces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9868"/>
          <a:stretch/>
        </p:blipFill>
        <p:spPr>
          <a:xfrm>
            <a:off x="5388071" y="1177105"/>
            <a:ext cx="3213418" cy="4913415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787" y="4949147"/>
            <a:ext cx="53001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Developable surface =</a:t>
            </a:r>
          </a:p>
          <a:p>
            <a:r>
              <a:rPr lang="en-US" sz="2000" dirty="0" smtClean="0"/>
              <a:t>Zero Gaussian curvature =</a:t>
            </a:r>
          </a:p>
          <a:p>
            <a:r>
              <a:rPr lang="en-US" sz="2000" dirty="0" smtClean="0"/>
              <a:t>Can be flattened to plane without distortion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0042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5413" y="3775734"/>
            <a:ext cx="4281215" cy="2206509"/>
          </a:xfrm>
          <a:prstGeom prst="rect">
            <a:avLst/>
          </a:prstGeom>
          <a:ln w="28575">
            <a:solidFill>
              <a:srgbClr val="C00000"/>
            </a:solidFill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Straight Connector 14"/>
          <p:cNvCxnSpPr/>
          <p:nvPr/>
        </p:nvCxnSpPr>
        <p:spPr>
          <a:xfrm rot="16200000" flipH="1">
            <a:off x="2738956" y="3548853"/>
            <a:ext cx="443920" cy="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3211" y="1837507"/>
            <a:ext cx="1515661" cy="8617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Scanning:</a:t>
            </a:r>
          </a:p>
          <a:p>
            <a:r>
              <a:rPr lang="en-US" sz="1600" dirty="0" smtClean="0"/>
              <a:t>results in range images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137952" y="1837507"/>
            <a:ext cx="1653547" cy="13542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Registration:</a:t>
            </a:r>
          </a:p>
          <a:p>
            <a:r>
              <a:rPr lang="en-US" sz="1600" dirty="0" smtClean="0"/>
              <a:t>bring all range images to one coordinate system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323805" y="1837507"/>
            <a:ext cx="2582092" cy="11387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Stitching</a:t>
            </a:r>
            <a:r>
              <a:rPr lang="en-US" dirty="0" smtClean="0"/>
              <a:t>/</a:t>
            </a:r>
            <a:r>
              <a:rPr lang="en-US" b="1" dirty="0" smtClean="0"/>
              <a:t>reconstruction:</a:t>
            </a:r>
          </a:p>
          <a:p>
            <a:r>
              <a:rPr lang="en-US" sz="1600" dirty="0" smtClean="0"/>
              <a:t>Integration of scans into a single mesh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7445826" y="1837507"/>
            <a:ext cx="1589315" cy="12926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Processing: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Topological and</a:t>
            </a:r>
            <a:br>
              <a:rPr lang="en-US" sz="1200" dirty="0" smtClean="0"/>
            </a:br>
            <a:r>
              <a:rPr lang="en-US" sz="1200" dirty="0" smtClean="0"/>
              <a:t>   geometric </a:t>
            </a:r>
            <a:br>
              <a:rPr lang="en-US" sz="1200" dirty="0" smtClean="0"/>
            </a:br>
            <a:r>
              <a:rPr lang="en-US" sz="1200" dirty="0" smtClean="0"/>
              <a:t>   filtering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</a:t>
            </a:r>
            <a:r>
              <a:rPr lang="en-US" sz="1200" dirty="0" err="1" smtClean="0"/>
              <a:t>Remeshing</a:t>
            </a:r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Compression</a:t>
            </a:r>
            <a:endParaRPr lang="en-US" sz="1200" dirty="0"/>
          </a:p>
        </p:txBody>
      </p:sp>
      <p:sp>
        <p:nvSpPr>
          <p:cNvPr id="20" name="Right Arrow 19"/>
          <p:cNvSpPr/>
          <p:nvPr/>
        </p:nvSpPr>
        <p:spPr>
          <a:xfrm>
            <a:off x="1726769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3917967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7039889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67437" y="167731"/>
            <a:ext cx="8419109" cy="798719"/>
          </a:xfrm>
        </p:spPr>
        <p:txBody>
          <a:bodyPr>
            <a:normAutofit/>
          </a:bodyPr>
          <a:lstStyle/>
          <a:p>
            <a:r>
              <a:rPr lang="en-US" dirty="0"/>
              <a:t>Geometry Processing Pipeline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4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Good Cuts/Segmentations?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288432" cy="4572001"/>
          </a:xfrm>
        </p:spPr>
        <p:txBody>
          <a:bodyPr/>
          <a:lstStyle/>
          <a:p>
            <a:r>
              <a:rPr lang="en-US" dirty="0" smtClean="0"/>
              <a:t>Hide seams</a:t>
            </a:r>
          </a:p>
          <a:p>
            <a:r>
              <a:rPr lang="en-US" dirty="0" smtClean="0"/>
              <a:t>Small number/length of seams</a:t>
            </a:r>
          </a:p>
          <a:p>
            <a:endParaRPr lang="en-US" dirty="0" smtClean="0"/>
          </a:p>
          <a:p>
            <a:r>
              <a:rPr lang="en-US" dirty="0" smtClean="0"/>
              <a:t>Or: make parameterization continuous across seams!</a:t>
            </a:r>
          </a:p>
          <a:p>
            <a:pPr lvl="1"/>
            <a:r>
              <a:rPr lang="en-US" dirty="0" smtClean="0"/>
              <a:t>Next lecture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686" y="1361011"/>
            <a:ext cx="3723314" cy="431032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756665" y="3526091"/>
            <a:ext cx="1565781" cy="156578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313" y="3196947"/>
            <a:ext cx="2688518" cy="2893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69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Good Cuts/Segmentations?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288432" cy="4572001"/>
          </a:xfrm>
        </p:spPr>
        <p:txBody>
          <a:bodyPr/>
          <a:lstStyle/>
          <a:p>
            <a:r>
              <a:rPr lang="en-US" dirty="0" smtClean="0"/>
              <a:t>Hide seams</a:t>
            </a:r>
          </a:p>
          <a:p>
            <a:r>
              <a:rPr lang="en-US" dirty="0" smtClean="0"/>
              <a:t>Small number/length of seams</a:t>
            </a:r>
          </a:p>
          <a:p>
            <a:endParaRPr lang="en-US" dirty="0" smtClean="0"/>
          </a:p>
          <a:p>
            <a:r>
              <a:rPr lang="en-US" dirty="0" smtClean="0"/>
              <a:t>Or: make parameterization continuous across seams!</a:t>
            </a:r>
          </a:p>
          <a:p>
            <a:pPr lvl="1"/>
            <a:r>
              <a:rPr lang="en-US" dirty="0" smtClean="0"/>
              <a:t>Next lecture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612" y="1257557"/>
            <a:ext cx="3321798" cy="4709674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29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4592" y="2896543"/>
            <a:ext cx="7772400" cy="1362075"/>
          </a:xfrm>
        </p:spPr>
        <p:txBody>
          <a:bodyPr/>
          <a:lstStyle/>
          <a:p>
            <a:r>
              <a:rPr lang="en-US" dirty="0" smtClean="0"/>
              <a:t>How to Measure Distortion?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435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Measures of Local Distortion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Remember differential geometry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7424" y="2660214"/>
            <a:ext cx="2796576" cy="353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"/>
          <p:cNvGrpSpPr/>
          <p:nvPr/>
        </p:nvGrpSpPr>
        <p:grpSpPr>
          <a:xfrm>
            <a:off x="2282509" y="3371939"/>
            <a:ext cx="3026962" cy="2337501"/>
            <a:chOff x="6553200" y="4267200"/>
            <a:chExt cx="2091154" cy="1614845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6210300" y="5067300"/>
              <a:ext cx="1295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6553200" y="5562600"/>
              <a:ext cx="2057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7102764" y="4581236"/>
              <a:ext cx="1191491" cy="830073"/>
            </a:xfrm>
            <a:custGeom>
              <a:avLst/>
              <a:gdLst>
                <a:gd name="connsiteX0" fmla="*/ 129309 w 1191491"/>
                <a:gd name="connsiteY0" fmla="*/ 554182 h 830073"/>
                <a:gd name="connsiteX1" fmla="*/ 92363 w 1191491"/>
                <a:gd name="connsiteY1" fmla="*/ 544946 h 830073"/>
                <a:gd name="connsiteX2" fmla="*/ 9236 w 1191491"/>
                <a:gd name="connsiteY2" fmla="*/ 480291 h 830073"/>
                <a:gd name="connsiteX3" fmla="*/ 0 w 1191491"/>
                <a:gd name="connsiteY3" fmla="*/ 424873 h 830073"/>
                <a:gd name="connsiteX4" fmla="*/ 9236 w 1191491"/>
                <a:gd name="connsiteY4" fmla="*/ 258619 h 830073"/>
                <a:gd name="connsiteX5" fmla="*/ 36945 w 1191491"/>
                <a:gd name="connsiteY5" fmla="*/ 203200 h 830073"/>
                <a:gd name="connsiteX6" fmla="*/ 64654 w 1191491"/>
                <a:gd name="connsiteY6" fmla="*/ 175491 h 830073"/>
                <a:gd name="connsiteX7" fmla="*/ 314036 w 1191491"/>
                <a:gd name="connsiteY7" fmla="*/ 129309 h 830073"/>
                <a:gd name="connsiteX8" fmla="*/ 341745 w 1191491"/>
                <a:gd name="connsiteY8" fmla="*/ 120073 h 830073"/>
                <a:gd name="connsiteX9" fmla="*/ 397163 w 1191491"/>
                <a:gd name="connsiteY9" fmla="*/ 92364 h 830073"/>
                <a:gd name="connsiteX10" fmla="*/ 424872 w 1191491"/>
                <a:gd name="connsiteY10" fmla="*/ 73891 h 830073"/>
                <a:gd name="connsiteX11" fmla="*/ 526472 w 1191491"/>
                <a:gd name="connsiteY11" fmla="*/ 27709 h 830073"/>
                <a:gd name="connsiteX12" fmla="*/ 554181 w 1191491"/>
                <a:gd name="connsiteY12" fmla="*/ 9237 h 830073"/>
                <a:gd name="connsiteX13" fmla="*/ 618836 w 1191491"/>
                <a:gd name="connsiteY13" fmla="*/ 0 h 830073"/>
                <a:gd name="connsiteX14" fmla="*/ 951345 w 1191491"/>
                <a:gd name="connsiteY14" fmla="*/ 9237 h 830073"/>
                <a:gd name="connsiteX15" fmla="*/ 988291 w 1191491"/>
                <a:gd name="connsiteY15" fmla="*/ 18473 h 830073"/>
                <a:gd name="connsiteX16" fmla="*/ 1043709 w 1191491"/>
                <a:gd name="connsiteY16" fmla="*/ 36946 h 830073"/>
                <a:gd name="connsiteX17" fmla="*/ 1136072 w 1191491"/>
                <a:gd name="connsiteY17" fmla="*/ 120073 h 830073"/>
                <a:gd name="connsiteX18" fmla="*/ 1154545 w 1191491"/>
                <a:gd name="connsiteY18" fmla="*/ 147782 h 830073"/>
                <a:gd name="connsiteX19" fmla="*/ 1182254 w 1191491"/>
                <a:gd name="connsiteY19" fmla="*/ 230909 h 830073"/>
                <a:gd name="connsiteX20" fmla="*/ 1191491 w 1191491"/>
                <a:gd name="connsiteY20" fmla="*/ 258619 h 830073"/>
                <a:gd name="connsiteX21" fmla="*/ 1182254 w 1191491"/>
                <a:gd name="connsiteY21" fmla="*/ 314037 h 830073"/>
                <a:gd name="connsiteX22" fmla="*/ 1126836 w 1191491"/>
                <a:gd name="connsiteY22" fmla="*/ 369455 h 830073"/>
                <a:gd name="connsiteX23" fmla="*/ 1099127 w 1191491"/>
                <a:gd name="connsiteY23" fmla="*/ 397164 h 830073"/>
                <a:gd name="connsiteX24" fmla="*/ 1080654 w 1191491"/>
                <a:gd name="connsiteY24" fmla="*/ 452582 h 830073"/>
                <a:gd name="connsiteX25" fmla="*/ 1071418 w 1191491"/>
                <a:gd name="connsiteY25" fmla="*/ 480291 h 830073"/>
                <a:gd name="connsiteX26" fmla="*/ 1062181 w 1191491"/>
                <a:gd name="connsiteY26" fmla="*/ 517237 h 830073"/>
                <a:gd name="connsiteX27" fmla="*/ 1043709 w 1191491"/>
                <a:gd name="connsiteY27" fmla="*/ 572655 h 830073"/>
                <a:gd name="connsiteX28" fmla="*/ 1034472 w 1191491"/>
                <a:gd name="connsiteY28" fmla="*/ 600364 h 830073"/>
                <a:gd name="connsiteX29" fmla="*/ 1006763 w 1191491"/>
                <a:gd name="connsiteY29" fmla="*/ 637309 h 830073"/>
                <a:gd name="connsiteX30" fmla="*/ 997527 w 1191491"/>
                <a:gd name="connsiteY30" fmla="*/ 665019 h 830073"/>
                <a:gd name="connsiteX31" fmla="*/ 886691 w 1191491"/>
                <a:gd name="connsiteY31" fmla="*/ 757382 h 830073"/>
                <a:gd name="connsiteX32" fmla="*/ 831272 w 1191491"/>
                <a:gd name="connsiteY32" fmla="*/ 775855 h 830073"/>
                <a:gd name="connsiteX33" fmla="*/ 803563 w 1191491"/>
                <a:gd name="connsiteY33" fmla="*/ 794328 h 830073"/>
                <a:gd name="connsiteX34" fmla="*/ 766618 w 1191491"/>
                <a:gd name="connsiteY34" fmla="*/ 803564 h 830073"/>
                <a:gd name="connsiteX35" fmla="*/ 701963 w 1191491"/>
                <a:gd name="connsiteY35" fmla="*/ 822037 h 830073"/>
                <a:gd name="connsiteX36" fmla="*/ 461818 w 1191491"/>
                <a:gd name="connsiteY36" fmla="*/ 812800 h 830073"/>
                <a:gd name="connsiteX37" fmla="*/ 406400 w 1191491"/>
                <a:gd name="connsiteY37" fmla="*/ 775855 h 830073"/>
                <a:gd name="connsiteX38" fmla="*/ 378691 w 1191491"/>
                <a:gd name="connsiteY38" fmla="*/ 757382 h 830073"/>
                <a:gd name="connsiteX39" fmla="*/ 360218 w 1191491"/>
                <a:gd name="connsiteY39" fmla="*/ 701964 h 830073"/>
                <a:gd name="connsiteX40" fmla="*/ 350981 w 1191491"/>
                <a:gd name="connsiteY40" fmla="*/ 665019 h 830073"/>
                <a:gd name="connsiteX41" fmla="*/ 323272 w 1191491"/>
                <a:gd name="connsiteY41" fmla="*/ 646546 h 830073"/>
                <a:gd name="connsiteX42" fmla="*/ 267854 w 1191491"/>
                <a:gd name="connsiteY42" fmla="*/ 637309 h 830073"/>
                <a:gd name="connsiteX43" fmla="*/ 212436 w 1191491"/>
                <a:gd name="connsiteY43" fmla="*/ 618837 h 830073"/>
                <a:gd name="connsiteX44" fmla="*/ 157018 w 1191491"/>
                <a:gd name="connsiteY44" fmla="*/ 591128 h 830073"/>
                <a:gd name="connsiteX45" fmla="*/ 129309 w 1191491"/>
                <a:gd name="connsiteY45" fmla="*/ 554182 h 830073"/>
                <a:gd name="connsiteX0" fmla="*/ 129309 w 1191491"/>
                <a:gd name="connsiteY0" fmla="*/ 554182 h 830073"/>
                <a:gd name="connsiteX1" fmla="*/ 92363 w 1191491"/>
                <a:gd name="connsiteY1" fmla="*/ 544946 h 830073"/>
                <a:gd name="connsiteX2" fmla="*/ 9236 w 1191491"/>
                <a:gd name="connsiteY2" fmla="*/ 480291 h 830073"/>
                <a:gd name="connsiteX3" fmla="*/ 0 w 1191491"/>
                <a:gd name="connsiteY3" fmla="*/ 424873 h 830073"/>
                <a:gd name="connsiteX4" fmla="*/ 9236 w 1191491"/>
                <a:gd name="connsiteY4" fmla="*/ 258619 h 830073"/>
                <a:gd name="connsiteX5" fmla="*/ 36945 w 1191491"/>
                <a:gd name="connsiteY5" fmla="*/ 203200 h 830073"/>
                <a:gd name="connsiteX6" fmla="*/ 64654 w 1191491"/>
                <a:gd name="connsiteY6" fmla="*/ 175491 h 830073"/>
                <a:gd name="connsiteX7" fmla="*/ 314036 w 1191491"/>
                <a:gd name="connsiteY7" fmla="*/ 129309 h 830073"/>
                <a:gd name="connsiteX8" fmla="*/ 341745 w 1191491"/>
                <a:gd name="connsiteY8" fmla="*/ 120073 h 830073"/>
                <a:gd name="connsiteX9" fmla="*/ 397163 w 1191491"/>
                <a:gd name="connsiteY9" fmla="*/ 92364 h 830073"/>
                <a:gd name="connsiteX10" fmla="*/ 424872 w 1191491"/>
                <a:gd name="connsiteY10" fmla="*/ 73891 h 830073"/>
                <a:gd name="connsiteX11" fmla="*/ 526472 w 1191491"/>
                <a:gd name="connsiteY11" fmla="*/ 27709 h 830073"/>
                <a:gd name="connsiteX12" fmla="*/ 554181 w 1191491"/>
                <a:gd name="connsiteY12" fmla="*/ 9237 h 830073"/>
                <a:gd name="connsiteX13" fmla="*/ 618836 w 1191491"/>
                <a:gd name="connsiteY13" fmla="*/ 0 h 830073"/>
                <a:gd name="connsiteX14" fmla="*/ 951345 w 1191491"/>
                <a:gd name="connsiteY14" fmla="*/ 9237 h 830073"/>
                <a:gd name="connsiteX15" fmla="*/ 988291 w 1191491"/>
                <a:gd name="connsiteY15" fmla="*/ 18473 h 830073"/>
                <a:gd name="connsiteX16" fmla="*/ 1043709 w 1191491"/>
                <a:gd name="connsiteY16" fmla="*/ 36946 h 830073"/>
                <a:gd name="connsiteX17" fmla="*/ 1136072 w 1191491"/>
                <a:gd name="connsiteY17" fmla="*/ 120073 h 830073"/>
                <a:gd name="connsiteX18" fmla="*/ 1154545 w 1191491"/>
                <a:gd name="connsiteY18" fmla="*/ 147782 h 830073"/>
                <a:gd name="connsiteX19" fmla="*/ 1182254 w 1191491"/>
                <a:gd name="connsiteY19" fmla="*/ 230909 h 830073"/>
                <a:gd name="connsiteX20" fmla="*/ 1191491 w 1191491"/>
                <a:gd name="connsiteY20" fmla="*/ 258619 h 830073"/>
                <a:gd name="connsiteX21" fmla="*/ 1182254 w 1191491"/>
                <a:gd name="connsiteY21" fmla="*/ 314037 h 830073"/>
                <a:gd name="connsiteX22" fmla="*/ 1126836 w 1191491"/>
                <a:gd name="connsiteY22" fmla="*/ 369455 h 830073"/>
                <a:gd name="connsiteX23" fmla="*/ 1099127 w 1191491"/>
                <a:gd name="connsiteY23" fmla="*/ 397164 h 830073"/>
                <a:gd name="connsiteX24" fmla="*/ 1080654 w 1191491"/>
                <a:gd name="connsiteY24" fmla="*/ 452582 h 830073"/>
                <a:gd name="connsiteX25" fmla="*/ 1071418 w 1191491"/>
                <a:gd name="connsiteY25" fmla="*/ 480291 h 830073"/>
                <a:gd name="connsiteX26" fmla="*/ 1062181 w 1191491"/>
                <a:gd name="connsiteY26" fmla="*/ 517237 h 830073"/>
                <a:gd name="connsiteX27" fmla="*/ 1043709 w 1191491"/>
                <a:gd name="connsiteY27" fmla="*/ 572655 h 830073"/>
                <a:gd name="connsiteX28" fmla="*/ 1034472 w 1191491"/>
                <a:gd name="connsiteY28" fmla="*/ 600364 h 830073"/>
                <a:gd name="connsiteX29" fmla="*/ 1006763 w 1191491"/>
                <a:gd name="connsiteY29" fmla="*/ 637309 h 830073"/>
                <a:gd name="connsiteX30" fmla="*/ 997527 w 1191491"/>
                <a:gd name="connsiteY30" fmla="*/ 665019 h 830073"/>
                <a:gd name="connsiteX31" fmla="*/ 886691 w 1191491"/>
                <a:gd name="connsiteY31" fmla="*/ 757382 h 830073"/>
                <a:gd name="connsiteX32" fmla="*/ 831272 w 1191491"/>
                <a:gd name="connsiteY32" fmla="*/ 775855 h 830073"/>
                <a:gd name="connsiteX33" fmla="*/ 803563 w 1191491"/>
                <a:gd name="connsiteY33" fmla="*/ 794328 h 830073"/>
                <a:gd name="connsiteX34" fmla="*/ 766618 w 1191491"/>
                <a:gd name="connsiteY34" fmla="*/ 803564 h 830073"/>
                <a:gd name="connsiteX35" fmla="*/ 701963 w 1191491"/>
                <a:gd name="connsiteY35" fmla="*/ 822037 h 830073"/>
                <a:gd name="connsiteX36" fmla="*/ 461818 w 1191491"/>
                <a:gd name="connsiteY36" fmla="*/ 812800 h 830073"/>
                <a:gd name="connsiteX37" fmla="*/ 406400 w 1191491"/>
                <a:gd name="connsiteY37" fmla="*/ 775855 h 830073"/>
                <a:gd name="connsiteX38" fmla="*/ 378691 w 1191491"/>
                <a:gd name="connsiteY38" fmla="*/ 757382 h 830073"/>
                <a:gd name="connsiteX39" fmla="*/ 360218 w 1191491"/>
                <a:gd name="connsiteY39" fmla="*/ 701964 h 830073"/>
                <a:gd name="connsiteX40" fmla="*/ 350981 w 1191491"/>
                <a:gd name="connsiteY40" fmla="*/ 665019 h 830073"/>
                <a:gd name="connsiteX41" fmla="*/ 323272 w 1191491"/>
                <a:gd name="connsiteY41" fmla="*/ 646546 h 830073"/>
                <a:gd name="connsiteX42" fmla="*/ 267854 w 1191491"/>
                <a:gd name="connsiteY42" fmla="*/ 637309 h 830073"/>
                <a:gd name="connsiteX43" fmla="*/ 212436 w 1191491"/>
                <a:gd name="connsiteY43" fmla="*/ 618837 h 830073"/>
                <a:gd name="connsiteX44" fmla="*/ 157018 w 1191491"/>
                <a:gd name="connsiteY44" fmla="*/ 591128 h 830073"/>
                <a:gd name="connsiteX45" fmla="*/ 129309 w 1191491"/>
                <a:gd name="connsiteY45" fmla="*/ 554182 h 830073"/>
                <a:gd name="connsiteX0" fmla="*/ 129309 w 1191491"/>
                <a:gd name="connsiteY0" fmla="*/ 554182 h 830073"/>
                <a:gd name="connsiteX1" fmla="*/ 92363 w 1191491"/>
                <a:gd name="connsiteY1" fmla="*/ 544946 h 830073"/>
                <a:gd name="connsiteX2" fmla="*/ 9236 w 1191491"/>
                <a:gd name="connsiteY2" fmla="*/ 480291 h 830073"/>
                <a:gd name="connsiteX3" fmla="*/ 0 w 1191491"/>
                <a:gd name="connsiteY3" fmla="*/ 424873 h 830073"/>
                <a:gd name="connsiteX4" fmla="*/ 9236 w 1191491"/>
                <a:gd name="connsiteY4" fmla="*/ 258619 h 830073"/>
                <a:gd name="connsiteX5" fmla="*/ 36945 w 1191491"/>
                <a:gd name="connsiteY5" fmla="*/ 203200 h 830073"/>
                <a:gd name="connsiteX6" fmla="*/ 64654 w 1191491"/>
                <a:gd name="connsiteY6" fmla="*/ 175491 h 830073"/>
                <a:gd name="connsiteX7" fmla="*/ 314036 w 1191491"/>
                <a:gd name="connsiteY7" fmla="*/ 129309 h 830073"/>
                <a:gd name="connsiteX8" fmla="*/ 341745 w 1191491"/>
                <a:gd name="connsiteY8" fmla="*/ 120073 h 830073"/>
                <a:gd name="connsiteX9" fmla="*/ 397163 w 1191491"/>
                <a:gd name="connsiteY9" fmla="*/ 92364 h 830073"/>
                <a:gd name="connsiteX10" fmla="*/ 424872 w 1191491"/>
                <a:gd name="connsiteY10" fmla="*/ 73891 h 830073"/>
                <a:gd name="connsiteX11" fmla="*/ 526472 w 1191491"/>
                <a:gd name="connsiteY11" fmla="*/ 27709 h 830073"/>
                <a:gd name="connsiteX12" fmla="*/ 618836 w 1191491"/>
                <a:gd name="connsiteY12" fmla="*/ 0 h 830073"/>
                <a:gd name="connsiteX13" fmla="*/ 951345 w 1191491"/>
                <a:gd name="connsiteY13" fmla="*/ 9237 h 830073"/>
                <a:gd name="connsiteX14" fmla="*/ 988291 w 1191491"/>
                <a:gd name="connsiteY14" fmla="*/ 18473 h 830073"/>
                <a:gd name="connsiteX15" fmla="*/ 1043709 w 1191491"/>
                <a:gd name="connsiteY15" fmla="*/ 36946 h 830073"/>
                <a:gd name="connsiteX16" fmla="*/ 1136072 w 1191491"/>
                <a:gd name="connsiteY16" fmla="*/ 120073 h 830073"/>
                <a:gd name="connsiteX17" fmla="*/ 1154545 w 1191491"/>
                <a:gd name="connsiteY17" fmla="*/ 147782 h 830073"/>
                <a:gd name="connsiteX18" fmla="*/ 1182254 w 1191491"/>
                <a:gd name="connsiteY18" fmla="*/ 230909 h 830073"/>
                <a:gd name="connsiteX19" fmla="*/ 1191491 w 1191491"/>
                <a:gd name="connsiteY19" fmla="*/ 258619 h 830073"/>
                <a:gd name="connsiteX20" fmla="*/ 1182254 w 1191491"/>
                <a:gd name="connsiteY20" fmla="*/ 314037 h 830073"/>
                <a:gd name="connsiteX21" fmla="*/ 1126836 w 1191491"/>
                <a:gd name="connsiteY21" fmla="*/ 369455 h 830073"/>
                <a:gd name="connsiteX22" fmla="*/ 1099127 w 1191491"/>
                <a:gd name="connsiteY22" fmla="*/ 397164 h 830073"/>
                <a:gd name="connsiteX23" fmla="*/ 1080654 w 1191491"/>
                <a:gd name="connsiteY23" fmla="*/ 452582 h 830073"/>
                <a:gd name="connsiteX24" fmla="*/ 1071418 w 1191491"/>
                <a:gd name="connsiteY24" fmla="*/ 480291 h 830073"/>
                <a:gd name="connsiteX25" fmla="*/ 1062181 w 1191491"/>
                <a:gd name="connsiteY25" fmla="*/ 517237 h 830073"/>
                <a:gd name="connsiteX26" fmla="*/ 1043709 w 1191491"/>
                <a:gd name="connsiteY26" fmla="*/ 572655 h 830073"/>
                <a:gd name="connsiteX27" fmla="*/ 1034472 w 1191491"/>
                <a:gd name="connsiteY27" fmla="*/ 600364 h 830073"/>
                <a:gd name="connsiteX28" fmla="*/ 1006763 w 1191491"/>
                <a:gd name="connsiteY28" fmla="*/ 637309 h 830073"/>
                <a:gd name="connsiteX29" fmla="*/ 997527 w 1191491"/>
                <a:gd name="connsiteY29" fmla="*/ 665019 h 830073"/>
                <a:gd name="connsiteX30" fmla="*/ 886691 w 1191491"/>
                <a:gd name="connsiteY30" fmla="*/ 757382 h 830073"/>
                <a:gd name="connsiteX31" fmla="*/ 831272 w 1191491"/>
                <a:gd name="connsiteY31" fmla="*/ 775855 h 830073"/>
                <a:gd name="connsiteX32" fmla="*/ 803563 w 1191491"/>
                <a:gd name="connsiteY32" fmla="*/ 794328 h 830073"/>
                <a:gd name="connsiteX33" fmla="*/ 766618 w 1191491"/>
                <a:gd name="connsiteY33" fmla="*/ 803564 h 830073"/>
                <a:gd name="connsiteX34" fmla="*/ 701963 w 1191491"/>
                <a:gd name="connsiteY34" fmla="*/ 822037 h 830073"/>
                <a:gd name="connsiteX35" fmla="*/ 461818 w 1191491"/>
                <a:gd name="connsiteY35" fmla="*/ 812800 h 830073"/>
                <a:gd name="connsiteX36" fmla="*/ 406400 w 1191491"/>
                <a:gd name="connsiteY36" fmla="*/ 775855 h 830073"/>
                <a:gd name="connsiteX37" fmla="*/ 378691 w 1191491"/>
                <a:gd name="connsiteY37" fmla="*/ 757382 h 830073"/>
                <a:gd name="connsiteX38" fmla="*/ 360218 w 1191491"/>
                <a:gd name="connsiteY38" fmla="*/ 701964 h 830073"/>
                <a:gd name="connsiteX39" fmla="*/ 350981 w 1191491"/>
                <a:gd name="connsiteY39" fmla="*/ 665019 h 830073"/>
                <a:gd name="connsiteX40" fmla="*/ 323272 w 1191491"/>
                <a:gd name="connsiteY40" fmla="*/ 646546 h 830073"/>
                <a:gd name="connsiteX41" fmla="*/ 267854 w 1191491"/>
                <a:gd name="connsiteY41" fmla="*/ 637309 h 830073"/>
                <a:gd name="connsiteX42" fmla="*/ 212436 w 1191491"/>
                <a:gd name="connsiteY42" fmla="*/ 618837 h 830073"/>
                <a:gd name="connsiteX43" fmla="*/ 157018 w 1191491"/>
                <a:gd name="connsiteY43" fmla="*/ 591128 h 830073"/>
                <a:gd name="connsiteX44" fmla="*/ 129309 w 1191491"/>
                <a:gd name="connsiteY44" fmla="*/ 554182 h 830073"/>
                <a:gd name="connsiteX0" fmla="*/ 129309 w 1191491"/>
                <a:gd name="connsiteY0" fmla="*/ 554182 h 830073"/>
                <a:gd name="connsiteX1" fmla="*/ 92363 w 1191491"/>
                <a:gd name="connsiteY1" fmla="*/ 544946 h 830073"/>
                <a:gd name="connsiteX2" fmla="*/ 9236 w 1191491"/>
                <a:gd name="connsiteY2" fmla="*/ 480291 h 830073"/>
                <a:gd name="connsiteX3" fmla="*/ 0 w 1191491"/>
                <a:gd name="connsiteY3" fmla="*/ 424873 h 830073"/>
                <a:gd name="connsiteX4" fmla="*/ 9236 w 1191491"/>
                <a:gd name="connsiteY4" fmla="*/ 258619 h 830073"/>
                <a:gd name="connsiteX5" fmla="*/ 36945 w 1191491"/>
                <a:gd name="connsiteY5" fmla="*/ 203200 h 830073"/>
                <a:gd name="connsiteX6" fmla="*/ 64654 w 1191491"/>
                <a:gd name="connsiteY6" fmla="*/ 175491 h 830073"/>
                <a:gd name="connsiteX7" fmla="*/ 314036 w 1191491"/>
                <a:gd name="connsiteY7" fmla="*/ 129309 h 830073"/>
                <a:gd name="connsiteX8" fmla="*/ 341745 w 1191491"/>
                <a:gd name="connsiteY8" fmla="*/ 120073 h 830073"/>
                <a:gd name="connsiteX9" fmla="*/ 397163 w 1191491"/>
                <a:gd name="connsiteY9" fmla="*/ 92364 h 830073"/>
                <a:gd name="connsiteX10" fmla="*/ 526472 w 1191491"/>
                <a:gd name="connsiteY10" fmla="*/ 27709 h 830073"/>
                <a:gd name="connsiteX11" fmla="*/ 618836 w 1191491"/>
                <a:gd name="connsiteY11" fmla="*/ 0 h 830073"/>
                <a:gd name="connsiteX12" fmla="*/ 951345 w 1191491"/>
                <a:gd name="connsiteY12" fmla="*/ 9237 h 830073"/>
                <a:gd name="connsiteX13" fmla="*/ 988291 w 1191491"/>
                <a:gd name="connsiteY13" fmla="*/ 18473 h 830073"/>
                <a:gd name="connsiteX14" fmla="*/ 1043709 w 1191491"/>
                <a:gd name="connsiteY14" fmla="*/ 36946 h 830073"/>
                <a:gd name="connsiteX15" fmla="*/ 1136072 w 1191491"/>
                <a:gd name="connsiteY15" fmla="*/ 120073 h 830073"/>
                <a:gd name="connsiteX16" fmla="*/ 1154545 w 1191491"/>
                <a:gd name="connsiteY16" fmla="*/ 147782 h 830073"/>
                <a:gd name="connsiteX17" fmla="*/ 1182254 w 1191491"/>
                <a:gd name="connsiteY17" fmla="*/ 230909 h 830073"/>
                <a:gd name="connsiteX18" fmla="*/ 1191491 w 1191491"/>
                <a:gd name="connsiteY18" fmla="*/ 258619 h 830073"/>
                <a:gd name="connsiteX19" fmla="*/ 1182254 w 1191491"/>
                <a:gd name="connsiteY19" fmla="*/ 314037 h 830073"/>
                <a:gd name="connsiteX20" fmla="*/ 1126836 w 1191491"/>
                <a:gd name="connsiteY20" fmla="*/ 369455 h 830073"/>
                <a:gd name="connsiteX21" fmla="*/ 1099127 w 1191491"/>
                <a:gd name="connsiteY21" fmla="*/ 397164 h 830073"/>
                <a:gd name="connsiteX22" fmla="*/ 1080654 w 1191491"/>
                <a:gd name="connsiteY22" fmla="*/ 452582 h 830073"/>
                <a:gd name="connsiteX23" fmla="*/ 1071418 w 1191491"/>
                <a:gd name="connsiteY23" fmla="*/ 480291 h 830073"/>
                <a:gd name="connsiteX24" fmla="*/ 1062181 w 1191491"/>
                <a:gd name="connsiteY24" fmla="*/ 517237 h 830073"/>
                <a:gd name="connsiteX25" fmla="*/ 1043709 w 1191491"/>
                <a:gd name="connsiteY25" fmla="*/ 572655 h 830073"/>
                <a:gd name="connsiteX26" fmla="*/ 1034472 w 1191491"/>
                <a:gd name="connsiteY26" fmla="*/ 600364 h 830073"/>
                <a:gd name="connsiteX27" fmla="*/ 1006763 w 1191491"/>
                <a:gd name="connsiteY27" fmla="*/ 637309 h 830073"/>
                <a:gd name="connsiteX28" fmla="*/ 997527 w 1191491"/>
                <a:gd name="connsiteY28" fmla="*/ 665019 h 830073"/>
                <a:gd name="connsiteX29" fmla="*/ 886691 w 1191491"/>
                <a:gd name="connsiteY29" fmla="*/ 757382 h 830073"/>
                <a:gd name="connsiteX30" fmla="*/ 831272 w 1191491"/>
                <a:gd name="connsiteY30" fmla="*/ 775855 h 830073"/>
                <a:gd name="connsiteX31" fmla="*/ 803563 w 1191491"/>
                <a:gd name="connsiteY31" fmla="*/ 794328 h 830073"/>
                <a:gd name="connsiteX32" fmla="*/ 766618 w 1191491"/>
                <a:gd name="connsiteY32" fmla="*/ 803564 h 830073"/>
                <a:gd name="connsiteX33" fmla="*/ 701963 w 1191491"/>
                <a:gd name="connsiteY33" fmla="*/ 822037 h 830073"/>
                <a:gd name="connsiteX34" fmla="*/ 461818 w 1191491"/>
                <a:gd name="connsiteY34" fmla="*/ 812800 h 830073"/>
                <a:gd name="connsiteX35" fmla="*/ 406400 w 1191491"/>
                <a:gd name="connsiteY35" fmla="*/ 775855 h 830073"/>
                <a:gd name="connsiteX36" fmla="*/ 378691 w 1191491"/>
                <a:gd name="connsiteY36" fmla="*/ 757382 h 830073"/>
                <a:gd name="connsiteX37" fmla="*/ 360218 w 1191491"/>
                <a:gd name="connsiteY37" fmla="*/ 701964 h 830073"/>
                <a:gd name="connsiteX38" fmla="*/ 350981 w 1191491"/>
                <a:gd name="connsiteY38" fmla="*/ 665019 h 830073"/>
                <a:gd name="connsiteX39" fmla="*/ 323272 w 1191491"/>
                <a:gd name="connsiteY39" fmla="*/ 646546 h 830073"/>
                <a:gd name="connsiteX40" fmla="*/ 267854 w 1191491"/>
                <a:gd name="connsiteY40" fmla="*/ 637309 h 830073"/>
                <a:gd name="connsiteX41" fmla="*/ 212436 w 1191491"/>
                <a:gd name="connsiteY41" fmla="*/ 618837 h 830073"/>
                <a:gd name="connsiteX42" fmla="*/ 157018 w 1191491"/>
                <a:gd name="connsiteY42" fmla="*/ 591128 h 830073"/>
                <a:gd name="connsiteX43" fmla="*/ 129309 w 1191491"/>
                <a:gd name="connsiteY43" fmla="*/ 554182 h 830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191491" h="830073">
                  <a:moveTo>
                    <a:pt x="129309" y="554182"/>
                  </a:moveTo>
                  <a:cubicBezTo>
                    <a:pt x="118533" y="546485"/>
                    <a:pt x="103717" y="550623"/>
                    <a:pt x="92363" y="544946"/>
                  </a:cubicBezTo>
                  <a:cubicBezTo>
                    <a:pt x="48174" y="522851"/>
                    <a:pt x="39643" y="510698"/>
                    <a:pt x="9236" y="480291"/>
                  </a:cubicBezTo>
                  <a:cubicBezTo>
                    <a:pt x="6157" y="461818"/>
                    <a:pt x="0" y="443600"/>
                    <a:pt x="0" y="424873"/>
                  </a:cubicBezTo>
                  <a:cubicBezTo>
                    <a:pt x="0" y="369370"/>
                    <a:pt x="3974" y="313872"/>
                    <a:pt x="9236" y="258619"/>
                  </a:cubicBezTo>
                  <a:cubicBezTo>
                    <a:pt x="11028" y="239804"/>
                    <a:pt x="25561" y="216861"/>
                    <a:pt x="36945" y="203200"/>
                  </a:cubicBezTo>
                  <a:cubicBezTo>
                    <a:pt x="45307" y="193165"/>
                    <a:pt x="54619" y="183853"/>
                    <a:pt x="64654" y="175491"/>
                  </a:cubicBezTo>
                  <a:cubicBezTo>
                    <a:pt x="131558" y="119739"/>
                    <a:pt x="238026" y="133532"/>
                    <a:pt x="314036" y="129309"/>
                  </a:cubicBezTo>
                  <a:cubicBezTo>
                    <a:pt x="323272" y="126230"/>
                    <a:pt x="333037" y="124427"/>
                    <a:pt x="341745" y="120073"/>
                  </a:cubicBezTo>
                  <a:cubicBezTo>
                    <a:pt x="413364" y="84263"/>
                    <a:pt x="327516" y="115579"/>
                    <a:pt x="397163" y="92364"/>
                  </a:cubicBezTo>
                  <a:cubicBezTo>
                    <a:pt x="427951" y="76970"/>
                    <a:pt x="489527" y="43103"/>
                    <a:pt x="526472" y="27709"/>
                  </a:cubicBezTo>
                  <a:cubicBezTo>
                    <a:pt x="558799" y="15394"/>
                    <a:pt x="548024" y="3079"/>
                    <a:pt x="618836" y="0"/>
                  </a:cubicBezTo>
                  <a:cubicBezTo>
                    <a:pt x="729672" y="3079"/>
                    <a:pt x="840604" y="3700"/>
                    <a:pt x="951345" y="9237"/>
                  </a:cubicBezTo>
                  <a:cubicBezTo>
                    <a:pt x="964023" y="9871"/>
                    <a:pt x="976132" y="14825"/>
                    <a:pt x="988291" y="18473"/>
                  </a:cubicBezTo>
                  <a:cubicBezTo>
                    <a:pt x="1006942" y="24068"/>
                    <a:pt x="1043709" y="36946"/>
                    <a:pt x="1043709" y="36946"/>
                  </a:cubicBezTo>
                  <a:cubicBezTo>
                    <a:pt x="1075507" y="60795"/>
                    <a:pt x="1113971" y="86921"/>
                    <a:pt x="1136072" y="120073"/>
                  </a:cubicBezTo>
                  <a:lnTo>
                    <a:pt x="1154545" y="147782"/>
                  </a:lnTo>
                  <a:lnTo>
                    <a:pt x="1182254" y="230909"/>
                  </a:lnTo>
                  <a:lnTo>
                    <a:pt x="1191491" y="258619"/>
                  </a:lnTo>
                  <a:cubicBezTo>
                    <a:pt x="1188412" y="277092"/>
                    <a:pt x="1189209" y="296649"/>
                    <a:pt x="1182254" y="314037"/>
                  </a:cubicBezTo>
                  <a:cubicBezTo>
                    <a:pt x="1166324" y="353860"/>
                    <a:pt x="1154056" y="346772"/>
                    <a:pt x="1126836" y="369455"/>
                  </a:cubicBezTo>
                  <a:cubicBezTo>
                    <a:pt x="1116801" y="377817"/>
                    <a:pt x="1108363" y="387928"/>
                    <a:pt x="1099127" y="397164"/>
                  </a:cubicBezTo>
                  <a:lnTo>
                    <a:pt x="1080654" y="452582"/>
                  </a:lnTo>
                  <a:cubicBezTo>
                    <a:pt x="1077575" y="461818"/>
                    <a:pt x="1073779" y="470846"/>
                    <a:pt x="1071418" y="480291"/>
                  </a:cubicBezTo>
                  <a:cubicBezTo>
                    <a:pt x="1068339" y="492606"/>
                    <a:pt x="1065829" y="505078"/>
                    <a:pt x="1062181" y="517237"/>
                  </a:cubicBezTo>
                  <a:cubicBezTo>
                    <a:pt x="1056586" y="535888"/>
                    <a:pt x="1049867" y="554182"/>
                    <a:pt x="1043709" y="572655"/>
                  </a:cubicBezTo>
                  <a:cubicBezTo>
                    <a:pt x="1040630" y="581891"/>
                    <a:pt x="1040314" y="592575"/>
                    <a:pt x="1034472" y="600364"/>
                  </a:cubicBezTo>
                  <a:lnTo>
                    <a:pt x="1006763" y="637309"/>
                  </a:lnTo>
                  <a:cubicBezTo>
                    <a:pt x="1003684" y="646546"/>
                    <a:pt x="1003504" y="657334"/>
                    <a:pt x="997527" y="665019"/>
                  </a:cubicBezTo>
                  <a:cubicBezTo>
                    <a:pt x="979521" y="688170"/>
                    <a:pt x="918711" y="746709"/>
                    <a:pt x="886691" y="757382"/>
                  </a:cubicBezTo>
                  <a:lnTo>
                    <a:pt x="831272" y="775855"/>
                  </a:lnTo>
                  <a:cubicBezTo>
                    <a:pt x="822036" y="782013"/>
                    <a:pt x="813766" y="789955"/>
                    <a:pt x="803563" y="794328"/>
                  </a:cubicBezTo>
                  <a:cubicBezTo>
                    <a:pt x="791895" y="799328"/>
                    <a:pt x="778824" y="800077"/>
                    <a:pt x="766618" y="803564"/>
                  </a:cubicBezTo>
                  <a:cubicBezTo>
                    <a:pt x="673834" y="830073"/>
                    <a:pt x="817502" y="793151"/>
                    <a:pt x="701963" y="822037"/>
                  </a:cubicBezTo>
                  <a:cubicBezTo>
                    <a:pt x="621915" y="818958"/>
                    <a:pt x="540965" y="825167"/>
                    <a:pt x="461818" y="812800"/>
                  </a:cubicBezTo>
                  <a:cubicBezTo>
                    <a:pt x="439883" y="809373"/>
                    <a:pt x="424873" y="788170"/>
                    <a:pt x="406400" y="775855"/>
                  </a:cubicBezTo>
                  <a:lnTo>
                    <a:pt x="378691" y="757382"/>
                  </a:lnTo>
                  <a:cubicBezTo>
                    <a:pt x="372533" y="738909"/>
                    <a:pt x="364941" y="720854"/>
                    <a:pt x="360218" y="701964"/>
                  </a:cubicBezTo>
                  <a:cubicBezTo>
                    <a:pt x="357139" y="689649"/>
                    <a:pt x="358022" y="675581"/>
                    <a:pt x="350981" y="665019"/>
                  </a:cubicBezTo>
                  <a:cubicBezTo>
                    <a:pt x="344823" y="655783"/>
                    <a:pt x="333803" y="650056"/>
                    <a:pt x="323272" y="646546"/>
                  </a:cubicBezTo>
                  <a:cubicBezTo>
                    <a:pt x="305506" y="640624"/>
                    <a:pt x="286022" y="641851"/>
                    <a:pt x="267854" y="637309"/>
                  </a:cubicBezTo>
                  <a:cubicBezTo>
                    <a:pt x="248964" y="632586"/>
                    <a:pt x="212436" y="618837"/>
                    <a:pt x="212436" y="618837"/>
                  </a:cubicBezTo>
                  <a:cubicBezTo>
                    <a:pt x="133025" y="565896"/>
                    <a:pt x="233498" y="629368"/>
                    <a:pt x="157018" y="591128"/>
                  </a:cubicBezTo>
                  <a:cubicBezTo>
                    <a:pt x="147089" y="586164"/>
                    <a:pt x="140085" y="561879"/>
                    <a:pt x="129309" y="55418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05800" y="5481935"/>
              <a:ext cx="3385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53200" y="4267200"/>
              <a:ext cx="3385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6528957" y="5085771"/>
              <a:ext cx="1295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6879939" y="5085771"/>
              <a:ext cx="1295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7226303" y="5085771"/>
              <a:ext cx="1295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 flipH="1" flipV="1">
              <a:off x="7577285" y="5085771"/>
              <a:ext cx="1295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6614413" y="5466776"/>
              <a:ext cx="192024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6614413" y="5115794"/>
              <a:ext cx="192024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6614413" y="4769430"/>
              <a:ext cx="192024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 rot="5580893">
            <a:off x="5220139" y="3046479"/>
            <a:ext cx="678873" cy="2149303"/>
          </a:xfrm>
          <a:custGeom>
            <a:avLst/>
            <a:gdLst>
              <a:gd name="connsiteX0" fmla="*/ 1280776 w 1280776"/>
              <a:gd name="connsiteY0" fmla="*/ 2207491 h 2207491"/>
              <a:gd name="connsiteX1" fmla="*/ 144703 w 1280776"/>
              <a:gd name="connsiteY1" fmla="*/ 1126836 h 2207491"/>
              <a:gd name="connsiteX2" fmla="*/ 412558 w 1280776"/>
              <a:gd name="connsiteY2" fmla="*/ 0 h 2207491"/>
              <a:gd name="connsiteX0" fmla="*/ 1255376 w 1255376"/>
              <a:gd name="connsiteY0" fmla="*/ 2207491 h 2207491"/>
              <a:gd name="connsiteX1" fmla="*/ 119303 w 1255376"/>
              <a:gd name="connsiteY1" fmla="*/ 1126836 h 2207491"/>
              <a:gd name="connsiteX2" fmla="*/ 539558 w 1255376"/>
              <a:gd name="connsiteY2" fmla="*/ 0 h 2207491"/>
              <a:gd name="connsiteX0" fmla="*/ 1026776 w 1026776"/>
              <a:gd name="connsiteY0" fmla="*/ 2207491 h 2207491"/>
              <a:gd name="connsiteX1" fmla="*/ 119303 w 1026776"/>
              <a:gd name="connsiteY1" fmla="*/ 1126836 h 2207491"/>
              <a:gd name="connsiteX2" fmla="*/ 310958 w 1026776"/>
              <a:gd name="connsiteY2" fmla="*/ 0 h 2207491"/>
              <a:gd name="connsiteX0" fmla="*/ 955964 w 955964"/>
              <a:gd name="connsiteY0" fmla="*/ 2447637 h 2447637"/>
              <a:gd name="connsiteX1" fmla="*/ 48491 w 955964"/>
              <a:gd name="connsiteY1" fmla="*/ 1366982 h 2447637"/>
              <a:gd name="connsiteX2" fmla="*/ 665019 w 955964"/>
              <a:gd name="connsiteY2" fmla="*/ 0 h 2447637"/>
              <a:gd name="connsiteX0" fmla="*/ 678873 w 678873"/>
              <a:gd name="connsiteY0" fmla="*/ 2447637 h 2447637"/>
              <a:gd name="connsiteX1" fmla="*/ 48491 w 678873"/>
              <a:gd name="connsiteY1" fmla="*/ 1366982 h 2447637"/>
              <a:gd name="connsiteX2" fmla="*/ 387928 w 678873"/>
              <a:gd name="connsiteY2" fmla="*/ 0 h 2447637"/>
              <a:gd name="connsiteX0" fmla="*/ 678873 w 678873"/>
              <a:gd name="connsiteY0" fmla="*/ 2447637 h 2447637"/>
              <a:gd name="connsiteX1" fmla="*/ 48491 w 678873"/>
              <a:gd name="connsiteY1" fmla="*/ 1366982 h 2447637"/>
              <a:gd name="connsiteX2" fmla="*/ 387928 w 678873"/>
              <a:gd name="connsiteY2" fmla="*/ 0 h 244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873" h="2447637">
                <a:moveTo>
                  <a:pt x="678873" y="2447637"/>
                </a:moveTo>
                <a:cubicBezTo>
                  <a:pt x="183188" y="2091267"/>
                  <a:pt x="96982" y="1774921"/>
                  <a:pt x="48491" y="1366982"/>
                </a:cubicBezTo>
                <a:cubicBezTo>
                  <a:pt x="0" y="959043"/>
                  <a:pt x="181649" y="379460"/>
                  <a:pt x="387928" y="0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681952" y="4586384"/>
            <a:ext cx="517847" cy="0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694282" y="4093224"/>
            <a:ext cx="4444" cy="509941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17" y="1979769"/>
            <a:ext cx="4544358" cy="115836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21050" y="3885441"/>
            <a:ext cx="2246249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What happens to tangent vectors?</a:t>
            </a:r>
          </a:p>
        </p:txBody>
      </p:sp>
      <p:grpSp>
        <p:nvGrpSpPr>
          <p:cNvPr id="29" name="Group 28"/>
          <p:cNvGrpSpPr/>
          <p:nvPr/>
        </p:nvGrpSpPr>
        <p:grpSpPr>
          <a:xfrm rot="18590118">
            <a:off x="7348781" y="3815483"/>
            <a:ext cx="395227" cy="389193"/>
            <a:chOff x="6662472" y="3345608"/>
            <a:chExt cx="517847" cy="509941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6662472" y="3838768"/>
              <a:ext cx="517847" cy="0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 flipV="1">
              <a:off x="6674802" y="3345608"/>
              <a:ext cx="4444" cy="509941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4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Measures of Local Distortion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Remember differential geometry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7424" y="2660214"/>
            <a:ext cx="2796576" cy="353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"/>
          <p:cNvGrpSpPr/>
          <p:nvPr/>
        </p:nvGrpSpPr>
        <p:grpSpPr>
          <a:xfrm>
            <a:off x="2282509" y="3371939"/>
            <a:ext cx="3026962" cy="2337501"/>
            <a:chOff x="6553200" y="4267200"/>
            <a:chExt cx="2091154" cy="1614845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6210300" y="5067300"/>
              <a:ext cx="1295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6553200" y="5562600"/>
              <a:ext cx="2057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7102764" y="4581236"/>
              <a:ext cx="1191491" cy="830073"/>
            </a:xfrm>
            <a:custGeom>
              <a:avLst/>
              <a:gdLst>
                <a:gd name="connsiteX0" fmla="*/ 129309 w 1191491"/>
                <a:gd name="connsiteY0" fmla="*/ 554182 h 830073"/>
                <a:gd name="connsiteX1" fmla="*/ 92363 w 1191491"/>
                <a:gd name="connsiteY1" fmla="*/ 544946 h 830073"/>
                <a:gd name="connsiteX2" fmla="*/ 9236 w 1191491"/>
                <a:gd name="connsiteY2" fmla="*/ 480291 h 830073"/>
                <a:gd name="connsiteX3" fmla="*/ 0 w 1191491"/>
                <a:gd name="connsiteY3" fmla="*/ 424873 h 830073"/>
                <a:gd name="connsiteX4" fmla="*/ 9236 w 1191491"/>
                <a:gd name="connsiteY4" fmla="*/ 258619 h 830073"/>
                <a:gd name="connsiteX5" fmla="*/ 36945 w 1191491"/>
                <a:gd name="connsiteY5" fmla="*/ 203200 h 830073"/>
                <a:gd name="connsiteX6" fmla="*/ 64654 w 1191491"/>
                <a:gd name="connsiteY6" fmla="*/ 175491 h 830073"/>
                <a:gd name="connsiteX7" fmla="*/ 314036 w 1191491"/>
                <a:gd name="connsiteY7" fmla="*/ 129309 h 830073"/>
                <a:gd name="connsiteX8" fmla="*/ 341745 w 1191491"/>
                <a:gd name="connsiteY8" fmla="*/ 120073 h 830073"/>
                <a:gd name="connsiteX9" fmla="*/ 397163 w 1191491"/>
                <a:gd name="connsiteY9" fmla="*/ 92364 h 830073"/>
                <a:gd name="connsiteX10" fmla="*/ 424872 w 1191491"/>
                <a:gd name="connsiteY10" fmla="*/ 73891 h 830073"/>
                <a:gd name="connsiteX11" fmla="*/ 526472 w 1191491"/>
                <a:gd name="connsiteY11" fmla="*/ 27709 h 830073"/>
                <a:gd name="connsiteX12" fmla="*/ 554181 w 1191491"/>
                <a:gd name="connsiteY12" fmla="*/ 9237 h 830073"/>
                <a:gd name="connsiteX13" fmla="*/ 618836 w 1191491"/>
                <a:gd name="connsiteY13" fmla="*/ 0 h 830073"/>
                <a:gd name="connsiteX14" fmla="*/ 951345 w 1191491"/>
                <a:gd name="connsiteY14" fmla="*/ 9237 h 830073"/>
                <a:gd name="connsiteX15" fmla="*/ 988291 w 1191491"/>
                <a:gd name="connsiteY15" fmla="*/ 18473 h 830073"/>
                <a:gd name="connsiteX16" fmla="*/ 1043709 w 1191491"/>
                <a:gd name="connsiteY16" fmla="*/ 36946 h 830073"/>
                <a:gd name="connsiteX17" fmla="*/ 1136072 w 1191491"/>
                <a:gd name="connsiteY17" fmla="*/ 120073 h 830073"/>
                <a:gd name="connsiteX18" fmla="*/ 1154545 w 1191491"/>
                <a:gd name="connsiteY18" fmla="*/ 147782 h 830073"/>
                <a:gd name="connsiteX19" fmla="*/ 1182254 w 1191491"/>
                <a:gd name="connsiteY19" fmla="*/ 230909 h 830073"/>
                <a:gd name="connsiteX20" fmla="*/ 1191491 w 1191491"/>
                <a:gd name="connsiteY20" fmla="*/ 258619 h 830073"/>
                <a:gd name="connsiteX21" fmla="*/ 1182254 w 1191491"/>
                <a:gd name="connsiteY21" fmla="*/ 314037 h 830073"/>
                <a:gd name="connsiteX22" fmla="*/ 1126836 w 1191491"/>
                <a:gd name="connsiteY22" fmla="*/ 369455 h 830073"/>
                <a:gd name="connsiteX23" fmla="*/ 1099127 w 1191491"/>
                <a:gd name="connsiteY23" fmla="*/ 397164 h 830073"/>
                <a:gd name="connsiteX24" fmla="*/ 1080654 w 1191491"/>
                <a:gd name="connsiteY24" fmla="*/ 452582 h 830073"/>
                <a:gd name="connsiteX25" fmla="*/ 1071418 w 1191491"/>
                <a:gd name="connsiteY25" fmla="*/ 480291 h 830073"/>
                <a:gd name="connsiteX26" fmla="*/ 1062181 w 1191491"/>
                <a:gd name="connsiteY26" fmla="*/ 517237 h 830073"/>
                <a:gd name="connsiteX27" fmla="*/ 1043709 w 1191491"/>
                <a:gd name="connsiteY27" fmla="*/ 572655 h 830073"/>
                <a:gd name="connsiteX28" fmla="*/ 1034472 w 1191491"/>
                <a:gd name="connsiteY28" fmla="*/ 600364 h 830073"/>
                <a:gd name="connsiteX29" fmla="*/ 1006763 w 1191491"/>
                <a:gd name="connsiteY29" fmla="*/ 637309 h 830073"/>
                <a:gd name="connsiteX30" fmla="*/ 997527 w 1191491"/>
                <a:gd name="connsiteY30" fmla="*/ 665019 h 830073"/>
                <a:gd name="connsiteX31" fmla="*/ 886691 w 1191491"/>
                <a:gd name="connsiteY31" fmla="*/ 757382 h 830073"/>
                <a:gd name="connsiteX32" fmla="*/ 831272 w 1191491"/>
                <a:gd name="connsiteY32" fmla="*/ 775855 h 830073"/>
                <a:gd name="connsiteX33" fmla="*/ 803563 w 1191491"/>
                <a:gd name="connsiteY33" fmla="*/ 794328 h 830073"/>
                <a:gd name="connsiteX34" fmla="*/ 766618 w 1191491"/>
                <a:gd name="connsiteY34" fmla="*/ 803564 h 830073"/>
                <a:gd name="connsiteX35" fmla="*/ 701963 w 1191491"/>
                <a:gd name="connsiteY35" fmla="*/ 822037 h 830073"/>
                <a:gd name="connsiteX36" fmla="*/ 461818 w 1191491"/>
                <a:gd name="connsiteY36" fmla="*/ 812800 h 830073"/>
                <a:gd name="connsiteX37" fmla="*/ 406400 w 1191491"/>
                <a:gd name="connsiteY37" fmla="*/ 775855 h 830073"/>
                <a:gd name="connsiteX38" fmla="*/ 378691 w 1191491"/>
                <a:gd name="connsiteY38" fmla="*/ 757382 h 830073"/>
                <a:gd name="connsiteX39" fmla="*/ 360218 w 1191491"/>
                <a:gd name="connsiteY39" fmla="*/ 701964 h 830073"/>
                <a:gd name="connsiteX40" fmla="*/ 350981 w 1191491"/>
                <a:gd name="connsiteY40" fmla="*/ 665019 h 830073"/>
                <a:gd name="connsiteX41" fmla="*/ 323272 w 1191491"/>
                <a:gd name="connsiteY41" fmla="*/ 646546 h 830073"/>
                <a:gd name="connsiteX42" fmla="*/ 267854 w 1191491"/>
                <a:gd name="connsiteY42" fmla="*/ 637309 h 830073"/>
                <a:gd name="connsiteX43" fmla="*/ 212436 w 1191491"/>
                <a:gd name="connsiteY43" fmla="*/ 618837 h 830073"/>
                <a:gd name="connsiteX44" fmla="*/ 157018 w 1191491"/>
                <a:gd name="connsiteY44" fmla="*/ 591128 h 830073"/>
                <a:gd name="connsiteX45" fmla="*/ 129309 w 1191491"/>
                <a:gd name="connsiteY45" fmla="*/ 554182 h 830073"/>
                <a:gd name="connsiteX0" fmla="*/ 129309 w 1191491"/>
                <a:gd name="connsiteY0" fmla="*/ 554182 h 830073"/>
                <a:gd name="connsiteX1" fmla="*/ 92363 w 1191491"/>
                <a:gd name="connsiteY1" fmla="*/ 544946 h 830073"/>
                <a:gd name="connsiteX2" fmla="*/ 9236 w 1191491"/>
                <a:gd name="connsiteY2" fmla="*/ 480291 h 830073"/>
                <a:gd name="connsiteX3" fmla="*/ 0 w 1191491"/>
                <a:gd name="connsiteY3" fmla="*/ 424873 h 830073"/>
                <a:gd name="connsiteX4" fmla="*/ 9236 w 1191491"/>
                <a:gd name="connsiteY4" fmla="*/ 258619 h 830073"/>
                <a:gd name="connsiteX5" fmla="*/ 36945 w 1191491"/>
                <a:gd name="connsiteY5" fmla="*/ 203200 h 830073"/>
                <a:gd name="connsiteX6" fmla="*/ 64654 w 1191491"/>
                <a:gd name="connsiteY6" fmla="*/ 175491 h 830073"/>
                <a:gd name="connsiteX7" fmla="*/ 314036 w 1191491"/>
                <a:gd name="connsiteY7" fmla="*/ 129309 h 830073"/>
                <a:gd name="connsiteX8" fmla="*/ 341745 w 1191491"/>
                <a:gd name="connsiteY8" fmla="*/ 120073 h 830073"/>
                <a:gd name="connsiteX9" fmla="*/ 397163 w 1191491"/>
                <a:gd name="connsiteY9" fmla="*/ 92364 h 830073"/>
                <a:gd name="connsiteX10" fmla="*/ 424872 w 1191491"/>
                <a:gd name="connsiteY10" fmla="*/ 73891 h 830073"/>
                <a:gd name="connsiteX11" fmla="*/ 526472 w 1191491"/>
                <a:gd name="connsiteY11" fmla="*/ 27709 h 830073"/>
                <a:gd name="connsiteX12" fmla="*/ 554181 w 1191491"/>
                <a:gd name="connsiteY12" fmla="*/ 9237 h 830073"/>
                <a:gd name="connsiteX13" fmla="*/ 618836 w 1191491"/>
                <a:gd name="connsiteY13" fmla="*/ 0 h 830073"/>
                <a:gd name="connsiteX14" fmla="*/ 951345 w 1191491"/>
                <a:gd name="connsiteY14" fmla="*/ 9237 h 830073"/>
                <a:gd name="connsiteX15" fmla="*/ 988291 w 1191491"/>
                <a:gd name="connsiteY15" fmla="*/ 18473 h 830073"/>
                <a:gd name="connsiteX16" fmla="*/ 1043709 w 1191491"/>
                <a:gd name="connsiteY16" fmla="*/ 36946 h 830073"/>
                <a:gd name="connsiteX17" fmla="*/ 1136072 w 1191491"/>
                <a:gd name="connsiteY17" fmla="*/ 120073 h 830073"/>
                <a:gd name="connsiteX18" fmla="*/ 1154545 w 1191491"/>
                <a:gd name="connsiteY18" fmla="*/ 147782 h 830073"/>
                <a:gd name="connsiteX19" fmla="*/ 1182254 w 1191491"/>
                <a:gd name="connsiteY19" fmla="*/ 230909 h 830073"/>
                <a:gd name="connsiteX20" fmla="*/ 1191491 w 1191491"/>
                <a:gd name="connsiteY20" fmla="*/ 258619 h 830073"/>
                <a:gd name="connsiteX21" fmla="*/ 1182254 w 1191491"/>
                <a:gd name="connsiteY21" fmla="*/ 314037 h 830073"/>
                <a:gd name="connsiteX22" fmla="*/ 1126836 w 1191491"/>
                <a:gd name="connsiteY22" fmla="*/ 369455 h 830073"/>
                <a:gd name="connsiteX23" fmla="*/ 1099127 w 1191491"/>
                <a:gd name="connsiteY23" fmla="*/ 397164 h 830073"/>
                <a:gd name="connsiteX24" fmla="*/ 1080654 w 1191491"/>
                <a:gd name="connsiteY24" fmla="*/ 452582 h 830073"/>
                <a:gd name="connsiteX25" fmla="*/ 1071418 w 1191491"/>
                <a:gd name="connsiteY25" fmla="*/ 480291 h 830073"/>
                <a:gd name="connsiteX26" fmla="*/ 1062181 w 1191491"/>
                <a:gd name="connsiteY26" fmla="*/ 517237 h 830073"/>
                <a:gd name="connsiteX27" fmla="*/ 1043709 w 1191491"/>
                <a:gd name="connsiteY27" fmla="*/ 572655 h 830073"/>
                <a:gd name="connsiteX28" fmla="*/ 1034472 w 1191491"/>
                <a:gd name="connsiteY28" fmla="*/ 600364 h 830073"/>
                <a:gd name="connsiteX29" fmla="*/ 1006763 w 1191491"/>
                <a:gd name="connsiteY29" fmla="*/ 637309 h 830073"/>
                <a:gd name="connsiteX30" fmla="*/ 997527 w 1191491"/>
                <a:gd name="connsiteY30" fmla="*/ 665019 h 830073"/>
                <a:gd name="connsiteX31" fmla="*/ 886691 w 1191491"/>
                <a:gd name="connsiteY31" fmla="*/ 757382 h 830073"/>
                <a:gd name="connsiteX32" fmla="*/ 831272 w 1191491"/>
                <a:gd name="connsiteY32" fmla="*/ 775855 h 830073"/>
                <a:gd name="connsiteX33" fmla="*/ 803563 w 1191491"/>
                <a:gd name="connsiteY33" fmla="*/ 794328 h 830073"/>
                <a:gd name="connsiteX34" fmla="*/ 766618 w 1191491"/>
                <a:gd name="connsiteY34" fmla="*/ 803564 h 830073"/>
                <a:gd name="connsiteX35" fmla="*/ 701963 w 1191491"/>
                <a:gd name="connsiteY35" fmla="*/ 822037 h 830073"/>
                <a:gd name="connsiteX36" fmla="*/ 461818 w 1191491"/>
                <a:gd name="connsiteY36" fmla="*/ 812800 h 830073"/>
                <a:gd name="connsiteX37" fmla="*/ 406400 w 1191491"/>
                <a:gd name="connsiteY37" fmla="*/ 775855 h 830073"/>
                <a:gd name="connsiteX38" fmla="*/ 378691 w 1191491"/>
                <a:gd name="connsiteY38" fmla="*/ 757382 h 830073"/>
                <a:gd name="connsiteX39" fmla="*/ 360218 w 1191491"/>
                <a:gd name="connsiteY39" fmla="*/ 701964 h 830073"/>
                <a:gd name="connsiteX40" fmla="*/ 350981 w 1191491"/>
                <a:gd name="connsiteY40" fmla="*/ 665019 h 830073"/>
                <a:gd name="connsiteX41" fmla="*/ 323272 w 1191491"/>
                <a:gd name="connsiteY41" fmla="*/ 646546 h 830073"/>
                <a:gd name="connsiteX42" fmla="*/ 267854 w 1191491"/>
                <a:gd name="connsiteY42" fmla="*/ 637309 h 830073"/>
                <a:gd name="connsiteX43" fmla="*/ 212436 w 1191491"/>
                <a:gd name="connsiteY43" fmla="*/ 618837 h 830073"/>
                <a:gd name="connsiteX44" fmla="*/ 157018 w 1191491"/>
                <a:gd name="connsiteY44" fmla="*/ 591128 h 830073"/>
                <a:gd name="connsiteX45" fmla="*/ 129309 w 1191491"/>
                <a:gd name="connsiteY45" fmla="*/ 554182 h 830073"/>
                <a:gd name="connsiteX0" fmla="*/ 129309 w 1191491"/>
                <a:gd name="connsiteY0" fmla="*/ 554182 h 830073"/>
                <a:gd name="connsiteX1" fmla="*/ 92363 w 1191491"/>
                <a:gd name="connsiteY1" fmla="*/ 544946 h 830073"/>
                <a:gd name="connsiteX2" fmla="*/ 9236 w 1191491"/>
                <a:gd name="connsiteY2" fmla="*/ 480291 h 830073"/>
                <a:gd name="connsiteX3" fmla="*/ 0 w 1191491"/>
                <a:gd name="connsiteY3" fmla="*/ 424873 h 830073"/>
                <a:gd name="connsiteX4" fmla="*/ 9236 w 1191491"/>
                <a:gd name="connsiteY4" fmla="*/ 258619 h 830073"/>
                <a:gd name="connsiteX5" fmla="*/ 36945 w 1191491"/>
                <a:gd name="connsiteY5" fmla="*/ 203200 h 830073"/>
                <a:gd name="connsiteX6" fmla="*/ 64654 w 1191491"/>
                <a:gd name="connsiteY6" fmla="*/ 175491 h 830073"/>
                <a:gd name="connsiteX7" fmla="*/ 314036 w 1191491"/>
                <a:gd name="connsiteY7" fmla="*/ 129309 h 830073"/>
                <a:gd name="connsiteX8" fmla="*/ 341745 w 1191491"/>
                <a:gd name="connsiteY8" fmla="*/ 120073 h 830073"/>
                <a:gd name="connsiteX9" fmla="*/ 397163 w 1191491"/>
                <a:gd name="connsiteY9" fmla="*/ 92364 h 830073"/>
                <a:gd name="connsiteX10" fmla="*/ 424872 w 1191491"/>
                <a:gd name="connsiteY10" fmla="*/ 73891 h 830073"/>
                <a:gd name="connsiteX11" fmla="*/ 526472 w 1191491"/>
                <a:gd name="connsiteY11" fmla="*/ 27709 h 830073"/>
                <a:gd name="connsiteX12" fmla="*/ 618836 w 1191491"/>
                <a:gd name="connsiteY12" fmla="*/ 0 h 830073"/>
                <a:gd name="connsiteX13" fmla="*/ 951345 w 1191491"/>
                <a:gd name="connsiteY13" fmla="*/ 9237 h 830073"/>
                <a:gd name="connsiteX14" fmla="*/ 988291 w 1191491"/>
                <a:gd name="connsiteY14" fmla="*/ 18473 h 830073"/>
                <a:gd name="connsiteX15" fmla="*/ 1043709 w 1191491"/>
                <a:gd name="connsiteY15" fmla="*/ 36946 h 830073"/>
                <a:gd name="connsiteX16" fmla="*/ 1136072 w 1191491"/>
                <a:gd name="connsiteY16" fmla="*/ 120073 h 830073"/>
                <a:gd name="connsiteX17" fmla="*/ 1154545 w 1191491"/>
                <a:gd name="connsiteY17" fmla="*/ 147782 h 830073"/>
                <a:gd name="connsiteX18" fmla="*/ 1182254 w 1191491"/>
                <a:gd name="connsiteY18" fmla="*/ 230909 h 830073"/>
                <a:gd name="connsiteX19" fmla="*/ 1191491 w 1191491"/>
                <a:gd name="connsiteY19" fmla="*/ 258619 h 830073"/>
                <a:gd name="connsiteX20" fmla="*/ 1182254 w 1191491"/>
                <a:gd name="connsiteY20" fmla="*/ 314037 h 830073"/>
                <a:gd name="connsiteX21" fmla="*/ 1126836 w 1191491"/>
                <a:gd name="connsiteY21" fmla="*/ 369455 h 830073"/>
                <a:gd name="connsiteX22" fmla="*/ 1099127 w 1191491"/>
                <a:gd name="connsiteY22" fmla="*/ 397164 h 830073"/>
                <a:gd name="connsiteX23" fmla="*/ 1080654 w 1191491"/>
                <a:gd name="connsiteY23" fmla="*/ 452582 h 830073"/>
                <a:gd name="connsiteX24" fmla="*/ 1071418 w 1191491"/>
                <a:gd name="connsiteY24" fmla="*/ 480291 h 830073"/>
                <a:gd name="connsiteX25" fmla="*/ 1062181 w 1191491"/>
                <a:gd name="connsiteY25" fmla="*/ 517237 h 830073"/>
                <a:gd name="connsiteX26" fmla="*/ 1043709 w 1191491"/>
                <a:gd name="connsiteY26" fmla="*/ 572655 h 830073"/>
                <a:gd name="connsiteX27" fmla="*/ 1034472 w 1191491"/>
                <a:gd name="connsiteY27" fmla="*/ 600364 h 830073"/>
                <a:gd name="connsiteX28" fmla="*/ 1006763 w 1191491"/>
                <a:gd name="connsiteY28" fmla="*/ 637309 h 830073"/>
                <a:gd name="connsiteX29" fmla="*/ 997527 w 1191491"/>
                <a:gd name="connsiteY29" fmla="*/ 665019 h 830073"/>
                <a:gd name="connsiteX30" fmla="*/ 886691 w 1191491"/>
                <a:gd name="connsiteY30" fmla="*/ 757382 h 830073"/>
                <a:gd name="connsiteX31" fmla="*/ 831272 w 1191491"/>
                <a:gd name="connsiteY31" fmla="*/ 775855 h 830073"/>
                <a:gd name="connsiteX32" fmla="*/ 803563 w 1191491"/>
                <a:gd name="connsiteY32" fmla="*/ 794328 h 830073"/>
                <a:gd name="connsiteX33" fmla="*/ 766618 w 1191491"/>
                <a:gd name="connsiteY33" fmla="*/ 803564 h 830073"/>
                <a:gd name="connsiteX34" fmla="*/ 701963 w 1191491"/>
                <a:gd name="connsiteY34" fmla="*/ 822037 h 830073"/>
                <a:gd name="connsiteX35" fmla="*/ 461818 w 1191491"/>
                <a:gd name="connsiteY35" fmla="*/ 812800 h 830073"/>
                <a:gd name="connsiteX36" fmla="*/ 406400 w 1191491"/>
                <a:gd name="connsiteY36" fmla="*/ 775855 h 830073"/>
                <a:gd name="connsiteX37" fmla="*/ 378691 w 1191491"/>
                <a:gd name="connsiteY37" fmla="*/ 757382 h 830073"/>
                <a:gd name="connsiteX38" fmla="*/ 360218 w 1191491"/>
                <a:gd name="connsiteY38" fmla="*/ 701964 h 830073"/>
                <a:gd name="connsiteX39" fmla="*/ 350981 w 1191491"/>
                <a:gd name="connsiteY39" fmla="*/ 665019 h 830073"/>
                <a:gd name="connsiteX40" fmla="*/ 323272 w 1191491"/>
                <a:gd name="connsiteY40" fmla="*/ 646546 h 830073"/>
                <a:gd name="connsiteX41" fmla="*/ 267854 w 1191491"/>
                <a:gd name="connsiteY41" fmla="*/ 637309 h 830073"/>
                <a:gd name="connsiteX42" fmla="*/ 212436 w 1191491"/>
                <a:gd name="connsiteY42" fmla="*/ 618837 h 830073"/>
                <a:gd name="connsiteX43" fmla="*/ 157018 w 1191491"/>
                <a:gd name="connsiteY43" fmla="*/ 591128 h 830073"/>
                <a:gd name="connsiteX44" fmla="*/ 129309 w 1191491"/>
                <a:gd name="connsiteY44" fmla="*/ 554182 h 830073"/>
                <a:gd name="connsiteX0" fmla="*/ 129309 w 1191491"/>
                <a:gd name="connsiteY0" fmla="*/ 554182 h 830073"/>
                <a:gd name="connsiteX1" fmla="*/ 92363 w 1191491"/>
                <a:gd name="connsiteY1" fmla="*/ 544946 h 830073"/>
                <a:gd name="connsiteX2" fmla="*/ 9236 w 1191491"/>
                <a:gd name="connsiteY2" fmla="*/ 480291 h 830073"/>
                <a:gd name="connsiteX3" fmla="*/ 0 w 1191491"/>
                <a:gd name="connsiteY3" fmla="*/ 424873 h 830073"/>
                <a:gd name="connsiteX4" fmla="*/ 9236 w 1191491"/>
                <a:gd name="connsiteY4" fmla="*/ 258619 h 830073"/>
                <a:gd name="connsiteX5" fmla="*/ 36945 w 1191491"/>
                <a:gd name="connsiteY5" fmla="*/ 203200 h 830073"/>
                <a:gd name="connsiteX6" fmla="*/ 64654 w 1191491"/>
                <a:gd name="connsiteY6" fmla="*/ 175491 h 830073"/>
                <a:gd name="connsiteX7" fmla="*/ 314036 w 1191491"/>
                <a:gd name="connsiteY7" fmla="*/ 129309 h 830073"/>
                <a:gd name="connsiteX8" fmla="*/ 341745 w 1191491"/>
                <a:gd name="connsiteY8" fmla="*/ 120073 h 830073"/>
                <a:gd name="connsiteX9" fmla="*/ 397163 w 1191491"/>
                <a:gd name="connsiteY9" fmla="*/ 92364 h 830073"/>
                <a:gd name="connsiteX10" fmla="*/ 526472 w 1191491"/>
                <a:gd name="connsiteY10" fmla="*/ 27709 h 830073"/>
                <a:gd name="connsiteX11" fmla="*/ 618836 w 1191491"/>
                <a:gd name="connsiteY11" fmla="*/ 0 h 830073"/>
                <a:gd name="connsiteX12" fmla="*/ 951345 w 1191491"/>
                <a:gd name="connsiteY12" fmla="*/ 9237 h 830073"/>
                <a:gd name="connsiteX13" fmla="*/ 988291 w 1191491"/>
                <a:gd name="connsiteY13" fmla="*/ 18473 h 830073"/>
                <a:gd name="connsiteX14" fmla="*/ 1043709 w 1191491"/>
                <a:gd name="connsiteY14" fmla="*/ 36946 h 830073"/>
                <a:gd name="connsiteX15" fmla="*/ 1136072 w 1191491"/>
                <a:gd name="connsiteY15" fmla="*/ 120073 h 830073"/>
                <a:gd name="connsiteX16" fmla="*/ 1154545 w 1191491"/>
                <a:gd name="connsiteY16" fmla="*/ 147782 h 830073"/>
                <a:gd name="connsiteX17" fmla="*/ 1182254 w 1191491"/>
                <a:gd name="connsiteY17" fmla="*/ 230909 h 830073"/>
                <a:gd name="connsiteX18" fmla="*/ 1191491 w 1191491"/>
                <a:gd name="connsiteY18" fmla="*/ 258619 h 830073"/>
                <a:gd name="connsiteX19" fmla="*/ 1182254 w 1191491"/>
                <a:gd name="connsiteY19" fmla="*/ 314037 h 830073"/>
                <a:gd name="connsiteX20" fmla="*/ 1126836 w 1191491"/>
                <a:gd name="connsiteY20" fmla="*/ 369455 h 830073"/>
                <a:gd name="connsiteX21" fmla="*/ 1099127 w 1191491"/>
                <a:gd name="connsiteY21" fmla="*/ 397164 h 830073"/>
                <a:gd name="connsiteX22" fmla="*/ 1080654 w 1191491"/>
                <a:gd name="connsiteY22" fmla="*/ 452582 h 830073"/>
                <a:gd name="connsiteX23" fmla="*/ 1071418 w 1191491"/>
                <a:gd name="connsiteY23" fmla="*/ 480291 h 830073"/>
                <a:gd name="connsiteX24" fmla="*/ 1062181 w 1191491"/>
                <a:gd name="connsiteY24" fmla="*/ 517237 h 830073"/>
                <a:gd name="connsiteX25" fmla="*/ 1043709 w 1191491"/>
                <a:gd name="connsiteY25" fmla="*/ 572655 h 830073"/>
                <a:gd name="connsiteX26" fmla="*/ 1034472 w 1191491"/>
                <a:gd name="connsiteY26" fmla="*/ 600364 h 830073"/>
                <a:gd name="connsiteX27" fmla="*/ 1006763 w 1191491"/>
                <a:gd name="connsiteY27" fmla="*/ 637309 h 830073"/>
                <a:gd name="connsiteX28" fmla="*/ 997527 w 1191491"/>
                <a:gd name="connsiteY28" fmla="*/ 665019 h 830073"/>
                <a:gd name="connsiteX29" fmla="*/ 886691 w 1191491"/>
                <a:gd name="connsiteY29" fmla="*/ 757382 h 830073"/>
                <a:gd name="connsiteX30" fmla="*/ 831272 w 1191491"/>
                <a:gd name="connsiteY30" fmla="*/ 775855 h 830073"/>
                <a:gd name="connsiteX31" fmla="*/ 803563 w 1191491"/>
                <a:gd name="connsiteY31" fmla="*/ 794328 h 830073"/>
                <a:gd name="connsiteX32" fmla="*/ 766618 w 1191491"/>
                <a:gd name="connsiteY32" fmla="*/ 803564 h 830073"/>
                <a:gd name="connsiteX33" fmla="*/ 701963 w 1191491"/>
                <a:gd name="connsiteY33" fmla="*/ 822037 h 830073"/>
                <a:gd name="connsiteX34" fmla="*/ 461818 w 1191491"/>
                <a:gd name="connsiteY34" fmla="*/ 812800 h 830073"/>
                <a:gd name="connsiteX35" fmla="*/ 406400 w 1191491"/>
                <a:gd name="connsiteY35" fmla="*/ 775855 h 830073"/>
                <a:gd name="connsiteX36" fmla="*/ 378691 w 1191491"/>
                <a:gd name="connsiteY36" fmla="*/ 757382 h 830073"/>
                <a:gd name="connsiteX37" fmla="*/ 360218 w 1191491"/>
                <a:gd name="connsiteY37" fmla="*/ 701964 h 830073"/>
                <a:gd name="connsiteX38" fmla="*/ 350981 w 1191491"/>
                <a:gd name="connsiteY38" fmla="*/ 665019 h 830073"/>
                <a:gd name="connsiteX39" fmla="*/ 323272 w 1191491"/>
                <a:gd name="connsiteY39" fmla="*/ 646546 h 830073"/>
                <a:gd name="connsiteX40" fmla="*/ 267854 w 1191491"/>
                <a:gd name="connsiteY40" fmla="*/ 637309 h 830073"/>
                <a:gd name="connsiteX41" fmla="*/ 212436 w 1191491"/>
                <a:gd name="connsiteY41" fmla="*/ 618837 h 830073"/>
                <a:gd name="connsiteX42" fmla="*/ 157018 w 1191491"/>
                <a:gd name="connsiteY42" fmla="*/ 591128 h 830073"/>
                <a:gd name="connsiteX43" fmla="*/ 129309 w 1191491"/>
                <a:gd name="connsiteY43" fmla="*/ 554182 h 830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191491" h="830073">
                  <a:moveTo>
                    <a:pt x="129309" y="554182"/>
                  </a:moveTo>
                  <a:cubicBezTo>
                    <a:pt x="118533" y="546485"/>
                    <a:pt x="103717" y="550623"/>
                    <a:pt x="92363" y="544946"/>
                  </a:cubicBezTo>
                  <a:cubicBezTo>
                    <a:pt x="48174" y="522851"/>
                    <a:pt x="39643" y="510698"/>
                    <a:pt x="9236" y="480291"/>
                  </a:cubicBezTo>
                  <a:cubicBezTo>
                    <a:pt x="6157" y="461818"/>
                    <a:pt x="0" y="443600"/>
                    <a:pt x="0" y="424873"/>
                  </a:cubicBezTo>
                  <a:cubicBezTo>
                    <a:pt x="0" y="369370"/>
                    <a:pt x="3974" y="313872"/>
                    <a:pt x="9236" y="258619"/>
                  </a:cubicBezTo>
                  <a:cubicBezTo>
                    <a:pt x="11028" y="239804"/>
                    <a:pt x="25561" y="216861"/>
                    <a:pt x="36945" y="203200"/>
                  </a:cubicBezTo>
                  <a:cubicBezTo>
                    <a:pt x="45307" y="193165"/>
                    <a:pt x="54619" y="183853"/>
                    <a:pt x="64654" y="175491"/>
                  </a:cubicBezTo>
                  <a:cubicBezTo>
                    <a:pt x="131558" y="119739"/>
                    <a:pt x="238026" y="133532"/>
                    <a:pt x="314036" y="129309"/>
                  </a:cubicBezTo>
                  <a:cubicBezTo>
                    <a:pt x="323272" y="126230"/>
                    <a:pt x="333037" y="124427"/>
                    <a:pt x="341745" y="120073"/>
                  </a:cubicBezTo>
                  <a:cubicBezTo>
                    <a:pt x="413364" y="84263"/>
                    <a:pt x="327516" y="115579"/>
                    <a:pt x="397163" y="92364"/>
                  </a:cubicBezTo>
                  <a:cubicBezTo>
                    <a:pt x="427951" y="76970"/>
                    <a:pt x="489527" y="43103"/>
                    <a:pt x="526472" y="27709"/>
                  </a:cubicBezTo>
                  <a:cubicBezTo>
                    <a:pt x="558799" y="15394"/>
                    <a:pt x="548024" y="3079"/>
                    <a:pt x="618836" y="0"/>
                  </a:cubicBezTo>
                  <a:cubicBezTo>
                    <a:pt x="729672" y="3079"/>
                    <a:pt x="840604" y="3700"/>
                    <a:pt x="951345" y="9237"/>
                  </a:cubicBezTo>
                  <a:cubicBezTo>
                    <a:pt x="964023" y="9871"/>
                    <a:pt x="976132" y="14825"/>
                    <a:pt x="988291" y="18473"/>
                  </a:cubicBezTo>
                  <a:cubicBezTo>
                    <a:pt x="1006942" y="24068"/>
                    <a:pt x="1043709" y="36946"/>
                    <a:pt x="1043709" y="36946"/>
                  </a:cubicBezTo>
                  <a:cubicBezTo>
                    <a:pt x="1075507" y="60795"/>
                    <a:pt x="1113971" y="86921"/>
                    <a:pt x="1136072" y="120073"/>
                  </a:cubicBezTo>
                  <a:lnTo>
                    <a:pt x="1154545" y="147782"/>
                  </a:lnTo>
                  <a:lnTo>
                    <a:pt x="1182254" y="230909"/>
                  </a:lnTo>
                  <a:lnTo>
                    <a:pt x="1191491" y="258619"/>
                  </a:lnTo>
                  <a:cubicBezTo>
                    <a:pt x="1188412" y="277092"/>
                    <a:pt x="1189209" y="296649"/>
                    <a:pt x="1182254" y="314037"/>
                  </a:cubicBezTo>
                  <a:cubicBezTo>
                    <a:pt x="1166324" y="353860"/>
                    <a:pt x="1154056" y="346772"/>
                    <a:pt x="1126836" y="369455"/>
                  </a:cubicBezTo>
                  <a:cubicBezTo>
                    <a:pt x="1116801" y="377817"/>
                    <a:pt x="1108363" y="387928"/>
                    <a:pt x="1099127" y="397164"/>
                  </a:cubicBezTo>
                  <a:lnTo>
                    <a:pt x="1080654" y="452582"/>
                  </a:lnTo>
                  <a:cubicBezTo>
                    <a:pt x="1077575" y="461818"/>
                    <a:pt x="1073779" y="470846"/>
                    <a:pt x="1071418" y="480291"/>
                  </a:cubicBezTo>
                  <a:cubicBezTo>
                    <a:pt x="1068339" y="492606"/>
                    <a:pt x="1065829" y="505078"/>
                    <a:pt x="1062181" y="517237"/>
                  </a:cubicBezTo>
                  <a:cubicBezTo>
                    <a:pt x="1056586" y="535888"/>
                    <a:pt x="1049867" y="554182"/>
                    <a:pt x="1043709" y="572655"/>
                  </a:cubicBezTo>
                  <a:cubicBezTo>
                    <a:pt x="1040630" y="581891"/>
                    <a:pt x="1040314" y="592575"/>
                    <a:pt x="1034472" y="600364"/>
                  </a:cubicBezTo>
                  <a:lnTo>
                    <a:pt x="1006763" y="637309"/>
                  </a:lnTo>
                  <a:cubicBezTo>
                    <a:pt x="1003684" y="646546"/>
                    <a:pt x="1003504" y="657334"/>
                    <a:pt x="997527" y="665019"/>
                  </a:cubicBezTo>
                  <a:cubicBezTo>
                    <a:pt x="979521" y="688170"/>
                    <a:pt x="918711" y="746709"/>
                    <a:pt x="886691" y="757382"/>
                  </a:cubicBezTo>
                  <a:lnTo>
                    <a:pt x="831272" y="775855"/>
                  </a:lnTo>
                  <a:cubicBezTo>
                    <a:pt x="822036" y="782013"/>
                    <a:pt x="813766" y="789955"/>
                    <a:pt x="803563" y="794328"/>
                  </a:cubicBezTo>
                  <a:cubicBezTo>
                    <a:pt x="791895" y="799328"/>
                    <a:pt x="778824" y="800077"/>
                    <a:pt x="766618" y="803564"/>
                  </a:cubicBezTo>
                  <a:cubicBezTo>
                    <a:pt x="673834" y="830073"/>
                    <a:pt x="817502" y="793151"/>
                    <a:pt x="701963" y="822037"/>
                  </a:cubicBezTo>
                  <a:cubicBezTo>
                    <a:pt x="621915" y="818958"/>
                    <a:pt x="540965" y="825167"/>
                    <a:pt x="461818" y="812800"/>
                  </a:cubicBezTo>
                  <a:cubicBezTo>
                    <a:pt x="439883" y="809373"/>
                    <a:pt x="424873" y="788170"/>
                    <a:pt x="406400" y="775855"/>
                  </a:cubicBezTo>
                  <a:lnTo>
                    <a:pt x="378691" y="757382"/>
                  </a:lnTo>
                  <a:cubicBezTo>
                    <a:pt x="372533" y="738909"/>
                    <a:pt x="364941" y="720854"/>
                    <a:pt x="360218" y="701964"/>
                  </a:cubicBezTo>
                  <a:cubicBezTo>
                    <a:pt x="357139" y="689649"/>
                    <a:pt x="358022" y="675581"/>
                    <a:pt x="350981" y="665019"/>
                  </a:cubicBezTo>
                  <a:cubicBezTo>
                    <a:pt x="344823" y="655783"/>
                    <a:pt x="333803" y="650056"/>
                    <a:pt x="323272" y="646546"/>
                  </a:cubicBezTo>
                  <a:cubicBezTo>
                    <a:pt x="305506" y="640624"/>
                    <a:pt x="286022" y="641851"/>
                    <a:pt x="267854" y="637309"/>
                  </a:cubicBezTo>
                  <a:cubicBezTo>
                    <a:pt x="248964" y="632586"/>
                    <a:pt x="212436" y="618837"/>
                    <a:pt x="212436" y="618837"/>
                  </a:cubicBezTo>
                  <a:cubicBezTo>
                    <a:pt x="133025" y="565896"/>
                    <a:pt x="233498" y="629368"/>
                    <a:pt x="157018" y="591128"/>
                  </a:cubicBezTo>
                  <a:cubicBezTo>
                    <a:pt x="147089" y="586164"/>
                    <a:pt x="140085" y="561879"/>
                    <a:pt x="129309" y="55418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05800" y="5481935"/>
              <a:ext cx="3385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53200" y="4267200"/>
              <a:ext cx="3385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6528957" y="5085771"/>
              <a:ext cx="1295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6879939" y="5085771"/>
              <a:ext cx="1295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7226303" y="5085771"/>
              <a:ext cx="1295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 flipH="1" flipV="1">
              <a:off x="7577285" y="5085771"/>
              <a:ext cx="1295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6614413" y="5466776"/>
              <a:ext cx="192024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6614413" y="5115794"/>
              <a:ext cx="192024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6614413" y="4769430"/>
              <a:ext cx="192024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 rot="5580893">
            <a:off x="5220139" y="3046479"/>
            <a:ext cx="678873" cy="2149303"/>
          </a:xfrm>
          <a:custGeom>
            <a:avLst/>
            <a:gdLst>
              <a:gd name="connsiteX0" fmla="*/ 1280776 w 1280776"/>
              <a:gd name="connsiteY0" fmla="*/ 2207491 h 2207491"/>
              <a:gd name="connsiteX1" fmla="*/ 144703 w 1280776"/>
              <a:gd name="connsiteY1" fmla="*/ 1126836 h 2207491"/>
              <a:gd name="connsiteX2" fmla="*/ 412558 w 1280776"/>
              <a:gd name="connsiteY2" fmla="*/ 0 h 2207491"/>
              <a:gd name="connsiteX0" fmla="*/ 1255376 w 1255376"/>
              <a:gd name="connsiteY0" fmla="*/ 2207491 h 2207491"/>
              <a:gd name="connsiteX1" fmla="*/ 119303 w 1255376"/>
              <a:gd name="connsiteY1" fmla="*/ 1126836 h 2207491"/>
              <a:gd name="connsiteX2" fmla="*/ 539558 w 1255376"/>
              <a:gd name="connsiteY2" fmla="*/ 0 h 2207491"/>
              <a:gd name="connsiteX0" fmla="*/ 1026776 w 1026776"/>
              <a:gd name="connsiteY0" fmla="*/ 2207491 h 2207491"/>
              <a:gd name="connsiteX1" fmla="*/ 119303 w 1026776"/>
              <a:gd name="connsiteY1" fmla="*/ 1126836 h 2207491"/>
              <a:gd name="connsiteX2" fmla="*/ 310958 w 1026776"/>
              <a:gd name="connsiteY2" fmla="*/ 0 h 2207491"/>
              <a:gd name="connsiteX0" fmla="*/ 955964 w 955964"/>
              <a:gd name="connsiteY0" fmla="*/ 2447637 h 2447637"/>
              <a:gd name="connsiteX1" fmla="*/ 48491 w 955964"/>
              <a:gd name="connsiteY1" fmla="*/ 1366982 h 2447637"/>
              <a:gd name="connsiteX2" fmla="*/ 665019 w 955964"/>
              <a:gd name="connsiteY2" fmla="*/ 0 h 2447637"/>
              <a:gd name="connsiteX0" fmla="*/ 678873 w 678873"/>
              <a:gd name="connsiteY0" fmla="*/ 2447637 h 2447637"/>
              <a:gd name="connsiteX1" fmla="*/ 48491 w 678873"/>
              <a:gd name="connsiteY1" fmla="*/ 1366982 h 2447637"/>
              <a:gd name="connsiteX2" fmla="*/ 387928 w 678873"/>
              <a:gd name="connsiteY2" fmla="*/ 0 h 2447637"/>
              <a:gd name="connsiteX0" fmla="*/ 678873 w 678873"/>
              <a:gd name="connsiteY0" fmla="*/ 2447637 h 2447637"/>
              <a:gd name="connsiteX1" fmla="*/ 48491 w 678873"/>
              <a:gd name="connsiteY1" fmla="*/ 1366982 h 2447637"/>
              <a:gd name="connsiteX2" fmla="*/ 387928 w 678873"/>
              <a:gd name="connsiteY2" fmla="*/ 0 h 244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873" h="2447637">
                <a:moveTo>
                  <a:pt x="678873" y="2447637"/>
                </a:moveTo>
                <a:cubicBezTo>
                  <a:pt x="183188" y="2091267"/>
                  <a:pt x="96982" y="1774921"/>
                  <a:pt x="48491" y="1366982"/>
                </a:cubicBezTo>
                <a:cubicBezTo>
                  <a:pt x="0" y="959043"/>
                  <a:pt x="181649" y="379460"/>
                  <a:pt x="387928" y="0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681952" y="4586384"/>
            <a:ext cx="517847" cy="0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694282" y="4093224"/>
            <a:ext cx="4444" cy="509941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21050" y="3885441"/>
            <a:ext cx="2246249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What happens to tangent vectors?</a:t>
            </a:r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639" y="2248243"/>
            <a:ext cx="4606884" cy="732914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 rot="18590118">
            <a:off x="7348781" y="3815483"/>
            <a:ext cx="395227" cy="389193"/>
            <a:chOff x="6662472" y="3345608"/>
            <a:chExt cx="517847" cy="509941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6662472" y="3838768"/>
              <a:ext cx="517847" cy="0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6674802" y="3345608"/>
              <a:ext cx="4444" cy="509941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4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Measures of Local Distortion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How do lengths and angles of tangents change?</a:t>
            </a:r>
          </a:p>
          <a:p>
            <a:pPr lvl="1"/>
            <a:r>
              <a:rPr lang="en-US" sz="2400" dirty="0" smtClean="0"/>
              <a:t>First fundamental form!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7424" y="2660214"/>
            <a:ext cx="2796576" cy="353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"/>
          <p:cNvGrpSpPr/>
          <p:nvPr/>
        </p:nvGrpSpPr>
        <p:grpSpPr>
          <a:xfrm>
            <a:off x="2282509" y="3371939"/>
            <a:ext cx="3026962" cy="2337501"/>
            <a:chOff x="6553200" y="4267200"/>
            <a:chExt cx="2091154" cy="1614845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6210300" y="5067300"/>
              <a:ext cx="1295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6553200" y="5562600"/>
              <a:ext cx="2057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7102764" y="4581236"/>
              <a:ext cx="1191491" cy="830073"/>
            </a:xfrm>
            <a:custGeom>
              <a:avLst/>
              <a:gdLst>
                <a:gd name="connsiteX0" fmla="*/ 129309 w 1191491"/>
                <a:gd name="connsiteY0" fmla="*/ 554182 h 830073"/>
                <a:gd name="connsiteX1" fmla="*/ 92363 w 1191491"/>
                <a:gd name="connsiteY1" fmla="*/ 544946 h 830073"/>
                <a:gd name="connsiteX2" fmla="*/ 9236 w 1191491"/>
                <a:gd name="connsiteY2" fmla="*/ 480291 h 830073"/>
                <a:gd name="connsiteX3" fmla="*/ 0 w 1191491"/>
                <a:gd name="connsiteY3" fmla="*/ 424873 h 830073"/>
                <a:gd name="connsiteX4" fmla="*/ 9236 w 1191491"/>
                <a:gd name="connsiteY4" fmla="*/ 258619 h 830073"/>
                <a:gd name="connsiteX5" fmla="*/ 36945 w 1191491"/>
                <a:gd name="connsiteY5" fmla="*/ 203200 h 830073"/>
                <a:gd name="connsiteX6" fmla="*/ 64654 w 1191491"/>
                <a:gd name="connsiteY6" fmla="*/ 175491 h 830073"/>
                <a:gd name="connsiteX7" fmla="*/ 314036 w 1191491"/>
                <a:gd name="connsiteY7" fmla="*/ 129309 h 830073"/>
                <a:gd name="connsiteX8" fmla="*/ 341745 w 1191491"/>
                <a:gd name="connsiteY8" fmla="*/ 120073 h 830073"/>
                <a:gd name="connsiteX9" fmla="*/ 397163 w 1191491"/>
                <a:gd name="connsiteY9" fmla="*/ 92364 h 830073"/>
                <a:gd name="connsiteX10" fmla="*/ 424872 w 1191491"/>
                <a:gd name="connsiteY10" fmla="*/ 73891 h 830073"/>
                <a:gd name="connsiteX11" fmla="*/ 526472 w 1191491"/>
                <a:gd name="connsiteY11" fmla="*/ 27709 h 830073"/>
                <a:gd name="connsiteX12" fmla="*/ 554181 w 1191491"/>
                <a:gd name="connsiteY12" fmla="*/ 9237 h 830073"/>
                <a:gd name="connsiteX13" fmla="*/ 618836 w 1191491"/>
                <a:gd name="connsiteY13" fmla="*/ 0 h 830073"/>
                <a:gd name="connsiteX14" fmla="*/ 951345 w 1191491"/>
                <a:gd name="connsiteY14" fmla="*/ 9237 h 830073"/>
                <a:gd name="connsiteX15" fmla="*/ 988291 w 1191491"/>
                <a:gd name="connsiteY15" fmla="*/ 18473 h 830073"/>
                <a:gd name="connsiteX16" fmla="*/ 1043709 w 1191491"/>
                <a:gd name="connsiteY16" fmla="*/ 36946 h 830073"/>
                <a:gd name="connsiteX17" fmla="*/ 1136072 w 1191491"/>
                <a:gd name="connsiteY17" fmla="*/ 120073 h 830073"/>
                <a:gd name="connsiteX18" fmla="*/ 1154545 w 1191491"/>
                <a:gd name="connsiteY18" fmla="*/ 147782 h 830073"/>
                <a:gd name="connsiteX19" fmla="*/ 1182254 w 1191491"/>
                <a:gd name="connsiteY19" fmla="*/ 230909 h 830073"/>
                <a:gd name="connsiteX20" fmla="*/ 1191491 w 1191491"/>
                <a:gd name="connsiteY20" fmla="*/ 258619 h 830073"/>
                <a:gd name="connsiteX21" fmla="*/ 1182254 w 1191491"/>
                <a:gd name="connsiteY21" fmla="*/ 314037 h 830073"/>
                <a:gd name="connsiteX22" fmla="*/ 1126836 w 1191491"/>
                <a:gd name="connsiteY22" fmla="*/ 369455 h 830073"/>
                <a:gd name="connsiteX23" fmla="*/ 1099127 w 1191491"/>
                <a:gd name="connsiteY23" fmla="*/ 397164 h 830073"/>
                <a:gd name="connsiteX24" fmla="*/ 1080654 w 1191491"/>
                <a:gd name="connsiteY24" fmla="*/ 452582 h 830073"/>
                <a:gd name="connsiteX25" fmla="*/ 1071418 w 1191491"/>
                <a:gd name="connsiteY25" fmla="*/ 480291 h 830073"/>
                <a:gd name="connsiteX26" fmla="*/ 1062181 w 1191491"/>
                <a:gd name="connsiteY26" fmla="*/ 517237 h 830073"/>
                <a:gd name="connsiteX27" fmla="*/ 1043709 w 1191491"/>
                <a:gd name="connsiteY27" fmla="*/ 572655 h 830073"/>
                <a:gd name="connsiteX28" fmla="*/ 1034472 w 1191491"/>
                <a:gd name="connsiteY28" fmla="*/ 600364 h 830073"/>
                <a:gd name="connsiteX29" fmla="*/ 1006763 w 1191491"/>
                <a:gd name="connsiteY29" fmla="*/ 637309 h 830073"/>
                <a:gd name="connsiteX30" fmla="*/ 997527 w 1191491"/>
                <a:gd name="connsiteY30" fmla="*/ 665019 h 830073"/>
                <a:gd name="connsiteX31" fmla="*/ 886691 w 1191491"/>
                <a:gd name="connsiteY31" fmla="*/ 757382 h 830073"/>
                <a:gd name="connsiteX32" fmla="*/ 831272 w 1191491"/>
                <a:gd name="connsiteY32" fmla="*/ 775855 h 830073"/>
                <a:gd name="connsiteX33" fmla="*/ 803563 w 1191491"/>
                <a:gd name="connsiteY33" fmla="*/ 794328 h 830073"/>
                <a:gd name="connsiteX34" fmla="*/ 766618 w 1191491"/>
                <a:gd name="connsiteY34" fmla="*/ 803564 h 830073"/>
                <a:gd name="connsiteX35" fmla="*/ 701963 w 1191491"/>
                <a:gd name="connsiteY35" fmla="*/ 822037 h 830073"/>
                <a:gd name="connsiteX36" fmla="*/ 461818 w 1191491"/>
                <a:gd name="connsiteY36" fmla="*/ 812800 h 830073"/>
                <a:gd name="connsiteX37" fmla="*/ 406400 w 1191491"/>
                <a:gd name="connsiteY37" fmla="*/ 775855 h 830073"/>
                <a:gd name="connsiteX38" fmla="*/ 378691 w 1191491"/>
                <a:gd name="connsiteY38" fmla="*/ 757382 h 830073"/>
                <a:gd name="connsiteX39" fmla="*/ 360218 w 1191491"/>
                <a:gd name="connsiteY39" fmla="*/ 701964 h 830073"/>
                <a:gd name="connsiteX40" fmla="*/ 350981 w 1191491"/>
                <a:gd name="connsiteY40" fmla="*/ 665019 h 830073"/>
                <a:gd name="connsiteX41" fmla="*/ 323272 w 1191491"/>
                <a:gd name="connsiteY41" fmla="*/ 646546 h 830073"/>
                <a:gd name="connsiteX42" fmla="*/ 267854 w 1191491"/>
                <a:gd name="connsiteY42" fmla="*/ 637309 h 830073"/>
                <a:gd name="connsiteX43" fmla="*/ 212436 w 1191491"/>
                <a:gd name="connsiteY43" fmla="*/ 618837 h 830073"/>
                <a:gd name="connsiteX44" fmla="*/ 157018 w 1191491"/>
                <a:gd name="connsiteY44" fmla="*/ 591128 h 830073"/>
                <a:gd name="connsiteX45" fmla="*/ 129309 w 1191491"/>
                <a:gd name="connsiteY45" fmla="*/ 554182 h 830073"/>
                <a:gd name="connsiteX0" fmla="*/ 129309 w 1191491"/>
                <a:gd name="connsiteY0" fmla="*/ 554182 h 830073"/>
                <a:gd name="connsiteX1" fmla="*/ 92363 w 1191491"/>
                <a:gd name="connsiteY1" fmla="*/ 544946 h 830073"/>
                <a:gd name="connsiteX2" fmla="*/ 9236 w 1191491"/>
                <a:gd name="connsiteY2" fmla="*/ 480291 h 830073"/>
                <a:gd name="connsiteX3" fmla="*/ 0 w 1191491"/>
                <a:gd name="connsiteY3" fmla="*/ 424873 h 830073"/>
                <a:gd name="connsiteX4" fmla="*/ 9236 w 1191491"/>
                <a:gd name="connsiteY4" fmla="*/ 258619 h 830073"/>
                <a:gd name="connsiteX5" fmla="*/ 36945 w 1191491"/>
                <a:gd name="connsiteY5" fmla="*/ 203200 h 830073"/>
                <a:gd name="connsiteX6" fmla="*/ 64654 w 1191491"/>
                <a:gd name="connsiteY6" fmla="*/ 175491 h 830073"/>
                <a:gd name="connsiteX7" fmla="*/ 314036 w 1191491"/>
                <a:gd name="connsiteY7" fmla="*/ 129309 h 830073"/>
                <a:gd name="connsiteX8" fmla="*/ 341745 w 1191491"/>
                <a:gd name="connsiteY8" fmla="*/ 120073 h 830073"/>
                <a:gd name="connsiteX9" fmla="*/ 397163 w 1191491"/>
                <a:gd name="connsiteY9" fmla="*/ 92364 h 830073"/>
                <a:gd name="connsiteX10" fmla="*/ 424872 w 1191491"/>
                <a:gd name="connsiteY10" fmla="*/ 73891 h 830073"/>
                <a:gd name="connsiteX11" fmla="*/ 526472 w 1191491"/>
                <a:gd name="connsiteY11" fmla="*/ 27709 h 830073"/>
                <a:gd name="connsiteX12" fmla="*/ 554181 w 1191491"/>
                <a:gd name="connsiteY12" fmla="*/ 9237 h 830073"/>
                <a:gd name="connsiteX13" fmla="*/ 618836 w 1191491"/>
                <a:gd name="connsiteY13" fmla="*/ 0 h 830073"/>
                <a:gd name="connsiteX14" fmla="*/ 951345 w 1191491"/>
                <a:gd name="connsiteY14" fmla="*/ 9237 h 830073"/>
                <a:gd name="connsiteX15" fmla="*/ 988291 w 1191491"/>
                <a:gd name="connsiteY15" fmla="*/ 18473 h 830073"/>
                <a:gd name="connsiteX16" fmla="*/ 1043709 w 1191491"/>
                <a:gd name="connsiteY16" fmla="*/ 36946 h 830073"/>
                <a:gd name="connsiteX17" fmla="*/ 1136072 w 1191491"/>
                <a:gd name="connsiteY17" fmla="*/ 120073 h 830073"/>
                <a:gd name="connsiteX18" fmla="*/ 1154545 w 1191491"/>
                <a:gd name="connsiteY18" fmla="*/ 147782 h 830073"/>
                <a:gd name="connsiteX19" fmla="*/ 1182254 w 1191491"/>
                <a:gd name="connsiteY19" fmla="*/ 230909 h 830073"/>
                <a:gd name="connsiteX20" fmla="*/ 1191491 w 1191491"/>
                <a:gd name="connsiteY20" fmla="*/ 258619 h 830073"/>
                <a:gd name="connsiteX21" fmla="*/ 1182254 w 1191491"/>
                <a:gd name="connsiteY21" fmla="*/ 314037 h 830073"/>
                <a:gd name="connsiteX22" fmla="*/ 1126836 w 1191491"/>
                <a:gd name="connsiteY22" fmla="*/ 369455 h 830073"/>
                <a:gd name="connsiteX23" fmla="*/ 1099127 w 1191491"/>
                <a:gd name="connsiteY23" fmla="*/ 397164 h 830073"/>
                <a:gd name="connsiteX24" fmla="*/ 1080654 w 1191491"/>
                <a:gd name="connsiteY24" fmla="*/ 452582 h 830073"/>
                <a:gd name="connsiteX25" fmla="*/ 1071418 w 1191491"/>
                <a:gd name="connsiteY25" fmla="*/ 480291 h 830073"/>
                <a:gd name="connsiteX26" fmla="*/ 1062181 w 1191491"/>
                <a:gd name="connsiteY26" fmla="*/ 517237 h 830073"/>
                <a:gd name="connsiteX27" fmla="*/ 1043709 w 1191491"/>
                <a:gd name="connsiteY27" fmla="*/ 572655 h 830073"/>
                <a:gd name="connsiteX28" fmla="*/ 1034472 w 1191491"/>
                <a:gd name="connsiteY28" fmla="*/ 600364 h 830073"/>
                <a:gd name="connsiteX29" fmla="*/ 1006763 w 1191491"/>
                <a:gd name="connsiteY29" fmla="*/ 637309 h 830073"/>
                <a:gd name="connsiteX30" fmla="*/ 997527 w 1191491"/>
                <a:gd name="connsiteY30" fmla="*/ 665019 h 830073"/>
                <a:gd name="connsiteX31" fmla="*/ 886691 w 1191491"/>
                <a:gd name="connsiteY31" fmla="*/ 757382 h 830073"/>
                <a:gd name="connsiteX32" fmla="*/ 831272 w 1191491"/>
                <a:gd name="connsiteY32" fmla="*/ 775855 h 830073"/>
                <a:gd name="connsiteX33" fmla="*/ 803563 w 1191491"/>
                <a:gd name="connsiteY33" fmla="*/ 794328 h 830073"/>
                <a:gd name="connsiteX34" fmla="*/ 766618 w 1191491"/>
                <a:gd name="connsiteY34" fmla="*/ 803564 h 830073"/>
                <a:gd name="connsiteX35" fmla="*/ 701963 w 1191491"/>
                <a:gd name="connsiteY35" fmla="*/ 822037 h 830073"/>
                <a:gd name="connsiteX36" fmla="*/ 461818 w 1191491"/>
                <a:gd name="connsiteY36" fmla="*/ 812800 h 830073"/>
                <a:gd name="connsiteX37" fmla="*/ 406400 w 1191491"/>
                <a:gd name="connsiteY37" fmla="*/ 775855 h 830073"/>
                <a:gd name="connsiteX38" fmla="*/ 378691 w 1191491"/>
                <a:gd name="connsiteY38" fmla="*/ 757382 h 830073"/>
                <a:gd name="connsiteX39" fmla="*/ 360218 w 1191491"/>
                <a:gd name="connsiteY39" fmla="*/ 701964 h 830073"/>
                <a:gd name="connsiteX40" fmla="*/ 350981 w 1191491"/>
                <a:gd name="connsiteY40" fmla="*/ 665019 h 830073"/>
                <a:gd name="connsiteX41" fmla="*/ 323272 w 1191491"/>
                <a:gd name="connsiteY41" fmla="*/ 646546 h 830073"/>
                <a:gd name="connsiteX42" fmla="*/ 267854 w 1191491"/>
                <a:gd name="connsiteY42" fmla="*/ 637309 h 830073"/>
                <a:gd name="connsiteX43" fmla="*/ 212436 w 1191491"/>
                <a:gd name="connsiteY43" fmla="*/ 618837 h 830073"/>
                <a:gd name="connsiteX44" fmla="*/ 157018 w 1191491"/>
                <a:gd name="connsiteY44" fmla="*/ 591128 h 830073"/>
                <a:gd name="connsiteX45" fmla="*/ 129309 w 1191491"/>
                <a:gd name="connsiteY45" fmla="*/ 554182 h 830073"/>
                <a:gd name="connsiteX0" fmla="*/ 129309 w 1191491"/>
                <a:gd name="connsiteY0" fmla="*/ 554182 h 830073"/>
                <a:gd name="connsiteX1" fmla="*/ 92363 w 1191491"/>
                <a:gd name="connsiteY1" fmla="*/ 544946 h 830073"/>
                <a:gd name="connsiteX2" fmla="*/ 9236 w 1191491"/>
                <a:gd name="connsiteY2" fmla="*/ 480291 h 830073"/>
                <a:gd name="connsiteX3" fmla="*/ 0 w 1191491"/>
                <a:gd name="connsiteY3" fmla="*/ 424873 h 830073"/>
                <a:gd name="connsiteX4" fmla="*/ 9236 w 1191491"/>
                <a:gd name="connsiteY4" fmla="*/ 258619 h 830073"/>
                <a:gd name="connsiteX5" fmla="*/ 36945 w 1191491"/>
                <a:gd name="connsiteY5" fmla="*/ 203200 h 830073"/>
                <a:gd name="connsiteX6" fmla="*/ 64654 w 1191491"/>
                <a:gd name="connsiteY6" fmla="*/ 175491 h 830073"/>
                <a:gd name="connsiteX7" fmla="*/ 314036 w 1191491"/>
                <a:gd name="connsiteY7" fmla="*/ 129309 h 830073"/>
                <a:gd name="connsiteX8" fmla="*/ 341745 w 1191491"/>
                <a:gd name="connsiteY8" fmla="*/ 120073 h 830073"/>
                <a:gd name="connsiteX9" fmla="*/ 397163 w 1191491"/>
                <a:gd name="connsiteY9" fmla="*/ 92364 h 830073"/>
                <a:gd name="connsiteX10" fmla="*/ 424872 w 1191491"/>
                <a:gd name="connsiteY10" fmla="*/ 73891 h 830073"/>
                <a:gd name="connsiteX11" fmla="*/ 526472 w 1191491"/>
                <a:gd name="connsiteY11" fmla="*/ 27709 h 830073"/>
                <a:gd name="connsiteX12" fmla="*/ 618836 w 1191491"/>
                <a:gd name="connsiteY12" fmla="*/ 0 h 830073"/>
                <a:gd name="connsiteX13" fmla="*/ 951345 w 1191491"/>
                <a:gd name="connsiteY13" fmla="*/ 9237 h 830073"/>
                <a:gd name="connsiteX14" fmla="*/ 988291 w 1191491"/>
                <a:gd name="connsiteY14" fmla="*/ 18473 h 830073"/>
                <a:gd name="connsiteX15" fmla="*/ 1043709 w 1191491"/>
                <a:gd name="connsiteY15" fmla="*/ 36946 h 830073"/>
                <a:gd name="connsiteX16" fmla="*/ 1136072 w 1191491"/>
                <a:gd name="connsiteY16" fmla="*/ 120073 h 830073"/>
                <a:gd name="connsiteX17" fmla="*/ 1154545 w 1191491"/>
                <a:gd name="connsiteY17" fmla="*/ 147782 h 830073"/>
                <a:gd name="connsiteX18" fmla="*/ 1182254 w 1191491"/>
                <a:gd name="connsiteY18" fmla="*/ 230909 h 830073"/>
                <a:gd name="connsiteX19" fmla="*/ 1191491 w 1191491"/>
                <a:gd name="connsiteY19" fmla="*/ 258619 h 830073"/>
                <a:gd name="connsiteX20" fmla="*/ 1182254 w 1191491"/>
                <a:gd name="connsiteY20" fmla="*/ 314037 h 830073"/>
                <a:gd name="connsiteX21" fmla="*/ 1126836 w 1191491"/>
                <a:gd name="connsiteY21" fmla="*/ 369455 h 830073"/>
                <a:gd name="connsiteX22" fmla="*/ 1099127 w 1191491"/>
                <a:gd name="connsiteY22" fmla="*/ 397164 h 830073"/>
                <a:gd name="connsiteX23" fmla="*/ 1080654 w 1191491"/>
                <a:gd name="connsiteY23" fmla="*/ 452582 h 830073"/>
                <a:gd name="connsiteX24" fmla="*/ 1071418 w 1191491"/>
                <a:gd name="connsiteY24" fmla="*/ 480291 h 830073"/>
                <a:gd name="connsiteX25" fmla="*/ 1062181 w 1191491"/>
                <a:gd name="connsiteY25" fmla="*/ 517237 h 830073"/>
                <a:gd name="connsiteX26" fmla="*/ 1043709 w 1191491"/>
                <a:gd name="connsiteY26" fmla="*/ 572655 h 830073"/>
                <a:gd name="connsiteX27" fmla="*/ 1034472 w 1191491"/>
                <a:gd name="connsiteY27" fmla="*/ 600364 h 830073"/>
                <a:gd name="connsiteX28" fmla="*/ 1006763 w 1191491"/>
                <a:gd name="connsiteY28" fmla="*/ 637309 h 830073"/>
                <a:gd name="connsiteX29" fmla="*/ 997527 w 1191491"/>
                <a:gd name="connsiteY29" fmla="*/ 665019 h 830073"/>
                <a:gd name="connsiteX30" fmla="*/ 886691 w 1191491"/>
                <a:gd name="connsiteY30" fmla="*/ 757382 h 830073"/>
                <a:gd name="connsiteX31" fmla="*/ 831272 w 1191491"/>
                <a:gd name="connsiteY31" fmla="*/ 775855 h 830073"/>
                <a:gd name="connsiteX32" fmla="*/ 803563 w 1191491"/>
                <a:gd name="connsiteY32" fmla="*/ 794328 h 830073"/>
                <a:gd name="connsiteX33" fmla="*/ 766618 w 1191491"/>
                <a:gd name="connsiteY33" fmla="*/ 803564 h 830073"/>
                <a:gd name="connsiteX34" fmla="*/ 701963 w 1191491"/>
                <a:gd name="connsiteY34" fmla="*/ 822037 h 830073"/>
                <a:gd name="connsiteX35" fmla="*/ 461818 w 1191491"/>
                <a:gd name="connsiteY35" fmla="*/ 812800 h 830073"/>
                <a:gd name="connsiteX36" fmla="*/ 406400 w 1191491"/>
                <a:gd name="connsiteY36" fmla="*/ 775855 h 830073"/>
                <a:gd name="connsiteX37" fmla="*/ 378691 w 1191491"/>
                <a:gd name="connsiteY37" fmla="*/ 757382 h 830073"/>
                <a:gd name="connsiteX38" fmla="*/ 360218 w 1191491"/>
                <a:gd name="connsiteY38" fmla="*/ 701964 h 830073"/>
                <a:gd name="connsiteX39" fmla="*/ 350981 w 1191491"/>
                <a:gd name="connsiteY39" fmla="*/ 665019 h 830073"/>
                <a:gd name="connsiteX40" fmla="*/ 323272 w 1191491"/>
                <a:gd name="connsiteY40" fmla="*/ 646546 h 830073"/>
                <a:gd name="connsiteX41" fmla="*/ 267854 w 1191491"/>
                <a:gd name="connsiteY41" fmla="*/ 637309 h 830073"/>
                <a:gd name="connsiteX42" fmla="*/ 212436 w 1191491"/>
                <a:gd name="connsiteY42" fmla="*/ 618837 h 830073"/>
                <a:gd name="connsiteX43" fmla="*/ 157018 w 1191491"/>
                <a:gd name="connsiteY43" fmla="*/ 591128 h 830073"/>
                <a:gd name="connsiteX44" fmla="*/ 129309 w 1191491"/>
                <a:gd name="connsiteY44" fmla="*/ 554182 h 830073"/>
                <a:gd name="connsiteX0" fmla="*/ 129309 w 1191491"/>
                <a:gd name="connsiteY0" fmla="*/ 554182 h 830073"/>
                <a:gd name="connsiteX1" fmla="*/ 92363 w 1191491"/>
                <a:gd name="connsiteY1" fmla="*/ 544946 h 830073"/>
                <a:gd name="connsiteX2" fmla="*/ 9236 w 1191491"/>
                <a:gd name="connsiteY2" fmla="*/ 480291 h 830073"/>
                <a:gd name="connsiteX3" fmla="*/ 0 w 1191491"/>
                <a:gd name="connsiteY3" fmla="*/ 424873 h 830073"/>
                <a:gd name="connsiteX4" fmla="*/ 9236 w 1191491"/>
                <a:gd name="connsiteY4" fmla="*/ 258619 h 830073"/>
                <a:gd name="connsiteX5" fmla="*/ 36945 w 1191491"/>
                <a:gd name="connsiteY5" fmla="*/ 203200 h 830073"/>
                <a:gd name="connsiteX6" fmla="*/ 64654 w 1191491"/>
                <a:gd name="connsiteY6" fmla="*/ 175491 h 830073"/>
                <a:gd name="connsiteX7" fmla="*/ 314036 w 1191491"/>
                <a:gd name="connsiteY7" fmla="*/ 129309 h 830073"/>
                <a:gd name="connsiteX8" fmla="*/ 341745 w 1191491"/>
                <a:gd name="connsiteY8" fmla="*/ 120073 h 830073"/>
                <a:gd name="connsiteX9" fmla="*/ 397163 w 1191491"/>
                <a:gd name="connsiteY9" fmla="*/ 92364 h 830073"/>
                <a:gd name="connsiteX10" fmla="*/ 526472 w 1191491"/>
                <a:gd name="connsiteY10" fmla="*/ 27709 h 830073"/>
                <a:gd name="connsiteX11" fmla="*/ 618836 w 1191491"/>
                <a:gd name="connsiteY11" fmla="*/ 0 h 830073"/>
                <a:gd name="connsiteX12" fmla="*/ 951345 w 1191491"/>
                <a:gd name="connsiteY12" fmla="*/ 9237 h 830073"/>
                <a:gd name="connsiteX13" fmla="*/ 988291 w 1191491"/>
                <a:gd name="connsiteY13" fmla="*/ 18473 h 830073"/>
                <a:gd name="connsiteX14" fmla="*/ 1043709 w 1191491"/>
                <a:gd name="connsiteY14" fmla="*/ 36946 h 830073"/>
                <a:gd name="connsiteX15" fmla="*/ 1136072 w 1191491"/>
                <a:gd name="connsiteY15" fmla="*/ 120073 h 830073"/>
                <a:gd name="connsiteX16" fmla="*/ 1154545 w 1191491"/>
                <a:gd name="connsiteY16" fmla="*/ 147782 h 830073"/>
                <a:gd name="connsiteX17" fmla="*/ 1182254 w 1191491"/>
                <a:gd name="connsiteY17" fmla="*/ 230909 h 830073"/>
                <a:gd name="connsiteX18" fmla="*/ 1191491 w 1191491"/>
                <a:gd name="connsiteY18" fmla="*/ 258619 h 830073"/>
                <a:gd name="connsiteX19" fmla="*/ 1182254 w 1191491"/>
                <a:gd name="connsiteY19" fmla="*/ 314037 h 830073"/>
                <a:gd name="connsiteX20" fmla="*/ 1126836 w 1191491"/>
                <a:gd name="connsiteY20" fmla="*/ 369455 h 830073"/>
                <a:gd name="connsiteX21" fmla="*/ 1099127 w 1191491"/>
                <a:gd name="connsiteY21" fmla="*/ 397164 h 830073"/>
                <a:gd name="connsiteX22" fmla="*/ 1080654 w 1191491"/>
                <a:gd name="connsiteY22" fmla="*/ 452582 h 830073"/>
                <a:gd name="connsiteX23" fmla="*/ 1071418 w 1191491"/>
                <a:gd name="connsiteY23" fmla="*/ 480291 h 830073"/>
                <a:gd name="connsiteX24" fmla="*/ 1062181 w 1191491"/>
                <a:gd name="connsiteY24" fmla="*/ 517237 h 830073"/>
                <a:gd name="connsiteX25" fmla="*/ 1043709 w 1191491"/>
                <a:gd name="connsiteY25" fmla="*/ 572655 h 830073"/>
                <a:gd name="connsiteX26" fmla="*/ 1034472 w 1191491"/>
                <a:gd name="connsiteY26" fmla="*/ 600364 h 830073"/>
                <a:gd name="connsiteX27" fmla="*/ 1006763 w 1191491"/>
                <a:gd name="connsiteY27" fmla="*/ 637309 h 830073"/>
                <a:gd name="connsiteX28" fmla="*/ 997527 w 1191491"/>
                <a:gd name="connsiteY28" fmla="*/ 665019 h 830073"/>
                <a:gd name="connsiteX29" fmla="*/ 886691 w 1191491"/>
                <a:gd name="connsiteY29" fmla="*/ 757382 h 830073"/>
                <a:gd name="connsiteX30" fmla="*/ 831272 w 1191491"/>
                <a:gd name="connsiteY30" fmla="*/ 775855 h 830073"/>
                <a:gd name="connsiteX31" fmla="*/ 803563 w 1191491"/>
                <a:gd name="connsiteY31" fmla="*/ 794328 h 830073"/>
                <a:gd name="connsiteX32" fmla="*/ 766618 w 1191491"/>
                <a:gd name="connsiteY32" fmla="*/ 803564 h 830073"/>
                <a:gd name="connsiteX33" fmla="*/ 701963 w 1191491"/>
                <a:gd name="connsiteY33" fmla="*/ 822037 h 830073"/>
                <a:gd name="connsiteX34" fmla="*/ 461818 w 1191491"/>
                <a:gd name="connsiteY34" fmla="*/ 812800 h 830073"/>
                <a:gd name="connsiteX35" fmla="*/ 406400 w 1191491"/>
                <a:gd name="connsiteY35" fmla="*/ 775855 h 830073"/>
                <a:gd name="connsiteX36" fmla="*/ 378691 w 1191491"/>
                <a:gd name="connsiteY36" fmla="*/ 757382 h 830073"/>
                <a:gd name="connsiteX37" fmla="*/ 360218 w 1191491"/>
                <a:gd name="connsiteY37" fmla="*/ 701964 h 830073"/>
                <a:gd name="connsiteX38" fmla="*/ 350981 w 1191491"/>
                <a:gd name="connsiteY38" fmla="*/ 665019 h 830073"/>
                <a:gd name="connsiteX39" fmla="*/ 323272 w 1191491"/>
                <a:gd name="connsiteY39" fmla="*/ 646546 h 830073"/>
                <a:gd name="connsiteX40" fmla="*/ 267854 w 1191491"/>
                <a:gd name="connsiteY40" fmla="*/ 637309 h 830073"/>
                <a:gd name="connsiteX41" fmla="*/ 212436 w 1191491"/>
                <a:gd name="connsiteY41" fmla="*/ 618837 h 830073"/>
                <a:gd name="connsiteX42" fmla="*/ 157018 w 1191491"/>
                <a:gd name="connsiteY42" fmla="*/ 591128 h 830073"/>
                <a:gd name="connsiteX43" fmla="*/ 129309 w 1191491"/>
                <a:gd name="connsiteY43" fmla="*/ 554182 h 830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191491" h="830073">
                  <a:moveTo>
                    <a:pt x="129309" y="554182"/>
                  </a:moveTo>
                  <a:cubicBezTo>
                    <a:pt x="118533" y="546485"/>
                    <a:pt x="103717" y="550623"/>
                    <a:pt x="92363" y="544946"/>
                  </a:cubicBezTo>
                  <a:cubicBezTo>
                    <a:pt x="48174" y="522851"/>
                    <a:pt x="39643" y="510698"/>
                    <a:pt x="9236" y="480291"/>
                  </a:cubicBezTo>
                  <a:cubicBezTo>
                    <a:pt x="6157" y="461818"/>
                    <a:pt x="0" y="443600"/>
                    <a:pt x="0" y="424873"/>
                  </a:cubicBezTo>
                  <a:cubicBezTo>
                    <a:pt x="0" y="369370"/>
                    <a:pt x="3974" y="313872"/>
                    <a:pt x="9236" y="258619"/>
                  </a:cubicBezTo>
                  <a:cubicBezTo>
                    <a:pt x="11028" y="239804"/>
                    <a:pt x="25561" y="216861"/>
                    <a:pt x="36945" y="203200"/>
                  </a:cubicBezTo>
                  <a:cubicBezTo>
                    <a:pt x="45307" y="193165"/>
                    <a:pt x="54619" y="183853"/>
                    <a:pt x="64654" y="175491"/>
                  </a:cubicBezTo>
                  <a:cubicBezTo>
                    <a:pt x="131558" y="119739"/>
                    <a:pt x="238026" y="133532"/>
                    <a:pt x="314036" y="129309"/>
                  </a:cubicBezTo>
                  <a:cubicBezTo>
                    <a:pt x="323272" y="126230"/>
                    <a:pt x="333037" y="124427"/>
                    <a:pt x="341745" y="120073"/>
                  </a:cubicBezTo>
                  <a:cubicBezTo>
                    <a:pt x="413364" y="84263"/>
                    <a:pt x="327516" y="115579"/>
                    <a:pt x="397163" y="92364"/>
                  </a:cubicBezTo>
                  <a:cubicBezTo>
                    <a:pt x="427951" y="76970"/>
                    <a:pt x="489527" y="43103"/>
                    <a:pt x="526472" y="27709"/>
                  </a:cubicBezTo>
                  <a:cubicBezTo>
                    <a:pt x="558799" y="15394"/>
                    <a:pt x="548024" y="3079"/>
                    <a:pt x="618836" y="0"/>
                  </a:cubicBezTo>
                  <a:cubicBezTo>
                    <a:pt x="729672" y="3079"/>
                    <a:pt x="840604" y="3700"/>
                    <a:pt x="951345" y="9237"/>
                  </a:cubicBezTo>
                  <a:cubicBezTo>
                    <a:pt x="964023" y="9871"/>
                    <a:pt x="976132" y="14825"/>
                    <a:pt x="988291" y="18473"/>
                  </a:cubicBezTo>
                  <a:cubicBezTo>
                    <a:pt x="1006942" y="24068"/>
                    <a:pt x="1043709" y="36946"/>
                    <a:pt x="1043709" y="36946"/>
                  </a:cubicBezTo>
                  <a:cubicBezTo>
                    <a:pt x="1075507" y="60795"/>
                    <a:pt x="1113971" y="86921"/>
                    <a:pt x="1136072" y="120073"/>
                  </a:cubicBezTo>
                  <a:lnTo>
                    <a:pt x="1154545" y="147782"/>
                  </a:lnTo>
                  <a:lnTo>
                    <a:pt x="1182254" y="230909"/>
                  </a:lnTo>
                  <a:lnTo>
                    <a:pt x="1191491" y="258619"/>
                  </a:lnTo>
                  <a:cubicBezTo>
                    <a:pt x="1188412" y="277092"/>
                    <a:pt x="1189209" y="296649"/>
                    <a:pt x="1182254" y="314037"/>
                  </a:cubicBezTo>
                  <a:cubicBezTo>
                    <a:pt x="1166324" y="353860"/>
                    <a:pt x="1154056" y="346772"/>
                    <a:pt x="1126836" y="369455"/>
                  </a:cubicBezTo>
                  <a:cubicBezTo>
                    <a:pt x="1116801" y="377817"/>
                    <a:pt x="1108363" y="387928"/>
                    <a:pt x="1099127" y="397164"/>
                  </a:cubicBezTo>
                  <a:lnTo>
                    <a:pt x="1080654" y="452582"/>
                  </a:lnTo>
                  <a:cubicBezTo>
                    <a:pt x="1077575" y="461818"/>
                    <a:pt x="1073779" y="470846"/>
                    <a:pt x="1071418" y="480291"/>
                  </a:cubicBezTo>
                  <a:cubicBezTo>
                    <a:pt x="1068339" y="492606"/>
                    <a:pt x="1065829" y="505078"/>
                    <a:pt x="1062181" y="517237"/>
                  </a:cubicBezTo>
                  <a:cubicBezTo>
                    <a:pt x="1056586" y="535888"/>
                    <a:pt x="1049867" y="554182"/>
                    <a:pt x="1043709" y="572655"/>
                  </a:cubicBezTo>
                  <a:cubicBezTo>
                    <a:pt x="1040630" y="581891"/>
                    <a:pt x="1040314" y="592575"/>
                    <a:pt x="1034472" y="600364"/>
                  </a:cubicBezTo>
                  <a:lnTo>
                    <a:pt x="1006763" y="637309"/>
                  </a:lnTo>
                  <a:cubicBezTo>
                    <a:pt x="1003684" y="646546"/>
                    <a:pt x="1003504" y="657334"/>
                    <a:pt x="997527" y="665019"/>
                  </a:cubicBezTo>
                  <a:cubicBezTo>
                    <a:pt x="979521" y="688170"/>
                    <a:pt x="918711" y="746709"/>
                    <a:pt x="886691" y="757382"/>
                  </a:cubicBezTo>
                  <a:lnTo>
                    <a:pt x="831272" y="775855"/>
                  </a:lnTo>
                  <a:cubicBezTo>
                    <a:pt x="822036" y="782013"/>
                    <a:pt x="813766" y="789955"/>
                    <a:pt x="803563" y="794328"/>
                  </a:cubicBezTo>
                  <a:cubicBezTo>
                    <a:pt x="791895" y="799328"/>
                    <a:pt x="778824" y="800077"/>
                    <a:pt x="766618" y="803564"/>
                  </a:cubicBezTo>
                  <a:cubicBezTo>
                    <a:pt x="673834" y="830073"/>
                    <a:pt x="817502" y="793151"/>
                    <a:pt x="701963" y="822037"/>
                  </a:cubicBezTo>
                  <a:cubicBezTo>
                    <a:pt x="621915" y="818958"/>
                    <a:pt x="540965" y="825167"/>
                    <a:pt x="461818" y="812800"/>
                  </a:cubicBezTo>
                  <a:cubicBezTo>
                    <a:pt x="439883" y="809373"/>
                    <a:pt x="424873" y="788170"/>
                    <a:pt x="406400" y="775855"/>
                  </a:cubicBezTo>
                  <a:lnTo>
                    <a:pt x="378691" y="757382"/>
                  </a:lnTo>
                  <a:cubicBezTo>
                    <a:pt x="372533" y="738909"/>
                    <a:pt x="364941" y="720854"/>
                    <a:pt x="360218" y="701964"/>
                  </a:cubicBezTo>
                  <a:cubicBezTo>
                    <a:pt x="357139" y="689649"/>
                    <a:pt x="358022" y="675581"/>
                    <a:pt x="350981" y="665019"/>
                  </a:cubicBezTo>
                  <a:cubicBezTo>
                    <a:pt x="344823" y="655783"/>
                    <a:pt x="333803" y="650056"/>
                    <a:pt x="323272" y="646546"/>
                  </a:cubicBezTo>
                  <a:cubicBezTo>
                    <a:pt x="305506" y="640624"/>
                    <a:pt x="286022" y="641851"/>
                    <a:pt x="267854" y="637309"/>
                  </a:cubicBezTo>
                  <a:cubicBezTo>
                    <a:pt x="248964" y="632586"/>
                    <a:pt x="212436" y="618837"/>
                    <a:pt x="212436" y="618837"/>
                  </a:cubicBezTo>
                  <a:cubicBezTo>
                    <a:pt x="133025" y="565896"/>
                    <a:pt x="233498" y="629368"/>
                    <a:pt x="157018" y="591128"/>
                  </a:cubicBezTo>
                  <a:cubicBezTo>
                    <a:pt x="147089" y="586164"/>
                    <a:pt x="140085" y="561879"/>
                    <a:pt x="129309" y="55418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05800" y="5481935"/>
              <a:ext cx="3385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53200" y="4267200"/>
              <a:ext cx="3385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6528957" y="5085771"/>
              <a:ext cx="1295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6879939" y="5085771"/>
              <a:ext cx="1295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7226303" y="5085771"/>
              <a:ext cx="1295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 flipH="1" flipV="1">
              <a:off x="7577285" y="5085771"/>
              <a:ext cx="1295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6614413" y="5466776"/>
              <a:ext cx="192024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6614413" y="5115794"/>
              <a:ext cx="192024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6614413" y="4769430"/>
              <a:ext cx="192024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 rot="5580893">
            <a:off x="5220139" y="3046479"/>
            <a:ext cx="678873" cy="2149303"/>
          </a:xfrm>
          <a:custGeom>
            <a:avLst/>
            <a:gdLst>
              <a:gd name="connsiteX0" fmla="*/ 1280776 w 1280776"/>
              <a:gd name="connsiteY0" fmla="*/ 2207491 h 2207491"/>
              <a:gd name="connsiteX1" fmla="*/ 144703 w 1280776"/>
              <a:gd name="connsiteY1" fmla="*/ 1126836 h 2207491"/>
              <a:gd name="connsiteX2" fmla="*/ 412558 w 1280776"/>
              <a:gd name="connsiteY2" fmla="*/ 0 h 2207491"/>
              <a:gd name="connsiteX0" fmla="*/ 1255376 w 1255376"/>
              <a:gd name="connsiteY0" fmla="*/ 2207491 h 2207491"/>
              <a:gd name="connsiteX1" fmla="*/ 119303 w 1255376"/>
              <a:gd name="connsiteY1" fmla="*/ 1126836 h 2207491"/>
              <a:gd name="connsiteX2" fmla="*/ 539558 w 1255376"/>
              <a:gd name="connsiteY2" fmla="*/ 0 h 2207491"/>
              <a:gd name="connsiteX0" fmla="*/ 1026776 w 1026776"/>
              <a:gd name="connsiteY0" fmla="*/ 2207491 h 2207491"/>
              <a:gd name="connsiteX1" fmla="*/ 119303 w 1026776"/>
              <a:gd name="connsiteY1" fmla="*/ 1126836 h 2207491"/>
              <a:gd name="connsiteX2" fmla="*/ 310958 w 1026776"/>
              <a:gd name="connsiteY2" fmla="*/ 0 h 2207491"/>
              <a:gd name="connsiteX0" fmla="*/ 955964 w 955964"/>
              <a:gd name="connsiteY0" fmla="*/ 2447637 h 2447637"/>
              <a:gd name="connsiteX1" fmla="*/ 48491 w 955964"/>
              <a:gd name="connsiteY1" fmla="*/ 1366982 h 2447637"/>
              <a:gd name="connsiteX2" fmla="*/ 665019 w 955964"/>
              <a:gd name="connsiteY2" fmla="*/ 0 h 2447637"/>
              <a:gd name="connsiteX0" fmla="*/ 678873 w 678873"/>
              <a:gd name="connsiteY0" fmla="*/ 2447637 h 2447637"/>
              <a:gd name="connsiteX1" fmla="*/ 48491 w 678873"/>
              <a:gd name="connsiteY1" fmla="*/ 1366982 h 2447637"/>
              <a:gd name="connsiteX2" fmla="*/ 387928 w 678873"/>
              <a:gd name="connsiteY2" fmla="*/ 0 h 2447637"/>
              <a:gd name="connsiteX0" fmla="*/ 678873 w 678873"/>
              <a:gd name="connsiteY0" fmla="*/ 2447637 h 2447637"/>
              <a:gd name="connsiteX1" fmla="*/ 48491 w 678873"/>
              <a:gd name="connsiteY1" fmla="*/ 1366982 h 2447637"/>
              <a:gd name="connsiteX2" fmla="*/ 387928 w 678873"/>
              <a:gd name="connsiteY2" fmla="*/ 0 h 244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873" h="2447637">
                <a:moveTo>
                  <a:pt x="678873" y="2447637"/>
                </a:moveTo>
                <a:cubicBezTo>
                  <a:pt x="183188" y="2091267"/>
                  <a:pt x="96982" y="1774921"/>
                  <a:pt x="48491" y="1366982"/>
                </a:cubicBezTo>
                <a:cubicBezTo>
                  <a:pt x="0" y="959043"/>
                  <a:pt x="181649" y="379460"/>
                  <a:pt x="387928" y="0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681952" y="4586384"/>
            <a:ext cx="517847" cy="0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694282" y="4093224"/>
            <a:ext cx="4444" cy="509941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 rot="18590118">
            <a:off x="7348781" y="3815483"/>
            <a:ext cx="395227" cy="389193"/>
            <a:chOff x="6662472" y="3345608"/>
            <a:chExt cx="517847" cy="509941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6662472" y="3838768"/>
              <a:ext cx="517847" cy="0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6674802" y="3345608"/>
              <a:ext cx="4444" cy="509941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121050" y="3885441"/>
            <a:ext cx="2246249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What happens to tangent vectors?</a:t>
            </a:r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6" y="2477385"/>
            <a:ext cx="5508486" cy="939683"/>
          </a:xfrm>
          <a:prstGeom prst="rect">
            <a:avLst/>
          </a:prstGeom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05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Measures of Local Distortion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How do lengths and angles of tangents change?</a:t>
            </a:r>
          </a:p>
          <a:p>
            <a:pPr lvl="1"/>
            <a:r>
              <a:rPr lang="en-US" sz="2400" dirty="0" smtClean="0"/>
              <a:t>First fundamental form!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Area distortion: area element: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6" y="2477385"/>
            <a:ext cx="5508486" cy="939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0991" y="4056237"/>
            <a:ext cx="2012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Angle change</a:t>
            </a:r>
            <a:endParaRPr lang="en-US" sz="24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489300" y="3476775"/>
            <a:ext cx="887737" cy="6287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848713" y="4171650"/>
            <a:ext cx="2186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Length change</a:t>
            </a:r>
            <a:endParaRPr lang="en-US" sz="2400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5992225" y="3476775"/>
            <a:ext cx="1064797" cy="744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51" y="5441526"/>
            <a:ext cx="3498769" cy="434875"/>
          </a:xfrm>
          <a:prstGeom prst="rect">
            <a:avLst/>
          </a:prstGeom>
        </p:spPr>
      </p:pic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51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Measures of Local Distortion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How do lengths and angles of tangents change?</a:t>
            </a:r>
          </a:p>
          <a:p>
            <a:pPr lvl="1"/>
            <a:r>
              <a:rPr lang="en-US" sz="2400" dirty="0" smtClean="0"/>
              <a:t>First fundamental form!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The eigenvalues of </a:t>
            </a:r>
            <a:r>
              <a:rPr lang="en-US" b="1" dirty="0" smtClean="0">
                <a:latin typeface="Times New Roman"/>
                <a:cs typeface="Times New Roman"/>
              </a:rPr>
              <a:t>I</a:t>
            </a:r>
            <a:r>
              <a:rPr lang="en-US" sz="2400" dirty="0" smtClean="0"/>
              <a:t> tell us the maximal/minimal stretching of a tangent vector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6" y="2477385"/>
            <a:ext cx="5508486" cy="93968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54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Distortion on Triangle Meshes?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Triangle in 3D is mapped to triangle in 2D</a:t>
            </a:r>
          </a:p>
          <a:p>
            <a:r>
              <a:rPr lang="en-US" dirty="0" smtClean="0"/>
              <a:t>Unique affine mapping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608705" y="5560374"/>
            <a:ext cx="109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Jacobian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807280" y="5806954"/>
            <a:ext cx="83841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 flipH="1">
            <a:off x="6241317" y="3376327"/>
            <a:ext cx="1681168" cy="988067"/>
          </a:xfrm>
          <a:custGeom>
            <a:avLst/>
            <a:gdLst>
              <a:gd name="connsiteX0" fmla="*/ 0 w 880138"/>
              <a:gd name="connsiteY0" fmla="*/ 540718 h 540718"/>
              <a:gd name="connsiteX1" fmla="*/ 678964 w 880138"/>
              <a:gd name="connsiteY1" fmla="*/ 0 h 540718"/>
              <a:gd name="connsiteX2" fmla="*/ 880138 w 880138"/>
              <a:gd name="connsiteY2" fmla="*/ 352096 h 540718"/>
              <a:gd name="connsiteX3" fmla="*/ 0 w 880138"/>
              <a:gd name="connsiteY3" fmla="*/ 540718 h 540718"/>
              <a:gd name="connsiteX0" fmla="*/ 0 w 1166601"/>
              <a:gd name="connsiteY0" fmla="*/ 577003 h 577003"/>
              <a:gd name="connsiteX1" fmla="*/ 1166601 w 1166601"/>
              <a:gd name="connsiteY1" fmla="*/ 0 h 577003"/>
              <a:gd name="connsiteX2" fmla="*/ 880138 w 1166601"/>
              <a:gd name="connsiteY2" fmla="*/ 388381 h 577003"/>
              <a:gd name="connsiteX3" fmla="*/ 0 w 1166601"/>
              <a:gd name="connsiteY3" fmla="*/ 577003 h 577003"/>
              <a:gd name="connsiteX0" fmla="*/ 0 w 1166601"/>
              <a:gd name="connsiteY0" fmla="*/ 577003 h 577003"/>
              <a:gd name="connsiteX1" fmla="*/ 1166601 w 1166601"/>
              <a:gd name="connsiteY1" fmla="*/ 0 h 577003"/>
              <a:gd name="connsiteX2" fmla="*/ 853047 w 1166601"/>
              <a:gd name="connsiteY2" fmla="*/ 343024 h 577003"/>
              <a:gd name="connsiteX3" fmla="*/ 0 w 1166601"/>
              <a:gd name="connsiteY3" fmla="*/ 577003 h 577003"/>
              <a:gd name="connsiteX0" fmla="*/ 0 w 1166601"/>
              <a:gd name="connsiteY0" fmla="*/ 577003 h 577003"/>
              <a:gd name="connsiteX1" fmla="*/ 1166601 w 1166601"/>
              <a:gd name="connsiteY1" fmla="*/ 0 h 577003"/>
              <a:gd name="connsiteX2" fmla="*/ 859818 w 1166601"/>
              <a:gd name="connsiteY2" fmla="*/ 365702 h 577003"/>
              <a:gd name="connsiteX3" fmla="*/ 0 w 1166601"/>
              <a:gd name="connsiteY3" fmla="*/ 577003 h 577003"/>
              <a:gd name="connsiteX0" fmla="*/ 0 w 1766919"/>
              <a:gd name="connsiteY0" fmla="*/ 577003 h 695462"/>
              <a:gd name="connsiteX1" fmla="*/ 1166601 w 1766919"/>
              <a:gd name="connsiteY1" fmla="*/ 0 h 695462"/>
              <a:gd name="connsiteX2" fmla="*/ 1766919 w 1766919"/>
              <a:gd name="connsiteY2" fmla="*/ 695462 h 695462"/>
              <a:gd name="connsiteX3" fmla="*/ 0 w 1766919"/>
              <a:gd name="connsiteY3" fmla="*/ 577003 h 69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6919" h="695462">
                <a:moveTo>
                  <a:pt x="0" y="577003"/>
                </a:moveTo>
                <a:lnTo>
                  <a:pt x="1166601" y="0"/>
                </a:lnTo>
                <a:lnTo>
                  <a:pt x="1766919" y="695462"/>
                </a:lnTo>
                <a:lnTo>
                  <a:pt x="0" y="57700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      T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225414" y="3811265"/>
            <a:ext cx="669585" cy="590074"/>
            <a:chOff x="4195143" y="2180706"/>
            <a:chExt cx="756922" cy="667040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4464556" y="2180706"/>
              <a:ext cx="0" cy="474624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4195143" y="2655330"/>
              <a:ext cx="269414" cy="192416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4463006" y="2666625"/>
              <a:ext cx="489059" cy="1533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682996" y="3715090"/>
            <a:ext cx="432629" cy="431208"/>
            <a:chOff x="1595300" y="2730765"/>
            <a:chExt cx="432629" cy="431208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1596671" y="2730765"/>
              <a:ext cx="0" cy="41986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595300" y="3160617"/>
              <a:ext cx="432629" cy="1356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Freeform 30"/>
          <p:cNvSpPr/>
          <p:nvPr/>
        </p:nvSpPr>
        <p:spPr>
          <a:xfrm flipH="1">
            <a:off x="2349580" y="3331463"/>
            <a:ext cx="1224970" cy="988067"/>
          </a:xfrm>
          <a:custGeom>
            <a:avLst/>
            <a:gdLst>
              <a:gd name="connsiteX0" fmla="*/ 0 w 880138"/>
              <a:gd name="connsiteY0" fmla="*/ 540718 h 540718"/>
              <a:gd name="connsiteX1" fmla="*/ 678964 w 880138"/>
              <a:gd name="connsiteY1" fmla="*/ 0 h 540718"/>
              <a:gd name="connsiteX2" fmla="*/ 880138 w 880138"/>
              <a:gd name="connsiteY2" fmla="*/ 352096 h 540718"/>
              <a:gd name="connsiteX3" fmla="*/ 0 w 880138"/>
              <a:gd name="connsiteY3" fmla="*/ 540718 h 540718"/>
              <a:gd name="connsiteX0" fmla="*/ 0 w 1166601"/>
              <a:gd name="connsiteY0" fmla="*/ 577003 h 577003"/>
              <a:gd name="connsiteX1" fmla="*/ 1166601 w 1166601"/>
              <a:gd name="connsiteY1" fmla="*/ 0 h 577003"/>
              <a:gd name="connsiteX2" fmla="*/ 880138 w 1166601"/>
              <a:gd name="connsiteY2" fmla="*/ 388381 h 577003"/>
              <a:gd name="connsiteX3" fmla="*/ 0 w 1166601"/>
              <a:gd name="connsiteY3" fmla="*/ 577003 h 577003"/>
              <a:gd name="connsiteX0" fmla="*/ 0 w 1166601"/>
              <a:gd name="connsiteY0" fmla="*/ 577003 h 577003"/>
              <a:gd name="connsiteX1" fmla="*/ 1166601 w 1166601"/>
              <a:gd name="connsiteY1" fmla="*/ 0 h 577003"/>
              <a:gd name="connsiteX2" fmla="*/ 853047 w 1166601"/>
              <a:gd name="connsiteY2" fmla="*/ 343024 h 577003"/>
              <a:gd name="connsiteX3" fmla="*/ 0 w 1166601"/>
              <a:gd name="connsiteY3" fmla="*/ 577003 h 577003"/>
              <a:gd name="connsiteX0" fmla="*/ 0 w 1166601"/>
              <a:gd name="connsiteY0" fmla="*/ 577003 h 577003"/>
              <a:gd name="connsiteX1" fmla="*/ 1166601 w 1166601"/>
              <a:gd name="connsiteY1" fmla="*/ 0 h 577003"/>
              <a:gd name="connsiteX2" fmla="*/ 859818 w 1166601"/>
              <a:gd name="connsiteY2" fmla="*/ 365702 h 577003"/>
              <a:gd name="connsiteX3" fmla="*/ 0 w 1166601"/>
              <a:gd name="connsiteY3" fmla="*/ 577003 h 577003"/>
              <a:gd name="connsiteX0" fmla="*/ 0 w 1766919"/>
              <a:gd name="connsiteY0" fmla="*/ 577003 h 695462"/>
              <a:gd name="connsiteX1" fmla="*/ 1166601 w 1766919"/>
              <a:gd name="connsiteY1" fmla="*/ 0 h 695462"/>
              <a:gd name="connsiteX2" fmla="*/ 1766919 w 1766919"/>
              <a:gd name="connsiteY2" fmla="*/ 695462 h 695462"/>
              <a:gd name="connsiteX3" fmla="*/ 0 w 1766919"/>
              <a:gd name="connsiteY3" fmla="*/ 577003 h 695462"/>
              <a:gd name="connsiteX0" fmla="*/ 0 w 1287452"/>
              <a:gd name="connsiteY0" fmla="*/ 681138 h 695462"/>
              <a:gd name="connsiteX1" fmla="*/ 687134 w 1287452"/>
              <a:gd name="connsiteY1" fmla="*/ 0 h 695462"/>
              <a:gd name="connsiteX2" fmla="*/ 1287452 w 1287452"/>
              <a:gd name="connsiteY2" fmla="*/ 695462 h 695462"/>
              <a:gd name="connsiteX3" fmla="*/ 0 w 1287452"/>
              <a:gd name="connsiteY3" fmla="*/ 681138 h 69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7452" h="695462">
                <a:moveTo>
                  <a:pt x="0" y="681138"/>
                </a:moveTo>
                <a:lnTo>
                  <a:pt x="687134" y="0"/>
                </a:lnTo>
                <a:lnTo>
                  <a:pt x="1287452" y="695462"/>
                </a:lnTo>
                <a:lnTo>
                  <a:pt x="0" y="68113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70" y="4806864"/>
            <a:ext cx="6248400" cy="520700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971" y="5547346"/>
            <a:ext cx="2336800" cy="469900"/>
          </a:xfrm>
          <a:prstGeom prst="rect">
            <a:avLst/>
          </a:prstGeom>
        </p:spPr>
      </p:pic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3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Distortion on Triangle Meshes?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SVD of the </a:t>
            </a:r>
            <a:r>
              <a:rPr lang="en-US" sz="2800" dirty="0" err="1" smtClean="0"/>
              <a:t>Jacobian</a:t>
            </a:r>
            <a:r>
              <a:rPr lang="en-US" sz="2800" dirty="0" smtClean="0"/>
              <a:t> reveals directions of extreme stretching</a:t>
            </a:r>
            <a:endParaRPr lang="en-US" sz="28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060" y="5480464"/>
            <a:ext cx="1765300" cy="40640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5745632" y="5572703"/>
            <a:ext cx="813759" cy="369870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968" y="2369521"/>
            <a:ext cx="3073412" cy="90333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32" name="Freeform 31"/>
          <p:cNvSpPr/>
          <p:nvPr/>
        </p:nvSpPr>
        <p:spPr>
          <a:xfrm flipH="1">
            <a:off x="6241317" y="3376327"/>
            <a:ext cx="1681168" cy="988067"/>
          </a:xfrm>
          <a:custGeom>
            <a:avLst/>
            <a:gdLst>
              <a:gd name="connsiteX0" fmla="*/ 0 w 880138"/>
              <a:gd name="connsiteY0" fmla="*/ 540718 h 540718"/>
              <a:gd name="connsiteX1" fmla="*/ 678964 w 880138"/>
              <a:gd name="connsiteY1" fmla="*/ 0 h 540718"/>
              <a:gd name="connsiteX2" fmla="*/ 880138 w 880138"/>
              <a:gd name="connsiteY2" fmla="*/ 352096 h 540718"/>
              <a:gd name="connsiteX3" fmla="*/ 0 w 880138"/>
              <a:gd name="connsiteY3" fmla="*/ 540718 h 540718"/>
              <a:gd name="connsiteX0" fmla="*/ 0 w 1166601"/>
              <a:gd name="connsiteY0" fmla="*/ 577003 h 577003"/>
              <a:gd name="connsiteX1" fmla="*/ 1166601 w 1166601"/>
              <a:gd name="connsiteY1" fmla="*/ 0 h 577003"/>
              <a:gd name="connsiteX2" fmla="*/ 880138 w 1166601"/>
              <a:gd name="connsiteY2" fmla="*/ 388381 h 577003"/>
              <a:gd name="connsiteX3" fmla="*/ 0 w 1166601"/>
              <a:gd name="connsiteY3" fmla="*/ 577003 h 577003"/>
              <a:gd name="connsiteX0" fmla="*/ 0 w 1166601"/>
              <a:gd name="connsiteY0" fmla="*/ 577003 h 577003"/>
              <a:gd name="connsiteX1" fmla="*/ 1166601 w 1166601"/>
              <a:gd name="connsiteY1" fmla="*/ 0 h 577003"/>
              <a:gd name="connsiteX2" fmla="*/ 853047 w 1166601"/>
              <a:gd name="connsiteY2" fmla="*/ 343024 h 577003"/>
              <a:gd name="connsiteX3" fmla="*/ 0 w 1166601"/>
              <a:gd name="connsiteY3" fmla="*/ 577003 h 577003"/>
              <a:gd name="connsiteX0" fmla="*/ 0 w 1166601"/>
              <a:gd name="connsiteY0" fmla="*/ 577003 h 577003"/>
              <a:gd name="connsiteX1" fmla="*/ 1166601 w 1166601"/>
              <a:gd name="connsiteY1" fmla="*/ 0 h 577003"/>
              <a:gd name="connsiteX2" fmla="*/ 859818 w 1166601"/>
              <a:gd name="connsiteY2" fmla="*/ 365702 h 577003"/>
              <a:gd name="connsiteX3" fmla="*/ 0 w 1166601"/>
              <a:gd name="connsiteY3" fmla="*/ 577003 h 577003"/>
              <a:gd name="connsiteX0" fmla="*/ 0 w 1766919"/>
              <a:gd name="connsiteY0" fmla="*/ 577003 h 695462"/>
              <a:gd name="connsiteX1" fmla="*/ 1166601 w 1766919"/>
              <a:gd name="connsiteY1" fmla="*/ 0 h 695462"/>
              <a:gd name="connsiteX2" fmla="*/ 1766919 w 1766919"/>
              <a:gd name="connsiteY2" fmla="*/ 695462 h 695462"/>
              <a:gd name="connsiteX3" fmla="*/ 0 w 1766919"/>
              <a:gd name="connsiteY3" fmla="*/ 577003 h 69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6919" h="695462">
                <a:moveTo>
                  <a:pt x="0" y="577003"/>
                </a:moveTo>
                <a:lnTo>
                  <a:pt x="1166601" y="0"/>
                </a:lnTo>
                <a:lnTo>
                  <a:pt x="1766919" y="695462"/>
                </a:lnTo>
                <a:lnTo>
                  <a:pt x="0" y="57700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      T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225414" y="3811265"/>
            <a:ext cx="669585" cy="590074"/>
            <a:chOff x="4195143" y="2180706"/>
            <a:chExt cx="756922" cy="667040"/>
          </a:xfrm>
        </p:grpSpPr>
        <p:cxnSp>
          <p:nvCxnSpPr>
            <p:cNvPr id="34" name="Straight Arrow Connector 33"/>
            <p:cNvCxnSpPr/>
            <p:nvPr/>
          </p:nvCxnSpPr>
          <p:spPr>
            <a:xfrm flipV="1">
              <a:off x="4464556" y="2180706"/>
              <a:ext cx="0" cy="474624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4195143" y="2655330"/>
              <a:ext cx="269414" cy="192416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4463006" y="2666625"/>
              <a:ext cx="489059" cy="1533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1682996" y="3715090"/>
            <a:ext cx="432629" cy="431208"/>
            <a:chOff x="1595300" y="2730765"/>
            <a:chExt cx="432629" cy="431208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1596671" y="2730765"/>
              <a:ext cx="0" cy="41986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1595300" y="3160617"/>
              <a:ext cx="432629" cy="1356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Freeform 39"/>
          <p:cNvSpPr/>
          <p:nvPr/>
        </p:nvSpPr>
        <p:spPr>
          <a:xfrm flipH="1">
            <a:off x="2349580" y="3331463"/>
            <a:ext cx="1224970" cy="988067"/>
          </a:xfrm>
          <a:custGeom>
            <a:avLst/>
            <a:gdLst>
              <a:gd name="connsiteX0" fmla="*/ 0 w 880138"/>
              <a:gd name="connsiteY0" fmla="*/ 540718 h 540718"/>
              <a:gd name="connsiteX1" fmla="*/ 678964 w 880138"/>
              <a:gd name="connsiteY1" fmla="*/ 0 h 540718"/>
              <a:gd name="connsiteX2" fmla="*/ 880138 w 880138"/>
              <a:gd name="connsiteY2" fmla="*/ 352096 h 540718"/>
              <a:gd name="connsiteX3" fmla="*/ 0 w 880138"/>
              <a:gd name="connsiteY3" fmla="*/ 540718 h 540718"/>
              <a:gd name="connsiteX0" fmla="*/ 0 w 1166601"/>
              <a:gd name="connsiteY0" fmla="*/ 577003 h 577003"/>
              <a:gd name="connsiteX1" fmla="*/ 1166601 w 1166601"/>
              <a:gd name="connsiteY1" fmla="*/ 0 h 577003"/>
              <a:gd name="connsiteX2" fmla="*/ 880138 w 1166601"/>
              <a:gd name="connsiteY2" fmla="*/ 388381 h 577003"/>
              <a:gd name="connsiteX3" fmla="*/ 0 w 1166601"/>
              <a:gd name="connsiteY3" fmla="*/ 577003 h 577003"/>
              <a:gd name="connsiteX0" fmla="*/ 0 w 1166601"/>
              <a:gd name="connsiteY0" fmla="*/ 577003 h 577003"/>
              <a:gd name="connsiteX1" fmla="*/ 1166601 w 1166601"/>
              <a:gd name="connsiteY1" fmla="*/ 0 h 577003"/>
              <a:gd name="connsiteX2" fmla="*/ 853047 w 1166601"/>
              <a:gd name="connsiteY2" fmla="*/ 343024 h 577003"/>
              <a:gd name="connsiteX3" fmla="*/ 0 w 1166601"/>
              <a:gd name="connsiteY3" fmla="*/ 577003 h 577003"/>
              <a:gd name="connsiteX0" fmla="*/ 0 w 1166601"/>
              <a:gd name="connsiteY0" fmla="*/ 577003 h 577003"/>
              <a:gd name="connsiteX1" fmla="*/ 1166601 w 1166601"/>
              <a:gd name="connsiteY1" fmla="*/ 0 h 577003"/>
              <a:gd name="connsiteX2" fmla="*/ 859818 w 1166601"/>
              <a:gd name="connsiteY2" fmla="*/ 365702 h 577003"/>
              <a:gd name="connsiteX3" fmla="*/ 0 w 1166601"/>
              <a:gd name="connsiteY3" fmla="*/ 577003 h 577003"/>
              <a:gd name="connsiteX0" fmla="*/ 0 w 1766919"/>
              <a:gd name="connsiteY0" fmla="*/ 577003 h 695462"/>
              <a:gd name="connsiteX1" fmla="*/ 1166601 w 1766919"/>
              <a:gd name="connsiteY1" fmla="*/ 0 h 695462"/>
              <a:gd name="connsiteX2" fmla="*/ 1766919 w 1766919"/>
              <a:gd name="connsiteY2" fmla="*/ 695462 h 695462"/>
              <a:gd name="connsiteX3" fmla="*/ 0 w 1766919"/>
              <a:gd name="connsiteY3" fmla="*/ 577003 h 695462"/>
              <a:gd name="connsiteX0" fmla="*/ 0 w 1287452"/>
              <a:gd name="connsiteY0" fmla="*/ 681138 h 695462"/>
              <a:gd name="connsiteX1" fmla="*/ 687134 w 1287452"/>
              <a:gd name="connsiteY1" fmla="*/ 0 h 695462"/>
              <a:gd name="connsiteX2" fmla="*/ 1287452 w 1287452"/>
              <a:gd name="connsiteY2" fmla="*/ 695462 h 695462"/>
              <a:gd name="connsiteX3" fmla="*/ 0 w 1287452"/>
              <a:gd name="connsiteY3" fmla="*/ 681138 h 69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7452" h="695462">
                <a:moveTo>
                  <a:pt x="0" y="681138"/>
                </a:moveTo>
                <a:lnTo>
                  <a:pt x="687134" y="0"/>
                </a:lnTo>
                <a:lnTo>
                  <a:pt x="1287452" y="695462"/>
                </a:lnTo>
                <a:lnTo>
                  <a:pt x="0" y="68113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70" y="4806864"/>
            <a:ext cx="6248400" cy="520700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971" y="5547346"/>
            <a:ext cx="2336800" cy="469900"/>
          </a:xfrm>
          <a:prstGeom prst="rect">
            <a:avLst/>
          </a:prstGeom>
        </p:spPr>
      </p:pic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51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5700472" y="2797152"/>
            <a:ext cx="5182" cy="13070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0628" y="3322841"/>
            <a:ext cx="2729261" cy="2734586"/>
          </a:xfrm>
          <a:prstGeom prst="rect">
            <a:avLst/>
          </a:prstGeom>
          <a:ln w="28575">
            <a:solidFill>
              <a:srgbClr val="C00000"/>
            </a:solidFill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13211" y="1837507"/>
            <a:ext cx="1515661" cy="8617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Scanning:</a:t>
            </a:r>
          </a:p>
          <a:p>
            <a:r>
              <a:rPr lang="en-US" sz="1600" dirty="0" smtClean="0"/>
              <a:t>results in range images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137952" y="1837507"/>
            <a:ext cx="1653547" cy="13542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Registration:</a:t>
            </a:r>
          </a:p>
          <a:p>
            <a:r>
              <a:rPr lang="en-US" sz="1600" dirty="0" smtClean="0"/>
              <a:t>bring all range images to one coordinate system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323805" y="1837507"/>
            <a:ext cx="2582092" cy="11387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Stitching</a:t>
            </a:r>
            <a:r>
              <a:rPr lang="en-US" dirty="0" smtClean="0"/>
              <a:t>/</a:t>
            </a:r>
            <a:r>
              <a:rPr lang="en-US" b="1" dirty="0" smtClean="0"/>
              <a:t>reconstruction:</a:t>
            </a:r>
          </a:p>
          <a:p>
            <a:r>
              <a:rPr lang="en-US" sz="1600" dirty="0" smtClean="0"/>
              <a:t>Integration of scans into a single mesh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7445826" y="1837507"/>
            <a:ext cx="1589315" cy="12926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Processing: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Topological and</a:t>
            </a:r>
            <a:br>
              <a:rPr lang="en-US" sz="1200" dirty="0" smtClean="0"/>
            </a:br>
            <a:r>
              <a:rPr lang="en-US" sz="1200" dirty="0" smtClean="0"/>
              <a:t>   geometric </a:t>
            </a:r>
            <a:br>
              <a:rPr lang="en-US" sz="1200" dirty="0" smtClean="0"/>
            </a:br>
            <a:r>
              <a:rPr lang="en-US" sz="1200" dirty="0" smtClean="0"/>
              <a:t>   filtering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</a:t>
            </a:r>
            <a:r>
              <a:rPr lang="en-US" sz="1200" dirty="0" err="1" smtClean="0"/>
              <a:t>Remeshing</a:t>
            </a:r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Compression</a:t>
            </a:r>
            <a:endParaRPr lang="en-US" sz="1200" dirty="0"/>
          </a:p>
        </p:txBody>
      </p:sp>
      <p:sp>
        <p:nvSpPr>
          <p:cNvPr id="21" name="Right Arrow 20"/>
          <p:cNvSpPr/>
          <p:nvPr/>
        </p:nvSpPr>
        <p:spPr>
          <a:xfrm>
            <a:off x="1726769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3917967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7039889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67437" y="167731"/>
            <a:ext cx="8419109" cy="798719"/>
          </a:xfrm>
        </p:spPr>
        <p:txBody>
          <a:bodyPr>
            <a:normAutofit/>
          </a:bodyPr>
          <a:lstStyle/>
          <a:p>
            <a:r>
              <a:rPr lang="en-US" dirty="0"/>
              <a:t>Geometry Processing Pipeline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9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Distortion on Triangle Meshes?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Possible distortion measures: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 flipH="1">
            <a:off x="6241317" y="3376327"/>
            <a:ext cx="1681168" cy="988067"/>
          </a:xfrm>
          <a:custGeom>
            <a:avLst/>
            <a:gdLst>
              <a:gd name="connsiteX0" fmla="*/ 0 w 880138"/>
              <a:gd name="connsiteY0" fmla="*/ 540718 h 540718"/>
              <a:gd name="connsiteX1" fmla="*/ 678964 w 880138"/>
              <a:gd name="connsiteY1" fmla="*/ 0 h 540718"/>
              <a:gd name="connsiteX2" fmla="*/ 880138 w 880138"/>
              <a:gd name="connsiteY2" fmla="*/ 352096 h 540718"/>
              <a:gd name="connsiteX3" fmla="*/ 0 w 880138"/>
              <a:gd name="connsiteY3" fmla="*/ 540718 h 540718"/>
              <a:gd name="connsiteX0" fmla="*/ 0 w 1166601"/>
              <a:gd name="connsiteY0" fmla="*/ 577003 h 577003"/>
              <a:gd name="connsiteX1" fmla="*/ 1166601 w 1166601"/>
              <a:gd name="connsiteY1" fmla="*/ 0 h 577003"/>
              <a:gd name="connsiteX2" fmla="*/ 880138 w 1166601"/>
              <a:gd name="connsiteY2" fmla="*/ 388381 h 577003"/>
              <a:gd name="connsiteX3" fmla="*/ 0 w 1166601"/>
              <a:gd name="connsiteY3" fmla="*/ 577003 h 577003"/>
              <a:gd name="connsiteX0" fmla="*/ 0 w 1166601"/>
              <a:gd name="connsiteY0" fmla="*/ 577003 h 577003"/>
              <a:gd name="connsiteX1" fmla="*/ 1166601 w 1166601"/>
              <a:gd name="connsiteY1" fmla="*/ 0 h 577003"/>
              <a:gd name="connsiteX2" fmla="*/ 853047 w 1166601"/>
              <a:gd name="connsiteY2" fmla="*/ 343024 h 577003"/>
              <a:gd name="connsiteX3" fmla="*/ 0 w 1166601"/>
              <a:gd name="connsiteY3" fmla="*/ 577003 h 577003"/>
              <a:gd name="connsiteX0" fmla="*/ 0 w 1166601"/>
              <a:gd name="connsiteY0" fmla="*/ 577003 h 577003"/>
              <a:gd name="connsiteX1" fmla="*/ 1166601 w 1166601"/>
              <a:gd name="connsiteY1" fmla="*/ 0 h 577003"/>
              <a:gd name="connsiteX2" fmla="*/ 859818 w 1166601"/>
              <a:gd name="connsiteY2" fmla="*/ 365702 h 577003"/>
              <a:gd name="connsiteX3" fmla="*/ 0 w 1166601"/>
              <a:gd name="connsiteY3" fmla="*/ 577003 h 577003"/>
              <a:gd name="connsiteX0" fmla="*/ 0 w 1766919"/>
              <a:gd name="connsiteY0" fmla="*/ 577003 h 695462"/>
              <a:gd name="connsiteX1" fmla="*/ 1166601 w 1766919"/>
              <a:gd name="connsiteY1" fmla="*/ 0 h 695462"/>
              <a:gd name="connsiteX2" fmla="*/ 1766919 w 1766919"/>
              <a:gd name="connsiteY2" fmla="*/ 695462 h 695462"/>
              <a:gd name="connsiteX3" fmla="*/ 0 w 1766919"/>
              <a:gd name="connsiteY3" fmla="*/ 577003 h 69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6919" h="695462">
                <a:moveTo>
                  <a:pt x="0" y="577003"/>
                </a:moveTo>
                <a:lnTo>
                  <a:pt x="1166601" y="0"/>
                </a:lnTo>
                <a:lnTo>
                  <a:pt x="1766919" y="695462"/>
                </a:lnTo>
                <a:lnTo>
                  <a:pt x="0" y="57700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      T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225414" y="3811265"/>
            <a:ext cx="669585" cy="590074"/>
            <a:chOff x="4195143" y="2180706"/>
            <a:chExt cx="756922" cy="667040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4464556" y="2180706"/>
              <a:ext cx="0" cy="474624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4195143" y="2655330"/>
              <a:ext cx="269414" cy="192416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463006" y="2666625"/>
              <a:ext cx="489059" cy="1533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682996" y="3715090"/>
            <a:ext cx="432629" cy="431208"/>
            <a:chOff x="1595300" y="2730765"/>
            <a:chExt cx="432629" cy="431208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1596671" y="2730765"/>
              <a:ext cx="0" cy="41986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595300" y="3160617"/>
              <a:ext cx="432629" cy="1356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Freeform 16"/>
          <p:cNvSpPr/>
          <p:nvPr/>
        </p:nvSpPr>
        <p:spPr>
          <a:xfrm flipH="1">
            <a:off x="2349580" y="3331463"/>
            <a:ext cx="1224970" cy="988067"/>
          </a:xfrm>
          <a:custGeom>
            <a:avLst/>
            <a:gdLst>
              <a:gd name="connsiteX0" fmla="*/ 0 w 880138"/>
              <a:gd name="connsiteY0" fmla="*/ 540718 h 540718"/>
              <a:gd name="connsiteX1" fmla="*/ 678964 w 880138"/>
              <a:gd name="connsiteY1" fmla="*/ 0 h 540718"/>
              <a:gd name="connsiteX2" fmla="*/ 880138 w 880138"/>
              <a:gd name="connsiteY2" fmla="*/ 352096 h 540718"/>
              <a:gd name="connsiteX3" fmla="*/ 0 w 880138"/>
              <a:gd name="connsiteY3" fmla="*/ 540718 h 540718"/>
              <a:gd name="connsiteX0" fmla="*/ 0 w 1166601"/>
              <a:gd name="connsiteY0" fmla="*/ 577003 h 577003"/>
              <a:gd name="connsiteX1" fmla="*/ 1166601 w 1166601"/>
              <a:gd name="connsiteY1" fmla="*/ 0 h 577003"/>
              <a:gd name="connsiteX2" fmla="*/ 880138 w 1166601"/>
              <a:gd name="connsiteY2" fmla="*/ 388381 h 577003"/>
              <a:gd name="connsiteX3" fmla="*/ 0 w 1166601"/>
              <a:gd name="connsiteY3" fmla="*/ 577003 h 577003"/>
              <a:gd name="connsiteX0" fmla="*/ 0 w 1166601"/>
              <a:gd name="connsiteY0" fmla="*/ 577003 h 577003"/>
              <a:gd name="connsiteX1" fmla="*/ 1166601 w 1166601"/>
              <a:gd name="connsiteY1" fmla="*/ 0 h 577003"/>
              <a:gd name="connsiteX2" fmla="*/ 853047 w 1166601"/>
              <a:gd name="connsiteY2" fmla="*/ 343024 h 577003"/>
              <a:gd name="connsiteX3" fmla="*/ 0 w 1166601"/>
              <a:gd name="connsiteY3" fmla="*/ 577003 h 577003"/>
              <a:gd name="connsiteX0" fmla="*/ 0 w 1166601"/>
              <a:gd name="connsiteY0" fmla="*/ 577003 h 577003"/>
              <a:gd name="connsiteX1" fmla="*/ 1166601 w 1166601"/>
              <a:gd name="connsiteY1" fmla="*/ 0 h 577003"/>
              <a:gd name="connsiteX2" fmla="*/ 859818 w 1166601"/>
              <a:gd name="connsiteY2" fmla="*/ 365702 h 577003"/>
              <a:gd name="connsiteX3" fmla="*/ 0 w 1166601"/>
              <a:gd name="connsiteY3" fmla="*/ 577003 h 577003"/>
              <a:gd name="connsiteX0" fmla="*/ 0 w 1766919"/>
              <a:gd name="connsiteY0" fmla="*/ 577003 h 695462"/>
              <a:gd name="connsiteX1" fmla="*/ 1166601 w 1766919"/>
              <a:gd name="connsiteY1" fmla="*/ 0 h 695462"/>
              <a:gd name="connsiteX2" fmla="*/ 1766919 w 1766919"/>
              <a:gd name="connsiteY2" fmla="*/ 695462 h 695462"/>
              <a:gd name="connsiteX3" fmla="*/ 0 w 1766919"/>
              <a:gd name="connsiteY3" fmla="*/ 577003 h 695462"/>
              <a:gd name="connsiteX0" fmla="*/ 0 w 1287452"/>
              <a:gd name="connsiteY0" fmla="*/ 681138 h 695462"/>
              <a:gd name="connsiteX1" fmla="*/ 687134 w 1287452"/>
              <a:gd name="connsiteY1" fmla="*/ 0 h 695462"/>
              <a:gd name="connsiteX2" fmla="*/ 1287452 w 1287452"/>
              <a:gd name="connsiteY2" fmla="*/ 695462 h 695462"/>
              <a:gd name="connsiteX3" fmla="*/ 0 w 1287452"/>
              <a:gd name="connsiteY3" fmla="*/ 681138 h 69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7452" h="695462">
                <a:moveTo>
                  <a:pt x="0" y="681138"/>
                </a:moveTo>
                <a:lnTo>
                  <a:pt x="687134" y="0"/>
                </a:lnTo>
                <a:lnTo>
                  <a:pt x="1287452" y="695462"/>
                </a:lnTo>
                <a:lnTo>
                  <a:pt x="0" y="68113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71" y="1259911"/>
            <a:ext cx="2508804" cy="737385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4" y="2241322"/>
            <a:ext cx="3012079" cy="494992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243" y="2061296"/>
            <a:ext cx="3370158" cy="916262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70" y="4806864"/>
            <a:ext cx="6248400" cy="5207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971" y="5547346"/>
            <a:ext cx="2336800" cy="469900"/>
          </a:xfrm>
          <a:prstGeom prst="rect">
            <a:avLst/>
          </a:prstGeom>
        </p:spPr>
      </p:pic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3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97167" y="2946843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Compute (Good) Parameterizations? And Quickly?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87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5745" y="1422886"/>
            <a:ext cx="2149475" cy="442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9994" y="1416536"/>
            <a:ext cx="2103437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Distortion </a:t>
            </a:r>
            <a:r>
              <a:rPr lang="en-US" dirty="0" smtClean="0"/>
              <a:t>Minimization</a:t>
            </a:r>
            <a:endParaRPr lang="en-US" dirty="0"/>
          </a:p>
        </p:txBody>
      </p:sp>
      <p:sp>
        <p:nvSpPr>
          <p:cNvPr id="284677" name="Text Box 5"/>
          <p:cNvSpPr txBox="1">
            <a:spLocks noChangeArrowheads="1"/>
          </p:cNvSpPr>
          <p:nvPr/>
        </p:nvSpPr>
        <p:spPr bwMode="auto">
          <a:xfrm>
            <a:off x="1876381" y="5673763"/>
            <a:ext cx="2095917" cy="6132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338908" tIns="166480" rIns="338908" bIns="166480">
            <a:spAutoFit/>
          </a:bodyPr>
          <a:lstStyle/>
          <a:p>
            <a:pPr marL="476250" indent="-476250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itchFamily="2" charset="2"/>
              <a:buNone/>
            </a:pPr>
            <a:r>
              <a:rPr lang="en-US" dirty="0">
                <a:cs typeface="Times New Roman (Hebrew)" charset="-79"/>
              </a:rPr>
              <a:t>Kent et al ‘92</a:t>
            </a:r>
          </a:p>
        </p:txBody>
      </p:sp>
      <p:sp>
        <p:nvSpPr>
          <p:cNvPr id="284678" name="Text Box 6"/>
          <p:cNvSpPr txBox="1">
            <a:spLocks noChangeArrowheads="1"/>
          </p:cNvSpPr>
          <p:nvPr/>
        </p:nvSpPr>
        <p:spPr bwMode="auto">
          <a:xfrm>
            <a:off x="4200052" y="5673763"/>
            <a:ext cx="1737608" cy="6132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338908" tIns="166480" rIns="338908" bIns="166480">
            <a:spAutoFit/>
          </a:bodyPr>
          <a:lstStyle/>
          <a:p>
            <a:pPr marL="476250" indent="-476250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itchFamily="2" charset="2"/>
              <a:buNone/>
            </a:pPr>
            <a:r>
              <a:rPr lang="en-US" dirty="0">
                <a:cs typeface="Times New Roman (Hebrew)" charset="-79"/>
              </a:rPr>
              <a:t>Floater 97</a:t>
            </a:r>
          </a:p>
        </p:txBody>
      </p:sp>
      <p:sp>
        <p:nvSpPr>
          <p:cNvPr id="284679" name="Text Box 7"/>
          <p:cNvSpPr txBox="1">
            <a:spLocks noChangeArrowheads="1"/>
          </p:cNvSpPr>
          <p:nvPr/>
        </p:nvSpPr>
        <p:spPr bwMode="auto">
          <a:xfrm>
            <a:off x="6002392" y="5673763"/>
            <a:ext cx="2329342" cy="6132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338908" tIns="166480" rIns="338908" bIns="166480">
            <a:spAutoFit/>
          </a:bodyPr>
          <a:lstStyle/>
          <a:p>
            <a:pPr marL="476250" indent="-476250" algn="ctr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itchFamily="2" charset="2"/>
              <a:buNone/>
            </a:pPr>
            <a:r>
              <a:rPr lang="en-US" dirty="0">
                <a:cs typeface="Times New Roman (Hebrew)" charset="-79"/>
              </a:rPr>
              <a:t>Sander et al ‘01</a:t>
            </a:r>
            <a:endParaRPr lang="en-US" sz="1600" dirty="0">
              <a:cs typeface="Times New Roman (Hebrew)" charset="-79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06363" y="2133600"/>
            <a:ext cx="1585912" cy="1584325"/>
            <a:chOff x="2161" y="2859"/>
            <a:chExt cx="455" cy="455"/>
          </a:xfrm>
        </p:grpSpPr>
        <p:pic>
          <p:nvPicPr>
            <p:cNvPr id="284681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61" y="2859"/>
              <a:ext cx="455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4682" name="Oval 10"/>
            <p:cNvSpPr>
              <a:spLocks noChangeArrowheads="1"/>
            </p:cNvSpPr>
            <p:nvPr/>
          </p:nvSpPr>
          <p:spPr bwMode="auto">
            <a:xfrm>
              <a:off x="2161" y="2859"/>
              <a:ext cx="455" cy="45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4683" name="Text Box 11"/>
          <p:cNvSpPr txBox="1">
            <a:spLocks noChangeArrowheads="1"/>
          </p:cNvSpPr>
          <p:nvPr/>
        </p:nvSpPr>
        <p:spPr bwMode="auto">
          <a:xfrm>
            <a:off x="104775" y="3716338"/>
            <a:ext cx="1349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dirty="0">
                <a:solidFill>
                  <a:srgbClr val="000000"/>
                </a:solidFill>
                <a:cs typeface="Courier New" pitchFamily="49" charset="0"/>
              </a:rPr>
              <a:t>Texture map</a:t>
            </a:r>
          </a:p>
        </p:txBody>
      </p:sp>
      <p:pic>
        <p:nvPicPr>
          <p:cNvPr id="17613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2314" y="4380335"/>
            <a:ext cx="2046618" cy="146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3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0816" y="1363533"/>
            <a:ext cx="2095280" cy="290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181899" y="4187420"/>
            <a:ext cx="7393155" cy="18988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152400" dist="114300" dir="27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99" y="4633559"/>
            <a:ext cx="4711700" cy="9906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0763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5745" y="1422886"/>
            <a:ext cx="2149475" cy="442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9994" y="1416536"/>
            <a:ext cx="2103437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Distortion </a:t>
            </a:r>
            <a:r>
              <a:rPr lang="en-US" dirty="0" smtClean="0"/>
              <a:t>Minimization</a:t>
            </a:r>
            <a:endParaRPr lang="en-US" dirty="0"/>
          </a:p>
        </p:txBody>
      </p:sp>
      <p:sp>
        <p:nvSpPr>
          <p:cNvPr id="284677" name="Text Box 5"/>
          <p:cNvSpPr txBox="1">
            <a:spLocks noChangeArrowheads="1"/>
          </p:cNvSpPr>
          <p:nvPr/>
        </p:nvSpPr>
        <p:spPr bwMode="auto">
          <a:xfrm>
            <a:off x="1876381" y="5673763"/>
            <a:ext cx="2095917" cy="6132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338908" tIns="166480" rIns="338908" bIns="166480">
            <a:spAutoFit/>
          </a:bodyPr>
          <a:lstStyle/>
          <a:p>
            <a:pPr marL="476250" indent="-476250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itchFamily="2" charset="2"/>
              <a:buNone/>
            </a:pPr>
            <a:r>
              <a:rPr lang="en-US" dirty="0">
                <a:cs typeface="Times New Roman (Hebrew)" charset="-79"/>
              </a:rPr>
              <a:t>Kent et al ‘92</a:t>
            </a:r>
          </a:p>
        </p:txBody>
      </p:sp>
      <p:sp>
        <p:nvSpPr>
          <p:cNvPr id="284678" name="Text Box 6"/>
          <p:cNvSpPr txBox="1">
            <a:spLocks noChangeArrowheads="1"/>
          </p:cNvSpPr>
          <p:nvPr/>
        </p:nvSpPr>
        <p:spPr bwMode="auto">
          <a:xfrm>
            <a:off x="4200052" y="5673763"/>
            <a:ext cx="1737608" cy="6132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338908" tIns="166480" rIns="338908" bIns="166480">
            <a:spAutoFit/>
          </a:bodyPr>
          <a:lstStyle/>
          <a:p>
            <a:pPr marL="476250" indent="-476250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itchFamily="2" charset="2"/>
              <a:buNone/>
            </a:pPr>
            <a:r>
              <a:rPr lang="en-US" dirty="0">
                <a:cs typeface="Times New Roman (Hebrew)" charset="-79"/>
              </a:rPr>
              <a:t>Floater 97</a:t>
            </a:r>
          </a:p>
        </p:txBody>
      </p:sp>
      <p:sp>
        <p:nvSpPr>
          <p:cNvPr id="284679" name="Text Box 7"/>
          <p:cNvSpPr txBox="1">
            <a:spLocks noChangeArrowheads="1"/>
          </p:cNvSpPr>
          <p:nvPr/>
        </p:nvSpPr>
        <p:spPr bwMode="auto">
          <a:xfrm>
            <a:off x="6002392" y="5673763"/>
            <a:ext cx="2329342" cy="6132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338908" tIns="166480" rIns="338908" bIns="166480">
            <a:spAutoFit/>
          </a:bodyPr>
          <a:lstStyle/>
          <a:p>
            <a:pPr marL="476250" indent="-476250" algn="ctr" eaLnBrk="0" hangingPunct="0">
              <a:spcBef>
                <a:spcPct val="40000"/>
              </a:spcBef>
              <a:buClr>
                <a:srgbClr val="D93192"/>
              </a:buClr>
              <a:buSzPct val="75000"/>
              <a:buFont typeface="Wingdings" pitchFamily="2" charset="2"/>
              <a:buNone/>
            </a:pPr>
            <a:r>
              <a:rPr lang="en-US" dirty="0">
                <a:cs typeface="Times New Roman (Hebrew)" charset="-79"/>
              </a:rPr>
              <a:t>Sander et al ‘01</a:t>
            </a:r>
            <a:endParaRPr lang="en-US" sz="1600" dirty="0">
              <a:cs typeface="Times New Roman (Hebrew)" charset="-79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06363" y="2133600"/>
            <a:ext cx="1585912" cy="1584325"/>
            <a:chOff x="2161" y="2859"/>
            <a:chExt cx="455" cy="455"/>
          </a:xfrm>
        </p:grpSpPr>
        <p:pic>
          <p:nvPicPr>
            <p:cNvPr id="284681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61" y="2859"/>
              <a:ext cx="455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4682" name="Oval 10"/>
            <p:cNvSpPr>
              <a:spLocks noChangeArrowheads="1"/>
            </p:cNvSpPr>
            <p:nvPr/>
          </p:nvSpPr>
          <p:spPr bwMode="auto">
            <a:xfrm>
              <a:off x="2161" y="2859"/>
              <a:ext cx="455" cy="45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4683" name="Text Box 11"/>
          <p:cNvSpPr txBox="1">
            <a:spLocks noChangeArrowheads="1"/>
          </p:cNvSpPr>
          <p:nvPr/>
        </p:nvSpPr>
        <p:spPr bwMode="auto">
          <a:xfrm>
            <a:off x="104775" y="3716338"/>
            <a:ext cx="1349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dirty="0">
                <a:solidFill>
                  <a:srgbClr val="000000"/>
                </a:solidFill>
                <a:cs typeface="Courier New" pitchFamily="49" charset="0"/>
              </a:rPr>
              <a:t>Texture map</a:t>
            </a:r>
          </a:p>
        </p:txBody>
      </p:sp>
      <p:pic>
        <p:nvPicPr>
          <p:cNvPr id="17613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2314" y="4380335"/>
            <a:ext cx="2046618" cy="146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3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0816" y="1363533"/>
            <a:ext cx="2095280" cy="290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Mesh Dependence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92401" y="1055814"/>
            <a:ext cx="7907213" cy="4892990"/>
            <a:chOff x="303213" y="1068388"/>
            <a:chExt cx="8578850" cy="530860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92313" y="1411288"/>
              <a:ext cx="3381375" cy="4965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00688" y="1411288"/>
              <a:ext cx="3381375" cy="4965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3213" y="1068388"/>
              <a:ext cx="1503362" cy="192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30238" y="3336925"/>
              <a:ext cx="2052637" cy="2632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915988" y="1898650"/>
              <a:ext cx="493712" cy="569913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451812" y="5897597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Alg. 1 – mesh-independent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609253" y="5897597"/>
            <a:ext cx="3614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Alg. 2 – … less mesh-independent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Area </a:t>
            </a:r>
            <a:r>
              <a:rPr lang="fr-FR" dirty="0" err="1" smtClean="0"/>
              <a:t>Distortion</a:t>
            </a:r>
            <a:r>
              <a:rPr lang="fr-FR" dirty="0" smtClean="0"/>
              <a:t> vs. </a:t>
            </a:r>
            <a:r>
              <a:rPr lang="fr-FR" dirty="0"/>
              <a:t>A</a:t>
            </a:r>
            <a:r>
              <a:rPr lang="fr-FR" dirty="0" smtClean="0"/>
              <a:t>ngle </a:t>
            </a:r>
            <a:r>
              <a:rPr lang="fr-FR" dirty="0" err="1" smtClean="0"/>
              <a:t>Distortion</a:t>
            </a:r>
            <a:endParaRPr lang="fr-FR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it possible to preserve both angles and areas at the same time?</a:t>
            </a:r>
            <a:endParaRPr lang="en-US" dirty="0"/>
          </a:p>
        </p:txBody>
      </p:sp>
      <p:pic>
        <p:nvPicPr>
          <p:cNvPr id="2856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3113" y="2784105"/>
            <a:ext cx="301307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57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152405"/>
            <a:ext cx="2171700" cy="217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857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8313" y="3152405"/>
            <a:ext cx="2154237" cy="217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Conformal Parameterization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Angle </a:t>
            </a:r>
            <a:r>
              <a:rPr lang="en-US" sz="2400" dirty="0"/>
              <a:t>preservation; circles are mapped to circles</a:t>
            </a: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968151" y="2035820"/>
            <a:ext cx="7242276" cy="3988281"/>
            <a:chOff x="288" y="2640"/>
            <a:chExt cx="2733" cy="1505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8" y="2640"/>
              <a:ext cx="1353" cy="1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69" y="2640"/>
              <a:ext cx="1352" cy="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Conformal Parameterization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Angle </a:t>
            </a:r>
            <a:r>
              <a:rPr lang="en-US" sz="2400" dirty="0"/>
              <a:t>preservation; circles are mapped to circles</a:t>
            </a: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968151" y="2035820"/>
            <a:ext cx="7242276" cy="3988281"/>
            <a:chOff x="288" y="2640"/>
            <a:chExt cx="2733" cy="1505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8" y="2640"/>
              <a:ext cx="1353" cy="1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69" y="2640"/>
              <a:ext cx="1352" cy="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54514" y="3213430"/>
            <a:ext cx="6326877" cy="1533231"/>
            <a:chOff x="1181899" y="4187420"/>
            <a:chExt cx="6326877" cy="1533231"/>
          </a:xfrm>
        </p:grpSpPr>
        <p:sp>
          <p:nvSpPr>
            <p:cNvPr id="13" name="Rectangle 12"/>
            <p:cNvSpPr/>
            <p:nvPr/>
          </p:nvSpPr>
          <p:spPr>
            <a:xfrm>
              <a:off x="1181899" y="4187420"/>
              <a:ext cx="6326877" cy="153323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52400" dist="114300" dir="27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382" y="4440789"/>
              <a:ext cx="5707823" cy="1003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69913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Line 11"/>
          <p:cNvSpPr>
            <a:spLocks noChangeShapeType="1"/>
          </p:cNvSpPr>
          <p:nvPr/>
        </p:nvSpPr>
        <p:spPr bwMode="auto">
          <a:xfrm>
            <a:off x="2089390" y="3367888"/>
            <a:ext cx="45719" cy="188613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348967" y="3548958"/>
            <a:ext cx="2385583" cy="1258432"/>
          </a:xfrm>
          <a:custGeom>
            <a:avLst/>
            <a:gdLst>
              <a:gd name="connsiteX0" fmla="*/ 226336 w 2385583"/>
              <a:gd name="connsiteY0" fmla="*/ 280657 h 1258432"/>
              <a:gd name="connsiteX1" fmla="*/ 796705 w 2385583"/>
              <a:gd name="connsiteY1" fmla="*/ 0 h 1258432"/>
              <a:gd name="connsiteX2" fmla="*/ 1611517 w 2385583"/>
              <a:gd name="connsiteY2" fmla="*/ 36214 h 1258432"/>
              <a:gd name="connsiteX3" fmla="*/ 2163778 w 2385583"/>
              <a:gd name="connsiteY3" fmla="*/ 407406 h 1258432"/>
              <a:gd name="connsiteX4" fmla="*/ 1991762 w 2385583"/>
              <a:gd name="connsiteY4" fmla="*/ 1004935 h 1258432"/>
              <a:gd name="connsiteX5" fmla="*/ 742384 w 2385583"/>
              <a:gd name="connsiteY5" fmla="*/ 1258432 h 1258432"/>
              <a:gd name="connsiteX6" fmla="*/ 0 w 2385583"/>
              <a:gd name="connsiteY6" fmla="*/ 860079 h 1258432"/>
              <a:gd name="connsiteX7" fmla="*/ 226336 w 2385583"/>
              <a:gd name="connsiteY7" fmla="*/ 280657 h 125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5583" h="1258432">
                <a:moveTo>
                  <a:pt x="226336" y="280657"/>
                </a:moveTo>
                <a:lnTo>
                  <a:pt x="796705" y="0"/>
                </a:lnTo>
                <a:lnTo>
                  <a:pt x="1611517" y="36214"/>
                </a:lnTo>
                <a:cubicBezTo>
                  <a:pt x="1796527" y="158560"/>
                  <a:pt x="2385583" y="407406"/>
                  <a:pt x="2163778" y="407406"/>
                </a:cubicBezTo>
                <a:lnTo>
                  <a:pt x="1991762" y="1004935"/>
                </a:lnTo>
                <a:lnTo>
                  <a:pt x="742384" y="1258432"/>
                </a:lnTo>
                <a:lnTo>
                  <a:pt x="0" y="860079"/>
                </a:lnTo>
                <a:lnTo>
                  <a:pt x="226336" y="28065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Harmonic Mapping –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Want to flatten the mesh 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 no curvature 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 Laplace operator gives zero.</a:t>
            </a:r>
            <a:endParaRPr lang="en-US" dirty="0"/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>
            <a:off x="1359587" y="3911096"/>
            <a:ext cx="1139170" cy="880175"/>
          </a:xfrm>
          <a:custGeom>
            <a:avLst/>
            <a:gdLst/>
            <a:ahLst/>
            <a:cxnLst>
              <a:cxn ang="0">
                <a:pos x="0" y="331"/>
              </a:cxn>
              <a:cxn ang="0">
                <a:pos x="722" y="0"/>
              </a:cxn>
              <a:cxn ang="0">
                <a:pos x="465" y="576"/>
              </a:cxn>
            </a:cxnLst>
            <a:rect l="0" t="0" r="r" b="b"/>
            <a:pathLst>
              <a:path w="722" h="576">
                <a:moveTo>
                  <a:pt x="0" y="331"/>
                </a:moveTo>
                <a:lnTo>
                  <a:pt x="722" y="0"/>
                </a:lnTo>
                <a:lnTo>
                  <a:pt x="465" y="576"/>
                </a:lnTo>
              </a:path>
            </a:pathLst>
          </a:custGeom>
          <a:noFill/>
          <a:ln w="38100" cmpd="sng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 rot="-370211">
            <a:off x="2527987" y="3848297"/>
            <a:ext cx="798512" cy="752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16" y="486"/>
              </a:cxn>
            </a:cxnLst>
            <a:rect l="0" t="0" r="r" b="b"/>
            <a:pathLst>
              <a:path w="516" h="486">
                <a:moveTo>
                  <a:pt x="0" y="0"/>
                </a:moveTo>
                <a:cubicBezTo>
                  <a:pt x="0" y="0"/>
                  <a:pt x="258" y="243"/>
                  <a:pt x="516" y="486"/>
                </a:cubicBezTo>
              </a:path>
            </a:pathLst>
          </a:custGeom>
          <a:noFill/>
          <a:ln w="38100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rot="21229789" flipH="1" flipV="1">
            <a:off x="1600844" y="3782195"/>
            <a:ext cx="872370" cy="185373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rot="-370211">
            <a:off x="2485073" y="3865249"/>
            <a:ext cx="1014196" cy="136963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1367949" y="3755011"/>
            <a:ext cx="274637" cy="131763"/>
            <a:chOff x="2526792" y="3646370"/>
            <a:chExt cx="274637" cy="131763"/>
          </a:xfrm>
        </p:grpSpPr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H="1" flipV="1">
              <a:off x="2526792" y="3692408"/>
              <a:ext cx="176212" cy="11112"/>
            </a:xfrm>
            <a:prstGeom prst="line">
              <a:avLst/>
            </a:prstGeom>
            <a:noFill/>
            <a:ln w="38100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2672842" y="3646370"/>
              <a:ext cx="128587" cy="1317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Line 13"/>
          <p:cNvSpPr>
            <a:spLocks noChangeShapeType="1"/>
          </p:cNvSpPr>
          <p:nvPr/>
        </p:nvSpPr>
        <p:spPr bwMode="auto">
          <a:xfrm flipH="1" flipV="1">
            <a:off x="1197662" y="4429322"/>
            <a:ext cx="177800" cy="9525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flipH="1">
            <a:off x="1308787" y="4400747"/>
            <a:ext cx="65087" cy="214312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2107299" y="4827784"/>
            <a:ext cx="19050" cy="223838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 flipH="1">
            <a:off x="1923149" y="4827784"/>
            <a:ext cx="157163" cy="93663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>
            <a:off x="3345549" y="4569022"/>
            <a:ext cx="120650" cy="184150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Oval 19"/>
          <p:cNvSpPr>
            <a:spLocks noChangeArrowheads="1"/>
          </p:cNvSpPr>
          <p:nvPr/>
        </p:nvSpPr>
        <p:spPr bwMode="auto">
          <a:xfrm>
            <a:off x="2031099" y="4746822"/>
            <a:ext cx="131763" cy="1285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0"/>
          <p:cNvSpPr>
            <a:spLocks noChangeArrowheads="1"/>
          </p:cNvSpPr>
          <p:nvPr/>
        </p:nvSpPr>
        <p:spPr bwMode="auto">
          <a:xfrm>
            <a:off x="1305612" y="4356297"/>
            <a:ext cx="130175" cy="1285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1"/>
          <p:cNvSpPr>
            <a:spLocks noChangeArrowheads="1"/>
          </p:cNvSpPr>
          <p:nvPr/>
        </p:nvSpPr>
        <p:spPr bwMode="auto">
          <a:xfrm>
            <a:off x="3288399" y="4494409"/>
            <a:ext cx="131763" cy="1301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3463543" y="3876950"/>
            <a:ext cx="252412" cy="128588"/>
            <a:chOff x="4441317" y="3732095"/>
            <a:chExt cx="252412" cy="128588"/>
          </a:xfrm>
        </p:grpSpPr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4546092" y="3813058"/>
              <a:ext cx="147637" cy="26987"/>
            </a:xfrm>
            <a:prstGeom prst="line">
              <a:avLst/>
            </a:prstGeom>
            <a:noFill/>
            <a:ln w="38100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2"/>
            <p:cNvSpPr>
              <a:spLocks noChangeArrowheads="1"/>
            </p:cNvSpPr>
            <p:nvPr/>
          </p:nvSpPr>
          <p:spPr bwMode="auto">
            <a:xfrm>
              <a:off x="4441317" y="3732095"/>
              <a:ext cx="130175" cy="1285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" name="Line 6"/>
          <p:cNvSpPr>
            <a:spLocks noChangeShapeType="1"/>
          </p:cNvSpPr>
          <p:nvPr/>
        </p:nvSpPr>
        <p:spPr bwMode="auto">
          <a:xfrm rot="21229789" flipH="1" flipV="1">
            <a:off x="2166590" y="3532031"/>
            <a:ext cx="293141" cy="405045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6"/>
          <p:cNvSpPr>
            <a:spLocks noChangeShapeType="1"/>
          </p:cNvSpPr>
          <p:nvPr/>
        </p:nvSpPr>
        <p:spPr bwMode="auto">
          <a:xfrm rot="21229789" flipH="1">
            <a:off x="2472656" y="3603874"/>
            <a:ext cx="532034" cy="288520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2415274" y="3843534"/>
            <a:ext cx="131763" cy="1285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1"/>
          <p:cNvSpPr>
            <a:spLocks noChangeShapeType="1"/>
          </p:cNvSpPr>
          <p:nvPr/>
        </p:nvSpPr>
        <p:spPr bwMode="auto">
          <a:xfrm flipH="1" flipV="1">
            <a:off x="1910282" y="3440316"/>
            <a:ext cx="184631" cy="98733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Oval 12"/>
          <p:cNvSpPr>
            <a:spLocks noChangeArrowheads="1"/>
          </p:cNvSpPr>
          <p:nvPr/>
        </p:nvSpPr>
        <p:spPr bwMode="auto">
          <a:xfrm>
            <a:off x="2064751" y="3481899"/>
            <a:ext cx="128587" cy="1317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18"/>
          <p:cNvSpPr>
            <a:spLocks noChangeShapeType="1"/>
          </p:cNvSpPr>
          <p:nvPr/>
        </p:nvSpPr>
        <p:spPr bwMode="auto">
          <a:xfrm flipV="1">
            <a:off x="2978591" y="3431262"/>
            <a:ext cx="190123" cy="153909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Oval 22"/>
          <p:cNvSpPr>
            <a:spLocks noChangeArrowheads="1"/>
          </p:cNvSpPr>
          <p:nvPr/>
        </p:nvSpPr>
        <p:spPr bwMode="auto">
          <a:xfrm>
            <a:off x="2927880" y="3504249"/>
            <a:ext cx="130175" cy="1285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611517" y="5241956"/>
            <a:ext cx="1814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 (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u,v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dirty="0" smtClean="0"/>
              <a:t> domain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332491" y="4390930"/>
            <a:ext cx="29283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boundary constraints</a:t>
            </a:r>
            <a:br>
              <a:rPr lang="en-US" dirty="0" smtClean="0"/>
            </a:br>
            <a:r>
              <a:rPr lang="en-US" dirty="0" smtClean="0"/>
              <a:t>to prevent trivial solution;</a:t>
            </a:r>
          </a:p>
          <a:p>
            <a:endParaRPr lang="en-US" dirty="0" smtClean="0"/>
          </a:p>
          <a:p>
            <a:r>
              <a:rPr lang="en-US" dirty="0" smtClean="0"/>
              <a:t>which </a:t>
            </a:r>
            <a:r>
              <a:rPr lang="en-US" dirty="0" err="1" smtClean="0"/>
              <a:t>Laplacian</a:t>
            </a:r>
            <a:r>
              <a:rPr lang="en-US" dirty="0" smtClean="0"/>
              <a:t> operator? </a:t>
            </a:r>
            <a:br>
              <a:rPr lang="en-US" dirty="0" smtClean="0"/>
            </a:br>
            <a:r>
              <a:rPr lang="en-US" dirty="0" smtClean="0"/>
              <a:t>(which weights?)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90" y="3487200"/>
            <a:ext cx="2627299" cy="675070"/>
          </a:xfrm>
          <a:prstGeom prst="rect">
            <a:avLst/>
          </a:prstGeom>
        </p:spPr>
      </p:pic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Convex </a:t>
            </a:r>
            <a:r>
              <a:rPr lang="en-US" dirty="0" smtClean="0"/>
              <a:t>Mapping </a:t>
            </a:r>
            <a:r>
              <a:rPr lang="en-US" dirty="0"/>
              <a:t>(</a:t>
            </a:r>
            <a:r>
              <a:rPr lang="en-US" dirty="0" err="1"/>
              <a:t>Tutte</a:t>
            </a:r>
            <a:r>
              <a:rPr lang="en-US" dirty="0"/>
              <a:t>, Floater)</a:t>
            </a:r>
          </a:p>
        </p:txBody>
      </p:sp>
      <p:sp>
        <p:nvSpPr>
          <p:cNvPr id="308277" name="Rectangle 5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Boundary vertices are fixed</a:t>
            </a:r>
          </a:p>
          <a:p>
            <a:r>
              <a:rPr lang="en-US" sz="2400" dirty="0" smtClean="0"/>
              <a:t>Convex weights</a:t>
            </a:r>
            <a:endParaRPr lang="en-US" sz="2400" dirty="0"/>
          </a:p>
        </p:txBody>
      </p:sp>
      <p:pic>
        <p:nvPicPr>
          <p:cNvPr id="29" name="Picture 36" descr="Eck c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84" y="2659268"/>
            <a:ext cx="2449513" cy="23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reeform 37"/>
          <p:cNvSpPr>
            <a:spLocks/>
          </p:cNvSpPr>
          <p:nvPr/>
        </p:nvSpPr>
        <p:spPr bwMode="auto">
          <a:xfrm>
            <a:off x="2472497" y="4465843"/>
            <a:ext cx="546100" cy="263525"/>
          </a:xfrm>
          <a:custGeom>
            <a:avLst/>
            <a:gdLst>
              <a:gd name="T0" fmla="*/ 480 w 480"/>
              <a:gd name="T1" fmla="*/ 0 h 240"/>
              <a:gd name="T2" fmla="*/ 144 w 480"/>
              <a:gd name="T3" fmla="*/ 48 h 240"/>
              <a:gd name="T4" fmla="*/ 0 w 480"/>
              <a:gd name="T5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0" h="240">
                <a:moveTo>
                  <a:pt x="480" y="0"/>
                </a:moveTo>
                <a:lnTo>
                  <a:pt x="144" y="48"/>
                </a:lnTo>
                <a:lnTo>
                  <a:pt x="0" y="240"/>
                </a:lnTo>
              </a:path>
            </a:pathLst>
          </a:custGeom>
          <a:noFill/>
          <a:ln w="76200" cap="flat" cmpd="sng">
            <a:solidFill>
              <a:srgbClr val="33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" name="Freeform 38"/>
          <p:cNvSpPr>
            <a:spLocks/>
          </p:cNvSpPr>
          <p:nvPr/>
        </p:nvSpPr>
        <p:spPr bwMode="auto">
          <a:xfrm>
            <a:off x="2418522" y="4729368"/>
            <a:ext cx="819150" cy="211137"/>
          </a:xfrm>
          <a:custGeom>
            <a:avLst/>
            <a:gdLst>
              <a:gd name="T0" fmla="*/ 48 w 720"/>
              <a:gd name="T1" fmla="*/ 0 h 192"/>
              <a:gd name="T2" fmla="*/ 0 w 720"/>
              <a:gd name="T3" fmla="*/ 96 h 192"/>
              <a:gd name="T4" fmla="*/ 288 w 720"/>
              <a:gd name="T5" fmla="*/ 192 h 192"/>
              <a:gd name="T6" fmla="*/ 720 w 720"/>
              <a:gd name="T7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0" h="192">
                <a:moveTo>
                  <a:pt x="48" y="0"/>
                </a:moveTo>
                <a:lnTo>
                  <a:pt x="0" y="96"/>
                </a:lnTo>
                <a:lnTo>
                  <a:pt x="288" y="192"/>
                </a:lnTo>
                <a:lnTo>
                  <a:pt x="720" y="192"/>
                </a:lnTo>
              </a:path>
            </a:pathLst>
          </a:custGeom>
          <a:noFill/>
          <a:ln w="76200" cap="flat" cmpd="sng">
            <a:solidFill>
              <a:srgbClr val="FF66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" name="Freeform 39"/>
          <p:cNvSpPr>
            <a:spLocks/>
          </p:cNvSpPr>
          <p:nvPr/>
        </p:nvSpPr>
        <p:spPr bwMode="auto">
          <a:xfrm>
            <a:off x="3262095" y="4510089"/>
            <a:ext cx="436562" cy="422275"/>
          </a:xfrm>
          <a:custGeom>
            <a:avLst/>
            <a:gdLst>
              <a:gd name="T0" fmla="*/ 0 w 384"/>
              <a:gd name="T1" fmla="*/ 384 h 384"/>
              <a:gd name="T2" fmla="*/ 240 w 384"/>
              <a:gd name="T3" fmla="*/ 192 h 384"/>
              <a:gd name="T4" fmla="*/ 384 w 384"/>
              <a:gd name="T5" fmla="*/ 0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4" h="384">
                <a:moveTo>
                  <a:pt x="0" y="384"/>
                </a:moveTo>
                <a:lnTo>
                  <a:pt x="240" y="192"/>
                </a:lnTo>
                <a:lnTo>
                  <a:pt x="384" y="0"/>
                </a:lnTo>
              </a:path>
            </a:pathLst>
          </a:custGeom>
          <a:noFill/>
          <a:ln w="762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" name="Freeform 40"/>
          <p:cNvSpPr>
            <a:spLocks/>
          </p:cNvSpPr>
          <p:nvPr/>
        </p:nvSpPr>
        <p:spPr bwMode="auto">
          <a:xfrm>
            <a:off x="3074159" y="4305505"/>
            <a:ext cx="819150" cy="160338"/>
          </a:xfrm>
          <a:custGeom>
            <a:avLst/>
            <a:gdLst>
              <a:gd name="T0" fmla="*/ 720 w 720"/>
              <a:gd name="T1" fmla="*/ 0 h 144"/>
              <a:gd name="T2" fmla="*/ 528 w 720"/>
              <a:gd name="T3" fmla="*/ 0 h 144"/>
              <a:gd name="T4" fmla="*/ 240 w 720"/>
              <a:gd name="T5" fmla="*/ 48 h 144"/>
              <a:gd name="T6" fmla="*/ 0 w 720"/>
              <a:gd name="T7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0" h="144">
                <a:moveTo>
                  <a:pt x="720" y="0"/>
                </a:moveTo>
                <a:lnTo>
                  <a:pt x="528" y="0"/>
                </a:lnTo>
                <a:lnTo>
                  <a:pt x="240" y="48"/>
                </a:lnTo>
                <a:lnTo>
                  <a:pt x="0" y="144"/>
                </a:ln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" name="Oval 41"/>
          <p:cNvSpPr>
            <a:spLocks noChangeArrowheads="1"/>
          </p:cNvSpPr>
          <p:nvPr/>
        </p:nvSpPr>
        <p:spPr bwMode="auto">
          <a:xfrm>
            <a:off x="3183697" y="4888118"/>
            <a:ext cx="107950" cy="1063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42"/>
          <p:cNvSpPr>
            <a:spLocks noChangeArrowheads="1"/>
          </p:cNvSpPr>
          <p:nvPr/>
        </p:nvSpPr>
        <p:spPr bwMode="auto">
          <a:xfrm>
            <a:off x="2964622" y="4411868"/>
            <a:ext cx="109537" cy="1063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43"/>
          <p:cNvSpPr>
            <a:spLocks noChangeArrowheads="1"/>
          </p:cNvSpPr>
          <p:nvPr/>
        </p:nvSpPr>
        <p:spPr bwMode="auto">
          <a:xfrm>
            <a:off x="2418522" y="4676980"/>
            <a:ext cx="109537" cy="106363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44"/>
          <p:cNvSpPr>
            <a:spLocks noChangeShapeType="1"/>
          </p:cNvSpPr>
          <p:nvPr/>
        </p:nvSpPr>
        <p:spPr bwMode="auto">
          <a:xfrm flipV="1">
            <a:off x="3728209" y="4305505"/>
            <a:ext cx="165100" cy="160338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8" name="Oval 45"/>
          <p:cNvSpPr>
            <a:spLocks noChangeArrowheads="1"/>
          </p:cNvSpPr>
          <p:nvPr/>
        </p:nvSpPr>
        <p:spPr bwMode="auto">
          <a:xfrm>
            <a:off x="3893309" y="4254705"/>
            <a:ext cx="107950" cy="104775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46"/>
          <p:cNvSpPr>
            <a:spLocks noChangeArrowheads="1"/>
          </p:cNvSpPr>
          <p:nvPr/>
        </p:nvSpPr>
        <p:spPr bwMode="auto">
          <a:xfrm>
            <a:off x="3674234" y="4411868"/>
            <a:ext cx="109538" cy="1063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2824670" y="5213628"/>
            <a:ext cx="3447439" cy="369332"/>
            <a:chOff x="1453942" y="5414088"/>
            <a:chExt cx="3447439" cy="369332"/>
          </a:xfrm>
        </p:grpSpPr>
        <p:pic>
          <p:nvPicPr>
            <p:cNvPr id="41" name="Picture 40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942" y="5543392"/>
              <a:ext cx="1735044" cy="19924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207530" y="5414088"/>
              <a:ext cx="16938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– inner vertices</a:t>
              </a:r>
              <a:endParaRPr lang="en-US" sz="18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874964" y="5569982"/>
            <a:ext cx="3836102" cy="369332"/>
            <a:chOff x="2950405" y="5909502"/>
            <a:chExt cx="3836102" cy="369332"/>
          </a:xfrm>
        </p:grpSpPr>
        <p:sp>
          <p:nvSpPr>
            <p:cNvPr id="44" name="TextBox 43"/>
            <p:cNvSpPr txBox="1"/>
            <p:nvPr/>
          </p:nvSpPr>
          <p:spPr>
            <a:xfrm>
              <a:off x="4657771" y="5909502"/>
              <a:ext cx="2128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– boundary vertices</a:t>
              </a:r>
              <a:endParaRPr lang="en-US" sz="1800" dirty="0"/>
            </a:p>
          </p:txBody>
        </p:sp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0405" y="6009187"/>
              <a:ext cx="1694769" cy="216000"/>
            </a:xfrm>
            <a:prstGeom prst="rect">
              <a:avLst/>
            </a:prstGeom>
          </p:spPr>
        </p:pic>
      </p:grpSp>
      <p:pic>
        <p:nvPicPr>
          <p:cNvPr id="46" name="Picture 30" descr="Eck cat embed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634" y="2727530"/>
            <a:ext cx="2457450" cy="235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Line 31"/>
          <p:cNvSpPr>
            <a:spLocks noChangeShapeType="1"/>
          </p:cNvSpPr>
          <p:nvPr/>
        </p:nvSpPr>
        <p:spPr bwMode="auto">
          <a:xfrm flipH="1">
            <a:off x="4880734" y="2849768"/>
            <a:ext cx="763588" cy="16383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" name="Line 32"/>
          <p:cNvSpPr>
            <a:spLocks noChangeShapeType="1"/>
          </p:cNvSpPr>
          <p:nvPr/>
        </p:nvSpPr>
        <p:spPr bwMode="auto">
          <a:xfrm>
            <a:off x="4880734" y="4542043"/>
            <a:ext cx="871538" cy="474662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9" name="Line 33"/>
          <p:cNvSpPr>
            <a:spLocks noChangeShapeType="1"/>
          </p:cNvSpPr>
          <p:nvPr/>
        </p:nvSpPr>
        <p:spPr bwMode="auto">
          <a:xfrm flipV="1">
            <a:off x="5861809" y="4594430"/>
            <a:ext cx="874713" cy="422275"/>
          </a:xfrm>
          <a:prstGeom prst="line">
            <a:avLst/>
          </a:prstGeom>
          <a:noFill/>
          <a:ln w="76200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6682547" y="3167268"/>
            <a:ext cx="53975" cy="1374775"/>
          </a:xfrm>
          <a:prstGeom prst="line">
            <a:avLst/>
          </a:prstGeom>
          <a:noFill/>
          <a:ln w="762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" name="Line 35"/>
          <p:cNvSpPr>
            <a:spLocks noChangeShapeType="1"/>
          </p:cNvSpPr>
          <p:nvPr/>
        </p:nvSpPr>
        <p:spPr bwMode="auto">
          <a:xfrm flipH="1" flipV="1">
            <a:off x="5698297" y="2849768"/>
            <a:ext cx="984250" cy="3175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" name="Oval 47"/>
          <p:cNvSpPr>
            <a:spLocks noChangeArrowheads="1"/>
          </p:cNvSpPr>
          <p:nvPr/>
        </p:nvSpPr>
        <p:spPr bwMode="auto">
          <a:xfrm>
            <a:off x="5590347" y="2795793"/>
            <a:ext cx="107950" cy="1063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48"/>
          <p:cNvSpPr>
            <a:spLocks noChangeArrowheads="1"/>
          </p:cNvSpPr>
          <p:nvPr/>
        </p:nvSpPr>
        <p:spPr bwMode="auto">
          <a:xfrm>
            <a:off x="4825172" y="4435680"/>
            <a:ext cx="109537" cy="106363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Oval 49"/>
          <p:cNvSpPr>
            <a:spLocks noChangeArrowheads="1"/>
          </p:cNvSpPr>
          <p:nvPr/>
        </p:nvSpPr>
        <p:spPr bwMode="auto">
          <a:xfrm>
            <a:off x="5752272" y="4964318"/>
            <a:ext cx="109537" cy="1063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Oval 50"/>
          <p:cNvSpPr>
            <a:spLocks noChangeArrowheads="1"/>
          </p:cNvSpPr>
          <p:nvPr/>
        </p:nvSpPr>
        <p:spPr bwMode="auto">
          <a:xfrm>
            <a:off x="6682547" y="4542043"/>
            <a:ext cx="109537" cy="104775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Oval 51"/>
          <p:cNvSpPr>
            <a:spLocks noChangeArrowheads="1"/>
          </p:cNvSpPr>
          <p:nvPr/>
        </p:nvSpPr>
        <p:spPr bwMode="auto">
          <a:xfrm>
            <a:off x="6626984" y="3113293"/>
            <a:ext cx="109538" cy="1063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3211" y="1837507"/>
            <a:ext cx="1515661" cy="8617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Scanning:</a:t>
            </a:r>
          </a:p>
          <a:p>
            <a:r>
              <a:rPr lang="en-US" sz="1600" dirty="0" smtClean="0"/>
              <a:t>results in range images</a:t>
            </a:r>
            <a:endParaRPr lang="en-US" sz="1600" dirty="0"/>
          </a:p>
        </p:txBody>
      </p:sp>
      <p:sp>
        <p:nvSpPr>
          <p:cNvPr id="9" name="Right Arrow 8"/>
          <p:cNvSpPr/>
          <p:nvPr/>
        </p:nvSpPr>
        <p:spPr>
          <a:xfrm>
            <a:off x="1726769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37952" y="1837507"/>
            <a:ext cx="1653547" cy="13542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Registration:</a:t>
            </a:r>
          </a:p>
          <a:p>
            <a:r>
              <a:rPr lang="en-US" sz="1600" dirty="0" smtClean="0"/>
              <a:t>bring all range images to one coordinate system</a:t>
            </a:r>
            <a:endParaRPr lang="en-US" sz="1600" dirty="0"/>
          </a:p>
        </p:txBody>
      </p:sp>
      <p:sp>
        <p:nvSpPr>
          <p:cNvPr id="11" name="Right Arrow 10"/>
          <p:cNvSpPr/>
          <p:nvPr/>
        </p:nvSpPr>
        <p:spPr>
          <a:xfrm>
            <a:off x="3917967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7039889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445826" y="1837507"/>
            <a:ext cx="1589315" cy="12926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Processing: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Topological and</a:t>
            </a:r>
            <a:br>
              <a:rPr lang="en-US" sz="1200" dirty="0" smtClean="0"/>
            </a:br>
            <a:r>
              <a:rPr lang="en-US" sz="1200" dirty="0" smtClean="0"/>
              <a:t>   geometric </a:t>
            </a:r>
            <a:br>
              <a:rPr lang="en-US" sz="1200" dirty="0" smtClean="0"/>
            </a:br>
            <a:r>
              <a:rPr lang="en-US" sz="1200" dirty="0" smtClean="0"/>
              <a:t>   filtering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</a:t>
            </a:r>
            <a:r>
              <a:rPr lang="en-US" sz="1200" dirty="0" err="1" smtClean="0"/>
              <a:t>Remeshing</a:t>
            </a:r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Compression</a:t>
            </a:r>
            <a:endParaRPr lang="en-US" sz="120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67437" y="167731"/>
            <a:ext cx="8419109" cy="798719"/>
          </a:xfrm>
        </p:spPr>
        <p:txBody>
          <a:bodyPr>
            <a:normAutofit/>
          </a:bodyPr>
          <a:lstStyle/>
          <a:p>
            <a:r>
              <a:rPr lang="en-US" dirty="0"/>
              <a:t>Geometry Processing Pipeline</a:t>
            </a:r>
            <a:endParaRPr lang="en-US" sz="31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4191000" y="3886200"/>
            <a:ext cx="3857961" cy="2158793"/>
            <a:chOff x="2310190" y="2414362"/>
            <a:chExt cx="4402667" cy="2463593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73"/>
            <a:stretch/>
          </p:blipFill>
          <p:spPr bwMode="auto">
            <a:xfrm>
              <a:off x="2310190" y="2414362"/>
              <a:ext cx="4318000" cy="246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2310190" y="2419048"/>
              <a:ext cx="4402667" cy="2455333"/>
            </a:xfrm>
            <a:prstGeom prst="rect">
              <a:avLst/>
            </a:prstGeom>
            <a:noFill/>
            <a:ln w="762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Down Arrow 4"/>
          <p:cNvSpPr/>
          <p:nvPr/>
        </p:nvSpPr>
        <p:spPr>
          <a:xfrm rot="21100723">
            <a:off x="5528907" y="3219246"/>
            <a:ext cx="304800" cy="609600"/>
          </a:xfrm>
          <a:prstGeom prst="downArrow">
            <a:avLst/>
          </a:prstGeom>
          <a:solidFill>
            <a:srgbClr val="99CC33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323805" y="1837507"/>
            <a:ext cx="2582092" cy="11387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Stitching</a:t>
            </a:r>
            <a:r>
              <a:rPr lang="en-US" dirty="0" smtClean="0"/>
              <a:t>/</a:t>
            </a:r>
            <a:r>
              <a:rPr lang="en-US" b="1" dirty="0" smtClean="0"/>
              <a:t>reconstruction:</a:t>
            </a:r>
          </a:p>
          <a:p>
            <a:r>
              <a:rPr lang="en-US" sz="1600" dirty="0" smtClean="0"/>
              <a:t>Integration of scans into a single mesh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2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Convex </a:t>
            </a:r>
            <a:r>
              <a:rPr lang="en-US" dirty="0" smtClean="0"/>
              <a:t>Mapping </a:t>
            </a:r>
            <a:r>
              <a:rPr lang="en-US" dirty="0"/>
              <a:t>(</a:t>
            </a:r>
            <a:r>
              <a:rPr lang="en-US" dirty="0" err="1"/>
              <a:t>Tutte</a:t>
            </a:r>
            <a:r>
              <a:rPr lang="en-US" dirty="0"/>
              <a:t>, Floater)</a:t>
            </a:r>
          </a:p>
        </p:txBody>
      </p:sp>
      <p:sp>
        <p:nvSpPr>
          <p:cNvPr id="308277" name="Rectangle 5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Boundary vertices are fixed</a:t>
            </a:r>
          </a:p>
          <a:p>
            <a:r>
              <a:rPr lang="en-US" sz="2400" dirty="0" smtClean="0"/>
              <a:t>Convex weights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6693678" y="964408"/>
            <a:ext cx="1914525" cy="2672475"/>
            <a:chOff x="1916033" y="2574134"/>
            <a:chExt cx="1914525" cy="2672475"/>
          </a:xfrm>
        </p:grpSpPr>
        <p:sp>
          <p:nvSpPr>
            <p:cNvPr id="31" name="Line 28"/>
            <p:cNvSpPr>
              <a:spLocks noChangeShapeType="1"/>
            </p:cNvSpPr>
            <p:nvPr/>
          </p:nvSpPr>
          <p:spPr bwMode="auto">
            <a:xfrm flipH="1">
              <a:off x="3741658" y="3227309"/>
              <a:ext cx="47625" cy="4667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27"/>
            <p:cNvSpPr>
              <a:spLocks noChangeShapeType="1"/>
            </p:cNvSpPr>
            <p:nvPr/>
          </p:nvSpPr>
          <p:spPr bwMode="auto">
            <a:xfrm flipH="1">
              <a:off x="3217783" y="4827509"/>
              <a:ext cx="123825" cy="4191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26"/>
            <p:cNvSpPr>
              <a:spLocks noChangeShapeType="1"/>
            </p:cNvSpPr>
            <p:nvPr/>
          </p:nvSpPr>
          <p:spPr bwMode="auto">
            <a:xfrm flipH="1" flipV="1">
              <a:off x="1931908" y="3503534"/>
              <a:ext cx="266700" cy="1428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8"/>
            <p:cNvSpPr>
              <a:spLocks noChangeShapeType="1"/>
            </p:cNvSpPr>
            <p:nvPr/>
          </p:nvSpPr>
          <p:spPr bwMode="auto">
            <a:xfrm flipH="1">
              <a:off x="2201783" y="4773534"/>
              <a:ext cx="1171575" cy="381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19"/>
            <p:cNvSpPr>
              <a:spLocks noChangeShapeType="1"/>
            </p:cNvSpPr>
            <p:nvPr/>
          </p:nvSpPr>
          <p:spPr bwMode="auto">
            <a:xfrm flipV="1">
              <a:off x="3363833" y="3687684"/>
              <a:ext cx="381000" cy="11334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20"/>
            <p:cNvSpPr>
              <a:spLocks noChangeShapeType="1"/>
            </p:cNvSpPr>
            <p:nvPr/>
          </p:nvSpPr>
          <p:spPr bwMode="auto">
            <a:xfrm flipH="1" flipV="1">
              <a:off x="2916158" y="3173334"/>
              <a:ext cx="828675" cy="4857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21"/>
            <p:cNvSpPr>
              <a:spLocks noChangeShapeType="1"/>
            </p:cNvSpPr>
            <p:nvPr/>
          </p:nvSpPr>
          <p:spPr bwMode="auto">
            <a:xfrm flipV="1">
              <a:off x="2220833" y="3211434"/>
              <a:ext cx="685800" cy="4286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17"/>
            <p:cNvSpPr>
              <a:spLocks noChangeShapeType="1"/>
            </p:cNvSpPr>
            <p:nvPr/>
          </p:nvSpPr>
          <p:spPr bwMode="auto">
            <a:xfrm flipV="1">
              <a:off x="2157333" y="3633709"/>
              <a:ext cx="85725" cy="11334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7"/>
            <p:cNvSpPr>
              <a:spLocks noChangeShapeType="1"/>
            </p:cNvSpPr>
            <p:nvPr/>
          </p:nvSpPr>
          <p:spPr bwMode="auto">
            <a:xfrm flipH="1" flipV="1">
              <a:off x="2944733" y="3192384"/>
              <a:ext cx="9525" cy="790575"/>
            </a:xfrm>
            <a:prstGeom prst="line">
              <a:avLst/>
            </a:prstGeom>
            <a:noFill/>
            <a:ln w="38100">
              <a:solidFill>
                <a:srgbClr val="CC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 flipH="1">
              <a:off x="2998708" y="3703559"/>
              <a:ext cx="733425" cy="323850"/>
            </a:xfrm>
            <a:prstGeom prst="line">
              <a:avLst/>
            </a:prstGeom>
            <a:noFill/>
            <a:ln w="38100">
              <a:solidFill>
                <a:srgbClr val="CC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9"/>
            <p:cNvSpPr>
              <a:spLocks noChangeShapeType="1"/>
            </p:cNvSpPr>
            <p:nvPr/>
          </p:nvSpPr>
          <p:spPr bwMode="auto">
            <a:xfrm flipH="1" flipV="1">
              <a:off x="2217658" y="3665459"/>
              <a:ext cx="742950" cy="333375"/>
            </a:xfrm>
            <a:prstGeom prst="line">
              <a:avLst/>
            </a:prstGeom>
            <a:noFill/>
            <a:ln w="38100">
              <a:solidFill>
                <a:srgbClr val="CC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10"/>
            <p:cNvSpPr>
              <a:spLocks noChangeShapeType="1"/>
            </p:cNvSpPr>
            <p:nvPr/>
          </p:nvSpPr>
          <p:spPr bwMode="auto">
            <a:xfrm flipH="1" flipV="1">
              <a:off x="2960608" y="3998834"/>
              <a:ext cx="409575" cy="790575"/>
            </a:xfrm>
            <a:prstGeom prst="line">
              <a:avLst/>
            </a:prstGeom>
            <a:noFill/>
            <a:ln w="38100">
              <a:solidFill>
                <a:srgbClr val="CC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11"/>
            <p:cNvSpPr>
              <a:spLocks noChangeShapeType="1"/>
            </p:cNvSpPr>
            <p:nvPr/>
          </p:nvSpPr>
          <p:spPr bwMode="auto">
            <a:xfrm flipV="1">
              <a:off x="2160508" y="4008359"/>
              <a:ext cx="800100" cy="752475"/>
            </a:xfrm>
            <a:prstGeom prst="line">
              <a:avLst/>
            </a:prstGeom>
            <a:noFill/>
            <a:ln w="38100">
              <a:solidFill>
                <a:srgbClr val="CC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6"/>
            <p:cNvSpPr>
              <a:spLocks noChangeArrowheads="1"/>
            </p:cNvSpPr>
            <p:nvPr/>
          </p:nvSpPr>
          <p:spPr bwMode="auto">
            <a:xfrm>
              <a:off x="2868533" y="3916284"/>
              <a:ext cx="200025" cy="200025"/>
            </a:xfrm>
            <a:prstGeom prst="ellipse">
              <a:avLst/>
            </a:prstGeom>
            <a:solidFill>
              <a:srgbClr val="DC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12"/>
            <p:cNvSpPr>
              <a:spLocks noChangeArrowheads="1"/>
            </p:cNvSpPr>
            <p:nvPr/>
          </p:nvSpPr>
          <p:spPr bwMode="auto">
            <a:xfrm>
              <a:off x="2077958" y="4668759"/>
              <a:ext cx="200025" cy="200025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13"/>
            <p:cNvSpPr>
              <a:spLocks noChangeArrowheads="1"/>
            </p:cNvSpPr>
            <p:nvPr/>
          </p:nvSpPr>
          <p:spPr bwMode="auto">
            <a:xfrm>
              <a:off x="3259058" y="4697334"/>
              <a:ext cx="200025" cy="200025"/>
            </a:xfrm>
            <a:prstGeom prst="ellipse">
              <a:avLst/>
            </a:prstGeom>
            <a:solidFill>
              <a:schemeClr val="folHlink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14"/>
            <p:cNvSpPr>
              <a:spLocks noChangeArrowheads="1"/>
            </p:cNvSpPr>
            <p:nvPr/>
          </p:nvSpPr>
          <p:spPr bwMode="auto">
            <a:xfrm>
              <a:off x="3630533" y="3601959"/>
              <a:ext cx="200025" cy="200025"/>
            </a:xfrm>
            <a:prstGeom prst="ellipse">
              <a:avLst/>
            </a:prstGeom>
            <a:solidFill>
              <a:schemeClr val="folHlink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15"/>
            <p:cNvSpPr>
              <a:spLocks noChangeArrowheads="1"/>
            </p:cNvSpPr>
            <p:nvPr/>
          </p:nvSpPr>
          <p:spPr bwMode="auto">
            <a:xfrm>
              <a:off x="2830433" y="3078084"/>
              <a:ext cx="200025" cy="200025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16"/>
            <p:cNvSpPr>
              <a:spLocks noChangeArrowheads="1"/>
            </p:cNvSpPr>
            <p:nvPr/>
          </p:nvSpPr>
          <p:spPr bwMode="auto">
            <a:xfrm>
              <a:off x="2125583" y="3544809"/>
              <a:ext cx="200025" cy="200025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Text Box 22"/>
            <p:cNvSpPr txBox="1">
              <a:spLocks noChangeArrowheads="1"/>
            </p:cNvSpPr>
            <p:nvPr/>
          </p:nvSpPr>
          <p:spPr bwMode="auto">
            <a:xfrm>
              <a:off x="2900283" y="3387647"/>
              <a:ext cx="474810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 dirty="0" err="1" smtClean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w</a:t>
              </a:r>
              <a:r>
                <a:rPr lang="en-US" i="1" baseline="-25000" dirty="0" err="1" smtClean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i,j</a:t>
              </a:r>
              <a:endParaRPr lang="en-US" i="1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51" name="Text Box 23"/>
            <p:cNvSpPr txBox="1">
              <a:spLocks noChangeArrowheads="1"/>
            </p:cNvSpPr>
            <p:nvPr/>
          </p:nvSpPr>
          <p:spPr bwMode="auto">
            <a:xfrm>
              <a:off x="2986008" y="3852784"/>
              <a:ext cx="268288" cy="457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52" name="Text Box 24"/>
            <p:cNvSpPr txBox="1">
              <a:spLocks noChangeArrowheads="1"/>
            </p:cNvSpPr>
            <p:nvPr/>
          </p:nvSpPr>
          <p:spPr bwMode="auto">
            <a:xfrm>
              <a:off x="2900283" y="2574134"/>
              <a:ext cx="268288" cy="457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>
                  <a:latin typeface="Times New Roman" pitchFamily="18" charset="0"/>
                  <a:cs typeface="Times New Roman" pitchFamily="18" charset="0"/>
                </a:rPr>
                <a:t>j</a:t>
              </a:r>
            </a:p>
          </p:txBody>
        </p:sp>
        <p:sp>
          <p:nvSpPr>
            <p:cNvPr id="53" name="Line 25"/>
            <p:cNvSpPr>
              <a:spLocks noChangeShapeType="1"/>
            </p:cNvSpPr>
            <p:nvPr/>
          </p:nvSpPr>
          <p:spPr bwMode="auto">
            <a:xfrm flipH="1">
              <a:off x="1916033" y="4821159"/>
              <a:ext cx="190500" cy="1905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6" y="2720136"/>
            <a:ext cx="3457282" cy="3296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53816" y="4350893"/>
            <a:ext cx="1183307" cy="568374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10" y="3512388"/>
            <a:ext cx="6398086" cy="129591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Convex mapping (</a:t>
            </a:r>
            <a:r>
              <a:rPr lang="en-US" dirty="0" err="1"/>
              <a:t>Tutte</a:t>
            </a:r>
            <a:r>
              <a:rPr lang="en-US" dirty="0"/>
              <a:t>, Floater)</a:t>
            </a:r>
          </a:p>
        </p:txBody>
      </p:sp>
      <p:sp>
        <p:nvSpPr>
          <p:cNvPr id="54" name="Content Placeholder 5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Solve the linear system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values of the boundary vertices are known and thus substituted (transfer to right-hand side</a:t>
            </a:r>
            <a:r>
              <a:rPr lang="en-US" dirty="0" smtClean="0"/>
              <a:t>)</a:t>
            </a:r>
          </a:p>
          <a:p>
            <a:r>
              <a:rPr lang="en-US" dirty="0" smtClean="0"/>
              <a:t>What </a:t>
            </a:r>
            <a:r>
              <a:rPr lang="en-US" b="1" dirty="0" smtClean="0"/>
              <a:t>u </a:t>
            </a:r>
            <a:r>
              <a:rPr lang="en-US" dirty="0" smtClean="0"/>
              <a:t>should be used for boundary?</a:t>
            </a:r>
            <a:endParaRPr lang="en-US" b="1" dirty="0" smtClean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382" y="2273917"/>
            <a:ext cx="4216400" cy="4318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Harmonic </a:t>
            </a:r>
            <a:r>
              <a:rPr lang="en-US" dirty="0" smtClean="0"/>
              <a:t>Mapping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7437" y="1419885"/>
            <a:ext cx="4490204" cy="4786161"/>
          </a:xfrm>
        </p:spPr>
        <p:txBody>
          <a:bodyPr/>
          <a:lstStyle/>
          <a:p>
            <a:r>
              <a:rPr lang="en-US" sz="2800" dirty="0" smtClean="0"/>
              <a:t>Inner mesh edges as springs</a:t>
            </a:r>
          </a:p>
          <a:p>
            <a:r>
              <a:rPr lang="en-US" sz="2800" dirty="0" smtClean="0"/>
              <a:t>Find minimum-energy state where all vertices lie in the 2D plane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886" y="1495347"/>
            <a:ext cx="2628900" cy="8509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41" y="2085908"/>
            <a:ext cx="296812" cy="220215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021" y="1294270"/>
            <a:ext cx="315960" cy="25851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760" y="2021012"/>
            <a:ext cx="344684" cy="22021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5047212" y="2906433"/>
            <a:ext cx="410492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 type="none" w="med" len="med"/>
            <a:tailEnd type="none" w="med" len="med"/>
          </a:ln>
          <a:effectLst>
            <a:outerShdw blurRad="95250" dist="50800" dir="2700000" algn="ctr" rotWithShape="0">
              <a:schemeClr val="tx1">
                <a:lumMod val="75000"/>
                <a:lumOff val="25000"/>
                <a:alpha val="79000"/>
              </a:schemeClr>
            </a:outerShdw>
          </a:effectLst>
          <a:extLst/>
        </p:spPr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17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Harmonic M</a:t>
            </a:r>
            <a:r>
              <a:rPr lang="en-US" dirty="0" smtClean="0"/>
              <a:t>apping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7437" y="1419885"/>
            <a:ext cx="4490204" cy="4786161"/>
          </a:xfrm>
        </p:spPr>
        <p:txBody>
          <a:bodyPr/>
          <a:lstStyle/>
          <a:p>
            <a:r>
              <a:rPr lang="en-US" sz="2800" dirty="0" smtClean="0"/>
              <a:t>Inner mesh edges as springs</a:t>
            </a:r>
          </a:p>
          <a:p>
            <a:r>
              <a:rPr lang="en-US" sz="2800" dirty="0" smtClean="0"/>
              <a:t>Find minimum-energy state where all vertices lie in the 2D plane</a:t>
            </a:r>
            <a:endParaRPr lang="en-US" sz="28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41" y="2085908"/>
            <a:ext cx="296812" cy="220215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021" y="1294270"/>
            <a:ext cx="315960" cy="25851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760" y="2021012"/>
            <a:ext cx="344684" cy="2202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886" y="1418631"/>
            <a:ext cx="2628900" cy="10287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5047212" y="2906433"/>
            <a:ext cx="410492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 type="none" w="med" len="med"/>
            <a:tailEnd type="none" w="med" len="med"/>
          </a:ln>
          <a:effectLst>
            <a:outerShdw blurRad="95250" dist="50800" dir="2700000" algn="ctr" rotWithShape="0">
              <a:schemeClr val="tx1">
                <a:lumMod val="75000"/>
                <a:lumOff val="25000"/>
                <a:alpha val="79000"/>
              </a:schemeClr>
            </a:outerShdw>
          </a:effectLst>
          <a:extLst/>
        </p:spPr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92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 bwMode="auto">
          <a:xfrm>
            <a:off x="5047212" y="2906433"/>
            <a:ext cx="410492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 type="none" w="med" len="med"/>
            <a:tailEnd type="none" w="med" len="med"/>
          </a:ln>
          <a:effectLst>
            <a:outerShdw blurRad="95250" dist="50800" dir="2700000" algn="ctr" rotWithShape="0">
              <a:schemeClr val="tx1">
                <a:lumMod val="75000"/>
                <a:lumOff val="25000"/>
                <a:alpha val="79000"/>
              </a:schemeClr>
            </a:outerShdw>
          </a:effectLst>
          <a:extLst/>
        </p:spPr>
      </p:cxnSp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Harmonic </a:t>
            </a:r>
            <a:r>
              <a:rPr lang="en-US" dirty="0" smtClean="0"/>
              <a:t>Mapping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7437" y="1419885"/>
            <a:ext cx="4490204" cy="4786161"/>
          </a:xfrm>
        </p:spPr>
        <p:txBody>
          <a:bodyPr/>
          <a:lstStyle/>
          <a:p>
            <a:r>
              <a:rPr lang="en-US" sz="2800" dirty="0" smtClean="0"/>
              <a:t>Inner mesh edges as springs</a:t>
            </a:r>
          </a:p>
          <a:p>
            <a:r>
              <a:rPr lang="en-US" sz="2800" dirty="0" smtClean="0"/>
              <a:t>Find minimum-energy state where all vertices lie in the 2D plane</a:t>
            </a:r>
            <a:endParaRPr lang="en-US" sz="28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021" y="1294270"/>
            <a:ext cx="315960" cy="2585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550" y="1428750"/>
            <a:ext cx="3543300" cy="16510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650" y="3034784"/>
            <a:ext cx="317500" cy="197365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50" y="3034784"/>
            <a:ext cx="266014" cy="197365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6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>
            <a:off x="5047212" y="2906433"/>
            <a:ext cx="410492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 type="none" w="med" len="med"/>
            <a:tailEnd type="none" w="med" len="med"/>
          </a:ln>
          <a:effectLst>
            <a:outerShdw blurRad="95250" dist="50800" dir="2700000" algn="ctr" rotWithShape="0">
              <a:schemeClr val="tx1">
                <a:lumMod val="75000"/>
                <a:lumOff val="25000"/>
                <a:alpha val="79000"/>
              </a:schemeClr>
            </a:outerShdw>
          </a:effectLst>
          <a:extLst/>
        </p:spPr>
      </p:cxnSp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Harmonic M</a:t>
            </a:r>
            <a:r>
              <a:rPr lang="en-US" dirty="0" smtClean="0"/>
              <a:t>apping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7437" y="1419885"/>
            <a:ext cx="4490204" cy="4786161"/>
          </a:xfrm>
        </p:spPr>
        <p:txBody>
          <a:bodyPr/>
          <a:lstStyle/>
          <a:p>
            <a:r>
              <a:rPr lang="en-US" sz="2800" dirty="0" smtClean="0"/>
              <a:t>Inner mesh edges as springs</a:t>
            </a:r>
          </a:p>
          <a:p>
            <a:r>
              <a:rPr lang="en-US" sz="2800" dirty="0" smtClean="0"/>
              <a:t>Find minimum-energy state where all vertices lie in the 2D plane</a:t>
            </a:r>
            <a:endParaRPr lang="en-US" sz="28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021" y="1294270"/>
            <a:ext cx="315960" cy="258513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650" y="3034784"/>
            <a:ext cx="317500" cy="197365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50" y="3034784"/>
            <a:ext cx="266014" cy="1973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650" y="2057400"/>
            <a:ext cx="3467100" cy="1066800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304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Harmonic </a:t>
            </a:r>
            <a:r>
              <a:rPr lang="en-US" dirty="0" smtClean="0"/>
              <a:t>Mapping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7437" y="1419885"/>
            <a:ext cx="4490204" cy="4786161"/>
          </a:xfrm>
        </p:spPr>
        <p:txBody>
          <a:bodyPr/>
          <a:lstStyle/>
          <a:p>
            <a:r>
              <a:rPr lang="en-US" sz="2800" dirty="0" smtClean="0"/>
              <a:t>Inner mesh edges as springs</a:t>
            </a:r>
          </a:p>
          <a:p>
            <a:r>
              <a:rPr lang="en-US" sz="2800" dirty="0" smtClean="0"/>
              <a:t>Find minimum-energy state where all vertices lie in the 2D plane</a:t>
            </a:r>
            <a:endParaRPr lang="en-US" sz="28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021" y="1294270"/>
            <a:ext cx="315960" cy="258513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650" y="3034784"/>
            <a:ext cx="317500" cy="197365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50" y="3034784"/>
            <a:ext cx="266014" cy="197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650" y="2705100"/>
            <a:ext cx="3454400" cy="406400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309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Harmonic </a:t>
            </a:r>
            <a:r>
              <a:rPr lang="en-US" dirty="0" smtClean="0"/>
              <a:t>Mapping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7437" y="1419885"/>
            <a:ext cx="4490204" cy="4786161"/>
          </a:xfrm>
        </p:spPr>
        <p:txBody>
          <a:bodyPr/>
          <a:lstStyle/>
          <a:p>
            <a:r>
              <a:rPr lang="en-US" sz="2800" dirty="0" smtClean="0"/>
              <a:t>Inner mesh edges as springs</a:t>
            </a:r>
          </a:p>
          <a:p>
            <a:r>
              <a:rPr lang="en-US" sz="2800" dirty="0" smtClean="0"/>
              <a:t>Find minimum-energy state where all vertices lie in the 2D plane</a:t>
            </a:r>
            <a:endParaRPr lang="en-US" sz="28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021" y="1294270"/>
            <a:ext cx="315960" cy="258513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650" y="3034784"/>
            <a:ext cx="317500" cy="197365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50" y="3034784"/>
            <a:ext cx="266014" cy="1973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650" y="2705100"/>
            <a:ext cx="3454400" cy="406400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703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Harmonic </a:t>
            </a:r>
            <a:r>
              <a:rPr lang="en-US" dirty="0" smtClean="0"/>
              <a:t>Mapping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7437" y="1419885"/>
            <a:ext cx="4490204" cy="4786161"/>
          </a:xfrm>
        </p:spPr>
        <p:txBody>
          <a:bodyPr/>
          <a:lstStyle/>
          <a:p>
            <a:r>
              <a:rPr lang="en-US" sz="2800" dirty="0" smtClean="0"/>
              <a:t>Inner mesh edges as springs</a:t>
            </a:r>
          </a:p>
          <a:p>
            <a:r>
              <a:rPr lang="en-US" sz="2800" dirty="0" smtClean="0"/>
              <a:t>Find minimum-energy state where all vertices lie in the 2D plane</a:t>
            </a:r>
            <a:endParaRPr lang="en-US" sz="28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650" y="3034784"/>
            <a:ext cx="317500" cy="197365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50" y="3034784"/>
            <a:ext cx="266014" cy="1973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650" y="2705100"/>
            <a:ext cx="3454400" cy="406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50" y="3067610"/>
            <a:ext cx="311151" cy="24709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3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Harmonic </a:t>
            </a:r>
            <a:r>
              <a:rPr lang="en-US" dirty="0" smtClean="0"/>
              <a:t>Mapping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7437" y="1419885"/>
            <a:ext cx="4490204" cy="4786161"/>
          </a:xfrm>
        </p:spPr>
        <p:txBody>
          <a:bodyPr/>
          <a:lstStyle/>
          <a:p>
            <a:r>
              <a:rPr lang="en-US" sz="2800" dirty="0" smtClean="0"/>
              <a:t>Inner mesh edges as springs</a:t>
            </a:r>
          </a:p>
          <a:p>
            <a:r>
              <a:rPr lang="en-US" sz="2800" dirty="0" smtClean="0"/>
              <a:t>Find minimum-energy state where all vertices lie in the 2D plane</a:t>
            </a:r>
          </a:p>
          <a:p>
            <a:r>
              <a:rPr lang="en-US" sz="2800" dirty="0" smtClean="0"/>
              <a:t>Spring energy:</a:t>
            </a:r>
            <a:endParaRPr lang="en-US" sz="28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650" y="3034784"/>
            <a:ext cx="317500" cy="197365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50" y="3034784"/>
            <a:ext cx="266014" cy="1973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650" y="2705100"/>
            <a:ext cx="3454400" cy="406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50" y="3067610"/>
            <a:ext cx="311151" cy="24709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96" y="4375842"/>
            <a:ext cx="2816575" cy="86484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02" y="5387983"/>
            <a:ext cx="2021857" cy="502542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07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3211" y="1837507"/>
            <a:ext cx="1515661" cy="8617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Scanning:</a:t>
            </a:r>
          </a:p>
          <a:p>
            <a:r>
              <a:rPr lang="en-US" sz="1600" dirty="0" smtClean="0"/>
              <a:t>results in range images</a:t>
            </a:r>
            <a:endParaRPr lang="en-US" sz="1600" dirty="0"/>
          </a:p>
        </p:txBody>
      </p:sp>
      <p:sp>
        <p:nvSpPr>
          <p:cNvPr id="9" name="Right Arrow 8"/>
          <p:cNvSpPr/>
          <p:nvPr/>
        </p:nvSpPr>
        <p:spPr>
          <a:xfrm>
            <a:off x="1726769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37952" y="1837507"/>
            <a:ext cx="1653547" cy="13542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Registration:</a:t>
            </a:r>
          </a:p>
          <a:p>
            <a:r>
              <a:rPr lang="en-US" sz="1600" dirty="0" smtClean="0"/>
              <a:t>bring all range images to one coordinate system</a:t>
            </a:r>
            <a:endParaRPr lang="en-US" sz="1600" dirty="0"/>
          </a:p>
        </p:txBody>
      </p:sp>
      <p:sp>
        <p:nvSpPr>
          <p:cNvPr id="11" name="Right Arrow 10"/>
          <p:cNvSpPr/>
          <p:nvPr/>
        </p:nvSpPr>
        <p:spPr>
          <a:xfrm>
            <a:off x="3917967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7039889" y="2181512"/>
            <a:ext cx="278674" cy="191588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67437" y="167731"/>
            <a:ext cx="8419109" cy="798719"/>
          </a:xfrm>
        </p:spPr>
        <p:txBody>
          <a:bodyPr>
            <a:normAutofit/>
          </a:bodyPr>
          <a:lstStyle/>
          <a:p>
            <a:r>
              <a:rPr lang="en-US" dirty="0"/>
              <a:t>Geometry Processing Pipeline</a:t>
            </a:r>
            <a:endParaRPr lang="en-US" sz="3100" dirty="0"/>
          </a:p>
        </p:txBody>
      </p:sp>
      <p:sp>
        <p:nvSpPr>
          <p:cNvPr id="19" name="TextBox 18"/>
          <p:cNvSpPr txBox="1"/>
          <p:nvPr/>
        </p:nvSpPr>
        <p:spPr>
          <a:xfrm>
            <a:off x="4323805" y="1837507"/>
            <a:ext cx="2582092" cy="11387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Stitching</a:t>
            </a:r>
            <a:r>
              <a:rPr lang="en-US" dirty="0" smtClean="0"/>
              <a:t>/</a:t>
            </a:r>
            <a:r>
              <a:rPr lang="en-US" b="1" dirty="0" smtClean="0"/>
              <a:t>reconstruction:</a:t>
            </a:r>
          </a:p>
          <a:p>
            <a:r>
              <a:rPr lang="en-US" sz="1600" dirty="0" smtClean="0"/>
              <a:t>Integration of scans into a single mesh</a:t>
            </a:r>
            <a:endParaRPr lang="en-US" sz="1600" dirty="0"/>
          </a:p>
        </p:txBody>
      </p:sp>
      <p:cxnSp>
        <p:nvCxnSpPr>
          <p:cNvPr id="39" name="Straight Connector 38"/>
          <p:cNvCxnSpPr/>
          <p:nvPr/>
        </p:nvCxnSpPr>
        <p:spPr>
          <a:xfrm rot="16200000" flipH="1">
            <a:off x="5878396" y="3904513"/>
            <a:ext cx="443920" cy="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6200000" flipH="1">
            <a:off x="4249893" y="3904513"/>
            <a:ext cx="443920" cy="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6200000" flipH="1">
            <a:off x="7617825" y="3597446"/>
            <a:ext cx="1005840" cy="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5599611" y="4000198"/>
            <a:ext cx="3108960" cy="1558834"/>
            <a:chOff x="5599611" y="4188823"/>
            <a:chExt cx="3108960" cy="1558834"/>
          </a:xfrm>
        </p:grpSpPr>
        <p:sp>
          <p:nvSpPr>
            <p:cNvPr id="43" name="Rectangle 42"/>
            <p:cNvSpPr/>
            <p:nvPr/>
          </p:nvSpPr>
          <p:spPr>
            <a:xfrm>
              <a:off x="5599611" y="4188823"/>
              <a:ext cx="3108960" cy="155883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5620202" y="4202611"/>
              <a:ext cx="3078209" cy="1536337"/>
              <a:chOff x="5620202" y="4202611"/>
              <a:chExt cx="3078209" cy="1536337"/>
            </a:xfrm>
          </p:grpSpPr>
          <p:pic>
            <p:nvPicPr>
              <p:cNvPr id="45" name="Picture 3076"/>
              <p:cNvPicPr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148715" y="4202611"/>
                <a:ext cx="1549696" cy="1536192"/>
              </a:xfrm>
              <a:prstGeom prst="rect">
                <a:avLst/>
              </a:prstGeom>
              <a:noFill/>
              <a:ln w="28575">
                <a:noFill/>
                <a:headEnd/>
                <a:tailEnd/>
              </a:ln>
              <a:effectLst/>
            </p:spPr>
          </p:pic>
          <p:pic>
            <p:nvPicPr>
              <p:cNvPr id="46" name="Picture 3077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620202" y="4202611"/>
                <a:ext cx="1536337" cy="1536337"/>
              </a:xfrm>
              <a:prstGeom prst="rect">
                <a:avLst/>
              </a:prstGeom>
              <a:noFill/>
              <a:ln w="28575">
                <a:noFill/>
                <a:headEnd/>
                <a:tailEnd/>
              </a:ln>
              <a:effectLst/>
            </p:spPr>
          </p:pic>
        </p:grpSp>
      </p:grp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949235" y="4000198"/>
            <a:ext cx="4110446" cy="1558252"/>
            <a:chOff x="1227908" y="4202611"/>
            <a:chExt cx="3796937" cy="1358537"/>
          </a:xfrm>
        </p:grpSpPr>
        <p:sp>
          <p:nvSpPr>
            <p:cNvPr id="48" name="Rectangle 47"/>
            <p:cNvSpPr/>
            <p:nvPr/>
          </p:nvSpPr>
          <p:spPr>
            <a:xfrm>
              <a:off x="1227908" y="4202611"/>
              <a:ext cx="3796937" cy="135853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1300299" y="4282652"/>
              <a:ext cx="3641356" cy="1188720"/>
              <a:chOff x="1274174" y="4216613"/>
              <a:chExt cx="3641356" cy="1188720"/>
            </a:xfrm>
          </p:grpSpPr>
          <p:pic>
            <p:nvPicPr>
              <p:cNvPr id="50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74174" y="4216613"/>
                <a:ext cx="1123321" cy="1188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1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512313" y="4216613"/>
                <a:ext cx="1126263" cy="1187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2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753395" y="4216613"/>
                <a:ext cx="1162135" cy="1188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cxnSp>
        <p:nvCxnSpPr>
          <p:cNvPr id="53" name="Straight Connector 52"/>
          <p:cNvCxnSpPr/>
          <p:nvPr/>
        </p:nvCxnSpPr>
        <p:spPr>
          <a:xfrm rot="10800000" flipH="1">
            <a:off x="4456703" y="3706302"/>
            <a:ext cx="3657600" cy="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45826" y="1837507"/>
            <a:ext cx="1589315" cy="12926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Processing: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Topological and</a:t>
            </a:r>
            <a:br>
              <a:rPr lang="en-US" sz="1200" dirty="0" smtClean="0"/>
            </a:br>
            <a:r>
              <a:rPr lang="en-US" sz="1200" dirty="0" smtClean="0"/>
              <a:t>   geometric </a:t>
            </a:r>
            <a:br>
              <a:rPr lang="en-US" sz="1200" dirty="0" smtClean="0"/>
            </a:br>
            <a:r>
              <a:rPr lang="en-US" sz="1200" dirty="0" smtClean="0"/>
              <a:t>   filtering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</a:t>
            </a:r>
            <a:r>
              <a:rPr lang="en-US" sz="1200" dirty="0" err="1" smtClean="0"/>
              <a:t>Remeshing</a:t>
            </a:r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Compression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238063" y="564610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Smoothing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5634397" y="5635028"/>
            <a:ext cx="300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Simplification/compression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4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Harmonic </a:t>
            </a:r>
            <a:r>
              <a:rPr lang="en-US" dirty="0" smtClean="0"/>
              <a:t>Mapping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7436" y="1419885"/>
            <a:ext cx="8294229" cy="4786161"/>
          </a:xfrm>
        </p:spPr>
        <p:txBody>
          <a:bodyPr/>
          <a:lstStyle/>
          <a:p>
            <a:r>
              <a:rPr lang="en-US" sz="2800" dirty="0" smtClean="0"/>
              <a:t>Inner mesh edges as </a:t>
            </a:r>
            <a:br>
              <a:rPr lang="en-US" sz="2800" dirty="0" smtClean="0"/>
            </a:br>
            <a:r>
              <a:rPr lang="en-US" sz="2800" dirty="0" smtClean="0"/>
              <a:t>springs</a:t>
            </a:r>
          </a:p>
          <a:p>
            <a:r>
              <a:rPr lang="en-US" sz="2800" dirty="0" smtClean="0"/>
              <a:t>Find minimum-energy </a:t>
            </a:r>
            <a:br>
              <a:rPr lang="en-US" sz="2800" dirty="0" smtClean="0"/>
            </a:br>
            <a:r>
              <a:rPr lang="en-US" sz="2800" dirty="0" smtClean="0"/>
              <a:t>state where all vertices </a:t>
            </a:r>
            <a:br>
              <a:rPr lang="en-US" sz="2800" dirty="0" smtClean="0"/>
            </a:br>
            <a:r>
              <a:rPr lang="en-US" sz="2800" dirty="0" smtClean="0"/>
              <a:t>lie in the 2D plane</a:t>
            </a:r>
          </a:p>
          <a:p>
            <a:r>
              <a:rPr lang="en-US" sz="2800" dirty="0" smtClean="0"/>
              <a:t>Total spring energy of the flattened mesh:</a:t>
            </a:r>
            <a:endParaRPr lang="en-US" sz="28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650" y="3034784"/>
            <a:ext cx="317500" cy="197365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50" y="3034784"/>
            <a:ext cx="266014" cy="1973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650" y="2705100"/>
            <a:ext cx="3454400" cy="406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50" y="3067610"/>
            <a:ext cx="311151" cy="24709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75" y="4713812"/>
            <a:ext cx="5873334" cy="9676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60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61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Minimizing Spring Energy</a:t>
            </a:r>
            <a:endParaRPr lang="en-US" dirty="0"/>
          </a:p>
        </p:txBody>
      </p:sp>
      <p:pic>
        <p:nvPicPr>
          <p:cNvPr id="14" name="Picture 30" descr="Eck cat embed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133" y="1284616"/>
            <a:ext cx="1402867" cy="13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31"/>
          <p:cNvSpPr>
            <a:spLocks noChangeShapeType="1"/>
          </p:cNvSpPr>
          <p:nvPr/>
        </p:nvSpPr>
        <p:spPr bwMode="auto">
          <a:xfrm flipH="1">
            <a:off x="7835382" y="1354397"/>
            <a:ext cx="435904" cy="93524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6" name="Line 32"/>
          <p:cNvSpPr>
            <a:spLocks noChangeShapeType="1"/>
          </p:cNvSpPr>
          <p:nvPr/>
        </p:nvSpPr>
        <p:spPr bwMode="auto">
          <a:xfrm>
            <a:off x="7835382" y="2320455"/>
            <a:ext cx="497529" cy="270967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" name="Line 33"/>
          <p:cNvSpPr>
            <a:spLocks noChangeShapeType="1"/>
          </p:cNvSpPr>
          <p:nvPr/>
        </p:nvSpPr>
        <p:spPr bwMode="auto">
          <a:xfrm flipV="1">
            <a:off x="8395442" y="2350360"/>
            <a:ext cx="499341" cy="241061"/>
          </a:xfrm>
          <a:prstGeom prst="line">
            <a:avLst/>
          </a:prstGeom>
          <a:noFill/>
          <a:ln w="76200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" name="Line 34"/>
          <p:cNvSpPr>
            <a:spLocks noChangeShapeType="1"/>
          </p:cNvSpPr>
          <p:nvPr/>
        </p:nvSpPr>
        <p:spPr bwMode="auto">
          <a:xfrm>
            <a:off x="8863971" y="1535646"/>
            <a:ext cx="30812" cy="784808"/>
          </a:xfrm>
          <a:prstGeom prst="line">
            <a:avLst/>
          </a:prstGeom>
          <a:noFill/>
          <a:ln w="762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" name="Line 35"/>
          <p:cNvSpPr>
            <a:spLocks noChangeShapeType="1"/>
          </p:cNvSpPr>
          <p:nvPr/>
        </p:nvSpPr>
        <p:spPr bwMode="auto">
          <a:xfrm flipH="1" flipV="1">
            <a:off x="8302099" y="1354397"/>
            <a:ext cx="561872" cy="181249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6364875" y="1245648"/>
            <a:ext cx="1398336" cy="1357555"/>
            <a:chOff x="5845159" y="1229366"/>
            <a:chExt cx="1398336" cy="1357555"/>
          </a:xfrm>
        </p:grpSpPr>
        <p:pic>
          <p:nvPicPr>
            <p:cNvPr id="20" name="Picture 36" descr="Eck ca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5159" y="1229366"/>
              <a:ext cx="1398336" cy="135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Freeform 37"/>
            <p:cNvSpPr>
              <a:spLocks/>
            </p:cNvSpPr>
            <p:nvPr/>
          </p:nvSpPr>
          <p:spPr bwMode="auto">
            <a:xfrm>
              <a:off x="6250251" y="2260673"/>
              <a:ext cx="311748" cy="150437"/>
            </a:xfrm>
            <a:custGeom>
              <a:avLst/>
              <a:gdLst>
                <a:gd name="T0" fmla="*/ 480 w 480"/>
                <a:gd name="T1" fmla="*/ 0 h 240"/>
                <a:gd name="T2" fmla="*/ 144 w 480"/>
                <a:gd name="T3" fmla="*/ 48 h 240"/>
                <a:gd name="T4" fmla="*/ 0 w 480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0" h="240">
                  <a:moveTo>
                    <a:pt x="480" y="0"/>
                  </a:moveTo>
                  <a:lnTo>
                    <a:pt x="144" y="48"/>
                  </a:lnTo>
                  <a:lnTo>
                    <a:pt x="0" y="240"/>
                  </a:lnTo>
                </a:path>
              </a:pathLst>
            </a:custGeom>
            <a:noFill/>
            <a:ln w="76200" cap="flat" cmpd="sng">
              <a:solidFill>
                <a:srgbClr val="3366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" name="Freeform 38"/>
            <p:cNvSpPr>
              <a:spLocks/>
            </p:cNvSpPr>
            <p:nvPr/>
          </p:nvSpPr>
          <p:spPr bwMode="auto">
            <a:xfrm>
              <a:off x="6219438" y="2411110"/>
              <a:ext cx="467622" cy="120530"/>
            </a:xfrm>
            <a:custGeom>
              <a:avLst/>
              <a:gdLst>
                <a:gd name="T0" fmla="*/ 48 w 720"/>
                <a:gd name="T1" fmla="*/ 0 h 192"/>
                <a:gd name="T2" fmla="*/ 0 w 720"/>
                <a:gd name="T3" fmla="*/ 96 h 192"/>
                <a:gd name="T4" fmla="*/ 288 w 720"/>
                <a:gd name="T5" fmla="*/ 192 h 192"/>
                <a:gd name="T6" fmla="*/ 720 w 720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0" h="192">
                  <a:moveTo>
                    <a:pt x="48" y="0"/>
                  </a:moveTo>
                  <a:lnTo>
                    <a:pt x="0" y="96"/>
                  </a:lnTo>
                  <a:lnTo>
                    <a:pt x="288" y="192"/>
                  </a:lnTo>
                  <a:lnTo>
                    <a:pt x="720" y="192"/>
                  </a:lnTo>
                </a:path>
              </a:pathLst>
            </a:custGeom>
            <a:noFill/>
            <a:ln w="76200" cap="flat" cmpd="sng">
              <a:solidFill>
                <a:srgbClr val="FF66CC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" name="Freeform 39"/>
            <p:cNvSpPr>
              <a:spLocks/>
            </p:cNvSpPr>
            <p:nvPr/>
          </p:nvSpPr>
          <p:spPr bwMode="auto">
            <a:xfrm>
              <a:off x="6687061" y="2290579"/>
              <a:ext cx="249217" cy="241061"/>
            </a:xfrm>
            <a:custGeom>
              <a:avLst/>
              <a:gdLst>
                <a:gd name="T0" fmla="*/ 0 w 384"/>
                <a:gd name="T1" fmla="*/ 384 h 384"/>
                <a:gd name="T2" fmla="*/ 240 w 384"/>
                <a:gd name="T3" fmla="*/ 192 h 384"/>
                <a:gd name="T4" fmla="*/ 384 w 384"/>
                <a:gd name="T5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4" h="384">
                  <a:moveTo>
                    <a:pt x="0" y="384"/>
                  </a:moveTo>
                  <a:lnTo>
                    <a:pt x="240" y="192"/>
                  </a:lnTo>
                  <a:lnTo>
                    <a:pt x="384" y="0"/>
                  </a:lnTo>
                </a:path>
              </a:pathLst>
            </a:custGeom>
            <a:noFill/>
            <a:ln w="76200" cap="flat" cmpd="sng">
              <a:solidFill>
                <a:srgbClr val="00FF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" name="Freeform 40"/>
            <p:cNvSpPr>
              <a:spLocks/>
            </p:cNvSpPr>
            <p:nvPr/>
          </p:nvSpPr>
          <p:spPr bwMode="auto">
            <a:xfrm>
              <a:off x="6593717" y="2169142"/>
              <a:ext cx="467622" cy="91531"/>
            </a:xfrm>
            <a:custGeom>
              <a:avLst/>
              <a:gdLst>
                <a:gd name="T0" fmla="*/ 720 w 720"/>
                <a:gd name="T1" fmla="*/ 0 h 144"/>
                <a:gd name="T2" fmla="*/ 528 w 720"/>
                <a:gd name="T3" fmla="*/ 0 h 144"/>
                <a:gd name="T4" fmla="*/ 240 w 720"/>
                <a:gd name="T5" fmla="*/ 48 h 144"/>
                <a:gd name="T6" fmla="*/ 0 w 720"/>
                <a:gd name="T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0" h="144">
                  <a:moveTo>
                    <a:pt x="720" y="0"/>
                  </a:moveTo>
                  <a:lnTo>
                    <a:pt x="528" y="0"/>
                  </a:lnTo>
                  <a:lnTo>
                    <a:pt x="240" y="48"/>
                  </a:lnTo>
                  <a:lnTo>
                    <a:pt x="0" y="144"/>
                  </a:ln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5" name="Oval 41"/>
            <p:cNvSpPr>
              <a:spLocks noChangeArrowheads="1"/>
            </p:cNvSpPr>
            <p:nvPr/>
          </p:nvSpPr>
          <p:spPr bwMode="auto">
            <a:xfrm>
              <a:off x="6656249" y="2501734"/>
              <a:ext cx="61625" cy="6071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42"/>
            <p:cNvSpPr>
              <a:spLocks noChangeArrowheads="1"/>
            </p:cNvSpPr>
            <p:nvPr/>
          </p:nvSpPr>
          <p:spPr bwMode="auto">
            <a:xfrm>
              <a:off x="6531187" y="2229861"/>
              <a:ext cx="62531" cy="6071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43"/>
            <p:cNvSpPr>
              <a:spLocks noChangeArrowheads="1"/>
            </p:cNvSpPr>
            <p:nvPr/>
          </p:nvSpPr>
          <p:spPr bwMode="auto">
            <a:xfrm>
              <a:off x="6219438" y="2381203"/>
              <a:ext cx="62531" cy="6071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44"/>
            <p:cNvSpPr>
              <a:spLocks noChangeShapeType="1"/>
            </p:cNvSpPr>
            <p:nvPr/>
          </p:nvSpPr>
          <p:spPr bwMode="auto">
            <a:xfrm flipV="1">
              <a:off x="6967090" y="2169142"/>
              <a:ext cx="94249" cy="91531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9" name="Oval 45"/>
            <p:cNvSpPr>
              <a:spLocks noChangeArrowheads="1"/>
            </p:cNvSpPr>
            <p:nvPr/>
          </p:nvSpPr>
          <p:spPr bwMode="auto">
            <a:xfrm>
              <a:off x="7061340" y="2140142"/>
              <a:ext cx="61625" cy="5981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46"/>
            <p:cNvSpPr>
              <a:spLocks noChangeArrowheads="1"/>
            </p:cNvSpPr>
            <p:nvPr/>
          </p:nvSpPr>
          <p:spPr bwMode="auto">
            <a:xfrm>
              <a:off x="6936278" y="2229861"/>
              <a:ext cx="62531" cy="6071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" name="Oval 47"/>
          <p:cNvSpPr>
            <a:spLocks noChangeArrowheads="1"/>
          </p:cNvSpPr>
          <p:nvPr/>
        </p:nvSpPr>
        <p:spPr bwMode="auto">
          <a:xfrm>
            <a:off x="8240474" y="1323585"/>
            <a:ext cx="61625" cy="6071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48"/>
          <p:cNvSpPr>
            <a:spLocks noChangeArrowheads="1"/>
          </p:cNvSpPr>
          <p:nvPr/>
        </p:nvSpPr>
        <p:spPr bwMode="auto">
          <a:xfrm>
            <a:off x="7803664" y="2259736"/>
            <a:ext cx="62531" cy="60719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49"/>
          <p:cNvSpPr>
            <a:spLocks noChangeArrowheads="1"/>
          </p:cNvSpPr>
          <p:nvPr/>
        </p:nvSpPr>
        <p:spPr bwMode="auto">
          <a:xfrm>
            <a:off x="8332911" y="2561516"/>
            <a:ext cx="62531" cy="6071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50"/>
          <p:cNvSpPr>
            <a:spLocks noChangeArrowheads="1"/>
          </p:cNvSpPr>
          <p:nvPr/>
        </p:nvSpPr>
        <p:spPr bwMode="auto">
          <a:xfrm>
            <a:off x="8863971" y="2320455"/>
            <a:ext cx="62531" cy="5981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51"/>
          <p:cNvSpPr>
            <a:spLocks noChangeArrowheads="1"/>
          </p:cNvSpPr>
          <p:nvPr/>
        </p:nvSpPr>
        <p:spPr bwMode="auto">
          <a:xfrm>
            <a:off x="8832252" y="1504834"/>
            <a:ext cx="62531" cy="6071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6622247" y="2711981"/>
            <a:ext cx="2143002" cy="276999"/>
            <a:chOff x="6109385" y="3721498"/>
            <a:chExt cx="2143002" cy="276999"/>
          </a:xfrm>
        </p:grpSpPr>
        <p:pic>
          <p:nvPicPr>
            <p:cNvPr id="37" name="Picture 3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385" y="3827877"/>
              <a:ext cx="990473" cy="113739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7061597" y="3721498"/>
              <a:ext cx="1190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– inner vertices</a:t>
              </a:r>
              <a:endParaRPr lang="en-US" sz="12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626543" y="2939834"/>
            <a:ext cx="2430961" cy="276999"/>
            <a:chOff x="6447441" y="3973774"/>
            <a:chExt cx="2430961" cy="276999"/>
          </a:xfrm>
        </p:grpSpPr>
        <p:sp>
          <p:nvSpPr>
            <p:cNvPr id="40" name="TextBox 39"/>
            <p:cNvSpPr txBox="1"/>
            <p:nvPr/>
          </p:nvSpPr>
          <p:spPr>
            <a:xfrm>
              <a:off x="7397689" y="3973774"/>
              <a:ext cx="14807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– boundary vertices</a:t>
              </a:r>
              <a:endParaRPr lang="en-US" sz="1200" dirty="0"/>
            </a:p>
          </p:txBody>
        </p:sp>
        <p:pic>
          <p:nvPicPr>
            <p:cNvPr id="41" name="Picture 4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441" y="4063245"/>
              <a:ext cx="967481" cy="123306"/>
            </a:xfrm>
            <a:prstGeom prst="rect">
              <a:avLst/>
            </a:prstGeom>
          </p:spPr>
        </p:pic>
      </p:grpSp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5" y="1652695"/>
            <a:ext cx="4481282" cy="738267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2" y="2643164"/>
            <a:ext cx="4778207" cy="755999"/>
          </a:xfrm>
          <a:prstGeom prst="rect">
            <a:avLst/>
          </a:prstGeom>
        </p:spPr>
      </p:pic>
      <p:grpSp>
        <p:nvGrpSpPr>
          <p:cNvPr id="313344" name="Group 313343"/>
          <p:cNvGrpSpPr/>
          <p:nvPr/>
        </p:nvGrpSpPr>
        <p:grpSpPr>
          <a:xfrm>
            <a:off x="1770791" y="4394156"/>
            <a:ext cx="2906541" cy="1804703"/>
            <a:chOff x="1770791" y="4223202"/>
            <a:chExt cx="2906541" cy="1804703"/>
          </a:xfrm>
        </p:grpSpPr>
        <p:cxnSp>
          <p:nvCxnSpPr>
            <p:cNvPr id="52" name="Straight Connector 51"/>
            <p:cNvCxnSpPr/>
            <p:nvPr/>
          </p:nvCxnSpPr>
          <p:spPr bwMode="auto">
            <a:xfrm>
              <a:off x="1770791" y="4223202"/>
              <a:ext cx="2906541" cy="0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3975" dist="25400" dir="2700000" algn="ctr" rotWithShape="0">
                <a:schemeClr val="tx1">
                  <a:lumMod val="75000"/>
                  <a:lumOff val="25000"/>
                </a:schemeClr>
              </a:outerShdw>
            </a:effectLst>
            <a:extLst/>
          </p:spPr>
        </p:cxnSp>
        <p:cxnSp>
          <p:nvCxnSpPr>
            <p:cNvPr id="54" name="Straight Arrow Connector 53"/>
            <p:cNvCxnSpPr/>
            <p:nvPr/>
          </p:nvCxnSpPr>
          <p:spPr bwMode="auto">
            <a:xfrm flipV="1">
              <a:off x="3138290" y="4290448"/>
              <a:ext cx="0" cy="84669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TextBox 54"/>
            <p:cNvSpPr txBox="1"/>
            <p:nvPr/>
          </p:nvSpPr>
          <p:spPr>
            <a:xfrm>
              <a:off x="2568444" y="5104575"/>
              <a:ext cx="13757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unknown flat vertex positions</a:t>
              </a:r>
              <a:endParaRPr lang="en-US" sz="1800" dirty="0"/>
            </a:p>
          </p:txBody>
        </p:sp>
      </p:grpSp>
      <p:grpSp>
        <p:nvGrpSpPr>
          <p:cNvPr id="313345" name="Group 313344"/>
          <p:cNvGrpSpPr/>
          <p:nvPr/>
        </p:nvGrpSpPr>
        <p:grpSpPr>
          <a:xfrm>
            <a:off x="6152186" y="4359307"/>
            <a:ext cx="1467593" cy="1804703"/>
            <a:chOff x="4711170" y="4188353"/>
            <a:chExt cx="1467593" cy="1804703"/>
          </a:xfrm>
        </p:grpSpPr>
        <p:cxnSp>
          <p:nvCxnSpPr>
            <p:cNvPr id="59" name="Straight Connector 58"/>
            <p:cNvCxnSpPr/>
            <p:nvPr/>
          </p:nvCxnSpPr>
          <p:spPr bwMode="auto">
            <a:xfrm>
              <a:off x="5128618" y="4188353"/>
              <a:ext cx="301204" cy="0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3975" dist="25400" dir="2700000" algn="ctr" rotWithShape="0">
                <a:schemeClr val="tx1">
                  <a:lumMod val="75000"/>
                  <a:lumOff val="25000"/>
                </a:schemeClr>
              </a:outerShdw>
            </a:effectLst>
            <a:extLst/>
          </p:spPr>
        </p:cxnSp>
        <p:cxnSp>
          <p:nvCxnSpPr>
            <p:cNvPr id="60" name="Straight Arrow Connector 59"/>
            <p:cNvCxnSpPr/>
            <p:nvPr/>
          </p:nvCxnSpPr>
          <p:spPr bwMode="auto">
            <a:xfrm flipV="1">
              <a:off x="5281017" y="4255599"/>
              <a:ext cx="0" cy="84669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1" name="TextBox 60"/>
            <p:cNvSpPr txBox="1"/>
            <p:nvPr/>
          </p:nvSpPr>
          <p:spPr>
            <a:xfrm>
              <a:off x="4711170" y="5069726"/>
              <a:ext cx="1467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known fixed boundary positions</a:t>
              </a:r>
              <a:endParaRPr lang="en-US" sz="1800" dirty="0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61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3" y="3590413"/>
            <a:ext cx="6496972" cy="64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5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Minimizing Spring Energy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Sparse linear system of </a:t>
            </a:r>
            <a:r>
              <a:rPr lang="en-US" i="1" dirty="0" smtClean="0">
                <a:latin typeface="Times New Roman"/>
                <a:cs typeface="Times New Roman"/>
              </a:rPr>
              <a:t>n</a:t>
            </a:r>
            <a:r>
              <a:rPr lang="en-US" sz="2800" dirty="0" smtClean="0"/>
              <a:t> equations to solve!</a:t>
            </a:r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 bwMode="auto">
          <a:xfrm>
            <a:off x="1294510" y="2149294"/>
            <a:ext cx="6692369" cy="1001376"/>
          </a:xfrm>
          <a:prstGeom prst="roundRect">
            <a:avLst/>
          </a:prstGeom>
          <a:solidFill>
            <a:srgbClr val="FFFFFF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ETH Light" charset="0"/>
              <a:ea typeface="ＭＳ Ｐゴシック" charset="0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64" y="3788596"/>
            <a:ext cx="7121932" cy="1780483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62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95" y="2418158"/>
            <a:ext cx="6496972" cy="64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3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Choice of spring constants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k_i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Uniform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Cotan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628" y="411190"/>
            <a:ext cx="596900" cy="4699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20" y="1596835"/>
            <a:ext cx="1195709" cy="38470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12" y="3911238"/>
            <a:ext cx="3701498" cy="384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8205" y="1242288"/>
            <a:ext cx="1866247" cy="1420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3695" y="1323691"/>
            <a:ext cx="2018492" cy="12381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7690" y="4104434"/>
            <a:ext cx="2073750" cy="1260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719623" y="4457539"/>
            <a:ext cx="1816654" cy="1389684"/>
            <a:chOff x="3805931" y="5073988"/>
            <a:chExt cx="1816654" cy="1389684"/>
          </a:xfrm>
        </p:grpSpPr>
        <p:sp>
          <p:nvSpPr>
            <p:cNvPr id="24" name="Freeform 19"/>
            <p:cNvSpPr>
              <a:spLocks/>
            </p:cNvSpPr>
            <p:nvPr/>
          </p:nvSpPr>
          <p:spPr bwMode="auto">
            <a:xfrm rot="1747836">
              <a:off x="3967243" y="5853564"/>
              <a:ext cx="261991" cy="241629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10531" y="1949"/>
                    <a:pt x="19002" y="10420"/>
                    <a:pt x="21600" y="21600"/>
                  </a:cubicBezTo>
                </a:path>
              </a:pathLst>
            </a:custGeom>
            <a:noFill/>
            <a:ln w="19050" cap="flat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 rot="12547836">
              <a:off x="5240040" y="5550742"/>
              <a:ext cx="248416" cy="255204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11416" y="1548"/>
                    <a:pt x="20306" y="10437"/>
                    <a:pt x="21600" y="21600"/>
                  </a:cubicBezTo>
                </a:path>
              </a:pathLst>
            </a:custGeom>
            <a:noFill/>
            <a:ln w="19050" cap="flat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28" name="Group 25"/>
            <p:cNvGrpSpPr>
              <a:grpSpLocks/>
            </p:cNvGrpSpPr>
            <p:nvPr/>
          </p:nvGrpSpPr>
          <p:grpSpPr bwMode="auto">
            <a:xfrm rot="1747836">
              <a:off x="4061692" y="5225663"/>
              <a:ext cx="1308597" cy="1238009"/>
              <a:chOff x="0" y="0"/>
              <a:chExt cx="1928" cy="1824"/>
            </a:xfrm>
          </p:grpSpPr>
          <p:sp>
            <p:nvSpPr>
              <p:cNvPr id="29" name="Freeform 23"/>
              <p:cNvSpPr>
                <a:spLocks/>
              </p:cNvSpPr>
              <p:nvPr/>
            </p:nvSpPr>
            <p:spPr bwMode="auto">
              <a:xfrm>
                <a:off x="0" y="0"/>
                <a:ext cx="1928" cy="1824"/>
              </a:xfrm>
              <a:custGeom>
                <a:avLst/>
                <a:gdLst>
                  <a:gd name="T0" fmla="*/ 21600 w 21600"/>
                  <a:gd name="T1" fmla="*/ 0 h 21600"/>
                  <a:gd name="T2" fmla="*/ 19465 w 21600"/>
                  <a:gd name="T3" fmla="*/ 16301 h 21600"/>
                  <a:gd name="T4" fmla="*/ 0 w 21600"/>
                  <a:gd name="T5" fmla="*/ 21600 h 21600"/>
                  <a:gd name="T6" fmla="*/ 2310 w 21600"/>
                  <a:gd name="T7" fmla="*/ 2261 h 21600"/>
                  <a:gd name="T8" fmla="*/ 21600 w 21600"/>
                  <a:gd name="T9" fmla="*/ 0 h 21600"/>
                  <a:gd name="T10" fmla="*/ 21600 w 21600"/>
                  <a:gd name="T11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21600" y="0"/>
                    </a:moveTo>
                    <a:lnTo>
                      <a:pt x="19465" y="16301"/>
                    </a:lnTo>
                    <a:lnTo>
                      <a:pt x="0" y="21600"/>
                    </a:lnTo>
                    <a:lnTo>
                      <a:pt x="2310" y="2261"/>
                    </a:lnTo>
                    <a:lnTo>
                      <a:pt x="21600" y="0"/>
                    </a:lnTo>
                    <a:close/>
                    <a:moveTo>
                      <a:pt x="21600" y="0"/>
                    </a:moveTo>
                  </a:path>
                </a:pathLst>
              </a:custGeom>
              <a:noFill/>
              <a:ln w="38100" cap="flat">
                <a:solidFill>
                  <a:srgbClr val="C0504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Line 24"/>
              <p:cNvSpPr>
                <a:spLocks noChangeShapeType="1"/>
              </p:cNvSpPr>
              <p:nvPr/>
            </p:nvSpPr>
            <p:spPr bwMode="auto">
              <a:xfrm>
                <a:off x="206" y="196"/>
                <a:ext cx="1531" cy="1184"/>
              </a:xfrm>
              <a:prstGeom prst="line">
                <a:avLst/>
              </a:prstGeom>
              <a:noFill/>
              <a:ln w="38100" cap="flat">
                <a:solidFill>
                  <a:srgbClr val="C0504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31" name="Oval 26"/>
            <p:cNvSpPr>
              <a:spLocks/>
            </p:cNvSpPr>
            <p:nvPr/>
          </p:nvSpPr>
          <p:spPr bwMode="auto">
            <a:xfrm rot="1747836">
              <a:off x="3805931" y="6032380"/>
              <a:ext cx="67195" cy="6651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Oval 27"/>
            <p:cNvSpPr>
              <a:spLocks/>
            </p:cNvSpPr>
            <p:nvPr/>
          </p:nvSpPr>
          <p:spPr bwMode="auto">
            <a:xfrm rot="1747836">
              <a:off x="5556069" y="5585590"/>
              <a:ext cx="66516" cy="6651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28"/>
            <p:cNvSpPr>
              <a:spLocks/>
            </p:cNvSpPr>
            <p:nvPr/>
          </p:nvSpPr>
          <p:spPr bwMode="auto">
            <a:xfrm rot="1747836">
              <a:off x="4985213" y="6343624"/>
              <a:ext cx="66516" cy="6651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29"/>
            <p:cNvSpPr>
              <a:spLocks/>
            </p:cNvSpPr>
            <p:nvPr/>
          </p:nvSpPr>
          <p:spPr bwMode="auto">
            <a:xfrm rot="1747836">
              <a:off x="4471349" y="5138041"/>
              <a:ext cx="66516" cy="66516"/>
            </a:xfrm>
            <a:prstGeom prst="ellipse">
              <a:avLst/>
            </a:prstGeom>
            <a:solidFill>
              <a:schemeClr val="tx1"/>
            </a:solidFill>
            <a:ln w="12700" cap="flat">
              <a:solidFill>
                <a:srgbClr val="000000"/>
              </a:solidFill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36" name="Picture 35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385" y="5830280"/>
              <a:ext cx="291546" cy="215744"/>
            </a:xfrm>
            <a:prstGeom prst="rect">
              <a:avLst/>
            </a:prstGeom>
          </p:spPr>
        </p:pic>
        <p:pic>
          <p:nvPicPr>
            <p:cNvPr id="37" name="Picture 36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660" y="5562343"/>
              <a:ext cx="291892" cy="216000"/>
            </a:xfrm>
            <a:prstGeom prst="rect">
              <a:avLst/>
            </a:prstGeom>
          </p:spPr>
        </p:pic>
        <p:pic>
          <p:nvPicPr>
            <p:cNvPr id="38" name="Picture 37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597" y="5073988"/>
              <a:ext cx="165860" cy="123057"/>
            </a:xfrm>
            <a:prstGeom prst="rect">
              <a:avLst/>
            </a:prstGeom>
          </p:spPr>
        </p:pic>
        <p:pic>
          <p:nvPicPr>
            <p:cNvPr id="39" name="Picture 38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6340" y="6302055"/>
              <a:ext cx="176561" cy="144459"/>
            </a:xfrm>
            <a:prstGeom prst="rect">
              <a:avLst/>
            </a:prstGeom>
          </p:spPr>
        </p:pic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63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0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Tutte’s</a:t>
            </a:r>
            <a:r>
              <a:rPr lang="en-US" dirty="0" smtClean="0"/>
              <a:t> Theorem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the weights are </a:t>
            </a:r>
            <a:r>
              <a:rPr lang="en-US" b="1" dirty="0" smtClean="0"/>
              <a:t>nonnegative</a:t>
            </a:r>
            <a:r>
              <a:rPr lang="en-US" dirty="0" smtClean="0"/>
              <a:t>, and the boundary is fixed to a convex polygon, the parameterization is </a:t>
            </a:r>
            <a:r>
              <a:rPr lang="en-US" dirty="0" err="1" smtClean="0"/>
              <a:t>bijective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(</a:t>
            </a:r>
            <a:r>
              <a:rPr lang="en-US" dirty="0" err="1" smtClean="0"/>
              <a:t>Tutte</a:t>
            </a:r>
            <a:r>
              <a:rPr lang="en-US" dirty="0" smtClean="0"/>
              <a:t> proved for uniform weights, Floater extended to arbitrary nonnegative weights)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64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01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of Weights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3"/>
          <a:stretch/>
        </p:blipFill>
        <p:spPr bwMode="auto">
          <a:xfrm>
            <a:off x="1363659" y="1501387"/>
            <a:ext cx="7436612" cy="412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5913" y="2293192"/>
            <a:ext cx="99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uniform</a:t>
            </a:r>
            <a:br>
              <a:rPr lang="en-US" dirty="0" smtClean="0"/>
            </a:br>
            <a:r>
              <a:rPr lang="en-US" dirty="0" smtClean="0"/>
              <a:t>weights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5913" y="4257953"/>
            <a:ext cx="99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cotan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weights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65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9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Discussion</a:t>
            </a:r>
          </a:p>
        </p:txBody>
      </p:sp>
      <p:sp>
        <p:nvSpPr>
          <p:cNvPr id="318468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results of </a:t>
            </a:r>
            <a:r>
              <a:rPr lang="en-US" sz="2400" dirty="0" err="1" smtClean="0">
                <a:solidFill>
                  <a:srgbClr val="0070C0"/>
                </a:solidFill>
              </a:rPr>
              <a:t>cotan</a:t>
            </a:r>
            <a:r>
              <a:rPr lang="en-US" sz="2400" dirty="0" smtClean="0">
                <a:solidFill>
                  <a:srgbClr val="0070C0"/>
                </a:solidFill>
              </a:rPr>
              <a:t>-weights </a:t>
            </a:r>
            <a:r>
              <a:rPr lang="en-US" sz="2400" dirty="0" smtClean="0"/>
              <a:t>mapping </a:t>
            </a:r>
            <a:r>
              <a:rPr lang="en-US" sz="2400" dirty="0"/>
              <a:t>are </a:t>
            </a:r>
            <a:r>
              <a:rPr lang="en-US" sz="2400" dirty="0">
                <a:solidFill>
                  <a:srgbClr val="0070C0"/>
                </a:solidFill>
              </a:rPr>
              <a:t>better</a:t>
            </a:r>
            <a:r>
              <a:rPr lang="en-US" sz="2400" dirty="0"/>
              <a:t> than those of </a:t>
            </a:r>
            <a:r>
              <a:rPr lang="en-US" sz="2400" dirty="0" smtClean="0">
                <a:solidFill>
                  <a:srgbClr val="0070C0"/>
                </a:solidFill>
              </a:rPr>
              <a:t>uniform convex </a:t>
            </a:r>
            <a:r>
              <a:rPr lang="en-US" sz="2400" dirty="0" smtClean="0"/>
              <a:t>mapping </a:t>
            </a:r>
            <a:r>
              <a:rPr lang="en-US" sz="2400" dirty="0"/>
              <a:t>(local area and angles preservation).</a:t>
            </a:r>
          </a:p>
          <a:p>
            <a:r>
              <a:rPr lang="en-US" sz="2400" dirty="0"/>
              <a:t>But: the mapping is </a:t>
            </a:r>
            <a:r>
              <a:rPr lang="en-US" sz="2400" dirty="0">
                <a:solidFill>
                  <a:srgbClr val="0070C0"/>
                </a:solidFill>
              </a:rPr>
              <a:t>not always legal </a:t>
            </a:r>
            <a:r>
              <a:rPr lang="en-US" sz="2400" dirty="0"/>
              <a:t>(the </a:t>
            </a:r>
            <a:r>
              <a:rPr lang="en-US" sz="2400" dirty="0" err="1" smtClean="0"/>
              <a:t>cotan</a:t>
            </a:r>
            <a:r>
              <a:rPr lang="en-US" sz="2400" dirty="0" smtClean="0"/>
              <a:t> weights </a:t>
            </a:r>
            <a:r>
              <a:rPr lang="en-US" sz="2400" dirty="0"/>
              <a:t>can be negative for badly-shaped triangles…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  <a:p>
            <a:r>
              <a:rPr lang="en-US" sz="2400" dirty="0" smtClean="0"/>
              <a:t>In any case: sparse system to solve, </a:t>
            </a:r>
            <a:r>
              <a:rPr lang="en-US" sz="2400" dirty="0"/>
              <a:t>so robust and efficient numerical solvers exist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66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Discussion</a:t>
            </a:r>
          </a:p>
        </p:txBody>
      </p:sp>
      <p:sp>
        <p:nvSpPr>
          <p:cNvPr id="318468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Both mappings have the problem of </a:t>
            </a:r>
            <a:r>
              <a:rPr lang="en-US" sz="2400" dirty="0" smtClean="0">
                <a:solidFill>
                  <a:srgbClr val="0070C0"/>
                </a:solidFill>
              </a:rPr>
              <a:t>fixed boundary </a:t>
            </a:r>
            <a:r>
              <a:rPr lang="en-US" sz="2400" dirty="0" smtClean="0"/>
              <a:t>–  </a:t>
            </a:r>
            <a:br>
              <a:rPr lang="en-US" sz="2400" dirty="0" smtClean="0"/>
            </a:br>
            <a:r>
              <a:rPr lang="en-US" sz="2400" dirty="0" smtClean="0"/>
              <a:t>it constrains the minimization and causes </a:t>
            </a:r>
            <a:r>
              <a:rPr lang="en-US" sz="2400" dirty="0" smtClean="0">
                <a:solidFill>
                  <a:srgbClr val="0070C0"/>
                </a:solidFill>
              </a:rPr>
              <a:t>distortion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More advanced methods do not require boundary conditions.</a:t>
            </a:r>
          </a:p>
          <a:p>
            <a:endParaRPr lang="en-US" dirty="0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0936" y="2634074"/>
            <a:ext cx="6083928" cy="346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71638" y="5373298"/>
            <a:ext cx="1472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ABF++ method,</a:t>
            </a:r>
          </a:p>
          <a:p>
            <a:r>
              <a:rPr lang="en-US" sz="1600" dirty="0" err="1" smtClean="0"/>
              <a:t>Sheffer</a:t>
            </a:r>
            <a:r>
              <a:rPr lang="en-US" sz="1600" dirty="0" smtClean="0"/>
              <a:t> et al.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67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Advanced Methods – Free Boundary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93" y="2158940"/>
            <a:ext cx="2907682" cy="3490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216" y="3040546"/>
            <a:ext cx="3286879" cy="3155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820" y="1295882"/>
            <a:ext cx="2558702" cy="253720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68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4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Parameterization -- Source Codes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http://www.riken.jp/brict/Yoshizawa/Research/</a:t>
            </a:r>
            <a:r>
              <a:rPr lang="en-US" dirty="0" smtClean="0">
                <a:hlinkClick r:id="rId2"/>
              </a:rPr>
              <a:t>Param.html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GRAPHITE</a:t>
            </a:r>
            <a:r>
              <a:rPr lang="en-US" dirty="0" smtClean="0"/>
              <a:t> (INRIA, France)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Olga 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69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57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97167" y="2946843"/>
            <a:ext cx="7772400" cy="1362075"/>
          </a:xfrm>
        </p:spPr>
        <p:txBody>
          <a:bodyPr/>
          <a:lstStyle/>
          <a:p>
            <a:r>
              <a:rPr lang="en-US" dirty="0" smtClean="0"/>
              <a:t>Parameterization – What Is 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093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April 10, 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9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Surface </a:t>
            </a:r>
            <a:r>
              <a:rPr lang="fr-FR" dirty="0" err="1" smtClean="0"/>
              <a:t>Parameterization</a:t>
            </a:r>
            <a:endParaRPr lang="fr-FR" dirty="0"/>
          </a:p>
        </p:txBody>
      </p:sp>
      <p:sp>
        <p:nvSpPr>
          <p:cNvPr id="281606" name="Text Box 6"/>
          <p:cNvSpPr txBox="1">
            <a:spLocks noChangeArrowheads="1"/>
          </p:cNvSpPr>
          <p:nvPr/>
        </p:nvSpPr>
        <p:spPr bwMode="auto">
          <a:xfrm>
            <a:off x="764460" y="1436688"/>
            <a:ext cx="1794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000" dirty="0">
                <a:cs typeface="Courier New" pitchFamily="49" charset="0"/>
              </a:rPr>
              <a:t>3D space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x,y,z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81607" name="Text Box 7"/>
          <p:cNvSpPr txBox="1">
            <a:spLocks noChangeArrowheads="1"/>
          </p:cNvSpPr>
          <p:nvPr/>
        </p:nvSpPr>
        <p:spPr bwMode="auto">
          <a:xfrm>
            <a:off x="4978400" y="1436688"/>
            <a:ext cx="30126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000" dirty="0">
                <a:cs typeface="Courier New" pitchFamily="49" charset="0"/>
              </a:rPr>
              <a:t>2D parameter domain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u,v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81610" name="Line 10"/>
          <p:cNvSpPr>
            <a:spLocks noChangeShapeType="1"/>
          </p:cNvSpPr>
          <p:nvPr/>
        </p:nvSpPr>
        <p:spPr bwMode="auto">
          <a:xfrm flipV="1">
            <a:off x="1403350" y="6308725"/>
            <a:ext cx="504825" cy="215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716464" y="2230006"/>
            <a:ext cx="3648612" cy="3638593"/>
            <a:chOff x="4716463" y="2057400"/>
            <a:chExt cx="4046537" cy="4035425"/>
          </a:xfrm>
        </p:grpSpPr>
        <p:pic>
          <p:nvPicPr>
            <p:cNvPr id="281603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24400" y="2057400"/>
              <a:ext cx="4038600" cy="403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1612" name="Oval 12"/>
            <p:cNvSpPr>
              <a:spLocks noChangeArrowheads="1"/>
            </p:cNvSpPr>
            <p:nvPr/>
          </p:nvSpPr>
          <p:spPr bwMode="auto">
            <a:xfrm>
              <a:off x="4716463" y="2060575"/>
              <a:ext cx="4032250" cy="4032250"/>
            </a:xfrm>
            <a:prstGeom prst="ellipse">
              <a:avLst/>
            </a:prstGeom>
            <a:noFill/>
            <a:ln w="57150">
              <a:solidFill>
                <a:srgbClr val="D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1613" name="Line 13"/>
          <p:cNvSpPr>
            <a:spLocks noChangeShapeType="1"/>
          </p:cNvSpPr>
          <p:nvPr/>
        </p:nvSpPr>
        <p:spPr bwMode="auto">
          <a:xfrm>
            <a:off x="1547813" y="6237288"/>
            <a:ext cx="720725" cy="71437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04801" y="1829956"/>
            <a:ext cx="3495454" cy="4183953"/>
            <a:chOff x="304800" y="1657350"/>
            <a:chExt cx="3876675" cy="4640263"/>
          </a:xfrm>
        </p:grpSpPr>
        <p:pic>
          <p:nvPicPr>
            <p:cNvPr id="28160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0" y="1657350"/>
              <a:ext cx="3876675" cy="4637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1615" name="Freeform 15"/>
            <p:cNvSpPr>
              <a:spLocks/>
            </p:cNvSpPr>
            <p:nvPr/>
          </p:nvSpPr>
          <p:spPr bwMode="auto">
            <a:xfrm>
              <a:off x="1438275" y="5819775"/>
              <a:ext cx="1833563" cy="477838"/>
            </a:xfrm>
            <a:custGeom>
              <a:avLst/>
              <a:gdLst/>
              <a:ahLst/>
              <a:cxnLst>
                <a:cxn ang="0">
                  <a:pos x="0" y="222"/>
                </a:cxn>
                <a:cxn ang="0">
                  <a:pos x="222" y="270"/>
                </a:cxn>
                <a:cxn ang="0">
                  <a:pos x="318" y="264"/>
                </a:cxn>
                <a:cxn ang="0">
                  <a:pos x="396" y="276"/>
                </a:cxn>
                <a:cxn ang="0">
                  <a:pos x="492" y="264"/>
                </a:cxn>
                <a:cxn ang="0">
                  <a:pos x="504" y="198"/>
                </a:cxn>
                <a:cxn ang="0">
                  <a:pos x="582" y="216"/>
                </a:cxn>
                <a:cxn ang="0">
                  <a:pos x="594" y="258"/>
                </a:cxn>
                <a:cxn ang="0">
                  <a:pos x="780" y="198"/>
                </a:cxn>
                <a:cxn ang="0">
                  <a:pos x="954" y="156"/>
                </a:cxn>
                <a:cxn ang="0">
                  <a:pos x="1134" y="60"/>
                </a:cxn>
                <a:cxn ang="0">
                  <a:pos x="1152" y="0"/>
                </a:cxn>
              </a:cxnLst>
              <a:rect l="0" t="0" r="r" b="b"/>
              <a:pathLst>
                <a:path w="1167" h="277">
                  <a:moveTo>
                    <a:pt x="0" y="222"/>
                  </a:moveTo>
                  <a:cubicBezTo>
                    <a:pt x="84" y="242"/>
                    <a:pt x="169" y="263"/>
                    <a:pt x="222" y="270"/>
                  </a:cubicBezTo>
                  <a:cubicBezTo>
                    <a:pt x="275" y="277"/>
                    <a:pt x="289" y="263"/>
                    <a:pt x="318" y="264"/>
                  </a:cubicBezTo>
                  <a:cubicBezTo>
                    <a:pt x="347" y="265"/>
                    <a:pt x="367" y="276"/>
                    <a:pt x="396" y="276"/>
                  </a:cubicBezTo>
                  <a:cubicBezTo>
                    <a:pt x="425" y="276"/>
                    <a:pt x="474" y="277"/>
                    <a:pt x="492" y="264"/>
                  </a:cubicBezTo>
                  <a:cubicBezTo>
                    <a:pt x="510" y="251"/>
                    <a:pt x="489" y="206"/>
                    <a:pt x="504" y="198"/>
                  </a:cubicBezTo>
                  <a:cubicBezTo>
                    <a:pt x="519" y="190"/>
                    <a:pt x="567" y="206"/>
                    <a:pt x="582" y="216"/>
                  </a:cubicBezTo>
                  <a:cubicBezTo>
                    <a:pt x="597" y="226"/>
                    <a:pt x="561" y="261"/>
                    <a:pt x="594" y="258"/>
                  </a:cubicBezTo>
                  <a:cubicBezTo>
                    <a:pt x="627" y="255"/>
                    <a:pt x="720" y="215"/>
                    <a:pt x="780" y="198"/>
                  </a:cubicBezTo>
                  <a:cubicBezTo>
                    <a:pt x="840" y="181"/>
                    <a:pt x="895" y="179"/>
                    <a:pt x="954" y="156"/>
                  </a:cubicBezTo>
                  <a:cubicBezTo>
                    <a:pt x="1013" y="133"/>
                    <a:pt x="1101" y="86"/>
                    <a:pt x="1134" y="60"/>
                  </a:cubicBezTo>
                  <a:cubicBezTo>
                    <a:pt x="1167" y="34"/>
                    <a:pt x="1159" y="17"/>
                    <a:pt x="1152" y="0"/>
                  </a:cubicBezTo>
                </a:path>
              </a:pathLst>
            </a:custGeom>
            <a:noFill/>
            <a:ln w="76200" cap="flat" cmpd="sng">
              <a:solidFill>
                <a:srgbClr val="DC00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Freeform 5"/>
          <p:cNvSpPr>
            <a:spLocks/>
          </p:cNvSpPr>
          <p:nvPr/>
        </p:nvSpPr>
        <p:spPr bwMode="auto">
          <a:xfrm>
            <a:off x="3322477" y="4601766"/>
            <a:ext cx="1219200" cy="469900"/>
          </a:xfrm>
          <a:custGeom>
            <a:avLst/>
            <a:gdLst/>
            <a:ahLst/>
            <a:cxnLst>
              <a:cxn ang="0">
                <a:pos x="0" y="296"/>
              </a:cxn>
              <a:cxn ang="0">
                <a:pos x="48" y="248"/>
              </a:cxn>
              <a:cxn ang="0">
                <a:pos x="240" y="8"/>
              </a:cxn>
              <a:cxn ang="0">
                <a:pos x="480" y="200"/>
              </a:cxn>
              <a:cxn ang="0">
                <a:pos x="768" y="56"/>
              </a:cxn>
            </a:cxnLst>
            <a:rect l="0" t="0" r="r" b="b"/>
            <a:pathLst>
              <a:path w="768" h="296">
                <a:moveTo>
                  <a:pt x="0" y="296"/>
                </a:moveTo>
                <a:cubicBezTo>
                  <a:pt x="4" y="296"/>
                  <a:pt x="8" y="296"/>
                  <a:pt x="48" y="248"/>
                </a:cubicBezTo>
                <a:cubicBezTo>
                  <a:pt x="88" y="200"/>
                  <a:pt x="168" y="16"/>
                  <a:pt x="240" y="8"/>
                </a:cubicBezTo>
                <a:cubicBezTo>
                  <a:pt x="312" y="0"/>
                  <a:pt x="392" y="192"/>
                  <a:pt x="480" y="200"/>
                </a:cubicBezTo>
                <a:cubicBezTo>
                  <a:pt x="568" y="208"/>
                  <a:pt x="668" y="132"/>
                  <a:pt x="768" y="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693939" y="4105891"/>
            <a:ext cx="6194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U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1608" name="Text Box 8"/>
          <p:cNvSpPr txBox="1">
            <a:spLocks noChangeArrowheads="1"/>
          </p:cNvSpPr>
          <p:nvPr/>
        </p:nvSpPr>
        <p:spPr bwMode="auto">
          <a:xfrm>
            <a:off x="2809632" y="5691041"/>
            <a:ext cx="11878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000" dirty="0">
                <a:cs typeface="Courier New" pitchFamily="49" charset="0"/>
              </a:rPr>
              <a:t>boundary</a:t>
            </a:r>
          </a:p>
        </p:txBody>
      </p:sp>
      <p:sp>
        <p:nvSpPr>
          <p:cNvPr id="281609" name="Text Box 9"/>
          <p:cNvSpPr txBox="1">
            <a:spLocks noChangeArrowheads="1"/>
          </p:cNvSpPr>
          <p:nvPr/>
        </p:nvSpPr>
        <p:spPr bwMode="auto">
          <a:xfrm>
            <a:off x="7583302" y="5469119"/>
            <a:ext cx="11878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000" dirty="0">
                <a:cs typeface="Courier New" pitchFamily="49" charset="0"/>
              </a:rPr>
              <a:t>boundary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Parameterization</a:t>
            </a:r>
            <a:r>
              <a:rPr lang="fr-FR" dirty="0" smtClean="0"/>
              <a:t> – </a:t>
            </a:r>
            <a:r>
              <a:rPr lang="fr-FR" dirty="0" err="1" smtClean="0"/>
              <a:t>Definition</a:t>
            </a:r>
            <a:endParaRPr lang="fr-FR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Mapping </a:t>
            </a:r>
            <a:r>
              <a:rPr lang="en-US" sz="2400" i="1" dirty="0" smtClean="0"/>
              <a:t>P</a:t>
            </a:r>
            <a:r>
              <a:rPr lang="en-US" sz="2400" dirty="0" smtClean="0"/>
              <a:t> between a 2D domain </a:t>
            </a:r>
            <a:r>
              <a:rPr lang="en-US" sz="2400" dirty="0" err="1" smtClean="0"/>
              <a:t>Ω</a:t>
            </a:r>
            <a:r>
              <a:rPr lang="en-US" sz="2400" dirty="0" smtClean="0"/>
              <a:t> and </a:t>
            </a:r>
            <a:br>
              <a:rPr lang="en-US" sz="2400" dirty="0" smtClean="0"/>
            </a:br>
            <a:r>
              <a:rPr lang="en-US" sz="2400" dirty="0" smtClean="0"/>
              <a:t>the mesh </a:t>
            </a:r>
            <a:r>
              <a:rPr lang="en-US" sz="2400" i="1" dirty="0" smtClean="0"/>
              <a:t>S</a:t>
            </a:r>
            <a:r>
              <a:rPr lang="en-US" sz="2400" dirty="0" smtClean="0"/>
              <a:t> embedded in 3D (the opposite = flattening)</a:t>
            </a:r>
          </a:p>
          <a:p>
            <a:r>
              <a:rPr lang="en-US" sz="2400" dirty="0" smtClean="0"/>
              <a:t>Each mesh vertex has a corresponding 2D position:</a:t>
            </a:r>
          </a:p>
          <a:p>
            <a:endParaRPr lang="en-US" sz="1800" dirty="0" smtClean="0"/>
          </a:p>
          <a:p>
            <a:r>
              <a:rPr lang="en-US" sz="2400" dirty="0" smtClean="0"/>
              <a:t>Inside each triangle, the mapping is affine (</a:t>
            </a:r>
            <a:r>
              <a:rPr lang="en-US" sz="2400" dirty="0" err="1" smtClean="0"/>
              <a:t>barycentric</a:t>
            </a:r>
            <a:r>
              <a:rPr lang="en-US" sz="2400" dirty="0" smtClean="0"/>
              <a:t> coordinates)</a:t>
            </a:r>
          </a:p>
          <a:p>
            <a:endParaRPr lang="en-US" sz="2400" dirty="0"/>
          </a:p>
        </p:txBody>
      </p:sp>
      <p:sp>
        <p:nvSpPr>
          <p:cNvPr id="281610" name="Line 10"/>
          <p:cNvSpPr>
            <a:spLocks noChangeShapeType="1"/>
          </p:cNvSpPr>
          <p:nvPr/>
        </p:nvSpPr>
        <p:spPr bwMode="auto">
          <a:xfrm flipV="1">
            <a:off x="1403350" y="6308725"/>
            <a:ext cx="504825" cy="215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639847" y="4276619"/>
            <a:ext cx="1867334" cy="1862206"/>
            <a:chOff x="4716463" y="2057400"/>
            <a:chExt cx="4046537" cy="4035425"/>
          </a:xfrm>
        </p:grpSpPr>
        <p:pic>
          <p:nvPicPr>
            <p:cNvPr id="281603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24400" y="2057400"/>
              <a:ext cx="4038600" cy="403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1612" name="Oval 12"/>
            <p:cNvSpPr>
              <a:spLocks noChangeArrowheads="1"/>
            </p:cNvSpPr>
            <p:nvPr/>
          </p:nvSpPr>
          <p:spPr bwMode="auto">
            <a:xfrm>
              <a:off x="4716463" y="2060575"/>
              <a:ext cx="4032250" cy="4032250"/>
            </a:xfrm>
            <a:prstGeom prst="ellipse">
              <a:avLst/>
            </a:prstGeom>
            <a:noFill/>
            <a:ln w="28575" cmpd="sng">
              <a:solidFill>
                <a:srgbClr val="D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1613" name="Line 13"/>
          <p:cNvSpPr>
            <a:spLocks noChangeShapeType="1"/>
          </p:cNvSpPr>
          <p:nvPr/>
        </p:nvSpPr>
        <p:spPr bwMode="auto">
          <a:xfrm>
            <a:off x="1547813" y="6237288"/>
            <a:ext cx="720725" cy="71437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733300" y="4086160"/>
            <a:ext cx="1716539" cy="2054645"/>
            <a:chOff x="304800" y="1657350"/>
            <a:chExt cx="3876675" cy="4640263"/>
          </a:xfrm>
        </p:grpSpPr>
        <p:pic>
          <p:nvPicPr>
            <p:cNvPr id="28160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0" y="1657350"/>
              <a:ext cx="3876675" cy="4637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1615" name="Freeform 15"/>
            <p:cNvSpPr>
              <a:spLocks/>
            </p:cNvSpPr>
            <p:nvPr/>
          </p:nvSpPr>
          <p:spPr bwMode="auto">
            <a:xfrm>
              <a:off x="1438275" y="5819775"/>
              <a:ext cx="1833563" cy="477838"/>
            </a:xfrm>
            <a:custGeom>
              <a:avLst/>
              <a:gdLst/>
              <a:ahLst/>
              <a:cxnLst>
                <a:cxn ang="0">
                  <a:pos x="0" y="222"/>
                </a:cxn>
                <a:cxn ang="0">
                  <a:pos x="222" y="270"/>
                </a:cxn>
                <a:cxn ang="0">
                  <a:pos x="318" y="264"/>
                </a:cxn>
                <a:cxn ang="0">
                  <a:pos x="396" y="276"/>
                </a:cxn>
                <a:cxn ang="0">
                  <a:pos x="492" y="264"/>
                </a:cxn>
                <a:cxn ang="0">
                  <a:pos x="504" y="198"/>
                </a:cxn>
                <a:cxn ang="0">
                  <a:pos x="582" y="216"/>
                </a:cxn>
                <a:cxn ang="0">
                  <a:pos x="594" y="258"/>
                </a:cxn>
                <a:cxn ang="0">
                  <a:pos x="780" y="198"/>
                </a:cxn>
                <a:cxn ang="0">
                  <a:pos x="954" y="156"/>
                </a:cxn>
                <a:cxn ang="0">
                  <a:pos x="1134" y="60"/>
                </a:cxn>
                <a:cxn ang="0">
                  <a:pos x="1152" y="0"/>
                </a:cxn>
              </a:cxnLst>
              <a:rect l="0" t="0" r="r" b="b"/>
              <a:pathLst>
                <a:path w="1167" h="277">
                  <a:moveTo>
                    <a:pt x="0" y="222"/>
                  </a:moveTo>
                  <a:cubicBezTo>
                    <a:pt x="84" y="242"/>
                    <a:pt x="169" y="263"/>
                    <a:pt x="222" y="270"/>
                  </a:cubicBezTo>
                  <a:cubicBezTo>
                    <a:pt x="275" y="277"/>
                    <a:pt x="289" y="263"/>
                    <a:pt x="318" y="264"/>
                  </a:cubicBezTo>
                  <a:cubicBezTo>
                    <a:pt x="347" y="265"/>
                    <a:pt x="367" y="276"/>
                    <a:pt x="396" y="276"/>
                  </a:cubicBezTo>
                  <a:cubicBezTo>
                    <a:pt x="425" y="276"/>
                    <a:pt x="474" y="277"/>
                    <a:pt x="492" y="264"/>
                  </a:cubicBezTo>
                  <a:cubicBezTo>
                    <a:pt x="510" y="251"/>
                    <a:pt x="489" y="206"/>
                    <a:pt x="504" y="198"/>
                  </a:cubicBezTo>
                  <a:cubicBezTo>
                    <a:pt x="519" y="190"/>
                    <a:pt x="567" y="206"/>
                    <a:pt x="582" y="216"/>
                  </a:cubicBezTo>
                  <a:cubicBezTo>
                    <a:pt x="597" y="226"/>
                    <a:pt x="561" y="261"/>
                    <a:pt x="594" y="258"/>
                  </a:cubicBezTo>
                  <a:cubicBezTo>
                    <a:pt x="627" y="255"/>
                    <a:pt x="720" y="215"/>
                    <a:pt x="780" y="198"/>
                  </a:cubicBezTo>
                  <a:cubicBezTo>
                    <a:pt x="840" y="181"/>
                    <a:pt x="895" y="179"/>
                    <a:pt x="954" y="156"/>
                  </a:cubicBezTo>
                  <a:cubicBezTo>
                    <a:pt x="1013" y="133"/>
                    <a:pt x="1101" y="86"/>
                    <a:pt x="1134" y="60"/>
                  </a:cubicBezTo>
                  <a:cubicBezTo>
                    <a:pt x="1167" y="34"/>
                    <a:pt x="1159" y="17"/>
                    <a:pt x="1152" y="0"/>
                  </a:cubicBezTo>
                </a:path>
              </a:pathLst>
            </a:custGeom>
            <a:noFill/>
            <a:ln w="38100" cap="flat" cmpd="sng">
              <a:solidFill>
                <a:srgbClr val="DC00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5" name="Straight Arrow Connector 4"/>
          <p:cNvCxnSpPr/>
          <p:nvPr/>
        </p:nvCxnSpPr>
        <p:spPr>
          <a:xfrm>
            <a:off x="3822203" y="5128859"/>
            <a:ext cx="1664507" cy="123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88004" y="4660359"/>
            <a:ext cx="517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Times New Roman"/>
                <a:cs typeface="Times New Roman"/>
              </a:rPr>
              <a:t>P</a:t>
            </a:r>
            <a:endParaRPr lang="en-US" sz="2800" i="1" dirty="0">
              <a:latin typeface="Times New Roman"/>
              <a:cs typeface="Times New Roman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37" y="4971148"/>
            <a:ext cx="1075111" cy="323485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93" y="4971148"/>
            <a:ext cx="1084625" cy="323485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3814317" y="5638800"/>
            <a:ext cx="1664507" cy="1232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43127" y="5614143"/>
            <a:ext cx="563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Times New Roman"/>
                <a:cs typeface="Times New Roman"/>
              </a:rPr>
              <a:t>U</a:t>
            </a:r>
            <a:endParaRPr lang="en-US" sz="2800" i="1" dirty="0">
              <a:latin typeface="Times New Roman"/>
              <a:cs typeface="Times New Roman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014" y="2600717"/>
            <a:ext cx="2356068" cy="364747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129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GL-presentation-4by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IGL-presentation-4by3.potx</Template>
  <TotalTime>12897</TotalTime>
  <Words>1326</Words>
  <Application>Microsoft Macintosh PowerPoint</Application>
  <PresentationFormat>On-screen Show (4:3)</PresentationFormat>
  <Paragraphs>371</Paragraphs>
  <Slides>70</Slides>
  <Notes>0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2" baseType="lpstr">
      <vt:lpstr>IGL-presentation-4by3</vt:lpstr>
      <vt:lpstr>Clip</vt:lpstr>
      <vt:lpstr>2D/3D Shape Manipulation, 3D Printing</vt:lpstr>
      <vt:lpstr>Geometry Processing Pipeline</vt:lpstr>
      <vt:lpstr>Geometry Processing Pipeline</vt:lpstr>
      <vt:lpstr>Geometry Processing Pipeline</vt:lpstr>
      <vt:lpstr>Geometry Processing Pipeline</vt:lpstr>
      <vt:lpstr>Geometry Processing Pipeline</vt:lpstr>
      <vt:lpstr>Parameterization – What Is It?</vt:lpstr>
      <vt:lpstr>Surface Parameterization</vt:lpstr>
      <vt:lpstr>Parameterization – Definition</vt:lpstr>
      <vt:lpstr>Parameterization –  What Is It Good For??</vt:lpstr>
      <vt:lpstr>Parameterization – What Is It Good For?</vt:lpstr>
      <vt:lpstr>Results of Brainstorming 1</vt:lpstr>
      <vt:lpstr>Parameterization – What Is It Good For?</vt:lpstr>
      <vt:lpstr>Results of Brainstorming 2</vt:lpstr>
      <vt:lpstr>Why Parameterization?</vt:lpstr>
      <vt:lpstr>Main Application: Texture Mapping</vt:lpstr>
      <vt:lpstr>Main Application: Texture Mapping</vt:lpstr>
      <vt:lpstr>Texture Mapping</vt:lpstr>
      <vt:lpstr>  Texture Mapping</vt:lpstr>
      <vt:lpstr>Normal/Bump Mapping</vt:lpstr>
      <vt:lpstr>Remeshing</vt:lpstr>
      <vt:lpstr>Compression</vt:lpstr>
      <vt:lpstr>Parameterization Properties?</vt:lpstr>
      <vt:lpstr>Bijectivity</vt:lpstr>
      <vt:lpstr>Bijectivity: Non-Disk Domains</vt:lpstr>
      <vt:lpstr>Topological Cutting</vt:lpstr>
      <vt:lpstr>Topological Cutting</vt:lpstr>
      <vt:lpstr>Segmentation</vt:lpstr>
      <vt:lpstr>Segmentation</vt:lpstr>
      <vt:lpstr>Good Cuts/Segmentations?</vt:lpstr>
      <vt:lpstr>Good Cuts/Segmentations?</vt:lpstr>
      <vt:lpstr>How to Measure Distortion?</vt:lpstr>
      <vt:lpstr>Measures of Local Distortion</vt:lpstr>
      <vt:lpstr>Measures of Local Distortion</vt:lpstr>
      <vt:lpstr>Measures of Local Distortion</vt:lpstr>
      <vt:lpstr>Measures of Local Distortion</vt:lpstr>
      <vt:lpstr>Measures of Local Distortion</vt:lpstr>
      <vt:lpstr>Distortion on Triangle Meshes?</vt:lpstr>
      <vt:lpstr>Distortion on Triangle Meshes?</vt:lpstr>
      <vt:lpstr>Distortion on Triangle Meshes?</vt:lpstr>
      <vt:lpstr>How To Compute (Good) Parameterizations? And Quickly?</vt:lpstr>
      <vt:lpstr>Distortion Minimization</vt:lpstr>
      <vt:lpstr>Distortion Minimization</vt:lpstr>
      <vt:lpstr>Mesh Dependence</vt:lpstr>
      <vt:lpstr>Area Distortion vs. Angle Distortion</vt:lpstr>
      <vt:lpstr>Conformal Parameterization</vt:lpstr>
      <vt:lpstr>Conformal Parameterization</vt:lpstr>
      <vt:lpstr>Harmonic Mapping – Idea</vt:lpstr>
      <vt:lpstr>Convex Mapping (Tutte, Floater)</vt:lpstr>
      <vt:lpstr>Convex Mapping (Tutte, Floater)</vt:lpstr>
      <vt:lpstr>Convex mapping (Tutte, Floater)</vt:lpstr>
      <vt:lpstr>Harmonic Mapping</vt:lpstr>
      <vt:lpstr>Harmonic Mapping</vt:lpstr>
      <vt:lpstr>Harmonic Mapping</vt:lpstr>
      <vt:lpstr>Harmonic Mapping</vt:lpstr>
      <vt:lpstr>Harmonic Mapping</vt:lpstr>
      <vt:lpstr>Harmonic Mapping</vt:lpstr>
      <vt:lpstr>Harmonic Mapping</vt:lpstr>
      <vt:lpstr>Harmonic Mapping</vt:lpstr>
      <vt:lpstr>Harmonic Mapping</vt:lpstr>
      <vt:lpstr>Minimizing Spring Energy</vt:lpstr>
      <vt:lpstr>Minimizing Spring Energy</vt:lpstr>
      <vt:lpstr>Choice of spring constants k_i   </vt:lpstr>
      <vt:lpstr>Tutte’s Theorem</vt:lpstr>
      <vt:lpstr>Comparison of Weights</vt:lpstr>
      <vt:lpstr>Discussion</vt:lpstr>
      <vt:lpstr>Discussion</vt:lpstr>
      <vt:lpstr>Advanced Methods – Free Boundary</vt:lpstr>
      <vt:lpstr>Parameterization -- Source Codes</vt:lpstr>
      <vt:lpstr>Thank You</vt:lpstr>
    </vt:vector>
  </TitlesOfParts>
  <Manager/>
  <Company>ETH Zurich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Mesh Parameterization</dc:title>
  <dc:subject>Shape Modeling and Geometry Processing</dc:subject>
  <dc:creator>Olga Sorkine-Hornung</dc:creator>
  <cp:keywords/>
  <dc:description/>
  <cp:lastModifiedBy>connelly barnes</cp:lastModifiedBy>
  <cp:revision>371</cp:revision>
  <dcterms:created xsi:type="dcterms:W3CDTF">2009-02-12T19:46:00Z</dcterms:created>
  <dcterms:modified xsi:type="dcterms:W3CDTF">2014-02-11T15:17:48Z</dcterms:modified>
  <cp:category/>
</cp:coreProperties>
</file>