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2449-38DA-3E40-AB18-710259F6C72C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840E2-2507-2E46-B7CA-2AFFD20E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E7E43-71C0-9243-BD83-D22D5FB2CC6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B2E8C-9B88-0840-B330-A9656190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4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65D6B-EE80-4874-8730-E6FE984C8C2F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4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/>
          <a:lstStyle>
            <a:lvl1pPr algn="ctr">
              <a:defRPr>
                <a:noFill/>
                <a:latin typeface="Trebuchet MS" pitchFamily="34" charset="0"/>
              </a:defRPr>
            </a:lvl1pPr>
          </a:lstStyle>
          <a:p>
            <a:r>
              <a:rPr lang="en-US" dirty="0" smtClean="0"/>
              <a:t>April 17, 2013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21771" y="3068964"/>
            <a:ext cx="9231873" cy="95088"/>
            <a:chOff x="-21771" y="3068964"/>
            <a:chExt cx="9231873" cy="95088"/>
          </a:xfrm>
        </p:grpSpPr>
        <p:sp>
          <p:nvSpPr>
            <p:cNvPr id="9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99CC33"/>
                </a:solidFill>
                <a:latin typeface="Calibri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9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/>
          <a:lstStyle>
            <a:lvl1pPr marL="342900" indent="-342900">
              <a:buClr>
                <a:srgbClr val="3366FF"/>
              </a:buClr>
              <a:buSzPct val="80000"/>
              <a:buFont typeface="Calibri" pitchFamily="34" charset="0"/>
              <a:buChar char="●"/>
              <a:defRPr>
                <a:latin typeface="Trebuchet MS"/>
                <a:cs typeface="Trebuchet MS"/>
              </a:defRPr>
            </a:lvl1pPr>
            <a:lvl2pPr marL="742950" indent="-28575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2pPr>
            <a:lvl3pPr>
              <a:buClr>
                <a:srgbClr val="3366FF"/>
              </a:buClr>
              <a:defRPr>
                <a:latin typeface="Trebuchet MS"/>
                <a:cs typeface="Trebuchet MS"/>
              </a:defRPr>
            </a:lvl3pPr>
            <a:lvl4pPr marL="1600200" indent="-22860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4pPr>
            <a:lvl5pPr marL="2057400" indent="-2286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4707"/>
            <a:ext cx="1446312" cy="365125"/>
          </a:xfrm>
        </p:spPr>
        <p:txBody>
          <a:bodyPr/>
          <a:lstStyle>
            <a:lvl1pPr algn="r">
              <a:defRPr>
                <a:noFill/>
                <a:latin typeface="Trebuchet MS" pitchFamily="34" charset="0"/>
              </a:defRPr>
            </a:lvl1pPr>
          </a:lstStyle>
          <a:p>
            <a:r>
              <a:rPr lang="en-US" dirty="0" smtClean="0"/>
              <a:t>April 17,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4707"/>
            <a:ext cx="2808312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>
                <a:noFill/>
                <a:latin typeface="Trebuchet MS" pitchFamily="34" charset="0"/>
              </a:defRPr>
            </a:lvl1pPr>
          </a:lstStyle>
          <a:p>
            <a:r>
              <a:rPr lang="en-US" dirty="0" smtClean="0"/>
              <a:t>Olga </a:t>
            </a:r>
            <a:r>
              <a:rPr lang="en-US" dirty="0" err="1" smtClean="0"/>
              <a:t>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3944" y="6354707"/>
            <a:ext cx="59432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Trebuchet MS" pitchFamily="34" charset="0"/>
              </a:defRPr>
            </a:lvl1pPr>
          </a:lstStyle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1771" y="971711"/>
            <a:ext cx="9231873" cy="95089"/>
            <a:chOff x="-21771" y="872995"/>
            <a:chExt cx="9231873" cy="95089"/>
          </a:xfrm>
        </p:grpSpPr>
        <p:sp>
          <p:nvSpPr>
            <p:cNvPr id="8" name="Freihandform 8"/>
            <p:cNvSpPr/>
            <p:nvPr/>
          </p:nvSpPr>
          <p:spPr>
            <a:xfrm>
              <a:off x="-7260" y="896075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3366FF"/>
                </a:solidFill>
                <a:latin typeface="Trebuchet MS" pitchFamily="34" charset="0"/>
              </a:endParaRPr>
            </a:p>
          </p:txBody>
        </p:sp>
        <p:sp>
          <p:nvSpPr>
            <p:cNvPr id="9" name="Freihandform 9"/>
            <p:cNvSpPr/>
            <p:nvPr/>
          </p:nvSpPr>
          <p:spPr>
            <a:xfrm>
              <a:off x="-7260" y="872995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3366FF"/>
                </a:solidFill>
                <a:latin typeface="Trebuchet MS" pitchFamily="34" charset="0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21771" y="910029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3366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36511" y="6221885"/>
            <a:ext cx="9231873" cy="102715"/>
            <a:chOff x="-36511" y="6062590"/>
            <a:chExt cx="9231873" cy="102715"/>
          </a:xfrm>
        </p:grpSpPr>
        <p:sp>
          <p:nvSpPr>
            <p:cNvPr id="12" name="Freihandform 11"/>
            <p:cNvSpPr/>
            <p:nvPr/>
          </p:nvSpPr>
          <p:spPr>
            <a:xfrm>
              <a:off x="-22000" y="6065480"/>
              <a:ext cx="9217362" cy="53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99CC33"/>
                </a:solidFill>
                <a:latin typeface="Trebuchet MS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-22000" y="6078858"/>
              <a:ext cx="9151260" cy="86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-36511" y="6062590"/>
              <a:ext cx="9165771" cy="52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54966" y="6399015"/>
            <a:ext cx="27443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defTabSz="914400"/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11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7200"/>
            <a:ext cx="7772400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7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4343400"/>
            <a:ext cx="9231873" cy="95088"/>
            <a:chOff x="-21771" y="3068964"/>
            <a:chExt cx="9231873" cy="95088"/>
          </a:xfrm>
        </p:grpSpPr>
        <p:sp>
          <p:nvSpPr>
            <p:cNvPr id="8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99CC33"/>
                </a:solidFill>
                <a:latin typeface="Calibri"/>
              </a:endParaRPr>
            </a:p>
          </p:txBody>
        </p:sp>
        <p:sp>
          <p:nvSpPr>
            <p:cNvPr id="9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4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9397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noFill/>
              </a:defRPr>
            </a:lvl1pPr>
          </a:lstStyle>
          <a:p>
            <a:pPr algn="l"/>
            <a:r>
              <a:rPr lang="en-US" dirty="0" smtClean="0">
                <a:latin typeface="Calibri"/>
              </a:rPr>
              <a:t>Olga </a:t>
            </a:r>
            <a:r>
              <a:rPr lang="en-US" dirty="0" err="1" smtClean="0">
                <a:latin typeface="Calibri"/>
              </a:rPr>
              <a:t>Sorkine-Hornung</a:t>
            </a:r>
            <a:endParaRPr lang="en-US" dirty="0">
              <a:latin typeface="Calibri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619397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r>
              <a:rPr lang="en-US" dirty="0" smtClean="0">
                <a:latin typeface="Calibri"/>
              </a:rPr>
              <a:t>April 17, 2013</a:t>
            </a:r>
            <a:endParaRPr lang="en-US" dirty="0"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20774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201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3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4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17,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r>
              <a:rPr lang="en-US" dirty="0" smtClean="0"/>
              <a:t>April 17,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noFill/>
              </a:defRPr>
            </a:lvl1pPr>
          </a:lstStyle>
          <a:p>
            <a:r>
              <a:rPr lang="en-US" dirty="0" smtClean="0"/>
              <a:t>Olga </a:t>
            </a:r>
            <a:r>
              <a:rPr lang="en-US" dirty="0" err="1" smtClean="0"/>
              <a:t>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2D8F-87BD-3643-BF8A-15DD9335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noFill/>
                <a:latin typeface="Trebuchet MS"/>
                <a:cs typeface="Trebuchet MS"/>
              </a:defRPr>
            </a:lvl1pPr>
          </a:lstStyle>
          <a:p>
            <a:pPr defTabSz="914400"/>
            <a:r>
              <a:rPr lang="en-US" dirty="0" smtClean="0">
                <a:latin typeface="Calibri"/>
              </a:rPr>
              <a:t>April 17, 2013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noFill/>
                <a:latin typeface="Trebuchet MS"/>
                <a:cs typeface="Trebuchet MS"/>
              </a:defRPr>
            </a:lvl1pPr>
          </a:lstStyle>
          <a:p>
            <a:pPr algn="l" defTabSz="914400"/>
            <a:r>
              <a:rPr lang="en-US" dirty="0" smtClean="0">
                <a:latin typeface="Calibri"/>
              </a:rPr>
              <a:t>Olga </a:t>
            </a:r>
            <a:r>
              <a:rPr lang="en-US" dirty="0" err="1" smtClean="0">
                <a:latin typeface="Calibri"/>
              </a:rPr>
              <a:t>Sorkine-Hornung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7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167" y="287139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Angle-Preserving Parameterization: </a:t>
            </a:r>
            <a:r>
              <a:rPr lang="en-US" dirty="0" err="1" smtClean="0"/>
              <a:t>Remeshing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4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Interactive Geometry </a:t>
            </a:r>
            <a:r>
              <a:rPr lang="en-US" sz="4000" dirty="0" err="1" smtClean="0"/>
              <a:t>Remeshing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6D"/>
              </a:clrFrom>
              <a:clrTo>
                <a:srgbClr val="0000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5515" y="1479737"/>
            <a:ext cx="1790060" cy="22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5567" y="1479737"/>
            <a:ext cx="1790060" cy="22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1334" y="1479737"/>
            <a:ext cx="1792678" cy="22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010" y="3756924"/>
            <a:ext cx="1796607" cy="22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2705" y="3756924"/>
            <a:ext cx="1792679" cy="22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5873230" y="3868230"/>
            <a:ext cx="1694468" cy="2130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3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r="4396"/>
          <a:stretch>
            <a:fillRect/>
          </a:stretch>
        </p:blipFill>
        <p:spPr bwMode="auto">
          <a:xfrm>
            <a:off x="4314825" y="2041525"/>
            <a:ext cx="499427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50" r="5055"/>
          <a:stretch>
            <a:fillRect/>
          </a:stretch>
        </p:blipFill>
        <p:spPr bwMode="auto">
          <a:xfrm>
            <a:off x="0" y="2041525"/>
            <a:ext cx="480536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Interactive Geometry </a:t>
            </a:r>
            <a:r>
              <a:rPr lang="en-US" sz="4000" dirty="0" err="1" smtClean="0"/>
              <a:t>Remeshing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6644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839788"/>
            <a:ext cx="27352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47" name="Picture 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115888"/>
            <a:ext cx="2887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748" name="Freeform 4"/>
          <p:cNvSpPr>
            <a:spLocks/>
          </p:cNvSpPr>
          <p:nvPr/>
        </p:nvSpPr>
        <p:spPr bwMode="auto">
          <a:xfrm>
            <a:off x="2555875" y="2565400"/>
            <a:ext cx="1042988" cy="358775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48" y="248"/>
              </a:cxn>
              <a:cxn ang="0">
                <a:pos x="240" y="8"/>
              </a:cxn>
              <a:cxn ang="0">
                <a:pos x="480" y="200"/>
              </a:cxn>
              <a:cxn ang="0">
                <a:pos x="768" y="56"/>
              </a:cxn>
            </a:cxnLst>
            <a:rect l="0" t="0" r="r" b="b"/>
            <a:pathLst>
              <a:path w="768" h="296">
                <a:moveTo>
                  <a:pt x="0" y="296"/>
                </a:moveTo>
                <a:cubicBezTo>
                  <a:pt x="4" y="296"/>
                  <a:pt x="8" y="296"/>
                  <a:pt x="48" y="248"/>
                </a:cubicBezTo>
                <a:cubicBezTo>
                  <a:pt x="88" y="200"/>
                  <a:pt x="168" y="16"/>
                  <a:pt x="240" y="8"/>
                </a:cubicBezTo>
                <a:cubicBezTo>
                  <a:pt x="312" y="0"/>
                  <a:pt x="392" y="192"/>
                  <a:pt x="480" y="200"/>
                </a:cubicBezTo>
                <a:cubicBezTo>
                  <a:pt x="568" y="208"/>
                  <a:pt x="668" y="132"/>
                  <a:pt x="768" y="56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87749" name="Picture 5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995488"/>
            <a:ext cx="27543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50" name="Picture 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038" y="3500438"/>
            <a:ext cx="28146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51" name="Picture 7"/>
          <p:cNvPicPr preferRelativeResize="0">
            <a:picLocks noChangeAspect="1" noChangeArrowheads="1"/>
          </p:cNvPicPr>
          <p:nvPr/>
        </p:nvPicPr>
        <p:blipFill>
          <a:blip r:embed="rId7"/>
          <a:srcRect l="18936" t="16618" r="57611" b="64975"/>
          <a:stretch>
            <a:fillRect/>
          </a:stretch>
        </p:blipFill>
        <p:spPr bwMode="auto">
          <a:xfrm>
            <a:off x="4287838" y="4357688"/>
            <a:ext cx="2300287" cy="1789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87752" name="Freeform 8"/>
          <p:cNvSpPr>
            <a:spLocks/>
          </p:cNvSpPr>
          <p:nvPr/>
        </p:nvSpPr>
        <p:spPr bwMode="auto">
          <a:xfrm>
            <a:off x="2916238" y="5300663"/>
            <a:ext cx="1295400" cy="411162"/>
          </a:xfrm>
          <a:custGeom>
            <a:avLst/>
            <a:gdLst/>
            <a:ahLst/>
            <a:cxnLst>
              <a:cxn ang="0">
                <a:pos x="500" y="72"/>
              </a:cxn>
              <a:cxn ang="0">
                <a:pos x="274" y="251"/>
              </a:cxn>
              <a:cxn ang="0">
                <a:pos x="144" y="24"/>
              </a:cxn>
              <a:cxn ang="0">
                <a:pos x="0" y="107"/>
              </a:cxn>
            </a:cxnLst>
            <a:rect l="0" t="0" r="r" b="b"/>
            <a:pathLst>
              <a:path w="500" h="259">
                <a:moveTo>
                  <a:pt x="500" y="72"/>
                </a:moveTo>
                <a:cubicBezTo>
                  <a:pt x="416" y="165"/>
                  <a:pt x="333" y="259"/>
                  <a:pt x="274" y="251"/>
                </a:cubicBezTo>
                <a:cubicBezTo>
                  <a:pt x="215" y="243"/>
                  <a:pt x="190" y="48"/>
                  <a:pt x="144" y="24"/>
                </a:cubicBezTo>
                <a:cubicBezTo>
                  <a:pt x="98" y="0"/>
                  <a:pt x="49" y="53"/>
                  <a:pt x="0" y="10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7164388" y="2708275"/>
            <a:ext cx="338137" cy="26352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877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581775" y="350838"/>
            <a:ext cx="2562225" cy="5334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err="1"/>
              <a:t>Remeshing</a:t>
            </a:r>
            <a:endParaRPr lang="en-US" sz="3600" dirty="0"/>
          </a:p>
        </p:txBody>
      </p:sp>
      <p:sp>
        <p:nvSpPr>
          <p:cNvPr id="287755" name="Freeform 11"/>
          <p:cNvSpPr>
            <a:spLocks/>
          </p:cNvSpPr>
          <p:nvPr/>
        </p:nvSpPr>
        <p:spPr bwMode="auto">
          <a:xfrm>
            <a:off x="6208713" y="1312863"/>
            <a:ext cx="1027112" cy="60325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73" y="4"/>
              </a:cxn>
              <a:cxn ang="0">
                <a:pos x="401" y="45"/>
              </a:cxn>
              <a:cxn ang="0">
                <a:pos x="551" y="132"/>
              </a:cxn>
              <a:cxn ang="0">
                <a:pos x="778" y="339"/>
              </a:cxn>
            </a:cxnLst>
            <a:rect l="0" t="0" r="r" b="b"/>
            <a:pathLst>
              <a:path w="778" h="339">
                <a:moveTo>
                  <a:pt x="0" y="22"/>
                </a:moveTo>
                <a:cubicBezTo>
                  <a:pt x="28" y="19"/>
                  <a:pt x="106" y="0"/>
                  <a:pt x="173" y="4"/>
                </a:cubicBezTo>
                <a:cubicBezTo>
                  <a:pt x="240" y="8"/>
                  <a:pt x="338" y="24"/>
                  <a:pt x="401" y="45"/>
                </a:cubicBezTo>
                <a:cubicBezTo>
                  <a:pt x="464" y="66"/>
                  <a:pt x="488" y="83"/>
                  <a:pt x="551" y="132"/>
                </a:cubicBezTo>
                <a:cubicBezTo>
                  <a:pt x="614" y="181"/>
                  <a:pt x="705" y="239"/>
                  <a:pt x="778" y="339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49639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87213"/>
            <a:ext cx="8229600" cy="487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Geometry </a:t>
            </a:r>
            <a:r>
              <a:rPr lang="en-US" sz="4000" dirty="0" err="1" smtClean="0"/>
              <a:t>Remeshing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4404" y="1487488"/>
            <a:ext cx="7567479" cy="4707545"/>
            <a:chOff x="260146" y="1487488"/>
            <a:chExt cx="8037717" cy="5000069"/>
          </a:xfrm>
        </p:grpSpPr>
        <p:pic>
          <p:nvPicPr>
            <p:cNvPr id="15360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850" y="1550988"/>
              <a:ext cx="2419350" cy="194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0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4888" y="1487488"/>
              <a:ext cx="2212975" cy="207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0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3725" y="3841750"/>
              <a:ext cx="2824163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0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0238" y="1531938"/>
              <a:ext cx="2486025" cy="198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611" name="Freeform 11"/>
            <p:cNvSpPr>
              <a:spLocks/>
            </p:cNvSpPr>
            <p:nvPr/>
          </p:nvSpPr>
          <p:spPr bwMode="auto">
            <a:xfrm>
              <a:off x="5989638" y="3727450"/>
              <a:ext cx="1065212" cy="827088"/>
            </a:xfrm>
            <a:custGeom>
              <a:avLst/>
              <a:gdLst/>
              <a:ahLst/>
              <a:cxnLst>
                <a:cxn ang="0">
                  <a:pos x="671" y="0"/>
                </a:cxn>
                <a:cxn ang="0">
                  <a:pos x="211" y="132"/>
                </a:cxn>
                <a:cxn ang="0">
                  <a:pos x="403" y="408"/>
                </a:cxn>
                <a:cxn ang="0">
                  <a:pos x="0" y="521"/>
                </a:cxn>
              </a:cxnLst>
              <a:rect l="0" t="0" r="r" b="b"/>
              <a:pathLst>
                <a:path w="671" h="521">
                  <a:moveTo>
                    <a:pt x="671" y="0"/>
                  </a:moveTo>
                  <a:cubicBezTo>
                    <a:pt x="463" y="32"/>
                    <a:pt x="256" y="64"/>
                    <a:pt x="211" y="132"/>
                  </a:cubicBezTo>
                  <a:cubicBezTo>
                    <a:pt x="166" y="200"/>
                    <a:pt x="438" y="343"/>
                    <a:pt x="403" y="408"/>
                  </a:cubicBezTo>
                  <a:cubicBezTo>
                    <a:pt x="368" y="473"/>
                    <a:pt x="184" y="497"/>
                    <a:pt x="0" y="5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3612" name="Text Box 12"/>
            <p:cNvSpPr txBox="1">
              <a:spLocks noChangeArrowheads="1"/>
            </p:cNvSpPr>
            <p:nvPr/>
          </p:nvSpPr>
          <p:spPr bwMode="auto">
            <a:xfrm>
              <a:off x="4625975" y="6118225"/>
              <a:ext cx="36408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Trebuchet MS"/>
                </a:rPr>
                <a:t>Density </a:t>
              </a:r>
              <a:r>
                <a:rPr lang="en-US" u="sng" dirty="0">
                  <a:solidFill>
                    <a:prstClr val="black"/>
                  </a:solidFill>
                  <a:latin typeface="Trebuchet MS"/>
                </a:rPr>
                <a:t>function </a:t>
              </a:r>
              <a:r>
                <a:rPr lang="en-US" dirty="0">
                  <a:solidFill>
                    <a:prstClr val="black"/>
                  </a:solidFill>
                  <a:latin typeface="Trebuchet MS"/>
                </a:rPr>
                <a:t>in parameter space</a:t>
              </a:r>
            </a:p>
          </p:txBody>
        </p:sp>
        <p:sp>
          <p:nvSpPr>
            <p:cNvPr id="153613" name="Text Box 13"/>
            <p:cNvSpPr txBox="1">
              <a:spLocks noChangeArrowheads="1"/>
            </p:cNvSpPr>
            <p:nvPr/>
          </p:nvSpPr>
          <p:spPr bwMode="auto">
            <a:xfrm>
              <a:off x="2874963" y="3322638"/>
              <a:ext cx="19673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Trebuchet MS"/>
                </a:rPr>
                <a:t>Measure curvature</a:t>
              </a:r>
            </a:p>
          </p:txBody>
        </p:sp>
        <p:sp>
          <p:nvSpPr>
            <p:cNvPr id="153614" name="Text Box 14"/>
            <p:cNvSpPr txBox="1">
              <a:spLocks noChangeArrowheads="1"/>
            </p:cNvSpPr>
            <p:nvPr/>
          </p:nvSpPr>
          <p:spPr bwMode="auto">
            <a:xfrm>
              <a:off x="300038" y="3322638"/>
              <a:ext cx="8143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Trebuchet MS"/>
                </a:rPr>
                <a:t>Model</a:t>
              </a:r>
            </a:p>
          </p:txBody>
        </p:sp>
        <p:sp>
          <p:nvSpPr>
            <p:cNvPr id="153615" name="Text Box 15"/>
            <p:cNvSpPr txBox="1">
              <a:spLocks noChangeArrowheads="1"/>
            </p:cNvSpPr>
            <p:nvPr/>
          </p:nvSpPr>
          <p:spPr bwMode="auto">
            <a:xfrm>
              <a:off x="6864217" y="4030517"/>
              <a:ext cx="13233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Trebuchet MS"/>
                </a:rPr>
                <a:t>Flatten it </a:t>
              </a:r>
              <a:br>
                <a:rPr lang="en-US" dirty="0">
                  <a:solidFill>
                    <a:prstClr val="black"/>
                  </a:solidFill>
                  <a:latin typeface="Trebuchet MS"/>
                </a:rPr>
              </a:br>
              <a:r>
                <a:rPr lang="en-US" b="1" dirty="0" err="1">
                  <a:solidFill>
                    <a:prstClr val="black"/>
                  </a:solidFill>
                  <a:latin typeface="Trebuchet MS"/>
                </a:rPr>
                <a:t>conformally</a:t>
              </a:r>
              <a:endParaRPr lang="en-US" b="1" dirty="0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146" y="4171621"/>
              <a:ext cx="2122487" cy="212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 flipV="1">
              <a:off x="2477145" y="5306086"/>
              <a:ext cx="631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45061" y="1094038"/>
            <a:ext cx="2957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Trebuchet MS"/>
              </a:rPr>
              <a:t>[</a:t>
            </a:r>
            <a:r>
              <a:rPr lang="en-US" sz="1600" dirty="0" err="1">
                <a:solidFill>
                  <a:prstClr val="black"/>
                </a:solidFill>
                <a:latin typeface="Trebuchet MS"/>
              </a:rPr>
              <a:t>Alliez</a:t>
            </a:r>
            <a:r>
              <a:rPr lang="en-US" sz="1600" dirty="0">
                <a:solidFill>
                  <a:prstClr val="black"/>
                </a:solidFill>
                <a:latin typeface="Trebuchet MS"/>
              </a:rPr>
              <a:t> et al., SIGGRAPH 2002]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97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" y="2722350"/>
            <a:ext cx="20415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563" y="2727113"/>
            <a:ext cx="204152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2731875"/>
            <a:ext cx="20304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2150" y="2723938"/>
            <a:ext cx="20510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291013" y="5456025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Remeshing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Remeshing</a:t>
            </a:r>
            <a:r>
              <a:rPr lang="en-US" dirty="0" smtClean="0"/>
              <a:t> type can be adjusted to the application’s needs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6808" y="5741775"/>
            <a:ext cx="827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b="1">
                <a:solidFill>
                  <a:prstClr val="black"/>
                </a:solidFill>
                <a:latin typeface="Trebuchet MS"/>
              </a:rPr>
              <a:t>original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30108" y="5741775"/>
            <a:ext cx="8692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b="1">
                <a:solidFill>
                  <a:prstClr val="black"/>
                </a:solidFill>
                <a:latin typeface="Trebuchet MS"/>
              </a:rPr>
              <a:t>uniform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43096" y="5741775"/>
            <a:ext cx="888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b="1">
                <a:solidFill>
                  <a:prstClr val="black"/>
                </a:solidFill>
                <a:latin typeface="Trebuchet MS"/>
              </a:rPr>
              <a:t>adapted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621158" y="5741775"/>
            <a:ext cx="1254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b="1">
                <a:solidFill>
                  <a:prstClr val="black"/>
                </a:solidFill>
                <a:latin typeface="Trebuchet MS"/>
              </a:rPr>
              <a:t>semi-regular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02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Remeshing</a:t>
            </a:r>
            <a:r>
              <a:rPr lang="en-US" dirty="0" smtClean="0"/>
              <a:t> Examples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0525" y="1240954"/>
            <a:ext cx="8382001" cy="4762500"/>
            <a:chOff x="246" y="776"/>
            <a:chExt cx="5280" cy="30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6" y="776"/>
              <a:ext cx="1314" cy="3000"/>
              <a:chOff x="96" y="942"/>
              <a:chExt cx="1095" cy="2500"/>
            </a:xfrm>
          </p:grpSpPr>
          <p:pic>
            <p:nvPicPr>
              <p:cNvPr id="290822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942"/>
                <a:ext cx="1095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0823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6" y="2431"/>
                <a:ext cx="1094" cy="101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07" y="777"/>
              <a:ext cx="1319" cy="2998"/>
              <a:chOff x="4579" y="942"/>
              <a:chExt cx="1100" cy="2498"/>
            </a:xfrm>
          </p:grpSpPr>
          <p:pic>
            <p:nvPicPr>
              <p:cNvPr id="290825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9" y="942"/>
                <a:ext cx="1100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0826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82" y="2433"/>
                <a:ext cx="1094" cy="10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867" y="777"/>
              <a:ext cx="1336" cy="2998"/>
              <a:chOff x="2321" y="942"/>
              <a:chExt cx="1113" cy="2498"/>
            </a:xfrm>
          </p:grpSpPr>
          <p:pic>
            <p:nvPicPr>
              <p:cNvPr id="290828" name="Picture 1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21" y="942"/>
                <a:ext cx="1113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0829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39" y="2433"/>
                <a:ext cx="1094" cy="10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550" y="777"/>
              <a:ext cx="1326" cy="2998"/>
              <a:chOff x="1206" y="942"/>
              <a:chExt cx="1105" cy="2498"/>
            </a:xfrm>
          </p:grpSpPr>
          <p:pic>
            <p:nvPicPr>
              <p:cNvPr id="290831" name="Picture 1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06" y="942"/>
                <a:ext cx="1100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0832" name="Picture 1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7" y="2433"/>
                <a:ext cx="1094" cy="10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5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Importance map created according to application needs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7388" y="2067970"/>
            <a:ext cx="8534400" cy="4110037"/>
            <a:chOff x="394815" y="2269167"/>
            <a:chExt cx="8534400" cy="4110037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2102965" y="3115304"/>
              <a:ext cx="4387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102965" y="5161592"/>
              <a:ext cx="4387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72840" y="4799642"/>
              <a:ext cx="723900" cy="7239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3565" y="4799642"/>
              <a:ext cx="723900" cy="7239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690" y="2269167"/>
              <a:ext cx="1692275" cy="16922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690" y="4315454"/>
              <a:ext cx="1692275" cy="16922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6615" y="4799642"/>
              <a:ext cx="725487" cy="7239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58927" y="4799642"/>
              <a:ext cx="725488" cy="7239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>
              <a:lum bright="-12000" contrast="6000"/>
            </a:blip>
            <a:srcRect/>
            <a:stretch>
              <a:fillRect/>
            </a:stretch>
          </p:blipFill>
          <p:spPr bwMode="auto">
            <a:xfrm>
              <a:off x="6901977" y="3301042"/>
              <a:ext cx="1693863" cy="16922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72840" y="2754942"/>
              <a:ext cx="723900" cy="72231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490815" y="3115304"/>
              <a:ext cx="0" cy="2046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490815" y="4153529"/>
              <a:ext cx="41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59090" y="4972679"/>
              <a:ext cx="2270125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700" b="1">
                  <a:solidFill>
                    <a:prstClr val="black"/>
                  </a:solidFill>
                  <a:latin typeface="Trebuchet MS"/>
                </a:rPr>
                <a:t>Importance map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239490" y="5502904"/>
              <a:ext cx="1292225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700" b="1">
                  <a:solidFill>
                    <a:prstClr val="black"/>
                  </a:solidFill>
                  <a:latin typeface="Trebuchet MS"/>
                </a:rPr>
                <a:t>filtering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94815" y="3937629"/>
              <a:ext cx="1711325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700" b="1" dirty="0">
                  <a:solidFill>
                    <a:prstClr val="black"/>
                  </a:solidFill>
                  <a:latin typeface="Trebuchet MS"/>
                </a:rPr>
                <a:t>Area stretch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226790" y="3467729"/>
              <a:ext cx="1335087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700" b="1">
                  <a:solidFill>
                    <a:prstClr val="black"/>
                  </a:solidFill>
                  <a:latin typeface="Trebuchet MS"/>
                </a:rPr>
                <a:t>filtering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6424140" y="4091617"/>
              <a:ext cx="138112" cy="1397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94815" y="6028367"/>
              <a:ext cx="1693862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700" b="1">
                  <a:solidFill>
                    <a:prstClr val="black"/>
                  </a:solidFill>
                  <a:latin typeface="Trebuchet MS"/>
                </a:rPr>
                <a:t>Curvatures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Geometry </a:t>
            </a:r>
            <a:r>
              <a:rPr lang="en-US" dirty="0" err="1"/>
              <a:t>Remeshing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74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Interactive Geometry </a:t>
            </a:r>
            <a:r>
              <a:rPr lang="en-US" sz="4000" dirty="0" err="1"/>
              <a:t>Remeshing</a:t>
            </a:r>
            <a:endParaRPr lang="en-US" sz="1600" dirty="0"/>
          </a:p>
        </p:txBody>
      </p:sp>
      <p:pic>
        <p:nvPicPr>
          <p:cNvPr id="23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99" y="1701353"/>
            <a:ext cx="7398365" cy="44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Importance map is sampled by points – as in </a:t>
            </a:r>
            <a:r>
              <a:rPr lang="en-US" sz="2400" dirty="0" err="1" smtClean="0"/>
              <a:t>halftoning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7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89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Interactive Geometry </a:t>
            </a:r>
            <a:r>
              <a:rPr lang="en-US" sz="4000" dirty="0" err="1"/>
              <a:t>Remeshing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Importance map is sampled by points – as in </a:t>
            </a:r>
            <a:r>
              <a:rPr lang="en-US" sz="2400" dirty="0" err="1" smtClean="0"/>
              <a:t>halftoning</a:t>
            </a:r>
            <a:r>
              <a:rPr lang="en-US" sz="2400" dirty="0" smtClean="0"/>
              <a:t> (error diffusion process)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07252" y="2353382"/>
            <a:ext cx="8321675" cy="3771900"/>
            <a:chOff x="432398" y="2705478"/>
            <a:chExt cx="8321675" cy="3771900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716936" y="4381878"/>
              <a:ext cx="149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lum contrast="-24000"/>
            </a:blip>
            <a:srcRect/>
            <a:stretch>
              <a:fillRect/>
            </a:stretch>
          </p:blipFill>
          <p:spPr bwMode="auto">
            <a:xfrm>
              <a:off x="5752111" y="2705478"/>
              <a:ext cx="3001962" cy="300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lum bright="-12000" contrast="12000"/>
            </a:blip>
            <a:srcRect/>
            <a:stretch>
              <a:fillRect/>
            </a:stretch>
          </p:blipFill>
          <p:spPr bwMode="auto">
            <a:xfrm flipV="1">
              <a:off x="432398" y="2705478"/>
              <a:ext cx="3016250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424711" y="3332541"/>
              <a:ext cx="4994275" cy="3144837"/>
              <a:chOff x="1673" y="2295"/>
              <a:chExt cx="3146" cy="1981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2340" y="2850"/>
                <a:ext cx="7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1673" y="2295"/>
              <a:ext cx="1998" cy="1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" name="Image" r:id="rId5" imgW="1054340" imgH="1143260" progId="">
                      <p:embed/>
                    </p:oleObj>
                  </mc:Choice>
                  <mc:Fallback>
                    <p:oleObj name="Image" r:id="rId5" imgW="1054340" imgH="11432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854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3" y="2295"/>
                            <a:ext cx="1998" cy="19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4408" y="2560"/>
                <a:ext cx="411" cy="42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H="1" flipV="1">
                <a:off x="3671" y="2295"/>
                <a:ext cx="1148" cy="26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3671" y="2983"/>
                <a:ext cx="1148" cy="129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3671" y="2983"/>
                <a:ext cx="737" cy="1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3689" y="2392"/>
                <a:ext cx="71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78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Interactive Geometry </a:t>
            </a:r>
            <a:r>
              <a:rPr lang="en-US" sz="4000" dirty="0" err="1">
                <a:solidFill>
                  <a:prstClr val="black"/>
                </a:solidFill>
              </a:rPr>
              <a:t>Remeshing</a:t>
            </a:r>
            <a:endParaRPr lang="en-US" sz="2800" dirty="0"/>
          </a:p>
        </p:txBody>
      </p:sp>
      <p:sp>
        <p:nvSpPr>
          <p:cNvPr id="16896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Sampled points are triangulated using Delaunay</a:t>
            </a:r>
          </a:p>
          <a:p>
            <a:r>
              <a:rPr lang="en-US" sz="2800" dirty="0" smtClean="0"/>
              <a:t>Using the parameterization, the 2D points are lifted back into 3D</a:t>
            </a:r>
            <a:endParaRPr lang="en-US" sz="28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47" y="3436544"/>
            <a:ext cx="28987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419" y="2851684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9281" y="3262847"/>
            <a:ext cx="33750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294" y="4553484"/>
            <a:ext cx="157956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76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GL-presentation-4by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</Words>
  <Application>Microsoft Macintosh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IGL-presentation-4by3</vt:lpstr>
      <vt:lpstr>Image</vt:lpstr>
      <vt:lpstr>Application of Angle-Preserving Parameterization: Remeshing</vt:lpstr>
      <vt:lpstr>Remeshing</vt:lpstr>
      <vt:lpstr>Interactive Geometry Remeshing</vt:lpstr>
      <vt:lpstr>Remeshing</vt:lpstr>
      <vt:lpstr>Remeshing Examples</vt:lpstr>
      <vt:lpstr>Interactive Geometry Remeshing</vt:lpstr>
      <vt:lpstr>Interactive Geometry Remeshing</vt:lpstr>
      <vt:lpstr>Interactive Geometry Remeshing</vt:lpstr>
      <vt:lpstr>Interactive Geometry Remeshing</vt:lpstr>
      <vt:lpstr>Interactive Geometry Remeshing</vt:lpstr>
      <vt:lpstr>Interactive Geometry Remeshing</vt:lpstr>
      <vt:lpstr>Thank You</vt:lpstr>
    </vt:vector>
  </TitlesOfParts>
  <Manager/>
  <Company>ETH Zurich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Angle-Preserving Parameterization: Remeshing</dc:title>
  <dc:subject/>
  <dc:creator>Sorkine  Olga</dc:creator>
  <cp:keywords/>
  <dc:description/>
  <cp:lastModifiedBy>connelly barnes</cp:lastModifiedBy>
  <cp:revision>4</cp:revision>
  <dcterms:created xsi:type="dcterms:W3CDTF">2013-04-10T11:53:32Z</dcterms:created>
  <dcterms:modified xsi:type="dcterms:W3CDTF">2014-02-18T14:27:10Z</dcterms:modified>
  <cp:category/>
</cp:coreProperties>
</file>