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7" r:id="rId7"/>
    <p:sldId id="269" r:id="rId8"/>
    <p:sldId id="261" r:id="rId9"/>
    <p:sldId id="268" r:id="rId10"/>
    <p:sldId id="266" r:id="rId11"/>
    <p:sldId id="260" r:id="rId12"/>
    <p:sldId id="25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B6735-C2CA-E442-BFE4-7294A6106D4D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775A2-4DB7-A44A-BADD-9F4F3CB69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6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2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3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1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2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0A5E0-A097-604A-A83E-712531A7C7C3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F4D7-D950-A045-96A4-4171CE2C4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4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utomatic_braking" TargetMode="External"/><Relationship Id="rId4" Type="http://schemas.openxmlformats.org/officeDocument/2006/relationships/hyperlink" Target="https://en.wikipedia.org/wiki/Adaptive_cruise_contro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Electronic_stability_contro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wj6cf0VHsw" TargetMode="Externa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saES--OTzM" TargetMode="External"/><Relationship Id="rId4" Type="http://schemas.openxmlformats.org/officeDocument/2006/relationships/hyperlink" Target="https://www.youtube.com/watch?v=9YBE760SaF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CqSDWoAhvL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Self-driving cars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Connelly Barnes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CS 6501 – Large-scale data-driven graphics and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9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National Highway Traffic Safety Administration Classification 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Level 0: Driver controls vehicle at all times.</a:t>
            </a:r>
          </a:p>
          <a:p>
            <a:r>
              <a:rPr lang="en-US" sz="3000" dirty="0" smtClean="0"/>
              <a:t>Level 1: Individual vehicle controls automated, such as </a:t>
            </a:r>
            <a:r>
              <a:rPr lang="en-US" sz="3000" dirty="0" smtClean="0">
                <a:hlinkClick r:id="rId2"/>
              </a:rPr>
              <a:t>electronic stability control</a:t>
            </a:r>
            <a:r>
              <a:rPr lang="en-US" sz="3000" dirty="0" smtClean="0"/>
              <a:t> or </a:t>
            </a:r>
            <a:r>
              <a:rPr lang="en-US" sz="3000" dirty="0" smtClean="0">
                <a:hlinkClick r:id="rId3"/>
              </a:rPr>
              <a:t>automatic braking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Level 2: Two controls can be automated in unison, such as </a:t>
            </a:r>
            <a:r>
              <a:rPr lang="en-US" sz="3000" dirty="0" smtClean="0">
                <a:hlinkClick r:id="rId4"/>
              </a:rPr>
              <a:t>adaptive cruise control</a:t>
            </a:r>
            <a:r>
              <a:rPr lang="en-US" sz="3000" dirty="0" smtClean="0"/>
              <a:t> with automated braking.</a:t>
            </a:r>
          </a:p>
          <a:p>
            <a:r>
              <a:rPr lang="en-US" sz="3000" dirty="0" smtClean="0"/>
              <a:t>Level 3: Driver can cede all control, but car may require driver to re-take control.</a:t>
            </a:r>
          </a:p>
          <a:p>
            <a:r>
              <a:rPr lang="en-US" sz="3000" dirty="0" smtClean="0"/>
              <a:t>Level 4: Driver does not control car at any time.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560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 from California DMV 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Autonomous Vehicles in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California”</a:t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 Bernard Soriano and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Stephanie Dougherty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88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MV LOGO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3241"/>
            <a:ext cx="1623503" cy="688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0489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200" dirty="0">
                <a:latin typeface="Arial" pitchFamily="34" charset="0"/>
                <a:cs typeface="Arial" pitchFamily="34" charset="0"/>
              </a:rPr>
              <a:t>Public workshops and meetings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>
                <a:latin typeface="Arial" pitchFamily="34" charset="0"/>
                <a:cs typeface="Arial" pitchFamily="34" charset="0"/>
              </a:rPr>
              <a:t> Nissan		• Volvo		• VW Group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>
                <a:latin typeface="Arial" pitchFamily="34" charset="0"/>
                <a:cs typeface="Arial" pitchFamily="34" charset="0"/>
              </a:rPr>
              <a:t> Chrysler	</a:t>
            </a:r>
            <a:r>
              <a:rPr lang="en-US" altLang="en-US" sz="2200" dirty="0" smtClean="0">
                <a:latin typeface="Arial" pitchFamily="34" charset="0"/>
                <a:cs typeface="Arial" pitchFamily="34" charset="0"/>
              </a:rPr>
              <a:t>	• </a:t>
            </a:r>
            <a:r>
              <a:rPr lang="en-US" altLang="en-US" sz="2200" dirty="0">
                <a:latin typeface="Arial" pitchFamily="34" charset="0"/>
                <a:cs typeface="Arial" pitchFamily="34" charset="0"/>
              </a:rPr>
              <a:t>GM		• Toyota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>
                <a:latin typeface="Arial" pitchFamily="34" charset="0"/>
                <a:cs typeface="Arial" pitchFamily="34" charset="0"/>
              </a:rPr>
              <a:t> Honda		• Google		• Bosch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Autonomous vehicle technology advancing quickly</a:t>
            </a:r>
          </a:p>
          <a:p>
            <a:pPr marL="28575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Adoption by the public will not be dependent on technology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Human factors (HMI)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Potential traffic safety improvements are immense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Over 30,000 traffic fatalities per year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Almost all (95%) of traffic fatalities were the result of human error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In over 35% of traffic fatalities, the brakes were not applied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Government and industry need to work collaboratively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6" name="Picture 4" descr="DMV LOGO ROUND-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3241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451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MV LOGO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61652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9906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Volvo</a:t>
            </a:r>
          </a:p>
          <a:p>
            <a:pPr marL="40005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No fatalities in a Volvo vehicle by the year 2020</a:t>
            </a:r>
          </a:p>
          <a:p>
            <a:pPr marL="40005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hlinkClick r:id="rId3"/>
            </a:endParaRP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Collision avoidance systems </a:t>
            </a:r>
          </a:p>
          <a:p>
            <a:pPr marL="685800" lvl="1" eaLnBrk="1" hangingPunct="1">
              <a:defRPr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Commercial trucking industry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Road train or platooning </a:t>
            </a:r>
          </a:p>
          <a:p>
            <a:pPr marL="40005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lvl="1" eaLnBrk="1" hangingPunct="1"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Gothenburg, Sweden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Nissan</a:t>
            </a:r>
          </a:p>
          <a:p>
            <a:pPr lvl="1" indent="-342900" eaLnBrk="1" hangingPunct="1">
              <a:buFontTx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Autonomous car will be available for sale before 2020</a:t>
            </a:r>
          </a:p>
          <a:p>
            <a:pPr lvl="1" indent="-342900" eaLnBrk="1" hangingPunct="1">
              <a:buFontTx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Price will be $1,000 - $2,000 above current prices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lvl="0" eaLnBrk="1" hangingPunct="1">
              <a:defRPr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Audi A-7 demo at the 2013 CES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4" descr="DMV LOGO ROUND-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55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Self-Driving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Overview Video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More Technical Video</a:t>
            </a:r>
            <a:endParaRPr lang="en-US" dirty="0" smtClean="0"/>
          </a:p>
          <a:p>
            <a:r>
              <a:rPr lang="en-US" dirty="0" smtClean="0"/>
              <a:t>Sensors:</a:t>
            </a:r>
          </a:p>
          <a:p>
            <a:pPr lvl="1"/>
            <a:r>
              <a:rPr lang="en-US" dirty="0" smtClean="0">
                <a:hlinkClick r:id="rId4"/>
              </a:rPr>
              <a:t>Velodyne LIDAR Laser System</a:t>
            </a:r>
            <a:endParaRPr lang="en-US" dirty="0" smtClean="0"/>
          </a:p>
          <a:p>
            <a:r>
              <a:rPr lang="en-US" dirty="0" smtClean="0"/>
              <a:t>September 2015 status:</a:t>
            </a:r>
          </a:p>
          <a:p>
            <a:pPr lvl="1"/>
            <a:r>
              <a:rPr lang="en-US" dirty="0" smtClean="0"/>
              <a:t>1.2 million miles driven</a:t>
            </a:r>
          </a:p>
          <a:p>
            <a:pPr lvl="1"/>
            <a:r>
              <a:rPr lang="en-US" dirty="0" smtClean="0"/>
              <a:t>14 minor traffic accidents, 0 were fault of vehicle</a:t>
            </a:r>
          </a:p>
          <a:p>
            <a:r>
              <a:rPr lang="en-US" dirty="0" smtClean="0"/>
              <a:t>Plan to be sold to the public in 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 tested in heavy rain or snow</a:t>
            </a:r>
          </a:p>
          <a:p>
            <a:r>
              <a:rPr lang="en-US" sz="3600" dirty="0" smtClean="0"/>
              <a:t>Do not obey temporary traffic lights</a:t>
            </a:r>
          </a:p>
          <a:p>
            <a:r>
              <a:rPr lang="en-US" sz="3600" dirty="0" smtClean="0"/>
              <a:t>Revert to slow “extra cautious” mode in complex unmapped intersections.</a:t>
            </a:r>
          </a:p>
          <a:p>
            <a:r>
              <a:rPr lang="en-US" sz="3600" dirty="0" smtClean="0"/>
              <a:t>Cannot spot officers directing traffic.</a:t>
            </a:r>
          </a:p>
          <a:p>
            <a:r>
              <a:rPr lang="en-US" sz="3600" dirty="0" smtClean="0"/>
              <a:t>Swerve unnecessarily for minor debris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67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Manufacturers:</a:t>
            </a:r>
          </a:p>
          <a:p>
            <a:pPr lvl="1"/>
            <a:r>
              <a:rPr lang="en-US" dirty="0" smtClean="0"/>
              <a:t>GM, Ford, Toyota, Daimler, and Volkswagen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8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</a:t>
            </a:r>
            <a:r>
              <a:rPr lang="en-US" dirty="0" smtClean="0"/>
              <a:t>-Taxis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Patent by Google:</a:t>
            </a:r>
          </a:p>
          <a:p>
            <a:pPr lvl="1"/>
            <a:r>
              <a:rPr lang="en-US" dirty="0" smtClean="0"/>
              <a:t>“Advertising fee funded transportation service which included autonomous vehicles as a method of transport.”</a:t>
            </a:r>
          </a:p>
          <a:p>
            <a:r>
              <a:rPr lang="en-US" dirty="0" err="1" smtClean="0"/>
              <a:t>Uber</a:t>
            </a:r>
            <a:r>
              <a:rPr lang="en-US" dirty="0" smtClean="0"/>
              <a:t> has research center on driverless vehicles.</a:t>
            </a:r>
          </a:p>
          <a:p>
            <a:r>
              <a:rPr lang="en-US" dirty="0" smtClean="0"/>
              <a:t>The Economist: “while some personal cars will remain, a fleet of shared vehicles will likely fill the streets of towns and cities.”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5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</a:t>
            </a:r>
            <a:r>
              <a:rPr lang="en-US" dirty="0" smtClean="0"/>
              <a:t>-Taxis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Discussion:</a:t>
            </a:r>
          </a:p>
          <a:p>
            <a:pPr lvl="1"/>
            <a:r>
              <a:rPr lang="en-US" sz="3200" dirty="0" smtClean="0"/>
              <a:t>What would be the effects on the economy, daily life, road utilization, parking, jobs in the transportation industry, …?</a:t>
            </a:r>
          </a:p>
          <a:p>
            <a:pPr lvl="1"/>
            <a:r>
              <a:rPr lang="en-US" sz="3200" dirty="0" smtClean="0"/>
              <a:t>Robustness in cases of the Internet being disrupted for extended periods of time due to natural disasters, warfare, …</a:t>
            </a:r>
            <a:r>
              <a:rPr lang="en-US" sz="3200" dirty="0" smtClean="0"/>
              <a:t>?</a:t>
            </a:r>
          </a:p>
          <a:p>
            <a:pPr lvl="1"/>
            <a:r>
              <a:rPr lang="en-US" sz="3200" dirty="0" smtClean="0"/>
              <a:t>How many self-driving car companies will there be? Which will be #1?</a:t>
            </a:r>
            <a:endParaRPr lang="en-US" sz="3200" dirty="0" smtClean="0"/>
          </a:p>
          <a:p>
            <a:pPr marL="457200" lvl="1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73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Predictions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687"/>
            <a:ext cx="8229600" cy="4525963"/>
          </a:xfrm>
        </p:spPr>
        <p:txBody>
          <a:bodyPr/>
          <a:lstStyle/>
          <a:p>
            <a:r>
              <a:rPr lang="en-US" dirty="0" smtClean="0"/>
              <a:t>Columbia University Earth Institute predicts reduction in U.S. fleet of vehicles by 10x.</a:t>
            </a:r>
          </a:p>
          <a:p>
            <a:r>
              <a:rPr lang="en-US" dirty="0" smtClean="0"/>
              <a:t>PricewaterhouseCoopers forecasts reduction in traffic accidents by 10x, reduction in fleet by 100x.</a:t>
            </a:r>
          </a:p>
          <a:p>
            <a:r>
              <a:rPr lang="en-US" dirty="0" smtClean="0"/>
              <a:t>Morgan Stanley estimates autonomous cars could save the U.S. $1.3 trillion annually ($169B  in fuel consumption, $488B crash costs, $645B in boosted productivity)</a:t>
            </a:r>
          </a:p>
          <a:p>
            <a:r>
              <a:rPr lang="en-US" dirty="0" smtClean="0"/>
              <a:t>IEEE committee predicts 75% of vehicles will be autonomous by 2040.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8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Status (2015)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2014, legal in 4 states: California, Michigan, Florida, Nevada, plus Washington D.C.</a:t>
            </a:r>
            <a:endParaRPr lang="en-US" dirty="0"/>
          </a:p>
        </p:txBody>
      </p:sp>
      <p:pic>
        <p:nvPicPr>
          <p:cNvPr id="4" name="Picture 3" descr="Driverless_C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990" y="2883646"/>
            <a:ext cx="6214020" cy="384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7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Legal Status (2015)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285"/>
            <a:ext cx="8229600" cy="4525963"/>
          </a:xfrm>
        </p:spPr>
        <p:txBody>
          <a:bodyPr/>
          <a:lstStyle/>
          <a:p>
            <a:r>
              <a:rPr lang="en-US" dirty="0" smtClean="0"/>
              <a:t>Tests under way:</a:t>
            </a:r>
          </a:p>
          <a:p>
            <a:pPr lvl="1"/>
            <a:r>
              <a:rPr lang="en-US" dirty="0" smtClean="0"/>
              <a:t>Germany</a:t>
            </a:r>
          </a:p>
          <a:p>
            <a:pPr lvl="1"/>
            <a:r>
              <a:rPr lang="en-US" dirty="0" smtClean="0"/>
              <a:t>Netherlands</a:t>
            </a:r>
          </a:p>
          <a:p>
            <a:pPr lvl="1"/>
            <a:r>
              <a:rPr lang="en-US" dirty="0" smtClean="0"/>
              <a:t>Spain</a:t>
            </a:r>
            <a:endParaRPr lang="en-US" dirty="0"/>
          </a:p>
          <a:p>
            <a:pPr lvl="1"/>
            <a:r>
              <a:rPr lang="en-US" dirty="0" smtClean="0"/>
              <a:t>France</a:t>
            </a:r>
          </a:p>
          <a:p>
            <a:pPr lvl="1"/>
            <a:r>
              <a:rPr lang="en-US" dirty="0" smtClean="0"/>
              <a:t>U.K.</a:t>
            </a:r>
          </a:p>
          <a:p>
            <a:pPr lvl="1"/>
            <a:r>
              <a:rPr lang="en-US" dirty="0" smtClean="0"/>
              <a:t>China (</a:t>
            </a:r>
            <a:r>
              <a:rPr lang="en-US" dirty="0" err="1" smtClean="0"/>
              <a:t>Baidu</a:t>
            </a:r>
            <a:r>
              <a:rPr lang="en-US" dirty="0"/>
              <a:t> </a:t>
            </a:r>
            <a:r>
              <a:rPr lang="en-US" dirty="0" smtClean="0"/>
              <a:t>and BMW, driving in Beijing and Shanghai)</a:t>
            </a:r>
          </a:p>
          <a:p>
            <a:r>
              <a:rPr lang="en-US" dirty="0" smtClean="0"/>
              <a:t>Tests planned:</a:t>
            </a:r>
          </a:p>
          <a:p>
            <a:pPr lvl="1"/>
            <a:r>
              <a:rPr lang="en-US" dirty="0" smtClean="0"/>
              <a:t>Belgium</a:t>
            </a:r>
            <a:endParaRPr lang="en-US" dirty="0"/>
          </a:p>
          <a:p>
            <a:pPr lvl="1"/>
            <a:r>
              <a:rPr lang="en-US" dirty="0" smtClean="0"/>
              <a:t>Italy</a:t>
            </a:r>
          </a:p>
        </p:txBody>
      </p:sp>
    </p:spTree>
    <p:extLst>
      <p:ext uri="{BB962C8B-B14F-4D97-AF65-F5344CB8AC3E}">
        <p14:creationId xmlns:p14="http://schemas.microsoft.com/office/powerpoint/2010/main" val="130016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468</Words>
  <Application>Microsoft Macintosh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Self-driving cars</vt:lpstr>
      <vt:lpstr>Google Self-Driving Car</vt:lpstr>
      <vt:lpstr>Limitations</vt:lpstr>
      <vt:lpstr>Partners</vt:lpstr>
      <vt:lpstr>Robo-Taxis</vt:lpstr>
      <vt:lpstr>Robo-Taxis</vt:lpstr>
      <vt:lpstr>Predictions</vt:lpstr>
      <vt:lpstr>Legal Status (2015)</vt:lpstr>
      <vt:lpstr>International Legal Status (2015)</vt:lpstr>
      <vt:lpstr>National Highway Traffic Safety Administration Classification System</vt:lpstr>
      <vt:lpstr>Slides from California DMV CIO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Self-driving cars</dc:title>
  <dc:creator>First</dc:creator>
  <cp:lastModifiedBy>First</cp:lastModifiedBy>
  <cp:revision>13</cp:revision>
  <dcterms:created xsi:type="dcterms:W3CDTF">2015-11-10T21:07:37Z</dcterms:created>
  <dcterms:modified xsi:type="dcterms:W3CDTF">2015-11-10T21:53:06Z</dcterms:modified>
</cp:coreProperties>
</file>