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4"/>
  </p:notesMasterIdLst>
  <p:handoutMasterIdLst>
    <p:handoutMasterId r:id="rId55"/>
  </p:handoutMasterIdLst>
  <p:sldIdLst>
    <p:sldId id="1404" r:id="rId2"/>
    <p:sldId id="1408" r:id="rId3"/>
    <p:sldId id="1405" r:id="rId4"/>
    <p:sldId id="1406" r:id="rId5"/>
    <p:sldId id="1444" r:id="rId6"/>
    <p:sldId id="1407" r:id="rId7"/>
    <p:sldId id="1437" r:id="rId8"/>
    <p:sldId id="1452" r:id="rId9"/>
    <p:sldId id="1454" r:id="rId10"/>
    <p:sldId id="1419" r:id="rId11"/>
    <p:sldId id="1455" r:id="rId12"/>
    <p:sldId id="1420" r:id="rId13"/>
    <p:sldId id="1409" r:id="rId14"/>
    <p:sldId id="1413" r:id="rId15"/>
    <p:sldId id="1414" r:id="rId16"/>
    <p:sldId id="1415" r:id="rId17"/>
    <p:sldId id="1417" r:id="rId18"/>
    <p:sldId id="1416" r:id="rId19"/>
    <p:sldId id="1422" r:id="rId20"/>
    <p:sldId id="1423" r:id="rId21"/>
    <p:sldId id="1418" r:id="rId22"/>
    <p:sldId id="1421" r:id="rId23"/>
    <p:sldId id="1424" r:id="rId24"/>
    <p:sldId id="1425" r:id="rId25"/>
    <p:sldId id="1426" r:id="rId26"/>
    <p:sldId id="1467" r:id="rId27"/>
    <p:sldId id="1469" r:id="rId28"/>
    <p:sldId id="1468" r:id="rId29"/>
    <p:sldId id="1466" r:id="rId30"/>
    <p:sldId id="1464" r:id="rId31"/>
    <p:sldId id="1428" r:id="rId32"/>
    <p:sldId id="1429" r:id="rId33"/>
    <p:sldId id="1430" r:id="rId34"/>
    <p:sldId id="1431" r:id="rId35"/>
    <p:sldId id="1432" r:id="rId36"/>
    <p:sldId id="1434" r:id="rId37"/>
    <p:sldId id="1433" r:id="rId38"/>
    <p:sldId id="1435" r:id="rId39"/>
    <p:sldId id="1459" r:id="rId40"/>
    <p:sldId id="1436" r:id="rId41"/>
    <p:sldId id="1461" r:id="rId42"/>
    <p:sldId id="1462" r:id="rId43"/>
    <p:sldId id="1451" r:id="rId44"/>
    <p:sldId id="1440" r:id="rId45"/>
    <p:sldId id="1445" r:id="rId46"/>
    <p:sldId id="1446" r:id="rId47"/>
    <p:sldId id="1448" r:id="rId48"/>
    <p:sldId id="1447" r:id="rId49"/>
    <p:sldId id="1449" r:id="rId50"/>
    <p:sldId id="1450" r:id="rId51"/>
    <p:sldId id="1456" r:id="rId52"/>
    <p:sldId id="1457" r:id="rId53"/>
  </p:sldIdLst>
  <p:sldSz cx="12188825" cy="6858000"/>
  <p:notesSz cx="6934200" cy="9232900"/>
  <p:custDataLst>
    <p:tags r:id="rId5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3" orient="horz" pos="2260" userDrawn="1">
          <p15:clr>
            <a:srgbClr val="A4A3A4"/>
          </p15:clr>
        </p15:guide>
        <p15:guide id="6" orient="horz" pos="192" userDrawn="1">
          <p15:clr>
            <a:srgbClr val="A4A3A4"/>
          </p15:clr>
        </p15:guide>
        <p15:guide id="7" pos="4139" userDrawn="1">
          <p15:clr>
            <a:srgbClr val="A4A3A4"/>
          </p15:clr>
        </p15:guide>
        <p15:guide id="9" pos="4339" userDrawn="1">
          <p15:clr>
            <a:srgbClr val="A4A3A4"/>
          </p15:clr>
        </p15:guide>
        <p15:guide id="11" pos="4539" userDrawn="1">
          <p15:clr>
            <a:srgbClr val="A4A3A4"/>
          </p15:clr>
        </p15:guide>
        <p15:guide id="13" pos="4739" userDrawn="1">
          <p15:clr>
            <a:srgbClr val="A4A3A4"/>
          </p15:clr>
        </p15:guide>
        <p15:guide id="15" orient="horz" pos="2460" userDrawn="1">
          <p15:clr>
            <a:srgbClr val="A4A3A4"/>
          </p15:clr>
        </p15:guide>
        <p15:guide id="17" orient="horz" pos="2660" userDrawn="1">
          <p15:clr>
            <a:srgbClr val="A4A3A4"/>
          </p15:clr>
        </p15:guide>
        <p15:guide id="18" orient="horz" pos="4320" userDrawn="1">
          <p15:clr>
            <a:srgbClr val="A4A3A4"/>
          </p15:clr>
        </p15:guide>
        <p15:guide id="19" orient="horz" pos="2860" userDrawn="1">
          <p15:clr>
            <a:srgbClr val="A4A3A4"/>
          </p15:clr>
        </p15:guide>
        <p15:guide id="20" orient="horz" pos="4176" userDrawn="1">
          <p15:clr>
            <a:srgbClr val="A4A3A4"/>
          </p15:clr>
        </p15:guide>
        <p15:guide id="21" orient="horz" pos="3060" userDrawn="1">
          <p15:clr>
            <a:srgbClr val="A4A3A4"/>
          </p15:clr>
        </p15:guide>
        <p15:guide id="22" pos="4943" userDrawn="1">
          <p15:clr>
            <a:srgbClr val="A4A3A4"/>
          </p15:clr>
        </p15:guide>
        <p15:guide id="24" pos="5135" userDrawn="1">
          <p15:clr>
            <a:srgbClr val="A4A3A4"/>
          </p15:clr>
        </p15:guide>
        <p15:guide id="27" orient="horz" pos="3260" userDrawn="1">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CDC"/>
    <a:srgbClr val="99FC99"/>
    <a:srgbClr val="FFFF76"/>
    <a:srgbClr val="FFFF00"/>
    <a:srgbClr val="FF5B5E"/>
    <a:srgbClr val="9999FF"/>
    <a:srgbClr val="A0D8FC"/>
    <a:srgbClr val="93D14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93032" autoAdjust="0"/>
  </p:normalViewPr>
  <p:slideViewPr>
    <p:cSldViewPr>
      <p:cViewPr>
        <p:scale>
          <a:sx n="83" d="100"/>
          <a:sy n="83" d="100"/>
        </p:scale>
        <p:origin x="1528" y="2024"/>
      </p:cViewPr>
      <p:guideLst>
        <p:guide orient="horz" pos="2736"/>
        <p:guide orient="horz" pos="2260"/>
        <p:guide orient="horz" pos="192"/>
        <p:guide pos="4139"/>
        <p:guide pos="4339"/>
        <p:guide pos="4539"/>
        <p:guide pos="4739"/>
        <p:guide orient="horz" pos="2460"/>
        <p:guide orient="horz" pos="2660"/>
        <p:guide orient="horz" pos="4320"/>
        <p:guide orient="horz" pos="2860"/>
        <p:guide orient="horz" pos="4176"/>
        <p:guide orient="horz" pos="3060"/>
        <p:guide pos="4943"/>
        <p:guide pos="5135"/>
        <p:guide orient="horz" pos="3260"/>
      </p:guideLst>
    </p:cSldViewPr>
  </p:slideViewPr>
  <p:outlineViewPr>
    <p:cViewPr>
      <p:scale>
        <a:sx n="33" d="100"/>
        <a:sy n="33" d="100"/>
      </p:scale>
      <p:origin x="0" y="0"/>
    </p:cViewPr>
  </p:outlineViewPr>
  <p:notesTextViewPr>
    <p:cViewPr>
      <p:scale>
        <a:sx n="180" d="100"/>
        <a:sy n="180" d="100"/>
      </p:scale>
      <p:origin x="0" y="0"/>
    </p:cViewPr>
  </p:notesTextViewPr>
  <p:sorterViewPr>
    <p:cViewPr>
      <p:scale>
        <a:sx n="116" d="100"/>
        <a:sy n="116" d="100"/>
      </p:scale>
      <p:origin x="0" y="0"/>
    </p:cViewPr>
  </p:sorterViewPr>
  <p:notesViewPr>
    <p:cSldViewPr>
      <p:cViewPr varScale="1">
        <p:scale>
          <a:sx n="84" d="100"/>
          <a:sy n="84" d="100"/>
        </p:scale>
        <p:origin x="3944" y="18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tags" Target="tags/tag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09" tIns="46154" rIns="92309" bIns="46154" rtlCol="0"/>
          <a:lstStyle>
            <a:lvl1pPr algn="r">
              <a:defRPr sz="1200"/>
            </a:lvl1pPr>
          </a:lstStyle>
          <a:p>
            <a:fld id="{7FD52F11-82F9-487F-A4B4-5FF5AFBE2455}" type="datetimeFigureOut">
              <a:rPr lang="en-US" smtClean="0"/>
              <a:pPr/>
              <a:t>8/25/16</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09" tIns="46154" rIns="92309" bIns="46154" rtlCol="0" anchor="b"/>
          <a:lstStyle>
            <a:lvl1pPr algn="r">
              <a:defRPr sz="1200"/>
            </a:lvl1pPr>
          </a:lstStyle>
          <a:p>
            <a:fld id="{23DC89A8-7065-4E1E-A684-A24A390C9747}" type="slidenum">
              <a:rPr lang="en-US" smtClean="0"/>
              <a:pPr/>
              <a:t>‹#›</a:t>
            </a:fld>
            <a:endParaRPr lang="en-US"/>
          </a:p>
        </p:txBody>
      </p:sp>
    </p:spTree>
    <p:extLst>
      <p:ext uri="{BB962C8B-B14F-4D97-AF65-F5344CB8AC3E}">
        <p14:creationId xmlns:p14="http://schemas.microsoft.com/office/powerpoint/2010/main" val="3464697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09" tIns="46154" rIns="92309" bIns="46154" rtlCol="0"/>
          <a:lstStyle>
            <a:lvl1pPr algn="r">
              <a:defRPr sz="1200"/>
            </a:lvl1pPr>
          </a:lstStyle>
          <a:p>
            <a:fld id="{9A601B93-F761-48BF-8BD7-15ACBDE718AB}" type="datetimeFigureOut">
              <a:rPr lang="en-US" smtClean="0"/>
              <a:pPr/>
              <a:t>8/25/16</a:t>
            </a:fld>
            <a:endParaRPr lang="en-US"/>
          </a:p>
        </p:txBody>
      </p:sp>
      <p:sp>
        <p:nvSpPr>
          <p:cNvPr id="4" name="Slide Image Placeholder 3"/>
          <p:cNvSpPr>
            <a:spLocks noGrp="1" noRot="1" noChangeAspect="1"/>
          </p:cNvSpPr>
          <p:nvPr>
            <p:ph type="sldImg" idx="2"/>
          </p:nvPr>
        </p:nvSpPr>
        <p:spPr>
          <a:xfrm>
            <a:off x="390525" y="693738"/>
            <a:ext cx="6153150" cy="3462337"/>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09" tIns="46154" rIns="92309" bIns="46154" rtlCol="0" anchor="b"/>
          <a:lstStyle>
            <a:lvl1pPr algn="r">
              <a:defRPr sz="1200"/>
            </a:lvl1pPr>
          </a:lstStyle>
          <a:p>
            <a:fld id="{1C52F251-12B7-4DA9-BBB1-AB213C944937}" type="slidenum">
              <a:rPr lang="en-US" smtClean="0"/>
              <a:pPr/>
              <a:t>‹#›</a:t>
            </a:fld>
            <a:endParaRPr lang="en-US"/>
          </a:p>
        </p:txBody>
      </p:sp>
    </p:spTree>
    <p:extLst>
      <p:ext uri="{BB962C8B-B14F-4D97-AF65-F5344CB8AC3E}">
        <p14:creationId xmlns:p14="http://schemas.microsoft.com/office/powerpoint/2010/main" val="36630057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4"/>
            <a:ext cx="10360501"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fld id="{29443BB4-0063-6643-8BFA-202AE7E57B7B}" type="datetime1">
              <a:rPr lang="en-US" smtClean="0"/>
              <a:t>8/25/16</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22A4454-85EF-4EF2-9423-996440C71DD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8"/>
            <a:ext cx="7313295"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095" y="5367347"/>
            <a:ext cx="731329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A4190385-8BDE-F54B-9730-D68B865BF9E1}" type="datetime1">
              <a:rPr lang="en-US" smtClean="0"/>
              <a:t>8/25/16</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67DB1B0-ADFA-46F4-8B73-438389ED970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2CAD9B27-6A5B-C843-9442-BBD928463B64}" type="datetime1">
              <a:rPr lang="en-US" smtClean="0"/>
              <a:t>8/25/16</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E2AA74B-C2BD-42B0-AA76-1E4B8510CB8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1"/>
            <a:ext cx="802431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6C84FA16-E477-F448-9FA9-E346F262FBD1}" type="datetime1">
              <a:rPr lang="en-US" smtClean="0"/>
              <a:t>8/25/16</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A5B01BB-B377-4770-8642-AFF57E9681A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722441"/>
            <a:ext cx="538339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722445"/>
            <a:ext cx="5383398"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5986" y="4060835"/>
            <a:ext cx="5383398"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441" y="6245233"/>
            <a:ext cx="2844059" cy="476251"/>
          </a:xfrm>
        </p:spPr>
        <p:txBody>
          <a:bodyPr/>
          <a:lstStyle>
            <a:lvl1pPr>
              <a:defRPr/>
            </a:lvl1pPr>
          </a:lstStyle>
          <a:p>
            <a:pPr>
              <a:defRPr/>
            </a:pPr>
            <a:fld id="{892A858B-75E7-6548-829B-7F3B51F40179}" type="datetime1">
              <a:rPr lang="en-US" smtClean="0"/>
              <a:t>8/25/16</a:t>
            </a:fld>
            <a:endParaRPr lang="en-US"/>
          </a:p>
        </p:txBody>
      </p:sp>
      <p:sp>
        <p:nvSpPr>
          <p:cNvPr id="7" name="Footer Placeholder 6"/>
          <p:cNvSpPr>
            <a:spLocks noGrp="1"/>
          </p:cNvSpPr>
          <p:nvPr>
            <p:ph type="ftr" sz="quarter" idx="11"/>
          </p:nvPr>
        </p:nvSpPr>
        <p:spPr>
          <a:xfrm>
            <a:off x="4164515" y="6245233"/>
            <a:ext cx="3859795" cy="476251"/>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735326" y="6245233"/>
            <a:ext cx="2844059" cy="476251"/>
          </a:xfrm>
        </p:spPr>
        <p:txBody>
          <a:bodyPr/>
          <a:lstStyle>
            <a:lvl1pPr>
              <a:defRPr/>
            </a:lvl1pPr>
          </a:lstStyle>
          <a:p>
            <a:pPr>
              <a:defRPr/>
            </a:pPr>
            <a:fld id="{96A3B948-4B93-4792-893C-5BB4DD29162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1352370" cy="1143000"/>
          </a:xfrm>
        </p:spPr>
        <p:txBody>
          <a:bodyPr/>
          <a:lstStyle>
            <a:lvl1pPr algn="l">
              <a:defRPr sz="4300" b="0">
                <a:solidFill>
                  <a:schemeClr val="tx1"/>
                </a:solidFill>
                <a:effectLst/>
                <a:latin typeface="Calibri" charset="0"/>
                <a:ea typeface="Calibri" charset="0"/>
                <a:cs typeface="Calibri"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1722441"/>
            <a:ext cx="11460639" cy="4525963"/>
          </a:xfrm>
        </p:spPr>
        <p:txBody>
          <a:bodyPr/>
          <a:lstStyle>
            <a:lvl1pPr>
              <a:defRPr sz="2800">
                <a:solidFill>
                  <a:schemeClr val="tx1"/>
                </a:solidFill>
                <a:latin typeface="+mj-lt"/>
              </a:defRPr>
            </a:lvl1pPr>
            <a:lvl2pPr marL="742950" indent="-285750">
              <a:buFont typeface="Arial" charset="0"/>
              <a:buChar char="•"/>
              <a:defRPr sz="2800">
                <a:solidFill>
                  <a:schemeClr val="tx1"/>
                </a:solidFill>
                <a:latin typeface="+mj-lt"/>
              </a:defRPr>
            </a:lvl2pPr>
            <a:lvl3pPr>
              <a:defRPr sz="20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pPr>
              <a:defRPr/>
            </a:pPr>
            <a:fld id="{DA2346FC-164B-1E48-8AC9-B1C3A9A0BBEB}" type="datetime1">
              <a:rPr lang="en-US" smtClean="0"/>
              <a:t>8/25/16</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solidFill>
                  <a:schemeClr val="tx1"/>
                </a:solidFill>
              </a:defRPr>
            </a:lvl1pPr>
          </a:lstStyle>
          <a:p>
            <a:pPr>
              <a:defRPr/>
            </a:pPr>
            <a:fld id="{64E91225-603B-45C4-9B95-9148E1945416}"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441" y="1371601"/>
            <a:ext cx="10969943" cy="4876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309494-0464-0A4D-9882-F7BCD878CCE9}" type="datetime1">
              <a:rPr lang="en-US" altLang="en-US" smtClean="0"/>
              <a:t>8/25/16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09B43A-D85E-5349-A326-949F8A1B9410}" type="slidenum">
              <a:rPr lang="en-US" altLang="en-US"/>
              <a:pPr>
                <a:defRPr/>
              </a:pPr>
              <a:t>‹#›</a:t>
            </a:fld>
            <a:endParaRPr lang="en-US" altLang="en-US"/>
          </a:p>
        </p:txBody>
      </p:sp>
    </p:spTree>
    <p:extLst>
      <p:ext uri="{BB962C8B-B14F-4D97-AF65-F5344CB8AC3E}">
        <p14:creationId xmlns:p14="http://schemas.microsoft.com/office/powerpoint/2010/main" val="138911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D98AECCC-D588-4F48-A5A9-CB569549639D}" type="datetime1">
              <a:rPr lang="en-US" smtClean="0"/>
              <a:t>8/25/16</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0797A0A-6EFB-4AE8-8DF1-FDCC487EDF3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72244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72244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E0918A88-B28E-6C48-8EE4-D710480A13DF}" type="datetime1">
              <a:rPr lang="en-US" smtClean="0"/>
              <a:t>8/25/16</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F8136C2-5ADC-489C-980E-7B21FA7E23B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7"/>
            <a:ext cx="53855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61" y="1535117"/>
            <a:ext cx="53876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BF1CB907-6EEB-BE42-9571-BA5902357F40}" type="datetime1">
              <a:rPr lang="en-US" smtClean="0"/>
              <a:t>8/25/16</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8F0E099-C28E-4360-8B9F-90F01C11ED1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7"/>
          <p:cNvSpPr>
            <a:spLocks noGrp="1" noChangeArrowheads="1"/>
          </p:cNvSpPr>
          <p:nvPr>
            <p:ph type="dt" sz="half" idx="10"/>
          </p:nvPr>
        </p:nvSpPr>
        <p:spPr>
          <a:ln/>
        </p:spPr>
        <p:txBody>
          <a:bodyPr/>
          <a:lstStyle>
            <a:lvl1pPr>
              <a:defRPr/>
            </a:lvl1pPr>
          </a:lstStyle>
          <a:p>
            <a:pPr>
              <a:defRPr/>
            </a:pPr>
            <a:fld id="{016E518C-706E-A44F-8185-CAD2C0A17AB4}" type="datetime1">
              <a:rPr lang="en-US" smtClean="0"/>
              <a:t>8/25/16</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F27BA5B-4022-4ACE-A22E-32320DE3B5D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70B7EB4F-8E31-864F-A1A2-E501EC8ADECD}" type="datetime1">
              <a:rPr lang="en-US" smtClean="0"/>
              <a:t>8/25/16</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48DB2BA-A88A-4079-B533-94F861A7EA5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1" y="273054"/>
            <a:ext cx="4010039"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7"/>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51"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4EBEA529-41DC-D04D-8D8B-4459AE6BCBC6}" type="datetime1">
              <a:rPr lang="en-US" smtClean="0"/>
              <a:t>8/25/16</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6635CE1-4AAF-4E37-8CF5-8E2743339B2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609441" y="228600"/>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6"/>
          <p:cNvSpPr>
            <a:spLocks noGrp="1" noChangeArrowheads="1"/>
          </p:cNvSpPr>
          <p:nvPr>
            <p:ph type="body" idx="1"/>
          </p:nvPr>
        </p:nvSpPr>
        <p:spPr bwMode="auto">
          <a:xfrm>
            <a:off x="609441" y="1722441"/>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631" name="Rectangle 7"/>
          <p:cNvSpPr>
            <a:spLocks noGrp="1" noChangeArrowheads="1"/>
          </p:cNvSpPr>
          <p:nvPr>
            <p:ph type="dt" sz="half" idx="2"/>
          </p:nvPr>
        </p:nvSpPr>
        <p:spPr bwMode="auto">
          <a:xfrm>
            <a:off x="609441" y="6245233"/>
            <a:ext cx="2844059"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7392495-4985-3F44-89F7-F00D9B72EF84}" type="datetime1">
              <a:rPr lang="en-US" smtClean="0"/>
              <a:t>8/25/16</a:t>
            </a:fld>
            <a:endParaRPr lang="en-US"/>
          </a:p>
        </p:txBody>
      </p:sp>
      <p:sp>
        <p:nvSpPr>
          <p:cNvPr id="26632" name="Rectangle 8"/>
          <p:cNvSpPr>
            <a:spLocks noGrp="1" noChangeArrowheads="1"/>
          </p:cNvSpPr>
          <p:nvPr>
            <p:ph type="ftr" sz="quarter" idx="3"/>
          </p:nvPr>
        </p:nvSpPr>
        <p:spPr bwMode="auto">
          <a:xfrm>
            <a:off x="4164515" y="6245233"/>
            <a:ext cx="3859795"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26633" name="Rectangle 9"/>
          <p:cNvSpPr>
            <a:spLocks noGrp="1" noChangeArrowheads="1"/>
          </p:cNvSpPr>
          <p:nvPr>
            <p:ph type="sldNum" sz="quarter" idx="4"/>
          </p:nvPr>
        </p:nvSpPr>
        <p:spPr bwMode="auto">
          <a:xfrm>
            <a:off x="8735326" y="6245233"/>
            <a:ext cx="2844059"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FFFFFF"/>
                </a:solidFill>
              </a:defRPr>
            </a:lvl1pPr>
          </a:lstStyle>
          <a:p>
            <a:pPr>
              <a:defRPr/>
            </a:pPr>
            <a:fld id="{061743AD-4FDF-4A10-9151-5C96EDC5870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2"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algn="ctr" rtl="0" eaLnBrk="0" fontAlgn="base" hangingPunct="0">
        <a:spcBef>
          <a:spcPct val="0"/>
        </a:spcBef>
        <a:spcAft>
          <a:spcPct val="0"/>
        </a:spcAft>
        <a:defRPr sz="4800">
          <a:solidFill>
            <a:schemeClr val="bg1"/>
          </a:solidFill>
          <a:latin typeface="Myriad Pro" pitchFamily="34" charset="0"/>
          <a:ea typeface="+mj-ea"/>
          <a:cs typeface="+mj-cs"/>
        </a:defRPr>
      </a:lvl1pPr>
      <a:lvl2pPr algn="ctr" rtl="0" eaLnBrk="0" fontAlgn="base" hangingPunct="0">
        <a:spcBef>
          <a:spcPct val="0"/>
        </a:spcBef>
        <a:spcAft>
          <a:spcPct val="0"/>
        </a:spcAft>
        <a:defRPr sz="4400">
          <a:solidFill>
            <a:schemeClr val="tx2"/>
          </a:solidFill>
          <a:latin typeface="Palatino Linotype" pitchFamily="18" charset="0"/>
        </a:defRPr>
      </a:lvl2pPr>
      <a:lvl3pPr algn="ctr" rtl="0" eaLnBrk="0" fontAlgn="base" hangingPunct="0">
        <a:spcBef>
          <a:spcPct val="0"/>
        </a:spcBef>
        <a:spcAft>
          <a:spcPct val="0"/>
        </a:spcAft>
        <a:defRPr sz="4400">
          <a:solidFill>
            <a:schemeClr val="tx2"/>
          </a:solidFill>
          <a:latin typeface="Palatino Linotype" pitchFamily="18" charset="0"/>
        </a:defRPr>
      </a:lvl3pPr>
      <a:lvl4pPr algn="ctr" rtl="0" eaLnBrk="0" fontAlgn="base" hangingPunct="0">
        <a:spcBef>
          <a:spcPct val="0"/>
        </a:spcBef>
        <a:spcAft>
          <a:spcPct val="0"/>
        </a:spcAft>
        <a:defRPr sz="4400">
          <a:solidFill>
            <a:schemeClr val="tx2"/>
          </a:solidFill>
          <a:latin typeface="Palatino Linotype" pitchFamily="18" charset="0"/>
        </a:defRPr>
      </a:lvl4pPr>
      <a:lvl5pPr algn="ctr" rtl="0" eaLnBrk="0" fontAlgn="base" hangingPunct="0">
        <a:spcBef>
          <a:spcPct val="0"/>
        </a:spcBef>
        <a:spcAft>
          <a:spcPct val="0"/>
        </a:spcAft>
        <a:defRPr sz="4400">
          <a:solidFill>
            <a:schemeClr val="tx2"/>
          </a:solidFill>
          <a:latin typeface="Palatino Linotype"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105000"/>
        </a:lnSpc>
        <a:spcBef>
          <a:spcPct val="15000"/>
        </a:spcBef>
        <a:spcAft>
          <a:spcPct val="5000"/>
        </a:spcAft>
        <a:buChar char="•"/>
        <a:defRPr sz="3000">
          <a:solidFill>
            <a:schemeClr val="bg1"/>
          </a:solidFill>
          <a:latin typeface="Myriad Pro" pitchFamily="34" charset="0"/>
          <a:ea typeface="+mn-ea"/>
          <a:cs typeface="+mn-cs"/>
        </a:defRPr>
      </a:lvl1pPr>
      <a:lvl2pPr marL="742950" indent="-285750" algn="l" rtl="0" eaLnBrk="0" fontAlgn="base" hangingPunct="0">
        <a:lnSpc>
          <a:spcPct val="105000"/>
        </a:lnSpc>
        <a:spcBef>
          <a:spcPct val="15000"/>
        </a:spcBef>
        <a:spcAft>
          <a:spcPct val="5000"/>
        </a:spcAft>
        <a:buChar char="–"/>
        <a:defRPr sz="2600">
          <a:solidFill>
            <a:schemeClr val="bg1"/>
          </a:solidFill>
          <a:latin typeface="Myriad Pro" pitchFamily="34" charset="0"/>
        </a:defRPr>
      </a:lvl2pPr>
      <a:lvl3pPr marL="1143000" indent="-228600" algn="l" rtl="0" eaLnBrk="0" fontAlgn="base" hangingPunct="0">
        <a:lnSpc>
          <a:spcPct val="105000"/>
        </a:lnSpc>
        <a:spcBef>
          <a:spcPct val="15000"/>
        </a:spcBef>
        <a:spcAft>
          <a:spcPct val="5000"/>
        </a:spcAft>
        <a:buChar char="•"/>
        <a:defRPr sz="2200">
          <a:solidFill>
            <a:schemeClr val="bg1"/>
          </a:solidFill>
          <a:latin typeface="Myriad Pro" pitchFamily="34" charset="0"/>
        </a:defRPr>
      </a:lvl3pPr>
      <a:lvl4pPr marL="1600200" indent="-228600" algn="l" rtl="0" eaLnBrk="0" fontAlgn="base" hangingPunct="0">
        <a:lnSpc>
          <a:spcPct val="105000"/>
        </a:lnSpc>
        <a:spcBef>
          <a:spcPct val="15000"/>
        </a:spcBef>
        <a:spcAft>
          <a:spcPct val="5000"/>
        </a:spcAft>
        <a:buChar char="–"/>
        <a:defRPr>
          <a:solidFill>
            <a:schemeClr val="bg1"/>
          </a:solidFill>
          <a:latin typeface="Myriad Pro" pitchFamily="34" charset="0"/>
        </a:defRPr>
      </a:lvl4pPr>
      <a:lvl5pPr marL="2057400" indent="-228600" algn="l" rtl="0" eaLnBrk="0" fontAlgn="base" hangingPunct="0">
        <a:lnSpc>
          <a:spcPct val="105000"/>
        </a:lnSpc>
        <a:spcBef>
          <a:spcPct val="15000"/>
        </a:spcBef>
        <a:spcAft>
          <a:spcPct val="5000"/>
        </a:spcAft>
        <a:buChar char="»"/>
        <a:defRPr>
          <a:solidFill>
            <a:schemeClr val="bg1"/>
          </a:solidFill>
          <a:latin typeface="Myriad Pro" pitchFamily="34" charset="0"/>
        </a:defRPr>
      </a:lvl5pPr>
      <a:lvl6pPr marL="2514600" indent="-228600" algn="l" rtl="0" fontAlgn="base">
        <a:lnSpc>
          <a:spcPct val="105000"/>
        </a:lnSpc>
        <a:spcBef>
          <a:spcPct val="15000"/>
        </a:spcBef>
        <a:spcAft>
          <a:spcPct val="5000"/>
        </a:spcAft>
        <a:buChar char="»"/>
        <a:defRPr>
          <a:solidFill>
            <a:schemeClr val="tx1"/>
          </a:solidFill>
          <a:latin typeface="+mn-lt"/>
        </a:defRPr>
      </a:lvl6pPr>
      <a:lvl7pPr marL="2971800" indent="-228600" algn="l" rtl="0" fontAlgn="base">
        <a:lnSpc>
          <a:spcPct val="105000"/>
        </a:lnSpc>
        <a:spcBef>
          <a:spcPct val="15000"/>
        </a:spcBef>
        <a:spcAft>
          <a:spcPct val="5000"/>
        </a:spcAft>
        <a:buChar char="»"/>
        <a:defRPr>
          <a:solidFill>
            <a:schemeClr val="tx1"/>
          </a:solidFill>
          <a:latin typeface="+mn-lt"/>
        </a:defRPr>
      </a:lvl7pPr>
      <a:lvl8pPr marL="3429000" indent="-228600" algn="l" rtl="0" fontAlgn="base">
        <a:lnSpc>
          <a:spcPct val="105000"/>
        </a:lnSpc>
        <a:spcBef>
          <a:spcPct val="15000"/>
        </a:spcBef>
        <a:spcAft>
          <a:spcPct val="5000"/>
        </a:spcAft>
        <a:buChar char="»"/>
        <a:defRPr>
          <a:solidFill>
            <a:schemeClr val="tx1"/>
          </a:solidFill>
          <a:latin typeface="+mn-lt"/>
        </a:defRPr>
      </a:lvl8pPr>
      <a:lvl9pPr marL="3886200" indent="-228600" algn="l" rtl="0" fontAlgn="base">
        <a:lnSpc>
          <a:spcPct val="105000"/>
        </a:lnSpc>
        <a:spcBef>
          <a:spcPct val="15000"/>
        </a:spcBef>
        <a:spcAft>
          <a:spcPct val="5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Hebbian_theor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cs.unc.edu/~wliu/papers/GoogLeNet.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w_Z7YUyCEGE&amp;feature=youtu.be&amp;t=6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llab.itc.virginia.edu/portal" TargetMode="External"/><Relationship Id="rId4" Type="http://schemas.openxmlformats.org/officeDocument/2006/relationships/hyperlink" Target="https://rabi.phys.virginia.edu/mySIS/CS2/page.php?Semester=1168&amp;Type=Group&amp;Group=CompSci" TargetMode="External"/><Relationship Id="rId5" Type="http://schemas.openxmlformats.org/officeDocument/2006/relationships/hyperlink" Target="http://www.connellybarnes.com/" TargetMode="External"/><Relationship Id="rId1" Type="http://schemas.openxmlformats.org/officeDocument/2006/relationships/slideLayout" Target="../slideLayouts/slideLayout2.xml"/><Relationship Id="rId2" Type="http://schemas.openxmlformats.org/officeDocument/2006/relationships/hyperlink" Target="http://www.connellybarnes.com/work/class/2016/deep_learning_graphic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net.org/explo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xiv.org/abs/1502.01852" TargetMode="Externa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Artificial_stupidity"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arpathy.github.io/2015/05/21/rnn-effectiveness/" TargetMode="Externa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V1eYniJ0Rn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CxanE_W46t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hRi7dNFql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Pksv1gJet4"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rf-AAIwNY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mcheng.net/s-pain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xiv.org/pdf/1603.06078v2.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162" y="2895600"/>
            <a:ext cx="10360501" cy="1470025"/>
          </a:xfrm>
        </p:spPr>
        <p:txBody>
          <a:bodyPr/>
          <a:lstStyle/>
          <a:p>
            <a:r>
              <a:rPr lang="en-US" dirty="0"/>
              <a:t>CS 6501: Deep Learning </a:t>
            </a:r>
            <a:r>
              <a:rPr lang="en-US" dirty="0" smtClean="0"/>
              <a:t>for</a:t>
            </a:r>
            <a:br>
              <a:rPr lang="en-US" dirty="0" smtClean="0"/>
            </a:br>
            <a:r>
              <a:rPr lang="en-US" dirty="0" smtClean="0"/>
              <a:t>Computer Graphics</a:t>
            </a:r>
            <a:br>
              <a:rPr lang="en-US" dirty="0" smtClean="0"/>
            </a:br>
            <a:r>
              <a:rPr lang="en-US" dirty="0" smtClean="0"/>
              <a:t/>
            </a:r>
            <a:br>
              <a:rPr lang="en-US" dirty="0" smtClean="0"/>
            </a:br>
            <a:r>
              <a:rPr lang="en-US" dirty="0" smtClean="0"/>
              <a:t>Introduction / Overview</a:t>
            </a:r>
            <a:r>
              <a:rPr lang="en-US" dirty="0"/>
              <a:t/>
            </a:r>
            <a:br>
              <a:rPr lang="en-US" dirty="0"/>
            </a:br>
            <a:endParaRPr lang="en-US" dirty="0"/>
          </a:p>
        </p:txBody>
      </p:sp>
      <p:sp>
        <p:nvSpPr>
          <p:cNvPr id="5" name="Subtitle 4"/>
          <p:cNvSpPr>
            <a:spLocks noGrp="1"/>
          </p:cNvSpPr>
          <p:nvPr>
            <p:ph type="subTitle" idx="1"/>
          </p:nvPr>
        </p:nvSpPr>
        <p:spPr>
          <a:xfrm>
            <a:off x="1828323" y="5715000"/>
            <a:ext cx="8532178" cy="609600"/>
          </a:xfrm>
        </p:spPr>
        <p:txBody>
          <a:bodyPr/>
          <a:lstStyle/>
          <a:p>
            <a:r>
              <a:rPr lang="en-US" dirty="0" smtClean="0"/>
              <a:t>Connelly Barnes</a:t>
            </a:r>
            <a:endParaRPr lang="en-US" dirty="0"/>
          </a:p>
        </p:txBody>
      </p:sp>
    </p:spTree>
    <p:extLst>
      <p:ext uri="{BB962C8B-B14F-4D97-AF65-F5344CB8AC3E}">
        <p14:creationId xmlns:p14="http://schemas.microsoft.com/office/powerpoint/2010/main" val="116575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Artificial Neural Networks</a:t>
            </a:r>
            <a:endParaRPr lang="en-US" dirty="0"/>
          </a:p>
        </p:txBody>
      </p:sp>
      <p:sp>
        <p:nvSpPr>
          <p:cNvPr id="3" name="Content Placeholder 2"/>
          <p:cNvSpPr>
            <a:spLocks noGrp="1"/>
          </p:cNvSpPr>
          <p:nvPr>
            <p:ph idx="1"/>
          </p:nvPr>
        </p:nvSpPr>
        <p:spPr/>
        <p:txBody>
          <a:bodyPr/>
          <a:lstStyle/>
          <a:p>
            <a:r>
              <a:rPr lang="en-US" dirty="0"/>
              <a:t>“An artificial neural network is a network inspired by biological neural networks, which are used to estimate or approximate functions that can depend on a large number of inputs that are generally unknown.” - Wikipedia</a:t>
            </a:r>
          </a:p>
          <a:p>
            <a:endParaRPr lang="en-US" dirty="0" smtClean="0"/>
          </a:p>
          <a:p>
            <a:r>
              <a:rPr lang="en-US" dirty="0" smtClean="0"/>
              <a:t>In this class, we can call these “neural networks” for short.</a:t>
            </a:r>
          </a:p>
        </p:txBody>
      </p:sp>
    </p:spTree>
    <p:extLst>
      <p:ext uri="{BB962C8B-B14F-4D97-AF65-F5344CB8AC3E}">
        <p14:creationId xmlns:p14="http://schemas.microsoft.com/office/powerpoint/2010/main" val="121359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 Neural Networks</a:t>
            </a:r>
            <a:endParaRPr lang="en-US" dirty="0"/>
          </a:p>
        </p:txBody>
      </p:sp>
      <p:sp>
        <p:nvSpPr>
          <p:cNvPr id="3" name="Content Placeholder 2"/>
          <p:cNvSpPr>
            <a:spLocks noGrp="1"/>
          </p:cNvSpPr>
          <p:nvPr>
            <p:ph idx="1"/>
          </p:nvPr>
        </p:nvSpPr>
        <p:spPr/>
        <p:txBody>
          <a:bodyPr/>
          <a:lstStyle/>
          <a:p>
            <a:r>
              <a:rPr lang="en-US" dirty="0" smtClean="0"/>
              <a:t>1943: McCulloch and Pitts</a:t>
            </a:r>
          </a:p>
          <a:p>
            <a:pPr lvl="1"/>
            <a:r>
              <a:rPr lang="en-US" dirty="0" smtClean="0"/>
              <a:t>Warren McCulloch (a psychiatrist and </a:t>
            </a:r>
            <a:r>
              <a:rPr lang="en-US" dirty="0" err="1" smtClean="0"/>
              <a:t>neuroanatomist</a:t>
            </a:r>
            <a:r>
              <a:rPr lang="en-US" dirty="0" smtClean="0"/>
              <a:t>)</a:t>
            </a:r>
          </a:p>
          <a:p>
            <a:pPr lvl="1"/>
            <a:r>
              <a:rPr lang="en-US" dirty="0" smtClean="0"/>
              <a:t>Walter Pitts (a mathematician)</a:t>
            </a:r>
          </a:p>
          <a:p>
            <a:r>
              <a:rPr lang="en-US" dirty="0" smtClean="0"/>
              <a:t>Examined computational capabilities of networks made of very simple neurons.</a:t>
            </a:r>
          </a:p>
          <a:p>
            <a:r>
              <a:rPr lang="en-US" dirty="0" smtClean="0"/>
              <a:t>McCulloch-Pitts network fires if sum of excitatory inputs exceeds threshold, as long as it does not receive an inhibitory input.</a:t>
            </a:r>
            <a:endParaRPr lang="en-US" dirty="0"/>
          </a:p>
          <a:p>
            <a:r>
              <a:rPr lang="en-US" dirty="0" smtClean="0"/>
              <a:t>Can construct AND and OR gates, so one can construct any logical function.</a:t>
            </a:r>
            <a:endParaRPr lang="en-US" dirty="0"/>
          </a:p>
        </p:txBody>
      </p:sp>
    </p:spTree>
    <p:extLst>
      <p:ext uri="{BB962C8B-B14F-4D97-AF65-F5344CB8AC3E}">
        <p14:creationId xmlns:p14="http://schemas.microsoft.com/office/powerpoint/2010/main" val="106382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McCulloch-Pitts Neuron (1943)</a:t>
            </a:r>
            <a:endParaRPr lang="en-US" dirty="0"/>
          </a:p>
        </p:txBody>
      </p:sp>
      <p:pic>
        <p:nvPicPr>
          <p:cNvPr id="4" name="Picture 3"/>
          <p:cNvPicPr>
            <a:picLocks noChangeAspect="1"/>
          </p:cNvPicPr>
          <p:nvPr/>
        </p:nvPicPr>
        <p:blipFill>
          <a:blip r:embed="rId2"/>
          <a:stretch>
            <a:fillRect/>
          </a:stretch>
        </p:blipFill>
        <p:spPr>
          <a:xfrm>
            <a:off x="645204" y="1921069"/>
            <a:ext cx="10375900" cy="3911600"/>
          </a:xfrm>
          <a:prstGeom prst="rect">
            <a:avLst/>
          </a:prstGeom>
        </p:spPr>
      </p:pic>
      <p:sp>
        <p:nvSpPr>
          <p:cNvPr id="5" name="TextBox 4"/>
          <p:cNvSpPr txBox="1"/>
          <p:nvPr/>
        </p:nvSpPr>
        <p:spPr>
          <a:xfrm>
            <a:off x="292200" y="3421225"/>
            <a:ext cx="1401346" cy="954107"/>
          </a:xfrm>
          <a:prstGeom prst="rect">
            <a:avLst/>
          </a:prstGeom>
          <a:solidFill>
            <a:schemeClr val="bg1"/>
          </a:solidFill>
        </p:spPr>
        <p:txBody>
          <a:bodyPr wrap="none" rtlCol="0">
            <a:spAutoFit/>
          </a:bodyPr>
          <a:lstStyle/>
          <a:p>
            <a:pPr algn="ctr"/>
            <a:r>
              <a:rPr lang="en-US" sz="2800" smtClean="0">
                <a:latin typeface="Times New Roman" charset="0"/>
                <a:ea typeface="Times New Roman" charset="0"/>
                <a:cs typeface="Times New Roman" charset="0"/>
              </a:rPr>
              <a:t>Inputs</a:t>
            </a:r>
            <a:br>
              <a:rPr lang="en-US" sz="2800" smtClean="0">
                <a:latin typeface="Times New Roman" charset="0"/>
                <a:ea typeface="Times New Roman" charset="0"/>
                <a:cs typeface="Times New Roman" charset="0"/>
              </a:rPr>
            </a:br>
            <a:r>
              <a:rPr lang="en-US" sz="2800" smtClean="0">
                <a:latin typeface="Times New Roman" charset="0"/>
                <a:ea typeface="Times New Roman" charset="0"/>
                <a:cs typeface="Times New Roman" charset="0"/>
              </a:rPr>
              <a:t>(Binary)</a:t>
            </a:r>
            <a:endParaRPr lang="en-US" sz="2800" dirty="0">
              <a:latin typeface="Times New Roman" charset="0"/>
              <a:ea typeface="Times New Roman" charset="0"/>
              <a:cs typeface="Times New Roman" charset="0"/>
            </a:endParaRPr>
          </a:p>
        </p:txBody>
      </p:sp>
      <p:sp>
        <p:nvSpPr>
          <p:cNvPr id="6" name="TextBox 5"/>
          <p:cNvSpPr txBox="1"/>
          <p:nvPr/>
        </p:nvSpPr>
        <p:spPr>
          <a:xfrm>
            <a:off x="9569939" y="3088432"/>
            <a:ext cx="2488182" cy="523220"/>
          </a:xfrm>
          <a:prstGeom prst="rect">
            <a:avLst/>
          </a:prstGeom>
          <a:solidFill>
            <a:schemeClr val="bg1"/>
          </a:solidFill>
        </p:spPr>
        <p:txBody>
          <a:bodyPr wrap="none" rtlCol="0">
            <a:spAutoFit/>
          </a:bodyPr>
          <a:lstStyle/>
          <a:p>
            <a:r>
              <a:rPr lang="en-US" sz="2800" dirty="0" smtClean="0">
                <a:latin typeface="Times New Roman" charset="0"/>
                <a:ea typeface="Times New Roman" charset="0"/>
                <a:cs typeface="Times New Roman" charset="0"/>
              </a:rPr>
              <a:t>Output (Binary)</a:t>
            </a:r>
            <a:endParaRPr lang="en-US" sz="2800" dirty="0">
              <a:latin typeface="Times New Roman" charset="0"/>
              <a:ea typeface="Times New Roman" charset="0"/>
              <a:cs typeface="Times New Roman" charset="0"/>
            </a:endParaRPr>
          </a:p>
        </p:txBody>
      </p:sp>
      <p:sp>
        <p:nvSpPr>
          <p:cNvPr id="7" name="Rectangle 6"/>
          <p:cNvSpPr/>
          <p:nvPr/>
        </p:nvSpPr>
        <p:spPr>
          <a:xfrm>
            <a:off x="4665306" y="4441371"/>
            <a:ext cx="3867506" cy="139129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pic>
        <p:nvPicPr>
          <p:cNvPr id="8" name="Picture 7"/>
          <p:cNvPicPr>
            <a:picLocks noChangeAspect="1"/>
          </p:cNvPicPr>
          <p:nvPr/>
        </p:nvPicPr>
        <p:blipFill rotWithShape="1">
          <a:blip r:embed="rId2"/>
          <a:srcRect l="68030" t="28810" r="17941" b="38073"/>
          <a:stretch/>
        </p:blipFill>
        <p:spPr>
          <a:xfrm>
            <a:off x="7912359" y="3069771"/>
            <a:ext cx="1455576" cy="1295401"/>
          </a:xfrm>
          <a:prstGeom prst="rect">
            <a:avLst/>
          </a:prstGeom>
        </p:spPr>
      </p:pic>
      <p:cxnSp>
        <p:nvCxnSpPr>
          <p:cNvPr id="9" name="Straight Connector 8"/>
          <p:cNvCxnSpPr/>
          <p:nvPr/>
        </p:nvCxnSpPr>
        <p:spPr>
          <a:xfrm>
            <a:off x="8532812" y="3069771"/>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8" idx="3"/>
          </p:cNvCxnSpPr>
          <p:nvPr/>
        </p:nvCxnSpPr>
        <p:spPr>
          <a:xfrm>
            <a:off x="7618412" y="3689532"/>
            <a:ext cx="1749523" cy="27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1212" y="4477657"/>
            <a:ext cx="2590800" cy="954107"/>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Threshold T,</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fixed</a:t>
            </a:r>
            <a:endParaRPr lang="en-US" sz="2800" dirty="0">
              <a:latin typeface="Times New Roman" charset="0"/>
              <a:ea typeface="Times New Roman" charset="0"/>
              <a:cs typeface="Times New Roman" charset="0"/>
            </a:endParaRPr>
          </a:p>
        </p:txBody>
      </p:sp>
      <p:sp>
        <p:nvSpPr>
          <p:cNvPr id="13" name="TextBox 12"/>
          <p:cNvSpPr txBox="1"/>
          <p:nvPr/>
        </p:nvSpPr>
        <p:spPr>
          <a:xfrm>
            <a:off x="2499016" y="5727441"/>
            <a:ext cx="3640740" cy="954107"/>
          </a:xfrm>
          <a:prstGeom prst="rect">
            <a:avLst/>
          </a:prstGeom>
          <a:noFill/>
        </p:spPr>
        <p:txBody>
          <a:bodyPr wrap="none" rtlCol="0">
            <a:spAutoFit/>
          </a:bodyPr>
          <a:lstStyle/>
          <a:p>
            <a:r>
              <a:rPr lang="en-US" sz="2800" dirty="0" smtClean="0">
                <a:latin typeface="Times New Roman" charset="0"/>
                <a:ea typeface="Times New Roman" charset="0"/>
                <a:cs typeface="Times New Roman" charset="0"/>
              </a:rPr>
              <a:t>Restrictions </a:t>
            </a:r>
            <a:r>
              <a:rPr lang="en-US" sz="2800" smtClean="0">
                <a:latin typeface="Times New Roman" charset="0"/>
                <a:ea typeface="Times New Roman" charset="0"/>
                <a:cs typeface="Times New Roman" charset="0"/>
              </a:rPr>
              <a:t>on weights,</a:t>
            </a:r>
            <a:br>
              <a:rPr lang="en-US" sz="2800" smtClean="0">
                <a:latin typeface="Times New Roman" charset="0"/>
                <a:ea typeface="Times New Roman" charset="0"/>
                <a:cs typeface="Times New Roman" charset="0"/>
              </a:rPr>
            </a:br>
            <a:r>
              <a:rPr lang="en-US" sz="2800" smtClean="0">
                <a:latin typeface="Times New Roman" charset="0"/>
                <a:ea typeface="Times New Roman" charset="0"/>
                <a:cs typeface="Times New Roman" charset="0"/>
              </a:rPr>
              <a:t>and weights fixed</a:t>
            </a:r>
            <a:endParaRPr lang="en-US" sz="2800" dirty="0">
              <a:latin typeface="Times New Roman" charset="0"/>
              <a:ea typeface="Times New Roman" charset="0"/>
              <a:cs typeface="Times New Roman" charset="0"/>
            </a:endParaRPr>
          </a:p>
        </p:txBody>
      </p:sp>
      <p:cxnSp>
        <p:nvCxnSpPr>
          <p:cNvPr id="15" name="Straight Arrow Connector 14"/>
          <p:cNvCxnSpPr/>
          <p:nvPr/>
        </p:nvCxnSpPr>
        <p:spPr>
          <a:xfrm flipH="1" flipV="1">
            <a:off x="4037012" y="4739267"/>
            <a:ext cx="282374" cy="98817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66012" y="1177678"/>
            <a:ext cx="2590800" cy="954107"/>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Activation</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function</a:t>
            </a:r>
            <a:endParaRPr lang="en-US" sz="2800" dirty="0">
              <a:latin typeface="Times New Roman" charset="0"/>
              <a:ea typeface="Times New Roman" charset="0"/>
              <a:cs typeface="Times New Roman" charset="0"/>
            </a:endParaRPr>
          </a:p>
        </p:txBody>
      </p:sp>
      <p:cxnSp>
        <p:nvCxnSpPr>
          <p:cNvPr id="18" name="Straight Arrow Connector 17"/>
          <p:cNvCxnSpPr/>
          <p:nvPr/>
        </p:nvCxnSpPr>
        <p:spPr>
          <a:xfrm flipH="1">
            <a:off x="8640147" y="2131785"/>
            <a:ext cx="121265" cy="68761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 Neural Networks</a:t>
            </a:r>
            <a:endParaRPr lang="en-US" dirty="0"/>
          </a:p>
        </p:txBody>
      </p:sp>
      <p:sp>
        <p:nvSpPr>
          <p:cNvPr id="3" name="Content Placeholder 2"/>
          <p:cNvSpPr>
            <a:spLocks noGrp="1"/>
          </p:cNvSpPr>
          <p:nvPr>
            <p:ph idx="1"/>
          </p:nvPr>
        </p:nvSpPr>
        <p:spPr/>
        <p:txBody>
          <a:bodyPr/>
          <a:lstStyle/>
          <a:p>
            <a:r>
              <a:rPr lang="en-US" dirty="0" smtClean="0"/>
              <a:t>1949: Psychologist Donald </a:t>
            </a:r>
            <a:r>
              <a:rPr lang="en-US" dirty="0" err="1" smtClean="0"/>
              <a:t>Hebb</a:t>
            </a:r>
            <a:r>
              <a:rPr lang="en-US" dirty="0" smtClean="0"/>
              <a:t> created learning hypothesis for neurons in the brain.</a:t>
            </a:r>
            <a:br>
              <a:rPr lang="en-US" dirty="0" smtClean="0"/>
            </a:b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212" y="2854560"/>
            <a:ext cx="6248400" cy="3420461"/>
          </a:xfrm>
          <a:prstGeom prst="rect">
            <a:avLst/>
          </a:prstGeom>
          <a:ln>
            <a:solidFill>
              <a:schemeClr val="tx1"/>
            </a:solidFill>
          </a:ln>
        </p:spPr>
      </p:pic>
      <p:sp>
        <p:nvSpPr>
          <p:cNvPr id="5" name="TextBox 4"/>
          <p:cNvSpPr txBox="1"/>
          <p:nvPr/>
        </p:nvSpPr>
        <p:spPr>
          <a:xfrm>
            <a:off x="3656084" y="6326155"/>
            <a:ext cx="4876656" cy="523220"/>
          </a:xfrm>
          <a:prstGeom prst="rect">
            <a:avLst/>
          </a:prstGeom>
          <a:noFill/>
        </p:spPr>
        <p:txBody>
          <a:bodyPr wrap="none" rtlCol="0">
            <a:spAutoFit/>
          </a:bodyPr>
          <a:lstStyle/>
          <a:p>
            <a:pPr algn="ctr"/>
            <a:r>
              <a:rPr lang="en-US" sz="2800" dirty="0" smtClean="0">
                <a:latin typeface="Times New Roman" charset="0"/>
                <a:ea typeface="Times New Roman" charset="0"/>
                <a:cs typeface="Times New Roman" charset="0"/>
              </a:rPr>
              <a:t>Neuron diagram from Wikipedia</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98867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Hebbian</a:t>
            </a:r>
            <a:r>
              <a:rPr lang="en-US" dirty="0" smtClean="0"/>
              <a:t> Learning (1949)</a:t>
            </a:r>
            <a:endParaRPr lang="en-US" dirty="0"/>
          </a:p>
        </p:txBody>
      </p:sp>
      <p:sp>
        <p:nvSpPr>
          <p:cNvPr id="3" name="Content Placeholder 2"/>
          <p:cNvSpPr>
            <a:spLocks noGrp="1"/>
          </p:cNvSpPr>
          <p:nvPr>
            <p:ph idx="1"/>
          </p:nvPr>
        </p:nvSpPr>
        <p:spPr>
          <a:xfrm>
            <a:off x="609441" y="1722441"/>
            <a:ext cx="11460639" cy="4906959"/>
          </a:xfrm>
        </p:spPr>
        <p:txBody>
          <a:bodyPr/>
          <a:lstStyle/>
          <a:p>
            <a:pPr marL="0" indent="0">
              <a:buNone/>
            </a:pPr>
            <a:r>
              <a:rPr lang="en-US" dirty="0" smtClean="0"/>
              <a:t>“Let </a:t>
            </a:r>
            <a:r>
              <a:rPr lang="en-US" dirty="0"/>
              <a:t>us assume that the persistence or repetition of a </a:t>
            </a:r>
            <a:r>
              <a:rPr lang="en-US" dirty="0" err="1"/>
              <a:t>reverberatory</a:t>
            </a:r>
            <a:r>
              <a:rPr lang="en-US" dirty="0"/>
              <a:t> activity (or "trace") tends to induce lasting cellular changes that add to its stability.… When an axon of cell A is near enough to excite a cell B and repeatedly or persistently takes part in firing it, some growth process or metabolic change takes place in one or both cells such that A's efficiency, as one of the cells firing B, is increased</a:t>
            </a:r>
            <a:r>
              <a:rPr lang="en-US" dirty="0" smtClean="0"/>
              <a:t>.” - </a:t>
            </a:r>
            <a:r>
              <a:rPr lang="en-US" dirty="0" err="1" smtClean="0"/>
              <a:t>Hebb</a:t>
            </a:r>
            <a:r>
              <a:rPr lang="en-US" dirty="0" smtClean="0"/>
              <a:t/>
            </a:r>
            <a:br>
              <a:rPr lang="en-US" dirty="0" smtClean="0"/>
            </a:br>
            <a:r>
              <a:rPr lang="en-US" dirty="0"/>
              <a:t/>
            </a:r>
            <a:br>
              <a:rPr lang="en-US" dirty="0"/>
            </a:br>
            <a:r>
              <a:rPr lang="en-US" dirty="0" smtClean="0"/>
              <a:t>“Simultaneous </a:t>
            </a:r>
            <a:r>
              <a:rPr lang="en-US" dirty="0"/>
              <a:t>activation of cells leads to pronounced increases in synaptic strength between those </a:t>
            </a:r>
            <a:r>
              <a:rPr lang="en-US" dirty="0" smtClean="0"/>
              <a:t>cells.” – </a:t>
            </a:r>
            <a:r>
              <a:rPr lang="en-US" dirty="0" smtClean="0">
                <a:hlinkClick r:id="rId2"/>
              </a:rPr>
              <a:t>Wikipedia</a:t>
            </a:r>
            <a:endParaRPr lang="en-US" dirty="0"/>
          </a:p>
        </p:txBody>
      </p:sp>
    </p:spTree>
    <p:extLst>
      <p:ext uri="{BB962C8B-B14F-4D97-AF65-F5344CB8AC3E}">
        <p14:creationId xmlns:p14="http://schemas.microsoft.com/office/powerpoint/2010/main" val="12273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(1957, Cornell)</a:t>
            </a:r>
            <a:endParaRPr lang="en-US" dirty="0"/>
          </a:p>
        </p:txBody>
      </p:sp>
      <p:sp>
        <p:nvSpPr>
          <p:cNvPr id="9" name="Content Placeholder 8"/>
          <p:cNvSpPr>
            <a:spLocks noGrp="1"/>
          </p:cNvSpPr>
          <p:nvPr>
            <p:ph idx="1"/>
          </p:nvPr>
        </p:nvSpPr>
        <p:spPr/>
        <p:txBody>
          <a:bodyPr/>
          <a:lstStyle/>
          <a:p>
            <a:r>
              <a:rPr lang="en-US" dirty="0" smtClean="0"/>
              <a:t>400 pixel camera</a:t>
            </a:r>
          </a:p>
          <a:p>
            <a:r>
              <a:rPr lang="en-US" dirty="0" smtClean="0"/>
              <a:t>Designed for image recognition</a:t>
            </a:r>
          </a:p>
          <a:p>
            <a:r>
              <a:rPr lang="en-US" dirty="0" smtClean="0"/>
              <a:t>Weights encoded in potentiometers</a:t>
            </a:r>
            <a:br>
              <a:rPr lang="en-US" dirty="0" smtClean="0"/>
            </a:br>
            <a:r>
              <a:rPr lang="en-US" dirty="0" smtClean="0"/>
              <a:t>(variable resistors)</a:t>
            </a:r>
          </a:p>
          <a:p>
            <a:r>
              <a:rPr lang="en-US" dirty="0" smtClean="0"/>
              <a:t>Weight updates during learning</a:t>
            </a:r>
            <a:br>
              <a:rPr lang="en-US" dirty="0" smtClean="0"/>
            </a:br>
            <a:r>
              <a:rPr lang="en-US" dirty="0" smtClean="0"/>
              <a:t>performed by electric motors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899" y="1143000"/>
            <a:ext cx="4506912" cy="5546969"/>
          </a:xfrm>
          <a:prstGeom prst="rect">
            <a:avLst/>
          </a:prstGeom>
        </p:spPr>
      </p:pic>
    </p:spTree>
    <p:extLst>
      <p:ext uri="{BB962C8B-B14F-4D97-AF65-F5344CB8AC3E}">
        <p14:creationId xmlns:p14="http://schemas.microsoft.com/office/powerpoint/2010/main" val="806609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Perceptron (1957, Cornell)</a:t>
            </a:r>
            <a:endParaRPr lang="en-US" dirty="0"/>
          </a:p>
        </p:txBody>
      </p:sp>
      <p:sp>
        <p:nvSpPr>
          <p:cNvPr id="8" name="Content Placeholder 7"/>
          <p:cNvSpPr>
            <a:spLocks noGrp="1"/>
          </p:cNvSpPr>
          <p:nvPr>
            <p:ph idx="1"/>
          </p:nvPr>
        </p:nvSpPr>
        <p:spPr/>
        <p:txBody>
          <a:bodyPr/>
          <a:lstStyle/>
          <a:p>
            <a:r>
              <a:rPr lang="en-US" dirty="0" smtClean="0"/>
              <a:t>In machine learning, a classifier identifies which out of a set of categories a new observation belongs to, on the basis of a training set of data containing observations whose category is known.</a:t>
            </a:r>
          </a:p>
          <a:p>
            <a:r>
              <a:rPr lang="en-US" dirty="0" smtClean="0"/>
              <a:t>Perceptron is a </a:t>
            </a:r>
            <a:r>
              <a:rPr lang="en-US" dirty="0"/>
              <a:t>binary </a:t>
            </a:r>
            <a:r>
              <a:rPr lang="en-US" dirty="0" smtClean="0"/>
              <a:t>classifier (classes are 0 and 1):</a:t>
            </a:r>
            <a:endParaRPr lang="en-US" dirty="0"/>
          </a:p>
          <a:p>
            <a:endParaRPr lang="en-US" dirty="0" smtClean="0"/>
          </a:p>
          <a:p>
            <a:endParaRPr lang="en-US" dirty="0"/>
          </a:p>
          <a:p>
            <a:endParaRPr lang="en-US" dirty="0" smtClean="0"/>
          </a:p>
          <a:p>
            <a:endParaRPr lang="en-US" dirty="0"/>
          </a:p>
          <a:p>
            <a:r>
              <a:rPr lang="en-US" dirty="0" smtClean="0"/>
              <a:t>Weights </a:t>
            </a:r>
            <a:r>
              <a:rPr lang="en-US" i="1" dirty="0" smtClean="0"/>
              <a:t>w</a:t>
            </a:r>
            <a:r>
              <a:rPr lang="en-US" dirty="0" smtClean="0"/>
              <a:t> and bias </a:t>
            </a:r>
            <a:r>
              <a:rPr lang="en-US" i="1" dirty="0" smtClean="0"/>
              <a:t>b</a:t>
            </a:r>
            <a:r>
              <a:rPr lang="en-US" dirty="0" smtClean="0"/>
              <a:t> are learned from the training data.</a:t>
            </a:r>
            <a:endParaRPr lang="en-US" dirty="0"/>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665412" y="4191000"/>
            <a:ext cx="6756400" cy="1422400"/>
          </a:xfrm>
          <a:prstGeom prst="rect">
            <a:avLst/>
          </a:prstGeom>
          <a:noFill/>
          <a:ln w="9525">
            <a:noFill/>
            <a:miter lim="800000"/>
            <a:headEnd/>
            <a:tailEnd/>
          </a:ln>
        </p:spPr>
      </p:pic>
    </p:spTree>
    <p:extLst>
      <p:ext uri="{BB962C8B-B14F-4D97-AF65-F5344CB8AC3E}">
        <p14:creationId xmlns:p14="http://schemas.microsoft.com/office/powerpoint/2010/main" val="195352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(1957, Cornell)</a:t>
            </a:r>
            <a:endParaRPr lang="en-US" dirty="0"/>
          </a:p>
        </p:txBody>
      </p:sp>
      <p:pic>
        <p:nvPicPr>
          <p:cNvPr id="4" name="Picture 3"/>
          <p:cNvPicPr>
            <a:picLocks noChangeAspect="1"/>
          </p:cNvPicPr>
          <p:nvPr/>
        </p:nvPicPr>
        <p:blipFill>
          <a:blip r:embed="rId2"/>
          <a:stretch>
            <a:fillRect/>
          </a:stretch>
        </p:blipFill>
        <p:spPr>
          <a:xfrm>
            <a:off x="645204" y="1921069"/>
            <a:ext cx="10375900" cy="3911600"/>
          </a:xfrm>
          <a:prstGeom prst="rect">
            <a:avLst/>
          </a:prstGeom>
        </p:spPr>
      </p:pic>
      <p:sp>
        <p:nvSpPr>
          <p:cNvPr id="5" name="TextBox 4"/>
          <p:cNvSpPr txBox="1"/>
          <p:nvPr/>
        </p:nvSpPr>
        <p:spPr>
          <a:xfrm>
            <a:off x="534796" y="3551853"/>
            <a:ext cx="1082348" cy="523220"/>
          </a:xfrm>
          <a:prstGeom prst="rect">
            <a:avLst/>
          </a:prstGeom>
          <a:solidFill>
            <a:schemeClr val="bg1"/>
          </a:solidFill>
        </p:spPr>
        <p:txBody>
          <a:bodyPr wrap="none" rtlCol="0">
            <a:spAutoFit/>
          </a:bodyPr>
          <a:lstStyle/>
          <a:p>
            <a:r>
              <a:rPr lang="en-US" sz="2800" dirty="0" smtClean="0">
                <a:latin typeface="Times New Roman" charset="0"/>
                <a:ea typeface="Times New Roman" charset="0"/>
                <a:cs typeface="Times New Roman" charset="0"/>
              </a:rPr>
              <a:t>Inputs</a:t>
            </a:r>
            <a:endParaRPr lang="en-US" sz="2800" dirty="0">
              <a:latin typeface="Times New Roman" charset="0"/>
              <a:ea typeface="Times New Roman" charset="0"/>
              <a:cs typeface="Times New Roman" charset="0"/>
            </a:endParaRPr>
          </a:p>
        </p:txBody>
      </p:sp>
      <p:sp>
        <p:nvSpPr>
          <p:cNvPr id="6" name="TextBox 5"/>
          <p:cNvSpPr txBox="1"/>
          <p:nvPr/>
        </p:nvSpPr>
        <p:spPr>
          <a:xfrm>
            <a:off x="9569939" y="3088432"/>
            <a:ext cx="2287806" cy="523220"/>
          </a:xfrm>
          <a:prstGeom prst="rect">
            <a:avLst/>
          </a:prstGeom>
          <a:solidFill>
            <a:schemeClr val="bg1"/>
          </a:solidFill>
        </p:spPr>
        <p:txBody>
          <a:bodyPr wrap="none" rtlCol="0">
            <a:spAutoFit/>
          </a:bodyPr>
          <a:lstStyle/>
          <a:p>
            <a:r>
              <a:rPr lang="en-US" sz="2800" smtClean="0">
                <a:latin typeface="Times New Roman" charset="0"/>
                <a:ea typeface="Times New Roman" charset="0"/>
                <a:cs typeface="Times New Roman" charset="0"/>
              </a:rPr>
              <a:t>Output (Class)</a:t>
            </a:r>
            <a:endParaRPr lang="en-US" sz="2800" dirty="0">
              <a:latin typeface="Times New Roman" charset="0"/>
              <a:ea typeface="Times New Roman" charset="0"/>
              <a:cs typeface="Times New Roman" charset="0"/>
            </a:endParaRPr>
          </a:p>
        </p:txBody>
      </p:sp>
      <p:sp>
        <p:nvSpPr>
          <p:cNvPr id="7" name="Rectangle 6"/>
          <p:cNvSpPr/>
          <p:nvPr/>
        </p:nvSpPr>
        <p:spPr>
          <a:xfrm>
            <a:off x="4665306" y="4441371"/>
            <a:ext cx="3867506" cy="139129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pic>
        <p:nvPicPr>
          <p:cNvPr id="8" name="Picture 7"/>
          <p:cNvPicPr>
            <a:picLocks noChangeAspect="1"/>
          </p:cNvPicPr>
          <p:nvPr/>
        </p:nvPicPr>
        <p:blipFill rotWithShape="1">
          <a:blip r:embed="rId2"/>
          <a:srcRect l="68030" t="28810" r="17941" b="38073"/>
          <a:stretch/>
        </p:blipFill>
        <p:spPr>
          <a:xfrm>
            <a:off x="7912359" y="3069771"/>
            <a:ext cx="1455576" cy="1295401"/>
          </a:xfrm>
          <a:prstGeom prst="rect">
            <a:avLst/>
          </a:prstGeom>
        </p:spPr>
      </p:pic>
      <p:cxnSp>
        <p:nvCxnSpPr>
          <p:cNvPr id="9" name="Straight Connector 8"/>
          <p:cNvCxnSpPr/>
          <p:nvPr/>
        </p:nvCxnSpPr>
        <p:spPr>
          <a:xfrm>
            <a:off x="8532812" y="3069771"/>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18412" y="3689532"/>
            <a:ext cx="1749523" cy="27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61212" y="4477657"/>
            <a:ext cx="2590800" cy="1815882"/>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Bias b:</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arbitrary, learned parameter</a:t>
            </a:r>
            <a:endParaRPr lang="en-US" sz="2800" dirty="0">
              <a:latin typeface="Times New Roman" charset="0"/>
              <a:ea typeface="Times New Roman" charset="0"/>
              <a:cs typeface="Times New Roman" charset="0"/>
            </a:endParaRPr>
          </a:p>
        </p:txBody>
      </p:sp>
      <p:sp>
        <p:nvSpPr>
          <p:cNvPr id="12" name="TextBox 11"/>
          <p:cNvSpPr txBox="1"/>
          <p:nvPr/>
        </p:nvSpPr>
        <p:spPr>
          <a:xfrm>
            <a:off x="2744767" y="5832669"/>
            <a:ext cx="2901756" cy="954107"/>
          </a:xfrm>
          <a:prstGeom prst="rect">
            <a:avLst/>
          </a:prstGeom>
          <a:noFill/>
        </p:spPr>
        <p:txBody>
          <a:bodyPr wrap="none" rtlCol="0">
            <a:spAutoFit/>
          </a:bodyPr>
          <a:lstStyle/>
          <a:p>
            <a:r>
              <a:rPr lang="en-US" sz="2800" dirty="0" smtClean="0">
                <a:latin typeface="Times New Roman" charset="0"/>
                <a:ea typeface="Times New Roman" charset="0"/>
                <a:cs typeface="Times New Roman" charset="0"/>
              </a:rPr>
              <a:t>Weights: arbitrary,</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learned</a:t>
            </a:r>
            <a:r>
              <a:rPr lang="en-US" sz="2800" dirty="0">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parameters</a:t>
            </a:r>
            <a:endParaRPr lang="en-US" sz="2800" dirty="0">
              <a:latin typeface="Times New Roman" charset="0"/>
              <a:ea typeface="Times New Roman" charset="0"/>
              <a:cs typeface="Times New Roman" charset="0"/>
            </a:endParaRPr>
          </a:p>
        </p:txBody>
      </p:sp>
      <p:cxnSp>
        <p:nvCxnSpPr>
          <p:cNvPr id="13" name="Straight Arrow Connector 12"/>
          <p:cNvCxnSpPr/>
          <p:nvPr/>
        </p:nvCxnSpPr>
        <p:spPr>
          <a:xfrm flipH="1" flipV="1">
            <a:off x="4037012" y="4739267"/>
            <a:ext cx="282374" cy="98817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71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077" y="2138504"/>
            <a:ext cx="4708671" cy="4719495"/>
          </a:xfrm>
          <a:prstGeom prst="rect">
            <a:avLst/>
          </a:prstGeom>
        </p:spPr>
      </p:pic>
      <p:sp>
        <p:nvSpPr>
          <p:cNvPr id="2" name="Title 1"/>
          <p:cNvSpPr>
            <a:spLocks noGrp="1"/>
          </p:cNvSpPr>
          <p:nvPr>
            <p:ph type="title"/>
          </p:nvPr>
        </p:nvSpPr>
        <p:spPr/>
        <p:txBody>
          <a:bodyPr/>
          <a:lstStyle/>
          <a:p>
            <a:r>
              <a:rPr lang="en-US" dirty="0" smtClean="0"/>
              <a:t>Perceptron (1957, Cornell)</a:t>
            </a:r>
            <a:endParaRPr lang="en-US" dirty="0"/>
          </a:p>
        </p:txBody>
      </p:sp>
      <p:sp>
        <p:nvSpPr>
          <p:cNvPr id="3" name="Content Placeholder 2"/>
          <p:cNvSpPr>
            <a:spLocks noGrp="1"/>
          </p:cNvSpPr>
          <p:nvPr>
            <p:ph idx="1"/>
          </p:nvPr>
        </p:nvSpPr>
        <p:spPr/>
        <p:txBody>
          <a:bodyPr/>
          <a:lstStyle/>
          <a:p>
            <a:r>
              <a:rPr lang="en-US" dirty="0" smtClean="0"/>
              <a:t>Can learn linearly separable patterns.</a:t>
            </a:r>
            <a:endParaRPr lang="en-US" dirty="0"/>
          </a:p>
        </p:txBody>
      </p:sp>
      <p:sp>
        <p:nvSpPr>
          <p:cNvPr id="6" name="TextBox 5"/>
          <p:cNvSpPr txBox="1"/>
          <p:nvPr/>
        </p:nvSpPr>
        <p:spPr>
          <a:xfrm>
            <a:off x="8706928" y="6294351"/>
            <a:ext cx="3273460" cy="461665"/>
          </a:xfrm>
          <a:prstGeom prst="rect">
            <a:avLst/>
          </a:prstGeom>
          <a:noFill/>
        </p:spPr>
        <p:txBody>
          <a:bodyPr wrap="none" rtlCol="0">
            <a:spAutoFit/>
          </a:bodyPr>
          <a:lstStyle/>
          <a:p>
            <a:pPr algn="ctr"/>
            <a:r>
              <a:rPr lang="en-US" sz="2400" dirty="0" smtClean="0">
                <a:latin typeface="Times New Roman" charset="0"/>
                <a:ea typeface="Times New Roman" charset="0"/>
                <a:cs typeface="Times New Roman" charset="0"/>
              </a:rPr>
              <a:t>Diagram from Wikipedia</a:t>
            </a:r>
            <a:endParaRPr lang="en-US" sz="2400" dirty="0">
              <a:latin typeface="Times New Roman" charset="0"/>
              <a:ea typeface="Times New Roman" charset="0"/>
              <a:cs typeface="Times New Roman" charset="0"/>
            </a:endParaRPr>
          </a:p>
        </p:txBody>
      </p:sp>
      <p:sp>
        <p:nvSpPr>
          <p:cNvPr id="7" name="TextBox 6"/>
          <p:cNvSpPr txBox="1"/>
          <p:nvPr/>
        </p:nvSpPr>
        <p:spPr>
          <a:xfrm>
            <a:off x="2218992" y="3851920"/>
            <a:ext cx="7750840" cy="646331"/>
          </a:xfrm>
          <a:prstGeom prst="rect">
            <a:avLst/>
          </a:prstGeom>
          <a:solidFill>
            <a:schemeClr val="bg1"/>
          </a:solidFill>
          <a:ln>
            <a:solidFill>
              <a:schemeClr val="tx1"/>
            </a:solidFill>
          </a:ln>
        </p:spPr>
        <p:txBody>
          <a:bodyPr wrap="none" rtlCol="0">
            <a:spAutoFit/>
          </a:bodyPr>
          <a:lstStyle/>
          <a:p>
            <a:r>
              <a:rPr lang="en-US" sz="3600" dirty="0" smtClean="0">
                <a:latin typeface="Times New Roman" charset="0"/>
                <a:ea typeface="Times New Roman" charset="0"/>
                <a:cs typeface="Times New Roman" charset="0"/>
              </a:rPr>
              <a:t>How could one train e.g. the Perceptron?</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8604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Multilayer Neural Networks (1965)</a:t>
            </a:r>
            <a:endParaRPr lang="en-US" dirty="0"/>
          </a:p>
        </p:txBody>
      </p:sp>
      <p:sp>
        <p:nvSpPr>
          <p:cNvPr id="3" name="Content Placeholder 2"/>
          <p:cNvSpPr>
            <a:spLocks noGrp="1"/>
          </p:cNvSpPr>
          <p:nvPr>
            <p:ph idx="1"/>
          </p:nvPr>
        </p:nvSpPr>
        <p:spPr/>
        <p:txBody>
          <a:bodyPr/>
          <a:lstStyle/>
          <a:p>
            <a:r>
              <a:rPr lang="en-US" dirty="0" smtClean="0"/>
              <a:t>Alexey </a:t>
            </a:r>
            <a:r>
              <a:rPr lang="en-US" dirty="0" err="1" smtClean="0"/>
              <a:t>Ivakhnenko</a:t>
            </a:r>
            <a:r>
              <a:rPr lang="en-US" dirty="0" smtClean="0"/>
              <a:t> trained multi-layer networks (as deep as 8 layers) that had polynomial activation functions.</a:t>
            </a:r>
          </a:p>
          <a:p>
            <a:r>
              <a:rPr lang="en-US" dirty="0" smtClean="0"/>
              <a:t>First deep learning?</a:t>
            </a:r>
            <a:endParaRPr lang="en-US" dirty="0"/>
          </a:p>
        </p:txBody>
      </p:sp>
    </p:spTree>
    <p:extLst>
      <p:ext uri="{BB962C8B-B14F-4D97-AF65-F5344CB8AC3E}">
        <p14:creationId xmlns:p14="http://schemas.microsoft.com/office/powerpoint/2010/main" val="157592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Course info:</a:t>
            </a:r>
          </a:p>
          <a:p>
            <a:pPr lvl="1"/>
            <a:r>
              <a:rPr lang="en-US" dirty="0" smtClean="0"/>
              <a:t>Website</a:t>
            </a:r>
          </a:p>
          <a:p>
            <a:pPr lvl="1"/>
            <a:r>
              <a:rPr lang="en-US" dirty="0" smtClean="0"/>
              <a:t>Goals / topics</a:t>
            </a:r>
          </a:p>
          <a:p>
            <a:pPr lvl="1"/>
            <a:r>
              <a:rPr lang="en-US" dirty="0" smtClean="0"/>
              <a:t>Grading</a:t>
            </a:r>
          </a:p>
          <a:p>
            <a:pPr lvl="1"/>
            <a:r>
              <a:rPr lang="en-US" dirty="0" smtClean="0"/>
              <a:t>Sign up sheet</a:t>
            </a:r>
          </a:p>
          <a:p>
            <a:r>
              <a:rPr lang="en-US" dirty="0" smtClean="0"/>
              <a:t>Background: machine learning, neural networks, computer vision</a:t>
            </a:r>
          </a:p>
          <a:p>
            <a:r>
              <a:rPr lang="en-US" dirty="0" smtClean="0"/>
              <a:t>Recent impact on computer graphics</a:t>
            </a:r>
          </a:p>
          <a:p>
            <a:r>
              <a:rPr lang="en-US" dirty="0" smtClean="0"/>
              <a:t>Examples of papers we will cover</a:t>
            </a:r>
          </a:p>
        </p:txBody>
      </p:sp>
    </p:spTree>
    <p:extLst>
      <p:ext uri="{BB962C8B-B14F-4D97-AF65-F5344CB8AC3E}">
        <p14:creationId xmlns:p14="http://schemas.microsoft.com/office/powerpoint/2010/main" val="118189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Multilayer Perceptron (1960s)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912" y="1447800"/>
            <a:ext cx="6477000" cy="5246370"/>
          </a:xfrm>
          <a:prstGeom prst="rect">
            <a:avLst/>
          </a:prstGeom>
        </p:spPr>
      </p:pic>
    </p:spTree>
    <p:extLst>
      <p:ext uri="{BB962C8B-B14F-4D97-AF65-F5344CB8AC3E}">
        <p14:creationId xmlns:p14="http://schemas.microsoft.com/office/powerpoint/2010/main" val="45469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Backpropagation</a:t>
            </a:r>
            <a:r>
              <a:rPr lang="en-US" dirty="0" smtClean="0"/>
              <a:t> (1960-1980s) </a:t>
            </a:r>
            <a:endParaRPr lang="en-US" dirty="0"/>
          </a:p>
        </p:txBody>
      </p:sp>
      <p:sp>
        <p:nvSpPr>
          <p:cNvPr id="3" name="Content Placeholder 2"/>
          <p:cNvSpPr>
            <a:spLocks noGrp="1"/>
          </p:cNvSpPr>
          <p:nvPr>
            <p:ph idx="1"/>
          </p:nvPr>
        </p:nvSpPr>
        <p:spPr/>
        <p:txBody>
          <a:bodyPr/>
          <a:lstStyle/>
          <a:p>
            <a:r>
              <a:rPr lang="en-US" dirty="0" smtClean="0"/>
              <a:t>Popular method used in training neural networks that have differentiable units.</a:t>
            </a:r>
            <a:endParaRPr lang="en-US" dirty="0"/>
          </a:p>
          <a:p>
            <a:r>
              <a:rPr lang="en-US" dirty="0" smtClean="0"/>
              <a:t>Early forms: Henry Kelley (1960), Arthur Bryson (1961), Stuart Dreyfus (1962).</a:t>
            </a:r>
          </a:p>
          <a:p>
            <a:r>
              <a:rPr lang="en-US" dirty="0" smtClean="0"/>
              <a:t>Modern variant: </a:t>
            </a:r>
            <a:r>
              <a:rPr lang="en-US" dirty="0" err="1" smtClean="0"/>
              <a:t>Seppo</a:t>
            </a:r>
            <a:r>
              <a:rPr lang="en-US" dirty="0" smtClean="0"/>
              <a:t> </a:t>
            </a:r>
            <a:r>
              <a:rPr lang="en-US" dirty="0" err="1" smtClean="0"/>
              <a:t>Linnainmaa</a:t>
            </a:r>
            <a:r>
              <a:rPr lang="en-US" dirty="0" smtClean="0"/>
              <a:t> (1970)</a:t>
            </a:r>
          </a:p>
          <a:p>
            <a:r>
              <a:rPr lang="en-US" dirty="0" smtClean="0"/>
              <a:t>If there is a loss function or objective that is to be minimized (reflecting the accuracy of the classifier), </a:t>
            </a:r>
            <a:r>
              <a:rPr lang="en-US" dirty="0" err="1" smtClean="0"/>
              <a:t>backpropagation</a:t>
            </a:r>
            <a:r>
              <a:rPr lang="en-US" dirty="0" smtClean="0"/>
              <a:t> finds the gradient of objective with respect to each parameter in the network.</a:t>
            </a:r>
          </a:p>
          <a:p>
            <a:r>
              <a:rPr lang="en-US" dirty="0" smtClean="0"/>
              <a:t>This allows optimization methods to improve the weights: for example by going “downhill” (negative gradient direction).</a:t>
            </a:r>
            <a:endParaRPr lang="en-US" dirty="0"/>
          </a:p>
        </p:txBody>
      </p:sp>
    </p:spTree>
    <p:extLst>
      <p:ext uri="{BB962C8B-B14F-4D97-AF65-F5344CB8AC3E}">
        <p14:creationId xmlns:p14="http://schemas.microsoft.com/office/powerpoint/2010/main" val="143722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Backpropagation</a:t>
            </a:r>
            <a:r>
              <a:rPr lang="en-US" dirty="0" smtClean="0"/>
              <a:t> and Gradient Descent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612" y="1600200"/>
            <a:ext cx="6705600" cy="5029200"/>
          </a:xfrm>
          <a:prstGeom prst="rect">
            <a:avLst/>
          </a:prstGeom>
        </p:spPr>
      </p:pic>
      <p:sp>
        <p:nvSpPr>
          <p:cNvPr id="5" name="TextBox 4"/>
          <p:cNvSpPr txBox="1"/>
          <p:nvPr/>
        </p:nvSpPr>
        <p:spPr>
          <a:xfrm>
            <a:off x="8706928" y="6294351"/>
            <a:ext cx="3273460" cy="461665"/>
          </a:xfrm>
          <a:prstGeom prst="rect">
            <a:avLst/>
          </a:prstGeom>
          <a:noFill/>
        </p:spPr>
        <p:txBody>
          <a:bodyPr wrap="none" rtlCol="0">
            <a:spAutoFit/>
          </a:bodyPr>
          <a:lstStyle/>
          <a:p>
            <a:pPr algn="ctr"/>
            <a:r>
              <a:rPr lang="en-US" sz="2400" smtClean="0">
                <a:latin typeface="Times New Roman" charset="0"/>
                <a:ea typeface="Times New Roman" charset="0"/>
                <a:cs typeface="Times New Roman" charset="0"/>
              </a:rPr>
              <a:t>Diagram from </a:t>
            </a:r>
            <a:r>
              <a:rPr lang="en-US" sz="2400" dirty="0" smtClean="0">
                <a:latin typeface="Times New Roman" charset="0"/>
                <a:ea typeface="Times New Roman" charset="0"/>
                <a:cs typeface="Times New Roman" charset="0"/>
              </a:rPr>
              <a:t>Wikipedia</a:t>
            </a:r>
            <a:endParaRPr lang="en-US" sz="2400" dirty="0">
              <a:latin typeface="Times New Roman" charset="0"/>
              <a:ea typeface="Times New Roman" charset="0"/>
              <a:cs typeface="Times New Roman" charset="0"/>
            </a:endParaRPr>
          </a:p>
        </p:txBody>
      </p:sp>
      <p:sp>
        <p:nvSpPr>
          <p:cNvPr id="6" name="Oval 5"/>
          <p:cNvSpPr/>
          <p:nvPr/>
        </p:nvSpPr>
        <p:spPr>
          <a:xfrm>
            <a:off x="5408612" y="4038600"/>
            <a:ext cx="152400" cy="152400"/>
          </a:xfrm>
          <a:prstGeom prst="ellipse">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cxnSp>
        <p:nvCxnSpPr>
          <p:cNvPr id="10" name="Straight Arrow Connector 9"/>
          <p:cNvCxnSpPr/>
          <p:nvPr/>
        </p:nvCxnSpPr>
        <p:spPr>
          <a:xfrm>
            <a:off x="5494972" y="4170680"/>
            <a:ext cx="113348" cy="3810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573538" y="4560518"/>
            <a:ext cx="152400" cy="152400"/>
          </a:xfrm>
          <a:prstGeom prst="ellipse">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cxnSp>
        <p:nvCxnSpPr>
          <p:cNvPr id="12" name="Straight Arrow Connector 11"/>
          <p:cNvCxnSpPr/>
          <p:nvPr/>
        </p:nvCxnSpPr>
        <p:spPr>
          <a:xfrm>
            <a:off x="5684951" y="4717650"/>
            <a:ext cx="221071" cy="37418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869987" y="5076173"/>
            <a:ext cx="152400" cy="152400"/>
          </a:xfrm>
          <a:prstGeom prst="ellipse">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cxnSp>
        <p:nvCxnSpPr>
          <p:cNvPr id="15" name="Straight Arrow Connector 14"/>
          <p:cNvCxnSpPr/>
          <p:nvPr/>
        </p:nvCxnSpPr>
        <p:spPr>
          <a:xfrm>
            <a:off x="5975137" y="5201990"/>
            <a:ext cx="143827" cy="25935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066228" y="5441515"/>
            <a:ext cx="152400" cy="152400"/>
          </a:xfrm>
          <a:prstGeom prst="ellipse">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cxnSp>
        <p:nvCxnSpPr>
          <p:cNvPr id="18" name="Straight Arrow Connector 17"/>
          <p:cNvCxnSpPr/>
          <p:nvPr/>
        </p:nvCxnSpPr>
        <p:spPr>
          <a:xfrm>
            <a:off x="6177641" y="5561070"/>
            <a:ext cx="97899" cy="13827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12365" y="5631493"/>
            <a:ext cx="152400" cy="152400"/>
          </a:xfrm>
          <a:prstGeom prst="ellipse">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Tree>
    <p:extLst>
      <p:ext uri="{BB962C8B-B14F-4D97-AF65-F5344CB8AC3E}">
        <p14:creationId xmlns:p14="http://schemas.microsoft.com/office/powerpoint/2010/main" val="88138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Neocognitron</a:t>
            </a:r>
            <a:r>
              <a:rPr lang="en-US" dirty="0" smtClean="0"/>
              <a:t> (1980s)</a:t>
            </a:r>
            <a:endParaRPr lang="en-US" dirty="0"/>
          </a:p>
        </p:txBody>
      </p:sp>
      <p:sp>
        <p:nvSpPr>
          <p:cNvPr id="3" name="Content Placeholder 2"/>
          <p:cNvSpPr>
            <a:spLocks noGrp="1"/>
          </p:cNvSpPr>
          <p:nvPr>
            <p:ph idx="1"/>
          </p:nvPr>
        </p:nvSpPr>
        <p:spPr/>
        <p:txBody>
          <a:bodyPr/>
          <a:lstStyle/>
          <a:p>
            <a:r>
              <a:rPr lang="en-US" dirty="0" err="1" smtClean="0"/>
              <a:t>Kunihiko</a:t>
            </a:r>
            <a:r>
              <a:rPr lang="en-US" dirty="0" smtClean="0"/>
              <a:t> Fukushima</a:t>
            </a:r>
          </a:p>
          <a:p>
            <a:r>
              <a:rPr lang="en-US" dirty="0" smtClean="0"/>
              <a:t>Biologically inspired:</a:t>
            </a:r>
          </a:p>
          <a:p>
            <a:pPr lvl="1"/>
            <a:r>
              <a:rPr lang="en-US" dirty="0" smtClean="0"/>
              <a:t>Local features extracted by S-cells</a:t>
            </a:r>
          </a:p>
          <a:p>
            <a:pPr lvl="1"/>
            <a:r>
              <a:rPr lang="en-US" dirty="0" smtClean="0"/>
              <a:t>Deformation of those features is tolerated by C-cells</a:t>
            </a:r>
          </a:p>
          <a:p>
            <a:r>
              <a:rPr lang="en-US" dirty="0" smtClean="0"/>
              <a:t>Inspired convolutional neural networks</a:t>
            </a:r>
            <a:endParaRPr lang="en-US" dirty="0"/>
          </a:p>
        </p:txBody>
      </p:sp>
    </p:spTree>
    <p:extLst>
      <p:ext uri="{BB962C8B-B14F-4D97-AF65-F5344CB8AC3E}">
        <p14:creationId xmlns:p14="http://schemas.microsoft.com/office/powerpoint/2010/main" val="191923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Neural Networks (1990s)</a:t>
            </a:r>
            <a:endParaRPr lang="en-US" dirty="0"/>
          </a:p>
        </p:txBody>
      </p:sp>
      <p:sp>
        <p:nvSpPr>
          <p:cNvPr id="3" name="Content Placeholder 2"/>
          <p:cNvSpPr>
            <a:spLocks noGrp="1"/>
          </p:cNvSpPr>
          <p:nvPr>
            <p:ph idx="1"/>
          </p:nvPr>
        </p:nvSpPr>
        <p:spPr/>
        <p:txBody>
          <a:bodyPr/>
          <a:lstStyle/>
          <a:p>
            <a:r>
              <a:rPr lang="en-US" dirty="0" smtClean="0"/>
              <a:t>Yann </a:t>
            </a:r>
            <a:r>
              <a:rPr lang="en-US" dirty="0" err="1" smtClean="0"/>
              <a:t>LeCun</a:t>
            </a:r>
            <a:r>
              <a:rPr lang="en-US" dirty="0" smtClean="0"/>
              <a:t>, Leon </a:t>
            </a:r>
            <a:r>
              <a:rPr lang="en-US" dirty="0" err="1" smtClean="0"/>
              <a:t>Bottou</a:t>
            </a:r>
            <a:r>
              <a:rPr lang="en-US" dirty="0" smtClean="0"/>
              <a:t>, </a:t>
            </a:r>
            <a:r>
              <a:rPr lang="en-US" dirty="0" err="1" smtClean="0"/>
              <a:t>Yoshua</a:t>
            </a:r>
            <a:r>
              <a:rPr lang="en-US" dirty="0" smtClean="0"/>
              <a:t> </a:t>
            </a:r>
            <a:r>
              <a:rPr lang="en-US" dirty="0" err="1" smtClean="0"/>
              <a:t>Bengio</a:t>
            </a:r>
            <a:r>
              <a:rPr lang="en-US" dirty="0" smtClean="0"/>
              <a:t>, Patrick </a:t>
            </a:r>
            <a:r>
              <a:rPr lang="en-US" dirty="0" err="1" smtClean="0"/>
              <a:t>Haffner</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2188825" cy="3750408"/>
          </a:xfrm>
          <a:prstGeom prst="rect">
            <a:avLst/>
          </a:prstGeom>
        </p:spPr>
      </p:pic>
      <p:sp>
        <p:nvSpPr>
          <p:cNvPr id="5" name="TextBox 4"/>
          <p:cNvSpPr txBox="1"/>
          <p:nvPr/>
        </p:nvSpPr>
        <p:spPr>
          <a:xfrm>
            <a:off x="8706928" y="6294351"/>
            <a:ext cx="3273460" cy="461665"/>
          </a:xfrm>
          <a:prstGeom prst="rect">
            <a:avLst/>
          </a:prstGeom>
          <a:noFill/>
        </p:spPr>
        <p:txBody>
          <a:bodyPr wrap="none" rtlCol="0">
            <a:spAutoFit/>
          </a:bodyPr>
          <a:lstStyle/>
          <a:p>
            <a:pPr algn="ctr"/>
            <a:r>
              <a:rPr lang="en-US" sz="2400" smtClean="0">
                <a:latin typeface="Times New Roman" charset="0"/>
                <a:ea typeface="Times New Roman" charset="0"/>
                <a:cs typeface="Times New Roman" charset="0"/>
              </a:rPr>
              <a:t>Diagram from </a:t>
            </a:r>
            <a:r>
              <a:rPr lang="en-US" sz="2400" dirty="0" smtClean="0">
                <a:latin typeface="Times New Roman" charset="0"/>
                <a:ea typeface="Times New Roman" charset="0"/>
                <a:cs typeface="Times New Roman" charset="0"/>
              </a:rPr>
              <a:t>Wikipedia</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8868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GPUs + Big Data =&gt; Deep Learning (2000s)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722565" y="-784782"/>
            <a:ext cx="2777010" cy="11965644"/>
          </a:xfrm>
          <a:prstGeom prst="rect">
            <a:avLst/>
          </a:prstGeom>
        </p:spPr>
      </p:pic>
      <p:sp>
        <p:nvSpPr>
          <p:cNvPr id="4" name="Content Placeholder 3"/>
          <p:cNvSpPr>
            <a:spLocks noGrp="1"/>
          </p:cNvSpPr>
          <p:nvPr>
            <p:ph idx="1"/>
          </p:nvPr>
        </p:nvSpPr>
        <p:spPr/>
        <p:txBody>
          <a:bodyPr/>
          <a:lstStyle/>
          <a:p>
            <a:r>
              <a:rPr lang="en-US" dirty="0" smtClean="0"/>
              <a:t>More data means we can train deeper networks</a:t>
            </a:r>
          </a:p>
          <a:p>
            <a:r>
              <a:rPr lang="en-US" dirty="0" smtClean="0"/>
              <a:t>Fast GPUs mean we can run the training process more efficiently</a:t>
            </a:r>
          </a:p>
          <a:p>
            <a:r>
              <a:rPr lang="en-US" dirty="0" smtClean="0"/>
              <a:t>Dramatic improvement in performance in computer vision and natural language processing.</a:t>
            </a:r>
            <a:endParaRPr lang="en-US" dirty="0"/>
          </a:p>
        </p:txBody>
      </p:sp>
      <p:sp>
        <p:nvSpPr>
          <p:cNvPr id="6" name="TextBox 5"/>
          <p:cNvSpPr txBox="1"/>
          <p:nvPr/>
        </p:nvSpPr>
        <p:spPr>
          <a:xfrm>
            <a:off x="5154892" y="6324935"/>
            <a:ext cx="1879041" cy="523220"/>
          </a:xfrm>
          <a:prstGeom prst="rect">
            <a:avLst/>
          </a:prstGeom>
          <a:noFill/>
        </p:spPr>
        <p:txBody>
          <a:bodyPr wrap="none" rtlCol="0">
            <a:spAutoFit/>
          </a:bodyPr>
          <a:lstStyle/>
          <a:p>
            <a:pPr algn="ctr"/>
            <a:r>
              <a:rPr lang="en-US" sz="2800" smtClean="0">
                <a:solidFill>
                  <a:schemeClr val="bg1"/>
                </a:solidFill>
                <a:latin typeface="Times New Roman" charset="0"/>
                <a:ea typeface="Times New Roman" charset="0"/>
                <a:cs typeface="Times New Roman" charset="0"/>
                <a:hlinkClick r:id="rId3"/>
              </a:rPr>
              <a:t>GoogLeNet</a:t>
            </a:r>
            <a:endParaRPr lang="en-US" sz="28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89765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Computer Vision?</a:t>
            </a:r>
            <a:endParaRPr lang="en-US" dirty="0"/>
          </a:p>
        </p:txBody>
      </p:sp>
      <p:sp>
        <p:nvSpPr>
          <p:cNvPr id="3" name="Content Placeholder 2"/>
          <p:cNvSpPr>
            <a:spLocks noGrp="1"/>
          </p:cNvSpPr>
          <p:nvPr>
            <p:ph idx="1"/>
          </p:nvPr>
        </p:nvSpPr>
        <p:spPr/>
        <p:txBody>
          <a:bodyPr/>
          <a:lstStyle/>
          <a:p>
            <a:r>
              <a:rPr lang="en-US" dirty="0" smtClean="0"/>
              <a:t>“An interdisciplinary field that deals with how computers can be made to gain high-level understanding from digital images or video.</a:t>
            </a:r>
            <a:br>
              <a:rPr lang="en-US" dirty="0" smtClean="0"/>
            </a:br>
            <a:r>
              <a:rPr lang="en-US" dirty="0" smtClean="0"/>
              <a:t/>
            </a:r>
            <a:br>
              <a:rPr lang="en-US" dirty="0" smtClean="0"/>
            </a:br>
            <a:r>
              <a:rPr lang="en-US" dirty="0" smtClean="0"/>
              <a:t>From the perspective of engineering, it seeks to automate tasks that the human visual system can do.” - Wikipedia</a:t>
            </a:r>
            <a:endParaRPr lang="en-US" dirty="0"/>
          </a:p>
        </p:txBody>
      </p:sp>
    </p:spTree>
    <p:extLst>
      <p:ext uri="{BB962C8B-B14F-4D97-AF65-F5344CB8AC3E}">
        <p14:creationId xmlns:p14="http://schemas.microsoft.com/office/powerpoint/2010/main" val="159619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Vision Example: Face Detection</a:t>
            </a:r>
            <a:endParaRPr lang="en-US" dirty="0"/>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 b="460"/>
          <a:stretch/>
        </p:blipFill>
        <p:spPr>
          <a:xfrm>
            <a:off x="2159689" y="1103374"/>
            <a:ext cx="7869447" cy="5449826"/>
          </a:xfrm>
          <a:prstGeom prst="rect">
            <a:avLst/>
          </a:prstGeom>
        </p:spPr>
      </p:pic>
      <p:sp>
        <p:nvSpPr>
          <p:cNvPr id="5" name="TextBox 4"/>
          <p:cNvSpPr txBox="1"/>
          <p:nvPr/>
        </p:nvSpPr>
        <p:spPr>
          <a:xfrm>
            <a:off x="8916775" y="6457890"/>
            <a:ext cx="3272050" cy="400110"/>
          </a:xfrm>
          <a:prstGeom prst="rect">
            <a:avLst/>
          </a:prstGeom>
          <a:noFill/>
        </p:spPr>
        <p:txBody>
          <a:bodyPr wrap="none" rtlCol="0">
            <a:spAutoFit/>
          </a:bodyPr>
          <a:lstStyle/>
          <a:p>
            <a:pPr algn="r"/>
            <a:r>
              <a:rPr lang="en-US" sz="2000" smtClean="0">
                <a:latin typeface="Times New Roman" charset="0"/>
                <a:ea typeface="Times New Roman" charset="0"/>
                <a:cs typeface="Times New Roman" charset="0"/>
              </a:rPr>
              <a:t>Slides from Stanford CS 231n</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9201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Computer Graphics?</a:t>
            </a:r>
            <a:endParaRPr lang="en-US" dirty="0"/>
          </a:p>
        </p:txBody>
      </p:sp>
      <p:sp>
        <p:nvSpPr>
          <p:cNvPr id="3" name="Content Placeholder 2"/>
          <p:cNvSpPr>
            <a:spLocks noGrp="1"/>
          </p:cNvSpPr>
          <p:nvPr>
            <p:ph idx="1"/>
          </p:nvPr>
        </p:nvSpPr>
        <p:spPr/>
        <p:txBody>
          <a:bodyPr/>
          <a:lstStyle/>
          <a:p>
            <a:r>
              <a:rPr lang="en-US" dirty="0" smtClean="0"/>
              <a:t>“Pictures and movies created using computers --- usually referring to image data created by a computer specifically with help from specialized graphical hardware and software.” – Wikipedia</a:t>
            </a:r>
            <a:br>
              <a:rPr lang="en-US" dirty="0" smtClean="0"/>
            </a:br>
            <a:endParaRPr lang="en-US" dirty="0" smtClean="0"/>
          </a:p>
          <a:p>
            <a:r>
              <a:rPr lang="en-US" dirty="0" smtClean="0"/>
              <a:t>Computer graphics and computer vision are inverses of each other</a:t>
            </a:r>
          </a:p>
          <a:p>
            <a:pPr lvl="1"/>
            <a:r>
              <a:rPr lang="en-US" dirty="0" smtClean="0"/>
              <a:t>Graphics: input: knowledge/models/descriptions</a:t>
            </a:r>
            <a:r>
              <a:rPr lang="en-US" dirty="0" smtClean="0"/>
              <a:t>, </a:t>
            </a:r>
            <a:r>
              <a:rPr lang="en-US" dirty="0" smtClean="0"/>
              <a:t>output: </a:t>
            </a:r>
            <a:r>
              <a:rPr lang="en-US" dirty="0" smtClean="0"/>
              <a:t>images</a:t>
            </a:r>
          </a:p>
          <a:p>
            <a:pPr lvl="1"/>
            <a:r>
              <a:rPr lang="en-US" dirty="0" smtClean="0"/>
              <a:t>Vision: input: images</a:t>
            </a:r>
            <a:r>
              <a:rPr lang="en-US" dirty="0" smtClean="0"/>
              <a:t>, </a:t>
            </a:r>
            <a:r>
              <a:rPr lang="en-US" dirty="0" smtClean="0"/>
              <a:t>output: </a:t>
            </a:r>
            <a:r>
              <a:rPr lang="en-US" dirty="0" smtClean="0"/>
              <a:t>knowledge/models/descriptions</a:t>
            </a:r>
          </a:p>
        </p:txBody>
      </p:sp>
    </p:spTree>
    <p:extLst>
      <p:ext uri="{BB962C8B-B14F-4D97-AF65-F5344CB8AC3E}">
        <p14:creationId xmlns:p14="http://schemas.microsoft.com/office/powerpoint/2010/main" val="83714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Graphics Example: Special Effects</a:t>
            </a:r>
            <a:endParaRPr lang="en-US" dirty="0"/>
          </a:p>
        </p:txBody>
      </p:sp>
      <p:sp>
        <p:nvSpPr>
          <p:cNvPr id="3" name="Content Placeholder 2"/>
          <p:cNvSpPr>
            <a:spLocks noGrp="1"/>
          </p:cNvSpPr>
          <p:nvPr>
            <p:ph idx="1"/>
          </p:nvPr>
        </p:nvSpPr>
        <p:spPr/>
        <p:txBody>
          <a:bodyPr/>
          <a:lstStyle/>
          <a:p>
            <a:r>
              <a:rPr lang="en-US" dirty="0" smtClean="0">
                <a:hlinkClick r:id="rId2"/>
              </a:rPr>
              <a:t>Creating Gollum</a:t>
            </a:r>
            <a:endParaRPr lang="en-US" dirty="0"/>
          </a:p>
        </p:txBody>
      </p:sp>
    </p:spTree>
    <p:extLst>
      <p:ext uri="{BB962C8B-B14F-4D97-AF65-F5344CB8AC3E}">
        <p14:creationId xmlns:p14="http://schemas.microsoft.com/office/powerpoint/2010/main" val="185415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Website</a:t>
            </a:r>
            <a:endParaRPr lang="en-US" dirty="0"/>
          </a:p>
        </p:txBody>
      </p:sp>
      <p:sp>
        <p:nvSpPr>
          <p:cNvPr id="3" name="Content Placeholder 2"/>
          <p:cNvSpPr>
            <a:spLocks noGrp="1"/>
          </p:cNvSpPr>
          <p:nvPr>
            <p:ph idx="1"/>
          </p:nvPr>
        </p:nvSpPr>
        <p:spPr/>
        <p:txBody>
          <a:bodyPr/>
          <a:lstStyle/>
          <a:p>
            <a:pPr marL="0" indent="0">
              <a:buNone/>
            </a:pPr>
            <a:r>
              <a:rPr lang="en-US" sz="2700" dirty="0">
                <a:hlinkClick r:id="rId2"/>
              </a:rPr>
              <a:t>http://www.connellybarnes.com/work/class/2016/deep_learning_graphics</a:t>
            </a:r>
            <a:r>
              <a:rPr lang="en-US" sz="2700" dirty="0" smtClean="0">
                <a:hlinkClick r:id="rId2"/>
              </a:rPr>
              <a:t>/</a:t>
            </a:r>
            <a:endParaRPr lang="en-US" sz="2700" dirty="0" smtClean="0"/>
          </a:p>
          <a:p>
            <a:endParaRPr lang="en-US" sz="2400" dirty="0"/>
          </a:p>
          <a:p>
            <a:r>
              <a:rPr lang="en-US" dirty="0" smtClean="0"/>
              <a:t>Other ways to find the website:</a:t>
            </a:r>
          </a:p>
          <a:p>
            <a:pPr lvl="1"/>
            <a:r>
              <a:rPr lang="en-US" sz="3200" dirty="0"/>
              <a:t>Linked to from </a:t>
            </a:r>
            <a:r>
              <a:rPr lang="en-US" sz="3200" dirty="0">
                <a:hlinkClick r:id="rId3"/>
              </a:rPr>
              <a:t>UVa Collab</a:t>
            </a:r>
            <a:endParaRPr lang="en-US" sz="3200" dirty="0"/>
          </a:p>
          <a:p>
            <a:pPr lvl="1"/>
            <a:r>
              <a:rPr lang="en-US" sz="3200" dirty="0"/>
              <a:t>Linked to from </a:t>
            </a:r>
            <a:r>
              <a:rPr lang="en-US" sz="3200" dirty="0">
                <a:hlinkClick r:id="rId4"/>
              </a:rPr>
              <a:t>Lou’s list</a:t>
            </a:r>
            <a:endParaRPr lang="en-US" sz="3200" dirty="0"/>
          </a:p>
          <a:p>
            <a:pPr lvl="1"/>
            <a:r>
              <a:rPr lang="en-US" sz="3200" dirty="0"/>
              <a:t>Linked to from my website </a:t>
            </a:r>
            <a:r>
              <a:rPr lang="en-US" sz="3200" dirty="0">
                <a:hlinkClick r:id="rId5"/>
              </a:rPr>
              <a:t>connellybarnes.com</a:t>
            </a:r>
            <a:endParaRPr lang="en-US" sz="3200" dirty="0"/>
          </a:p>
        </p:txBody>
      </p:sp>
    </p:spTree>
    <p:extLst>
      <p:ext uri="{BB962C8B-B14F-4D97-AF65-F5344CB8AC3E}">
        <p14:creationId xmlns:p14="http://schemas.microsoft.com/office/powerpoint/2010/main" val="136255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Class</a:t>
            </a:r>
            <a:endParaRPr lang="en-US" dirty="0"/>
          </a:p>
        </p:txBody>
      </p:sp>
      <p:sp>
        <p:nvSpPr>
          <p:cNvPr id="4" name="Oval 3"/>
          <p:cNvSpPr/>
          <p:nvPr/>
        </p:nvSpPr>
        <p:spPr>
          <a:xfrm>
            <a:off x="3978894" y="136901"/>
            <a:ext cx="4724400" cy="4724400"/>
          </a:xfrm>
          <a:prstGeom prst="ellipse">
            <a:avLst/>
          </a:prstGeom>
          <a:solidFill>
            <a:srgbClr val="FF5B5E">
              <a:alpha val="50196"/>
            </a:srgb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
        <p:nvSpPr>
          <p:cNvPr id="5" name="TextBox 4"/>
          <p:cNvSpPr txBox="1"/>
          <p:nvPr/>
        </p:nvSpPr>
        <p:spPr>
          <a:xfrm>
            <a:off x="5121894" y="533400"/>
            <a:ext cx="2438400" cy="1323439"/>
          </a:xfrm>
          <a:prstGeom prst="rect">
            <a:avLst/>
          </a:prstGeom>
          <a:noFill/>
        </p:spPr>
        <p:txBody>
          <a:bodyPr wrap="square" rtlCol="0">
            <a:spAutoFit/>
          </a:bodyPr>
          <a:lstStyle/>
          <a:p>
            <a:pPr algn="ctr"/>
            <a:r>
              <a:rPr lang="en-US" sz="4000" dirty="0" smtClean="0">
                <a:latin typeface="Times New Roman" charset="0"/>
                <a:ea typeface="Times New Roman" charset="0"/>
                <a:cs typeface="Times New Roman" charset="0"/>
              </a:rPr>
              <a:t>Neural</a:t>
            </a:r>
            <a:br>
              <a:rPr lang="en-US" sz="4000" dirty="0" smtClean="0">
                <a:latin typeface="Times New Roman" charset="0"/>
                <a:ea typeface="Times New Roman" charset="0"/>
                <a:cs typeface="Times New Roman" charset="0"/>
              </a:rPr>
            </a:br>
            <a:r>
              <a:rPr lang="en-US" sz="4000" dirty="0" smtClean="0">
                <a:latin typeface="Times New Roman" charset="0"/>
                <a:ea typeface="Times New Roman" charset="0"/>
                <a:cs typeface="Times New Roman" charset="0"/>
              </a:rPr>
              <a:t>Networks</a:t>
            </a:r>
            <a:endParaRPr lang="en-US" sz="4000" dirty="0">
              <a:latin typeface="Times New Roman" charset="0"/>
              <a:ea typeface="Times New Roman" charset="0"/>
              <a:cs typeface="Times New Roman" charset="0"/>
            </a:endParaRPr>
          </a:p>
        </p:txBody>
      </p:sp>
      <p:sp>
        <p:nvSpPr>
          <p:cNvPr id="6" name="Oval 5"/>
          <p:cNvSpPr/>
          <p:nvPr/>
        </p:nvSpPr>
        <p:spPr>
          <a:xfrm>
            <a:off x="2759694" y="2106478"/>
            <a:ext cx="4724400" cy="4724400"/>
          </a:xfrm>
          <a:prstGeom prst="ellipse">
            <a:avLst/>
          </a:prstGeom>
          <a:solidFill>
            <a:srgbClr val="93D14F">
              <a:alpha val="54118"/>
            </a:srgb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
        <p:nvSpPr>
          <p:cNvPr id="7" name="Oval 6"/>
          <p:cNvSpPr/>
          <p:nvPr/>
        </p:nvSpPr>
        <p:spPr>
          <a:xfrm>
            <a:off x="5608153" y="2106478"/>
            <a:ext cx="4724400" cy="4724400"/>
          </a:xfrm>
          <a:prstGeom prst="ellipse">
            <a:avLst/>
          </a:prstGeom>
          <a:solidFill>
            <a:srgbClr val="A0D8FC">
              <a:alpha val="54118"/>
            </a:srgb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
        <p:nvSpPr>
          <p:cNvPr id="8" name="TextBox 7"/>
          <p:cNvSpPr txBox="1"/>
          <p:nvPr/>
        </p:nvSpPr>
        <p:spPr>
          <a:xfrm>
            <a:off x="2884999" y="4352440"/>
            <a:ext cx="2438400" cy="1323439"/>
          </a:xfrm>
          <a:prstGeom prst="rect">
            <a:avLst/>
          </a:prstGeom>
          <a:noFill/>
        </p:spPr>
        <p:txBody>
          <a:bodyPr wrap="square" rtlCol="0">
            <a:spAutoFit/>
          </a:bodyPr>
          <a:lstStyle/>
          <a:p>
            <a:pPr algn="ctr"/>
            <a:r>
              <a:rPr lang="en-US" sz="4000" dirty="0" smtClean="0">
                <a:latin typeface="Times New Roman" charset="0"/>
                <a:ea typeface="Times New Roman" charset="0"/>
                <a:cs typeface="Times New Roman" charset="0"/>
              </a:rPr>
              <a:t>Computer</a:t>
            </a:r>
            <a:br>
              <a:rPr lang="en-US" sz="4000" dirty="0" smtClean="0">
                <a:latin typeface="Times New Roman" charset="0"/>
                <a:ea typeface="Times New Roman" charset="0"/>
                <a:cs typeface="Times New Roman" charset="0"/>
              </a:rPr>
            </a:br>
            <a:r>
              <a:rPr lang="en-US" sz="4000" dirty="0" smtClean="0">
                <a:latin typeface="Times New Roman" charset="0"/>
                <a:ea typeface="Times New Roman" charset="0"/>
                <a:cs typeface="Times New Roman" charset="0"/>
              </a:rPr>
              <a:t>Vision</a:t>
            </a:r>
            <a:endParaRPr lang="en-US" sz="4000" dirty="0">
              <a:latin typeface="Times New Roman" charset="0"/>
              <a:ea typeface="Times New Roman" charset="0"/>
              <a:cs typeface="Times New Roman" charset="0"/>
            </a:endParaRPr>
          </a:p>
        </p:txBody>
      </p:sp>
      <p:sp>
        <p:nvSpPr>
          <p:cNvPr id="9" name="TextBox 8"/>
          <p:cNvSpPr txBox="1"/>
          <p:nvPr/>
        </p:nvSpPr>
        <p:spPr>
          <a:xfrm>
            <a:off x="7689123" y="4352440"/>
            <a:ext cx="2438400" cy="1323439"/>
          </a:xfrm>
          <a:prstGeom prst="rect">
            <a:avLst/>
          </a:prstGeom>
          <a:noFill/>
        </p:spPr>
        <p:txBody>
          <a:bodyPr wrap="square" rtlCol="0">
            <a:spAutoFit/>
          </a:bodyPr>
          <a:lstStyle/>
          <a:p>
            <a:pPr algn="ctr"/>
            <a:r>
              <a:rPr lang="en-US" sz="4000" dirty="0" smtClean="0">
                <a:latin typeface="Times New Roman" charset="0"/>
                <a:ea typeface="Times New Roman" charset="0"/>
                <a:cs typeface="Times New Roman" charset="0"/>
              </a:rPr>
              <a:t>Computer</a:t>
            </a:r>
            <a:br>
              <a:rPr lang="en-US" sz="4000" dirty="0" smtClean="0">
                <a:latin typeface="Times New Roman" charset="0"/>
                <a:ea typeface="Times New Roman" charset="0"/>
                <a:cs typeface="Times New Roman" charset="0"/>
              </a:rPr>
            </a:br>
            <a:r>
              <a:rPr lang="en-US" sz="4000" dirty="0" smtClean="0">
                <a:latin typeface="Times New Roman" charset="0"/>
                <a:ea typeface="Times New Roman" charset="0"/>
                <a:cs typeface="Times New Roman" charset="0"/>
              </a:rPr>
              <a:t>Graphics</a:t>
            </a:r>
            <a:endParaRPr lang="en-US" sz="4000" dirty="0">
              <a:latin typeface="Times New Roman" charset="0"/>
              <a:ea typeface="Times New Roman" charset="0"/>
              <a:cs typeface="Times New Roman" charset="0"/>
            </a:endParaRPr>
          </a:p>
        </p:txBody>
      </p:sp>
      <p:grpSp>
        <p:nvGrpSpPr>
          <p:cNvPr id="13" name="Group 12"/>
          <p:cNvGrpSpPr/>
          <p:nvPr/>
        </p:nvGrpSpPr>
        <p:grpSpPr>
          <a:xfrm>
            <a:off x="4532522" y="2365967"/>
            <a:ext cx="4261711" cy="2286000"/>
            <a:chOff x="4532522" y="2365967"/>
            <a:chExt cx="4261711" cy="2286000"/>
          </a:xfrm>
        </p:grpSpPr>
        <p:sp>
          <p:nvSpPr>
            <p:cNvPr id="11" name="Oval 10"/>
            <p:cNvSpPr/>
            <p:nvPr/>
          </p:nvSpPr>
          <p:spPr>
            <a:xfrm rot="20700000">
              <a:off x="4532522" y="2365967"/>
              <a:ext cx="4261711" cy="2286000"/>
            </a:xfrm>
            <a:prstGeom prst="ellipse">
              <a:avLst/>
            </a:prstGeom>
            <a:solidFill>
              <a:srgbClr val="FFFFFF">
                <a:alpha val="87059"/>
              </a:srgbClr>
            </a:solidFill>
            <a:ln>
              <a:noFill/>
            </a:ln>
            <a:effectLst>
              <a:softEdge rad="241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dirty="0" smtClean="0">
                <a:solidFill>
                  <a:schemeClr val="accent2"/>
                </a:solidFill>
              </a:endParaRPr>
            </a:p>
          </p:txBody>
        </p:sp>
        <p:sp>
          <p:nvSpPr>
            <p:cNvPr id="12" name="TextBox 11"/>
            <p:cNvSpPr txBox="1"/>
            <p:nvPr/>
          </p:nvSpPr>
          <p:spPr>
            <a:xfrm>
              <a:off x="5469662" y="2779362"/>
              <a:ext cx="2438400" cy="1323439"/>
            </a:xfrm>
            <a:prstGeom prst="rect">
              <a:avLst/>
            </a:prstGeom>
            <a:noFill/>
          </p:spPr>
          <p:txBody>
            <a:bodyPr wrap="square" rtlCol="0">
              <a:spAutoFit/>
            </a:bodyPr>
            <a:lstStyle/>
            <a:p>
              <a:pPr algn="ctr"/>
              <a:r>
                <a:rPr lang="en-US" sz="4000" dirty="0" smtClean="0">
                  <a:latin typeface="Times New Roman" charset="0"/>
                  <a:ea typeface="Times New Roman" charset="0"/>
                  <a:cs typeface="Times New Roman" charset="0"/>
                </a:rPr>
                <a:t>This</a:t>
              </a:r>
              <a:br>
                <a:rPr lang="en-US" sz="4000" dirty="0" smtClean="0">
                  <a:latin typeface="Times New Roman" charset="0"/>
                  <a:ea typeface="Times New Roman" charset="0"/>
                  <a:cs typeface="Times New Roman" charset="0"/>
                </a:rPr>
              </a:br>
              <a:r>
                <a:rPr lang="en-US" sz="4000" dirty="0" smtClean="0">
                  <a:latin typeface="Times New Roman" charset="0"/>
                  <a:ea typeface="Times New Roman" charset="0"/>
                  <a:cs typeface="Times New Roman" charset="0"/>
                </a:rPr>
                <a:t>Class</a:t>
              </a:r>
              <a:endParaRPr lang="en-US" sz="4000" dirty="0">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14124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1579384" cy="1143000"/>
          </a:xfrm>
        </p:spPr>
        <p:txBody>
          <a:bodyPr/>
          <a:lstStyle/>
          <a:p>
            <a:r>
              <a:rPr lang="en-US" dirty="0" smtClean="0"/>
              <a:t>History of Computer Vision: Hubel &amp; Wiesel (1959)</a:t>
            </a:r>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7878" y="1338400"/>
            <a:ext cx="6973068" cy="5119375"/>
          </a:xfrm>
          <a:prstGeom prst="rect">
            <a:avLst/>
          </a:prstGeom>
        </p:spPr>
      </p:pic>
      <p:sp>
        <p:nvSpPr>
          <p:cNvPr id="7" name="TextBox 6"/>
          <p:cNvSpPr txBox="1"/>
          <p:nvPr/>
        </p:nvSpPr>
        <p:spPr>
          <a:xfrm>
            <a:off x="8916775" y="6457890"/>
            <a:ext cx="3272050" cy="400110"/>
          </a:xfrm>
          <a:prstGeom prst="rect">
            <a:avLst/>
          </a:prstGeom>
          <a:noFill/>
        </p:spPr>
        <p:txBody>
          <a:bodyPr wrap="none" rtlCol="0">
            <a:spAutoFit/>
          </a:bodyPr>
          <a:lstStyle/>
          <a:p>
            <a:pPr algn="r"/>
            <a:r>
              <a:rPr lang="en-US" sz="2000" smtClean="0">
                <a:latin typeface="Times New Roman" charset="0"/>
                <a:ea typeface="Times New Roman" charset="0"/>
                <a:cs typeface="Times New Roman" charset="0"/>
              </a:rPr>
              <a:t>Slides from Stanford CS 231n</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1382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1579384" cy="1143000"/>
          </a:xfrm>
        </p:spPr>
        <p:txBody>
          <a:bodyPr/>
          <a:lstStyle/>
          <a:p>
            <a:r>
              <a:rPr lang="en-US" dirty="0" smtClean="0"/>
              <a:t>History of Computer Vision: Block World (1963)</a:t>
            </a:r>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9034" y="1176535"/>
            <a:ext cx="6870757" cy="5222655"/>
          </a:xfrm>
          <a:prstGeom prst="rect">
            <a:avLst/>
          </a:prstGeom>
        </p:spPr>
      </p:pic>
      <p:sp>
        <p:nvSpPr>
          <p:cNvPr id="7" name="TextBox 6"/>
          <p:cNvSpPr txBox="1"/>
          <p:nvPr/>
        </p:nvSpPr>
        <p:spPr>
          <a:xfrm>
            <a:off x="8916775" y="6457890"/>
            <a:ext cx="3272050" cy="400110"/>
          </a:xfrm>
          <a:prstGeom prst="rect">
            <a:avLst/>
          </a:prstGeom>
          <a:noFill/>
        </p:spPr>
        <p:txBody>
          <a:bodyPr wrap="none" rtlCol="0">
            <a:spAutoFit/>
          </a:bodyPr>
          <a:lstStyle/>
          <a:p>
            <a:pPr algn="r"/>
            <a:r>
              <a:rPr lang="en-US" sz="2000" smtClean="0">
                <a:latin typeface="Times New Roman" charset="0"/>
                <a:ea typeface="Times New Roman" charset="0"/>
                <a:cs typeface="Times New Roman" charset="0"/>
              </a:rPr>
              <a:t>Slides from Stanford CS 231n</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8502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1579384" cy="1143000"/>
          </a:xfrm>
        </p:spPr>
        <p:txBody>
          <a:bodyPr/>
          <a:lstStyle/>
          <a:p>
            <a:r>
              <a:rPr lang="en-US" dirty="0" smtClean="0"/>
              <a:t>History of Computer Vision: David Marr (1970s)</a:t>
            </a:r>
            <a:endParaRPr lang="en-US" dirty="0"/>
          </a:p>
        </p:txBody>
      </p:sp>
      <p:sp>
        <p:nvSpPr>
          <p:cNvPr id="5" name="TextBox 4"/>
          <p:cNvSpPr txBox="1"/>
          <p:nvPr/>
        </p:nvSpPr>
        <p:spPr>
          <a:xfrm>
            <a:off x="8916775" y="6457890"/>
            <a:ext cx="3272050" cy="400110"/>
          </a:xfrm>
          <a:prstGeom prst="rect">
            <a:avLst/>
          </a:prstGeom>
          <a:noFill/>
        </p:spPr>
        <p:txBody>
          <a:bodyPr wrap="none" rtlCol="0">
            <a:spAutoFit/>
          </a:bodyPr>
          <a:lstStyle/>
          <a:p>
            <a:pPr algn="r"/>
            <a:r>
              <a:rPr lang="en-US" sz="2000" smtClean="0">
                <a:latin typeface="Times New Roman" charset="0"/>
                <a:ea typeface="Times New Roman" charset="0"/>
                <a:cs typeface="Times New Roman" charset="0"/>
              </a:rPr>
              <a:t>Slides from Stanford CS 231n</a:t>
            </a:r>
            <a:endParaRPr lang="en-US" sz="2000" dirty="0">
              <a:latin typeface="Times New Roman" charset="0"/>
              <a:ea typeface="Times New Roman" charset="0"/>
              <a:cs typeface="Times New Roman" charset="0"/>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0612" y="694670"/>
            <a:ext cx="7467600" cy="5838306"/>
          </a:xfrm>
          <a:prstGeom prst="rect">
            <a:avLst/>
          </a:prstGeom>
        </p:spPr>
      </p:pic>
    </p:spTree>
    <p:extLst>
      <p:ext uri="{BB962C8B-B14F-4D97-AF65-F5344CB8AC3E}">
        <p14:creationId xmlns:p14="http://schemas.microsoft.com/office/powerpoint/2010/main" val="125063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Computer Vision: 1980s</a:t>
            </a:r>
            <a:endParaRPr lang="en-US" dirty="0"/>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6667"/>
          <a:stretch/>
        </p:blipFill>
        <p:spPr>
          <a:xfrm>
            <a:off x="649634" y="152400"/>
            <a:ext cx="11159778" cy="5902282"/>
          </a:xfrm>
          <a:prstGeom prst="rect">
            <a:avLst/>
          </a:prstGeom>
        </p:spPr>
      </p:pic>
      <p:sp>
        <p:nvSpPr>
          <p:cNvPr id="6" name="TextBox 5"/>
          <p:cNvSpPr txBox="1"/>
          <p:nvPr/>
        </p:nvSpPr>
        <p:spPr>
          <a:xfrm>
            <a:off x="8916775" y="6457890"/>
            <a:ext cx="3272050" cy="400110"/>
          </a:xfrm>
          <a:prstGeom prst="rect">
            <a:avLst/>
          </a:prstGeom>
          <a:noFill/>
        </p:spPr>
        <p:txBody>
          <a:bodyPr wrap="none" rtlCol="0">
            <a:spAutoFit/>
          </a:bodyPr>
          <a:lstStyle/>
          <a:p>
            <a:pPr algn="r"/>
            <a:r>
              <a:rPr lang="en-US" sz="2000" smtClean="0">
                <a:latin typeface="Times New Roman" charset="0"/>
                <a:ea typeface="Times New Roman" charset="0"/>
                <a:cs typeface="Times New Roman" charset="0"/>
              </a:rPr>
              <a:t>Slides from Stanford CS 231n</a:t>
            </a:r>
            <a:endParaRPr lang="en-US" sz="2000" dirty="0">
              <a:latin typeface="Times New Roman" charset="0"/>
              <a:ea typeface="Times New Roman" charset="0"/>
              <a:cs typeface="Times New Roman" charset="0"/>
            </a:endParaRPr>
          </a:p>
        </p:txBody>
      </p:sp>
      <p:sp>
        <p:nvSpPr>
          <p:cNvPr id="7" name="TextBox 6"/>
          <p:cNvSpPr txBox="1"/>
          <p:nvPr/>
        </p:nvSpPr>
        <p:spPr>
          <a:xfrm>
            <a:off x="2724397" y="5730772"/>
            <a:ext cx="7010252" cy="400110"/>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David Lowe 1987: 3D </a:t>
            </a:r>
            <a:r>
              <a:rPr lang="en-US" sz="2000" smtClean="0">
                <a:latin typeface="Times New Roman" charset="0"/>
                <a:ea typeface="Times New Roman" charset="0"/>
                <a:cs typeface="Times New Roman" charset="0"/>
              </a:rPr>
              <a:t>Object Recognition from Single 2D Images</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638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Computer Vision: 1980s</a:t>
            </a:r>
            <a:endParaRPr lang="en-US" dirty="0"/>
          </a:p>
        </p:txBody>
      </p:sp>
      <p:sp>
        <p:nvSpPr>
          <p:cNvPr id="6" name="TextBox 5"/>
          <p:cNvSpPr txBox="1"/>
          <p:nvPr/>
        </p:nvSpPr>
        <p:spPr>
          <a:xfrm>
            <a:off x="8916775" y="6457890"/>
            <a:ext cx="3272050" cy="400110"/>
          </a:xfrm>
          <a:prstGeom prst="rect">
            <a:avLst/>
          </a:prstGeom>
          <a:noFill/>
        </p:spPr>
        <p:txBody>
          <a:bodyPr wrap="none" rtlCol="0">
            <a:spAutoFit/>
          </a:bodyPr>
          <a:lstStyle/>
          <a:p>
            <a:pPr algn="r"/>
            <a:r>
              <a:rPr lang="en-US" sz="2000" smtClean="0">
                <a:latin typeface="Times New Roman" charset="0"/>
                <a:ea typeface="Times New Roman" charset="0"/>
                <a:cs typeface="Times New Roman" charset="0"/>
              </a:rPr>
              <a:t>Slides from Stanford CS 231n</a:t>
            </a:r>
            <a:endParaRPr lang="en-US" sz="2000" dirty="0">
              <a:latin typeface="Times New Roman" charset="0"/>
              <a:ea typeface="Times New Roman" charset="0"/>
              <a:cs typeface="Times New Roman" charset="0"/>
            </a:endParaRPr>
          </a:p>
        </p:txBody>
      </p:sp>
      <p:sp>
        <p:nvSpPr>
          <p:cNvPr id="7" name="TextBox 6"/>
          <p:cNvSpPr txBox="1"/>
          <p:nvPr/>
        </p:nvSpPr>
        <p:spPr>
          <a:xfrm>
            <a:off x="2724397" y="5730772"/>
            <a:ext cx="7010252" cy="400110"/>
          </a:xfrm>
          <a:prstGeom prst="rect">
            <a:avLst/>
          </a:prstGeom>
          <a:noFill/>
        </p:spPr>
        <p:txBody>
          <a:bodyPr wrap="none" rtlCol="0">
            <a:spAutoFit/>
          </a:bodyPr>
          <a:lstStyle/>
          <a:p>
            <a:pPr algn="ctr"/>
            <a:r>
              <a:rPr lang="en-US" sz="2000" dirty="0" smtClean="0">
                <a:latin typeface="Times New Roman" charset="0"/>
                <a:ea typeface="Times New Roman" charset="0"/>
                <a:cs typeface="Times New Roman" charset="0"/>
              </a:rPr>
              <a:t>David Lowe 1987: 3D </a:t>
            </a:r>
            <a:r>
              <a:rPr lang="en-US" sz="2000" smtClean="0">
                <a:latin typeface="Times New Roman" charset="0"/>
                <a:ea typeface="Times New Roman" charset="0"/>
                <a:cs typeface="Times New Roman" charset="0"/>
              </a:rPr>
              <a:t>Object Recognition from Single 2D Images</a:t>
            </a:r>
            <a:endParaRPr lang="en-US" sz="2000" dirty="0">
              <a:latin typeface="Times New Roman" charset="0"/>
              <a:ea typeface="Times New Roman" charset="0"/>
              <a:cs typeface="Times New Roman"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1111"/>
          <a:stretch/>
        </p:blipFill>
        <p:spPr>
          <a:xfrm>
            <a:off x="309809" y="2362200"/>
            <a:ext cx="5823818" cy="282538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6667"/>
          <a:stretch/>
        </p:blipFill>
        <p:spPr>
          <a:xfrm>
            <a:off x="6203230" y="1673208"/>
            <a:ext cx="5845740" cy="3889392"/>
          </a:xfrm>
          <a:prstGeom prst="rect">
            <a:avLst/>
          </a:prstGeom>
        </p:spPr>
      </p:pic>
    </p:spTree>
    <p:extLst>
      <p:ext uri="{BB962C8B-B14F-4D97-AF65-F5344CB8AC3E}">
        <p14:creationId xmlns:p14="http://schemas.microsoft.com/office/powerpoint/2010/main" val="171574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Scale-Invariant Feature Transform (SIFT, 1999)</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4439" y="944329"/>
            <a:ext cx="8059947" cy="5607584"/>
          </a:xfrm>
          <a:prstGeom prst="rect">
            <a:avLst/>
          </a:prstGeom>
        </p:spPr>
      </p:pic>
      <p:sp>
        <p:nvSpPr>
          <p:cNvPr id="5" name="TextBox 4"/>
          <p:cNvSpPr txBox="1"/>
          <p:nvPr/>
        </p:nvSpPr>
        <p:spPr>
          <a:xfrm>
            <a:off x="8916775" y="6457890"/>
            <a:ext cx="3272050" cy="400110"/>
          </a:xfrm>
          <a:prstGeom prst="rect">
            <a:avLst/>
          </a:prstGeom>
          <a:noFill/>
        </p:spPr>
        <p:txBody>
          <a:bodyPr wrap="none" rtlCol="0">
            <a:spAutoFit/>
          </a:bodyPr>
          <a:lstStyle/>
          <a:p>
            <a:pPr algn="r"/>
            <a:r>
              <a:rPr lang="en-US" sz="2000" smtClean="0">
                <a:latin typeface="Times New Roman" charset="0"/>
                <a:ea typeface="Times New Roman" charset="0"/>
                <a:cs typeface="Times New Roman" charset="0"/>
              </a:rPr>
              <a:t>Slides from Stanford CS 231n</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37655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Detection (2001)</a:t>
            </a:r>
            <a:endParaRPr lang="en-US" dirty="0"/>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 b="460"/>
          <a:stretch/>
        </p:blipFill>
        <p:spPr>
          <a:xfrm>
            <a:off x="2159689" y="1103374"/>
            <a:ext cx="7869447" cy="5449826"/>
          </a:xfrm>
          <a:prstGeom prst="rect">
            <a:avLst/>
          </a:prstGeom>
        </p:spPr>
      </p:pic>
      <p:sp>
        <p:nvSpPr>
          <p:cNvPr id="5" name="TextBox 4"/>
          <p:cNvSpPr txBox="1"/>
          <p:nvPr/>
        </p:nvSpPr>
        <p:spPr>
          <a:xfrm>
            <a:off x="8916775" y="6457890"/>
            <a:ext cx="3272050" cy="400110"/>
          </a:xfrm>
          <a:prstGeom prst="rect">
            <a:avLst/>
          </a:prstGeom>
          <a:noFill/>
        </p:spPr>
        <p:txBody>
          <a:bodyPr wrap="none" rtlCol="0">
            <a:spAutoFit/>
          </a:bodyPr>
          <a:lstStyle/>
          <a:p>
            <a:pPr algn="r"/>
            <a:r>
              <a:rPr lang="en-US" sz="2000" smtClean="0">
                <a:latin typeface="Times New Roman" charset="0"/>
                <a:ea typeface="Times New Roman" charset="0"/>
                <a:cs typeface="Times New Roman" charset="0"/>
              </a:rPr>
              <a:t>Slides from Stanford CS 231n</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0478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HoG</a:t>
            </a:r>
            <a:r>
              <a:rPr lang="en-US" dirty="0" smtClean="0"/>
              <a:t> and Deformable Part Models (2000s)</a:t>
            </a:r>
            <a:endParaRPr lang="en-US" dirty="0"/>
          </a:p>
        </p:txBody>
      </p:sp>
      <p:pic>
        <p:nvPicPr>
          <p:cNvPr id="4" name="Content Placeholder 3"/>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351"/>
          <a:stretch/>
        </p:blipFill>
        <p:spPr>
          <a:xfrm>
            <a:off x="2170113" y="1161351"/>
            <a:ext cx="7848599" cy="5391849"/>
          </a:xfrm>
        </p:spPr>
      </p:pic>
      <p:sp>
        <p:nvSpPr>
          <p:cNvPr id="5" name="TextBox 4"/>
          <p:cNvSpPr txBox="1"/>
          <p:nvPr/>
        </p:nvSpPr>
        <p:spPr>
          <a:xfrm>
            <a:off x="8916775" y="6457890"/>
            <a:ext cx="3272050" cy="400110"/>
          </a:xfrm>
          <a:prstGeom prst="rect">
            <a:avLst/>
          </a:prstGeom>
          <a:noFill/>
        </p:spPr>
        <p:txBody>
          <a:bodyPr wrap="none" rtlCol="0">
            <a:spAutoFit/>
          </a:bodyPr>
          <a:lstStyle/>
          <a:p>
            <a:pPr algn="r"/>
            <a:r>
              <a:rPr lang="en-US" sz="2000" smtClean="0">
                <a:latin typeface="Times New Roman" charset="0"/>
                <a:ea typeface="Times New Roman" charset="0"/>
                <a:cs typeface="Times New Roman" charset="0"/>
              </a:rPr>
              <a:t>Slides from Stanford CS 231n</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0563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ImageNet</a:t>
            </a:r>
            <a:r>
              <a:rPr lang="en-US" dirty="0" smtClean="0"/>
              <a:t> (2009)</a:t>
            </a:r>
            <a:endParaRPr lang="en-US" dirty="0"/>
          </a:p>
        </p:txBody>
      </p:sp>
      <p:sp>
        <p:nvSpPr>
          <p:cNvPr id="3" name="Content Placeholder 2"/>
          <p:cNvSpPr>
            <a:spLocks noGrp="1"/>
          </p:cNvSpPr>
          <p:nvPr>
            <p:ph idx="1"/>
          </p:nvPr>
        </p:nvSpPr>
        <p:spPr/>
        <p:txBody>
          <a:bodyPr/>
          <a:lstStyle/>
          <a:p>
            <a:r>
              <a:rPr lang="en-US" dirty="0" err="1" smtClean="0"/>
              <a:t>Jia</a:t>
            </a:r>
            <a:r>
              <a:rPr lang="en-US" dirty="0" smtClean="0"/>
              <a:t> Deng, Wei Dong, Richard </a:t>
            </a:r>
            <a:r>
              <a:rPr lang="en-US" dirty="0" err="1" smtClean="0"/>
              <a:t>Socher</a:t>
            </a:r>
            <a:r>
              <a:rPr lang="en-US" dirty="0" smtClean="0"/>
              <a:t>, Lia-</a:t>
            </a:r>
            <a:r>
              <a:rPr lang="en-US" dirty="0" err="1" smtClean="0"/>
              <a:t>Jia</a:t>
            </a:r>
            <a:r>
              <a:rPr lang="en-US" dirty="0" smtClean="0"/>
              <a:t> Li, Kai Li, Li </a:t>
            </a:r>
            <a:r>
              <a:rPr lang="en-US" dirty="0" err="1" smtClean="0"/>
              <a:t>Fei-Fei</a:t>
            </a:r>
            <a:endParaRPr lang="en-US" dirty="0"/>
          </a:p>
          <a:p>
            <a:r>
              <a:rPr lang="en-US" dirty="0" smtClean="0"/>
              <a:t>Currently over 10 million images in tens of thousands of categories</a:t>
            </a:r>
          </a:p>
          <a:p>
            <a:r>
              <a:rPr lang="en-US" dirty="0">
                <a:hlinkClick r:id="rId2"/>
              </a:rPr>
              <a:t>http://</a:t>
            </a:r>
            <a:r>
              <a:rPr lang="en-US" dirty="0" smtClean="0">
                <a:hlinkClick r:id="rId2"/>
              </a:rPr>
              <a:t>image-net.org/explore</a:t>
            </a:r>
            <a:endParaRPr lang="en-US" dirty="0" smtClean="0"/>
          </a:p>
          <a:p>
            <a:r>
              <a:rPr lang="en-US" dirty="0" err="1" smtClean="0"/>
              <a:t>ImageNet</a:t>
            </a:r>
            <a:r>
              <a:rPr lang="en-US" dirty="0" smtClean="0"/>
              <a:t> Large Scale Visual Recognition Competition (ILSVRC)</a:t>
            </a:r>
            <a:endParaRPr lang="en-US" dirty="0"/>
          </a:p>
        </p:txBody>
      </p:sp>
    </p:spTree>
    <p:extLst>
      <p:ext uri="{BB962C8B-B14F-4D97-AF65-F5344CB8AC3E}">
        <p14:creationId xmlns:p14="http://schemas.microsoft.com/office/powerpoint/2010/main" val="133119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lstStyle/>
          <a:p>
            <a:r>
              <a:rPr lang="en-US" dirty="0" smtClean="0"/>
              <a:t>Learn math and computer science behind deep (artificial) neural networks </a:t>
            </a:r>
          </a:p>
          <a:p>
            <a:r>
              <a:rPr lang="en-US" dirty="0" smtClean="0"/>
              <a:t>Understand in a general way how deep learning has been applied to areas such as natural language processing, robotics, games, finance</a:t>
            </a:r>
          </a:p>
          <a:p>
            <a:r>
              <a:rPr lang="en-US" dirty="0" smtClean="0"/>
              <a:t>Understand in moderate depth how deep learning is used in computer vision</a:t>
            </a:r>
          </a:p>
          <a:p>
            <a:r>
              <a:rPr lang="en-US" dirty="0" smtClean="0"/>
              <a:t>Understand in greater depth how deep learning is used in graphics</a:t>
            </a:r>
          </a:p>
          <a:p>
            <a:r>
              <a:rPr lang="en-US" dirty="0" smtClean="0"/>
              <a:t>Gain experience building your own deep networks for visual computing problems (computer graphics, computer vision)</a:t>
            </a:r>
            <a:endParaRPr lang="en-US" dirty="0"/>
          </a:p>
        </p:txBody>
      </p:sp>
    </p:spTree>
    <p:extLst>
      <p:ext uri="{BB962C8B-B14F-4D97-AF65-F5344CB8AC3E}">
        <p14:creationId xmlns:p14="http://schemas.microsoft.com/office/powerpoint/2010/main" val="181757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Vision: Deep Learning (2012-)</a:t>
            </a:r>
            <a:endParaRPr lang="en-US" dirty="0"/>
          </a:p>
        </p:txBody>
      </p:sp>
      <p:sp>
        <p:nvSpPr>
          <p:cNvPr id="3" name="Content Placeholder 2"/>
          <p:cNvSpPr>
            <a:spLocks noGrp="1"/>
          </p:cNvSpPr>
          <p:nvPr>
            <p:ph idx="1"/>
          </p:nvPr>
        </p:nvSpPr>
        <p:spPr/>
        <p:txBody>
          <a:bodyPr/>
          <a:lstStyle/>
          <a:p>
            <a:r>
              <a:rPr lang="en-US" dirty="0" smtClean="0"/>
              <a:t>In 2012, the </a:t>
            </a:r>
            <a:r>
              <a:rPr lang="en-US" dirty="0" err="1" smtClean="0"/>
              <a:t>AlexNet</a:t>
            </a:r>
            <a:r>
              <a:rPr lang="en-US" dirty="0" smtClean="0"/>
              <a:t> classifier gained a significant performance improvement on the ILSVRC by using deep neural networks.</a:t>
            </a:r>
          </a:p>
          <a:p>
            <a:r>
              <a:rPr lang="en-US" dirty="0"/>
              <a:t>Deep learning on </a:t>
            </a:r>
            <a:r>
              <a:rPr lang="en-US" dirty="0" err="1"/>
              <a:t>ImageNet</a:t>
            </a:r>
            <a:r>
              <a:rPr lang="en-US" dirty="0"/>
              <a:t> </a:t>
            </a:r>
            <a:r>
              <a:rPr lang="en-US" dirty="0">
                <a:hlinkClick r:id="rId2"/>
              </a:rPr>
              <a:t>surpassed human performance</a:t>
            </a:r>
            <a:r>
              <a:rPr lang="en-US" dirty="0"/>
              <a:t> for object recognition in </a:t>
            </a:r>
            <a:r>
              <a:rPr lang="en-US" dirty="0" smtClean="0"/>
              <a:t>2015</a:t>
            </a:r>
          </a:p>
          <a:p>
            <a:r>
              <a:rPr lang="en-US" dirty="0" smtClean="0"/>
              <a:t>Recently, computer vision predominantly uses deep learning.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12" y="4181118"/>
            <a:ext cx="8077200" cy="2689581"/>
          </a:xfrm>
          <a:prstGeom prst="rect">
            <a:avLst/>
          </a:prstGeom>
        </p:spPr>
      </p:pic>
    </p:spTree>
    <p:extLst>
      <p:ext uri="{BB962C8B-B14F-4D97-AF65-F5344CB8AC3E}">
        <p14:creationId xmlns:p14="http://schemas.microsoft.com/office/powerpoint/2010/main" val="139296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1579384" cy="1143000"/>
          </a:xfrm>
        </p:spPr>
        <p:txBody>
          <a:bodyPr/>
          <a:lstStyle/>
          <a:p>
            <a:r>
              <a:rPr lang="en-US" sz="4000" dirty="0" smtClean="0"/>
              <a:t>Question: What is the Inverse of Artificial Intelligence?</a:t>
            </a:r>
            <a:endParaRPr lang="en-US" sz="4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35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1579384" cy="1143000"/>
          </a:xfrm>
        </p:spPr>
        <p:txBody>
          <a:bodyPr/>
          <a:lstStyle/>
          <a:p>
            <a:r>
              <a:rPr lang="en-US" sz="4000" dirty="0" smtClean="0"/>
              <a:t>Question: What is the Inverse of Artificial Intelligence?</a:t>
            </a:r>
            <a:endParaRPr lang="en-US" sz="4000" dirty="0"/>
          </a:p>
        </p:txBody>
      </p:sp>
      <p:sp>
        <p:nvSpPr>
          <p:cNvPr id="3" name="Content Placeholder 2"/>
          <p:cNvSpPr>
            <a:spLocks noGrp="1"/>
          </p:cNvSpPr>
          <p:nvPr>
            <p:ph idx="1"/>
          </p:nvPr>
        </p:nvSpPr>
        <p:spPr/>
        <p:txBody>
          <a:bodyPr/>
          <a:lstStyle/>
          <a:p>
            <a:r>
              <a:rPr lang="en-US" dirty="0" smtClean="0">
                <a:hlinkClick r:id="rId2"/>
              </a:rPr>
              <a:t>Artificial stupidity</a:t>
            </a:r>
            <a:endParaRPr lang="en-US" dirty="0"/>
          </a:p>
        </p:txBody>
      </p:sp>
    </p:spTree>
    <p:extLst>
      <p:ext uri="{BB962C8B-B14F-4D97-AF65-F5344CB8AC3E}">
        <p14:creationId xmlns:p14="http://schemas.microsoft.com/office/powerpoint/2010/main" val="34473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Impact on Computer Graphics</a:t>
            </a:r>
            <a:endParaRPr lang="en-US" dirty="0"/>
          </a:p>
        </p:txBody>
      </p:sp>
      <p:sp>
        <p:nvSpPr>
          <p:cNvPr id="3" name="Content Placeholder 2"/>
          <p:cNvSpPr>
            <a:spLocks noGrp="1"/>
          </p:cNvSpPr>
          <p:nvPr>
            <p:ph idx="1"/>
          </p:nvPr>
        </p:nvSpPr>
        <p:spPr/>
        <p:txBody>
          <a:bodyPr/>
          <a:lstStyle/>
          <a:p>
            <a:r>
              <a:rPr lang="en-US" dirty="0" smtClean="0"/>
              <a:t>As computer vision </a:t>
            </a:r>
            <a:r>
              <a:rPr lang="en-US" dirty="0" smtClean="0"/>
              <a:t>works better, we </a:t>
            </a:r>
            <a:r>
              <a:rPr lang="en-US" dirty="0" smtClean="0"/>
              <a:t>can now use techniques from computer vision and deep learning for the generation of synthetic pictures in computer graphics.</a:t>
            </a:r>
          </a:p>
          <a:p>
            <a:r>
              <a:rPr lang="en-US" dirty="0" smtClean="0"/>
              <a:t>Increasing number of papers after 2014.</a:t>
            </a:r>
          </a:p>
          <a:p>
            <a:r>
              <a:rPr lang="en-US" dirty="0" smtClean="0"/>
              <a:t>Predict this will be a trend:</a:t>
            </a:r>
          </a:p>
          <a:p>
            <a:pPr lvl="1"/>
            <a:r>
              <a:rPr lang="en-US" dirty="0" smtClean="0"/>
              <a:t>It is expensive and challenging to manually author computer graphics programs, especially those related to content in virtual worlds, e.g. </a:t>
            </a:r>
            <a:r>
              <a:rPr lang="en-US" dirty="0" err="1" smtClean="0"/>
              <a:t>shaders</a:t>
            </a:r>
            <a:r>
              <a:rPr lang="en-US" dirty="0" smtClean="0"/>
              <a:t>, geometric and texture variations, etc.</a:t>
            </a:r>
          </a:p>
          <a:p>
            <a:pPr lvl="1"/>
            <a:r>
              <a:rPr lang="en-US" dirty="0" smtClean="0"/>
              <a:t>Cameras are cheap and there is an enormous amount of visual data to learn from to construct plausible virtual replicas.</a:t>
            </a:r>
            <a:endParaRPr lang="en-US" dirty="0"/>
          </a:p>
        </p:txBody>
      </p:sp>
    </p:spTree>
    <p:extLst>
      <p:ext uri="{BB962C8B-B14F-4D97-AF65-F5344CB8AC3E}">
        <p14:creationId xmlns:p14="http://schemas.microsoft.com/office/powerpoint/2010/main" val="39799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Papers We Will Cover: Text</a:t>
            </a:r>
            <a:endParaRPr lang="en-US" dirty="0"/>
          </a:p>
        </p:txBody>
      </p:sp>
      <p:sp>
        <p:nvSpPr>
          <p:cNvPr id="3" name="Content Placeholder 2"/>
          <p:cNvSpPr>
            <a:spLocks noGrp="1"/>
          </p:cNvSpPr>
          <p:nvPr>
            <p:ph idx="1"/>
          </p:nvPr>
        </p:nvSpPr>
        <p:spPr/>
        <p:txBody>
          <a:bodyPr/>
          <a:lstStyle/>
          <a:p>
            <a:r>
              <a:rPr lang="en-US" dirty="0" smtClean="0">
                <a:hlinkClick r:id="rId2"/>
              </a:rPr>
              <a:t>Random generation of Shakespeare text</a:t>
            </a:r>
            <a:r>
              <a:rPr lang="en-US" dirty="0"/>
              <a:t> </a:t>
            </a:r>
            <a:r>
              <a:rPr lang="en-US" dirty="0" smtClean="0"/>
              <a:t>using recurrent neural networks (RNNs):</a:t>
            </a:r>
          </a:p>
          <a:p>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2" y="3200400"/>
            <a:ext cx="11557000" cy="2565400"/>
          </a:xfrm>
          <a:prstGeom prst="rect">
            <a:avLst/>
          </a:prstGeom>
        </p:spPr>
      </p:pic>
    </p:spTree>
    <p:extLst>
      <p:ext uri="{BB962C8B-B14F-4D97-AF65-F5344CB8AC3E}">
        <p14:creationId xmlns:p14="http://schemas.microsoft.com/office/powerpoint/2010/main" val="55408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Papers We Will </a:t>
            </a:r>
            <a:r>
              <a:rPr lang="en-US" dirty="0" smtClean="0"/>
              <a:t>Cover: Games</a:t>
            </a:r>
            <a:endParaRPr lang="en-US" dirty="0"/>
          </a:p>
        </p:txBody>
      </p:sp>
      <p:sp>
        <p:nvSpPr>
          <p:cNvPr id="3" name="Content Placeholder 2"/>
          <p:cNvSpPr>
            <a:spLocks noGrp="1"/>
          </p:cNvSpPr>
          <p:nvPr>
            <p:ph idx="1"/>
          </p:nvPr>
        </p:nvSpPr>
        <p:spPr/>
        <p:txBody>
          <a:bodyPr/>
          <a:lstStyle/>
          <a:p>
            <a:r>
              <a:rPr lang="en-US" dirty="0" smtClean="0"/>
              <a:t>How Google </a:t>
            </a:r>
            <a:r>
              <a:rPr lang="en-US" dirty="0" err="1" smtClean="0"/>
              <a:t>DeepMind</a:t>
            </a:r>
            <a:r>
              <a:rPr lang="en-US" dirty="0" smtClean="0"/>
              <a:t> used reinforcement learning to train a neural network to </a:t>
            </a:r>
            <a:r>
              <a:rPr lang="en-US" dirty="0" smtClean="0">
                <a:hlinkClick r:id="rId2"/>
              </a:rPr>
              <a:t>play Atari games</a:t>
            </a:r>
            <a:r>
              <a:rPr lang="en-US" dirty="0" smtClean="0"/>
              <a:t>.</a:t>
            </a:r>
            <a:endParaRPr lang="en-US" dirty="0"/>
          </a:p>
        </p:txBody>
      </p:sp>
    </p:spTree>
    <p:extLst>
      <p:ext uri="{BB962C8B-B14F-4D97-AF65-F5344CB8AC3E}">
        <p14:creationId xmlns:p14="http://schemas.microsoft.com/office/powerpoint/2010/main" val="202629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
            </a:r>
            <a:r>
              <a:rPr lang="en-US" dirty="0" smtClean="0"/>
              <a:t>Papers: Computer Vision</a:t>
            </a:r>
            <a:endParaRPr lang="en-US" dirty="0"/>
          </a:p>
        </p:txBody>
      </p:sp>
      <p:sp>
        <p:nvSpPr>
          <p:cNvPr id="3" name="Content Placeholder 2"/>
          <p:cNvSpPr>
            <a:spLocks noGrp="1"/>
          </p:cNvSpPr>
          <p:nvPr>
            <p:ph idx="1"/>
          </p:nvPr>
        </p:nvSpPr>
        <p:spPr/>
        <p:txBody>
          <a:bodyPr/>
          <a:lstStyle/>
          <a:p>
            <a:r>
              <a:rPr lang="en-US" dirty="0" smtClean="0"/>
              <a:t>How convolutional neural networks can be trained to </a:t>
            </a:r>
            <a:r>
              <a:rPr lang="en-US" dirty="0" smtClean="0">
                <a:hlinkClick r:id="rId2"/>
              </a:rPr>
              <a:t>segment video into semantically meaningful regions</a:t>
            </a:r>
            <a:r>
              <a:rPr lang="en-US" dirty="0" smtClean="0"/>
              <a:t>.</a:t>
            </a:r>
            <a:endParaRPr lang="en-US" dirty="0"/>
          </a:p>
        </p:txBody>
      </p:sp>
    </p:spTree>
    <p:extLst>
      <p:ext uri="{BB962C8B-B14F-4D97-AF65-F5344CB8AC3E}">
        <p14:creationId xmlns:p14="http://schemas.microsoft.com/office/powerpoint/2010/main" val="202366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
            </a:r>
            <a:r>
              <a:rPr lang="en-US" dirty="0" smtClean="0"/>
              <a:t>Papers: Computer Vision</a:t>
            </a:r>
            <a:endParaRPr lang="en-US" dirty="0"/>
          </a:p>
        </p:txBody>
      </p:sp>
      <p:sp>
        <p:nvSpPr>
          <p:cNvPr id="3" name="Content Placeholder 2"/>
          <p:cNvSpPr>
            <a:spLocks noGrp="1"/>
          </p:cNvSpPr>
          <p:nvPr>
            <p:ph idx="1"/>
          </p:nvPr>
        </p:nvSpPr>
        <p:spPr/>
        <p:txBody>
          <a:bodyPr/>
          <a:lstStyle/>
          <a:p>
            <a:r>
              <a:rPr lang="en-US" dirty="0" smtClean="0"/>
              <a:t>How to use deep learning to </a:t>
            </a:r>
            <a:r>
              <a:rPr lang="en-US" dirty="0" smtClean="0">
                <a:hlinkClick r:id="rId2"/>
              </a:rPr>
              <a:t>find body correspondences</a:t>
            </a:r>
            <a:r>
              <a:rPr lang="en-US" dirty="0" smtClean="0"/>
              <a:t>.</a:t>
            </a:r>
            <a:endParaRPr lang="en-US" dirty="0"/>
          </a:p>
        </p:txBody>
      </p:sp>
    </p:spTree>
    <p:extLst>
      <p:ext uri="{BB962C8B-B14F-4D97-AF65-F5344CB8AC3E}">
        <p14:creationId xmlns:p14="http://schemas.microsoft.com/office/powerpoint/2010/main" val="65075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Papers We Will </a:t>
            </a:r>
            <a:r>
              <a:rPr lang="en-US" dirty="0" smtClean="0"/>
              <a:t>Cover: Graphics</a:t>
            </a:r>
            <a:endParaRPr lang="en-US" dirty="0"/>
          </a:p>
        </p:txBody>
      </p:sp>
      <p:sp>
        <p:nvSpPr>
          <p:cNvPr id="3" name="Content Placeholder 2"/>
          <p:cNvSpPr>
            <a:spLocks noGrp="1"/>
          </p:cNvSpPr>
          <p:nvPr>
            <p:ph idx="1"/>
          </p:nvPr>
        </p:nvSpPr>
        <p:spPr/>
        <p:txBody>
          <a:bodyPr/>
          <a:lstStyle/>
          <a:p>
            <a:r>
              <a:rPr lang="en-US" dirty="0" smtClean="0"/>
              <a:t>How to use deep learning to </a:t>
            </a:r>
            <a:r>
              <a:rPr lang="en-US" dirty="0" smtClean="0">
                <a:hlinkClick r:id="rId2"/>
              </a:rPr>
              <a:t>replace faces</a:t>
            </a:r>
            <a:r>
              <a:rPr lang="en-US" dirty="0" smtClean="0"/>
              <a:t>.</a:t>
            </a:r>
            <a:endParaRPr lang="en-US" dirty="0"/>
          </a:p>
        </p:txBody>
      </p:sp>
    </p:spTree>
    <p:extLst>
      <p:ext uri="{BB962C8B-B14F-4D97-AF65-F5344CB8AC3E}">
        <p14:creationId xmlns:p14="http://schemas.microsoft.com/office/powerpoint/2010/main" val="25670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Papers We Will Cover: Graphics</a:t>
            </a:r>
            <a:endParaRPr lang="en-US" dirty="0"/>
          </a:p>
        </p:txBody>
      </p:sp>
      <p:sp>
        <p:nvSpPr>
          <p:cNvPr id="3" name="Content Placeholder 2"/>
          <p:cNvSpPr>
            <a:spLocks noGrp="1"/>
          </p:cNvSpPr>
          <p:nvPr>
            <p:ph idx="1"/>
          </p:nvPr>
        </p:nvSpPr>
        <p:spPr/>
        <p:txBody>
          <a:bodyPr/>
          <a:lstStyle/>
          <a:p>
            <a:r>
              <a:rPr lang="en-US" dirty="0" smtClean="0"/>
              <a:t>How to use deep learning to </a:t>
            </a:r>
            <a:r>
              <a:rPr lang="en-US" dirty="0" smtClean="0">
                <a:hlinkClick r:id="rId2"/>
              </a:rPr>
              <a:t>synthesize character motion</a:t>
            </a:r>
            <a:r>
              <a:rPr lang="en-US" dirty="0" smtClean="0"/>
              <a:t>.</a:t>
            </a:r>
            <a:endParaRPr lang="en-US" dirty="0"/>
          </a:p>
        </p:txBody>
      </p:sp>
    </p:spTree>
    <p:extLst>
      <p:ext uri="{BB962C8B-B14F-4D97-AF65-F5344CB8AC3E}">
        <p14:creationId xmlns:p14="http://schemas.microsoft.com/office/powerpoint/2010/main" val="14125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Topics (More Detail)</a:t>
            </a:r>
            <a:endParaRPr lang="en-US" dirty="0"/>
          </a:p>
        </p:txBody>
      </p:sp>
      <p:sp>
        <p:nvSpPr>
          <p:cNvPr id="3" name="Content Placeholder 2"/>
          <p:cNvSpPr>
            <a:spLocks noGrp="1"/>
          </p:cNvSpPr>
          <p:nvPr>
            <p:ph idx="1"/>
          </p:nvPr>
        </p:nvSpPr>
        <p:spPr/>
        <p:txBody>
          <a:bodyPr/>
          <a:lstStyle/>
          <a:p>
            <a:r>
              <a:rPr lang="en-US" dirty="0" smtClean="0"/>
              <a:t>Neural networks</a:t>
            </a:r>
          </a:p>
          <a:p>
            <a:pPr lvl="1"/>
            <a:r>
              <a:rPr lang="en-US" dirty="0" smtClean="0"/>
              <a:t>Fully connected</a:t>
            </a:r>
          </a:p>
          <a:p>
            <a:pPr lvl="1"/>
            <a:r>
              <a:rPr lang="en-US" dirty="0" smtClean="0"/>
              <a:t>Convolutional</a:t>
            </a:r>
          </a:p>
          <a:p>
            <a:pPr lvl="1"/>
            <a:r>
              <a:rPr lang="en-US" dirty="0" smtClean="0"/>
              <a:t>Recurrent</a:t>
            </a:r>
          </a:p>
          <a:p>
            <a:pPr lvl="1"/>
            <a:r>
              <a:rPr lang="en-US" dirty="0" err="1"/>
              <a:t>Autoencoders</a:t>
            </a:r>
            <a:endParaRPr lang="en-US" dirty="0" smtClean="0"/>
          </a:p>
          <a:p>
            <a:pPr lvl="1"/>
            <a:r>
              <a:rPr lang="en-US" dirty="0" smtClean="0"/>
              <a:t>How to initialize</a:t>
            </a:r>
          </a:p>
          <a:p>
            <a:pPr lvl="1"/>
            <a:r>
              <a:rPr lang="en-US" dirty="0" smtClean="0"/>
              <a:t>How to train</a:t>
            </a:r>
          </a:p>
          <a:p>
            <a:pPr lvl="1"/>
            <a:r>
              <a:rPr lang="en-US" dirty="0" smtClean="0"/>
              <a:t>How to prevent problems: e.g. vanishing/exploding gradients</a:t>
            </a:r>
          </a:p>
        </p:txBody>
      </p:sp>
    </p:spTree>
    <p:extLst>
      <p:ext uri="{BB962C8B-B14F-4D97-AF65-F5344CB8AC3E}">
        <p14:creationId xmlns:p14="http://schemas.microsoft.com/office/powerpoint/2010/main" val="14127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Papers We Will Cover: Graphics</a:t>
            </a:r>
            <a:endParaRPr lang="en-US" dirty="0"/>
          </a:p>
        </p:txBody>
      </p:sp>
      <p:sp>
        <p:nvSpPr>
          <p:cNvPr id="3" name="Content Placeholder 2"/>
          <p:cNvSpPr>
            <a:spLocks noGrp="1"/>
          </p:cNvSpPr>
          <p:nvPr>
            <p:ph idx="1"/>
          </p:nvPr>
        </p:nvSpPr>
        <p:spPr/>
        <p:txBody>
          <a:bodyPr/>
          <a:lstStyle/>
          <a:p>
            <a:r>
              <a:rPr lang="en-US" dirty="0" smtClean="0"/>
              <a:t>How to use deep learning to </a:t>
            </a:r>
            <a:r>
              <a:rPr lang="en-US" dirty="0" smtClean="0">
                <a:hlinkClick r:id="rId2"/>
              </a:rPr>
              <a:t>semantically label objects in 3D</a:t>
            </a:r>
            <a:r>
              <a:rPr lang="en-US" dirty="0" smtClean="0"/>
              <a:t>.</a:t>
            </a:r>
            <a:endParaRPr lang="en-US" dirty="0"/>
          </a:p>
        </p:txBody>
      </p:sp>
    </p:spTree>
    <p:extLst>
      <p:ext uri="{BB962C8B-B14F-4D97-AF65-F5344CB8AC3E}">
        <p14:creationId xmlns:p14="http://schemas.microsoft.com/office/powerpoint/2010/main" val="19372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Papers We Will Cover: Graphics</a:t>
            </a:r>
            <a:endParaRPr lang="en-US" dirty="0"/>
          </a:p>
        </p:txBody>
      </p:sp>
      <p:sp>
        <p:nvSpPr>
          <p:cNvPr id="3" name="Content Placeholder 2"/>
          <p:cNvSpPr>
            <a:spLocks noGrp="1"/>
          </p:cNvSpPr>
          <p:nvPr>
            <p:ph idx="1"/>
          </p:nvPr>
        </p:nvSpPr>
        <p:spPr/>
        <p:txBody>
          <a:bodyPr/>
          <a:lstStyle/>
          <a:p>
            <a:r>
              <a:rPr lang="en-US" dirty="0" err="1" smtClean="0"/>
              <a:t>Shaders</a:t>
            </a:r>
            <a:r>
              <a:rPr lang="en-US" dirty="0" smtClean="0"/>
              <a:t> are (typically short) programs that run on each pixel during 3D rendering, to determine the pixel’s color based on lighting, material, and camera parameters.</a:t>
            </a:r>
          </a:p>
          <a:p>
            <a:endParaRPr lang="en-US" dirty="0"/>
          </a:p>
          <a:p>
            <a:r>
              <a:rPr lang="en-US" dirty="0" smtClean="0"/>
              <a:t>Recent research demonstrates that we can use deep learning to </a:t>
            </a:r>
            <a:r>
              <a:rPr lang="en-US" dirty="0" smtClean="0">
                <a:hlinkClick r:id="rId2"/>
              </a:rPr>
              <a:t>replace the process of manually writing </a:t>
            </a:r>
            <a:r>
              <a:rPr lang="en-US" dirty="0" err="1" smtClean="0">
                <a:hlinkClick r:id="rId2"/>
              </a:rPr>
              <a:t>shaders</a:t>
            </a:r>
            <a:r>
              <a:rPr lang="en-US" dirty="0" smtClean="0"/>
              <a:t>. </a:t>
            </a:r>
            <a:endParaRPr lang="en-US" dirty="0"/>
          </a:p>
        </p:txBody>
      </p:sp>
    </p:spTree>
    <p:extLst>
      <p:ext uri="{BB962C8B-B14F-4D97-AF65-F5344CB8AC3E}">
        <p14:creationId xmlns:p14="http://schemas.microsoft.com/office/powerpoint/2010/main" val="79018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 Suggested Topics / Papers?</a:t>
            </a:r>
            <a:endParaRPr lang="en-US" dirty="0"/>
          </a:p>
        </p:txBody>
      </p:sp>
      <p:sp>
        <p:nvSpPr>
          <p:cNvPr id="3" name="Content Placeholder 2"/>
          <p:cNvSpPr>
            <a:spLocks noGrp="1"/>
          </p:cNvSpPr>
          <p:nvPr>
            <p:ph idx="1"/>
          </p:nvPr>
        </p:nvSpPr>
        <p:spPr/>
        <p:txBody>
          <a:bodyPr/>
          <a:lstStyle/>
          <a:p>
            <a:r>
              <a:rPr lang="en-US" dirty="0" smtClean="0"/>
              <a:t>Are there any additional topics or papers people suggest?</a:t>
            </a:r>
          </a:p>
          <a:p>
            <a:r>
              <a:rPr lang="en-US" dirty="0" smtClean="0"/>
              <a:t>You can also email them to me.</a:t>
            </a:r>
            <a:endParaRPr lang="en-US" dirty="0"/>
          </a:p>
        </p:txBody>
      </p:sp>
    </p:spTree>
    <p:extLst>
      <p:ext uri="{BB962C8B-B14F-4D97-AF65-F5344CB8AC3E}">
        <p14:creationId xmlns:p14="http://schemas.microsoft.com/office/powerpoint/2010/main" val="77711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lstStyle/>
          <a:p>
            <a:r>
              <a:rPr lang="en-US" dirty="0"/>
              <a:t>Quizzes in class (15%)</a:t>
            </a:r>
          </a:p>
          <a:p>
            <a:r>
              <a:rPr lang="en-US" dirty="0"/>
              <a:t>Student paper presentations (20%)</a:t>
            </a:r>
          </a:p>
          <a:p>
            <a:r>
              <a:rPr lang="en-US" dirty="0"/>
              <a:t>Programming assignments (35%)</a:t>
            </a:r>
          </a:p>
          <a:p>
            <a:r>
              <a:rPr lang="en-US" dirty="0"/>
              <a:t>Final course project (30%)</a:t>
            </a:r>
            <a:br>
              <a:rPr lang="en-US" dirty="0"/>
            </a:br>
            <a:endParaRPr lang="en-US" dirty="0"/>
          </a:p>
          <a:p>
            <a:r>
              <a:rPr lang="en-US" dirty="0"/>
              <a:t>No </a:t>
            </a:r>
            <a:r>
              <a:rPr lang="en-US" dirty="0" smtClean="0"/>
              <a:t>mid-term</a:t>
            </a:r>
            <a:endParaRPr lang="en-US" dirty="0"/>
          </a:p>
        </p:txBody>
      </p:sp>
    </p:spTree>
    <p:extLst>
      <p:ext uri="{BB962C8B-B14F-4D97-AF65-F5344CB8AC3E}">
        <p14:creationId xmlns:p14="http://schemas.microsoft.com/office/powerpoint/2010/main" val="2120721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Up Sheet</a:t>
            </a:r>
            <a:endParaRPr lang="en-US" dirty="0"/>
          </a:p>
        </p:txBody>
      </p:sp>
      <p:sp>
        <p:nvSpPr>
          <p:cNvPr id="4" name="Content Placeholder 3"/>
          <p:cNvSpPr>
            <a:spLocks noGrp="1"/>
          </p:cNvSpPr>
          <p:nvPr>
            <p:ph idx="1"/>
          </p:nvPr>
        </p:nvSpPr>
        <p:spPr/>
        <p:txBody>
          <a:bodyPr/>
          <a:lstStyle/>
          <a:p>
            <a:r>
              <a:rPr lang="en-US" dirty="0" smtClean="0"/>
              <a:t>Everyone sign up for student presentation of a paper</a:t>
            </a:r>
          </a:p>
          <a:p>
            <a:r>
              <a:rPr lang="en-US" dirty="0" smtClean="0"/>
              <a:t>Also enter your username if you do not have CS department account</a:t>
            </a:r>
            <a:br>
              <a:rPr lang="en-US" dirty="0" smtClean="0"/>
            </a:br>
            <a:endParaRPr lang="en-US" dirty="0" smtClean="0"/>
          </a:p>
          <a:p>
            <a:r>
              <a:rPr lang="en-US" dirty="0" smtClean="0"/>
              <a:t>Obtain sign up sheet URL from </a:t>
            </a:r>
            <a:r>
              <a:rPr lang="en-US" dirty="0" err="1" smtClean="0"/>
              <a:t>Collab</a:t>
            </a:r>
            <a:r>
              <a:rPr lang="en-US" dirty="0" smtClean="0"/>
              <a:t>.</a:t>
            </a:r>
            <a:endParaRPr lang="en-US" dirty="0"/>
          </a:p>
        </p:txBody>
      </p:sp>
    </p:spTree>
    <p:extLst>
      <p:ext uri="{BB962C8B-B14F-4D97-AF65-F5344CB8AC3E}">
        <p14:creationId xmlns:p14="http://schemas.microsoft.com/office/powerpoint/2010/main" val="2722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Machine Learning?</a:t>
            </a:r>
            <a:endParaRPr lang="en-US" dirty="0"/>
          </a:p>
        </p:txBody>
      </p:sp>
      <p:sp>
        <p:nvSpPr>
          <p:cNvPr id="3" name="Content Placeholder 2"/>
          <p:cNvSpPr>
            <a:spLocks noGrp="1"/>
          </p:cNvSpPr>
          <p:nvPr>
            <p:ph idx="1"/>
          </p:nvPr>
        </p:nvSpPr>
        <p:spPr/>
        <p:txBody>
          <a:bodyPr/>
          <a:lstStyle/>
          <a:p>
            <a:r>
              <a:rPr lang="en-US" dirty="0" smtClean="0"/>
              <a:t>“The field of study that gives computers the ability to learn without being explicitly programmed.” – Arthur Samuel</a:t>
            </a:r>
          </a:p>
        </p:txBody>
      </p:sp>
    </p:spTree>
    <p:extLst>
      <p:ext uri="{BB962C8B-B14F-4D97-AF65-F5344CB8AC3E}">
        <p14:creationId xmlns:p14="http://schemas.microsoft.com/office/powerpoint/2010/main" val="74937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Machine Learning?</a:t>
            </a:r>
            <a:endParaRPr lang="en-US" dirty="0"/>
          </a:p>
        </p:txBody>
      </p:sp>
      <p:sp>
        <p:nvSpPr>
          <p:cNvPr id="3" name="Content Placeholder 2"/>
          <p:cNvSpPr>
            <a:spLocks noGrp="1"/>
          </p:cNvSpPr>
          <p:nvPr>
            <p:ph idx="1"/>
          </p:nvPr>
        </p:nvSpPr>
        <p:spPr/>
        <p:txBody>
          <a:bodyPr/>
          <a:lstStyle/>
          <a:p>
            <a:r>
              <a:rPr lang="en-US" dirty="0" smtClean="0"/>
              <a:t>3 broad categories:</a:t>
            </a:r>
          </a:p>
          <a:p>
            <a:pPr lvl="1"/>
            <a:r>
              <a:rPr lang="en-US" b="1" dirty="0" smtClean="0"/>
              <a:t>Supervised learning</a:t>
            </a:r>
            <a:r>
              <a:rPr lang="en-US" dirty="0" smtClean="0"/>
              <a:t>: computer presented with example inputs and desired outputs by a “teacher”, goal is to learn general rule that maps inputs to outputs.</a:t>
            </a:r>
          </a:p>
          <a:p>
            <a:pPr lvl="1"/>
            <a:r>
              <a:rPr lang="en-US" b="1" dirty="0" smtClean="0"/>
              <a:t>Unsupervised learning</a:t>
            </a:r>
            <a:r>
              <a:rPr lang="en-US" dirty="0" smtClean="0"/>
              <a:t>: No output labels are given to the algorithm, leaving it on its own to find structure in the inputs.</a:t>
            </a:r>
          </a:p>
          <a:p>
            <a:pPr lvl="1"/>
            <a:r>
              <a:rPr lang="en-US" b="1" dirty="0" smtClean="0"/>
              <a:t>Reinforcement learning</a:t>
            </a:r>
            <a:r>
              <a:rPr lang="en-US" dirty="0" smtClean="0"/>
              <a:t>: An agent determines what actions to best take in an environment to maximize some notion of cumulative reward.</a:t>
            </a:r>
            <a:endParaRPr lang="en-US" dirty="0"/>
          </a:p>
        </p:txBody>
      </p:sp>
    </p:spTree>
    <p:extLst>
      <p:ext uri="{BB962C8B-B14F-4D97-AF65-F5344CB8AC3E}">
        <p14:creationId xmlns:p14="http://schemas.microsoft.com/office/powerpoint/2010/main" val="51896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66&quot;&gt;&lt;property id=&quot;20148&quot; value=&quot;5&quot;/&gt;&lt;property id=&quot;20300&quot; value=&quot;Slide 3 - &amp;quot;Motivation&amp;quot;&quot;/&gt;&lt;property id=&quot;20307&quot; value=&quot;258&quot;/&gt;&lt;/object&gt;&lt;object type=&quot;3&quot; unique_id=&quot;10067&quot;&gt;&lt;property id=&quot;20148&quot; value=&quot;5&quot;/&gt;&lt;property id=&quot;20300&quot; value=&quot;Slide 6 - &amp;quot;Inspiration&amp;quot;&quot;/&gt;&lt;property id=&quot;20307&quot; value=&quot;259&quot;/&gt;&lt;/object&gt;&lt;object type=&quot;3&quot; unique_id=&quot;10174&quot;&gt;&lt;property id=&quot;20148&quot; value=&quot;5&quot;/&gt;&lt;property id=&quot;20300&quot; value=&quot;Slide 4 - &amp;quot;Motivation&amp;quot;&quot;/&gt;&lt;property id=&quot;20307&quot; value=&quot;264&quot;/&gt;&lt;/object&gt;&lt;object type=&quot;3&quot; unique_id=&quot;10177&quot;&gt;&lt;property id=&quot;20148&quot; value=&quot;5&quot;/&gt;&lt;property id=&quot;20300&quot; value=&quot;Slide 9 - &amp;quot;Techniques&amp;quot;&quot;/&gt;&lt;property id=&quot;20307&quot; value=&quot;262&quot;/&gt;&lt;/object&gt;&lt;object type=&quot;3&quot; unique_id=&quot;10251&quot;&gt;&lt;property id=&quot;20148&quot; value=&quot;5&quot;/&gt;&lt;property id=&quot;20300&quot; value=&quot;Slide 13 - &amp;quot;Video Skims&amp;quot;&quot;/&gt;&lt;property id=&quot;20307&quot; value=&quot;268&quot;/&gt;&lt;/object&gt;&lt;object type=&quot;3&quot; unique_id=&quot;10322&quot;&gt;&lt;property id=&quot;20148&quot; value=&quot;5&quot;/&gt;&lt;property id=&quot;20300&quot; value=&quot;Slide 5 - &amp;quot;Previous Work&amp;quot;&quot;/&gt;&lt;property id=&quot;20307&quot; value=&quot;269&quot;/&gt;&lt;/object&gt;&lt;object type=&quot;3&quot; unique_id=&quot;10548&quot;&gt;&lt;property id=&quot;20148&quot; value=&quot;5&quot;/&gt;&lt;property id=&quot;20300&quot; value=&quot;Slide 1 - &amp;quot;&amp;#x0D;&amp;#x0A;Video Tapestries&amp;#x0D;&amp;#x0A;&amp;quot;&quot;/&gt;&lt;property id=&quot;20307&quot; value=&quot;270&quot;/&gt;&lt;/object&gt;&lt;object type=&quot;3&quot; unique_id=&quot;10724&quot;&gt;&lt;property id=&quot;20148&quot; value=&quot;5&quot;/&gt;&lt;property id=&quot;20300&quot; value=&quot;Slide 7 - &amp;quot;Goals&amp;quot;&quot;/&gt;&lt;property id=&quot;20307&quot; value=&quot;273&quot;/&gt;&lt;/object&gt;&lt;object type=&quot;3&quot; unique_id=&quot;11041&quot;&gt;&lt;property id=&quot;20148&quot; value=&quot;5&quot;/&gt;&lt;property id=&quot;20300&quot; value=&quot;Slide 11 - &amp;quot;Questions&amp;quot;&quot;/&gt;&lt;property id=&quot;20307&quot; value=&quot;275&quot;/&gt;&lt;/object&gt;&lt;object type=&quot;3&quot; unique_id=&quot;11516&quot;&gt;&lt;property id=&quot;20148&quot; value=&quot;5&quot;/&gt;&lt;property id=&quot;20300&quot; value=&quot;Slide 2 - &amp;quot;Who Am I?&amp;quot;&quot;/&gt;&lt;property id=&quot;20307&quot; value=&quot;279&quot;/&gt;&lt;/object&gt;&lt;object type=&quot;3&quot; unique_id=&quot;11709&quot;&gt;&lt;property id=&quot;20148&quot; value=&quot;5&quot;/&gt;&lt;property id=&quot;20300&quot; value=&quot;Slide 8 - &amp;quot;Applications&amp;quot;&quot;/&gt;&lt;property id=&quot;20307&quot; value=&quot;280&quot;/&gt;&lt;/object&gt;&lt;object type=&quot;3&quot; unique_id=&quot;11749&quot;&gt;&lt;property id=&quot;20148&quot; value=&quot;5&quot;/&gt;&lt;property id=&quot;20300&quot; value=&quot;Slide 12 - &amp;quot;References&amp;quot;&quot;/&gt;&lt;property id=&quot;20307&quot; value=&quot;281&quot;/&gt;&lt;/object&gt;&lt;object type=&quot;3&quot; unique_id=&quot;11764&quot;&gt;&lt;property id=&quot;20148&quot; value=&quot;5&quot;/&gt;&lt;property id=&quot;20300&quot; value=&quot;Slide 10 - &amp;quot;Preliminary Results&amp;quot;&quot;/&gt;&lt;property id=&quot;20307&quot; value=&quot;282&quot;/&gt;&lt;/object&gt;&lt;/object&gt;&lt;/object&gt;&lt;/database&gt;"/>
</p:tagLst>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B7FE2"/>
      </a:hlink>
      <a:folHlink>
        <a:srgbClr val="5B7FE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800" dirty="0" smtClean="0">
            <a:solidFill>
              <a:schemeClr val="accent2"/>
            </a:solidFill>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rtlCol="0">
        <a:spAutoFit/>
      </a:bodyPr>
      <a:lstStyle>
        <a:defPPr>
          <a:defRPr sz="2800" dirty="0">
            <a:solidFill>
              <a:schemeClr val="bg1"/>
            </a:solidFill>
            <a:latin typeface="Times New Roman" charset="0"/>
            <a:ea typeface="Times New Roman" charset="0"/>
            <a:cs typeface="Times New Roman"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100585</TotalTime>
  <Words>1592</Words>
  <Application>Microsoft Macintosh PowerPoint</Application>
  <PresentationFormat>Custom</PresentationFormat>
  <Paragraphs>193</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Calibri</vt:lpstr>
      <vt:lpstr>Myriad Pro</vt:lpstr>
      <vt:lpstr>Palatino Linotype</vt:lpstr>
      <vt:lpstr>Times New Roman</vt:lpstr>
      <vt:lpstr>Arial</vt:lpstr>
      <vt:lpstr>Default Design</vt:lpstr>
      <vt:lpstr>CS 6501: Deep Learning for Computer Graphics  Introduction / Overview </vt:lpstr>
      <vt:lpstr>Outline</vt:lpstr>
      <vt:lpstr>Course Website</vt:lpstr>
      <vt:lpstr>Course Goals</vt:lpstr>
      <vt:lpstr>Course Topics (More Detail)</vt:lpstr>
      <vt:lpstr>Grading</vt:lpstr>
      <vt:lpstr>Sign Up Sheet</vt:lpstr>
      <vt:lpstr>What is Machine Learning?</vt:lpstr>
      <vt:lpstr>What is Machine Learning?</vt:lpstr>
      <vt:lpstr>Background: Artificial Neural Networks</vt:lpstr>
      <vt:lpstr>Historical Background: Neural Networks</vt:lpstr>
      <vt:lpstr>McCulloch-Pitts Neuron (1943)</vt:lpstr>
      <vt:lpstr>Historical Background: Neural Networks</vt:lpstr>
      <vt:lpstr>Hebbian Learning (1949)</vt:lpstr>
      <vt:lpstr>Perceptron (1957, Cornell)</vt:lpstr>
      <vt:lpstr>Perceptron (1957, Cornell)</vt:lpstr>
      <vt:lpstr>Perceptron (1957, Cornell)</vt:lpstr>
      <vt:lpstr>Perceptron (1957, Cornell)</vt:lpstr>
      <vt:lpstr>Multilayer Neural Networks (1965)</vt:lpstr>
      <vt:lpstr>Multilayer Perceptron (1960s)</vt:lpstr>
      <vt:lpstr>Backpropagation (1960-1980s) </vt:lpstr>
      <vt:lpstr>Backpropagation and Gradient Descent</vt:lpstr>
      <vt:lpstr>Neocognitron (1980s)</vt:lpstr>
      <vt:lpstr>Convolutional Neural Networks (1990s)</vt:lpstr>
      <vt:lpstr>Fast GPUs + Big Data =&gt; Deep Learning (2000s)</vt:lpstr>
      <vt:lpstr>What is Computer Vision?</vt:lpstr>
      <vt:lpstr>Computer Vision Example: Face Detection</vt:lpstr>
      <vt:lpstr>What is Computer Graphics?</vt:lpstr>
      <vt:lpstr>Computer Graphics Example: Special Effects</vt:lpstr>
      <vt:lpstr>This Class</vt:lpstr>
      <vt:lpstr>History of Computer Vision: Hubel &amp; Wiesel (1959)</vt:lpstr>
      <vt:lpstr>History of Computer Vision: Block World (1963)</vt:lpstr>
      <vt:lpstr>History of Computer Vision: David Marr (1970s)</vt:lpstr>
      <vt:lpstr>History of Computer Vision: 1980s</vt:lpstr>
      <vt:lpstr>History of Computer Vision: 1980s</vt:lpstr>
      <vt:lpstr>Scale-Invariant Feature Transform (SIFT, 1999)</vt:lpstr>
      <vt:lpstr>Face Detection (2001)</vt:lpstr>
      <vt:lpstr>HoG and Deformable Part Models (2000s)</vt:lpstr>
      <vt:lpstr>ImageNet (2009)</vt:lpstr>
      <vt:lpstr>Computer Vision: Deep Learning (2012-)</vt:lpstr>
      <vt:lpstr>Question: What is the Inverse of Artificial Intelligence?</vt:lpstr>
      <vt:lpstr>Question: What is the Inverse of Artificial Intelligence?</vt:lpstr>
      <vt:lpstr>Recent Impact on Computer Graphics</vt:lpstr>
      <vt:lpstr>Examples of Papers We Will Cover: Text</vt:lpstr>
      <vt:lpstr>Examples of Papers We Will Cover: Games</vt:lpstr>
      <vt:lpstr>Examples of Papers: Computer Vision</vt:lpstr>
      <vt:lpstr>Examples of Papers: Computer Vision</vt:lpstr>
      <vt:lpstr>Examples of Papers We Will Cover: Graphics</vt:lpstr>
      <vt:lpstr>Examples of Papers We Will Cover: Graphics</vt:lpstr>
      <vt:lpstr>Examples of Papers We Will Cover: Graphics</vt:lpstr>
      <vt:lpstr>Examples of Papers We Will Cover: Graphics</vt:lpstr>
      <vt:lpstr>Discussion Question: Suggested Topics / Papers?</vt:lpstr>
    </vt:vector>
  </TitlesOfParts>
  <Company>Adobe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Tapestries</dc:title>
  <dc:creator>Connelly Barnes</dc:creator>
  <cp:lastModifiedBy>Microsoft Office User</cp:lastModifiedBy>
  <cp:revision>3379</cp:revision>
  <cp:lastPrinted>2016-08-25T14:29:55Z</cp:lastPrinted>
  <dcterms:created xsi:type="dcterms:W3CDTF">2008-06-05T17:05:06Z</dcterms:created>
  <dcterms:modified xsi:type="dcterms:W3CDTF">2016-08-25T14:46:29Z</dcterms:modified>
</cp:coreProperties>
</file>