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1404" r:id="rId2"/>
    <p:sldId id="1443" r:id="rId3"/>
    <p:sldId id="1467" r:id="rId4"/>
    <p:sldId id="1468" r:id="rId5"/>
    <p:sldId id="1471" r:id="rId6"/>
    <p:sldId id="1472" r:id="rId7"/>
    <p:sldId id="1473" r:id="rId8"/>
    <p:sldId id="1486" r:id="rId9"/>
    <p:sldId id="1470" r:id="rId10"/>
    <p:sldId id="1475" r:id="rId11"/>
    <p:sldId id="1474" r:id="rId12"/>
    <p:sldId id="1450" r:id="rId13"/>
    <p:sldId id="1477" r:id="rId14"/>
    <p:sldId id="1476" r:id="rId15"/>
    <p:sldId id="1478" r:id="rId16"/>
    <p:sldId id="1480" r:id="rId17"/>
    <p:sldId id="1482" r:id="rId18"/>
    <p:sldId id="1479" r:id="rId19"/>
    <p:sldId id="1487" r:id="rId20"/>
    <p:sldId id="1485" r:id="rId21"/>
    <p:sldId id="1484" r:id="rId22"/>
    <p:sldId id="1488" r:id="rId23"/>
    <p:sldId id="1454" r:id="rId24"/>
    <p:sldId id="1503" r:id="rId25"/>
    <p:sldId id="1504" r:id="rId26"/>
    <p:sldId id="1505" r:id="rId27"/>
    <p:sldId id="1506" r:id="rId28"/>
    <p:sldId id="1525" r:id="rId29"/>
    <p:sldId id="1498" r:id="rId30"/>
    <p:sldId id="1491" r:id="rId31"/>
    <p:sldId id="1492" r:id="rId32"/>
    <p:sldId id="1489" r:id="rId33"/>
    <p:sldId id="1499" r:id="rId34"/>
    <p:sldId id="1507" r:id="rId35"/>
    <p:sldId id="1508" r:id="rId36"/>
    <p:sldId id="1509" r:id="rId37"/>
    <p:sldId id="1511" r:id="rId38"/>
    <p:sldId id="1512" r:id="rId39"/>
    <p:sldId id="1500" r:id="rId40"/>
    <p:sldId id="1501" r:id="rId41"/>
    <p:sldId id="1513" r:id="rId42"/>
    <p:sldId id="1514" r:id="rId43"/>
    <p:sldId id="1515" r:id="rId44"/>
    <p:sldId id="1516" r:id="rId45"/>
    <p:sldId id="1517" r:id="rId46"/>
    <p:sldId id="1518" r:id="rId47"/>
    <p:sldId id="1519" r:id="rId48"/>
    <p:sldId id="1520" r:id="rId49"/>
    <p:sldId id="1521" r:id="rId50"/>
    <p:sldId id="1522" r:id="rId51"/>
    <p:sldId id="1524" r:id="rId52"/>
    <p:sldId id="1526" r:id="rId53"/>
  </p:sldIdLst>
  <p:sldSz cx="12188825" cy="6858000"/>
  <p:notesSz cx="6934200" cy="92329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8FC"/>
    <a:srgbClr val="9999FF"/>
    <a:srgbClr val="FFFC00"/>
    <a:srgbClr val="99FC99"/>
    <a:srgbClr val="FF9999"/>
    <a:srgbClr val="E0771E"/>
    <a:srgbClr val="781793"/>
    <a:srgbClr val="3C9617"/>
    <a:srgbClr val="3814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5" autoAdjust="0"/>
    <p:restoredTop sz="88940" autoAdjust="0"/>
  </p:normalViewPr>
  <p:slideViewPr>
    <p:cSldViewPr>
      <p:cViewPr>
        <p:scale>
          <a:sx n="91" d="100"/>
          <a:sy n="91" d="100"/>
        </p:scale>
        <p:origin x="704" y="360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2F251-12B7-4DA9-BBB1-AB213C94493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3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9/8/16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9/8/16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9/8/16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9/8/16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9/8/16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9/8/16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9/8/16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9/8/16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9/8/16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9/8/16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9/8/16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9/8/16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9/8/16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9/8/16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bg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bg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bg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bg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hyperlink" Target="http://www.cs.toronto.edu/~fritz/absps/imagene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505.03654" TargetMode="Externa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eplearningbook.org/contents/mlp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qs.org/faqs/ai-faq/neural-nets/part3/section-10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6.emf"/><Relationship Id="rId5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Stochastic_gradient_descent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hyperlink" Target="https://en.wikipedia.org/wiki/Backpropagation#Derivation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Chain_rule#Higher_dimension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justindomke.wordpress.com/2009/03/24/a-simple-explanation-of-reverse-mode-automatic-differentiation/" TargetMode="External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.uiuc.edu/documenta/vol-ismp/52_griewank-andreas-b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2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51.png"/><Relationship Id="rId10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justindomke.wordpress.com/2009/03/24/a-simple-explanation-of-reverse-mode-automatic-differentiation/" TargetMode="External"/><Relationship Id="rId4" Type="http://schemas.openxmlformats.org/officeDocument/2006/relationships/image" Target="../media/image450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.uiuc.edu/documenta/vol-ismp/52_griewank-andreas-b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hyperlink" Target="https://justindomke.wordpress.com/2009/03/24/a-simple-explanation-of-reverse-mode-automatic-differentiation/" TargetMode="External"/><Relationship Id="rId5" Type="http://schemas.openxmlformats.org/officeDocument/2006/relationships/image" Target="../media/image480.png"/><Relationship Id="rId6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.uiuc.edu/documenta/vol-ismp/52_griewank-andreas-b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ckpropagation#Derivation" TargetMode="External"/><Relationship Id="rId4" Type="http://schemas.openxmlformats.org/officeDocument/2006/relationships/image" Target="../media/image68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ckpropagation#Derivation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ckpropagation#Derivation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ckpropagation#Derivation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72.png"/><Relationship Id="rId6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2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Backpropagation#Derivation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ckpropagation#Derivation" TargetMode="External"/><Relationship Id="rId4" Type="http://schemas.openxmlformats.org/officeDocument/2006/relationships/image" Target="../media/image72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2.png"/><Relationship Id="rId5" Type="http://schemas.openxmlformats.org/officeDocument/2006/relationships/image" Target="../media/image67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Backpropagation#Derivation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hyperlink" Target="https://en.wikipedia.org/wiki/Backpropagation#Deriv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 dirty="0"/>
              <a:t>CS 6501: Deep Learning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Computer Graphics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Basics of Neural </a:t>
            </a:r>
            <a:r>
              <a:rPr lang="en-US" dirty="0" smtClean="0"/>
              <a:t>Networks, and</a:t>
            </a:r>
            <a:br>
              <a:rPr lang="en-US" dirty="0" smtClean="0"/>
            </a:br>
            <a:r>
              <a:rPr lang="en-US" dirty="0" smtClean="0"/>
              <a:t>Training Neural Nets 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/>
              <a:t>Connelly Barnes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98" y="2278505"/>
            <a:ext cx="5724187" cy="44613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Functions: Sigmoid / Logistic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7237" y="3352800"/>
            <a:ext cx="535435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Problems: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Gradients at tails are almost zero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Outputs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are not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zero-centered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4483" y="1533379"/>
                <a:ext cx="2455800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83" y="1533379"/>
                <a:ext cx="2455800" cy="8166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94612" y="1530878"/>
                <a:ext cx="3312125" cy="819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)(1−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12" y="1530878"/>
                <a:ext cx="3312125" cy="8191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07" y="2328777"/>
            <a:ext cx="5562600" cy="43823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Functions: </a:t>
            </a:r>
            <a:r>
              <a:rPr lang="en-US" dirty="0" err="1" smtClean="0"/>
              <a:t>Tanh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7237" y="3352800"/>
            <a:ext cx="535435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Problems: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Gradients at tails are almost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4483" y="1533379"/>
                <a:ext cx="4896725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83" y="1533379"/>
                <a:ext cx="4896725" cy="8166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94612" y="1530878"/>
                <a:ext cx="2561792" cy="819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=1−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12" y="1530878"/>
                <a:ext cx="2561792" cy="8191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Functions: </a:t>
            </a:r>
            <a:r>
              <a:rPr lang="en-US" dirty="0" err="1" smtClean="0"/>
              <a:t>ReLU</a:t>
            </a:r>
            <a:r>
              <a:rPr lang="en-US" dirty="0" smtClean="0"/>
              <a:t> (Rectified Linear Unit)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9012" y="1717000"/>
                <a:ext cx="27425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max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⁡(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,0)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2" y="1717000"/>
                <a:ext cx="2742546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94612" y="1530878"/>
                <a:ext cx="3018262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12" y="1530878"/>
                <a:ext cx="3018262" cy="961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7" y="2313787"/>
            <a:ext cx="5556849" cy="4425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9849" y="2612587"/>
            <a:ext cx="9022022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Accelerates training stage by 6x over sigmoid/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tanh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  <a:hlinkClick r:id="rId5"/>
              </a:rPr>
              <a:t>[1]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Simple to compute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Sparser activation patterns</a:t>
            </a:r>
          </a:p>
          <a:p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Cons: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Neurons can “die” by getting stuck in zero gradient region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Summary: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Currently preferred kind of neuron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Approximation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Multilayer perceptron with a single hidden layer and linear output layer can approximate any continuous function on a compact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to within any desired degree of accuracy.</a:t>
                </a:r>
              </a:p>
              <a:p>
                <a:r>
                  <a:rPr lang="en-US" dirty="0" smtClean="0"/>
                  <a:t>Assumes activation function is bounded, non-constant, monotonically increasing.</a:t>
                </a:r>
                <a:endParaRPr lang="en-US" dirty="0"/>
              </a:p>
              <a:p>
                <a:r>
                  <a:rPr lang="en-US" dirty="0" smtClean="0"/>
                  <a:t>Also applies for </a:t>
                </a:r>
                <a:r>
                  <a:rPr lang="en-US" dirty="0" smtClean="0">
                    <a:hlinkClick r:id="rId2"/>
                  </a:rPr>
                  <a:t>ReLU activation function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7" t="-1752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4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Approximation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worst case, exponential number of hidden units may be required. </a:t>
            </a:r>
          </a:p>
          <a:p>
            <a:r>
              <a:rPr lang="en-US" dirty="0" smtClean="0"/>
              <a:t>Can informally show this for binary case:</a:t>
            </a:r>
          </a:p>
          <a:p>
            <a:pPr lvl="1"/>
            <a:r>
              <a:rPr lang="en-US" dirty="0" smtClean="0"/>
              <a:t>If we have </a:t>
            </a:r>
            <a:r>
              <a:rPr lang="en-US" i="1" dirty="0" smtClean="0"/>
              <a:t>n</a:t>
            </a:r>
            <a:r>
              <a:rPr lang="en-US" dirty="0" smtClean="0"/>
              <a:t> bits input to a binary function,</a:t>
            </a:r>
            <a:r>
              <a:rPr lang="en-US" dirty="0"/>
              <a:t> </a:t>
            </a:r>
            <a:r>
              <a:rPr lang="en-US" dirty="0" smtClean="0"/>
              <a:t>how many possible inputs are there?</a:t>
            </a:r>
          </a:p>
          <a:p>
            <a:pPr lvl="1"/>
            <a:r>
              <a:rPr lang="en-US" dirty="0" smtClean="0"/>
              <a:t>How many possible binary functions are there?</a:t>
            </a:r>
          </a:p>
          <a:p>
            <a:pPr lvl="1"/>
            <a:r>
              <a:rPr lang="en-US" dirty="0" smtClean="0"/>
              <a:t>So how many weights do we need to represent a given binary function?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Deep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representable with a deep rectifier network can require an exponential number of hidden units with a shallow (one hidden layer) network </a:t>
            </a:r>
            <a:r>
              <a:rPr lang="en-US" dirty="0" smtClean="0">
                <a:hlinkClick r:id="rId2"/>
              </a:rPr>
              <a:t>(</a:t>
            </a:r>
            <a:r>
              <a:rPr lang="en-US" dirty="0" err="1" smtClean="0">
                <a:hlinkClick r:id="rId2"/>
              </a:rPr>
              <a:t>Goodfellow</a:t>
            </a:r>
            <a:r>
              <a:rPr lang="en-US" dirty="0" smtClean="0">
                <a:hlinkClick r:id="rId2"/>
              </a:rPr>
              <a:t> 6.4)</a:t>
            </a:r>
            <a:endParaRPr lang="en-US" dirty="0" smtClean="0"/>
          </a:p>
          <a:p>
            <a:r>
              <a:rPr lang="en-US" dirty="0" smtClean="0"/>
              <a:t>Piecewise linear networks (e.g. using </a:t>
            </a:r>
            <a:r>
              <a:rPr lang="en-US" dirty="0" err="1" smtClean="0"/>
              <a:t>ReLU</a:t>
            </a:r>
            <a:r>
              <a:rPr lang="en-US" dirty="0" smtClean="0"/>
              <a:t>) can represent functions that have a number of regions exponential in depth of network.</a:t>
            </a:r>
          </a:p>
          <a:p>
            <a:pPr lvl="1"/>
            <a:r>
              <a:rPr lang="en-US" dirty="0" smtClean="0"/>
              <a:t>Can capture repeating / mirroring / symmetric patterns in data.</a:t>
            </a:r>
          </a:p>
          <a:p>
            <a:pPr lvl="1"/>
            <a:r>
              <a:rPr lang="en-US" dirty="0" smtClean="0"/>
              <a:t>Empirically, greater depth often results in better generalization.</a:t>
            </a:r>
          </a:p>
        </p:txBody>
      </p:sp>
    </p:spTree>
    <p:extLst>
      <p:ext uri="{BB962C8B-B14F-4D97-AF65-F5344CB8AC3E}">
        <p14:creationId xmlns:p14="http://schemas.microsoft.com/office/powerpoint/2010/main" val="6808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Architecture</a:t>
            </a:r>
            <a:r>
              <a:rPr lang="en-US" dirty="0" smtClean="0"/>
              <a:t>: refers to which parameters (e.g. weights) are used in the network and their topological connectivity.</a:t>
            </a:r>
          </a:p>
          <a:p>
            <a:r>
              <a:rPr lang="en-US" b="1" dirty="0" smtClean="0"/>
              <a:t>Fully connected: </a:t>
            </a:r>
            <a:r>
              <a:rPr lang="en-US" dirty="0" smtClean="0"/>
              <a:t>A common connectivity pattern for multilayer </a:t>
            </a:r>
            <a:r>
              <a:rPr lang="en-US" dirty="0" err="1" smtClean="0"/>
              <a:t>perceptrons</a:t>
            </a:r>
            <a:r>
              <a:rPr lang="en-US" dirty="0" smtClean="0"/>
              <a:t>. All possible connections made between layers </a:t>
            </a:r>
            <a:r>
              <a:rPr lang="en-US" i="1" dirty="0" smtClean="0"/>
              <a:t>i</a:t>
            </a:r>
            <a:r>
              <a:rPr lang="en-US" dirty="0" smtClean="0"/>
              <a:t>-1 and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77" y="3718810"/>
            <a:ext cx="3857037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3828" y="5135380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Is this network fully connected?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Architecture</a:t>
            </a:r>
            <a:r>
              <a:rPr lang="en-US" dirty="0" smtClean="0"/>
              <a:t>: refers to which parameters (e.g. weights) are used in the network and their topological connectivity.</a:t>
            </a:r>
          </a:p>
          <a:p>
            <a:r>
              <a:rPr lang="en-US" b="1" dirty="0" smtClean="0"/>
              <a:t>Fully connected: </a:t>
            </a:r>
            <a:r>
              <a:rPr lang="en-US" dirty="0" smtClean="0"/>
              <a:t>A common connectivity pattern for multilayer </a:t>
            </a:r>
            <a:r>
              <a:rPr lang="en-US" dirty="0" err="1" smtClean="0"/>
              <a:t>perceptrons</a:t>
            </a:r>
            <a:r>
              <a:rPr lang="en-US" dirty="0" smtClean="0"/>
              <a:t>. All possible connections made between layers </a:t>
            </a:r>
            <a:r>
              <a:rPr lang="en-US" i="1" dirty="0" smtClean="0"/>
              <a:t>i</a:t>
            </a:r>
            <a:r>
              <a:rPr lang="en-US" dirty="0" smtClean="0"/>
              <a:t>-1 and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3828" y="5135380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Is this network fully connected?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27474" y="4137284"/>
            <a:ext cx="4362595" cy="2552079"/>
            <a:chOff x="2132012" y="2931170"/>
            <a:chExt cx="6321864" cy="3698234"/>
          </a:xfrm>
        </p:grpSpPr>
        <p:sp>
          <p:nvSpPr>
            <p:cNvPr id="6" name="Oval 5"/>
            <p:cNvSpPr/>
            <p:nvPr/>
          </p:nvSpPr>
          <p:spPr>
            <a:xfrm>
              <a:off x="2222455" y="3604422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2012" y="2971800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</a:t>
              </a:r>
              <a:endPara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22455" y="5065147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2212" y="3604422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542212" y="5065147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72142" y="2971800"/>
              <a:ext cx="1181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018557" y="2931170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018557" y="4299803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65111" y="3495020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749573" y="5867404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935114" y="3495020"/>
              <a:ext cx="1073942" cy="3508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84455" y="4168635"/>
              <a:ext cx="1024601" cy="403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5" idx="3"/>
            </p:cNvCxnSpPr>
            <p:nvPr/>
          </p:nvCxnSpPr>
          <p:spPr>
            <a:xfrm flipV="1">
              <a:off x="2883637" y="3581578"/>
              <a:ext cx="1246512" cy="15835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9" idx="2"/>
            </p:cNvCxnSpPr>
            <p:nvPr/>
          </p:nvCxnSpPr>
          <p:spPr>
            <a:xfrm>
              <a:off x="2968283" y="5570806"/>
              <a:ext cx="2781290" cy="6775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740812" y="4037428"/>
              <a:ext cx="1055077" cy="4642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755715" y="3292110"/>
              <a:ext cx="1026107" cy="4639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2" idx="2"/>
            </p:cNvCxnSpPr>
            <p:nvPr/>
          </p:nvCxnSpPr>
          <p:spPr>
            <a:xfrm>
              <a:off x="6525303" y="3816119"/>
              <a:ext cx="1016909" cy="1693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3" idx="2"/>
            </p:cNvCxnSpPr>
            <p:nvPr/>
          </p:nvCxnSpPr>
          <p:spPr>
            <a:xfrm>
              <a:off x="4803749" y="4713608"/>
              <a:ext cx="2738463" cy="732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513342" y="5627077"/>
              <a:ext cx="1055076" cy="4642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2" idx="3"/>
            </p:cNvCxnSpPr>
            <p:nvPr/>
          </p:nvCxnSpPr>
          <p:spPr>
            <a:xfrm flipV="1">
              <a:off x="6353701" y="4254830"/>
              <a:ext cx="1300103" cy="16664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81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Network Architecture?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Long discussion</a:t>
            </a:r>
            <a:endParaRPr lang="en-US" dirty="0" smtClean="0"/>
          </a:p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Rules of thumb do not work.</a:t>
            </a:r>
          </a:p>
          <a:p>
            <a:pPr lvl="2"/>
            <a:r>
              <a:rPr lang="en-US" dirty="0" smtClean="0"/>
              <a:t>“Need 10x [or 30x] more training data than weights.”</a:t>
            </a:r>
          </a:p>
          <a:p>
            <a:pPr lvl="2"/>
            <a:r>
              <a:rPr lang="en-US" dirty="0" smtClean="0"/>
              <a:t>Not true if very low noise</a:t>
            </a:r>
          </a:p>
          <a:p>
            <a:pPr lvl="2"/>
            <a:r>
              <a:rPr lang="en-US" dirty="0" smtClean="0"/>
              <a:t>Might need even more training data if high noise</a:t>
            </a:r>
          </a:p>
          <a:p>
            <a:pPr lvl="1"/>
            <a:r>
              <a:rPr lang="en-US" dirty="0" smtClean="0"/>
              <a:t>Try many networks with different numbers of units and layers</a:t>
            </a:r>
          </a:p>
          <a:p>
            <a:pPr lvl="1"/>
            <a:r>
              <a:rPr lang="en-US" dirty="0" smtClean="0"/>
              <a:t>Check generalization using validation dataset or cross-validation.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Simple neural networks</a:t>
            </a:r>
            <a:endParaRPr lang="en-US" sz="2600" dirty="0"/>
          </a:p>
          <a:p>
            <a:pPr lvl="1"/>
            <a:r>
              <a:rPr lang="en-US" sz="2600" dirty="0" smtClean="0"/>
              <a:t>Perceptron</a:t>
            </a:r>
          </a:p>
          <a:p>
            <a:pPr lvl="1"/>
            <a:r>
              <a:rPr lang="en-US" sz="2600" dirty="0" err="1" smtClean="0"/>
              <a:t>Feedforward</a:t>
            </a:r>
            <a:r>
              <a:rPr lang="en-US" sz="2600" dirty="0" smtClean="0"/>
              <a:t> neural networks</a:t>
            </a:r>
          </a:p>
          <a:p>
            <a:pPr lvl="1"/>
            <a:r>
              <a:rPr lang="en-US" sz="2600" dirty="0"/>
              <a:t>Multilayer </a:t>
            </a:r>
            <a:r>
              <a:rPr lang="en-US" sz="2600" dirty="0" smtClean="0"/>
              <a:t>perceptron and properties</a:t>
            </a:r>
            <a:endParaRPr lang="en-US" sz="2600" dirty="0"/>
          </a:p>
          <a:p>
            <a:pPr lvl="1"/>
            <a:r>
              <a:rPr lang="en-US" sz="2600" b="1" dirty="0" err="1" smtClean="0"/>
              <a:t>Autoencoders</a:t>
            </a:r>
            <a:endParaRPr lang="en-US" sz="2600" b="1" dirty="0" smtClean="0"/>
          </a:p>
          <a:p>
            <a:r>
              <a:rPr lang="en-US" sz="2600" dirty="0" smtClean="0"/>
              <a:t>How to train neural networks</a:t>
            </a:r>
          </a:p>
          <a:p>
            <a:pPr lvl="1"/>
            <a:r>
              <a:rPr lang="en-US" sz="2600" dirty="0"/>
              <a:t>Gradient descent</a:t>
            </a:r>
          </a:p>
          <a:p>
            <a:pPr lvl="1"/>
            <a:r>
              <a:rPr lang="en-US" sz="2600" dirty="0"/>
              <a:t>Stochastic gradient descent</a:t>
            </a:r>
          </a:p>
          <a:p>
            <a:pPr lvl="1"/>
            <a:r>
              <a:rPr lang="en-US" sz="2600" dirty="0"/>
              <a:t>Automatic differentiation</a:t>
            </a:r>
          </a:p>
          <a:p>
            <a:pPr lvl="1"/>
            <a:r>
              <a:rPr lang="en-US" sz="2600" dirty="0" err="1"/>
              <a:t>Backpropagation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01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Simple neural networks</a:t>
            </a:r>
            <a:endParaRPr lang="en-US" sz="2600" dirty="0"/>
          </a:p>
          <a:p>
            <a:pPr lvl="1"/>
            <a:r>
              <a:rPr lang="en-US" sz="2600" b="1" dirty="0" smtClean="0"/>
              <a:t>Perceptron</a:t>
            </a:r>
          </a:p>
          <a:p>
            <a:pPr lvl="1"/>
            <a:r>
              <a:rPr lang="en-US" sz="2600" dirty="0" err="1" smtClean="0"/>
              <a:t>Feedforward</a:t>
            </a:r>
            <a:r>
              <a:rPr lang="en-US" sz="2600" dirty="0" smtClean="0"/>
              <a:t> neural networks</a:t>
            </a:r>
          </a:p>
          <a:p>
            <a:pPr lvl="1"/>
            <a:r>
              <a:rPr lang="en-US" sz="2600" dirty="0"/>
              <a:t>Multilayer </a:t>
            </a:r>
            <a:r>
              <a:rPr lang="en-US" sz="2600" dirty="0" smtClean="0"/>
              <a:t>perceptron and properties</a:t>
            </a:r>
            <a:endParaRPr lang="en-US" sz="2600" dirty="0"/>
          </a:p>
          <a:p>
            <a:pPr lvl="1"/>
            <a:r>
              <a:rPr lang="en-US" sz="2600" dirty="0" err="1" smtClean="0"/>
              <a:t>Autoencoders</a:t>
            </a:r>
            <a:endParaRPr lang="en-US" sz="2600" dirty="0" smtClean="0"/>
          </a:p>
          <a:p>
            <a:r>
              <a:rPr lang="en-US" sz="2600" dirty="0" smtClean="0"/>
              <a:t>How to train neural networks</a:t>
            </a:r>
          </a:p>
          <a:p>
            <a:pPr lvl="1"/>
            <a:r>
              <a:rPr lang="en-US" sz="2600" dirty="0"/>
              <a:t>Gradient descent</a:t>
            </a:r>
          </a:p>
          <a:p>
            <a:pPr lvl="1"/>
            <a:r>
              <a:rPr lang="en-US" sz="2600" dirty="0"/>
              <a:t>Stochastic gradient descent</a:t>
            </a:r>
          </a:p>
          <a:p>
            <a:pPr lvl="1"/>
            <a:r>
              <a:rPr lang="en-US" sz="2600" dirty="0"/>
              <a:t>Automatic differentiation</a:t>
            </a:r>
          </a:p>
          <a:p>
            <a:pPr lvl="1"/>
            <a:r>
              <a:rPr lang="en-US" sz="2600" dirty="0" err="1"/>
              <a:t>Backpropagation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860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Autoencoders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2" y="1722441"/>
                <a:ext cx="5378666" cy="4525963"/>
              </a:xfrm>
            </p:spPr>
            <p:txBody>
              <a:bodyPr/>
              <a:lstStyle/>
              <a:p>
                <a:r>
                  <a:rPr lang="en-US" dirty="0"/>
                  <a:t>Learn the identity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>
                        <a:latin typeface="Cambria Math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Is this supervised or unsupervised learning?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2" y="1722441"/>
                <a:ext cx="5378666" cy="4525963"/>
              </a:xfrm>
              <a:blipFill rotWithShape="0">
                <a:blip r:embed="rId2"/>
                <a:stretch>
                  <a:fillRect l="-204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1" name="Group 160"/>
          <p:cNvGrpSpPr/>
          <p:nvPr/>
        </p:nvGrpSpPr>
        <p:grpSpPr>
          <a:xfrm>
            <a:off x="6562539" y="1708700"/>
            <a:ext cx="5363956" cy="3053315"/>
            <a:chOff x="2820674" y="3147887"/>
            <a:chExt cx="6270895" cy="3569570"/>
          </a:xfrm>
        </p:grpSpPr>
        <p:sp>
          <p:nvSpPr>
            <p:cNvPr id="108" name="Oval 107"/>
            <p:cNvSpPr/>
            <p:nvPr/>
          </p:nvSpPr>
          <p:spPr>
            <a:xfrm>
              <a:off x="2911117" y="3780509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820674" y="3147887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</a:t>
              </a:r>
              <a:endPara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2911117" y="4828328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8231759" y="3796379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8197498" y="4824186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09835" y="3150489"/>
              <a:ext cx="1181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723436" y="4290669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18" name="Straight Arrow Connector 117"/>
            <p:cNvCxnSpPr>
              <a:stCxn id="108" idx="6"/>
              <a:endCxn id="115" idx="2"/>
            </p:cNvCxnSpPr>
            <p:nvPr/>
          </p:nvCxnSpPr>
          <p:spPr>
            <a:xfrm>
              <a:off x="3673117" y="4161509"/>
              <a:ext cx="2050319" cy="51016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0" idx="6"/>
              <a:endCxn id="115" idx="2"/>
            </p:cNvCxnSpPr>
            <p:nvPr/>
          </p:nvCxnSpPr>
          <p:spPr>
            <a:xfrm flipV="1">
              <a:off x="3673117" y="4671669"/>
              <a:ext cx="2050319" cy="53765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28" idx="6"/>
              <a:endCxn id="115" idx="2"/>
            </p:cNvCxnSpPr>
            <p:nvPr/>
          </p:nvCxnSpPr>
          <p:spPr>
            <a:xfrm flipV="1">
              <a:off x="3673117" y="4671669"/>
              <a:ext cx="2050319" cy="16647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2911117" y="5955457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8210153" y="5955457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38" name="Straight Arrow Connector 137"/>
            <p:cNvCxnSpPr>
              <a:stCxn id="115" idx="6"/>
              <a:endCxn id="111" idx="2"/>
            </p:cNvCxnSpPr>
            <p:nvPr/>
          </p:nvCxnSpPr>
          <p:spPr>
            <a:xfrm flipV="1">
              <a:off x="6485436" y="4177379"/>
              <a:ext cx="1746323" cy="4942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15" idx="6"/>
              <a:endCxn id="112" idx="2"/>
            </p:cNvCxnSpPr>
            <p:nvPr/>
          </p:nvCxnSpPr>
          <p:spPr>
            <a:xfrm>
              <a:off x="6485436" y="4671669"/>
              <a:ext cx="1712062" cy="53351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15" idx="6"/>
              <a:endCxn id="129" idx="2"/>
            </p:cNvCxnSpPr>
            <p:nvPr/>
          </p:nvCxnSpPr>
          <p:spPr>
            <a:xfrm>
              <a:off x="6485436" y="4671669"/>
              <a:ext cx="1724717" cy="16647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5724383" y="5338488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48" name="Straight Arrow Connector 147"/>
            <p:cNvCxnSpPr>
              <a:stCxn id="108" idx="6"/>
            </p:cNvCxnSpPr>
            <p:nvPr/>
          </p:nvCxnSpPr>
          <p:spPr>
            <a:xfrm>
              <a:off x="3673117" y="4161509"/>
              <a:ext cx="2051266" cy="155797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10" idx="6"/>
            </p:cNvCxnSpPr>
            <p:nvPr/>
          </p:nvCxnSpPr>
          <p:spPr>
            <a:xfrm>
              <a:off x="3673117" y="5209328"/>
              <a:ext cx="2051266" cy="51016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28" idx="6"/>
            </p:cNvCxnSpPr>
            <p:nvPr/>
          </p:nvCxnSpPr>
          <p:spPr>
            <a:xfrm flipV="1">
              <a:off x="3673117" y="5719488"/>
              <a:ext cx="2051266" cy="6169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endCxn id="111" idx="2"/>
            </p:cNvCxnSpPr>
            <p:nvPr/>
          </p:nvCxnSpPr>
          <p:spPr>
            <a:xfrm flipV="1">
              <a:off x="6486383" y="4177379"/>
              <a:ext cx="1745376" cy="15421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endCxn id="112" idx="2"/>
            </p:cNvCxnSpPr>
            <p:nvPr/>
          </p:nvCxnSpPr>
          <p:spPr>
            <a:xfrm flipV="1">
              <a:off x="6486383" y="5205186"/>
              <a:ext cx="1711115" cy="5143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endCxn id="129" idx="2"/>
            </p:cNvCxnSpPr>
            <p:nvPr/>
          </p:nvCxnSpPr>
          <p:spPr>
            <a:xfrm>
              <a:off x="6486383" y="5719488"/>
              <a:ext cx="1723770" cy="6169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5483913" y="3150489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Hidden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62" name="Right Arrow 161"/>
          <p:cNvSpPr/>
          <p:nvPr/>
        </p:nvSpPr>
        <p:spPr>
          <a:xfrm>
            <a:off x="8035311" y="4507182"/>
            <a:ext cx="556224" cy="4478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679683" y="5024672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Encode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10136432" y="4509680"/>
            <a:ext cx="556224" cy="4478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9771186" y="5027170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Decode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Dimensionality reduction</a:t>
            </a:r>
          </a:p>
          <a:p>
            <a:pPr lvl="1"/>
            <a:r>
              <a:rPr lang="en-US" dirty="0" smtClean="0"/>
              <a:t>Learning manifolds</a:t>
            </a:r>
          </a:p>
          <a:p>
            <a:pPr lvl="1"/>
            <a:r>
              <a:rPr lang="en-US" dirty="0" smtClean="0"/>
              <a:t>Hashing for search problems</a:t>
            </a:r>
          </a:p>
          <a:p>
            <a:endParaRPr lang="en-US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6562539" y="1708700"/>
            <a:ext cx="5363956" cy="3053315"/>
            <a:chOff x="2820674" y="3147887"/>
            <a:chExt cx="6270895" cy="3569570"/>
          </a:xfrm>
        </p:grpSpPr>
        <p:sp>
          <p:nvSpPr>
            <p:cNvPr id="108" name="Oval 107"/>
            <p:cNvSpPr/>
            <p:nvPr/>
          </p:nvSpPr>
          <p:spPr>
            <a:xfrm>
              <a:off x="2911117" y="3780509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820674" y="3147887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</a:t>
              </a:r>
              <a:endPara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2911117" y="4828328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8231759" y="3796379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8197498" y="4824186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09835" y="3150489"/>
              <a:ext cx="1181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723436" y="4290669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18" name="Straight Arrow Connector 117"/>
            <p:cNvCxnSpPr>
              <a:stCxn id="108" idx="6"/>
              <a:endCxn id="115" idx="2"/>
            </p:cNvCxnSpPr>
            <p:nvPr/>
          </p:nvCxnSpPr>
          <p:spPr>
            <a:xfrm>
              <a:off x="3673117" y="4161509"/>
              <a:ext cx="2050319" cy="51016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0" idx="6"/>
              <a:endCxn id="115" idx="2"/>
            </p:cNvCxnSpPr>
            <p:nvPr/>
          </p:nvCxnSpPr>
          <p:spPr>
            <a:xfrm flipV="1">
              <a:off x="3673117" y="4671669"/>
              <a:ext cx="2050319" cy="53765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28" idx="6"/>
              <a:endCxn id="115" idx="2"/>
            </p:cNvCxnSpPr>
            <p:nvPr/>
          </p:nvCxnSpPr>
          <p:spPr>
            <a:xfrm flipV="1">
              <a:off x="3673117" y="4671669"/>
              <a:ext cx="2050319" cy="16647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2911117" y="5955457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8210153" y="5955457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38" name="Straight Arrow Connector 137"/>
            <p:cNvCxnSpPr>
              <a:stCxn id="115" idx="6"/>
              <a:endCxn id="111" idx="2"/>
            </p:cNvCxnSpPr>
            <p:nvPr/>
          </p:nvCxnSpPr>
          <p:spPr>
            <a:xfrm flipV="1">
              <a:off x="6485436" y="4177379"/>
              <a:ext cx="1746323" cy="4942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15" idx="6"/>
              <a:endCxn id="112" idx="2"/>
            </p:cNvCxnSpPr>
            <p:nvPr/>
          </p:nvCxnSpPr>
          <p:spPr>
            <a:xfrm>
              <a:off x="6485436" y="4671669"/>
              <a:ext cx="1712062" cy="53351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15" idx="6"/>
              <a:endCxn id="129" idx="2"/>
            </p:cNvCxnSpPr>
            <p:nvPr/>
          </p:nvCxnSpPr>
          <p:spPr>
            <a:xfrm>
              <a:off x="6485436" y="4671669"/>
              <a:ext cx="1724717" cy="16647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5724383" y="5338488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48" name="Straight Arrow Connector 147"/>
            <p:cNvCxnSpPr>
              <a:stCxn id="108" idx="6"/>
            </p:cNvCxnSpPr>
            <p:nvPr/>
          </p:nvCxnSpPr>
          <p:spPr>
            <a:xfrm>
              <a:off x="3673117" y="4161509"/>
              <a:ext cx="2051266" cy="155797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10" idx="6"/>
            </p:cNvCxnSpPr>
            <p:nvPr/>
          </p:nvCxnSpPr>
          <p:spPr>
            <a:xfrm>
              <a:off x="3673117" y="5209328"/>
              <a:ext cx="2051266" cy="51016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28" idx="6"/>
            </p:cNvCxnSpPr>
            <p:nvPr/>
          </p:nvCxnSpPr>
          <p:spPr>
            <a:xfrm flipV="1">
              <a:off x="3673117" y="5719488"/>
              <a:ext cx="2051266" cy="6169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endCxn id="111" idx="2"/>
            </p:cNvCxnSpPr>
            <p:nvPr/>
          </p:nvCxnSpPr>
          <p:spPr>
            <a:xfrm flipV="1">
              <a:off x="6486383" y="4177379"/>
              <a:ext cx="1745376" cy="15421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endCxn id="112" idx="2"/>
            </p:cNvCxnSpPr>
            <p:nvPr/>
          </p:nvCxnSpPr>
          <p:spPr>
            <a:xfrm flipV="1">
              <a:off x="6486383" y="5205186"/>
              <a:ext cx="1711115" cy="5143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endCxn id="129" idx="2"/>
            </p:cNvCxnSpPr>
            <p:nvPr/>
          </p:nvCxnSpPr>
          <p:spPr>
            <a:xfrm>
              <a:off x="6486383" y="5719488"/>
              <a:ext cx="1723770" cy="6169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5483913" y="3150489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Hidden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62" name="Right Arrow 161"/>
          <p:cNvSpPr/>
          <p:nvPr/>
        </p:nvSpPr>
        <p:spPr>
          <a:xfrm>
            <a:off x="8035311" y="4507182"/>
            <a:ext cx="556224" cy="4478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679683" y="5024672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Encode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10136432" y="4509680"/>
            <a:ext cx="556224" cy="4478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9771186" y="5027170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Decode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7" y="4014907"/>
            <a:ext cx="5840382" cy="26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Simple neural networks</a:t>
            </a:r>
            <a:endParaRPr lang="en-US" sz="2600" dirty="0"/>
          </a:p>
          <a:p>
            <a:pPr lvl="1"/>
            <a:r>
              <a:rPr lang="en-US" sz="2600" dirty="0" smtClean="0"/>
              <a:t>Perceptron</a:t>
            </a:r>
          </a:p>
          <a:p>
            <a:pPr lvl="1"/>
            <a:r>
              <a:rPr lang="en-US" sz="2600" dirty="0" err="1" smtClean="0"/>
              <a:t>Feedforward</a:t>
            </a:r>
            <a:r>
              <a:rPr lang="en-US" sz="2600" dirty="0" smtClean="0"/>
              <a:t> neural networks</a:t>
            </a:r>
          </a:p>
          <a:p>
            <a:pPr lvl="1"/>
            <a:r>
              <a:rPr lang="en-US" sz="2600" dirty="0"/>
              <a:t>Multilayer </a:t>
            </a:r>
            <a:r>
              <a:rPr lang="en-US" sz="2600" dirty="0" smtClean="0"/>
              <a:t>perceptron and properties</a:t>
            </a:r>
            <a:endParaRPr lang="en-US" sz="2600" dirty="0"/>
          </a:p>
          <a:p>
            <a:pPr lvl="1"/>
            <a:r>
              <a:rPr lang="en-US" sz="2600" dirty="0" err="1" smtClean="0"/>
              <a:t>Autoencoders</a:t>
            </a:r>
            <a:endParaRPr lang="en-US" sz="2600" dirty="0" smtClean="0"/>
          </a:p>
          <a:p>
            <a:r>
              <a:rPr lang="en-US" sz="2600" b="1" dirty="0" smtClean="0"/>
              <a:t>How to train neural networks</a:t>
            </a:r>
          </a:p>
          <a:p>
            <a:pPr lvl="1"/>
            <a:r>
              <a:rPr lang="en-US" sz="2600" dirty="0"/>
              <a:t>Gradient descent</a:t>
            </a:r>
          </a:p>
          <a:p>
            <a:pPr lvl="1"/>
            <a:r>
              <a:rPr lang="en-US" sz="2600" dirty="0"/>
              <a:t>Stochastic gradient descent</a:t>
            </a:r>
          </a:p>
          <a:p>
            <a:pPr lvl="1"/>
            <a:r>
              <a:rPr lang="en-US" sz="2600" dirty="0"/>
              <a:t>Automatic differentiation</a:t>
            </a:r>
          </a:p>
          <a:p>
            <a:pPr lvl="1"/>
            <a:r>
              <a:rPr lang="en-US" sz="2600" dirty="0" err="1"/>
              <a:t>Backpropagation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915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pic>
        <p:nvPicPr>
          <p:cNvPr id="4" name="Picture 3" descr="Screen Shot 2015-09-17 at 4.33.17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4" y="1143000"/>
            <a:ext cx="4589170" cy="4999332"/>
          </a:xfrm>
          <a:prstGeom prst="rect">
            <a:avLst/>
          </a:prstGeom>
        </p:spPr>
      </p:pic>
      <p:pic>
        <p:nvPicPr>
          <p:cNvPr id="6" name="Picture 5" descr="Screen Shot 2015-09-17 at 4.36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09" y="6142332"/>
            <a:ext cx="4076700" cy="558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4497" y="5323187"/>
            <a:ext cx="1504612" cy="932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84338" y="4506836"/>
            <a:ext cx="200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size</a:t>
            </a:r>
          </a:p>
          <a:p>
            <a:r>
              <a:rPr lang="en-US" sz="2400" dirty="0"/>
              <a:t>or</a:t>
            </a:r>
          </a:p>
          <a:p>
            <a:r>
              <a:rPr lang="en-US" sz="2400" dirty="0"/>
              <a:t>Learning 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96" y="2665625"/>
            <a:ext cx="539442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Discuss amongst students near you: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What are some problems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that could be easily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optimized with gradient descent?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Problems where this is difficult?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Should the learning rate be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constant or change?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7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274638"/>
            <a:ext cx="9144000" cy="1143000"/>
          </a:xfrm>
        </p:spPr>
        <p:txBody>
          <a:bodyPr/>
          <a:lstStyle/>
          <a:p>
            <a:r>
              <a:rPr lang="en-US" dirty="0" smtClean="0"/>
              <a:t>Gradient Descent with Energy Functions that have Narrow Valleys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4777" y="6401232"/>
            <a:ext cx="732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"Banana-</a:t>
            </a:r>
            <a:r>
              <a:rPr lang="en-US" dirty="0" err="1"/>
              <a:t>SteepDesc</a:t>
            </a:r>
            <a:r>
              <a:rPr lang="en-US" dirty="0"/>
              <a:t>" by P.A. </a:t>
            </a:r>
            <a:r>
              <a:rPr lang="en-US" dirty="0" err="1"/>
              <a:t>Simionescu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/>
              <a:t>Wikipedia </a:t>
            </a:r>
            <a:r>
              <a:rPr lang="en-US" dirty="0" smtClean="0"/>
              <a:t>English</a:t>
            </a:r>
            <a:endParaRPr lang="en-US" dirty="0"/>
          </a:p>
        </p:txBody>
      </p:sp>
      <p:pic>
        <p:nvPicPr>
          <p:cNvPr id="5" name="Picture 4" descr="Banana-SteepDes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00" y="1775085"/>
            <a:ext cx="5780227" cy="4631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5741" y="3641187"/>
            <a:ext cx="520527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“</a:t>
            </a:r>
            <a:r>
              <a:rPr lang="en-US" sz="4000" dirty="0" err="1"/>
              <a:t>Zig-zagging</a:t>
            </a:r>
            <a:r>
              <a:rPr lang="en-US" sz="4000" dirty="0"/>
              <a:t> problem”</a:t>
            </a:r>
          </a:p>
        </p:txBody>
      </p:sp>
    </p:spTree>
    <p:extLst>
      <p:ext uri="{BB962C8B-B14F-4D97-AF65-F5344CB8AC3E}">
        <p14:creationId xmlns:p14="http://schemas.microsoft.com/office/powerpoint/2010/main" val="3911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with Momentum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025263" y="2406463"/>
          <a:ext cx="6138301" cy="19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Equation" r:id="rId3" imgW="1397000" imgH="444500" progId="Equation.3">
                  <p:embed/>
                </p:oleObj>
              </mc:Choice>
              <mc:Fallback>
                <p:oleObj name="Equation" r:id="rId3" imgW="1397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5263" y="2406463"/>
                        <a:ext cx="6138301" cy="195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3194" y="5042118"/>
            <a:ext cx="71449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Momentum</a:t>
            </a:r>
          </a:p>
          <a:p>
            <a:r>
              <a:rPr lang="en-US" sz="2800" dirty="0"/>
              <a:t>Could use small value e.g. </a:t>
            </a:r>
            <a:r>
              <a:rPr lang="en-US" sz="2800" i="1" dirty="0"/>
              <a:t>m</a:t>
            </a:r>
            <a:r>
              <a:rPr lang="en-US" sz="2800" dirty="0"/>
              <a:t>=0.5 at first</a:t>
            </a:r>
            <a:br>
              <a:rPr lang="en-US" sz="2800" dirty="0"/>
            </a:br>
            <a:r>
              <a:rPr lang="en-US" sz="2800" dirty="0"/>
              <a:t>Could use larger value e.g. </a:t>
            </a:r>
            <a:r>
              <a:rPr lang="en-US" sz="2800" i="1" dirty="0"/>
              <a:t>m</a:t>
            </a:r>
            <a:r>
              <a:rPr lang="en-US" sz="2800" dirty="0"/>
              <a:t>=0.9 near end</a:t>
            </a:r>
          </a:p>
          <a:p>
            <a:r>
              <a:rPr lang="en-US" sz="2800" dirty="0"/>
              <a:t>of training when there are more oscillations.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952119" y="4198380"/>
            <a:ext cx="673853" cy="8437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53399" y="2482262"/>
                <a:ext cx="4304961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800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4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4800" b="1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800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800" b="1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399" y="2482262"/>
                <a:ext cx="4304961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with Momentum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86" y="2319475"/>
            <a:ext cx="4355336" cy="1848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923" y="2319475"/>
            <a:ext cx="4284477" cy="1818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5142" y="4167837"/>
            <a:ext cx="339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Without Momentum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9837" y="4109029"/>
            <a:ext cx="325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 Momentum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2412" y="616026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from Genevieve B. Orr, </a:t>
            </a:r>
            <a:r>
              <a:rPr lang="en-US" sz="2800" dirty="0" err="1"/>
              <a:t>Willamette.edu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2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Stochastic gradient descent </a:t>
            </a:r>
            <a:r>
              <a:rPr lang="en-US" dirty="0" smtClean="0"/>
              <a:t>(Wikipedia)</a:t>
            </a:r>
          </a:p>
          <a:p>
            <a:r>
              <a:rPr lang="en-US" dirty="0" smtClean="0"/>
              <a:t>Gradient of sum of n terms where n is large</a:t>
            </a:r>
          </a:p>
          <a:p>
            <a:r>
              <a:rPr lang="en-US" dirty="0" smtClean="0"/>
              <a:t>Sample rather than computing the full sum</a:t>
            </a:r>
          </a:p>
          <a:p>
            <a:pPr lvl="1"/>
            <a:r>
              <a:rPr lang="en-US" dirty="0" smtClean="0"/>
              <a:t>Sample size </a:t>
            </a:r>
            <a:r>
              <a:rPr lang="en-US" i="1" dirty="0" smtClean="0"/>
              <a:t>s</a:t>
            </a:r>
            <a:r>
              <a:rPr lang="en-US" dirty="0" smtClean="0"/>
              <a:t> is “mini-batch size”</a:t>
            </a:r>
          </a:p>
          <a:p>
            <a:pPr lvl="1"/>
            <a:r>
              <a:rPr lang="en-US" dirty="0" smtClean="0"/>
              <a:t>Could be 1 (very noisy gradient estimate)</a:t>
            </a:r>
          </a:p>
          <a:p>
            <a:pPr lvl="1"/>
            <a:r>
              <a:rPr lang="en-US" dirty="0" smtClean="0"/>
              <a:t>Could be 100 (collect photos 100 at a time to find each noisy “next” estimate for the gradient)</a:t>
            </a:r>
          </a:p>
          <a:p>
            <a:r>
              <a:rPr lang="en-US" dirty="0" smtClean="0"/>
              <a:t>Use same step as in gradient descent to the estimated gradient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1582" y="1721542"/>
            <a:ext cx="11460639" cy="685804"/>
          </a:xfrm>
        </p:spPr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3048000"/>
            <a:ext cx="775970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5194" y="6457890"/>
            <a:ext cx="185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gradient of an arbitrary program or model (e.g. a neural network) with respect to the parameters in the model (e.g. weights).</a:t>
            </a:r>
          </a:p>
          <a:p>
            <a:r>
              <a:rPr lang="en-US" dirty="0" smtClean="0"/>
              <a:t>If we can do this, we can use gradient descent!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(1957, Cornell)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04" y="1921069"/>
            <a:ext cx="10375900" cy="391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796" y="3551853"/>
            <a:ext cx="10823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9939" y="3088432"/>
            <a:ext cx="22878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Output (Class)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5306" y="4441371"/>
            <a:ext cx="3867506" cy="139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8030" t="28810" r="17941" b="38073"/>
          <a:stretch/>
        </p:blipFill>
        <p:spPr>
          <a:xfrm>
            <a:off x="7912359" y="3069771"/>
            <a:ext cx="1455576" cy="12954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532812" y="3069771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18412" y="3689532"/>
            <a:ext cx="1749523" cy="27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1212" y="4477657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Bias b: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arbitrary, learned parameter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4767" y="5832669"/>
            <a:ext cx="2901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Weights: arbitrary,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learned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parameters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037012" y="4739267"/>
            <a:ext cx="282374" cy="9881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2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Chain Rule in One Dimension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r>
                      <a:rPr lang="en-US" i="1">
                        <a:latin typeface="Cambria Math" charset="0"/>
                      </a:rPr>
                      <m:t>: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Define </a:t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:r>
                  <a:rPr lang="en-US" dirty="0" smtClean="0">
                    <a:ea typeface="Cambria Math" charset="0"/>
                    <a:cs typeface="Cambria Math" charset="0"/>
                  </a:rPr>
                  <a:t/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/>
                  <a:t>Then 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𝑑h</m:t>
                    </m:r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𝑑𝑥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47949" y="2968052"/>
                <a:ext cx="2492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49" y="2968052"/>
                <a:ext cx="249292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26460" y="4953000"/>
                <a:ext cx="3535904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460" y="4953000"/>
                <a:ext cx="3535904" cy="4863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 in Multiple Dimensions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/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r>
                      <a:rPr lang="en-US" i="1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𝐱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Define </a:t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:r>
                  <a:rPr lang="en-US" dirty="0" smtClean="0">
                    <a:ea typeface="Cambria Math" charset="0"/>
                    <a:cs typeface="Cambria Math" charset="0"/>
                  </a:rPr>
                  <a:t/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/>
                  <a:t>Then we can define partial derivatives using the </a:t>
                </a:r>
                <a:r>
                  <a:rPr lang="en-US" dirty="0" smtClean="0">
                    <a:hlinkClick r:id="rId2"/>
                  </a:rPr>
                  <a:t>multidimensional chain rule</a:t>
                </a:r>
                <a:r>
                  <a:rPr lang="en-US" dirty="0" smtClean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12496" y="2968052"/>
                <a:ext cx="41638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496" y="2968052"/>
                <a:ext cx="416383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8068" y="4876800"/>
                <a:ext cx="2792688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068" y="4876800"/>
                <a:ext cx="2792688" cy="11762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7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Symbolic Derivatives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if our program takes 5 exponential operations: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exp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exp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charset="0"/>
                                      </a:rPr>
                                      <m:t>exp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What is </a:t>
                </a:r>
                <a:r>
                  <a:rPr lang="en-US" i="1" dirty="0" err="1" smtClean="0"/>
                  <a:t>dy</a:t>
                </a:r>
                <a:r>
                  <a:rPr lang="en-US" dirty="0" smtClean="0"/>
                  <a:t>/</a:t>
                </a:r>
                <a:r>
                  <a:rPr lang="en-US" i="1" dirty="0" smtClean="0"/>
                  <a:t>dx</a:t>
                </a:r>
                <a:r>
                  <a:rPr lang="en-US" dirty="0" smtClean="0"/>
                  <a:t>?   (blackboard)</a:t>
                </a:r>
              </a:p>
              <a:p>
                <a:endParaRPr lang="en-US" dirty="0"/>
              </a:p>
              <a:p>
                <a:r>
                  <a:rPr lang="en-US" dirty="0" smtClean="0"/>
                  <a:t>How many exponential operations in the resulting expression?</a:t>
                </a:r>
              </a:p>
              <a:p>
                <a:r>
                  <a:rPr lang="en-US" dirty="0" smtClean="0"/>
                  <a:t>What if the program contained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exponential operations?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3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Automatic Differentiation (</a:t>
            </a:r>
            <a:r>
              <a:rPr lang="en-US" dirty="0" smtClean="0">
                <a:hlinkClick r:id="rId2"/>
              </a:rPr>
              <a:t>1960s</a:t>
            </a:r>
            <a:r>
              <a:rPr lang="en-US" dirty="0" smtClean="0"/>
              <a:t>, 1970s)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Write an arbitrary program as consisting of basic operations </a:t>
                </a:r>
                <a:r>
                  <a:rPr lang="en-US" i="1" dirty="0" smtClean="0"/>
                  <a:t>f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..., </a:t>
                </a:r>
                <a:r>
                  <a:rPr lang="en-US" i="1" dirty="0" err="1" smtClean="0"/>
                  <a:t>f</a:t>
                </a:r>
                <a:r>
                  <a:rPr lang="en-US" i="1" baseline="-25000" dirty="0" err="1" smtClean="0"/>
                  <a:t>n</a:t>
                </a:r>
                <a:r>
                  <a:rPr lang="en-US" dirty="0" smtClean="0"/>
                  <a:t> (e.g. +, -, *, cos, sin, …) that we know how to differentiate.</a:t>
                </a:r>
              </a:p>
              <a:p>
                <a:r>
                  <a:rPr lang="en-US" dirty="0" smtClean="0"/>
                  <a:t>Label the inputs of the program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and the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computation:</a:t>
                </a:r>
                <a:br>
                  <a:rPr lang="en-US" dirty="0" smtClean="0"/>
                </a:br>
                <a:r>
                  <a:rPr lang="en-US" dirty="0" smtClean="0"/>
                  <a:t>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+1,…,</m:t>
                    </m:r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dirty="0" smtClean="0">
                    <a:hlinkClick r:id="rId3"/>
                  </a:rPr>
                  <a:t>Reverse mode automatic differentiation</a:t>
                </a:r>
                <a:r>
                  <a:rPr lang="en-US" dirty="0" smtClean="0"/>
                  <a:t>: apply the chain rule from the end of the program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back towards the beginning.</a:t>
                </a:r>
                <a:br>
                  <a:rPr lang="en-US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57" t="-1752" r="-1543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6018" y="6440405"/>
            <a:ext cx="346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Explanation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Justin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Domke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11049" y="4167265"/>
                <a:ext cx="1987211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49" y="4167265"/>
                <a:ext cx="1987211" cy="472373"/>
              </a:xfrm>
              <a:prstGeom prst="rect">
                <a:avLst/>
              </a:prstGeom>
              <a:blipFill rotWithShape="0">
                <a:blip r:embed="rId5"/>
                <a:stretch>
                  <a:fillRect t="-23377" r="-950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94811" y="4015402"/>
                <a:ext cx="67329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 Sequence of “parent” values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(e.g.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e>
                    </m:d>
                    <m: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=(1,2)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and f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=+, then x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=x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+x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811" y="4015402"/>
                <a:ext cx="6732933" cy="861774"/>
              </a:xfrm>
              <a:prstGeom prst="rect">
                <a:avLst/>
              </a:prstGeom>
              <a:blipFill rotWithShape="0">
                <a:blip r:embed="rId6"/>
                <a:stretch>
                  <a:fillRect l="-3167" t="-12766" r="-2353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4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545683" y="2133915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Simplified Chain of Dependencies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</p:spPr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The computation:</a:t>
                </a:r>
                <a:br>
                  <a:rPr lang="en-US" dirty="0"/>
                </a:b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+1,…,</m:t>
                    </m:r>
                    <m:r>
                      <a:rPr lang="en-US" i="1">
                        <a:latin typeface="Cambria Math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What is          ?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  <a:blipFill rotWithShape="0">
                <a:blip r:embed="rId2"/>
                <a:stretch>
                  <a:fillRect l="-957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25352" r="-10410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1012" y="1020759"/>
            <a:ext cx="477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 example: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8773" y="1553201"/>
            <a:ext cx="12192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43475" y="3705167"/>
                <a:ext cx="716606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75" y="3705167"/>
                <a:ext cx="716606" cy="8908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04555" y="2466049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68151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blipFill rotWithShape="0">
                <a:blip r:embed="rId5"/>
                <a:stretch>
                  <a:fillRect r="-22667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990619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blipFill rotWithShape="0">
                <a:blip r:embed="rId6"/>
                <a:stretch>
                  <a:fillRect l="-662" r="-23179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990619" y="1543979"/>
            <a:ext cx="12192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865231" y="2796605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587699" y="2782167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8" grpId="0"/>
      <p:bldP spid="12" grpId="0"/>
      <p:bldP spid="14" grpId="0"/>
      <p:bldP spid="15" grpId="0" animBg="1"/>
      <p:bldP spid="9" grpId="0"/>
      <p:bldP spid="18" grpId="0" animBg="1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545683" y="2133915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Simplified Chain of Dependencies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</p:spPr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The computation:</a:t>
                </a:r>
                <a:br>
                  <a:rPr lang="en-US" dirty="0"/>
                </a:b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+1,…,</m:t>
                    </m:r>
                    <m:r>
                      <a:rPr lang="en-US" i="1">
                        <a:latin typeface="Cambria Math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What is</a:t>
                </a:r>
                <a:r>
                  <a:rPr lang="en-US" dirty="0" smtClean="0"/>
                  <a:t>          =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  <a:blipFill rotWithShape="0">
                <a:blip r:embed="rId2"/>
                <a:stretch>
                  <a:fillRect l="-957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25352" r="-10410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1012" y="1020759"/>
            <a:ext cx="477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 example: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8773" y="1553201"/>
            <a:ext cx="12192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43475" y="3705167"/>
                <a:ext cx="716606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75" y="3705167"/>
                <a:ext cx="716606" cy="8908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04555" y="2466049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68151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blipFill rotWithShape="0">
                <a:blip r:embed="rId5"/>
                <a:stretch>
                  <a:fillRect r="-22667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990619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blipFill rotWithShape="0">
                <a:blip r:embed="rId6"/>
                <a:stretch>
                  <a:fillRect l="-662" r="-23179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990619" y="1543979"/>
            <a:ext cx="12192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865231" y="2796605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587699" y="2782167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61140" y="3900120"/>
            <a:ext cx="48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545683" y="2133915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Simplified Chain of Dependencies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</p:spPr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The computation:</a:t>
                </a:r>
                <a:br>
                  <a:rPr lang="en-US" dirty="0"/>
                </a:b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+1,…,</m:t>
                    </m:r>
                    <m:r>
                      <a:rPr lang="en-US" i="1">
                        <a:latin typeface="Cambria Math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What is          in terms of             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  <a:blipFill rotWithShape="0">
                <a:blip r:embed="rId2"/>
                <a:stretch>
                  <a:fillRect l="-957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25352" r="-10410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1012" y="1020759"/>
            <a:ext cx="477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 example: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8773" y="1553201"/>
            <a:ext cx="12192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4555" y="2466049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68151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blipFill rotWithShape="0">
                <a:blip r:embed="rId4"/>
                <a:stretch>
                  <a:fillRect r="-22667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990619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blipFill rotWithShape="0">
                <a:blip r:embed="rId5"/>
                <a:stretch>
                  <a:fillRect l="-662" r="-23179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990619" y="1543979"/>
            <a:ext cx="12192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865231" y="2796605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587699" y="2782167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63760" y="3720372"/>
                <a:ext cx="716606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60" y="3720372"/>
                <a:ext cx="716606" cy="8908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55216" y="3724916"/>
                <a:ext cx="955005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16" y="3724916"/>
                <a:ext cx="955005" cy="8908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0876" y="5214158"/>
                <a:ext cx="3191195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76" y="5214158"/>
                <a:ext cx="3191195" cy="89203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4494002" y="5475259"/>
            <a:ext cx="453791" cy="41847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35610" y="5186676"/>
                <a:ext cx="3307251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610" y="5186676"/>
                <a:ext cx="3307251" cy="8920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37045" y="3747062"/>
                <a:ext cx="3307252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045" y="3747062"/>
                <a:ext cx="3307252" cy="8920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/>
          <p:cNvSpPr/>
          <p:nvPr/>
        </p:nvSpPr>
        <p:spPr>
          <a:xfrm rot="18563736">
            <a:off x="8256565" y="4776013"/>
            <a:ext cx="453791" cy="41847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2612" y="2430869"/>
            <a:ext cx="1219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What is this?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0508105" y="3384976"/>
            <a:ext cx="336192" cy="3564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4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23" grpId="0"/>
      <p:bldP spid="25" grpId="0"/>
      <p:bldP spid="26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545683" y="2133915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Simplified Chain of Dependencies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</p:spPr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The computation:</a:t>
                </a:r>
                <a:br>
                  <a:rPr lang="en-US" dirty="0"/>
                </a:b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+1,…,</m:t>
                    </m:r>
                    <m:r>
                      <a:rPr lang="en-US" i="1">
                        <a:latin typeface="Cambria Math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What is          in terms of             ?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Conclusion: run the computation forwards. Then initialize                and work </a:t>
                </a:r>
                <a:r>
                  <a:rPr lang="en-US" b="1" dirty="0" smtClean="0"/>
                  <a:t>backwards</a:t>
                </a:r>
                <a:r>
                  <a:rPr lang="en-US" dirty="0" smtClean="0"/>
                  <a:t> through the computation to find        for each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from         . This gives us the gradient of the output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𝑁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/>
                      <m:t>) </m:t>
                    </m:r>
                    <m:r>
                      <m:rPr>
                        <m:nor/>
                      </m:rPr>
                      <a:rPr lang="en-US" b="0" i="0" dirty="0" smtClean="0"/>
                      <m:t>with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respect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to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every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expression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in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our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compute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graph</m:t>
                    </m:r>
                    <m:r>
                      <m:rPr>
                        <m:nor/>
                      </m:rPr>
                      <a:rPr lang="en-US" b="0" i="0" dirty="0" smtClean="0"/>
                      <m:t>!</m:t>
                    </m:r>
                  </m:oMath>
                </a14:m>
                <a:endParaRPr lang="en-US" b="1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  <a:blipFill rotWithShape="0">
                <a:blip r:embed="rId3"/>
                <a:stretch>
                  <a:fillRect l="-957" t="-1617" b="-18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blipFill rotWithShape="0">
                <a:blip r:embed="rId4"/>
                <a:stretch>
                  <a:fillRect t="-25352" r="-10410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1012" y="1020759"/>
            <a:ext cx="477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 example: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8773" y="1553201"/>
            <a:ext cx="12192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4555" y="2466049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68151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blipFill rotWithShape="0">
                <a:blip r:embed="rId5"/>
                <a:stretch>
                  <a:fillRect r="-22667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990619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blipFill rotWithShape="0">
                <a:blip r:embed="rId6"/>
                <a:stretch>
                  <a:fillRect l="-662" r="-23179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990619" y="1543979"/>
            <a:ext cx="12192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865231" y="2796605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587699" y="2782167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63760" y="3720372"/>
                <a:ext cx="716606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60" y="3720372"/>
                <a:ext cx="716606" cy="8908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55216" y="3724916"/>
                <a:ext cx="955005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16" y="3724916"/>
                <a:ext cx="955005" cy="8908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37045" y="3747062"/>
                <a:ext cx="3307252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045" y="3747062"/>
                <a:ext cx="3307252" cy="8920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173254" y="4844798"/>
                <a:ext cx="988668" cy="634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254" y="4844798"/>
                <a:ext cx="988668" cy="6346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565161" y="5332152"/>
                <a:ext cx="511166" cy="636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161" y="5332152"/>
                <a:ext cx="511166" cy="63632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52594" y="5808731"/>
                <a:ext cx="683136" cy="636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594" y="5808731"/>
                <a:ext cx="683136" cy="636328"/>
              </a:xfrm>
              <a:prstGeom prst="rect">
                <a:avLst/>
              </a:prstGeom>
              <a:blipFill rotWithShape="0">
                <a:blip r:embed="rId1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4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 bwMode="auto">
              <a:xfrm>
                <a:off x="609441" y="2614701"/>
                <a:ext cx="11460639" cy="4525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+mj-lt"/>
                  </a:defRPr>
                </a:lvl2pPr>
                <a:lvl3pPr marL="1143000" indent="-22860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•"/>
                  <a:defRPr sz="200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–"/>
                  <a:defRPr sz="160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»"/>
                  <a:defRPr sz="16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endParaRPr lang="en-US" kern="0" dirty="0" smtClean="0"/>
              </a:p>
              <a:p>
                <a:endParaRPr lang="en-US" kern="0" dirty="0"/>
              </a:p>
              <a:p>
                <a:endParaRPr lang="en-US" kern="0" dirty="0" smtClean="0"/>
              </a:p>
              <a:p>
                <a:r>
                  <a:rPr lang="en-US" kern="0" dirty="0" smtClean="0"/>
                  <a:t>The computation:</a:t>
                </a:r>
                <a:br>
                  <a:rPr lang="en-US" kern="0" dirty="0" smtClean="0"/>
                </a:br>
                <a:r>
                  <a:rPr lang="en-US" kern="0" dirty="0" smtClean="0"/>
                  <a:t>	For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charset="0"/>
                      </a:rPr>
                      <m:t>𝑖</m:t>
                    </m:r>
                    <m:r>
                      <a:rPr lang="en-US" i="1" kern="0" smtClean="0">
                        <a:latin typeface="Cambria Math" charset="0"/>
                      </a:rPr>
                      <m:t>=</m:t>
                    </m:r>
                    <m:r>
                      <a:rPr lang="en-US" i="1" kern="0" smtClean="0">
                        <a:latin typeface="Cambria Math" charset="0"/>
                      </a:rPr>
                      <m:t>𝑛</m:t>
                    </m:r>
                    <m:r>
                      <a:rPr lang="en-US" i="1" kern="0" smtClean="0">
                        <a:latin typeface="Cambria Math" charset="0"/>
                      </a:rPr>
                      <m:t>+1,…,</m:t>
                    </m:r>
                    <m:r>
                      <a:rPr lang="en-US" i="1" kern="0" smtClean="0">
                        <a:latin typeface="Cambria Math" charset="0"/>
                      </a:rPr>
                      <m:t>𝑁</m:t>
                    </m:r>
                  </m:oMath>
                </a14:m>
                <a:endParaRPr lang="en-US" kern="0" dirty="0" smtClean="0"/>
              </a:p>
              <a:p>
                <a:endParaRPr lang="en-US" kern="0" dirty="0" smtClean="0"/>
              </a:p>
              <a:p>
                <a:r>
                  <a:rPr lang="en-US" kern="0" dirty="0" smtClean="0"/>
                  <a:t>Solution: apply multi-dimensional chain rule.</a:t>
                </a: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441" y="2614701"/>
                <a:ext cx="11460639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9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 Dependency Graph is More Complex?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455672" y="1246110"/>
            <a:ext cx="7277481" cy="3393528"/>
            <a:chOff x="4729638" y="1191718"/>
            <a:chExt cx="7277481" cy="3393528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8184631" y="3225926"/>
              <a:ext cx="614595" cy="3417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10191517" y="2238574"/>
              <a:ext cx="614595" cy="3417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0150841" y="3180414"/>
              <a:ext cx="539645" cy="2998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695031" y="2095570"/>
              <a:ext cx="1562473" cy="15624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729638" y="2095570"/>
              <a:ext cx="1562473" cy="15624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01275" y="1597470"/>
              <a:ext cx="1219200" cy="1097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Input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07057" y="2510318"/>
              <a:ext cx="463588" cy="1097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023465" y="2364152"/>
                  <a:ext cx="916533" cy="8617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</m:oMath>
                    </m:oMathPara>
                  </a14:m>
                  <a:endPara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  <a:endParaRPr lang="en-US" sz="2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465" y="2364152"/>
                  <a:ext cx="916533" cy="86177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3333" b="-241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10444646" y="2116328"/>
              <a:ext cx="1562473" cy="15624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537933" y="2281221"/>
                  <a:ext cx="1405641" cy="8617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</m:oMath>
                    </m:oMathPara>
                  </a14:m>
                  <a:endPara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  <a:endParaRPr lang="en-US" sz="2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7933" y="2281221"/>
                  <a:ext cx="1405641" cy="86177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4783" b="-239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0594549" y="1600792"/>
              <a:ext cx="1219200" cy="1097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Output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6292111" y="2855260"/>
              <a:ext cx="4029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8184630" y="2278505"/>
              <a:ext cx="539645" cy="2998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8679292" y="1191718"/>
              <a:ext cx="1562473" cy="15624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007726" y="1460300"/>
                  <a:ext cx="916533" cy="8617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</m:oMath>
                    </m:oMathPara>
                  </a14:m>
                  <a:endPara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  <a:endParaRPr lang="en-US" sz="2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7726" y="1460300"/>
                  <a:ext cx="916533" cy="86177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67" r="-23333" b="-239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8679292" y="3022773"/>
              <a:ext cx="1562473" cy="15624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007726" y="3291355"/>
                  <a:ext cx="916533" cy="8617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</m:oMath>
                    </m:oMathPara>
                  </a14:m>
                  <a:endPara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  <a:endParaRPr lang="en-US" sz="2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7726" y="3291355"/>
                  <a:ext cx="916533" cy="86177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2000" b="-241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11049" y="5059525"/>
                <a:ext cx="1987211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49" y="5059525"/>
                <a:ext cx="1987211" cy="472373"/>
              </a:xfrm>
              <a:prstGeom prst="rect">
                <a:avLst/>
              </a:prstGeom>
              <a:blipFill rotWithShape="0">
                <a:blip r:embed="rId7"/>
                <a:stretch>
                  <a:fillRect t="-23377" r="-950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94811" y="4907662"/>
                <a:ext cx="67329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 Sequence of “parent” values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(e.g.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e>
                    </m:d>
                    <m: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=(1,2)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and f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=+, then x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=x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+x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811" y="4907662"/>
                <a:ext cx="6732933" cy="861774"/>
              </a:xfrm>
              <a:prstGeom prst="rect">
                <a:avLst/>
              </a:prstGeom>
              <a:blipFill rotWithShape="0">
                <a:blip r:embed="rId8"/>
                <a:stretch>
                  <a:fillRect l="-3167" t="-12766" r="-2353"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Automatic Differentiation (</a:t>
            </a:r>
            <a:r>
              <a:rPr lang="en-US" dirty="0" smtClean="0">
                <a:hlinkClick r:id="rId2"/>
              </a:rPr>
              <a:t>1960s</a:t>
            </a:r>
            <a:r>
              <a:rPr lang="en-US" dirty="0" smtClean="0"/>
              <a:t>, 1970s)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Computation:</a:t>
            </a:r>
          </a:p>
          <a:p>
            <a:endParaRPr lang="en-US" b="0" dirty="0" smtClean="0"/>
          </a:p>
          <a:p>
            <a:r>
              <a:rPr lang="en-US" dirty="0" smtClean="0"/>
              <a:t>Multidimensional chain rule:</a:t>
            </a:r>
          </a:p>
          <a:p>
            <a:endParaRPr lang="en-US" b="0" dirty="0"/>
          </a:p>
          <a:p>
            <a:endParaRPr lang="en-US" dirty="0" smtClean="0"/>
          </a:p>
          <a:p>
            <a:r>
              <a:rPr lang="en-US" b="0" dirty="0" smtClean="0"/>
              <a:t>Result: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6018" y="6440405"/>
            <a:ext cx="346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Explanation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Justin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Domke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8212" y="2209800"/>
                <a:ext cx="1987211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209800"/>
                <a:ext cx="1987211" cy="472373"/>
              </a:xfrm>
              <a:prstGeom prst="rect">
                <a:avLst/>
              </a:prstGeom>
              <a:blipFill rotWithShape="0">
                <a:blip r:embed="rId4"/>
                <a:stretch>
                  <a:fillRect t="-23377" r="-9816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7873" y="4800600"/>
                <a:ext cx="3541033" cy="1305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: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73" y="4800600"/>
                <a:ext cx="3541033" cy="13050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7515" y="3273540"/>
                <a:ext cx="2792688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515" y="3273540"/>
                <a:ext cx="2792688" cy="11762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26018" y="3583266"/>
                <a:ext cx="30044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018" y="3583266"/>
                <a:ext cx="300447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77" y="2138504"/>
            <a:ext cx="4708671" cy="4719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(1957, Cornell)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classifier, can learn linearly separable patterns.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06928" y="6294351"/>
            <a:ext cx="327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Diagram from Wikipedia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Automatic Differentiation (</a:t>
            </a:r>
            <a:r>
              <a:rPr lang="en-US" dirty="0" smtClean="0">
                <a:hlinkClick r:id="rId2"/>
              </a:rPr>
              <a:t>1960s</a:t>
            </a:r>
            <a:r>
              <a:rPr lang="en-US" dirty="0" smtClean="0"/>
              <a:t>, 1970s)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Algorithm</a:t>
                </a:r>
                <a:r>
                  <a:rPr lang="en-US" dirty="0" smtClean="0"/>
                  <a:t>: initialize: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– 1,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– 2, …, 1, compute: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Now we have differentiated the output of the program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with respect to the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as well as every computed expression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7" t="-1752" r="-1596" b="-7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26018" y="6440405"/>
            <a:ext cx="346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Explanation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Justin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Domke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8212" y="3810000"/>
                <a:ext cx="3541033" cy="1305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: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3810000"/>
                <a:ext cx="3541033" cy="13050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2301810"/>
                <a:ext cx="1382622" cy="888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301810"/>
                <a:ext cx="1382622" cy="8885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8012" y="2484456"/>
            <a:ext cx="35910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Example on blackboard</a:t>
            </a: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 a program with one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addition.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</a:t>
            </a:r>
            <a:r>
              <a:rPr lang="en-US" b="1" dirty="0" smtClean="0"/>
              <a:t>reverse mode automatic differentiation</a:t>
            </a:r>
            <a:r>
              <a:rPr lang="en-US" dirty="0" smtClean="0"/>
              <a:t> to a neural network’s loss function.</a:t>
            </a:r>
          </a:p>
          <a:p>
            <a:r>
              <a:rPr lang="en-US" dirty="0" smtClean="0"/>
              <a:t>A special case of what we just derived.</a:t>
            </a:r>
          </a:p>
          <a:p>
            <a:r>
              <a:rPr lang="en-US" dirty="0" smtClean="0"/>
              <a:t>If we have one output neuron, squared error is: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3810000"/>
            <a:ext cx="27813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15194" y="6457890"/>
            <a:ext cx="185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4619597"/>
            <a:ext cx="7480300" cy="115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3" y="2971800"/>
            <a:ext cx="2625938" cy="21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0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524000"/>
            <a:ext cx="7289800" cy="2374900"/>
          </a:xfrm>
        </p:spPr>
      </p:pic>
      <p:sp>
        <p:nvSpPr>
          <p:cNvPr id="5" name="TextBox 4"/>
          <p:cNvSpPr txBox="1"/>
          <p:nvPr/>
        </p:nvSpPr>
        <p:spPr>
          <a:xfrm>
            <a:off x="10215194" y="6457890"/>
            <a:ext cx="185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3" y="2971800"/>
            <a:ext cx="2625938" cy="2127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3898900"/>
            <a:ext cx="6985000" cy="1117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61212" y="4953000"/>
            <a:ext cx="457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3" y="5133945"/>
            <a:ext cx="59817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t="29561"/>
          <a:stretch/>
        </p:blipFill>
        <p:spPr bwMode="auto">
          <a:xfrm>
            <a:off x="1425119" y="4116569"/>
            <a:ext cx="6574293" cy="158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the chain rule twice: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Last term is easy: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15194" y="6457890"/>
            <a:ext cx="185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3" y="2971800"/>
            <a:ext cx="2625938" cy="2127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9" y="2349500"/>
            <a:ext cx="4737100" cy="124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5557474"/>
            <a:ext cx="5575300" cy="13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t="29561" r="57252"/>
          <a:stretch/>
        </p:blipFill>
        <p:spPr bwMode="auto">
          <a:xfrm>
            <a:off x="1425119" y="4116569"/>
            <a:ext cx="2611893" cy="158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the chain rule twice: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Second term is easy: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15194" y="6457890"/>
            <a:ext cx="185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3" y="2971800"/>
            <a:ext cx="2625938" cy="2127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9" y="2349500"/>
            <a:ext cx="4737100" cy="124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4812" y="5350651"/>
                <a:ext cx="2672911" cy="953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𝑛𝑒𝑡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𝜑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′(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net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5350651"/>
                <a:ext cx="2672911" cy="9533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5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the chain rule twice: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 neuron is in output layer, first term is easy: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15194" y="6457890"/>
            <a:ext cx="185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3" y="2971800"/>
            <a:ext cx="2625938" cy="2127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9" y="2349500"/>
            <a:ext cx="4737100" cy="124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83" y="4496614"/>
            <a:ext cx="1308100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5"/>
          <a:stretch/>
        </p:blipFill>
        <p:spPr>
          <a:xfrm>
            <a:off x="1680172" y="4978404"/>
            <a:ext cx="1290040" cy="127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4" y="1581086"/>
            <a:ext cx="2781300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0107" y="5317760"/>
            <a:ext cx="3567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  <a:ea typeface="Times New Roman" charset="0"/>
                <a:cs typeface="Times New Roman" charset="0"/>
              </a:rPr>
              <a:t>(Derivation on board)</a:t>
            </a:r>
            <a:endParaRPr lang="en-US" sz="2800" dirty="0">
              <a:latin typeface="+mj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3" y="2971800"/>
            <a:ext cx="2625938" cy="2127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the chain rule twice: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 neuron is interior neuron, we use the chain</a:t>
            </a:r>
            <a:br>
              <a:rPr lang="en-US" dirty="0" smtClean="0"/>
            </a:br>
            <a:r>
              <a:rPr lang="en-US" dirty="0" smtClean="0"/>
              <a:t>rule from automatic differentiation.</a:t>
            </a:r>
          </a:p>
          <a:p>
            <a:r>
              <a:rPr lang="en-US" dirty="0" smtClean="0"/>
              <a:t>To do this, we need to know what expressions depend</a:t>
            </a:r>
            <a:br>
              <a:rPr lang="en-US" dirty="0" smtClean="0"/>
            </a:br>
            <a:r>
              <a:rPr lang="en-US" dirty="0" smtClean="0"/>
              <a:t>on the current neuron’s output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j</a:t>
            </a:r>
            <a:r>
              <a:rPr lang="en-US" dirty="0" smtClean="0"/>
              <a:t>?</a:t>
            </a:r>
          </a:p>
          <a:p>
            <a:r>
              <a:rPr lang="en-US" dirty="0" smtClean="0"/>
              <a:t>Answer: other neurons input sums, i.e.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net</a:t>
            </a:r>
            <a:r>
              <a:rPr lang="en-US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dirty="0" smtClean="0"/>
              <a:t> for all neurons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dirty="0" smtClean="0"/>
              <a:t> receiving</a:t>
            </a:r>
            <a:br>
              <a:rPr lang="en-US" dirty="0" smtClean="0"/>
            </a:br>
            <a:r>
              <a:rPr lang="en-US" dirty="0" smtClean="0"/>
              <a:t>inputs from the current neuron.</a:t>
            </a:r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15194" y="6457890"/>
            <a:ext cx="185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9" y="2349500"/>
            <a:ext cx="4737100" cy="124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4" y="1581086"/>
            <a:ext cx="27813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the chain rule twice: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 neuron is an interior neuron, chain rule: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15194" y="6457890"/>
            <a:ext cx="185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06" y="2306915"/>
            <a:ext cx="2625938" cy="2127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9" y="2349500"/>
            <a:ext cx="4737100" cy="124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4" y="1581086"/>
            <a:ext cx="27813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4572000"/>
            <a:ext cx="5003800" cy="13589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275012" y="5930900"/>
            <a:ext cx="0" cy="3175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33155" y="6262581"/>
            <a:ext cx="7391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All </a:t>
            </a:r>
            <a:r>
              <a:rPr lang="en-US" sz="2400" dirty="0"/>
              <a:t>neurons </a:t>
            </a:r>
            <a:r>
              <a:rPr lang="en-US" sz="2400" dirty="0" smtClean="0"/>
              <a:t>receiving input </a:t>
            </a:r>
            <a:r>
              <a:rPr lang="en-US" sz="2400" dirty="0"/>
              <a:t>from the current neuron.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67" y="4572000"/>
            <a:ext cx="4292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Partial derivative of error </a:t>
            </a:r>
            <a:r>
              <a:rPr lang="en-US" i="1" dirty="0" smtClean="0"/>
              <a:t>E</a:t>
            </a:r>
            <a:r>
              <a:rPr lang="en-US" dirty="0" smtClean="0"/>
              <a:t> with respect to weight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ij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0012" y="3430614"/>
                <a:ext cx="9588394" cy="159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net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𝜑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′(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is</m:t>
                                </m:r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an</m:t>
                                </m:r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output</m:t>
                                </m:r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neuron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𝑙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∈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𝐿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𝑗𝑙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if</m:t>
                                </m:r>
                                <m:r>
                                  <a:rPr lang="en-US" sz="28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𝑗</m:t>
                                </m:r>
                                <m:r>
                                  <a:rPr lang="en-US" sz="28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is</m:t>
                                </m:r>
                                <m:r>
                                  <a:rPr lang="en-US" sz="280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an</m:t>
                                </m:r>
                                <m:r>
                                  <a:rPr lang="en-US" sz="280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interior</m:t>
                                </m:r>
                                <m:r>
                                  <a:rPr lang="en-US" sz="2800" b="0" i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neuron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3430614"/>
                <a:ext cx="9588394" cy="15955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0012" y="2487281"/>
                <a:ext cx="1849288" cy="9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𝑜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2487281"/>
                <a:ext cx="1849288" cy="9408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215194" y="6457890"/>
            <a:ext cx="185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921179" y="5057261"/>
            <a:ext cx="0" cy="3175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13012" y="5388942"/>
            <a:ext cx="7391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All </a:t>
            </a:r>
            <a:r>
              <a:rPr lang="en-US" sz="2400" dirty="0"/>
              <a:t>neurons </a:t>
            </a:r>
            <a:r>
              <a:rPr lang="en-US" sz="2400" dirty="0" smtClean="0"/>
              <a:t>receiving input </a:t>
            </a:r>
            <a:r>
              <a:rPr lang="en-US" sz="2400" dirty="0"/>
              <a:t>from the current neuron.</a:t>
            </a:r>
          </a:p>
        </p:txBody>
      </p:sp>
    </p:spTree>
    <p:extLst>
      <p:ext uri="{BB962C8B-B14F-4D97-AF65-F5344CB8AC3E}">
        <p14:creationId xmlns:p14="http://schemas.microsoft.com/office/powerpoint/2010/main" val="15846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72" y="2216422"/>
            <a:ext cx="4420680" cy="3580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5767193"/>
            <a:ext cx="11460639" cy="685804"/>
          </a:xfrm>
        </p:spPr>
        <p:txBody>
          <a:bodyPr/>
          <a:lstStyle/>
          <a:p>
            <a:r>
              <a:rPr lang="en-US" dirty="0" smtClean="0"/>
              <a:t>Calculate network and error.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303712" y="1763069"/>
            <a:ext cx="3581400" cy="45123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3712" y="1203001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Forward direction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Feedforward</a:t>
            </a:r>
            <a:r>
              <a:rPr lang="en-US" dirty="0" smtClean="0"/>
              <a:t>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connect units (neurons) in any arbitrary graph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22455" y="3604422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012" y="29718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22455" y="5065147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42212" y="3604422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42212" y="5065147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2142" y="29718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18557" y="293117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18557" y="429980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65111" y="349502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49573" y="586740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35114" y="3495020"/>
            <a:ext cx="1073942" cy="3508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4455" y="4168635"/>
            <a:ext cx="1024601" cy="40336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3"/>
          </p:cNvCxnSpPr>
          <p:nvPr/>
        </p:nvCxnSpPr>
        <p:spPr>
          <a:xfrm flipV="1">
            <a:off x="2883637" y="3581578"/>
            <a:ext cx="1246512" cy="15835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2"/>
          </p:cNvCxnSpPr>
          <p:nvPr/>
        </p:nvCxnSpPr>
        <p:spPr>
          <a:xfrm>
            <a:off x="2968283" y="5570806"/>
            <a:ext cx="2781290" cy="6775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40812" y="4037428"/>
            <a:ext cx="1055077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55715" y="3292110"/>
            <a:ext cx="1026107" cy="4639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8" idx="2"/>
          </p:cNvCxnSpPr>
          <p:nvPr/>
        </p:nvCxnSpPr>
        <p:spPr>
          <a:xfrm>
            <a:off x="6525303" y="3816119"/>
            <a:ext cx="1016909" cy="16930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9" idx="2"/>
          </p:cNvCxnSpPr>
          <p:nvPr/>
        </p:nvCxnSpPr>
        <p:spPr>
          <a:xfrm>
            <a:off x="4803749" y="4713608"/>
            <a:ext cx="2738463" cy="7325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13342" y="5627077"/>
            <a:ext cx="1055076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3"/>
          </p:cNvCxnSpPr>
          <p:nvPr/>
        </p:nvCxnSpPr>
        <p:spPr>
          <a:xfrm flipV="1">
            <a:off x="6353701" y="4254830"/>
            <a:ext cx="1300103" cy="166649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72" y="2216422"/>
            <a:ext cx="4420680" cy="3580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5767193"/>
            <a:ext cx="11460639" cy="685804"/>
          </a:xfrm>
        </p:spPr>
        <p:txBody>
          <a:bodyPr/>
          <a:lstStyle/>
          <a:p>
            <a:r>
              <a:rPr lang="en-US" dirty="0" err="1" smtClean="0"/>
              <a:t>Backpropagate</a:t>
            </a:r>
            <a:r>
              <a:rPr lang="en-US" dirty="0" smtClean="0"/>
              <a:t>: from output to input, recursively compute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4303712" y="1748204"/>
            <a:ext cx="3543300" cy="45123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3712" y="1203001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Backward direction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84040" y="5512162"/>
                <a:ext cx="1945661" cy="9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 i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𝛁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𝑤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𝐸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040" y="5512162"/>
                <a:ext cx="1945661" cy="9408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with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pic>
        <p:nvPicPr>
          <p:cNvPr id="4" name="Picture 3" descr="Screen Shot 2015-09-17 at 4.33.17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4" y="1143000"/>
            <a:ext cx="4589170" cy="49993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4497" y="5323187"/>
            <a:ext cx="1504612" cy="932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84338" y="4506836"/>
            <a:ext cx="200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size</a:t>
            </a:r>
          </a:p>
          <a:p>
            <a:r>
              <a:rPr lang="en-US" sz="2400" dirty="0"/>
              <a:t>or</a:t>
            </a:r>
          </a:p>
          <a:p>
            <a:r>
              <a:rPr lang="en-US" sz="2400" dirty="0"/>
              <a:t>Learning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4642" y="6256160"/>
                <a:ext cx="42015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𝛁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𝑤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642" y="6256160"/>
                <a:ext cx="420159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5368" y="1502337"/>
            <a:ext cx="11460639" cy="685804"/>
          </a:xfrm>
        </p:spPr>
        <p:txBody>
          <a:bodyPr/>
          <a:lstStyle/>
          <a:p>
            <a:r>
              <a:rPr lang="en-US" dirty="0" smtClean="0"/>
              <a:t>Initialize weights at good</a:t>
            </a:r>
            <a:br>
              <a:rPr lang="en-US" dirty="0" smtClean="0"/>
            </a:br>
            <a:r>
              <a:rPr lang="en-US" dirty="0" smtClean="0"/>
              <a:t>starting point </a:t>
            </a:r>
            <a:r>
              <a:rPr lang="en-US" b="1" dirty="0" smtClean="0"/>
              <a:t>w</a:t>
            </a:r>
            <a:r>
              <a:rPr lang="en-US" baseline="-25000" dirty="0" smtClean="0"/>
              <a:t>0</a:t>
            </a:r>
            <a:endParaRPr lang="en-US" dirty="0" smtClean="0"/>
          </a:p>
          <a:p>
            <a:r>
              <a:rPr lang="en-US" dirty="0" smtClean="0"/>
              <a:t>Repeatedly apply gradient</a:t>
            </a:r>
            <a:br>
              <a:rPr lang="en-US" dirty="0" smtClean="0"/>
            </a:br>
            <a:r>
              <a:rPr lang="en-US" dirty="0" smtClean="0"/>
              <a:t>descent step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(1)</a:t>
            </a:r>
          </a:p>
          <a:p>
            <a:r>
              <a:rPr lang="en-US" dirty="0" smtClean="0">
                <a:sym typeface="Wingdings"/>
              </a:rPr>
              <a:t>Continue training until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validation error hits a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minimum.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939802" y="621119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(1)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436566" cy="1143000"/>
          </a:xfrm>
        </p:spPr>
        <p:txBody>
          <a:bodyPr/>
          <a:lstStyle/>
          <a:p>
            <a:r>
              <a:rPr lang="en-US" smtClean="0"/>
              <a:t>Stochastic Gradient </a:t>
            </a:r>
            <a:r>
              <a:rPr lang="en-US" dirty="0" smtClean="0"/>
              <a:t>Descent with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pic>
        <p:nvPicPr>
          <p:cNvPr id="4" name="Picture 3" descr="Screen Shot 2015-09-17 at 4.33.17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4" y="1143000"/>
            <a:ext cx="4589170" cy="49993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4497" y="5323187"/>
            <a:ext cx="1504612" cy="932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84338" y="4506836"/>
            <a:ext cx="200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size</a:t>
            </a:r>
          </a:p>
          <a:p>
            <a:r>
              <a:rPr lang="en-US" sz="2400" dirty="0"/>
              <a:t>or</a:t>
            </a:r>
          </a:p>
          <a:p>
            <a:r>
              <a:rPr lang="en-US" sz="2400" dirty="0"/>
              <a:t>Learning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4642" y="6256160"/>
                <a:ext cx="42112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𝛁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642" y="6256160"/>
                <a:ext cx="421128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5368" y="1502337"/>
            <a:ext cx="11460639" cy="685804"/>
          </a:xfrm>
        </p:spPr>
        <p:txBody>
          <a:bodyPr/>
          <a:lstStyle/>
          <a:p>
            <a:r>
              <a:rPr lang="en-US" dirty="0" smtClean="0"/>
              <a:t>Initialize weights at good</a:t>
            </a:r>
            <a:br>
              <a:rPr lang="en-US" dirty="0" smtClean="0"/>
            </a:br>
            <a:r>
              <a:rPr lang="en-US" dirty="0" smtClean="0"/>
              <a:t>starting point </a:t>
            </a:r>
            <a:r>
              <a:rPr lang="en-US" b="1" dirty="0" smtClean="0"/>
              <a:t>w</a:t>
            </a:r>
            <a:r>
              <a:rPr lang="en-US" baseline="-25000" dirty="0" smtClean="0"/>
              <a:t>0</a:t>
            </a:r>
            <a:endParaRPr lang="en-US" dirty="0" smtClean="0"/>
          </a:p>
          <a:p>
            <a:r>
              <a:rPr lang="en-US" dirty="0" smtClean="0"/>
              <a:t>Repeat until validation error</a:t>
            </a:r>
            <a:br>
              <a:rPr lang="en-US" dirty="0" smtClean="0"/>
            </a:br>
            <a:r>
              <a:rPr lang="en-US" dirty="0" smtClean="0"/>
              <a:t>hits a minimum:</a:t>
            </a:r>
          </a:p>
          <a:p>
            <a:pPr lvl="1"/>
            <a:r>
              <a:rPr lang="en-US" dirty="0" smtClean="0">
                <a:sym typeface="Wingdings"/>
              </a:rPr>
              <a:t>Randomly shuffle dataset</a:t>
            </a:r>
          </a:p>
          <a:p>
            <a:pPr lvl="1"/>
            <a:r>
              <a:rPr lang="en-US" dirty="0" smtClean="0">
                <a:sym typeface="Wingdings"/>
              </a:rPr>
              <a:t>Loop through mini-batches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of data, batch index is </a:t>
            </a:r>
            <a:r>
              <a:rPr lang="en-US" i="1" dirty="0" err="1" smtClean="0">
                <a:sym typeface="Wingdings"/>
              </a:rPr>
              <a:t>i</a:t>
            </a:r>
            <a:endParaRPr lang="en-US" i="1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Calculate stochastic gradient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using </a:t>
            </a:r>
            <a:r>
              <a:rPr lang="en-US" dirty="0" err="1" smtClean="0">
                <a:sym typeface="Wingdings"/>
              </a:rPr>
              <a:t>backpropagation</a:t>
            </a:r>
            <a:r>
              <a:rPr lang="en-US" dirty="0" smtClean="0">
                <a:sym typeface="Wingdings"/>
              </a:rPr>
              <a:t> for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each, and apply update rule 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39802" y="621119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(1)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Feedforward</a:t>
            </a:r>
            <a:r>
              <a:rPr lang="en-US" dirty="0" smtClean="0"/>
              <a:t>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connect units (neurons) in any arbitrary graph</a:t>
            </a:r>
          </a:p>
          <a:p>
            <a:r>
              <a:rPr lang="en-US" dirty="0" smtClean="0"/>
              <a:t>If no cycles in the graph we call it a </a:t>
            </a:r>
            <a:r>
              <a:rPr lang="en-US" b="1" dirty="0" err="1" smtClean="0"/>
              <a:t>feedforward</a:t>
            </a:r>
            <a:r>
              <a:rPr lang="en-US" b="1" dirty="0" smtClean="0"/>
              <a:t> neural network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22455" y="3604422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012" y="29718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22455" y="5065147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42212" y="3604422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42212" y="5065147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2142" y="29718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18557" y="293117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18557" y="429980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65111" y="349502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49573" y="586740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35114" y="3495020"/>
            <a:ext cx="1073942" cy="3508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4455" y="4168635"/>
            <a:ext cx="1024601" cy="40336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3"/>
          </p:cNvCxnSpPr>
          <p:nvPr/>
        </p:nvCxnSpPr>
        <p:spPr>
          <a:xfrm flipV="1">
            <a:off x="2883637" y="3581578"/>
            <a:ext cx="1246512" cy="15835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2"/>
          </p:cNvCxnSpPr>
          <p:nvPr/>
        </p:nvCxnSpPr>
        <p:spPr>
          <a:xfrm>
            <a:off x="2968283" y="5570806"/>
            <a:ext cx="2781290" cy="6775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40812" y="4037428"/>
            <a:ext cx="1055077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55715" y="3292110"/>
            <a:ext cx="1026107" cy="4639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8" idx="2"/>
          </p:cNvCxnSpPr>
          <p:nvPr/>
        </p:nvCxnSpPr>
        <p:spPr>
          <a:xfrm>
            <a:off x="6525303" y="3816119"/>
            <a:ext cx="1016909" cy="16930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9" idx="2"/>
          </p:cNvCxnSpPr>
          <p:nvPr/>
        </p:nvCxnSpPr>
        <p:spPr>
          <a:xfrm>
            <a:off x="4803749" y="4713608"/>
            <a:ext cx="2738463" cy="7325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13342" y="5627077"/>
            <a:ext cx="1055076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3"/>
          </p:cNvCxnSpPr>
          <p:nvPr/>
        </p:nvCxnSpPr>
        <p:spPr>
          <a:xfrm flipV="1">
            <a:off x="6353701" y="4254830"/>
            <a:ext cx="1300103" cy="166649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 (later)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cycles in the graph we call it a </a:t>
            </a:r>
            <a:r>
              <a:rPr lang="en-US" b="1" dirty="0" smtClean="0"/>
              <a:t>recurrent neural network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22455" y="3604422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012" y="29718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22455" y="5065147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42212" y="3604422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42212" y="5065147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2142" y="29718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18557" y="293117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18557" y="429980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65111" y="349502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49573" y="586740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35114" y="3495020"/>
            <a:ext cx="1073942" cy="3508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4455" y="4168635"/>
            <a:ext cx="1024601" cy="40336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3"/>
          </p:cNvCxnSpPr>
          <p:nvPr/>
        </p:nvCxnSpPr>
        <p:spPr>
          <a:xfrm flipV="1">
            <a:off x="2883637" y="3581578"/>
            <a:ext cx="1246512" cy="15835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2"/>
          </p:cNvCxnSpPr>
          <p:nvPr/>
        </p:nvCxnSpPr>
        <p:spPr>
          <a:xfrm>
            <a:off x="2968283" y="5570806"/>
            <a:ext cx="2781290" cy="6775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40812" y="4037428"/>
            <a:ext cx="1055077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55715" y="3292110"/>
            <a:ext cx="1026107" cy="4639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8" idx="2"/>
          </p:cNvCxnSpPr>
          <p:nvPr/>
        </p:nvCxnSpPr>
        <p:spPr>
          <a:xfrm>
            <a:off x="6525303" y="3816119"/>
            <a:ext cx="1016909" cy="16930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9" idx="2"/>
          </p:cNvCxnSpPr>
          <p:nvPr/>
        </p:nvCxnSpPr>
        <p:spPr>
          <a:xfrm>
            <a:off x="4803749" y="4713608"/>
            <a:ext cx="2738463" cy="7325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13342" y="5627077"/>
            <a:ext cx="1055076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3"/>
          </p:cNvCxnSpPr>
          <p:nvPr/>
        </p:nvCxnSpPr>
        <p:spPr>
          <a:xfrm flipV="1">
            <a:off x="6353701" y="4254830"/>
            <a:ext cx="1300103" cy="166649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262512" y="2256579"/>
            <a:ext cx="2202514" cy="1302546"/>
          </a:xfrm>
          <a:custGeom>
            <a:avLst/>
            <a:gdLst>
              <a:gd name="connsiteX0" fmla="*/ 2110154 w 2110154"/>
              <a:gd name="connsiteY0" fmla="*/ 1181686 h 1181686"/>
              <a:gd name="connsiteX1" fmla="*/ 1927274 w 2110154"/>
              <a:gd name="connsiteY1" fmla="*/ 267286 h 1181686"/>
              <a:gd name="connsiteX2" fmla="*/ 323557 w 2110154"/>
              <a:gd name="connsiteY2" fmla="*/ 0 h 1181686"/>
              <a:gd name="connsiteX3" fmla="*/ 0 w 2110154"/>
              <a:gd name="connsiteY3" fmla="*/ 562708 h 1181686"/>
              <a:gd name="connsiteX4" fmla="*/ 0 w 2110154"/>
              <a:gd name="connsiteY4" fmla="*/ 562708 h 1181686"/>
              <a:gd name="connsiteX0" fmla="*/ 2110154 w 2110154"/>
              <a:gd name="connsiteY0" fmla="*/ 1192758 h 1192758"/>
              <a:gd name="connsiteX1" fmla="*/ 1927274 w 2110154"/>
              <a:gd name="connsiteY1" fmla="*/ 278358 h 1192758"/>
              <a:gd name="connsiteX2" fmla="*/ 323557 w 2110154"/>
              <a:gd name="connsiteY2" fmla="*/ 11072 h 1192758"/>
              <a:gd name="connsiteX3" fmla="*/ 0 w 2110154"/>
              <a:gd name="connsiteY3" fmla="*/ 573780 h 1192758"/>
              <a:gd name="connsiteX4" fmla="*/ 0 w 2110154"/>
              <a:gd name="connsiteY4" fmla="*/ 573780 h 1192758"/>
              <a:gd name="connsiteX0" fmla="*/ 2110154 w 2110154"/>
              <a:gd name="connsiteY0" fmla="*/ 1246778 h 1246778"/>
              <a:gd name="connsiteX1" fmla="*/ 1927274 w 2110154"/>
              <a:gd name="connsiteY1" fmla="*/ 332378 h 1246778"/>
              <a:gd name="connsiteX2" fmla="*/ 323557 w 2110154"/>
              <a:gd name="connsiteY2" fmla="*/ 65092 h 1246778"/>
              <a:gd name="connsiteX3" fmla="*/ 0 w 2110154"/>
              <a:gd name="connsiteY3" fmla="*/ 627800 h 1246778"/>
              <a:gd name="connsiteX4" fmla="*/ 0 w 2110154"/>
              <a:gd name="connsiteY4" fmla="*/ 627800 h 1246778"/>
              <a:gd name="connsiteX0" fmla="*/ 2110154 w 2110154"/>
              <a:gd name="connsiteY0" fmla="*/ 1223600 h 1223600"/>
              <a:gd name="connsiteX1" fmla="*/ 1927274 w 2110154"/>
              <a:gd name="connsiteY1" fmla="*/ 309200 h 1223600"/>
              <a:gd name="connsiteX2" fmla="*/ 323557 w 2110154"/>
              <a:gd name="connsiteY2" fmla="*/ 41914 h 1223600"/>
              <a:gd name="connsiteX3" fmla="*/ 0 w 2110154"/>
              <a:gd name="connsiteY3" fmla="*/ 604622 h 1223600"/>
              <a:gd name="connsiteX4" fmla="*/ 0 w 2110154"/>
              <a:gd name="connsiteY4" fmla="*/ 604622 h 1223600"/>
              <a:gd name="connsiteX0" fmla="*/ 2110154 w 2110154"/>
              <a:gd name="connsiteY0" fmla="*/ 1282627 h 1282627"/>
              <a:gd name="connsiteX1" fmla="*/ 1927274 w 2110154"/>
              <a:gd name="connsiteY1" fmla="*/ 368227 h 1282627"/>
              <a:gd name="connsiteX2" fmla="*/ 323557 w 2110154"/>
              <a:gd name="connsiteY2" fmla="*/ 100941 h 1282627"/>
              <a:gd name="connsiteX3" fmla="*/ 0 w 2110154"/>
              <a:gd name="connsiteY3" fmla="*/ 663649 h 1282627"/>
              <a:gd name="connsiteX4" fmla="*/ 0 w 2110154"/>
              <a:gd name="connsiteY4" fmla="*/ 663649 h 1282627"/>
              <a:gd name="connsiteX0" fmla="*/ 2110154 w 2123734"/>
              <a:gd name="connsiteY0" fmla="*/ 1302546 h 1302546"/>
              <a:gd name="connsiteX1" fmla="*/ 1927274 w 2123734"/>
              <a:gd name="connsiteY1" fmla="*/ 388146 h 1302546"/>
              <a:gd name="connsiteX2" fmla="*/ 323557 w 2123734"/>
              <a:gd name="connsiteY2" fmla="*/ 120860 h 1302546"/>
              <a:gd name="connsiteX3" fmla="*/ 0 w 2123734"/>
              <a:gd name="connsiteY3" fmla="*/ 683568 h 1302546"/>
              <a:gd name="connsiteX4" fmla="*/ 0 w 2123734"/>
              <a:gd name="connsiteY4" fmla="*/ 683568 h 1302546"/>
              <a:gd name="connsiteX0" fmla="*/ 2110154 w 2190535"/>
              <a:gd name="connsiteY0" fmla="*/ 1302546 h 1302546"/>
              <a:gd name="connsiteX1" fmla="*/ 1927274 w 2190535"/>
              <a:gd name="connsiteY1" fmla="*/ 388146 h 1302546"/>
              <a:gd name="connsiteX2" fmla="*/ 323557 w 2190535"/>
              <a:gd name="connsiteY2" fmla="*/ 120860 h 1302546"/>
              <a:gd name="connsiteX3" fmla="*/ 0 w 2190535"/>
              <a:gd name="connsiteY3" fmla="*/ 683568 h 1302546"/>
              <a:gd name="connsiteX4" fmla="*/ 0 w 2190535"/>
              <a:gd name="connsiteY4" fmla="*/ 683568 h 1302546"/>
              <a:gd name="connsiteX0" fmla="*/ 2110154 w 2202514"/>
              <a:gd name="connsiteY0" fmla="*/ 1302546 h 1302546"/>
              <a:gd name="connsiteX1" fmla="*/ 1927274 w 2202514"/>
              <a:gd name="connsiteY1" fmla="*/ 388146 h 1302546"/>
              <a:gd name="connsiteX2" fmla="*/ 323557 w 2202514"/>
              <a:gd name="connsiteY2" fmla="*/ 120860 h 1302546"/>
              <a:gd name="connsiteX3" fmla="*/ 0 w 2202514"/>
              <a:gd name="connsiteY3" fmla="*/ 683568 h 1302546"/>
              <a:gd name="connsiteX4" fmla="*/ 0 w 2202514"/>
              <a:gd name="connsiteY4" fmla="*/ 683568 h 1302546"/>
              <a:gd name="connsiteX0" fmla="*/ 2110154 w 2202514"/>
              <a:gd name="connsiteY0" fmla="*/ 1302546 h 1302546"/>
              <a:gd name="connsiteX1" fmla="*/ 1927274 w 2202514"/>
              <a:gd name="connsiteY1" fmla="*/ 388146 h 1302546"/>
              <a:gd name="connsiteX2" fmla="*/ 323557 w 2202514"/>
              <a:gd name="connsiteY2" fmla="*/ 120860 h 1302546"/>
              <a:gd name="connsiteX3" fmla="*/ 0 w 2202514"/>
              <a:gd name="connsiteY3" fmla="*/ 683568 h 1302546"/>
              <a:gd name="connsiteX4" fmla="*/ 0 w 2202514"/>
              <a:gd name="connsiteY4" fmla="*/ 683568 h 1302546"/>
              <a:gd name="connsiteX0" fmla="*/ 2110154 w 2202514"/>
              <a:gd name="connsiteY0" fmla="*/ 1302546 h 1302546"/>
              <a:gd name="connsiteX1" fmla="*/ 1927274 w 2202514"/>
              <a:gd name="connsiteY1" fmla="*/ 388146 h 1302546"/>
              <a:gd name="connsiteX2" fmla="*/ 323557 w 2202514"/>
              <a:gd name="connsiteY2" fmla="*/ 120860 h 1302546"/>
              <a:gd name="connsiteX3" fmla="*/ 0 w 2202514"/>
              <a:gd name="connsiteY3" fmla="*/ 683568 h 1302546"/>
              <a:gd name="connsiteX4" fmla="*/ 0 w 2202514"/>
              <a:gd name="connsiteY4" fmla="*/ 683568 h 130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514" h="1302546">
                <a:moveTo>
                  <a:pt x="2110154" y="1302546"/>
                </a:moveTo>
                <a:cubicBezTo>
                  <a:pt x="2246141" y="1025882"/>
                  <a:pt x="2267243" y="697635"/>
                  <a:pt x="1927274" y="388146"/>
                </a:cubicBezTo>
                <a:cubicBezTo>
                  <a:pt x="1587305" y="78657"/>
                  <a:pt x="656492" y="-151115"/>
                  <a:pt x="323557" y="120860"/>
                </a:cubicBezTo>
                <a:cubicBezTo>
                  <a:pt x="-9378" y="392835"/>
                  <a:pt x="51580" y="481932"/>
                  <a:pt x="0" y="683568"/>
                </a:cubicBezTo>
                <a:lnTo>
                  <a:pt x="0" y="683568"/>
                </a:lnTo>
              </a:path>
            </a:pathLst>
          </a:custGeom>
          <a:noFill/>
          <a:ln w="12700">
            <a:solidFill>
              <a:schemeClr val="tx1"/>
            </a:solidFill>
            <a:tailEnd type="triangl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Simple neural networks</a:t>
            </a:r>
            <a:endParaRPr lang="en-US" sz="2600" dirty="0"/>
          </a:p>
          <a:p>
            <a:pPr lvl="1"/>
            <a:r>
              <a:rPr lang="en-US" sz="2600" dirty="0" smtClean="0"/>
              <a:t>Perceptron</a:t>
            </a:r>
          </a:p>
          <a:p>
            <a:pPr lvl="1"/>
            <a:r>
              <a:rPr lang="en-US" sz="2600" dirty="0" err="1" smtClean="0"/>
              <a:t>Feedforward</a:t>
            </a:r>
            <a:r>
              <a:rPr lang="en-US" sz="2600" dirty="0" smtClean="0"/>
              <a:t> neural networks</a:t>
            </a:r>
          </a:p>
          <a:p>
            <a:pPr lvl="1"/>
            <a:r>
              <a:rPr lang="en-US" sz="2600" b="1" dirty="0"/>
              <a:t>Multilayer </a:t>
            </a:r>
            <a:r>
              <a:rPr lang="en-US" sz="2600" b="1" dirty="0" smtClean="0"/>
              <a:t>perceptron and properties</a:t>
            </a:r>
            <a:endParaRPr lang="en-US" sz="2600" b="1" dirty="0"/>
          </a:p>
          <a:p>
            <a:pPr lvl="1"/>
            <a:r>
              <a:rPr lang="en-US" sz="2600" dirty="0" err="1" smtClean="0"/>
              <a:t>Autoencoders</a:t>
            </a:r>
            <a:endParaRPr lang="en-US" sz="2600" dirty="0" smtClean="0"/>
          </a:p>
          <a:p>
            <a:r>
              <a:rPr lang="en-US" sz="2600" dirty="0" smtClean="0"/>
              <a:t>How to train neural networks</a:t>
            </a:r>
          </a:p>
          <a:p>
            <a:pPr lvl="1"/>
            <a:r>
              <a:rPr lang="en-US" sz="2600" dirty="0" smtClean="0"/>
              <a:t>Gradient descent</a:t>
            </a:r>
          </a:p>
          <a:p>
            <a:pPr lvl="1"/>
            <a:r>
              <a:rPr lang="en-US" sz="2600" dirty="0" smtClean="0"/>
              <a:t>Stochastic </a:t>
            </a:r>
            <a:r>
              <a:rPr lang="en-US" sz="2600" dirty="0"/>
              <a:t>gradient </a:t>
            </a:r>
            <a:r>
              <a:rPr lang="en-US" sz="2600" dirty="0" smtClean="0"/>
              <a:t>descent</a:t>
            </a:r>
          </a:p>
          <a:p>
            <a:pPr lvl="1"/>
            <a:r>
              <a:rPr lang="en-US" sz="2600" dirty="0" smtClean="0"/>
              <a:t>Automatic differentiation</a:t>
            </a:r>
          </a:p>
          <a:p>
            <a:pPr lvl="1"/>
            <a:r>
              <a:rPr lang="en-US" sz="2600" dirty="0" err="1" smtClean="0"/>
              <a:t>Backpropagation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2390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Perceptron (1960s)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3" y="1611630"/>
            <a:ext cx="6477000" cy="524637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93227"/>
              </p:ext>
            </p:extLst>
          </p:nvPr>
        </p:nvGraphicFramePr>
        <p:xfrm>
          <a:off x="6704012" y="2286842"/>
          <a:ext cx="3884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4" imgW="1181100" imgH="215900" progId="Equation.3">
                  <p:embed/>
                </p:oleObj>
              </mc:Choice>
              <mc:Fallback>
                <p:oleObj name="Equation" r:id="rId4" imgW="1181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4012" y="2286842"/>
                        <a:ext cx="3884612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04012" y="1803905"/>
            <a:ext cx="28745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 matrix notation: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116" y="3013658"/>
                <a:ext cx="5365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𝐋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116" y="3013658"/>
                <a:ext cx="536501" cy="615553"/>
              </a:xfrm>
              <a:prstGeom prst="rect">
                <a:avLst/>
              </a:prstGeom>
              <a:blipFill rotWithShape="0">
                <a:blip r:embed="rId6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540624" y="3070690"/>
            <a:ext cx="419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 layer (inputs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) vector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2940" y="3595517"/>
                <a:ext cx="81441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940" y="3595517"/>
                <a:ext cx="814413" cy="615553"/>
              </a:xfrm>
              <a:prstGeom prst="rect">
                <a:avLst/>
              </a:prstGeom>
              <a:blipFill rotWithShape="0">
                <a:blip r:embed="rId7"/>
                <a:stretch>
                  <a:fillRect t="-25743" r="-19549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55448" y="3652549"/>
            <a:ext cx="318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layer vector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32734" y="4169815"/>
                <a:ext cx="5365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𝐋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34" y="4169815"/>
                <a:ext cx="536501" cy="615553"/>
              </a:xfrm>
              <a:prstGeom prst="rect">
                <a:avLst/>
              </a:prstGeom>
              <a:blipFill rotWithShape="0">
                <a:blip r:embed="rId8"/>
                <a:stretch>
                  <a:fillRect r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565242" y="4226847"/>
            <a:ext cx="371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 layer vector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535183" y="2325805"/>
                <a:ext cx="149889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0" dirty="0" smtClean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183" y="2325805"/>
                <a:ext cx="1498897" cy="615553"/>
              </a:xfrm>
              <a:prstGeom prst="rect">
                <a:avLst/>
              </a:prstGeom>
              <a:blipFill rotWithShape="0">
                <a:blip r:embed="rId9"/>
                <a:stretch>
                  <a:fillRect l="-20325" t="-25743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32734" y="4771890"/>
                <a:ext cx="5365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𝐖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34" y="4771890"/>
                <a:ext cx="536501" cy="615553"/>
              </a:xfrm>
              <a:prstGeom prst="rect">
                <a:avLst/>
              </a:prstGeom>
              <a:blipFill rotWithShape="0">
                <a:blip r:embed="rId10"/>
                <a:stretch>
                  <a:fillRect r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565241" y="4828922"/>
            <a:ext cx="4618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Weight matrix for connections from layer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-1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layer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32734" y="5675486"/>
                <a:ext cx="5365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𝐛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34" y="5675486"/>
                <a:ext cx="536501" cy="615553"/>
              </a:xfrm>
              <a:prstGeom prst="rect">
                <a:avLst/>
              </a:prstGeom>
              <a:blipFill rotWithShape="0">
                <a:blip r:embed="rId11"/>
                <a:stretch>
                  <a:fillRect r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565241" y="5732518"/>
            <a:ext cx="461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Biases for neurons in layer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5241" y="6291039"/>
            <a:ext cx="461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Activation function for layer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5440" y="6326446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8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2416" y="2542969"/>
            <a:ext cx="21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101619</TotalTime>
  <Words>1409</Words>
  <Application>Microsoft Macintosh PowerPoint</Application>
  <PresentationFormat>Custom</PresentationFormat>
  <Paragraphs>423</Paragraphs>
  <Slides>52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Calibri</vt:lpstr>
      <vt:lpstr>Cambria Math</vt:lpstr>
      <vt:lpstr>Myriad Pro</vt:lpstr>
      <vt:lpstr>Palatino Linotype</vt:lpstr>
      <vt:lpstr>Times New Roman</vt:lpstr>
      <vt:lpstr>Wingdings</vt:lpstr>
      <vt:lpstr>Arial</vt:lpstr>
      <vt:lpstr>Default Design</vt:lpstr>
      <vt:lpstr>Equation</vt:lpstr>
      <vt:lpstr>CS 6501: Deep Learning for Computer Graphics  Basics of Neural Networks, and Training Neural Nets I </vt:lpstr>
      <vt:lpstr>Overview</vt:lpstr>
      <vt:lpstr>Perceptron (1957, Cornell)</vt:lpstr>
      <vt:lpstr>Perceptron (1957, Cornell)</vt:lpstr>
      <vt:lpstr>Feedforward neural networks</vt:lpstr>
      <vt:lpstr>Feedforward neural networks</vt:lpstr>
      <vt:lpstr>Recurrent neural networks (later)</vt:lpstr>
      <vt:lpstr>Overview</vt:lpstr>
      <vt:lpstr>Multilayer Perceptron (1960s)</vt:lpstr>
      <vt:lpstr>Activation Functions: Sigmoid / Logistic</vt:lpstr>
      <vt:lpstr>Activation Functions: Tanh</vt:lpstr>
      <vt:lpstr>Activation Functions: ReLU (Rectified Linear Unit)</vt:lpstr>
      <vt:lpstr>Universal Approximation Theorem</vt:lpstr>
      <vt:lpstr>Universal Approximation Theorem</vt:lpstr>
      <vt:lpstr>Why Use Deep Networks?</vt:lpstr>
      <vt:lpstr>Neural Network Architecture</vt:lpstr>
      <vt:lpstr>Neural Network Architecture</vt:lpstr>
      <vt:lpstr>How to Choose Network Architecture?</vt:lpstr>
      <vt:lpstr>Overview</vt:lpstr>
      <vt:lpstr>Autoencoders</vt:lpstr>
      <vt:lpstr>Autoencoders</vt:lpstr>
      <vt:lpstr>Overview</vt:lpstr>
      <vt:lpstr>Gradient Descent</vt:lpstr>
      <vt:lpstr>Gradient Descent with Energy Functions that have Narrow Valleys</vt:lpstr>
      <vt:lpstr>Gradient Descent with Momentum</vt:lpstr>
      <vt:lpstr>Gradient Descent with Momentum</vt:lpstr>
      <vt:lpstr>Stochastic gradient descent</vt:lpstr>
      <vt:lpstr>Stochastic gradient descent</vt:lpstr>
      <vt:lpstr>Problem Statement</vt:lpstr>
      <vt:lpstr>Review: Chain Rule in One Dimension</vt:lpstr>
      <vt:lpstr>Chain Rule in Multiple Dimensions</vt:lpstr>
      <vt:lpstr>The Problem with Symbolic Derivatives</vt:lpstr>
      <vt:lpstr>Solution: Automatic Differentiation (1960s, 1970s)</vt:lpstr>
      <vt:lpstr>Solution for Simplified Chain of Dependencies</vt:lpstr>
      <vt:lpstr>Solution for Simplified Chain of Dependencies</vt:lpstr>
      <vt:lpstr>Solution for Simplified Chain of Dependencies</vt:lpstr>
      <vt:lpstr>Solution for Simplified Chain of Dependencies</vt:lpstr>
      <vt:lpstr>What if the Dependency Graph is More Complex?</vt:lpstr>
      <vt:lpstr>Solution: Automatic Differentiation (1960s, 1970s)</vt:lpstr>
      <vt:lpstr>Solution: Automatic Differentiation (1960s, 1970s)</vt:lpstr>
      <vt:lpstr>Backpropagation Algorithm (1960s-1980s)</vt:lpstr>
      <vt:lpstr>Backpropagation Algorithm (1960s-1980s)</vt:lpstr>
      <vt:lpstr>Backpropagation Algorithm (1960s-1980s)</vt:lpstr>
      <vt:lpstr>Backpropagation Algorithm (1960s-1980s)</vt:lpstr>
      <vt:lpstr>Backpropagation Algorithm (1960s-1980s)</vt:lpstr>
      <vt:lpstr>Backpropagation Algorithm (1960s-1980s)</vt:lpstr>
      <vt:lpstr>Backpropagation Algorithm (1960s-1980s)</vt:lpstr>
      <vt:lpstr>Backpropagation Algorithm (1960s-1980s)</vt:lpstr>
      <vt:lpstr>Backpropagation Algorithm (1960s-1980s)</vt:lpstr>
      <vt:lpstr>Backpropagation Algorithm (1960s-1980s)</vt:lpstr>
      <vt:lpstr>Gradient Descent with Backpropagation</vt:lpstr>
      <vt:lpstr>Stochastic Gradient Descent with Backpropagation</vt:lpstr>
    </vt:vector>
  </TitlesOfParts>
  <Company>Adobe Systems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3503</cp:revision>
  <cp:lastPrinted>2016-09-06T20:45:13Z</cp:lastPrinted>
  <dcterms:created xsi:type="dcterms:W3CDTF">2008-06-05T17:05:06Z</dcterms:created>
  <dcterms:modified xsi:type="dcterms:W3CDTF">2016-09-08T20:10:17Z</dcterms:modified>
</cp:coreProperties>
</file>