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1404" r:id="rId2"/>
    <p:sldId id="1467" r:id="rId3"/>
    <p:sldId id="1468" r:id="rId4"/>
    <p:sldId id="1469" r:id="rId5"/>
    <p:sldId id="1471" r:id="rId6"/>
    <p:sldId id="1484" r:id="rId7"/>
    <p:sldId id="1470" r:id="rId8"/>
    <p:sldId id="1472" r:id="rId9"/>
    <p:sldId id="1473" r:id="rId10"/>
    <p:sldId id="1474" r:id="rId11"/>
    <p:sldId id="1475" r:id="rId12"/>
    <p:sldId id="1476" r:id="rId13"/>
    <p:sldId id="1477" r:id="rId14"/>
    <p:sldId id="1492" r:id="rId15"/>
    <p:sldId id="1485" r:id="rId16"/>
    <p:sldId id="1480" r:id="rId17"/>
    <p:sldId id="1479" r:id="rId18"/>
    <p:sldId id="1481" r:id="rId19"/>
    <p:sldId id="1486" r:id="rId20"/>
    <p:sldId id="1482" r:id="rId21"/>
    <p:sldId id="1487" r:id="rId22"/>
    <p:sldId id="1488" r:id="rId23"/>
    <p:sldId id="1489" r:id="rId24"/>
    <p:sldId id="1483" r:id="rId25"/>
    <p:sldId id="1490" r:id="rId26"/>
    <p:sldId id="1491" r:id="rId27"/>
    <p:sldId id="1493" r:id="rId28"/>
    <p:sldId id="1465" r:id="rId29"/>
    <p:sldId id="1466" r:id="rId30"/>
  </p:sldIdLst>
  <p:sldSz cx="12188825" cy="6858000"/>
  <p:notesSz cx="6934200" cy="92329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8FC"/>
    <a:srgbClr val="9999FF"/>
    <a:srgbClr val="FFFC00"/>
    <a:srgbClr val="99FC99"/>
    <a:srgbClr val="FF9999"/>
    <a:srgbClr val="E0771E"/>
    <a:srgbClr val="781793"/>
    <a:srgbClr val="3C9617"/>
    <a:srgbClr val="3814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4" autoAdjust="0"/>
    <p:restoredTop sz="92982" autoAdjust="0"/>
  </p:normalViewPr>
  <p:slideViewPr>
    <p:cSldViewPr>
      <p:cViewPr>
        <p:scale>
          <a:sx n="93" d="100"/>
          <a:sy n="93" d="100"/>
        </p:scale>
        <p:origin x="448" y="776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9/8/16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9/8/16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9/8/16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9/8/16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9/8/16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9/8/16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9/8/16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9/8/16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9/8/16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9/8/16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9/8/16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9/8/16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9/8/16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9/8/16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9/8/16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bg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bg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bg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bg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mlr.org/proceedings/papers/v9/glorot10a/glorot10a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mlr.org/proceedings/papers/v9/glorot10a/glorot10a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pdf/1502.01852v1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s.stackexchange.com/questions/163600/pre-training-in-deep-convolutional-neural-networ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Relationship Id="rId3" Type="http://schemas.openxmlformats.org/officeDocument/2006/relationships/hyperlink" Target="http://neuralnetworksanddeeplearning.com/chap5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oronto.edu/~hinton/absps/momentum.pdf" TargetMode="External"/><Relationship Id="rId4" Type="http://schemas.openxmlformats.org/officeDocument/2006/relationships/hyperlink" Target="http://neuralnetworksanddeeplearning.com/chap5.html" TargetMode="External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mlr.org/proceedings/papers/v9/glorot10a/glorot10a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2.03167.pdf" TargetMode="Externa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2.03167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2.03167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502.03167.pdf" TargetMode="Externa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hyperlink" Target="http://cs231n.stanford.edu/syllabus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hyperlink" Target="http://cs231n.stanford.edu/syllabus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hyperlink" Target="http://cs231n.stanford.edu/syllabus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231n.stanford.edu/syllabus.html" TargetMode="Externa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cs231n.stanford.edu/syllabu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fldl.stanford.edu/wiki/index.php/Implementing_PCA/Whiten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msol3.wordpress.com/2009/10/10/world-of-facial-averages-east-southeast-asia-pacific-islande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231n.stanford.edu/syllabus.html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stanford.edu/syllabus.html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895600"/>
            <a:ext cx="10360501" cy="1470025"/>
          </a:xfrm>
        </p:spPr>
        <p:txBody>
          <a:bodyPr/>
          <a:lstStyle/>
          <a:p>
            <a:r>
              <a:rPr lang="en-US" dirty="0"/>
              <a:t>CS 6501: Deep Learning </a:t>
            </a: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Computer Graphics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Training </a:t>
            </a:r>
            <a:r>
              <a:rPr lang="en-US" dirty="0" smtClean="0"/>
              <a:t>Neural </a:t>
            </a:r>
            <a:r>
              <a:rPr lang="en-US" dirty="0" smtClean="0"/>
              <a:t>Networks II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/>
              <a:t>Connelly Barnes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Initialization,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= 1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48"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" y="3334462"/>
            <a:ext cx="10134600" cy="273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90" y="3298007"/>
            <a:ext cx="10159922" cy="2765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7150" y="3567662"/>
            <a:ext cx="71545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Are there any problems with this?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/>
          <a:p>
            <a:r>
              <a:rPr lang="en-US" dirty="0" smtClean="0"/>
              <a:t>Simulation: multilayer perceptron, 10 fully-connected hidden layers</a:t>
            </a:r>
          </a:p>
          <a:p>
            <a:r>
              <a:rPr lang="en-US" dirty="0" err="1" smtClean="0"/>
              <a:t>Tanh</a:t>
            </a:r>
            <a:r>
              <a:rPr lang="en-US" dirty="0" smtClean="0"/>
              <a:t>() activation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4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Xavier</a:t>
            </a:r>
            <a:r>
              <a:rPr lang="en-US" dirty="0" smtClean="0"/>
              <a:t> Initialization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01705" y="1483304"/>
                <a:ext cx="4191000" cy="1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in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34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05" y="1483304"/>
                <a:ext cx="4191000" cy="1161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808412" y="1662788"/>
                <a:ext cx="8380413" cy="1064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  <a:t>: Number of neurons feeding into given neuron</a:t>
                </a:r>
                <a:b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</a:br>
                <a: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  <a:t>(actually, Xavier used a uniform distribution)</a:t>
                </a:r>
                <a:endParaRPr lang="en-US" sz="28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412" y="1662788"/>
                <a:ext cx="8380413" cy="1064459"/>
              </a:xfrm>
              <a:prstGeom prst="rect">
                <a:avLst/>
              </a:prstGeom>
              <a:blipFill rotWithShape="0">
                <a:blip r:embed="rId5"/>
                <a:stretch>
                  <a:fillRect l="-152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2" y="3275750"/>
            <a:ext cx="9944100" cy="2654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722" y="3567662"/>
            <a:ext cx="1147141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Reasonable initialization for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tanh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() activation function.</a:t>
            </a:r>
            <a:b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But what happens with </a:t>
            </a:r>
            <a:r>
              <a:rPr lang="en-US" sz="4000" dirty="0" err="1" smtClean="0">
                <a:latin typeface="Times New Roman" charset="0"/>
                <a:ea typeface="Times New Roman" charset="0"/>
                <a:cs typeface="Times New Roman" charset="0"/>
              </a:rPr>
              <a:t>ReLU</a:t>
            </a:r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?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Xavier</a:t>
            </a:r>
            <a:r>
              <a:rPr lang="en-US" dirty="0" smtClean="0"/>
              <a:t> Initialization, </a:t>
            </a:r>
            <a:r>
              <a:rPr lang="en-US" dirty="0" err="1" smtClean="0"/>
              <a:t>ReLU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01705" y="1483304"/>
                <a:ext cx="4191000" cy="1161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in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34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05" y="1483304"/>
                <a:ext cx="4191000" cy="11613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808412" y="1662788"/>
                <a:ext cx="8380413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  <a:t>: Number of neurons feeding into given neuron</a:t>
                </a:r>
                <a:endParaRPr lang="en-US" sz="28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412" y="1662788"/>
                <a:ext cx="8380413" cy="633571"/>
              </a:xfrm>
              <a:prstGeom prst="rect">
                <a:avLst/>
              </a:prstGeom>
              <a:blipFill rotWithShape="0">
                <a:blip r:embed="rId5"/>
                <a:stretch>
                  <a:fillRect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2" y="3275750"/>
            <a:ext cx="9944100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2" y="3270220"/>
            <a:ext cx="10020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He et al. 2015</a:t>
            </a:r>
            <a:r>
              <a:rPr lang="en-US" dirty="0" smtClean="0"/>
              <a:t> Initialization, </a:t>
            </a:r>
            <a:r>
              <a:rPr lang="en-US" dirty="0" err="1" smtClean="0"/>
              <a:t>ReLU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01705" y="1483304"/>
                <a:ext cx="4191000" cy="131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f>
                      <m:fPr>
                        <m:ctrlPr>
                          <a:rPr lang="en-US" sz="4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in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endParaRPr lang="en-US" sz="34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05" y="1483304"/>
                <a:ext cx="4191000" cy="13141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808412" y="1662788"/>
                <a:ext cx="8380413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+mn-lt"/>
                    <a:ea typeface="Times New Roman" charset="0"/>
                    <a:cs typeface="Times New Roman" charset="0"/>
                  </a:rPr>
                  <a:t>: Number of neurons feeding into given neuron</a:t>
                </a:r>
                <a:endParaRPr lang="en-US" sz="28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412" y="1662788"/>
                <a:ext cx="8380413" cy="633571"/>
              </a:xfrm>
              <a:prstGeom prst="rect">
                <a:avLst/>
              </a:prstGeom>
              <a:blipFill rotWithShape="0">
                <a:blip r:embed="rId5"/>
                <a:stretch>
                  <a:fillRect b="-2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2" y="3339666"/>
            <a:ext cx="96774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Initialize?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an existing pre-trained neural network’s weights, </a:t>
            </a:r>
            <a:r>
              <a:rPr lang="en-US" b="1" dirty="0" smtClean="0"/>
              <a:t>fine tune</a:t>
            </a:r>
            <a:r>
              <a:rPr lang="en-US" dirty="0" smtClean="0"/>
              <a:t> its weights by re-running gradient descent</a:t>
            </a:r>
          </a:p>
          <a:p>
            <a:pPr lvl="1"/>
            <a:r>
              <a:rPr lang="en-US" dirty="0" smtClean="0"/>
              <a:t>This is really transfer learning, since it also transfers knowledge from the previously trained network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Previously, people used </a:t>
            </a:r>
            <a:r>
              <a:rPr lang="en-US" dirty="0" smtClean="0">
                <a:hlinkClick r:id="rId2"/>
              </a:rPr>
              <a:t>unsupervised pre-training with autoencoders</a:t>
            </a:r>
            <a:endParaRPr lang="en-US" dirty="0"/>
          </a:p>
          <a:p>
            <a:pPr lvl="1"/>
            <a:r>
              <a:rPr lang="en-US" dirty="0" smtClean="0"/>
              <a:t>But we have better initializations now</a:t>
            </a:r>
          </a:p>
        </p:txBody>
      </p:sp>
    </p:spTree>
    <p:extLst>
      <p:ext uri="{BB962C8B-B14F-4D97-AF65-F5344CB8AC3E}">
        <p14:creationId xmlns:p14="http://schemas.microsoft.com/office/powerpoint/2010/main" val="213570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</a:p>
          <a:p>
            <a:r>
              <a:rPr lang="en-US" dirty="0" smtClean="0"/>
              <a:t>Initialization</a:t>
            </a:r>
          </a:p>
          <a:p>
            <a:r>
              <a:rPr lang="en-US" b="1" dirty="0"/>
              <a:t>Vanishing/exploding gradients problem</a:t>
            </a:r>
          </a:p>
          <a:p>
            <a:r>
              <a:rPr lang="en-US" dirty="0" smtClean="0"/>
              <a:t>Batch normalization</a:t>
            </a:r>
            <a:endParaRPr lang="en-US" dirty="0"/>
          </a:p>
          <a:p>
            <a:r>
              <a:rPr lang="en-US" dirty="0" smtClean="0"/>
              <a:t>Dropout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Additional neuron types:</a:t>
            </a:r>
          </a:p>
          <a:p>
            <a:pPr lvl="1"/>
            <a:r>
              <a:rPr lang="en-US" dirty="0" err="1" smtClean="0"/>
              <a:t>Softmax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9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722442"/>
                <a:ext cx="11460639" cy="762342"/>
              </a:xfrm>
            </p:spPr>
            <p:txBody>
              <a:bodyPr/>
              <a:lstStyle/>
              <a:p>
                <a:r>
                  <a:rPr lang="en-US" dirty="0" smtClean="0"/>
                  <a:t>Recall from the </a:t>
                </a:r>
                <a:r>
                  <a:rPr lang="en-US" dirty="0" err="1" smtClean="0"/>
                  <a:t>backpropagation</a:t>
                </a:r>
                <a:r>
                  <a:rPr lang="en-US" dirty="0" smtClean="0"/>
                  <a:t> algorithm (last class slides):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Take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𝛅</m:t>
                        </m:r>
                      </m:e>
                    </m:d>
                  </m:oMath>
                </a14:m>
                <a:r>
                  <a:rPr lang="en-US" dirty="0" smtClean="0"/>
                  <a:t> over all neurons in a layer.</a:t>
                </a:r>
              </a:p>
              <a:p>
                <a:r>
                  <a:rPr lang="en-US" dirty="0" smtClean="0"/>
                  <a:t>We can call this a “learning speed.”</a:t>
                </a:r>
                <a:endParaRPr lang="en-US" dirty="0"/>
              </a:p>
            </p:txBody>
          </p:sp>
        </mc:Choice>
        <mc:Fallback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722442"/>
                <a:ext cx="11460639" cy="762342"/>
              </a:xfrm>
              <a:blipFill rotWithShape="0">
                <a:blip r:embed="rId2"/>
                <a:stretch>
                  <a:fillRect l="-957" t="-10400" b="-540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Vanishing/exploding gradient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70012" y="3430614"/>
                <a:ext cx="9588394" cy="159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net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𝜑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′(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𝑜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is</m:t>
                                </m:r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an</m:t>
                                </m:r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output</m:t>
                                </m:r>
                                <m: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neuron</m:t>
                                </m:r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𝑙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∈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𝐿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𝑗𝑙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if</m:t>
                                </m:r>
                                <m:r>
                                  <a:rPr lang="en-US" sz="28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𝑗</m:t>
                                </m:r>
                                <m:r>
                                  <a:rPr lang="en-US" sz="28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is</m:t>
                                </m:r>
                                <m:r>
                                  <a:rPr lang="en-US" sz="280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an</m:t>
                                </m:r>
                                <m:r>
                                  <a:rPr lang="en-US" sz="280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interior</m:t>
                                </m:r>
                                <m:r>
                                  <a:rPr lang="en-US" sz="2800" b="0" i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neuron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2" y="3430614"/>
                <a:ext cx="9588394" cy="15955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70012" y="2487281"/>
                <a:ext cx="1849288" cy="9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𝑜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12" y="2487281"/>
                <a:ext cx="1849288" cy="9408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Vanishing/exploding gradient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Vanishing gradients problem</a:t>
            </a:r>
            <a:r>
              <a:rPr lang="en-US" dirty="0" smtClean="0"/>
              <a:t>: neurons in earlier layers learn more slowly than in latter layers.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172" y="2651638"/>
            <a:ext cx="5608481" cy="4206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7367" y="6442900"/>
            <a:ext cx="282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Nielson 2015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Vanishing/exploding gradient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5135559"/>
          </a:xfrm>
        </p:spPr>
        <p:txBody>
          <a:bodyPr/>
          <a:lstStyle/>
          <a:p>
            <a:r>
              <a:rPr lang="en-US" b="1" dirty="0"/>
              <a:t>Vanishing gradients problem</a:t>
            </a:r>
            <a:r>
              <a:rPr lang="en-US" dirty="0"/>
              <a:t>: neurons in earlier layers learn more slowly than in latter layers.</a:t>
            </a:r>
          </a:p>
          <a:p>
            <a:r>
              <a:rPr lang="en-US" b="1" dirty="0" smtClean="0"/>
              <a:t>Exploding gradients problem</a:t>
            </a:r>
            <a:r>
              <a:rPr lang="en-US" dirty="0" smtClean="0"/>
              <a:t>: gradients are significantly larger in earlier layers than latter layers.</a:t>
            </a:r>
            <a:br>
              <a:rPr lang="en-US" dirty="0" smtClean="0"/>
            </a:br>
            <a:endParaRPr lang="en-US" sz="1400" dirty="0" smtClean="0"/>
          </a:p>
          <a:p>
            <a:r>
              <a:rPr lang="en-US" dirty="0" smtClean="0"/>
              <a:t>How to avoid?</a:t>
            </a:r>
          </a:p>
          <a:p>
            <a:pPr lvl="1"/>
            <a:r>
              <a:rPr lang="en-US" dirty="0" smtClean="0"/>
              <a:t>Use a good initialization</a:t>
            </a:r>
          </a:p>
          <a:p>
            <a:pPr lvl="1"/>
            <a:r>
              <a:rPr lang="en-US" dirty="0" smtClean="0">
                <a:hlinkClick r:id="rId2"/>
              </a:rPr>
              <a:t>Do not use sigmoid for deep networks</a:t>
            </a:r>
            <a:endParaRPr lang="en-US" dirty="0" smtClean="0"/>
          </a:p>
          <a:p>
            <a:pPr lvl="1"/>
            <a:r>
              <a:rPr lang="en-US" dirty="0" smtClean="0"/>
              <a:t>Use momentum with </a:t>
            </a:r>
            <a:r>
              <a:rPr lang="en-US" dirty="0" smtClean="0">
                <a:hlinkClick r:id="rId3"/>
              </a:rPr>
              <a:t>carefully tuned schedules</a:t>
            </a:r>
            <a:r>
              <a:rPr lang="en-US" dirty="0" smtClean="0"/>
              <a:t>, e.g.: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87367" y="6442900"/>
            <a:ext cx="2823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Image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Nielson 2015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5982555"/>
            <a:ext cx="74549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</a:p>
          <a:p>
            <a:r>
              <a:rPr lang="en-US" dirty="0" smtClean="0"/>
              <a:t>Initialization</a:t>
            </a:r>
          </a:p>
          <a:p>
            <a:r>
              <a:rPr lang="en-US" dirty="0"/>
              <a:t>Vanishing/exploding gradients problem</a:t>
            </a:r>
          </a:p>
          <a:p>
            <a:r>
              <a:rPr lang="en-US" b="1" dirty="0" smtClean="0"/>
              <a:t>Batch normalization</a:t>
            </a:r>
            <a:endParaRPr lang="en-US" b="1" dirty="0"/>
          </a:p>
          <a:p>
            <a:r>
              <a:rPr lang="en-US" dirty="0" smtClean="0"/>
              <a:t>Dropout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Additional neuron types:</a:t>
            </a:r>
          </a:p>
          <a:p>
            <a:pPr lvl="1"/>
            <a:r>
              <a:rPr lang="en-US" dirty="0" err="1" smtClean="0"/>
              <a:t>Softmax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7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Preprocessing</a:t>
            </a:r>
          </a:p>
          <a:p>
            <a:r>
              <a:rPr lang="en-US" dirty="0" smtClean="0"/>
              <a:t>Initialization</a:t>
            </a:r>
          </a:p>
          <a:p>
            <a:r>
              <a:rPr lang="en-US" dirty="0"/>
              <a:t>Vanishing/exploding gradients problem</a:t>
            </a:r>
          </a:p>
          <a:p>
            <a:r>
              <a:rPr lang="en-US" dirty="0" smtClean="0"/>
              <a:t>Batch normalization</a:t>
            </a:r>
            <a:endParaRPr lang="en-US" dirty="0"/>
          </a:p>
          <a:p>
            <a:r>
              <a:rPr lang="en-US" dirty="0" smtClean="0"/>
              <a:t>Dropout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Additional neuron types:</a:t>
            </a:r>
          </a:p>
          <a:p>
            <a:pPr lvl="1"/>
            <a:r>
              <a:rPr lang="en-US" dirty="0" err="1" smtClean="0"/>
              <a:t>Softmax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Batch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would be great if we could just </a:t>
            </a:r>
            <a:r>
              <a:rPr lang="en-US" b="1" dirty="0" smtClean="0"/>
              <a:t>whiten</a:t>
            </a:r>
            <a:r>
              <a:rPr lang="en-US" dirty="0" smtClean="0"/>
              <a:t> the inputs to all neurons in a layer: i.e. zero mean, variance of 1.</a:t>
            </a:r>
          </a:p>
          <a:p>
            <a:pPr lvl="1"/>
            <a:r>
              <a:rPr lang="en-US" dirty="0" smtClean="0"/>
              <a:t>Avoid vanishing gradients problem, improve learning rates!</a:t>
            </a:r>
          </a:p>
          <a:p>
            <a:pPr lvl="1"/>
            <a:r>
              <a:rPr lang="en-US" dirty="0" smtClean="0"/>
              <a:t>For each input </a:t>
            </a:r>
            <a:r>
              <a:rPr lang="en-US" i="1" dirty="0" smtClean="0"/>
              <a:t>k</a:t>
            </a:r>
            <a:r>
              <a:rPr lang="en-US" dirty="0" smtClean="0"/>
              <a:t> to the next layer: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Slight problem: this reduces representation ability of network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94" y="3810000"/>
            <a:ext cx="3508037" cy="12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would be great if we could just </a:t>
            </a:r>
            <a:r>
              <a:rPr lang="en-US" b="1" dirty="0"/>
              <a:t>whiten</a:t>
            </a:r>
            <a:r>
              <a:rPr lang="en-US" dirty="0"/>
              <a:t> the inputs to all neurons in a layer: i.e. zero mean, variance of 1.</a:t>
            </a:r>
          </a:p>
          <a:p>
            <a:pPr lvl="1"/>
            <a:r>
              <a:rPr lang="en-US" dirty="0"/>
              <a:t>Avoid vanishing gradients problem, improve learning rates!</a:t>
            </a:r>
          </a:p>
          <a:p>
            <a:pPr lvl="1"/>
            <a:r>
              <a:rPr lang="en-US" dirty="0"/>
              <a:t>For each input </a:t>
            </a:r>
            <a:r>
              <a:rPr lang="en-US" i="1" dirty="0"/>
              <a:t>k</a:t>
            </a:r>
            <a:r>
              <a:rPr lang="en-US" dirty="0"/>
              <a:t> to the next layer: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Slight problem: this reduces representation ability of network</a:t>
            </a:r>
          </a:p>
          <a:p>
            <a:pPr lvl="1"/>
            <a:r>
              <a:rPr lang="en-US" dirty="0"/>
              <a:t>Why?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Batch normalization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94" y="3806717"/>
            <a:ext cx="3508037" cy="124178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11" idx="0"/>
          </p:cNvCxnSpPr>
          <p:nvPr/>
        </p:nvCxnSpPr>
        <p:spPr>
          <a:xfrm flipH="1" flipV="1">
            <a:off x="6086461" y="5995022"/>
            <a:ext cx="7951" cy="37276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55810" y="6367791"/>
            <a:ext cx="6877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  <a:latin typeface="Times New Roman" charset="0"/>
                <a:ea typeface="Times New Roman" charset="0"/>
                <a:cs typeface="Times New Roman" charset="0"/>
              </a:rPr>
              <a:t>Get stuck in this part of the activation function</a:t>
            </a:r>
            <a:endParaRPr lang="en-US" sz="2800" dirty="0">
              <a:solidFill>
                <a:sysClr val="windowText" lastClr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1603054"/>
            <a:ext cx="5562600" cy="43823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21311" y="1675506"/>
            <a:ext cx="930301" cy="4194752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Batch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whiten each input </a:t>
            </a:r>
            <a:r>
              <a:rPr lang="en-US" i="1" dirty="0" smtClean="0"/>
              <a:t>k </a:t>
            </a:r>
            <a:r>
              <a:rPr lang="en-US" dirty="0" smtClean="0"/>
              <a:t>independently, using statistics from the mini-batch: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Then introduce parameters to scale and shift each input: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These parameters are learned by the optimization.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94" y="2728649"/>
            <a:ext cx="3508037" cy="1241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45" y="4710434"/>
            <a:ext cx="3745734" cy="73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Batch normalization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9"/>
          <a:stretch/>
        </p:blipFill>
        <p:spPr>
          <a:xfrm>
            <a:off x="2184301" y="1219200"/>
            <a:ext cx="782022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2" y="2514600"/>
            <a:ext cx="9944100" cy="3876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Dropout: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Randomly zero outputs of p fraction of the </a:t>
            </a:r>
            <a:r>
              <a:rPr lang="en-US" dirty="0" smtClean="0"/>
              <a:t>neurons during training</a:t>
            </a:r>
          </a:p>
          <a:p>
            <a:r>
              <a:rPr lang="en-US" dirty="0" smtClean="0"/>
              <a:t>Can we learn representations that are robust to loss of neurons?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7765" y="3077481"/>
            <a:ext cx="735329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Intuition: learn and remember useful information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even if there are some errors in the computation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(biological connection?)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2" y="2514600"/>
            <a:ext cx="9944100" cy="3876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interpretation: we are learning a large ensemble of models that share weights.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38" y="4648800"/>
            <a:ext cx="5667348" cy="220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interpretation: we are learning a large ensemble of models that share weights.</a:t>
            </a:r>
          </a:p>
          <a:p>
            <a:r>
              <a:rPr lang="en-US" dirty="0" smtClean="0"/>
              <a:t>What can we do during testing to correct for the dropout process?</a:t>
            </a:r>
          </a:p>
          <a:p>
            <a:pPr lvl="1"/>
            <a:r>
              <a:rPr lang="en-US" dirty="0" smtClean="0"/>
              <a:t>Multiply all neurons outputs by </a:t>
            </a:r>
            <a:r>
              <a:rPr lang="en-US" i="1" dirty="0" smtClean="0"/>
              <a:t>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Or equivalently (</a:t>
            </a:r>
            <a:r>
              <a:rPr lang="en-US" b="1" dirty="0" smtClean="0"/>
              <a:t>inverse dropout</a:t>
            </a:r>
            <a:r>
              <a:rPr lang="en-US" dirty="0" smtClean="0"/>
              <a:t>) simply divide all neurons outputs by </a:t>
            </a:r>
            <a:r>
              <a:rPr lang="en-US" i="1" dirty="0" smtClean="0"/>
              <a:t>p</a:t>
            </a:r>
            <a:r>
              <a:rPr lang="en-US" dirty="0" smtClean="0"/>
              <a:t> during training.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</a:p>
          <a:p>
            <a:r>
              <a:rPr lang="en-US" dirty="0" smtClean="0"/>
              <a:t>Initialization</a:t>
            </a:r>
          </a:p>
          <a:p>
            <a:r>
              <a:rPr lang="en-US" dirty="0"/>
              <a:t>Vanishing/exploding gradients problem</a:t>
            </a:r>
          </a:p>
          <a:p>
            <a:r>
              <a:rPr lang="en-US" dirty="0" smtClean="0"/>
              <a:t>Batch normalization</a:t>
            </a:r>
            <a:endParaRPr lang="en-US" dirty="0"/>
          </a:p>
          <a:p>
            <a:r>
              <a:rPr lang="en-US" dirty="0" smtClean="0"/>
              <a:t>Dropout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Additional neuron types:</a:t>
            </a:r>
          </a:p>
          <a:p>
            <a:pPr lvl="1"/>
            <a:r>
              <a:rPr lang="en-US" dirty="0" err="1" smtClean="0"/>
              <a:t>Softmax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used in final output layer to convert neuron outputs into a class probability scores that sum to 1.</a:t>
            </a:r>
          </a:p>
          <a:p>
            <a:r>
              <a:rPr lang="en-US" dirty="0" smtClean="0"/>
              <a:t>For example, might want to convert the final network output to:</a:t>
            </a:r>
          </a:p>
          <a:p>
            <a:pPr lvl="1"/>
            <a:r>
              <a:rPr lang="en-US" dirty="0" smtClean="0"/>
              <a:t>P(dog) = 0.2    (Probabilities in range [0, 1])</a:t>
            </a:r>
          </a:p>
          <a:p>
            <a:pPr lvl="1"/>
            <a:r>
              <a:rPr lang="en-US" dirty="0" smtClean="0"/>
              <a:t>P(cat) = 0.8</a:t>
            </a:r>
          </a:p>
          <a:p>
            <a:pPr lvl="1"/>
            <a:r>
              <a:rPr lang="en-US" dirty="0" smtClean="0"/>
              <a:t>(Sum of all probabilities is 1).</a:t>
            </a:r>
          </a:p>
        </p:txBody>
      </p:sp>
    </p:spTree>
    <p:extLst>
      <p:ext uri="{BB962C8B-B14F-4D97-AF65-F5344CB8AC3E}">
        <p14:creationId xmlns:p14="http://schemas.microsoft.com/office/powerpoint/2010/main" val="17083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r>
              <a:rPr lang="en-US" dirty="0" smtClean="0"/>
              <a:t> takes a vector </a:t>
            </a:r>
            <a:r>
              <a:rPr lang="en-US" b="1" dirty="0" smtClean="0"/>
              <a:t>z</a:t>
            </a:r>
            <a:r>
              <a:rPr lang="en-US" dirty="0" smtClean="0"/>
              <a:t> and outputs a vector of the same length.</a:t>
            </a:r>
            <a:endParaRPr lang="en-US" b="1" dirty="0"/>
          </a:p>
        </p:txBody>
      </p:sp>
      <p:pic>
        <p:nvPicPr>
          <p:cNvPr id="5" name="Picture 4" descr="Screen Shot 2015-09-15 at 4.5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38" y="2781895"/>
            <a:ext cx="6311900" cy="1435100"/>
          </a:xfrm>
          <a:prstGeom prst="rect">
            <a:avLst/>
          </a:prstGeom>
        </p:spPr>
      </p:pic>
      <p:pic>
        <p:nvPicPr>
          <p:cNvPr id="6" name="Picture 5" descr="Screen Shot 2015-09-15 at 4.52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2" y="4241800"/>
            <a:ext cx="76962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715959"/>
          </a:xfrm>
        </p:spPr>
        <p:txBody>
          <a:bodyPr/>
          <a:lstStyle/>
          <a:p>
            <a:r>
              <a:rPr lang="en-US" dirty="0" smtClean="0"/>
              <a:t>Common: zero-center, can </a:t>
            </a:r>
            <a:r>
              <a:rPr lang="en-US" smtClean="0"/>
              <a:t>normalize variance.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79" y="2356407"/>
            <a:ext cx="10029867" cy="44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1249359"/>
          </a:xfrm>
        </p:spPr>
        <p:txBody>
          <a:bodyPr/>
          <a:lstStyle/>
          <a:p>
            <a:r>
              <a:rPr lang="en-US" dirty="0" smtClean="0"/>
              <a:t>Can also </a:t>
            </a:r>
            <a:r>
              <a:rPr lang="en-US" dirty="0" err="1" smtClean="0"/>
              <a:t>decorrelate</a:t>
            </a:r>
            <a:r>
              <a:rPr lang="en-US" dirty="0" smtClean="0"/>
              <a:t> the data by using PCA, or </a:t>
            </a:r>
            <a:r>
              <a:rPr lang="en-US" dirty="0" smtClean="0">
                <a:hlinkClick r:id="rId2"/>
              </a:rPr>
              <a:t>whiten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355864"/>
            <a:ext cx="1036320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Preprocessing for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r>
              <a:rPr lang="en-US" dirty="0" smtClean="0"/>
              <a:t>Center the data only</a:t>
            </a:r>
          </a:p>
          <a:p>
            <a:r>
              <a:rPr lang="en-US" dirty="0" smtClean="0"/>
              <a:t>Compute a mean image (</a:t>
            </a:r>
            <a:r>
              <a:rPr lang="en-US" dirty="0" smtClean="0">
                <a:hlinkClick r:id="rId2"/>
              </a:rPr>
              <a:t>examples of mean faces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Either grayscale or compute separate mean for channels (RGB)</a:t>
            </a:r>
            <a:endParaRPr lang="en-US" dirty="0"/>
          </a:p>
          <a:p>
            <a:r>
              <a:rPr lang="en-US" dirty="0" smtClean="0"/>
              <a:t>Subtract the mean from your dataset</a:t>
            </a:r>
          </a:p>
        </p:txBody>
      </p:sp>
    </p:spTree>
    <p:extLst>
      <p:ext uri="{BB962C8B-B14F-4D97-AF65-F5344CB8AC3E}">
        <p14:creationId xmlns:p14="http://schemas.microsoft.com/office/powerpoint/2010/main" val="10454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Preprocessing</a:t>
            </a:r>
          </a:p>
          <a:p>
            <a:r>
              <a:rPr lang="en-US" b="1" dirty="0" smtClean="0"/>
              <a:t>Initialization</a:t>
            </a:r>
          </a:p>
          <a:p>
            <a:r>
              <a:rPr lang="en-US" dirty="0"/>
              <a:t>Vanishing/exploding gradients problem</a:t>
            </a:r>
          </a:p>
          <a:p>
            <a:r>
              <a:rPr lang="en-US" dirty="0" smtClean="0"/>
              <a:t>Batch normalization</a:t>
            </a:r>
            <a:endParaRPr lang="en-US" dirty="0"/>
          </a:p>
          <a:p>
            <a:r>
              <a:rPr lang="en-US" dirty="0" smtClean="0"/>
              <a:t>Dropout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Additional neuron types:</a:t>
            </a:r>
          </a:p>
          <a:p>
            <a:pPr lvl="1"/>
            <a:r>
              <a:rPr lang="en-US" dirty="0" err="1" smtClean="0"/>
              <a:t>Softmax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1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start gradient descent at an initial guess</a:t>
            </a:r>
          </a:p>
          <a:p>
            <a:r>
              <a:rPr lang="en-US" dirty="0" smtClean="0"/>
              <a:t>What happens if we initialize all weights to zero?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12" y="2743200"/>
            <a:ext cx="6070600" cy="4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random numbers (e.g. normal distribution)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OK for shallow networks, but what about deep networks?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312931" y="2286000"/>
                <a:ext cx="3562963" cy="731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𝑤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𝑖𝑗</m:t>
                          </m:r>
                        </m:sub>
                      </m:sSub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𝒩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𝜇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931" y="2286000"/>
                <a:ext cx="3562963" cy="7316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17639" y="3242616"/>
                <a:ext cx="120776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=0, </a:t>
                </a:r>
                <a:endParaRPr lang="en-US" sz="44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39" y="3242616"/>
                <a:ext cx="1207767" cy="677108"/>
              </a:xfrm>
              <a:prstGeom prst="rect">
                <a:avLst/>
              </a:prstGeom>
              <a:blipFill rotWithShape="0">
                <a:blip r:embed="rId3"/>
                <a:stretch>
                  <a:fillRect l="-1515" t="-24324" r="-26768" b="-49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80394" y="3150283"/>
                <a:ext cx="4191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44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 </a:t>
                </a:r>
                <a:r>
                  <a:rPr lang="en-US" sz="3400" dirty="0" err="1" smtClean="0">
                    <a:latin typeface="+mn-lt"/>
                    <a:ea typeface="Times New Roman" charset="0"/>
                    <a:cs typeface="Times New Roman" charset="0"/>
                  </a:rPr>
                  <a:t>const</a:t>
                </a:r>
                <a:endParaRPr lang="en-US" sz="3400" dirty="0">
                  <a:latin typeface="+mn-lt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394" y="3150283"/>
                <a:ext cx="4191000" cy="769441"/>
              </a:xfrm>
              <a:prstGeom prst="rect">
                <a:avLst/>
              </a:prstGeom>
              <a:blipFill rotWithShape="0">
                <a:blip r:embed="rId4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3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Initialization,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  <m:r>
                      <a:rPr lang="en-US" sz="40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= 0.01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48" b="-8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Simulation: multilayer perceptron, 10 fully-connected hidden layers</a:t>
            </a:r>
          </a:p>
          <a:p>
            <a:r>
              <a:rPr lang="en-US" dirty="0" err="1" smtClean="0"/>
              <a:t>Tanh</a:t>
            </a:r>
            <a:r>
              <a:rPr lang="en-US" dirty="0" smtClean="0"/>
              <a:t>() activation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80282" y="6457890"/>
            <a:ext cx="3108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Slide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Stanford CS231n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2" y="3334462"/>
            <a:ext cx="10134600" cy="273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5992" y="2793753"/>
            <a:ext cx="6256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activation function statistics: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319" y="5930050"/>
            <a:ext cx="2436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48593" y="59355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Hidden Layer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7150" y="3567662"/>
            <a:ext cx="715452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charset="0"/>
                <a:ea typeface="Times New Roman" charset="0"/>
                <a:cs typeface="Times New Roman" charset="0"/>
              </a:rPr>
              <a:t>Are there any problems with this?</a:t>
            </a:r>
            <a:endParaRPr lang="en-US" sz="4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101280</TotalTime>
  <Words>775</Words>
  <Application>Microsoft Macintosh PowerPoint</Application>
  <PresentationFormat>Custom</PresentationFormat>
  <Paragraphs>169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Calibri</vt:lpstr>
      <vt:lpstr>Cambria Math</vt:lpstr>
      <vt:lpstr>Myriad Pro</vt:lpstr>
      <vt:lpstr>Palatino Linotype</vt:lpstr>
      <vt:lpstr>Times New Roman</vt:lpstr>
      <vt:lpstr>Arial</vt:lpstr>
      <vt:lpstr>Default Design</vt:lpstr>
      <vt:lpstr>CS 6501: Deep Learning for Computer Graphics  Training Neural Networks II </vt:lpstr>
      <vt:lpstr>Overview</vt:lpstr>
      <vt:lpstr>Preprocessing</vt:lpstr>
      <vt:lpstr>Preprocessing</vt:lpstr>
      <vt:lpstr>Preprocessing for Images</vt:lpstr>
      <vt:lpstr>Overview</vt:lpstr>
      <vt:lpstr>Initialization</vt:lpstr>
      <vt:lpstr>Initialization</vt:lpstr>
      <vt:lpstr>Initialization, σ = 0.01</vt:lpstr>
      <vt:lpstr>Initialization, σ = 1</vt:lpstr>
      <vt:lpstr>Xavier Initialization</vt:lpstr>
      <vt:lpstr>Xavier Initialization, ReLU</vt:lpstr>
      <vt:lpstr>He et al. 2015 Initialization, ReLU</vt:lpstr>
      <vt:lpstr>Other Ways to Initialize?</vt:lpstr>
      <vt:lpstr>Overview</vt:lpstr>
      <vt:lpstr>Vanishing/exploding gradient problem</vt:lpstr>
      <vt:lpstr>Vanishing/exploding gradient problem</vt:lpstr>
      <vt:lpstr>Vanishing/exploding gradient problem</vt:lpstr>
      <vt:lpstr>Overview</vt:lpstr>
      <vt:lpstr>Batch normalization</vt:lpstr>
      <vt:lpstr>Batch normalization</vt:lpstr>
      <vt:lpstr>Batch normalization</vt:lpstr>
      <vt:lpstr>Batch normalization</vt:lpstr>
      <vt:lpstr>Dropout: regularization</vt:lpstr>
      <vt:lpstr>Dropout</vt:lpstr>
      <vt:lpstr>Dropout</vt:lpstr>
      <vt:lpstr>Overview</vt:lpstr>
      <vt:lpstr>Softmax</vt:lpstr>
      <vt:lpstr>Softmax</vt:lpstr>
    </vt:vector>
  </TitlesOfParts>
  <Company>Adobe Systems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3509</cp:revision>
  <cp:lastPrinted>2016-09-08T19:14:56Z</cp:lastPrinted>
  <dcterms:created xsi:type="dcterms:W3CDTF">2008-06-05T17:05:06Z</dcterms:created>
  <dcterms:modified xsi:type="dcterms:W3CDTF">2016-09-08T19:22:55Z</dcterms:modified>
</cp:coreProperties>
</file>