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52"/>
  </p:notesMasterIdLst>
  <p:handoutMasterIdLst>
    <p:handoutMasterId r:id="rId53"/>
  </p:handoutMasterIdLst>
  <p:sldIdLst>
    <p:sldId id="1404" r:id="rId2"/>
    <p:sldId id="1482" r:id="rId3"/>
    <p:sldId id="1488" r:id="rId4"/>
    <p:sldId id="1468" r:id="rId5"/>
    <p:sldId id="1470" r:id="rId6"/>
    <p:sldId id="1469" r:id="rId7"/>
    <p:sldId id="1471" r:id="rId8"/>
    <p:sldId id="1472" r:id="rId9"/>
    <p:sldId id="1473" r:id="rId10"/>
    <p:sldId id="1474" r:id="rId11"/>
    <p:sldId id="1475" r:id="rId12"/>
    <p:sldId id="1460" r:id="rId13"/>
    <p:sldId id="1477" r:id="rId14"/>
    <p:sldId id="1476" r:id="rId15"/>
    <p:sldId id="1478" r:id="rId16"/>
    <p:sldId id="1479" r:id="rId17"/>
    <p:sldId id="1462" r:id="rId18"/>
    <p:sldId id="1498" r:id="rId19"/>
    <p:sldId id="1481" r:id="rId20"/>
    <p:sldId id="1463" r:id="rId21"/>
    <p:sldId id="1464" r:id="rId22"/>
    <p:sldId id="1484" r:id="rId23"/>
    <p:sldId id="1485" r:id="rId24"/>
    <p:sldId id="1486" r:id="rId25"/>
    <p:sldId id="1501" r:id="rId26"/>
    <p:sldId id="1503" r:id="rId27"/>
    <p:sldId id="1502" r:id="rId28"/>
    <p:sldId id="1506" r:id="rId29"/>
    <p:sldId id="1489" r:id="rId30"/>
    <p:sldId id="1490" r:id="rId31"/>
    <p:sldId id="1491" r:id="rId32"/>
    <p:sldId id="1492" r:id="rId33"/>
    <p:sldId id="1493" r:id="rId34"/>
    <p:sldId id="1494" r:id="rId35"/>
    <p:sldId id="1495" r:id="rId36"/>
    <p:sldId id="1496" r:id="rId37"/>
    <p:sldId id="1509" r:id="rId38"/>
    <p:sldId id="1497" r:id="rId39"/>
    <p:sldId id="1504" r:id="rId40"/>
    <p:sldId id="1507" r:id="rId41"/>
    <p:sldId id="1510" r:id="rId42"/>
    <p:sldId id="1505" r:id="rId43"/>
    <p:sldId id="1512" r:id="rId44"/>
    <p:sldId id="1513" r:id="rId45"/>
    <p:sldId id="1517" r:id="rId46"/>
    <p:sldId id="1516" r:id="rId47"/>
    <p:sldId id="1518" r:id="rId48"/>
    <p:sldId id="1520" r:id="rId49"/>
    <p:sldId id="1519" r:id="rId50"/>
    <p:sldId id="1511" r:id="rId51"/>
  </p:sldIdLst>
  <p:sldSz cx="12188825" cy="6858000"/>
  <p:notesSz cx="6934200" cy="9232900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6" orient="horz" pos="192" userDrawn="1">
          <p15:clr>
            <a:srgbClr val="A4A3A4"/>
          </p15:clr>
        </p15:guide>
        <p15:guide id="7" pos="4139" userDrawn="1">
          <p15:clr>
            <a:srgbClr val="A4A3A4"/>
          </p15:clr>
        </p15:guide>
        <p15:guide id="9" pos="4339" userDrawn="1">
          <p15:clr>
            <a:srgbClr val="A4A3A4"/>
          </p15:clr>
        </p15:guide>
        <p15:guide id="11" pos="4539" userDrawn="1">
          <p15:clr>
            <a:srgbClr val="A4A3A4"/>
          </p15:clr>
        </p15:guide>
        <p15:guide id="13" pos="4739" userDrawn="1">
          <p15:clr>
            <a:srgbClr val="A4A3A4"/>
          </p15:clr>
        </p15:guide>
        <p15:guide id="15" orient="horz" pos="2460" userDrawn="1">
          <p15:clr>
            <a:srgbClr val="A4A3A4"/>
          </p15:clr>
        </p15:guide>
        <p15:guide id="17" orient="horz" pos="2660" userDrawn="1">
          <p15:clr>
            <a:srgbClr val="A4A3A4"/>
          </p15:clr>
        </p15:guide>
        <p15:guide id="18" orient="horz" pos="4320" userDrawn="1">
          <p15:clr>
            <a:srgbClr val="A4A3A4"/>
          </p15:clr>
        </p15:guide>
        <p15:guide id="19" orient="horz" pos="2860" userDrawn="1">
          <p15:clr>
            <a:srgbClr val="A4A3A4"/>
          </p15:clr>
        </p15:guide>
        <p15:guide id="20" orient="horz" pos="4176" userDrawn="1">
          <p15:clr>
            <a:srgbClr val="A4A3A4"/>
          </p15:clr>
        </p15:guide>
        <p15:guide id="21" orient="horz" pos="3060" userDrawn="1">
          <p15:clr>
            <a:srgbClr val="A4A3A4"/>
          </p15:clr>
        </p15:guide>
        <p15:guide id="22" pos="4943" userDrawn="1">
          <p15:clr>
            <a:srgbClr val="A4A3A4"/>
          </p15:clr>
        </p15:guide>
        <p15:guide id="24" pos="5135" userDrawn="1">
          <p15:clr>
            <a:srgbClr val="A4A3A4"/>
          </p15:clr>
        </p15:guide>
        <p15:guide id="27" orient="horz" pos="3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500"/>
    <a:srgbClr val="3C4B17"/>
    <a:srgbClr val="003D00"/>
    <a:srgbClr val="3C9617"/>
    <a:srgbClr val="000000"/>
    <a:srgbClr val="C00000"/>
    <a:srgbClr val="A0D8FC"/>
    <a:srgbClr val="9999FF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2" autoAdjust="0"/>
    <p:restoredTop sz="92780" autoAdjust="0"/>
  </p:normalViewPr>
  <p:slideViewPr>
    <p:cSldViewPr>
      <p:cViewPr>
        <p:scale>
          <a:sx n="78" d="100"/>
          <a:sy n="78" d="100"/>
        </p:scale>
        <p:origin x="80" y="736"/>
      </p:cViewPr>
      <p:guideLst>
        <p:guide orient="horz" pos="2736"/>
        <p:guide orient="horz" pos="2260"/>
        <p:guide orient="horz" pos="192"/>
        <p:guide pos="4139"/>
        <p:guide pos="4339"/>
        <p:guide pos="4539"/>
        <p:guide pos="4739"/>
        <p:guide orient="horz" pos="2460"/>
        <p:guide orient="horz" pos="2660"/>
        <p:guide orient="horz" pos="4320"/>
        <p:guide orient="horz" pos="2860"/>
        <p:guide orient="horz" pos="4176"/>
        <p:guide orient="horz" pos="3060"/>
        <p:guide pos="4943"/>
        <p:guide pos="5135"/>
        <p:guide orient="horz" pos="3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44" y="18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tags" Target="tags/tag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FD52F11-82F9-487F-A4B4-5FF5AFBE2455}" type="datetimeFigureOut">
              <a:rPr lang="en-US" smtClean="0"/>
              <a:pPr/>
              <a:t>9/22/16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3DC89A8-7065-4E1E-A684-A24A390C97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97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A601B93-F761-48BF-8BD7-15ACBDE718AB}" type="datetimeFigureOut">
              <a:rPr lang="en-US" smtClean="0"/>
              <a:pPr/>
              <a:t>9/22/16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C52F251-12B7-4DA9-BBB1-AB213C9449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3BB4-0063-6643-8BFA-202AE7E57B7B}" type="datetime1">
              <a:rPr lang="en-US" smtClean="0"/>
              <a:t>9/22/16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A4454-85EF-4EF2-9423-996440C7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8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7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90385-8BDE-F54B-9730-D68B865BF9E1}" type="datetime1">
              <a:rPr lang="en-US" smtClean="0"/>
              <a:t>9/22/16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B1B0-ADFA-46F4-8B73-438389ED9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9B27-6A5B-C843-9442-BBD928463B64}" type="datetime1">
              <a:rPr lang="en-US" smtClean="0"/>
              <a:t>9/22/16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74B-C2BD-42B0-AA76-1E4B8510C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FA16-E477-F448-9FA9-E346F262FBD1}" type="datetime1">
              <a:rPr lang="en-US" smtClean="0"/>
              <a:t>9/22/16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01BB-B377-4770-8642-AFF57E968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722445"/>
            <a:ext cx="5383398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4060835"/>
            <a:ext cx="5383398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441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A858B-75E7-6548-829B-7F3B51F40179}" type="datetime1">
              <a:rPr lang="en-US" smtClean="0"/>
              <a:t>9/22/16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4515" y="6245233"/>
            <a:ext cx="385979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5326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B948-4B93-4792-893C-5BB4DD291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352370" cy="1143000"/>
          </a:xfrm>
        </p:spPr>
        <p:txBody>
          <a:bodyPr/>
          <a:lstStyle>
            <a:lvl1pPr algn="l">
              <a:defRPr sz="4300" b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1600">
                <a:solidFill>
                  <a:schemeClr val="tx1"/>
                </a:solidFill>
                <a:latin typeface="+mj-lt"/>
              </a:defRPr>
            </a:lvl4pPr>
            <a:lvl5pP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46FC-164B-1E48-8AC9-B1C3A9A0BBEB}" type="datetime1">
              <a:rPr lang="en-US" smtClean="0"/>
              <a:t>9/22/16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E91225-603B-45C4-9B95-9148E1945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0969943" cy="48768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9494-0464-0A4D-9882-F7BCD878CCE9}" type="datetime1">
              <a:rPr lang="en-US" altLang="en-US" smtClean="0"/>
              <a:t>9/22/16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43A-D85E-5349-A326-949F8A1B9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AECCC-D588-4F48-A5A9-CB569549639D}" type="datetime1">
              <a:rPr lang="en-US" smtClean="0"/>
              <a:t>9/22/16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7A0A-6EFB-4AE8-8DF1-FDCC487E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8A88-B28E-6C48-8EE4-D710480A13DF}" type="datetime1">
              <a:rPr lang="en-US" smtClean="0"/>
              <a:t>9/22/16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136C2-5ADC-489C-980E-7B21FA7E2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B907-6EEB-BE42-9571-BA5902357F40}" type="datetime1">
              <a:rPr lang="en-US" smtClean="0"/>
              <a:t>9/22/16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E099-C28E-4360-8B9F-90F01C11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E518C-706E-A44F-8185-CAD2C0A17AB4}" type="datetime1">
              <a:rPr lang="en-US" smtClean="0"/>
              <a:t>9/22/16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BA5B-4022-4ACE-A22E-32320DE3B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7EB4F-8E31-864F-A1A2-E501EC8ADECD}" type="datetime1">
              <a:rPr lang="en-US" smtClean="0"/>
              <a:t>9/22/16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B2BA-A88A-4079-B533-94F861A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54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A529-41DC-D04D-8D8B-4459AE6BCBC6}" type="datetime1">
              <a:rPr lang="en-US" smtClean="0"/>
              <a:t>9/22/16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5CE1-4AAF-4E37-8CF5-8E274333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286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72244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E7392495-4985-3F44-89F7-F00D9B72EF84}" type="datetime1">
              <a:rPr lang="en-US" smtClean="0"/>
              <a:t>9/22/16</a:t>
            </a:fld>
            <a:endParaRPr lang="en-US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33"/>
            <a:ext cx="385979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6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743AD-4FDF-4A10-9151-5C96EDC587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30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 sz="2600">
          <a:solidFill>
            <a:schemeClr val="bg1"/>
          </a:solidFill>
          <a:latin typeface="Myriad Pro" pitchFamily="34" charset="0"/>
        </a:defRPr>
      </a:lvl2pPr>
      <a:lvl3pPr marL="11430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2200">
          <a:solidFill>
            <a:schemeClr val="bg1"/>
          </a:solidFill>
          <a:latin typeface="Myriad Pro" pitchFamily="34" charset="0"/>
        </a:defRPr>
      </a:lvl3pPr>
      <a:lvl4pPr marL="16002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>
          <a:solidFill>
            <a:schemeClr val="bg1"/>
          </a:solidFill>
          <a:latin typeface="Myriad Pro" pitchFamily="34" charset="0"/>
        </a:defRPr>
      </a:lvl4pPr>
      <a:lvl5pPr marL="20574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bg1"/>
          </a:solidFill>
          <a:latin typeface="Myriad Pro" pitchFamily="34" charset="0"/>
        </a:defRPr>
      </a:lvl5pPr>
      <a:lvl6pPr marL="25146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5hFvoXV9gII?t=320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s://en.wikipedia.org/wiki/Convolutional_neural_network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s://en.wikipedia.org/wiki/Convolutional_neural_network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hyperlink" Target="https://en.wikipedia.org/wiki/Convolutional_neural_network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arxiv.org/vc/arxiv/papers/1501/1501.02876v1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Backpropagation_through_time" TargetMode="External"/><Relationship Id="rId3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s://en.wikipedia.org/wiki/Backpropagation_through_tim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utoronto.ca/~ilya/pubs/ilya_sutskever_phd_thesis.pd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karpathy.github.io/2015/05/21/rnn-effectiveness/" TargetMode="External"/><Relationship Id="rId3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Long_short-term_memor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Transistor" TargetMode="External"/><Relationship Id="rId3" Type="http://schemas.openxmlformats.org/officeDocument/2006/relationships/image" Target="../media/image27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Relationship Id="rId3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colah.github.io/posts/2015-08-Understanding-LSTMs/" TargetMode="External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://colah.github.io/posts/2015-08-Understanding-LSTMs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Relationship Id="rId3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Relationship Id="rId3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Relationship Id="rId3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torch.ch/" TargetMode="External"/><Relationship Id="rId4" Type="http://schemas.openxmlformats.org/officeDocument/2006/relationships/hyperlink" Target="https://www.tensorflow.org/" TargetMode="External"/><Relationship Id="rId5" Type="http://schemas.openxmlformats.org/officeDocument/2006/relationships/hyperlink" Target="https://keras.io/" TargetMode="External"/><Relationship Id="rId6" Type="http://schemas.openxmlformats.org/officeDocument/2006/relationships/hyperlink" Target="https://github.com/Theano/Theano" TargetMode="External"/><Relationship Id="rId7" Type="http://schemas.openxmlformats.org/officeDocument/2006/relationships/hyperlink" Target="http://christopher5106.github.io/deep/learning/2016/06/07/recurrent-neural-net-with-Caffe.html" TargetMode="External"/><Relationship Id="rId8" Type="http://schemas.openxmlformats.org/officeDocument/2006/relationships/hyperlink" Target="https://github.com/Element-Research/rnn" TargetMode="External"/><Relationship Id="rId9" Type="http://schemas.openxmlformats.org/officeDocument/2006/relationships/hyperlink" Target="https://www.tensorflow.org/versions/r0.10/tutorials/recurrent/index.html" TargetMode="External"/><Relationship Id="rId10" Type="http://schemas.openxmlformats.org/officeDocument/2006/relationships/hyperlink" Target="https://keras.io/layers/recurren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ffe.berkeleyvision.or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162" y="2895600"/>
            <a:ext cx="10360501" cy="1470025"/>
          </a:xfrm>
        </p:spPr>
        <p:txBody>
          <a:bodyPr/>
          <a:lstStyle/>
          <a:p>
            <a:r>
              <a:rPr lang="en-US" dirty="0"/>
              <a:t>CS 6501: Deep Learning </a:t>
            </a: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Computer Graphics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Convolutional and Recurrent</a:t>
            </a:r>
            <a:br>
              <a:rPr lang="en-US" dirty="0" smtClean="0"/>
            </a:br>
            <a:r>
              <a:rPr lang="en-US" dirty="0" smtClean="0"/>
              <a:t>Neural Networks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323" y="5715000"/>
            <a:ext cx="8532178" cy="609600"/>
          </a:xfrm>
        </p:spPr>
        <p:txBody>
          <a:bodyPr/>
          <a:lstStyle/>
          <a:p>
            <a:r>
              <a:rPr lang="en-US" dirty="0" smtClean="0"/>
              <a:t>Connelly Barnes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CNNs Widely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Self-driving cars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1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CNNs Widely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31" y="2209800"/>
            <a:ext cx="1127396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4720758"/>
            <a:ext cx="9144000" cy="21372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2676" y="1304437"/>
            <a:ext cx="9083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/>
              <a:t>Similar to multilayer neural network, but weight matrices now have a special structure (</a:t>
            </a:r>
            <a:r>
              <a:rPr lang="en-US" sz="3600" dirty="0" err="1"/>
              <a:t>Toeplitz</a:t>
            </a:r>
            <a:r>
              <a:rPr lang="en-US" sz="3600" dirty="0"/>
              <a:t> or block </a:t>
            </a:r>
            <a:r>
              <a:rPr lang="en-US" sz="3600" dirty="0" err="1"/>
              <a:t>Toeplitz</a:t>
            </a:r>
            <a:r>
              <a:rPr lang="en-US" sz="3600" dirty="0"/>
              <a:t>) due to convolutions.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The convolutions typically sum over all color channels.</a:t>
            </a:r>
          </a:p>
        </p:txBody>
      </p:sp>
    </p:spTree>
    <p:extLst>
      <p:ext uri="{BB962C8B-B14F-4D97-AF65-F5344CB8AC3E}">
        <p14:creationId xmlns:p14="http://schemas.microsoft.com/office/powerpoint/2010/main" val="10971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 Neuron Layout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94212" y="2590800"/>
            <a:ext cx="3723947" cy="4429919"/>
            <a:chOff x="4495678" y="2286000"/>
            <a:chExt cx="3723947" cy="4429919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85"/>
            <a:stretch/>
          </p:blipFill>
          <p:spPr bwMode="auto">
            <a:xfrm>
              <a:off x="5180012" y="2286000"/>
              <a:ext cx="3039613" cy="4429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19" r="43435"/>
            <a:stretch/>
          </p:blipFill>
          <p:spPr bwMode="auto">
            <a:xfrm>
              <a:off x="4495678" y="2286000"/>
              <a:ext cx="684334" cy="4429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 layer: RGB image</a:t>
            </a:r>
          </a:p>
          <a:p>
            <a:pPr lvl="1"/>
            <a:r>
              <a:rPr lang="en-US" dirty="0" smtClean="0"/>
              <a:t>Centered, i.e. subtract mean over training set</a:t>
            </a:r>
          </a:p>
          <a:p>
            <a:pPr lvl="1"/>
            <a:r>
              <a:rPr lang="en-US" dirty="0" smtClean="0"/>
              <a:t>Usually crop to fixed size (square) input image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799012" y="5943119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14134" y="6292902"/>
            <a:ext cx="413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R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326166" y="5941427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41288" y="6291210"/>
            <a:ext cx="413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G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835832" y="5940837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50954" y="6290620"/>
            <a:ext cx="413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B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8268" y="6459139"/>
            <a:ext cx="2500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Wikipedia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2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Network Neuron Layout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9"/>
          <a:stretch/>
        </p:blipFill>
        <p:spPr>
          <a:xfrm>
            <a:off x="3992595" y="1828800"/>
            <a:ext cx="4203633" cy="4429919"/>
          </a:xfrm>
        </p:spPr>
      </p:pic>
      <p:sp>
        <p:nvSpPr>
          <p:cNvPr id="5" name="TextBox 4"/>
          <p:cNvSpPr txBox="1"/>
          <p:nvPr/>
        </p:nvSpPr>
        <p:spPr>
          <a:xfrm>
            <a:off x="9688268" y="6459139"/>
            <a:ext cx="2500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Wikipedia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440" y="1676400"/>
            <a:ext cx="338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Hidden layer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307944" y="53232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79811" y="567119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Feature</a:t>
            </a:r>
          </a:p>
          <a:p>
            <a:pPr algn="ctr"/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map 1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831944" y="53232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08489" y="5671190"/>
            <a:ext cx="1438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Feature</a:t>
            </a:r>
          </a:p>
          <a:p>
            <a:pPr algn="ctr"/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map </a:t>
            </a:r>
            <a:r>
              <a:rPr lang="en-US" sz="2800" i="1" dirty="0" smtClean="0">
                <a:latin typeface="+mn-lt"/>
                <a:ea typeface="Times New Roman" charset="0"/>
                <a:cs typeface="Times New Roman" charset="0"/>
              </a:rPr>
              <a:t>n</a:t>
            </a:r>
            <a:endParaRPr lang="en-US" sz="2800" i="1" dirty="0"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410"/>
          <a:stretch/>
        </p:blipFill>
        <p:spPr>
          <a:xfrm>
            <a:off x="5990783" y="1437534"/>
            <a:ext cx="1657879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Receptive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7950"/>
          <a:stretch/>
        </p:blipFill>
        <p:spPr>
          <a:xfrm>
            <a:off x="2055812" y="1439333"/>
            <a:ext cx="41910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88268" y="6459139"/>
            <a:ext cx="2500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Wikipedia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410" t="10546"/>
          <a:stretch/>
        </p:blipFill>
        <p:spPr>
          <a:xfrm>
            <a:off x="5995266" y="2012576"/>
            <a:ext cx="1657879" cy="483964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916706" y="6217023"/>
            <a:ext cx="537883" cy="434788"/>
          </a:xfrm>
          <a:custGeom>
            <a:avLst/>
            <a:gdLst>
              <a:gd name="connsiteX0" fmla="*/ 421342 w 537883"/>
              <a:gd name="connsiteY0" fmla="*/ 0 h 434788"/>
              <a:gd name="connsiteX1" fmla="*/ 0 w 537883"/>
              <a:gd name="connsiteY1" fmla="*/ 434788 h 434788"/>
              <a:gd name="connsiteX2" fmla="*/ 537883 w 537883"/>
              <a:gd name="connsiteY2" fmla="*/ 381000 h 434788"/>
              <a:gd name="connsiteX3" fmla="*/ 421342 w 537883"/>
              <a:gd name="connsiteY3" fmla="*/ 0 h 43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883" h="434788">
                <a:moveTo>
                  <a:pt x="421342" y="0"/>
                </a:moveTo>
                <a:lnTo>
                  <a:pt x="0" y="434788"/>
                </a:lnTo>
                <a:lnTo>
                  <a:pt x="537883" y="381000"/>
                </a:lnTo>
                <a:lnTo>
                  <a:pt x="42134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10800000">
            <a:off x="5830558" y="1537344"/>
            <a:ext cx="537883" cy="434788"/>
          </a:xfrm>
          <a:custGeom>
            <a:avLst/>
            <a:gdLst>
              <a:gd name="connsiteX0" fmla="*/ 421342 w 537883"/>
              <a:gd name="connsiteY0" fmla="*/ 0 h 434788"/>
              <a:gd name="connsiteX1" fmla="*/ 0 w 537883"/>
              <a:gd name="connsiteY1" fmla="*/ 434788 h 434788"/>
              <a:gd name="connsiteX2" fmla="*/ 537883 w 537883"/>
              <a:gd name="connsiteY2" fmla="*/ 381000 h 434788"/>
              <a:gd name="connsiteX3" fmla="*/ 421342 w 537883"/>
              <a:gd name="connsiteY3" fmla="*/ 0 h 43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883" h="434788">
                <a:moveTo>
                  <a:pt x="421342" y="0"/>
                </a:moveTo>
                <a:lnTo>
                  <a:pt x="0" y="434788"/>
                </a:lnTo>
                <a:lnTo>
                  <a:pt x="537883" y="381000"/>
                </a:lnTo>
                <a:lnTo>
                  <a:pt x="42134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777318" y="4047565"/>
            <a:ext cx="843728" cy="611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22739" y="3355067"/>
            <a:ext cx="144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Hidden</a:t>
            </a:r>
            <a:br>
              <a:rPr lang="en-US" sz="2800" dirty="0" smtClean="0">
                <a:latin typeface="+mn-lt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Layer</a:t>
            </a:r>
            <a:br>
              <a:rPr lang="en-US" sz="2800" dirty="0" smtClean="0">
                <a:latin typeface="+mn-lt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Neuron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173721" y="3912312"/>
            <a:ext cx="872691" cy="13525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3772508"/>
            <a:ext cx="2284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Receptive</a:t>
            </a:r>
            <a:br>
              <a:rPr lang="en-US" sz="2800" dirty="0" smtClean="0">
                <a:latin typeface="+mn-lt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Field:</a:t>
            </a:r>
            <a:br>
              <a:rPr lang="en-US" sz="2800" dirty="0" smtClean="0">
                <a:latin typeface="+mn-lt"/>
                <a:ea typeface="Times New Roman" charset="0"/>
                <a:cs typeface="Times New Roman" charset="0"/>
              </a:rPr>
            </a:br>
            <a:r>
              <a:rPr lang="en-US" sz="2800" smtClean="0">
                <a:latin typeface="+mn-lt"/>
                <a:ea typeface="Times New Roman" charset="0"/>
                <a:cs typeface="Times New Roman" charset="0"/>
              </a:rPr>
              <a:t>Input Region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452730" y="2254354"/>
            <a:ext cx="518101" cy="11249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31872" y="1146312"/>
            <a:ext cx="1605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Weights</a:t>
            </a:r>
            <a:br>
              <a:rPr lang="en-US" sz="2800" dirty="0" smtClean="0">
                <a:latin typeface="+mn-lt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(Shared)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Mathematically…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46411" y="3276600"/>
                <a:ext cx="947842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4000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𝐋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𝑖</m:t>
                        </m:r>
                      </m:sub>
                    </m:sSub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𝜑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4000" b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𝐋</m:t>
                        </m:r>
                      </m:e>
                      <m:sub>
                        <m:r>
                          <a:rPr lang="en-US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𝑖</m:t>
                        </m:r>
                        <m:r>
                          <a:rPr lang="en-US" sz="40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−1</m:t>
                        </m:r>
                      </m:sub>
                    </m:sSub>
                    <m:r>
                      <a:rPr lang="en-US" sz="4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∗</m:t>
                    </m:r>
                    <m:r>
                      <a:rPr lang="en-US" sz="4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[</m:t>
                    </m:r>
                    <m:sSub>
                      <m:sSubPr>
                        <m:ctrlPr>
                          <a:rPr lang="en-US" sz="4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4000" b="1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𝐖</m:t>
                        </m:r>
                      </m:e>
                      <m:sub>
                        <m:r>
                          <a:rPr lang="en-US" sz="4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4000" b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𝐖</m:t>
                        </m:r>
                      </m:e>
                      <m:sub>
                        <m:r>
                          <a:rPr lang="en-US" sz="4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4000" b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𝐖</m:t>
                        </m:r>
                      </m:e>
                      <m:sub>
                        <m:r>
                          <a:rPr lang="en-US" sz="4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4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]+[</m:t>
                    </m:r>
                    <m:sSub>
                      <m:sSubPr>
                        <m:ctrlPr>
                          <a:rPr lang="en-US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…,</a:t>
                </a:r>
                <a:r>
                  <a:rPr lang="en-US" sz="40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sz="4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4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])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411" y="3276600"/>
                <a:ext cx="9478429" cy="615553"/>
              </a:xfrm>
              <a:prstGeom prst="rect">
                <a:avLst/>
              </a:prstGeom>
              <a:blipFill rotWithShape="0">
                <a:blip r:embed="rId2"/>
                <a:stretch>
                  <a:fillRect t="-25000" b="-5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1012202" y="4444087"/>
            <a:ext cx="1605101" cy="2763603"/>
            <a:chOff x="1012202" y="4444087"/>
            <a:chExt cx="1605101" cy="2763603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814753" y="4444087"/>
              <a:ext cx="7421" cy="5168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12202" y="4960921"/>
              <a:ext cx="160510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Current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Layer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Feature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Maps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endParaRPr lang="en-US" sz="2800" dirty="0">
                <a:latin typeface="+mn-lt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02407" y="1142185"/>
            <a:ext cx="2064029" cy="1931646"/>
            <a:chOff x="4102407" y="1142185"/>
            <a:chExt cx="2064029" cy="1931646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134422" y="2590800"/>
              <a:ext cx="1" cy="4830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102407" y="1142185"/>
              <a:ext cx="20640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Weights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smtClean="0">
                  <a:latin typeface="+mn-lt"/>
                  <a:ea typeface="Times New Roman" charset="0"/>
                  <a:cs typeface="Times New Roman" charset="0"/>
                </a:rPr>
                <a:t>for Feature</a:t>
              </a:r>
              <a:br>
                <a:rPr lang="en-US" sz="280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smtClean="0">
                  <a:latin typeface="+mn-lt"/>
                  <a:ea typeface="Times New Roman" charset="0"/>
                  <a:cs typeface="Times New Roman" charset="0"/>
                </a:rPr>
                <a:t>Map 1</a:t>
              </a:r>
              <a:endParaRPr lang="en-US" sz="2800" dirty="0">
                <a:latin typeface="+mn-lt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02268" y="1234950"/>
            <a:ext cx="2064029" cy="1931646"/>
            <a:chOff x="6302268" y="1234950"/>
            <a:chExt cx="2064029" cy="1931646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7334283" y="2683565"/>
              <a:ext cx="1" cy="4830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302268" y="1234950"/>
              <a:ext cx="20640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Weights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for Feature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Map </a:t>
              </a:r>
              <a:r>
                <a:rPr lang="en-US" sz="2800" i="1" dirty="0" smtClean="0">
                  <a:latin typeface="+mn-lt"/>
                  <a:ea typeface="Times New Roman" charset="0"/>
                  <a:cs typeface="Times New Roman" charset="0"/>
                </a:rPr>
                <a:t>n</a:t>
              </a:r>
              <a:endParaRPr lang="en-US" sz="2800" i="1" dirty="0">
                <a:latin typeface="+mn-lt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627387" y="2012700"/>
            <a:ext cx="2064029" cy="1153896"/>
            <a:chOff x="8627387" y="2012700"/>
            <a:chExt cx="2064029" cy="1153896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9659402" y="2683565"/>
              <a:ext cx="1" cy="4830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627387" y="2012700"/>
              <a:ext cx="20640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Biases</a:t>
              </a:r>
              <a:endParaRPr lang="en-US" sz="2800" dirty="0">
                <a:latin typeface="+mn-lt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822174" y="1737429"/>
            <a:ext cx="2064029" cy="1511851"/>
            <a:chOff x="1822174" y="1737429"/>
            <a:chExt cx="2064029" cy="1511851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2854189" y="2766249"/>
              <a:ext cx="1" cy="4830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822174" y="1737429"/>
              <a:ext cx="20640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Activation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Function</a:t>
              </a:r>
              <a:endParaRPr lang="en-US" sz="2800" dirty="0">
                <a:latin typeface="+mn-lt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988499" y="3974907"/>
            <a:ext cx="1605101" cy="3263538"/>
            <a:chOff x="2988499" y="3974907"/>
            <a:chExt cx="1605101" cy="3263538"/>
          </a:xfrm>
        </p:grpSpPr>
        <p:cxnSp>
          <p:nvCxnSpPr>
            <p:cNvPr id="5" name="Straight Arrow Connector 4"/>
            <p:cNvCxnSpPr>
              <a:stCxn id="6" idx="0"/>
            </p:cNvCxnSpPr>
            <p:nvPr/>
          </p:nvCxnSpPr>
          <p:spPr>
            <a:xfrm flipV="1">
              <a:off x="3791050" y="4474842"/>
              <a:ext cx="7421" cy="5168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988499" y="4991676"/>
              <a:ext cx="160510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Previous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Layer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Feature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Maps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endParaRPr lang="en-US" sz="2800" dirty="0">
                <a:latin typeface="+mn-lt"/>
                <a:ea typeface="Times New Roman" charset="0"/>
                <a:cs typeface="Times New Roman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80475" y="3974907"/>
              <a:ext cx="126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latin typeface="Times New Roman" charset="0"/>
                  <a:ea typeface="Times New Roman" charset="0"/>
                  <a:cs typeface="Times New Roman" charset="0"/>
                </a:rPr>
                <a:t>h</a:t>
              </a:r>
              <a:r>
                <a:rPr lang="en-US" i="1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i="1" dirty="0" smtClean="0">
                  <a:latin typeface="Times New Roman" charset="0"/>
                  <a:ea typeface="Times New Roman" charset="0"/>
                  <a:cs typeface="Times New Roman" charset="0"/>
                </a:rPr>
                <a:t>w</a:t>
              </a:r>
              <a:r>
                <a:rPr lang="en-US" i="1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i="1" dirty="0" smtClean="0"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endParaRPr lang="en-US" sz="24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527728" y="3967679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4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14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4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endParaRPr lang="en-US" sz="2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19353" y="3985603"/>
            <a:ext cx="3656259" cy="2775356"/>
            <a:chOff x="4419353" y="3985603"/>
            <a:chExt cx="3656259" cy="2775356"/>
          </a:xfrm>
        </p:grpSpPr>
        <p:sp>
          <p:nvSpPr>
            <p:cNvPr id="23" name="TextBox 22"/>
            <p:cNvSpPr txBox="1"/>
            <p:nvPr/>
          </p:nvSpPr>
          <p:spPr>
            <a:xfrm>
              <a:off x="5789612" y="4945077"/>
              <a:ext cx="2286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Convolution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(Shares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Weights</a:t>
              </a:r>
              <a:b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</a:br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Spatially)</a:t>
              </a:r>
              <a:endParaRPr lang="en-US" sz="2800" dirty="0">
                <a:latin typeface="+mn-lt"/>
                <a:ea typeface="Times New Roman" charset="0"/>
                <a:cs typeface="Times New Roman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419353" y="3985603"/>
              <a:ext cx="1451113" cy="1305023"/>
            </a:xfrm>
            <a:custGeom>
              <a:avLst/>
              <a:gdLst>
                <a:gd name="connsiteX0" fmla="*/ 1451113 w 1451113"/>
                <a:gd name="connsiteY0" fmla="*/ 1252330 h 1252330"/>
                <a:gd name="connsiteX1" fmla="*/ 298174 w 1451113"/>
                <a:gd name="connsiteY1" fmla="*/ 1172817 h 1252330"/>
                <a:gd name="connsiteX2" fmla="*/ 0 w 1451113"/>
                <a:gd name="connsiteY2" fmla="*/ 0 h 1252330"/>
                <a:gd name="connsiteX3" fmla="*/ 0 w 1451113"/>
                <a:gd name="connsiteY3" fmla="*/ 0 h 1252330"/>
                <a:gd name="connsiteX4" fmla="*/ 0 w 1451113"/>
                <a:gd name="connsiteY4" fmla="*/ 0 h 1252330"/>
                <a:gd name="connsiteX0" fmla="*/ 1451113 w 1451113"/>
                <a:gd name="connsiteY0" fmla="*/ 1252330 h 1283453"/>
                <a:gd name="connsiteX1" fmla="*/ 298174 w 1451113"/>
                <a:gd name="connsiteY1" fmla="*/ 1172817 h 1283453"/>
                <a:gd name="connsiteX2" fmla="*/ 0 w 1451113"/>
                <a:gd name="connsiteY2" fmla="*/ 0 h 1283453"/>
                <a:gd name="connsiteX3" fmla="*/ 0 w 1451113"/>
                <a:gd name="connsiteY3" fmla="*/ 0 h 1283453"/>
                <a:gd name="connsiteX4" fmla="*/ 0 w 1451113"/>
                <a:gd name="connsiteY4" fmla="*/ 0 h 1283453"/>
                <a:gd name="connsiteX0" fmla="*/ 1451113 w 1451113"/>
                <a:gd name="connsiteY0" fmla="*/ 1252330 h 1301158"/>
                <a:gd name="connsiteX1" fmla="*/ 298174 w 1451113"/>
                <a:gd name="connsiteY1" fmla="*/ 1172817 h 1301158"/>
                <a:gd name="connsiteX2" fmla="*/ 0 w 1451113"/>
                <a:gd name="connsiteY2" fmla="*/ 0 h 1301158"/>
                <a:gd name="connsiteX3" fmla="*/ 0 w 1451113"/>
                <a:gd name="connsiteY3" fmla="*/ 0 h 1301158"/>
                <a:gd name="connsiteX4" fmla="*/ 0 w 1451113"/>
                <a:gd name="connsiteY4" fmla="*/ 0 h 1301158"/>
                <a:gd name="connsiteX0" fmla="*/ 1451113 w 1451113"/>
                <a:gd name="connsiteY0" fmla="*/ 1252330 h 1305023"/>
                <a:gd name="connsiteX1" fmla="*/ 298174 w 1451113"/>
                <a:gd name="connsiteY1" fmla="*/ 1172817 h 1305023"/>
                <a:gd name="connsiteX2" fmla="*/ 0 w 1451113"/>
                <a:gd name="connsiteY2" fmla="*/ 0 h 1305023"/>
                <a:gd name="connsiteX3" fmla="*/ 0 w 1451113"/>
                <a:gd name="connsiteY3" fmla="*/ 0 h 1305023"/>
                <a:gd name="connsiteX4" fmla="*/ 0 w 1451113"/>
                <a:gd name="connsiteY4" fmla="*/ 0 h 13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1113" h="1305023">
                  <a:moveTo>
                    <a:pt x="1451113" y="1252330"/>
                  </a:moveTo>
                  <a:cubicBezTo>
                    <a:pt x="1056106" y="1289995"/>
                    <a:pt x="540026" y="1381539"/>
                    <a:pt x="298174" y="1172817"/>
                  </a:cubicBezTo>
                  <a:cubicBezTo>
                    <a:pt x="56322" y="964095"/>
                    <a:pt x="49696" y="19547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7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5 at 4.11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3" y="1"/>
            <a:ext cx="121830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0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Convolutional Neural Networks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Convolutional layers</a:t>
            </a:r>
          </a:p>
          <a:p>
            <a:pPr lvl="1"/>
            <a:r>
              <a:rPr lang="en-US" b="1" dirty="0" err="1" smtClean="0"/>
              <a:t>Downsampling</a:t>
            </a:r>
            <a:r>
              <a:rPr lang="en-US" b="1" dirty="0" smtClean="0"/>
              <a:t>: stride and pooling layers</a:t>
            </a:r>
          </a:p>
          <a:p>
            <a:pPr lvl="1"/>
            <a:r>
              <a:rPr lang="en-US" dirty="0" smtClean="0"/>
              <a:t>Fully connected layers</a:t>
            </a:r>
          </a:p>
          <a:p>
            <a:pPr lvl="1"/>
            <a:r>
              <a:rPr lang="en-US" dirty="0" smtClean="0"/>
              <a:t>Residual networks</a:t>
            </a:r>
          </a:p>
          <a:p>
            <a:pPr lvl="1"/>
            <a:r>
              <a:rPr lang="en-US" dirty="0" smtClean="0"/>
              <a:t>Data augmentation</a:t>
            </a:r>
          </a:p>
          <a:p>
            <a:r>
              <a:rPr lang="en-US" dirty="0" smtClean="0"/>
              <a:t>Recurrent neural </a:t>
            </a:r>
            <a:r>
              <a:rPr lang="en-US" dirty="0" smtClean="0"/>
              <a:t>networks</a:t>
            </a:r>
          </a:p>
          <a:p>
            <a:r>
              <a:rPr lang="en-US" dirty="0"/>
              <a:t>Deep learning libraries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457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Stride </a:t>
            </a:r>
            <a:r>
              <a:rPr lang="en-US" i="1" dirty="0" smtClean="0"/>
              <a:t>m</a:t>
            </a:r>
            <a:r>
              <a:rPr lang="en-US" dirty="0" smtClean="0"/>
              <a:t> indicates that instead of computing every pixel in the convolution, compute only every </a:t>
            </a:r>
            <a:r>
              <a:rPr lang="en-US" i="1" dirty="0" err="1" smtClean="0"/>
              <a:t>m</a:t>
            </a:r>
            <a:r>
              <a:rPr lang="en-US" dirty="0" err="1" smtClean="0"/>
              <a:t>th</a:t>
            </a:r>
            <a:r>
              <a:rPr lang="en-US" dirty="0" smtClean="0"/>
              <a:t> pixel.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Convolutional Neural Networks (“CNNs”, “</a:t>
            </a:r>
            <a:r>
              <a:rPr lang="en-US" dirty="0" err="1" smtClean="0"/>
              <a:t>ConvNets</a:t>
            </a:r>
            <a:r>
              <a:rPr lang="en-US" dirty="0" smtClean="0"/>
              <a:t>”)</a:t>
            </a:r>
          </a:p>
          <a:p>
            <a:pPr lvl="1"/>
            <a:r>
              <a:rPr lang="en-US" dirty="0" smtClean="0"/>
              <a:t>Useful for images</a:t>
            </a:r>
          </a:p>
          <a:p>
            <a:r>
              <a:rPr lang="en-US" dirty="0" smtClean="0"/>
              <a:t>Recurrent Neural Networks (“RNNs”)</a:t>
            </a:r>
          </a:p>
          <a:p>
            <a:pPr lvl="1"/>
            <a:r>
              <a:rPr lang="en-US" dirty="0" smtClean="0"/>
              <a:t>Useful for processing sequential data (e.g. text)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Max/average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Downsampling</a:t>
            </a:r>
            <a:r>
              <a:rPr lang="en-US" dirty="0" smtClean="0"/>
              <a:t>” using max() operator</a:t>
            </a:r>
          </a:p>
          <a:p>
            <a:r>
              <a:rPr lang="en-US" dirty="0" err="1" smtClean="0"/>
              <a:t>Downsampling</a:t>
            </a:r>
            <a:r>
              <a:rPr lang="en-US" dirty="0" smtClean="0"/>
              <a:t> factor </a:t>
            </a:r>
            <a:r>
              <a:rPr lang="en-US" i="1" dirty="0" smtClean="0"/>
              <a:t>f</a:t>
            </a:r>
            <a:r>
              <a:rPr lang="en-US" dirty="0" smtClean="0"/>
              <a:t> could differ from neighborhood size </a:t>
            </a:r>
            <a:r>
              <a:rPr lang="en-US" i="1" dirty="0" smtClean="0"/>
              <a:t>N</a:t>
            </a:r>
            <a:r>
              <a:rPr lang="en-US" dirty="0" smtClean="0"/>
              <a:t> that is pooled over.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415" y="3352030"/>
            <a:ext cx="5085997" cy="36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Max/average pooling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max pooling, </a:t>
            </a:r>
            <a:r>
              <a:rPr lang="en-US" dirty="0" err="1" smtClean="0"/>
              <a:t>backpropagation</a:t>
            </a:r>
            <a:r>
              <a:rPr lang="en-US" dirty="0" smtClean="0"/>
              <a:t> just propagates error back to to whichever neuron had the maximum value.</a:t>
            </a:r>
          </a:p>
          <a:p>
            <a:r>
              <a:rPr lang="en-US" dirty="0" smtClean="0"/>
              <a:t>For average pooling, </a:t>
            </a:r>
            <a:r>
              <a:rPr lang="en-US" dirty="0" err="1" smtClean="0"/>
              <a:t>backpropagation</a:t>
            </a:r>
            <a:r>
              <a:rPr lang="en-US" dirty="0" smtClean="0"/>
              <a:t> splits error equally among all the input neurons.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connected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 every neuron to every other neuron, as with multilayer perceptron.</a:t>
            </a:r>
          </a:p>
          <a:p>
            <a:r>
              <a:rPr lang="en-US" dirty="0" smtClean="0"/>
              <a:t>Common at end of </a:t>
            </a:r>
            <a:r>
              <a:rPr lang="en-US" dirty="0" err="1" smtClean="0"/>
              <a:t>ConvNets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8"/>
          <a:stretch/>
        </p:blipFill>
        <p:spPr>
          <a:xfrm>
            <a:off x="0" y="2743200"/>
            <a:ext cx="121888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Convolutional Neural Networks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Convolutional layers</a:t>
            </a:r>
          </a:p>
          <a:p>
            <a:pPr lvl="1"/>
            <a:r>
              <a:rPr lang="en-US" dirty="0" err="1" smtClean="0"/>
              <a:t>Downsampling</a:t>
            </a:r>
            <a:r>
              <a:rPr lang="en-US" dirty="0" smtClean="0"/>
              <a:t>: stride and pooling layers</a:t>
            </a:r>
          </a:p>
          <a:p>
            <a:pPr lvl="1"/>
            <a:r>
              <a:rPr lang="en-US" dirty="0" smtClean="0"/>
              <a:t>Fully connected layers</a:t>
            </a:r>
          </a:p>
          <a:p>
            <a:pPr lvl="1"/>
            <a:r>
              <a:rPr lang="en-US" b="1" dirty="0" smtClean="0"/>
              <a:t>Residual networks</a:t>
            </a:r>
          </a:p>
          <a:p>
            <a:pPr lvl="1"/>
            <a:r>
              <a:rPr lang="en-US" dirty="0" smtClean="0"/>
              <a:t>Data augmentation</a:t>
            </a:r>
          </a:p>
          <a:p>
            <a:r>
              <a:rPr lang="en-US" dirty="0" smtClean="0"/>
              <a:t>Recurrent </a:t>
            </a:r>
            <a:r>
              <a:rPr lang="en-US" dirty="0"/>
              <a:t>Neural </a:t>
            </a:r>
            <a:r>
              <a:rPr lang="en-US" dirty="0" smtClean="0"/>
              <a:t>Networks</a:t>
            </a:r>
          </a:p>
          <a:p>
            <a:r>
              <a:rPr lang="en-US" dirty="0"/>
              <a:t>Deep learning libraries</a:t>
            </a:r>
          </a:p>
          <a:p>
            <a:endParaRPr lang="en-US" dirty="0"/>
          </a:p>
          <a:p>
            <a:pPr lvl="1"/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it easy to learn the identity function:</a:t>
            </a:r>
            <a:endParaRPr lang="en-US" dirty="0"/>
          </a:p>
          <a:p>
            <a:pPr lvl="1"/>
            <a:r>
              <a:rPr lang="en-US" dirty="0" smtClean="0"/>
              <a:t>Network with all zero weights gives identity function.</a:t>
            </a:r>
          </a:p>
          <a:p>
            <a:r>
              <a:rPr lang="en-US" dirty="0" smtClean="0"/>
              <a:t>Helps with vanishing/exploding gradients.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51" y="3360863"/>
            <a:ext cx="6533322" cy="353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Convolutional Neural Networks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Convolutional layers</a:t>
            </a:r>
          </a:p>
          <a:p>
            <a:pPr lvl="1"/>
            <a:r>
              <a:rPr lang="en-US" dirty="0" err="1" smtClean="0"/>
              <a:t>Downsampling</a:t>
            </a:r>
            <a:r>
              <a:rPr lang="en-US" dirty="0" smtClean="0"/>
              <a:t>: stride and pooling layers</a:t>
            </a:r>
          </a:p>
          <a:p>
            <a:pPr lvl="1"/>
            <a:r>
              <a:rPr lang="en-US" dirty="0" smtClean="0"/>
              <a:t>Fully connected layers</a:t>
            </a:r>
          </a:p>
          <a:p>
            <a:pPr lvl="1"/>
            <a:r>
              <a:rPr lang="en-US" dirty="0" smtClean="0"/>
              <a:t>Residual networks</a:t>
            </a:r>
          </a:p>
          <a:p>
            <a:pPr lvl="1"/>
            <a:r>
              <a:rPr lang="en-US" b="1" dirty="0" smtClean="0"/>
              <a:t>Data augmentation</a:t>
            </a:r>
          </a:p>
          <a:p>
            <a:r>
              <a:rPr lang="en-US" dirty="0" smtClean="0"/>
              <a:t>Recurrent neural </a:t>
            </a:r>
            <a:r>
              <a:rPr lang="en-US" dirty="0" smtClean="0"/>
              <a:t>networks</a:t>
            </a:r>
          </a:p>
          <a:p>
            <a:r>
              <a:rPr lang="en-US" dirty="0"/>
              <a:t>Deep learning libraries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Augmentation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weights to train</a:t>
            </a:r>
          </a:p>
          <a:p>
            <a:pPr lvl="1"/>
            <a:r>
              <a:rPr lang="en-US" dirty="0" smtClean="0"/>
              <a:t>Often would be helpful to have more training data</a:t>
            </a:r>
          </a:p>
          <a:p>
            <a:r>
              <a:rPr lang="en-US" dirty="0" smtClean="0"/>
              <a:t>Fake having more training data</a:t>
            </a:r>
          </a:p>
          <a:p>
            <a:pPr lvl="1"/>
            <a:r>
              <a:rPr lang="en-US" dirty="0" smtClean="0"/>
              <a:t>Random rotations</a:t>
            </a:r>
          </a:p>
          <a:p>
            <a:pPr lvl="1"/>
            <a:r>
              <a:rPr lang="en-US" dirty="0" smtClean="0"/>
              <a:t>Random flips</a:t>
            </a:r>
          </a:p>
          <a:p>
            <a:pPr lvl="1"/>
            <a:r>
              <a:rPr lang="en-US" dirty="0" smtClean="0"/>
              <a:t>Random shifts</a:t>
            </a:r>
          </a:p>
          <a:p>
            <a:pPr lvl="1"/>
            <a:r>
              <a:rPr lang="en-US" dirty="0" err="1" smtClean="0"/>
              <a:t>Recolorings</a:t>
            </a:r>
            <a:endParaRPr lang="en-US" dirty="0" smtClean="0"/>
          </a:p>
          <a:p>
            <a:pPr lvl="1"/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55" y="2895600"/>
            <a:ext cx="5492625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7456" y="6400800"/>
            <a:ext cx="545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Figure from </a:t>
            </a:r>
            <a:r>
              <a:rPr lang="en-US" sz="24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BaiduVision</a:t>
            </a:r>
            <a:endParaRPr lang="en-US" sz="2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8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Convolutional Neural Networks</a:t>
            </a:r>
          </a:p>
          <a:p>
            <a:r>
              <a:rPr lang="en-US" b="1" dirty="0" smtClean="0"/>
              <a:t>Recurrent Neural Networks</a:t>
            </a:r>
          </a:p>
          <a:p>
            <a:pPr lvl="1"/>
            <a:r>
              <a:rPr lang="en-US" dirty="0" smtClean="0"/>
              <a:t>Simple RNNs</a:t>
            </a:r>
          </a:p>
          <a:p>
            <a:pPr lvl="1"/>
            <a:r>
              <a:rPr lang="en-US" dirty="0" smtClean="0"/>
              <a:t>LSTM, GRU</a:t>
            </a:r>
          </a:p>
          <a:p>
            <a:pPr lvl="1"/>
            <a:r>
              <a:rPr lang="en-US" dirty="0" smtClean="0"/>
              <a:t>Applications</a:t>
            </a:r>
          </a:p>
          <a:p>
            <a:r>
              <a:rPr lang="en-US" dirty="0"/>
              <a:t>Deep learning libraries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Feedforward</a:t>
            </a:r>
            <a:r>
              <a:rPr lang="en-US" dirty="0" smtClean="0"/>
              <a:t> neural networks have no </a:t>
            </a:r>
            <a:r>
              <a:rPr lang="en-US" i="1" dirty="0" smtClean="0"/>
              <a:t>memory</a:t>
            </a:r>
            <a:r>
              <a:rPr lang="en-US" dirty="0" smtClean="0"/>
              <a:t>: cannot remember the state of the world between one instant of time and the next</a:t>
            </a:r>
          </a:p>
          <a:p>
            <a:pPr lvl="1"/>
            <a:r>
              <a:rPr lang="en-US" dirty="0" smtClean="0"/>
              <a:t>Cannot remember important events and recall them in the future</a:t>
            </a:r>
          </a:p>
          <a:p>
            <a:pPr lvl="1"/>
            <a:r>
              <a:rPr lang="en-US" dirty="0" smtClean="0"/>
              <a:t>Cannot perform loops</a:t>
            </a:r>
          </a:p>
          <a:p>
            <a:pPr lvl="1"/>
            <a:r>
              <a:rPr lang="en-US" dirty="0" smtClean="0"/>
              <a:t>Cannot implement arbitrary algorithms</a:t>
            </a:r>
          </a:p>
          <a:p>
            <a:r>
              <a:rPr lang="en-US" dirty="0" smtClean="0"/>
              <a:t>Recurrent networks help by adding memory to the computation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/>
          <a:stretch/>
        </p:blipFill>
        <p:spPr>
          <a:xfrm>
            <a:off x="0" y="1600200"/>
            <a:ext cx="12188825" cy="5284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3212" y="4500979"/>
            <a:ext cx="11658599" cy="887768"/>
            <a:chOff x="303212" y="4500979"/>
            <a:chExt cx="11658599" cy="887768"/>
          </a:xfrm>
        </p:grpSpPr>
        <p:sp>
          <p:nvSpPr>
            <p:cNvPr id="6" name="Rectangle 5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C00000">
                <a:alpha val="14902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1812" y="4648200"/>
              <a:ext cx="11125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Inputs</a:t>
              </a:r>
              <a:endParaRPr lang="en-US" sz="2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5711" y="3439176"/>
            <a:ext cx="11658599" cy="887768"/>
            <a:chOff x="303212" y="4500979"/>
            <a:chExt cx="11658599" cy="887768"/>
          </a:xfrm>
          <a:solidFill>
            <a:srgbClr val="000000">
              <a:alpha val="14902"/>
            </a:srgbClr>
          </a:solidFill>
        </p:grpSpPr>
        <p:sp>
          <p:nvSpPr>
            <p:cNvPr id="10" name="Rectangle 9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003D00">
                <a:alpha val="20000"/>
              </a:srgbClr>
            </a:solidFill>
            <a:ln w="28575">
              <a:solidFill>
                <a:srgbClr val="3C961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1812" y="4648200"/>
              <a:ext cx="11125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85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Hidden </a:t>
              </a:r>
              <a:r>
                <a:rPr lang="en-US" sz="2800" dirty="0" smtClean="0">
                  <a:solidFill>
                    <a:srgbClr val="0085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State (Memory)</a:t>
              </a:r>
              <a:endParaRPr lang="en-US" sz="2800" dirty="0">
                <a:solidFill>
                  <a:srgbClr val="0085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3212" y="2347796"/>
            <a:ext cx="11658599" cy="887768"/>
            <a:chOff x="303212" y="4500979"/>
            <a:chExt cx="11658599" cy="887768"/>
          </a:xfrm>
          <a:solidFill>
            <a:srgbClr val="000000">
              <a:alpha val="14902"/>
            </a:srgbClr>
          </a:solidFill>
        </p:grpSpPr>
        <p:sp>
          <p:nvSpPr>
            <p:cNvPr id="13" name="Rectangle 12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1812" y="4648200"/>
              <a:ext cx="11125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Outputs</a:t>
              </a:r>
              <a:endParaRPr lang="en-US" sz="2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5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Convolutional Neural Networks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Convolutional layers</a:t>
            </a:r>
          </a:p>
          <a:p>
            <a:pPr lvl="1"/>
            <a:r>
              <a:rPr lang="en-US" dirty="0" err="1" smtClean="0"/>
              <a:t>Downsampling</a:t>
            </a:r>
            <a:r>
              <a:rPr lang="en-US" dirty="0" smtClean="0"/>
              <a:t>: stride and pooling layers</a:t>
            </a:r>
          </a:p>
          <a:p>
            <a:pPr lvl="1"/>
            <a:r>
              <a:rPr lang="en-US" dirty="0" smtClean="0"/>
              <a:t>Fully connected layers</a:t>
            </a:r>
          </a:p>
          <a:p>
            <a:pPr lvl="1"/>
            <a:r>
              <a:rPr lang="en-US" dirty="0" smtClean="0"/>
              <a:t>Residual networks</a:t>
            </a:r>
          </a:p>
          <a:p>
            <a:pPr lvl="1"/>
            <a:r>
              <a:rPr lang="en-US" dirty="0" smtClean="0"/>
              <a:t>Data augmentation</a:t>
            </a:r>
          </a:p>
          <a:p>
            <a:r>
              <a:rPr lang="en-US" dirty="0" smtClean="0"/>
              <a:t>Recurrent Neural </a:t>
            </a:r>
            <a:r>
              <a:rPr lang="en-US" dirty="0" smtClean="0"/>
              <a:t>Networks</a:t>
            </a:r>
          </a:p>
          <a:p>
            <a:r>
              <a:rPr lang="en-US" dirty="0" smtClean="0"/>
              <a:t>Deep learning libraries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53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/>
          <a:stretch/>
        </p:blipFill>
        <p:spPr>
          <a:xfrm>
            <a:off x="0" y="1666461"/>
            <a:ext cx="12188825" cy="5198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4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/>
          <a:stretch/>
        </p:blipFill>
        <p:spPr>
          <a:xfrm>
            <a:off x="0" y="1696278"/>
            <a:ext cx="12188825" cy="51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1"/>
          <a:stretch/>
        </p:blipFill>
        <p:spPr>
          <a:xfrm>
            <a:off x="0" y="1600199"/>
            <a:ext cx="12188825" cy="52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9"/>
          <a:stretch/>
        </p:blipFill>
        <p:spPr>
          <a:xfrm>
            <a:off x="0" y="1640990"/>
            <a:ext cx="12188825" cy="52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Recurrent Neural Network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7"/>
          <a:stretch/>
        </p:blipFill>
        <p:spPr>
          <a:xfrm>
            <a:off x="0" y="1600200"/>
            <a:ext cx="121888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"/>
          <a:stretch/>
        </p:blipFill>
        <p:spPr>
          <a:xfrm>
            <a:off x="0" y="1493526"/>
            <a:ext cx="12188825" cy="4754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Recurrent Neural Network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4012" y="3124200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Hidden state: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9250" y="4305300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Output: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hlinkClick r:id="rId2"/>
              </a:rPr>
              <a:t>Backpropagation</a:t>
            </a:r>
            <a:r>
              <a:rPr lang="en-US" dirty="0" smtClean="0">
                <a:hlinkClick r:id="rId2"/>
              </a:rPr>
              <a:t> through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88268" y="6459139"/>
            <a:ext cx="2500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Wikipedia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8" y="2486030"/>
            <a:ext cx="11263909" cy="37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8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efficient: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hlinkClick r:id="rId2"/>
              </a:rPr>
              <a:t>Truncated backpropagation through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8" y="2486030"/>
            <a:ext cx="11263909" cy="3725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88268" y="6459139"/>
            <a:ext cx="2500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Wikipedia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ight Bracket 5"/>
          <p:cNvSpPr/>
          <p:nvPr/>
        </p:nvSpPr>
        <p:spPr>
          <a:xfrm rot="16200000" flipH="1">
            <a:off x="5931894" y="157166"/>
            <a:ext cx="325036" cy="12068176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6353772"/>
            <a:ext cx="12188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(2) Limit number of times (</a:t>
            </a:r>
            <a:r>
              <a:rPr lang="en-US" sz="28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) unfolded</a:t>
            </a: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23" y="3058209"/>
            <a:ext cx="4906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(1) Only run </a:t>
            </a:r>
            <a:r>
              <a:rPr lang="en-US" sz="2800" dirty="0" err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backpropagation</a:t>
            </a:r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every </a:t>
            </a:r>
            <a:r>
              <a:rPr lang="en-US" sz="28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time steps</a:t>
            </a: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of Recurrent Neural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Text synthesis</a:t>
            </a:r>
            <a:r>
              <a:rPr lang="en-US" dirty="0" smtClean="0"/>
              <a:t> </a:t>
            </a:r>
            <a:r>
              <a:rPr lang="en-US" dirty="0" smtClean="0"/>
              <a:t>(student presentation)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914650"/>
            <a:ext cx="11557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Vanishing Gradients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we want to “remember” an event at time 0 and use this in our model of the world at some later time </a:t>
            </a:r>
            <a:r>
              <a:rPr lang="en-US" i="1" dirty="0" smtClean="0"/>
              <a:t>t</a:t>
            </a:r>
            <a:r>
              <a:rPr lang="en-US" dirty="0" smtClean="0"/>
              <a:t>.</a:t>
            </a:r>
          </a:p>
          <a:p>
            <a:r>
              <a:rPr lang="en-US" dirty="0" smtClean="0"/>
              <a:t>Error gradients </a:t>
            </a:r>
            <a:r>
              <a:rPr lang="en-US" dirty="0" smtClean="0">
                <a:hlinkClick r:id="rId2"/>
              </a:rPr>
              <a:t>vanish exponentially quickly</a:t>
            </a:r>
            <a:r>
              <a:rPr lang="en-US" dirty="0" smtClean="0"/>
              <a:t> in the size of the time lag between these events.</a:t>
            </a:r>
          </a:p>
          <a:p>
            <a:r>
              <a:rPr lang="en-US" dirty="0" smtClean="0"/>
              <a:t>Fancier RNN models help with this problem:</a:t>
            </a:r>
          </a:p>
          <a:p>
            <a:pPr lvl="1"/>
            <a:r>
              <a:rPr lang="en-US" dirty="0" smtClean="0"/>
              <a:t>Long Short Term Memory (LSTM)</a:t>
            </a:r>
          </a:p>
          <a:p>
            <a:pPr lvl="1"/>
            <a:r>
              <a:rPr lang="en-US" dirty="0" smtClean="0"/>
              <a:t>Gated Recurrent Units (GRU)</a:t>
            </a:r>
          </a:p>
        </p:txBody>
      </p:sp>
    </p:spTree>
    <p:extLst>
      <p:ext uri="{BB962C8B-B14F-4D97-AF65-F5344CB8AC3E}">
        <p14:creationId xmlns:p14="http://schemas.microsoft.com/office/powerpoint/2010/main" val="12408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29" y="1374098"/>
            <a:ext cx="10304167" cy="5205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76005" y="2569998"/>
            <a:ext cx="3968907" cy="3190354"/>
            <a:chOff x="4411863" y="2659645"/>
            <a:chExt cx="3968907" cy="3190354"/>
          </a:xfrm>
        </p:grpSpPr>
        <p:sp>
          <p:nvSpPr>
            <p:cNvPr id="5" name="TextBox 4"/>
            <p:cNvSpPr txBox="1"/>
            <p:nvPr/>
          </p:nvSpPr>
          <p:spPr>
            <a:xfrm>
              <a:off x="4411863" y="5449889"/>
              <a:ext cx="39689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Times New Roman" charset="0"/>
                  <a:ea typeface="Times New Roman" charset="0"/>
                  <a:cs typeface="Times New Roman" charset="0"/>
                  <a:hlinkClick r:id="rId2"/>
                </a:rPr>
                <a:t>Transistor </a:t>
              </a:r>
              <a:r>
                <a:rPr lang="en-US" sz="2000" dirty="0" smtClean="0">
                  <a:latin typeface="Times New Roman" charset="0"/>
                  <a:ea typeface="Times New Roman" charset="0"/>
                  <a:cs typeface="Times New Roman" charset="0"/>
                  <a:hlinkClick r:id="rId2"/>
                </a:rPr>
                <a:t>diagram (from Wikipedia</a:t>
              </a:r>
              <a:r>
                <a:rPr lang="en-US" sz="2000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9012" y="2743200"/>
              <a:ext cx="2396430" cy="2819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396318" y="2659645"/>
              <a:ext cx="460094" cy="489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737847" y="3583010"/>
              <a:ext cx="460094" cy="489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96317" y="5044257"/>
              <a:ext cx="460094" cy="489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How to better remember hidden state for a long time?</a:t>
            </a:r>
          </a:p>
          <a:p>
            <a:r>
              <a:rPr lang="en-US" dirty="0" smtClean="0"/>
              <a:t>Idea: use </a:t>
            </a:r>
            <a:r>
              <a:rPr lang="en-US" i="1" dirty="0" smtClean="0"/>
              <a:t>gates </a:t>
            </a:r>
            <a:r>
              <a:rPr lang="en-US" dirty="0" smtClean="0"/>
              <a:t>to create cells that can remember for a long time.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dirty="0" smtClean="0"/>
          </a:p>
          <a:p>
            <a:r>
              <a:rPr lang="en-US" dirty="0" smtClean="0"/>
              <a:t>Rough analogy: ternary logic gates used in transistors, AND, OR, …</a:t>
            </a:r>
          </a:p>
          <a:p>
            <a:r>
              <a:rPr lang="en-US" dirty="0" smtClean="0"/>
              <a:t>But use sigmoid activations so we have continuous values in [0, 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Recurrent Neural Network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5" y="1739899"/>
            <a:ext cx="11410174" cy="441149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1030" y="2741301"/>
            <a:ext cx="11658599" cy="2439755"/>
            <a:chOff x="303212" y="4500979"/>
            <a:chExt cx="11658599" cy="894139"/>
          </a:xfrm>
          <a:solidFill>
            <a:srgbClr val="000000">
              <a:alpha val="14902"/>
            </a:srgbClr>
          </a:solidFill>
        </p:grpSpPr>
        <p:sp>
          <p:nvSpPr>
            <p:cNvPr id="12" name="Rectangle 11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003D00">
                <a:alpha val="20000"/>
              </a:srgbClr>
            </a:solidFill>
            <a:ln w="28575">
              <a:solidFill>
                <a:srgbClr val="3C961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1812" y="4871898"/>
              <a:ext cx="11125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85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Hidden </a:t>
              </a:r>
              <a:r>
                <a:rPr lang="en-US" sz="2800" dirty="0" smtClean="0">
                  <a:solidFill>
                    <a:srgbClr val="0085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State (Memory)</a:t>
              </a:r>
              <a:endParaRPr lang="en-US" sz="2800" dirty="0">
                <a:solidFill>
                  <a:srgbClr val="0085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11423" y="3681348"/>
            <a:ext cx="216597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No gates!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1030" y="1667069"/>
            <a:ext cx="11658599" cy="887768"/>
            <a:chOff x="303212" y="4500979"/>
            <a:chExt cx="11658599" cy="887768"/>
          </a:xfrm>
        </p:grpSpPr>
        <p:sp>
          <p:nvSpPr>
            <p:cNvPr id="9" name="Rectangle 8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7030A0">
                <a:alpha val="14902"/>
              </a:srgb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1812" y="4648200"/>
              <a:ext cx="11125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Out</a:t>
              </a:r>
              <a:r>
                <a:rPr lang="en-US" sz="2800" dirty="0" smtClean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puts</a:t>
              </a:r>
              <a:endParaRPr lang="en-US" sz="28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1030" y="5324959"/>
            <a:ext cx="11658599" cy="887768"/>
            <a:chOff x="303212" y="4500979"/>
            <a:chExt cx="11658599" cy="887768"/>
          </a:xfrm>
          <a:solidFill>
            <a:srgbClr val="000000">
              <a:alpha val="14902"/>
            </a:srgbClr>
          </a:solidFill>
        </p:grpSpPr>
        <p:sp>
          <p:nvSpPr>
            <p:cNvPr id="15" name="Rectangle 14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1812" y="4648200"/>
              <a:ext cx="11125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Inputs</a:t>
              </a:r>
              <a:endParaRPr lang="en-US" sz="2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4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" y="1219200"/>
            <a:ext cx="12163704" cy="4750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6160" y="3211449"/>
            <a:ext cx="57202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charset="0"/>
                <a:ea typeface="Times New Roman" charset="0"/>
                <a:cs typeface="Times New Roman" charset="0"/>
              </a:rPr>
              <a:t>Gates: forget, input, output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09212" y="6096000"/>
            <a:ext cx="194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54" y="5922609"/>
            <a:ext cx="5695116" cy="10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12" y="2177373"/>
            <a:ext cx="7086600" cy="4761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Easy to have hidden state </a:t>
            </a:r>
            <a:r>
              <a:rPr lang="en-US" i="1" dirty="0" smtClean="0"/>
              <a:t>C</a:t>
            </a:r>
            <a:r>
              <a:rPr lang="en-US" i="1" baseline="-25000" dirty="0" smtClean="0"/>
              <a:t>t</a:t>
            </a:r>
            <a:r>
              <a:rPr lang="en-US" dirty="0" smtClean="0"/>
              <a:t> just flow through time, unchanged.</a:t>
            </a:r>
          </a:p>
        </p:txBody>
      </p:sp>
    </p:spTree>
    <p:extLst>
      <p:ext uri="{BB962C8B-B14F-4D97-AF65-F5344CB8AC3E}">
        <p14:creationId xmlns:p14="http://schemas.microsoft.com/office/powerpoint/2010/main" val="397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Gate: </a:t>
            </a:r>
            <a:r>
              <a:rPr lang="en-US" dirty="0" err="1" smtClean="0"/>
              <a:t>pointwise</a:t>
            </a:r>
            <a:r>
              <a:rPr lang="en-US" dirty="0" smtClean="0"/>
              <a:t> multiplication.</a:t>
            </a:r>
          </a:p>
          <a:p>
            <a:r>
              <a:rPr lang="en-US" dirty="0" smtClean="0"/>
              <a:t>Multiply by zero: let nothing through.</a:t>
            </a:r>
          </a:p>
          <a:p>
            <a:r>
              <a:rPr lang="en-US" dirty="0" smtClean="0"/>
              <a:t>Multiply by one: let everything through.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3439324"/>
            <a:ext cx="2667714" cy="31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Forget gate: conditionally discard previously remembered information.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" y="2190806"/>
            <a:ext cx="12023204" cy="40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Input gate: conditionally remember new information.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" y="2190806"/>
            <a:ext cx="12023204" cy="4057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4" y="2415992"/>
            <a:ext cx="1192618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Output gate: conditionally output a relevant part of our memory.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" y="2190806"/>
            <a:ext cx="12023204" cy="4057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4" y="2415992"/>
            <a:ext cx="11926186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992"/>
            <a:ext cx="12188825" cy="398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3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 Recurrent Units (GRUs)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Merge input / forget units into a single “update unit.”</a:t>
            </a:r>
          </a:p>
          <a:p>
            <a:r>
              <a:rPr lang="en-US" dirty="0" smtClean="0"/>
              <a:t>Merge hidden states.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2605920"/>
            <a:ext cx="11658599" cy="39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Convolutional Neural Networks</a:t>
            </a:r>
          </a:p>
          <a:p>
            <a:r>
              <a:rPr lang="en-US" dirty="0" smtClean="0"/>
              <a:t>Recurrent Neural Networks</a:t>
            </a:r>
          </a:p>
          <a:p>
            <a:r>
              <a:rPr lang="en-US" b="1" dirty="0" smtClean="0"/>
              <a:t>Deep </a:t>
            </a:r>
            <a:r>
              <a:rPr lang="en-US" b="1" dirty="0"/>
              <a:t>learning libraries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5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1"/>
          <a:stretch/>
        </p:blipFill>
        <p:spPr>
          <a:xfrm>
            <a:off x="0" y="1524000"/>
            <a:ext cx="12188825" cy="5133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2" t="7948"/>
          <a:stretch/>
        </p:blipFill>
        <p:spPr>
          <a:xfrm>
            <a:off x="4951412" y="993098"/>
            <a:ext cx="7239911" cy="56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0"/>
            <a:ext cx="11460639" cy="4525963"/>
          </a:xfrm>
        </p:spPr>
        <p:txBody>
          <a:bodyPr/>
          <a:lstStyle/>
          <a:p>
            <a:r>
              <a:rPr lang="en-US" dirty="0" smtClean="0"/>
              <a:t>Deep learning:</a:t>
            </a:r>
          </a:p>
          <a:p>
            <a:pPr lvl="1"/>
            <a:r>
              <a:rPr lang="en-US" dirty="0" smtClean="0">
                <a:hlinkClick r:id="rId2"/>
              </a:rPr>
              <a:t>Caffe</a:t>
            </a:r>
            <a:r>
              <a:rPr lang="en-US" dirty="0" smtClean="0"/>
              <a:t> (C++ with Python bindings), </a:t>
            </a:r>
          </a:p>
          <a:p>
            <a:pPr lvl="1"/>
            <a:r>
              <a:rPr lang="en-US" dirty="0" smtClean="0">
                <a:hlinkClick r:id="rId3"/>
              </a:rPr>
              <a:t>Torch</a:t>
            </a:r>
            <a:r>
              <a:rPr lang="en-US" dirty="0" smtClean="0"/>
              <a:t> (</a:t>
            </a:r>
            <a:r>
              <a:rPr lang="en-US" dirty="0" err="1" smtClean="0"/>
              <a:t>Lua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>
                <a:hlinkClick r:id="rId4"/>
              </a:rPr>
              <a:t>TensorFlow</a:t>
            </a:r>
            <a:r>
              <a:rPr lang="en-US" dirty="0" smtClean="0"/>
              <a:t> (C++ with Python bindings)</a:t>
            </a:r>
          </a:p>
          <a:p>
            <a:pPr lvl="1"/>
            <a:r>
              <a:rPr lang="en-US" dirty="0" smtClean="0"/>
              <a:t>Python: </a:t>
            </a:r>
            <a:r>
              <a:rPr lang="en-US" dirty="0" smtClean="0">
                <a:hlinkClick r:id="rId5"/>
              </a:rPr>
              <a:t>Keras</a:t>
            </a:r>
            <a:r>
              <a:rPr lang="en-US" dirty="0" smtClean="0"/>
              <a:t>, built on </a:t>
            </a:r>
            <a:r>
              <a:rPr lang="en-US" dirty="0" err="1" smtClean="0">
                <a:hlinkClick r:id="rId6"/>
              </a:rPr>
              <a:t>Theano</a:t>
            </a:r>
            <a:endParaRPr lang="en-US" dirty="0" smtClean="0"/>
          </a:p>
          <a:p>
            <a:r>
              <a:rPr lang="en-US" dirty="0" smtClean="0"/>
              <a:t>Recurrent networks (search for your framework + LSTM):</a:t>
            </a:r>
          </a:p>
          <a:p>
            <a:pPr lvl="1"/>
            <a:r>
              <a:rPr lang="en-US" dirty="0" smtClean="0">
                <a:hlinkClick r:id="rId7"/>
              </a:rPr>
              <a:t>Caffe</a:t>
            </a:r>
            <a:endParaRPr lang="en-US" dirty="0" smtClean="0"/>
          </a:p>
          <a:p>
            <a:pPr lvl="1"/>
            <a:r>
              <a:rPr lang="en-US" dirty="0" smtClean="0">
                <a:hlinkClick r:id="rId8"/>
              </a:rPr>
              <a:t>Torch</a:t>
            </a:r>
            <a:endParaRPr lang="en-US" dirty="0" smtClean="0"/>
          </a:p>
          <a:p>
            <a:pPr lvl="1"/>
            <a:r>
              <a:rPr lang="en-US" dirty="0" err="1" smtClean="0">
                <a:hlinkClick r:id="rId9"/>
              </a:rPr>
              <a:t>TensorFlow</a:t>
            </a:r>
            <a:endParaRPr lang="en-US" dirty="0" smtClean="0"/>
          </a:p>
          <a:p>
            <a:pPr lvl="1"/>
            <a:r>
              <a:rPr lang="en-US" dirty="0" err="1" smtClean="0">
                <a:hlinkClick r:id="rId10"/>
              </a:rPr>
              <a:t>Keras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843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2" y="1151456"/>
            <a:ext cx="11282521" cy="570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2"/>
          <a:stretch/>
        </p:blipFill>
        <p:spPr>
          <a:xfrm>
            <a:off x="0" y="1447800"/>
            <a:ext cx="12188825" cy="5060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2"/>
          <a:stretch/>
        </p:blipFill>
        <p:spPr>
          <a:xfrm>
            <a:off x="4646612" y="342900"/>
            <a:ext cx="7542213" cy="61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4"/>
          <a:stretch/>
        </p:blipFill>
        <p:spPr>
          <a:xfrm>
            <a:off x="0" y="1219200"/>
            <a:ext cx="12188825" cy="5288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/>
          <a:stretch/>
        </p:blipFill>
        <p:spPr>
          <a:xfrm>
            <a:off x="6551612" y="342900"/>
            <a:ext cx="5640622" cy="61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5"/>
          <a:stretch/>
        </p:blipFill>
        <p:spPr>
          <a:xfrm>
            <a:off x="0" y="1295400"/>
            <a:ext cx="12188825" cy="53159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2"/>
          <a:stretch/>
        </p:blipFill>
        <p:spPr>
          <a:xfrm>
            <a:off x="7161212" y="454701"/>
            <a:ext cx="5027613" cy="61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66&quot;&gt;&lt;property id=&quot;20148&quot; value=&quot;5&quot;/&gt;&lt;property id=&quot;20300&quot; value=&quot;Slide 3 - &amp;quot;Motivation&amp;quot;&quot;/&gt;&lt;property id=&quot;20307&quot; value=&quot;258&quot;/&gt;&lt;/object&gt;&lt;object type=&quot;3&quot; unique_id=&quot;10067&quot;&gt;&lt;property id=&quot;20148&quot; value=&quot;5&quot;/&gt;&lt;property id=&quot;20300&quot; value=&quot;Slide 6 - &amp;quot;Inspiration&amp;quot;&quot;/&gt;&lt;property id=&quot;20307&quot; value=&quot;259&quot;/&gt;&lt;/object&gt;&lt;object type=&quot;3&quot; unique_id=&quot;10174&quot;&gt;&lt;property id=&quot;20148&quot; value=&quot;5&quot;/&gt;&lt;property id=&quot;20300&quot; value=&quot;Slide 4 - &amp;quot;Motivation&amp;quot;&quot;/&gt;&lt;property id=&quot;20307&quot; value=&quot;264&quot;/&gt;&lt;/object&gt;&lt;object type=&quot;3&quot; unique_id=&quot;10177&quot;&gt;&lt;property id=&quot;20148&quot; value=&quot;5&quot;/&gt;&lt;property id=&quot;20300&quot; value=&quot;Slide 9 - &amp;quot;Techniques&amp;quot;&quot;/&gt;&lt;property id=&quot;20307&quot; value=&quot;262&quot;/&gt;&lt;/object&gt;&lt;object type=&quot;3&quot; unique_id=&quot;10251&quot;&gt;&lt;property id=&quot;20148&quot; value=&quot;5&quot;/&gt;&lt;property id=&quot;20300&quot; value=&quot;Slide 13 - &amp;quot;Video Skims&amp;quot;&quot;/&gt;&lt;property id=&quot;20307&quot; value=&quot;268&quot;/&gt;&lt;/object&gt;&lt;object type=&quot;3&quot; unique_id=&quot;10322&quot;&gt;&lt;property id=&quot;20148&quot; value=&quot;5&quot;/&gt;&lt;property id=&quot;20300&quot; value=&quot;Slide 5 - &amp;quot;Previous Work&amp;quot;&quot;/&gt;&lt;property id=&quot;20307&quot; value=&quot;269&quot;/&gt;&lt;/object&gt;&lt;object type=&quot;3&quot; unique_id=&quot;10548&quot;&gt;&lt;property id=&quot;20148&quot; value=&quot;5&quot;/&gt;&lt;property id=&quot;20300&quot; value=&quot;Slide 1 - &amp;quot;&amp;#x0D;&amp;#x0A;Video Tapestries&amp;#x0D;&amp;#x0A;&amp;quot;&quot;/&gt;&lt;property id=&quot;20307&quot; value=&quot;270&quot;/&gt;&lt;/object&gt;&lt;object type=&quot;3&quot; unique_id=&quot;10724&quot;&gt;&lt;property id=&quot;20148&quot; value=&quot;5&quot;/&gt;&lt;property id=&quot;20300&quot; value=&quot;Slide 7 - &amp;quot;Goals&amp;quot;&quot;/&gt;&lt;property id=&quot;20307&quot; value=&quot;273&quot;/&gt;&lt;/object&gt;&lt;object type=&quot;3&quot; unique_id=&quot;11041&quot;&gt;&lt;property id=&quot;20148&quot; value=&quot;5&quot;/&gt;&lt;property id=&quot;20300&quot; value=&quot;Slide 11 - &amp;quot;Questions&amp;quot;&quot;/&gt;&lt;property id=&quot;20307&quot; value=&quot;275&quot;/&gt;&lt;/object&gt;&lt;object type=&quot;3&quot; unique_id=&quot;11516&quot;&gt;&lt;property id=&quot;20148&quot; value=&quot;5&quot;/&gt;&lt;property id=&quot;20300&quot; value=&quot;Slide 2 - &amp;quot;Who Am I?&amp;quot;&quot;/&gt;&lt;property id=&quot;20307&quot; value=&quot;279&quot;/&gt;&lt;/object&gt;&lt;object type=&quot;3&quot; unique_id=&quot;11709&quot;&gt;&lt;property id=&quot;20148&quot; value=&quot;5&quot;/&gt;&lt;property id=&quot;20300&quot; value=&quot;Slide 8 - &amp;quot;Applications&amp;quot;&quot;/&gt;&lt;property id=&quot;20307&quot; value=&quot;280&quot;/&gt;&lt;/object&gt;&lt;object type=&quot;3&quot; unique_id=&quot;11749&quot;&gt;&lt;property id=&quot;20148&quot; value=&quot;5&quot;/&gt;&lt;property id=&quot;20300&quot; value=&quot;Slide 12 - &amp;quot;References&amp;quot;&quot;/&gt;&lt;property id=&quot;20307&quot; value=&quot;281&quot;/&gt;&lt;/object&gt;&lt;object type=&quot;3&quot; unique_id=&quot;11764&quot;&gt;&lt;property id=&quot;20148&quot; value=&quot;5&quot;/&gt;&lt;property id=&quot;20300&quot; value=&quot;Slide 10 - &amp;quot;Preliminary Results&amp;quot;&quot;/&gt;&lt;property id=&quot;20307&quot; value=&quot;282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5B7FE2"/>
      </a:hlink>
      <a:folHlink>
        <a:srgbClr val="5B7FE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800" dirty="0" smtClean="0">
            <a:solidFill>
              <a:schemeClr val="accent2"/>
            </a:solidFill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101583</TotalTime>
  <Words>956</Words>
  <Application>Microsoft Macintosh PowerPoint</Application>
  <PresentationFormat>Custom</PresentationFormat>
  <Paragraphs>222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Calibri</vt:lpstr>
      <vt:lpstr>Cambria Math</vt:lpstr>
      <vt:lpstr>Myriad Pro</vt:lpstr>
      <vt:lpstr>Palatino Linotype</vt:lpstr>
      <vt:lpstr>Times New Roman</vt:lpstr>
      <vt:lpstr>Arial</vt:lpstr>
      <vt:lpstr>Default Design</vt:lpstr>
      <vt:lpstr>CS 6501: Deep Learning for Computer Graphics  Convolutional and Recurrent Neural Networks </vt:lpstr>
      <vt:lpstr>Outline</vt:lpstr>
      <vt:lpstr>Outline</vt:lpstr>
      <vt:lpstr>History</vt:lpstr>
      <vt:lpstr>History</vt:lpstr>
      <vt:lpstr>History</vt:lpstr>
      <vt:lpstr>History</vt:lpstr>
      <vt:lpstr>History</vt:lpstr>
      <vt:lpstr>History</vt:lpstr>
      <vt:lpstr>Today: CNNs Widely Used</vt:lpstr>
      <vt:lpstr>Today: CNNs Widely Used</vt:lpstr>
      <vt:lpstr>Convolutional Neural Networks</vt:lpstr>
      <vt:lpstr>Convolutional Neural Network Neuron Layout</vt:lpstr>
      <vt:lpstr>Convolutional Neural Network Neuron Layout</vt:lpstr>
      <vt:lpstr>Receptive Field</vt:lpstr>
      <vt:lpstr>Mathematically…</vt:lpstr>
      <vt:lpstr>PowerPoint Presentation</vt:lpstr>
      <vt:lpstr>Outline</vt:lpstr>
      <vt:lpstr>Stride</vt:lpstr>
      <vt:lpstr>Max/average pooling</vt:lpstr>
      <vt:lpstr>Max/average pooling</vt:lpstr>
      <vt:lpstr>Fully connected layers</vt:lpstr>
      <vt:lpstr>Outline</vt:lpstr>
      <vt:lpstr>Residual networks</vt:lpstr>
      <vt:lpstr>Outline</vt:lpstr>
      <vt:lpstr>Data Augmentation</vt:lpstr>
      <vt:lpstr>Outline</vt:lpstr>
      <vt:lpstr>Recurrent Neural Networks</vt:lpstr>
      <vt:lpstr>Recurrent Neural Networks</vt:lpstr>
      <vt:lpstr>Recurrent Neural Networks</vt:lpstr>
      <vt:lpstr>Recurrent Neural Networks</vt:lpstr>
      <vt:lpstr>Recurrent Neural Networks</vt:lpstr>
      <vt:lpstr>Recurrent Neural Networks</vt:lpstr>
      <vt:lpstr>Simple Recurrent Neural Network</vt:lpstr>
      <vt:lpstr>Simple Recurrent Neural Network</vt:lpstr>
      <vt:lpstr>How to Train?</vt:lpstr>
      <vt:lpstr>How to Train?</vt:lpstr>
      <vt:lpstr>Application of Recurrent Neural Network</vt:lpstr>
      <vt:lpstr>Vanishing Gradients Revisited</vt:lpstr>
      <vt:lpstr>Long Short Term Memory</vt:lpstr>
      <vt:lpstr>Simple Recurrent Neural Network</vt:lpstr>
      <vt:lpstr>Long Short Term Memory</vt:lpstr>
      <vt:lpstr>Long Short Term Memory</vt:lpstr>
      <vt:lpstr>Long Short Term Memory</vt:lpstr>
      <vt:lpstr>Long Short Term Memory</vt:lpstr>
      <vt:lpstr>Long Short Term Memory</vt:lpstr>
      <vt:lpstr>Long Short Term Memory</vt:lpstr>
      <vt:lpstr>Gated Recurrent Units (GRUs)</vt:lpstr>
      <vt:lpstr>Outline</vt:lpstr>
      <vt:lpstr>Libraries</vt:lpstr>
    </vt:vector>
  </TitlesOfParts>
  <Company>Adobe Systems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Tapestries</dc:title>
  <dc:creator>Connelly Barnes</dc:creator>
  <cp:lastModifiedBy>Microsoft Office User</cp:lastModifiedBy>
  <cp:revision>3524</cp:revision>
  <cp:lastPrinted>2016-09-22T18:50:29Z</cp:lastPrinted>
  <dcterms:created xsi:type="dcterms:W3CDTF">2008-06-05T17:05:06Z</dcterms:created>
  <dcterms:modified xsi:type="dcterms:W3CDTF">2016-09-22T18:56:14Z</dcterms:modified>
</cp:coreProperties>
</file>