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63"/>
  </p:notesMasterIdLst>
  <p:handoutMasterIdLst>
    <p:handoutMasterId r:id="rId64"/>
  </p:handoutMasterIdLst>
  <p:sldIdLst>
    <p:sldId id="1404" r:id="rId2"/>
    <p:sldId id="1501" r:id="rId3"/>
    <p:sldId id="1502" r:id="rId4"/>
    <p:sldId id="1503" r:id="rId5"/>
    <p:sldId id="1519" r:id="rId6"/>
    <p:sldId id="1520" r:id="rId7"/>
    <p:sldId id="1587" r:id="rId8"/>
    <p:sldId id="1527" r:id="rId9"/>
    <p:sldId id="1528" r:id="rId10"/>
    <p:sldId id="1588" r:id="rId11"/>
    <p:sldId id="1538" r:id="rId12"/>
    <p:sldId id="1539" r:id="rId13"/>
    <p:sldId id="1549" r:id="rId14"/>
    <p:sldId id="1550" r:id="rId15"/>
    <p:sldId id="1551" r:id="rId16"/>
    <p:sldId id="1606" r:id="rId17"/>
    <p:sldId id="1589" r:id="rId18"/>
    <p:sldId id="1554" r:id="rId19"/>
    <p:sldId id="1555" r:id="rId20"/>
    <p:sldId id="1556" r:id="rId21"/>
    <p:sldId id="1557" r:id="rId22"/>
    <p:sldId id="1559" r:id="rId23"/>
    <p:sldId id="1561" r:id="rId24"/>
    <p:sldId id="1562" r:id="rId25"/>
    <p:sldId id="1563" r:id="rId26"/>
    <p:sldId id="1564" r:id="rId27"/>
    <p:sldId id="1565" r:id="rId28"/>
    <p:sldId id="1566" r:id="rId29"/>
    <p:sldId id="1567" r:id="rId30"/>
    <p:sldId id="1569" r:id="rId31"/>
    <p:sldId id="1571" r:id="rId32"/>
    <p:sldId id="1590" r:id="rId33"/>
    <p:sldId id="1591" r:id="rId34"/>
    <p:sldId id="1592" r:id="rId35"/>
    <p:sldId id="1593" r:id="rId36"/>
    <p:sldId id="1594" r:id="rId37"/>
    <p:sldId id="1595" r:id="rId38"/>
    <p:sldId id="1596" r:id="rId39"/>
    <p:sldId id="1597" r:id="rId40"/>
    <p:sldId id="1598" r:id="rId41"/>
    <p:sldId id="1599" r:id="rId42"/>
    <p:sldId id="1600" r:id="rId43"/>
    <p:sldId id="1601" r:id="rId44"/>
    <p:sldId id="1602" r:id="rId45"/>
    <p:sldId id="1603" r:id="rId46"/>
    <p:sldId id="1604" r:id="rId47"/>
    <p:sldId id="1605" r:id="rId48"/>
    <p:sldId id="1409" r:id="rId49"/>
    <p:sldId id="1410" r:id="rId50"/>
    <p:sldId id="1411" r:id="rId51"/>
    <p:sldId id="1412" r:id="rId52"/>
    <p:sldId id="1413" r:id="rId53"/>
    <p:sldId id="1456" r:id="rId54"/>
    <p:sldId id="1455" r:id="rId55"/>
    <p:sldId id="1430" r:id="rId56"/>
    <p:sldId id="1431" r:id="rId57"/>
    <p:sldId id="1432" r:id="rId58"/>
    <p:sldId id="1433" r:id="rId59"/>
    <p:sldId id="1434" r:id="rId60"/>
    <p:sldId id="1457" r:id="rId61"/>
    <p:sldId id="1459" r:id="rId62"/>
  </p:sldIdLst>
  <p:sldSz cx="12188825" cy="6858000"/>
  <p:notesSz cx="6934200" cy="9232900"/>
  <p:custDataLst>
    <p:tags r:id="rId6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6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  <p15:guide id="6" orient="horz" pos="192" userDrawn="1">
          <p15:clr>
            <a:srgbClr val="A4A3A4"/>
          </p15:clr>
        </p15:guide>
        <p15:guide id="7" pos="4139" userDrawn="1">
          <p15:clr>
            <a:srgbClr val="A4A3A4"/>
          </p15:clr>
        </p15:guide>
        <p15:guide id="9" pos="4339" userDrawn="1">
          <p15:clr>
            <a:srgbClr val="A4A3A4"/>
          </p15:clr>
        </p15:guide>
        <p15:guide id="11" pos="4539" userDrawn="1">
          <p15:clr>
            <a:srgbClr val="A4A3A4"/>
          </p15:clr>
        </p15:guide>
        <p15:guide id="13" pos="4739" userDrawn="1">
          <p15:clr>
            <a:srgbClr val="A4A3A4"/>
          </p15:clr>
        </p15:guide>
        <p15:guide id="15" orient="horz" pos="2460" userDrawn="1">
          <p15:clr>
            <a:srgbClr val="A4A3A4"/>
          </p15:clr>
        </p15:guide>
        <p15:guide id="17" orient="horz" pos="2660" userDrawn="1">
          <p15:clr>
            <a:srgbClr val="A4A3A4"/>
          </p15:clr>
        </p15:guide>
        <p15:guide id="18" orient="horz" pos="4320" userDrawn="1">
          <p15:clr>
            <a:srgbClr val="A4A3A4"/>
          </p15:clr>
        </p15:guide>
        <p15:guide id="19" orient="horz" pos="2860" userDrawn="1">
          <p15:clr>
            <a:srgbClr val="A4A3A4"/>
          </p15:clr>
        </p15:guide>
        <p15:guide id="20" orient="horz" pos="4176" userDrawn="1">
          <p15:clr>
            <a:srgbClr val="A4A3A4"/>
          </p15:clr>
        </p15:guide>
        <p15:guide id="21" orient="horz" pos="3060" userDrawn="1">
          <p15:clr>
            <a:srgbClr val="A4A3A4"/>
          </p15:clr>
        </p15:guide>
        <p15:guide id="22" pos="4943" userDrawn="1">
          <p15:clr>
            <a:srgbClr val="A4A3A4"/>
          </p15:clr>
        </p15:guide>
        <p15:guide id="24" pos="5135" userDrawn="1">
          <p15:clr>
            <a:srgbClr val="A4A3A4"/>
          </p15:clr>
        </p15:guide>
        <p15:guide id="27" orient="horz" pos="3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CFF"/>
    <a:srgbClr val="FFFFFF"/>
    <a:srgbClr val="FFDCDC"/>
    <a:srgbClr val="99FC99"/>
    <a:srgbClr val="FFFF76"/>
    <a:srgbClr val="FFFF00"/>
    <a:srgbClr val="FF5B5E"/>
    <a:srgbClr val="9999FF"/>
    <a:srgbClr val="A0D8FC"/>
    <a:srgbClr val="93D1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5" autoAdjust="0"/>
    <p:restoredTop sz="86589" autoAdjust="0"/>
  </p:normalViewPr>
  <p:slideViewPr>
    <p:cSldViewPr>
      <p:cViewPr>
        <p:scale>
          <a:sx n="60" d="100"/>
          <a:sy n="60" d="100"/>
        </p:scale>
        <p:origin x="1000" y="952"/>
      </p:cViewPr>
      <p:guideLst>
        <p:guide orient="horz" pos="2736"/>
        <p:guide orient="horz" pos="2260"/>
        <p:guide orient="horz" pos="192"/>
        <p:guide pos="4139"/>
        <p:guide pos="4339"/>
        <p:guide pos="4539"/>
        <p:guide pos="4739"/>
        <p:guide orient="horz" pos="2460"/>
        <p:guide orient="horz" pos="2660"/>
        <p:guide orient="horz" pos="4320"/>
        <p:guide orient="horz" pos="2860"/>
        <p:guide orient="horz" pos="4176"/>
        <p:guide orient="horz" pos="3060"/>
        <p:guide pos="4943"/>
        <p:guide pos="5135"/>
        <p:guide orient="horz" pos="32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80" d="100"/>
        <a:sy n="180" d="100"/>
      </p:scale>
      <p:origin x="0" y="0"/>
    </p:cViewPr>
  </p:notesTextViewPr>
  <p:sorterViewPr>
    <p:cViewPr>
      <p:scale>
        <a:sx n="116" d="100"/>
        <a:sy n="11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2144" y="200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tags" Target="tags/tag1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7FD52F11-82F9-487F-A4B4-5FF5AFBE2455}" type="datetimeFigureOut">
              <a:rPr lang="en-US" smtClean="0"/>
              <a:pPr/>
              <a:t>8/24/17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23DC89A8-7065-4E1E-A684-A24A390C97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979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9A601B93-F761-48BF-8BD7-15ACBDE718AB}" type="datetimeFigureOut">
              <a:rPr lang="en-US" smtClean="0"/>
              <a:pPr/>
              <a:t>8/24/17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93738"/>
            <a:ext cx="61531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09" tIns="46154" rIns="92309" bIns="4615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1C52F251-12B7-4DA9-BBB1-AB213C9449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057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874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5335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0553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3333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8150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2579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2841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9497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3270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463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688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086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2938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62000"/>
            <a:ext cx="67691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0711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34"/>
            <a:ext cx="10360501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43BB4-0063-6643-8BFA-202AE7E57B7B}" type="datetime1">
              <a:rPr lang="en-US" smtClean="0"/>
              <a:t>8/24/17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A4454-85EF-4EF2-9423-996440C71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8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47"/>
            <a:ext cx="7313295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90385-8BDE-F54B-9730-D68B865BF9E1}" type="datetime1">
              <a:rPr lang="en-US" smtClean="0"/>
              <a:t>8/24/17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DB1B0-ADFA-46F4-8B73-438389ED9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D9B27-6A5B-C843-9442-BBD928463B64}" type="datetime1">
              <a:rPr lang="en-US" smtClean="0"/>
              <a:t>8/24/17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AA74B-C2BD-42B0-AA76-1E4B8510C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1"/>
            <a:ext cx="2742486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1"/>
            <a:ext cx="802431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4FA16-E477-F448-9FA9-E346F262FBD1}" type="datetime1">
              <a:rPr lang="en-US" smtClean="0"/>
              <a:t>8/24/17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B01BB-B377-4770-8642-AFF57E968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22441"/>
            <a:ext cx="5383398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986" y="1722445"/>
            <a:ext cx="5383398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5986" y="4060835"/>
            <a:ext cx="5383398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441" y="6245233"/>
            <a:ext cx="2844059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A858B-75E7-6548-829B-7F3B51F40179}" type="datetime1">
              <a:rPr lang="en-US" smtClean="0"/>
              <a:t>8/24/17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4515" y="6245233"/>
            <a:ext cx="3859795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5326" y="6245233"/>
            <a:ext cx="2844059" cy="4762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3B948-4B93-4792-893C-5BB4DD291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lr>
                <a:srgbClr val="D6D6D6"/>
              </a:buClr>
              <a:buChar char="➡"/>
            </a:lvl2pPr>
            <a:lvl3pPr>
              <a:buClr>
                <a:srgbClr val="D6D6D6"/>
              </a:buClr>
              <a:buChar char="➡"/>
            </a:lvl3pPr>
            <a:lvl4pPr>
              <a:buClr>
                <a:srgbClr val="D6D6D6"/>
              </a:buClr>
              <a:buChar char="➡"/>
            </a:lvl4pPr>
            <a:lvl5pPr>
              <a:buClr>
                <a:srgbClr val="D6D6D6"/>
              </a:buClr>
              <a:buChar char="➡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34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260198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28600"/>
            <a:ext cx="11352370" cy="1143000"/>
          </a:xfrm>
        </p:spPr>
        <p:txBody>
          <a:bodyPr/>
          <a:lstStyle>
            <a:lvl1pPr algn="l">
              <a:defRPr sz="4300" b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460639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+mj-lt"/>
              </a:defRPr>
            </a:lvl1pPr>
            <a:lvl2pPr marL="742950" indent="-285750">
              <a:buFont typeface="Arial" charset="0"/>
              <a:buChar char="•"/>
              <a:defRPr sz="2800">
                <a:solidFill>
                  <a:schemeClr val="tx1"/>
                </a:solidFill>
                <a:latin typeface="+mj-lt"/>
              </a:defRPr>
            </a:lvl2pPr>
            <a:lvl3pPr>
              <a:defRPr sz="2000">
                <a:solidFill>
                  <a:schemeClr val="tx1"/>
                </a:solidFill>
                <a:latin typeface="+mj-lt"/>
              </a:defRPr>
            </a:lvl3pPr>
            <a:lvl4pPr>
              <a:defRPr sz="1600">
                <a:solidFill>
                  <a:schemeClr val="tx1"/>
                </a:solidFill>
                <a:latin typeface="+mj-lt"/>
              </a:defRPr>
            </a:lvl4pPr>
            <a:lvl5pP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346FC-164B-1E48-8AC9-B1C3A9A0BBEB}" type="datetime1">
              <a:rPr lang="en-US" smtClean="0"/>
              <a:t>8/24/17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E91225-603B-45C4-9B95-9148E19454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371601"/>
            <a:ext cx="10969943" cy="487680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09494-0464-0A4D-9882-F7BCD878CCE9}" type="datetime1">
              <a:rPr lang="en-US" altLang="en-US" smtClean="0"/>
              <a:t>8/24/17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9B43A-D85E-5349-A326-949F8A1B94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11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9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AECCC-D588-4F48-A5A9-CB569549639D}" type="datetime1">
              <a:rPr lang="en-US" smtClean="0"/>
              <a:t>8/24/17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97A0A-6EFB-4AE8-8DF1-FDCC487ED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72244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72244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18A88-B28E-6C48-8EE4-D710480A13DF}" type="datetime1">
              <a:rPr lang="en-US" smtClean="0"/>
              <a:t>8/24/17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136C2-5ADC-489C-980E-7B21FA7E2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7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1" y="1535117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1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B907-6EEB-BE42-9571-BA5902357F40}" type="datetime1">
              <a:rPr lang="en-US" smtClean="0"/>
              <a:t>8/24/17</a:t>
            </a:fld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0E099-C28E-4360-8B9F-90F01C11E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E518C-706E-A44F-8185-CAD2C0A17AB4}" type="datetime1">
              <a:rPr lang="en-US" smtClean="0"/>
              <a:t>8/24/17</a:t>
            </a:fld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7BA5B-4022-4ACE-A22E-32320DE3B5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7EB4F-8E31-864F-A1A2-E501EC8ADECD}" type="datetime1">
              <a:rPr lang="en-US" smtClean="0"/>
              <a:t>8/24/17</a:t>
            </a:fld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DB2BA-A88A-4079-B533-94F861A7E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1" y="273054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7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1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EA529-41DC-D04D-8D8B-4459AE6BCBC6}" type="datetime1">
              <a:rPr lang="en-US" smtClean="0"/>
              <a:t>8/24/17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35CE1-4AAF-4E37-8CF5-8E2743339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228600"/>
            <a:ext cx="109699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722441"/>
            <a:ext cx="1096994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33"/>
            <a:ext cx="2844059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E7392495-4985-3F44-89F7-F00D9B72EF84}" type="datetime1">
              <a:rPr lang="en-US" smtClean="0"/>
              <a:t>8/24/17</a:t>
            </a:fld>
            <a:endParaRPr lang="en-US"/>
          </a:p>
        </p:txBody>
      </p:sp>
      <p:sp>
        <p:nvSpPr>
          <p:cNvPr id="266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33"/>
            <a:ext cx="3859795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6" y="6245233"/>
            <a:ext cx="2844059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61743AD-4FDF-4A10-9151-5C96EDC587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62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Myriad Pro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•"/>
        <a:defRPr sz="3000">
          <a:solidFill>
            <a:schemeClr val="tx1"/>
          </a:solidFill>
          <a:latin typeface="Myriad Pro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–"/>
        <a:defRPr sz="2600">
          <a:solidFill>
            <a:schemeClr val="tx1"/>
          </a:solidFill>
          <a:latin typeface="Myriad Pro" pitchFamily="34" charset="0"/>
        </a:defRPr>
      </a:lvl2pPr>
      <a:lvl3pPr marL="11430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•"/>
        <a:defRPr sz="2200">
          <a:solidFill>
            <a:schemeClr val="tx1"/>
          </a:solidFill>
          <a:latin typeface="Myriad Pro" pitchFamily="34" charset="0"/>
        </a:defRPr>
      </a:lvl3pPr>
      <a:lvl4pPr marL="16002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–"/>
        <a:defRPr>
          <a:solidFill>
            <a:schemeClr val="tx1"/>
          </a:solidFill>
          <a:latin typeface="Myriad Pro" pitchFamily="34" charset="0"/>
        </a:defRPr>
      </a:lvl4pPr>
      <a:lvl5pPr marL="2057400" indent="-228600" algn="l" rtl="0" eaLnBrk="0" fontAlgn="base" hangingPunct="0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Myriad Pro" pitchFamily="34" charset="0"/>
        </a:defRPr>
      </a:lvl5pPr>
      <a:lvl6pPr marL="25146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05000"/>
        </a:lnSpc>
        <a:spcBef>
          <a:spcPct val="15000"/>
        </a:spcBef>
        <a:spcAft>
          <a:spcPct val="500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19.jpeg"/><Relationship Id="rId7" Type="http://schemas.openxmlformats.org/officeDocument/2006/relationships/hyperlink" Target="http://scikit-image.org/docs/dev/api/skimage.color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4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4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4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hyperlink" Target="https://www.flickr.com/photos/116435774@N07/17339811989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microsoft.com/office/2007/relationships/hdphoto" Target="../media/hdphoto1.wdp"/><Relationship Id="rId5" Type="http://schemas.openxmlformats.org/officeDocument/2006/relationships/image" Target="../media/image63.png"/><Relationship Id="rId6" Type="http://schemas.microsoft.com/office/2007/relationships/hdphoto" Target="../media/hdphoto2.wdp"/><Relationship Id="rId7" Type="http://schemas.openxmlformats.org/officeDocument/2006/relationships/image" Target="../media/image64.png"/><Relationship Id="rId8" Type="http://schemas.microsoft.com/office/2007/relationships/hdphoto" Target="../media/hdphoto3.wdp"/><Relationship Id="rId9" Type="http://schemas.openxmlformats.org/officeDocument/2006/relationships/image" Target="../media/image65.png"/><Relationship Id="rId10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hyperlink" Target="https://docs.scipy.org/doc/scipy/reference/generated/scipy.optimize.least_squares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ocs.opencv.org/2.4/doc/tutorials/calib3d/camera_calibration/camera_calibration.html?" TargetMode="External"/><Relationship Id="rId3" Type="http://schemas.openxmlformats.org/officeDocument/2006/relationships/hyperlink" Target="https://www.youtube.com/watch?v=ViPN810E0SU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161" y="2667000"/>
            <a:ext cx="10360501" cy="1470025"/>
          </a:xfrm>
        </p:spPr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CS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6501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3D Reconstruction and Understanding</a:t>
            </a:r>
            <a:br>
              <a:rPr lang="en-US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32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Camera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Models and Calibration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28323" y="5715000"/>
            <a:ext cx="8532178" cy="6096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Connelly Barnes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0182" y="6376987"/>
            <a:ext cx="116686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dirty="0" smtClean="0">
                <a:ea typeface="Arial" charset="0"/>
                <a:cs typeface="Arial" charset="0"/>
              </a:rPr>
              <a:t>Slides from </a:t>
            </a:r>
            <a:r>
              <a:rPr lang="en-US" sz="1500" dirty="0" err="1" smtClean="0">
                <a:ea typeface="Arial" charset="0"/>
                <a:cs typeface="Arial" charset="0"/>
              </a:rPr>
              <a:t>Fei</a:t>
            </a:r>
            <a:r>
              <a:rPr lang="en-US" sz="1500" dirty="0" smtClean="0">
                <a:ea typeface="Arial" charset="0"/>
                <a:cs typeface="Arial" charset="0"/>
              </a:rPr>
              <a:t> </a:t>
            </a:r>
            <a:r>
              <a:rPr lang="en-US" sz="1500" dirty="0" err="1" smtClean="0">
                <a:ea typeface="Arial" charset="0"/>
                <a:cs typeface="Arial" charset="0"/>
              </a:rPr>
              <a:t>Fei</a:t>
            </a:r>
            <a:r>
              <a:rPr lang="en-US" sz="1500" dirty="0" smtClean="0">
                <a:ea typeface="Arial" charset="0"/>
                <a:cs typeface="Arial" charset="0"/>
              </a:rPr>
              <a:t> Li, Juan Carlos </a:t>
            </a:r>
            <a:r>
              <a:rPr lang="en-US" sz="1500" dirty="0" err="1" smtClean="0">
                <a:ea typeface="Arial" charset="0"/>
                <a:cs typeface="Arial" charset="0"/>
              </a:rPr>
              <a:t>Niebles</a:t>
            </a:r>
            <a:r>
              <a:rPr lang="en-US" sz="1500" dirty="0" smtClean="0">
                <a:ea typeface="Arial" charset="0"/>
                <a:cs typeface="Arial" charset="0"/>
              </a:rPr>
              <a:t>, Jason Lawrence, </a:t>
            </a:r>
            <a:r>
              <a:rPr lang="en-US" sz="1500" dirty="0" err="1" smtClean="0">
                <a:ea typeface="Arial" charset="0"/>
                <a:cs typeface="Arial" charset="0"/>
              </a:rPr>
              <a:t>Szymon</a:t>
            </a:r>
            <a:r>
              <a:rPr lang="en-US" sz="1500" dirty="0" smtClean="0">
                <a:ea typeface="Arial" charset="0"/>
                <a:cs typeface="Arial" charset="0"/>
              </a:rPr>
              <a:t> </a:t>
            </a:r>
            <a:r>
              <a:rPr lang="en-US" sz="1500" dirty="0" err="1" smtClean="0">
                <a:ea typeface="Arial" charset="0"/>
                <a:cs typeface="Arial" charset="0"/>
              </a:rPr>
              <a:t>Rusinkiewicz</a:t>
            </a:r>
            <a:r>
              <a:rPr lang="en-US" sz="1500" dirty="0" smtClean="0">
                <a:ea typeface="Arial" charset="0"/>
                <a:cs typeface="Arial" charset="0"/>
              </a:rPr>
              <a:t>, David </a:t>
            </a:r>
            <a:r>
              <a:rPr lang="en-US" sz="1500" dirty="0" err="1" smtClean="0">
                <a:ea typeface="Arial" charset="0"/>
                <a:cs typeface="Arial" charset="0"/>
              </a:rPr>
              <a:t>Dobkin</a:t>
            </a:r>
            <a:r>
              <a:rPr lang="en-US" sz="1500" dirty="0" smtClean="0">
                <a:ea typeface="Arial" charset="0"/>
                <a:cs typeface="Arial" charset="0"/>
              </a:rPr>
              <a:t>, Adam Finkelstein, Tom </a:t>
            </a:r>
            <a:r>
              <a:rPr lang="en-US" sz="1500" dirty="0" err="1" smtClean="0">
                <a:ea typeface="Arial" charset="0"/>
                <a:cs typeface="Arial" charset="0"/>
              </a:rPr>
              <a:t>Funkhouser</a:t>
            </a:r>
            <a:endParaRPr lang="en-US" sz="1500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75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524000"/>
            <a:ext cx="11460639" cy="4525963"/>
          </a:xfrm>
        </p:spPr>
        <p:txBody>
          <a:bodyPr/>
          <a:lstStyle/>
          <a:p>
            <a:r>
              <a:rPr lang="en-US" dirty="0" smtClean="0"/>
              <a:t>Human eyes</a:t>
            </a:r>
          </a:p>
          <a:p>
            <a:pPr lvl="1"/>
            <a:r>
              <a:rPr lang="en-US" dirty="0" smtClean="0"/>
              <a:t>How do they sense light?</a:t>
            </a:r>
          </a:p>
          <a:p>
            <a:pPr lvl="1"/>
            <a:r>
              <a:rPr lang="en-US" dirty="0" smtClean="0"/>
              <a:t>Visible light and human color perception</a:t>
            </a:r>
          </a:p>
          <a:p>
            <a:r>
              <a:rPr lang="en-US" dirty="0" smtClean="0"/>
              <a:t>Electronic eyes</a:t>
            </a:r>
          </a:p>
          <a:p>
            <a:pPr lvl="1"/>
            <a:r>
              <a:rPr lang="en-US" dirty="0" smtClean="0"/>
              <a:t>How do they sense light?</a:t>
            </a:r>
          </a:p>
          <a:p>
            <a:pPr lvl="1"/>
            <a:r>
              <a:rPr lang="en-US" b="1" dirty="0" smtClean="0"/>
              <a:t>Image and color representation</a:t>
            </a:r>
          </a:p>
          <a:p>
            <a:r>
              <a:rPr lang="en-US" dirty="0" smtClean="0"/>
              <a:t>Camera models</a:t>
            </a:r>
          </a:p>
          <a:p>
            <a:pPr lvl="1"/>
            <a:r>
              <a:rPr lang="en-US" dirty="0" smtClean="0"/>
              <a:t>Pinhole camera and lenses</a:t>
            </a:r>
          </a:p>
          <a:p>
            <a:pPr lvl="1"/>
            <a:r>
              <a:rPr lang="en-US" dirty="0" smtClean="0"/>
              <a:t>Transformation matrices</a:t>
            </a:r>
          </a:p>
          <a:p>
            <a:pPr lvl="1"/>
            <a:r>
              <a:rPr lang="en-US" dirty="0" smtClean="0"/>
              <a:t>Camera calibration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406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60" dirty="0">
                <a:latin typeface="Arial" charset="0"/>
              </a:rPr>
              <a:t>Color Image</a:t>
            </a:r>
          </a:p>
        </p:txBody>
      </p:sp>
      <p:pic>
        <p:nvPicPr>
          <p:cNvPr id="37891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49" y="2590801"/>
            <a:ext cx="3790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C:\Users\Hoiem\Documents\Classes\Computational Photography - Fall 2010\lectures\figs\filters\im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2" y="13716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C:\Users\Hoiem\Documents\Classes\Computational Photography - Fall 2010\lectures\figs\filters\im_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2" y="30480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C:\Users\Hoiem\Documents\Classes\Computational Photography - Fall 2010\lectures\figs\filters\im_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6" y="46482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Box 7"/>
          <p:cNvSpPr txBox="1">
            <a:spLocks noChangeArrowheads="1"/>
          </p:cNvSpPr>
          <p:nvPr/>
        </p:nvSpPr>
        <p:spPr bwMode="auto">
          <a:xfrm>
            <a:off x="8913811" y="990601"/>
            <a:ext cx="385040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/>
              <a:t>R</a:t>
            </a:r>
          </a:p>
        </p:txBody>
      </p:sp>
      <p:sp>
        <p:nvSpPr>
          <p:cNvPr id="37896" name="TextBox 8"/>
          <p:cNvSpPr txBox="1">
            <a:spLocks noChangeArrowheads="1"/>
          </p:cNvSpPr>
          <p:nvPr/>
        </p:nvSpPr>
        <p:spPr bwMode="auto">
          <a:xfrm>
            <a:off x="9675812" y="2667000"/>
            <a:ext cx="399466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/>
              <a:t>G</a:t>
            </a:r>
          </a:p>
        </p:txBody>
      </p:sp>
      <p:sp>
        <p:nvSpPr>
          <p:cNvPr id="37897" name="TextBox 9"/>
          <p:cNvSpPr txBox="1">
            <a:spLocks noChangeArrowheads="1"/>
          </p:cNvSpPr>
          <p:nvPr/>
        </p:nvSpPr>
        <p:spPr bwMode="auto">
          <a:xfrm>
            <a:off x="10361612" y="4191001"/>
            <a:ext cx="369010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/>
              <a:t>B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670548" y="3581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9298851" y="1202966"/>
            <a:ext cx="2688527" cy="2988035"/>
            <a:chOff x="9298851" y="1202966"/>
            <a:chExt cx="2688527" cy="2988035"/>
          </a:xfrm>
        </p:grpSpPr>
        <p:sp>
          <p:nvSpPr>
            <p:cNvPr id="2" name="TextBox 1"/>
            <p:cNvSpPr txBox="1"/>
            <p:nvPr/>
          </p:nvSpPr>
          <p:spPr>
            <a:xfrm>
              <a:off x="10361612" y="1371600"/>
              <a:ext cx="162576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ea typeface="Arial" charset="0"/>
                  <a:cs typeface="Arial" charset="0"/>
                </a:rPr>
                <a:t>Color</a:t>
              </a:r>
            </a:p>
            <a:p>
              <a:r>
                <a:rPr lang="en-US" sz="2800" dirty="0" smtClean="0">
                  <a:ea typeface="Arial" charset="0"/>
                  <a:cs typeface="Arial" charset="0"/>
                </a:rPr>
                <a:t>channels</a:t>
              </a:r>
              <a:endParaRPr lang="en-US" sz="2800" dirty="0">
                <a:ea typeface="Arial" charset="0"/>
                <a:cs typeface="Arial" charset="0"/>
              </a:endParaRPr>
            </a:p>
          </p:txBody>
        </p:sp>
        <p:cxnSp>
          <p:nvCxnSpPr>
            <p:cNvPr id="4" name="Straight Arrow Connector 3"/>
            <p:cNvCxnSpPr>
              <a:endCxn id="37895" idx="3"/>
            </p:cNvCxnSpPr>
            <p:nvPr/>
          </p:nvCxnSpPr>
          <p:spPr>
            <a:xfrm flipH="1" flipV="1">
              <a:off x="9298851" y="1202966"/>
              <a:ext cx="990459" cy="37131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10075278" y="2179818"/>
              <a:ext cx="267576" cy="4953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37897" idx="0"/>
            </p:cNvCxnSpPr>
            <p:nvPr/>
          </p:nvCxnSpPr>
          <p:spPr>
            <a:xfrm flipH="1">
              <a:off x="10546117" y="2343151"/>
              <a:ext cx="318293" cy="18478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28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60" dirty="0">
                <a:latin typeface="Arial" charset="0"/>
              </a:rPr>
              <a:t>Images in </a:t>
            </a:r>
            <a:r>
              <a:rPr lang="en-US" sz="4860" dirty="0" smtClean="0">
                <a:latin typeface="Arial" charset="0"/>
              </a:rPr>
              <a:t>Python</a:t>
            </a:r>
            <a:endParaRPr lang="en-US" sz="4860" dirty="0">
              <a:latin typeface="Arial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4677092" y="4345667"/>
          <a:ext cx="5548763" cy="2378035"/>
        </p:xfrm>
        <a:graphic>
          <a:graphicData uri="http://schemas.openxmlformats.org/drawingml/2006/table">
            <a:tbl>
              <a:tblPr/>
              <a:tblGrid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</a:tblGrid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3922712" y="3934187"/>
          <a:ext cx="5548763" cy="2378035"/>
        </p:xfrm>
        <a:graphic>
          <a:graphicData uri="http://schemas.openxmlformats.org/drawingml/2006/table">
            <a:tbl>
              <a:tblPr/>
              <a:tblGrid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</a:tblGrid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3099752" y="3522707"/>
          <a:ext cx="5548763" cy="2378035"/>
        </p:xfrm>
        <a:graphic>
          <a:graphicData uri="http://schemas.openxmlformats.org/drawingml/2006/table">
            <a:tbl>
              <a:tblPr/>
              <a:tblGrid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  <a:gridCol w="504433"/>
              </a:tblGrid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1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10809" marR="10809" marT="10809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10809" marR="10809" marT="1080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8867141" y="3120994"/>
            <a:ext cx="39814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/>
              <a:t>R</a:t>
            </a: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9568057" y="3652364"/>
            <a:ext cx="41255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 dirty="0"/>
              <a:t>G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10284410" y="4071346"/>
            <a:ext cx="398142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 dirty="0"/>
              <a:t>B</a:t>
            </a: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2444024" y="3309656"/>
            <a:ext cx="67558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 dirty="0"/>
              <a:t>row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758282" y="3729877"/>
            <a:ext cx="745" cy="207538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3031172" y="3118587"/>
            <a:ext cx="146304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 dirty="0"/>
              <a:t>column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171551" y="3324328"/>
            <a:ext cx="4582336" cy="180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03870" y="1193696"/>
            <a:ext cx="7540526" cy="2086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sz="3240" dirty="0"/>
              <a:t>Image as array:   h x w x channels</a:t>
            </a:r>
          </a:p>
          <a:p>
            <a:pPr lvl="1"/>
            <a:r>
              <a:rPr lang="en-US" sz="3240" dirty="0"/>
              <a:t>      </a:t>
            </a:r>
            <a:r>
              <a:rPr lang="en-US" sz="3240" dirty="0" smtClean="0"/>
              <a:t>I[</a:t>
            </a:r>
            <a:r>
              <a:rPr lang="en-US" sz="3240" dirty="0" err="1" smtClean="0"/>
              <a:t>y,x,channel</a:t>
            </a:r>
            <a:r>
              <a:rPr lang="en-US" sz="3240" dirty="0" smtClean="0"/>
              <a:t>]</a:t>
            </a:r>
            <a:endParaRPr lang="en-US" sz="3240" dirty="0"/>
          </a:p>
          <a:p>
            <a:pPr marL="257175" indent="-257175">
              <a:buFont typeface="Arial"/>
              <a:buChar char="•"/>
            </a:pPr>
            <a:r>
              <a:rPr lang="en-US" sz="3240" dirty="0"/>
              <a:t>Red channel, upper left corner:</a:t>
            </a:r>
          </a:p>
          <a:p>
            <a:pPr lvl="1"/>
            <a:r>
              <a:rPr lang="en-US" sz="3240" dirty="0"/>
              <a:t>      MATLAB: I(1,1,1), Python: I[0,0,0]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758282" y="2702736"/>
            <a:ext cx="7467573" cy="27074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ea typeface="Times New Roman" charset="0"/>
                <a:cs typeface="Times New Roman" charset="0"/>
              </a:rPr>
              <a:t>Common ranges of pixel values:</a:t>
            </a:r>
          </a:p>
          <a:p>
            <a:pPr marL="457200" indent="-457200" algn="ctr">
              <a:buFont typeface="Arial" charset="0"/>
              <a:buChar char="•"/>
            </a:pPr>
            <a:r>
              <a:rPr lang="en-US" sz="2800" dirty="0" smtClean="0">
                <a:ea typeface="Times New Roman" charset="0"/>
                <a:cs typeface="Times New Roman" charset="0"/>
              </a:rPr>
              <a:t>Float (typical range: [0, 1])</a:t>
            </a:r>
          </a:p>
          <a:p>
            <a:pPr marL="457200" indent="-457200" algn="ctr">
              <a:buFont typeface="Arial" charset="0"/>
              <a:buChar char="•"/>
            </a:pPr>
            <a:r>
              <a:rPr lang="en-US" sz="2800" dirty="0" smtClean="0">
                <a:ea typeface="Times New Roman" charset="0"/>
                <a:cs typeface="Times New Roman" charset="0"/>
              </a:rPr>
              <a:t>Unsigned 8-bit integer (range: [0, 255])</a:t>
            </a:r>
            <a:br>
              <a:rPr lang="en-US" sz="2800" dirty="0" smtClean="0">
                <a:ea typeface="Times New Roman" charset="0"/>
                <a:cs typeface="Times New Roman" charset="0"/>
              </a:rPr>
            </a:br>
            <a:endParaRPr lang="en-US" sz="2800" dirty="0" smtClean="0">
              <a:ea typeface="Times New Roman" charset="0"/>
              <a:cs typeface="Times New Roman" charset="0"/>
            </a:endParaRPr>
          </a:p>
          <a:p>
            <a:pPr marL="457200" indent="-457200" algn="ctr">
              <a:buFont typeface="Arial" charset="0"/>
              <a:buChar char="•"/>
            </a:pPr>
            <a:r>
              <a:rPr lang="en-US" sz="2800" dirty="0" smtClean="0">
                <a:ea typeface="Times New Roman" charset="0"/>
                <a:cs typeface="Times New Roman" charset="0"/>
              </a:rPr>
              <a:t>Which is easier to work with?</a:t>
            </a:r>
            <a:endParaRPr lang="en-US" sz="2800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97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20" dirty="0">
                <a:latin typeface="Arial" charset="0"/>
              </a:rPr>
              <a:t>Color spaces: RGB</a:t>
            </a:r>
          </a:p>
        </p:txBody>
      </p:sp>
      <p:grpSp>
        <p:nvGrpSpPr>
          <p:cNvPr id="40963" name="Group 13"/>
          <p:cNvGrpSpPr>
            <a:grpSpLocks/>
          </p:cNvGrpSpPr>
          <p:nvPr/>
        </p:nvGrpSpPr>
        <p:grpSpPr bwMode="auto">
          <a:xfrm>
            <a:off x="2132012" y="1638301"/>
            <a:ext cx="4029075" cy="4038600"/>
            <a:chOff x="609600" y="1371600"/>
            <a:chExt cx="4724400" cy="4953000"/>
          </a:xfrm>
        </p:grpSpPr>
        <p:pic>
          <p:nvPicPr>
            <p:cNvPr id="409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1371600"/>
              <a:ext cx="4686300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975" name="Group 37"/>
            <p:cNvGrpSpPr>
              <a:grpSpLocks/>
            </p:cNvGrpSpPr>
            <p:nvPr/>
          </p:nvGrpSpPr>
          <p:grpSpPr bwMode="auto">
            <a:xfrm>
              <a:off x="609600" y="4953000"/>
              <a:ext cx="1371600" cy="1371600"/>
              <a:chOff x="5486400" y="4648200"/>
              <a:chExt cx="1371600" cy="13716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rot="10800000" flipV="1">
                <a:off x="5486400" y="5410411"/>
                <a:ext cx="837660" cy="22779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rot="16200000" flipV="1">
                <a:off x="5905274" y="4991625"/>
                <a:ext cx="761251" cy="76320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6200000" flipH="1">
                <a:off x="6286486" y="5447985"/>
                <a:ext cx="609389" cy="534241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976" name="TextBox 31"/>
            <p:cNvSpPr txBox="1">
              <a:spLocks noChangeArrowheads="1"/>
            </p:cNvSpPr>
            <p:nvPr/>
          </p:nvSpPr>
          <p:spPr bwMode="auto">
            <a:xfrm>
              <a:off x="3844056" y="1468976"/>
              <a:ext cx="938318" cy="5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160" b="1"/>
                <a:t>0,1,0</a:t>
              </a:r>
            </a:p>
          </p:txBody>
        </p:sp>
        <p:sp>
          <p:nvSpPr>
            <p:cNvPr id="40977" name="TextBox 32"/>
            <p:cNvSpPr txBox="1">
              <a:spLocks noChangeArrowheads="1"/>
            </p:cNvSpPr>
            <p:nvPr/>
          </p:nvSpPr>
          <p:spPr bwMode="auto">
            <a:xfrm>
              <a:off x="4201453" y="5487448"/>
              <a:ext cx="938318" cy="5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160" b="1"/>
                <a:t>0,0,1</a:t>
              </a:r>
            </a:p>
          </p:txBody>
        </p:sp>
        <p:sp>
          <p:nvSpPr>
            <p:cNvPr id="40978" name="TextBox 33"/>
            <p:cNvSpPr txBox="1">
              <a:spLocks noChangeArrowheads="1"/>
            </p:cNvSpPr>
            <p:nvPr/>
          </p:nvSpPr>
          <p:spPr bwMode="auto">
            <a:xfrm>
              <a:off x="609600" y="4343400"/>
              <a:ext cx="938318" cy="5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en-US" sz="2160" b="1"/>
                <a:t>1,0,0</a:t>
              </a:r>
            </a:p>
          </p:txBody>
        </p:sp>
      </p:grpSp>
      <p:sp>
        <p:nvSpPr>
          <p:cNvPr id="40964" name="TextBox 38"/>
          <p:cNvSpPr txBox="1">
            <a:spLocks noChangeArrowheads="1"/>
          </p:cNvSpPr>
          <p:nvPr/>
        </p:nvSpPr>
        <p:spPr bwMode="auto">
          <a:xfrm>
            <a:off x="5629276" y="6581776"/>
            <a:ext cx="4932759" cy="27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170"/>
              <a:t>Image from: http://en.wikipedia.org/wiki/File:RGB_color_solid_cube.png</a:t>
            </a:r>
          </a:p>
        </p:txBody>
      </p:sp>
      <p:sp>
        <p:nvSpPr>
          <p:cNvPr id="19465" name="TextBox 39"/>
          <p:cNvSpPr txBox="1">
            <a:spLocks noChangeArrowheads="1"/>
          </p:cNvSpPr>
          <p:nvPr/>
        </p:nvSpPr>
        <p:spPr bwMode="auto">
          <a:xfrm>
            <a:off x="1751011" y="5753102"/>
            <a:ext cx="3558986" cy="103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/>
              <a:t>Some drawbacks</a:t>
            </a:r>
          </a:p>
          <a:p>
            <a:pPr>
              <a:buFont typeface="Arial" charset="0"/>
              <a:buChar char="•"/>
            </a:pPr>
            <a:r>
              <a:rPr lang="en-US" sz="1980"/>
              <a:t> Strongly correlated channels</a:t>
            </a:r>
          </a:p>
          <a:p>
            <a:pPr>
              <a:buFont typeface="Arial" charset="0"/>
              <a:buChar char="•"/>
            </a:pPr>
            <a:r>
              <a:rPr lang="en-US" sz="1980"/>
              <a:t> Non-perceptual </a:t>
            </a:r>
          </a:p>
        </p:txBody>
      </p:sp>
      <p:sp>
        <p:nvSpPr>
          <p:cNvPr id="40966" name="TextBox 12"/>
          <p:cNvSpPr txBox="1">
            <a:spLocks noChangeArrowheads="1"/>
          </p:cNvSpPr>
          <p:nvPr/>
        </p:nvSpPr>
        <p:spPr bwMode="auto">
          <a:xfrm>
            <a:off x="2589211" y="1104902"/>
            <a:ext cx="2552300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/>
              <a:t>Default color space</a:t>
            </a:r>
          </a:p>
        </p:txBody>
      </p:sp>
      <p:pic>
        <p:nvPicPr>
          <p:cNvPr id="40967" name="Picture 2" descr="C:\Users\Hoiem\Documents\Classes\Spring11 - Computer Vision\figs\color spaces\neighborhood6_rgb_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2" y="140493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3" descr="C:\Users\Hoiem\Documents\Classes\Spring11 - Computer Vision\figs\color spaces\neighborhood6_rgb_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2" y="4648201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4" descr="C:\Users\Hoiem\Documents\Classes\Spring11 - Computer Vision\figs\color spaces\neighborhood6_rgb_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2" y="3035301"/>
            <a:ext cx="22860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12" y="0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1" name="TextBox 18"/>
          <p:cNvSpPr txBox="1">
            <a:spLocks noChangeArrowheads="1"/>
          </p:cNvSpPr>
          <p:nvPr/>
        </p:nvSpPr>
        <p:spPr bwMode="auto">
          <a:xfrm>
            <a:off x="9218612" y="2068513"/>
            <a:ext cx="830675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/>
              <a:t>R</a:t>
            </a:r>
          </a:p>
          <a:p>
            <a:r>
              <a:rPr lang="en-US" sz="1080"/>
              <a:t>(G=0,B=0)</a:t>
            </a:r>
          </a:p>
        </p:txBody>
      </p:sp>
      <p:sp>
        <p:nvSpPr>
          <p:cNvPr id="40972" name="TextBox 19"/>
          <p:cNvSpPr txBox="1">
            <a:spLocks noChangeArrowheads="1"/>
          </p:cNvSpPr>
          <p:nvPr/>
        </p:nvSpPr>
        <p:spPr bwMode="auto">
          <a:xfrm>
            <a:off x="9218612" y="3657601"/>
            <a:ext cx="822659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/>
              <a:t>G</a:t>
            </a:r>
          </a:p>
          <a:p>
            <a:r>
              <a:rPr lang="en-US" sz="1080"/>
              <a:t>(R=0,B=0)</a:t>
            </a:r>
            <a:endParaRPr lang="en-US" sz="1080" b="1"/>
          </a:p>
        </p:txBody>
      </p:sp>
      <p:sp>
        <p:nvSpPr>
          <p:cNvPr id="40973" name="TextBox 20"/>
          <p:cNvSpPr txBox="1">
            <a:spLocks noChangeArrowheads="1"/>
          </p:cNvSpPr>
          <p:nvPr/>
        </p:nvSpPr>
        <p:spPr bwMode="auto">
          <a:xfrm>
            <a:off x="9218613" y="5257801"/>
            <a:ext cx="837087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/>
              <a:t>B</a:t>
            </a:r>
          </a:p>
          <a:p>
            <a:r>
              <a:rPr lang="en-US" sz="1080"/>
              <a:t>(R=0,G=0)</a:t>
            </a:r>
          </a:p>
        </p:txBody>
      </p:sp>
    </p:spTree>
    <p:extLst>
      <p:ext uri="{BB962C8B-B14F-4D97-AF65-F5344CB8AC3E}">
        <p14:creationId xmlns:p14="http://schemas.microsoft.com/office/powerpoint/2010/main" val="45746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20" dirty="0">
                <a:latin typeface="Arial" charset="0"/>
              </a:rPr>
              <a:t>Color spaces: HSV</a:t>
            </a:r>
          </a:p>
        </p:txBody>
      </p:sp>
      <p:pic>
        <p:nvPicPr>
          <p:cNvPr id="4198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2" y="1905001"/>
            <a:ext cx="495300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2665413" y="1143001"/>
            <a:ext cx="3348992" cy="52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790"/>
              <a:t>Intuitive color space</a:t>
            </a:r>
          </a:p>
        </p:txBody>
      </p:sp>
      <p:pic>
        <p:nvPicPr>
          <p:cNvPr id="41989" name="Picture 2" descr="C:\Users\Hoiem\Documents\Classes\Spring11 - Computer Vision\figs\color spaces\neighborhood6_hsv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2" y="4991101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3" descr="C:\Users\Hoiem\Documents\Classes\Spring11 - Computer Vision\figs\color spaces\neighborhood6_hsv_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2" y="1562101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4" descr="C:\Users\Hoiem\Documents\Classes\Spring11 - Computer Vision\figs\color spaces\neighborhood6_hsv_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2" y="32385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12" y="0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Box 8"/>
          <p:cNvSpPr txBox="1">
            <a:spLocks noChangeArrowheads="1"/>
          </p:cNvSpPr>
          <p:nvPr/>
        </p:nvSpPr>
        <p:spPr bwMode="auto">
          <a:xfrm>
            <a:off x="9429750" y="2057401"/>
            <a:ext cx="816247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 dirty="0"/>
              <a:t>H</a:t>
            </a:r>
          </a:p>
          <a:p>
            <a:r>
              <a:rPr lang="en-US" sz="1080" dirty="0"/>
              <a:t>(S=1,V=1)</a:t>
            </a:r>
          </a:p>
        </p:txBody>
      </p:sp>
      <p:sp>
        <p:nvSpPr>
          <p:cNvPr id="41994" name="TextBox 9"/>
          <p:cNvSpPr txBox="1">
            <a:spLocks noChangeArrowheads="1"/>
          </p:cNvSpPr>
          <p:nvPr/>
        </p:nvSpPr>
        <p:spPr bwMode="auto">
          <a:xfrm>
            <a:off x="9471026" y="3733800"/>
            <a:ext cx="822659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/>
              <a:t>S</a:t>
            </a:r>
          </a:p>
          <a:p>
            <a:r>
              <a:rPr lang="en-US" sz="1080"/>
              <a:t>(H=1,V=1)</a:t>
            </a:r>
          </a:p>
        </p:txBody>
      </p:sp>
      <p:sp>
        <p:nvSpPr>
          <p:cNvPr id="41995" name="TextBox 10"/>
          <p:cNvSpPr txBox="1">
            <a:spLocks noChangeArrowheads="1"/>
          </p:cNvSpPr>
          <p:nvPr/>
        </p:nvSpPr>
        <p:spPr bwMode="auto">
          <a:xfrm>
            <a:off x="9447212" y="5562600"/>
            <a:ext cx="822659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/>
              <a:t>V</a:t>
            </a:r>
          </a:p>
          <a:p>
            <a:r>
              <a:rPr lang="en-US" sz="1080"/>
              <a:t>(H=1,S=0)</a:t>
            </a:r>
          </a:p>
        </p:txBody>
      </p:sp>
    </p:spTree>
    <p:extLst>
      <p:ext uri="{BB962C8B-B14F-4D97-AF65-F5344CB8AC3E}">
        <p14:creationId xmlns:p14="http://schemas.microsoft.com/office/powerpoint/2010/main" val="63254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20" dirty="0">
                <a:latin typeface="Arial" charset="0"/>
              </a:rPr>
              <a:t>Color spaces: L*a*b*</a:t>
            </a:r>
          </a:p>
        </p:txBody>
      </p:sp>
      <p:sp>
        <p:nvSpPr>
          <p:cNvPr id="44035" name="TextBox 4"/>
          <p:cNvSpPr txBox="1">
            <a:spLocks noChangeArrowheads="1"/>
          </p:cNvSpPr>
          <p:nvPr/>
        </p:nvSpPr>
        <p:spPr bwMode="auto">
          <a:xfrm>
            <a:off x="647506" y="1146175"/>
            <a:ext cx="5835250" cy="52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ja-JP" altLang="en-US" sz="2790" dirty="0"/>
              <a:t>“</a:t>
            </a:r>
            <a:r>
              <a:rPr lang="en-US" sz="2790" dirty="0"/>
              <a:t>Perceptually uniform</a:t>
            </a:r>
            <a:r>
              <a:rPr lang="ja-JP" altLang="en-US" sz="2790" dirty="0"/>
              <a:t>”</a:t>
            </a:r>
            <a:r>
              <a:rPr lang="en-US" sz="2790" dirty="0"/>
              <a:t> color </a:t>
            </a:r>
            <a:r>
              <a:rPr lang="en-US" sz="2790" dirty="0" smtClean="0"/>
              <a:t>space</a:t>
            </a:r>
            <a:endParaRPr lang="en-US" sz="2790" dirty="0"/>
          </a:p>
        </p:txBody>
      </p:sp>
      <p:pic>
        <p:nvPicPr>
          <p:cNvPr id="4403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2" y="2133601"/>
            <a:ext cx="37338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" descr="C:\Users\Hoiem\Documents\Classes\Spring11 - Computer Vision\figs\color spaces\neighborhood6_lab_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2" y="4991101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" descr="C:\Users\Hoiem\Documents\Classes\Spring11 - Computer Vision\figs\color spaces\neighborhood6_lab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2" y="1652588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3" descr="C:\Users\Hoiem\Documents\Classes\Spring11 - Computer Vision\figs\color spaces\neighborhood6_lab_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2" y="3328988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12" y="0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TextBox 8"/>
          <p:cNvSpPr txBox="1">
            <a:spLocks noChangeArrowheads="1"/>
          </p:cNvSpPr>
          <p:nvPr/>
        </p:nvSpPr>
        <p:spPr bwMode="auto">
          <a:xfrm>
            <a:off x="9429750" y="2057401"/>
            <a:ext cx="784187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/>
              <a:t>L</a:t>
            </a:r>
          </a:p>
          <a:p>
            <a:r>
              <a:rPr lang="en-US" sz="1080"/>
              <a:t>(a=0,b=0)</a:t>
            </a:r>
          </a:p>
        </p:txBody>
      </p:sp>
      <p:sp>
        <p:nvSpPr>
          <p:cNvPr id="44042" name="TextBox 9"/>
          <p:cNvSpPr txBox="1">
            <a:spLocks noChangeArrowheads="1"/>
          </p:cNvSpPr>
          <p:nvPr/>
        </p:nvSpPr>
        <p:spPr bwMode="auto">
          <a:xfrm>
            <a:off x="9471026" y="3733800"/>
            <a:ext cx="861131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/>
              <a:t>a</a:t>
            </a:r>
          </a:p>
          <a:p>
            <a:r>
              <a:rPr lang="en-US" sz="1080"/>
              <a:t>(L=65,b=0)</a:t>
            </a:r>
          </a:p>
        </p:txBody>
      </p:sp>
      <p:sp>
        <p:nvSpPr>
          <p:cNvPr id="44043" name="TextBox 10"/>
          <p:cNvSpPr txBox="1">
            <a:spLocks noChangeArrowheads="1"/>
          </p:cNvSpPr>
          <p:nvPr/>
        </p:nvSpPr>
        <p:spPr bwMode="auto">
          <a:xfrm>
            <a:off x="9447213" y="5562600"/>
            <a:ext cx="861131" cy="5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b="1"/>
              <a:t>b</a:t>
            </a:r>
          </a:p>
          <a:p>
            <a:r>
              <a:rPr lang="en-US" sz="1080"/>
              <a:t>(L=65,a=0)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5212" y="6029981"/>
            <a:ext cx="100584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Hebrew" charset="-79"/>
                <a:ea typeface="Arial Hebrew" charset="-79"/>
                <a:cs typeface="Arial Hebrew" charset="-79"/>
              </a:rPr>
              <a:t>Python tip: </a:t>
            </a:r>
            <a:r>
              <a:rPr lang="en-US" sz="2800" dirty="0" err="1" smtClean="0">
                <a:latin typeface="Menlo" charset="0"/>
                <a:ea typeface="Menlo" charset="0"/>
                <a:cs typeface="Menlo" charset="0"/>
                <a:hlinkClick r:id="rId7"/>
              </a:rPr>
              <a:t>skimage.color</a:t>
            </a:r>
            <a:r>
              <a:rPr lang="en-US" sz="2800" dirty="0" smtClean="0">
                <a:latin typeface="Arial Hebrew" charset="-79"/>
                <a:ea typeface="Arial Hebrew" charset="-79"/>
                <a:cs typeface="Arial Hebrew" charset="-79"/>
              </a:rPr>
              <a:t> can convert between color spaces</a:t>
            </a:r>
            <a:endParaRPr lang="en-US" sz="2800" dirty="0"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700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spaces: Grayscale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the video coding standards PAL and NTSC, convert </a:t>
            </a:r>
            <a:r>
              <a:rPr lang="en-US" i="1" dirty="0" smtClean="0"/>
              <a:t>RGB</a:t>
            </a:r>
            <a:r>
              <a:rPr lang="en-US" dirty="0" smtClean="0"/>
              <a:t> to </a:t>
            </a:r>
            <a:r>
              <a:rPr lang="en-US" i="1" dirty="0" smtClean="0"/>
              <a:t>Y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dirty="0" smtClean="0"/>
          </a:p>
          <a:p>
            <a:pPr marL="457200" lvl="1" indent="0">
              <a:buNone/>
            </a:pPr>
            <a:r>
              <a:rPr lang="en-US" i="1" dirty="0" smtClean="0"/>
              <a:t>    Y</a:t>
            </a:r>
            <a:r>
              <a:rPr lang="en-US" dirty="0" smtClean="0"/>
              <a:t> [Luminance] = 0.30 </a:t>
            </a:r>
            <a:r>
              <a:rPr lang="en-US" i="1" dirty="0" smtClean="0"/>
              <a:t>R</a:t>
            </a:r>
            <a:r>
              <a:rPr lang="en-US" dirty="0" smtClean="0"/>
              <a:t> + 0.59 </a:t>
            </a:r>
            <a:r>
              <a:rPr lang="en-US" i="1" dirty="0" smtClean="0"/>
              <a:t>G</a:t>
            </a:r>
            <a:r>
              <a:rPr lang="en-US" dirty="0" smtClean="0"/>
              <a:t> + 0.11 </a:t>
            </a:r>
            <a:r>
              <a:rPr lang="en-US" i="1" dirty="0" smtClean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4486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524000"/>
            <a:ext cx="11460639" cy="4525963"/>
          </a:xfrm>
        </p:spPr>
        <p:txBody>
          <a:bodyPr/>
          <a:lstStyle/>
          <a:p>
            <a:r>
              <a:rPr lang="en-US" dirty="0" smtClean="0"/>
              <a:t>Human eyes</a:t>
            </a:r>
          </a:p>
          <a:p>
            <a:pPr lvl="1"/>
            <a:r>
              <a:rPr lang="en-US" dirty="0" smtClean="0"/>
              <a:t>How do they sense light?</a:t>
            </a:r>
          </a:p>
          <a:p>
            <a:pPr lvl="1"/>
            <a:r>
              <a:rPr lang="en-US" dirty="0" smtClean="0"/>
              <a:t>Visible light and human color perception</a:t>
            </a:r>
          </a:p>
          <a:p>
            <a:r>
              <a:rPr lang="en-US" dirty="0" smtClean="0"/>
              <a:t>Electronic eyes</a:t>
            </a:r>
          </a:p>
          <a:p>
            <a:pPr lvl="1"/>
            <a:r>
              <a:rPr lang="en-US" dirty="0" smtClean="0"/>
              <a:t>How do they sense light?</a:t>
            </a:r>
          </a:p>
          <a:p>
            <a:pPr lvl="1"/>
            <a:r>
              <a:rPr lang="en-US" dirty="0" smtClean="0"/>
              <a:t>Image and color representation</a:t>
            </a:r>
          </a:p>
          <a:p>
            <a:r>
              <a:rPr lang="en-US" b="1" dirty="0" smtClean="0"/>
              <a:t>Camera models</a:t>
            </a:r>
          </a:p>
          <a:p>
            <a:pPr lvl="1"/>
            <a:r>
              <a:rPr lang="en-US" b="1" dirty="0" smtClean="0"/>
              <a:t>Pinhole camera and lenses</a:t>
            </a:r>
          </a:p>
          <a:p>
            <a:pPr lvl="1"/>
            <a:r>
              <a:rPr lang="en-US" dirty="0" smtClean="0"/>
              <a:t>Transformation matrices</a:t>
            </a:r>
          </a:p>
          <a:p>
            <a:pPr lvl="1"/>
            <a:r>
              <a:rPr lang="en-US" dirty="0" smtClean="0"/>
              <a:t>Camera calibration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4510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Pinhole Camera</a:t>
            </a:r>
            <a:endParaRPr lang="en-US" dirty="0"/>
          </a:p>
        </p:txBody>
      </p:sp>
      <p:sp>
        <p:nvSpPr>
          <p:cNvPr id="38" name="Shape 38"/>
          <p:cNvSpPr/>
          <p:nvPr/>
        </p:nvSpPr>
        <p:spPr>
          <a:xfrm>
            <a:off x="1522412" y="1383443"/>
            <a:ext cx="9144000" cy="409111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4" name="TextBox 3"/>
          <p:cNvSpPr txBox="1"/>
          <p:nvPr/>
        </p:nvSpPr>
        <p:spPr>
          <a:xfrm>
            <a:off x="8167701" y="5070138"/>
            <a:ext cx="251703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Illustration by Steve Seitz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76032" y="5769939"/>
            <a:ext cx="6920356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20" dirty="0"/>
              <a:t> - Pinhole camera has small aperture size.</a:t>
            </a:r>
          </a:p>
          <a:p>
            <a:r>
              <a:rPr lang="en-US" sz="2520" dirty="0"/>
              <a:t> - All objects are in focus – depth of field infinite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52544" y="2600144"/>
            <a:ext cx="3446777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80" dirty="0"/>
              <a:t>Center of Projection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329736" y="3126442"/>
            <a:ext cx="235323" cy="403412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0009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/>
          <p:cNvSpPr/>
          <p:nvPr/>
        </p:nvSpPr>
        <p:spPr>
          <a:xfrm>
            <a:off x="3056883" y="2220310"/>
            <a:ext cx="3402725" cy="1386175"/>
          </a:xfrm>
          <a:prstGeom prst="rtTriangl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407056" y="1996966"/>
            <a:ext cx="52552" cy="31399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407056" y="3547241"/>
            <a:ext cx="52552" cy="11824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9239" y="3665484"/>
            <a:ext cx="607859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d</a:t>
            </a:r>
            <a:r>
              <a:rPr lang="en-US" sz="3960" i="1" baseline="-25000" dirty="0">
                <a:latin typeface="Times New Roman"/>
                <a:cs typeface="Times New Roman"/>
              </a:rPr>
              <a:t>o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584381" y="2220310"/>
            <a:ext cx="419332" cy="1386175"/>
            <a:chOff x="686607" y="2364827"/>
            <a:chExt cx="465924" cy="1707932"/>
          </a:xfrm>
        </p:grpSpPr>
        <p:sp>
          <p:nvSpPr>
            <p:cNvPr id="3" name="Isosceles Triangle 2"/>
            <p:cNvSpPr/>
            <p:nvPr/>
          </p:nvSpPr>
          <p:spPr>
            <a:xfrm>
              <a:off x="686607" y="2364827"/>
              <a:ext cx="465924" cy="1400349"/>
            </a:xfrm>
            <a:prstGeom prst="triangle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59117" y="3765176"/>
              <a:ext cx="118156" cy="307583"/>
            </a:xfrm>
            <a:prstGeom prst="rect">
              <a:avLst/>
            </a:prstGeom>
            <a:solidFill>
              <a:srgbClr val="632B2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122753" y="2532644"/>
            <a:ext cx="607859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h</a:t>
            </a:r>
            <a:r>
              <a:rPr lang="en-US" sz="3960" i="1" baseline="-25000" dirty="0">
                <a:latin typeface="Times New Roman"/>
                <a:cs typeface="Times New Roman"/>
              </a:rPr>
              <a:t>o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8975359" y="1996966"/>
            <a:ext cx="52552" cy="31399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ight Triangle 15"/>
          <p:cNvSpPr/>
          <p:nvPr/>
        </p:nvSpPr>
        <p:spPr>
          <a:xfrm flipH="1" flipV="1">
            <a:off x="6459607" y="3623526"/>
            <a:ext cx="2515751" cy="1024847"/>
          </a:xfrm>
          <a:prstGeom prst="rtTriangl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 flipH="1" flipV="1">
            <a:off x="9218727" y="3596607"/>
            <a:ext cx="360354" cy="1051766"/>
            <a:chOff x="686607" y="2364827"/>
            <a:chExt cx="465924" cy="1707932"/>
          </a:xfrm>
        </p:grpSpPr>
        <p:sp>
          <p:nvSpPr>
            <p:cNvPr id="22" name="Isosceles Triangle 21"/>
            <p:cNvSpPr/>
            <p:nvPr/>
          </p:nvSpPr>
          <p:spPr>
            <a:xfrm>
              <a:off x="686607" y="2364827"/>
              <a:ext cx="465924" cy="1400349"/>
            </a:xfrm>
            <a:prstGeom prst="triangle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59117" y="3765176"/>
              <a:ext cx="118156" cy="307583"/>
            </a:xfrm>
            <a:prstGeom prst="rect">
              <a:avLst/>
            </a:prstGeom>
            <a:solidFill>
              <a:srgbClr val="632B2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387814" y="3623526"/>
            <a:ext cx="532518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h</a:t>
            </a:r>
            <a:r>
              <a:rPr lang="en-US" sz="3960" i="1" baseline="-25000" dirty="0">
                <a:latin typeface="Times New Roman"/>
                <a:cs typeface="Times New Roman"/>
              </a:rPr>
              <a:t>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67135" y="2743200"/>
            <a:ext cx="532518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d</a:t>
            </a:r>
            <a:r>
              <a:rPr lang="en-US" sz="3960" i="1" baseline="-25000" dirty="0">
                <a:latin typeface="Times New Roman"/>
                <a:cs typeface="Times New Roman"/>
              </a:rPr>
              <a:t>i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7352536" y="5148855"/>
            <a:ext cx="1895091" cy="1553867"/>
            <a:chOff x="4956558" y="5745927"/>
            <a:chExt cx="2105656" cy="1726519"/>
          </a:xfrm>
        </p:grpSpPr>
        <p:sp>
          <p:nvSpPr>
            <p:cNvPr id="28" name="TextBox 27"/>
            <p:cNvSpPr txBox="1"/>
            <p:nvPr/>
          </p:nvSpPr>
          <p:spPr>
            <a:xfrm>
              <a:off x="5040131" y="5745927"/>
              <a:ext cx="591687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h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i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40131" y="6667768"/>
              <a:ext cx="675399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h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o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386815" y="5770904"/>
              <a:ext cx="591687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d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i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86815" y="6692745"/>
              <a:ext cx="675399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d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o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4956558" y="6728348"/>
              <a:ext cx="7363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322619" y="6728348"/>
              <a:ext cx="7363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766693" y="6307724"/>
              <a:ext cx="524004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dirty="0">
                  <a:latin typeface="Times New Roman"/>
                  <a:cs typeface="Times New Roman"/>
                </a:rPr>
                <a:t>=</a:t>
              </a:r>
              <a:endParaRPr lang="en-US" sz="3960" baseline="-25000" dirty="0">
                <a:latin typeface="Times New Roman"/>
                <a:cs typeface="Times New Roman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238607" y="5834792"/>
            <a:ext cx="4927952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20" dirty="0"/>
              <a:t>Similar triangles gives optics law: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247947" y="1364202"/>
            <a:ext cx="111921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20" dirty="0"/>
              <a:t>Object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052582" y="4700436"/>
            <a:ext cx="108234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20" dirty="0"/>
              <a:t>Image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408845" y="976404"/>
            <a:ext cx="1207382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520" dirty="0"/>
          </a:p>
          <a:p>
            <a:pPr algn="ctr"/>
            <a:r>
              <a:rPr lang="en-US" sz="2520" dirty="0"/>
              <a:t>Screen</a:t>
            </a:r>
          </a:p>
        </p:txBody>
      </p:sp>
      <p:sp>
        <p:nvSpPr>
          <p:cNvPr id="3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Pinhole Camera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235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524000"/>
            <a:ext cx="11460639" cy="4525963"/>
          </a:xfrm>
        </p:spPr>
        <p:txBody>
          <a:bodyPr/>
          <a:lstStyle/>
          <a:p>
            <a:r>
              <a:rPr lang="en-US" b="1" dirty="0" smtClean="0"/>
              <a:t>Human eyes</a:t>
            </a:r>
          </a:p>
          <a:p>
            <a:pPr lvl="1"/>
            <a:r>
              <a:rPr lang="en-US" b="1" dirty="0" smtClean="0"/>
              <a:t>How do they sense light?</a:t>
            </a:r>
          </a:p>
          <a:p>
            <a:pPr lvl="1"/>
            <a:r>
              <a:rPr lang="en-US" dirty="0" smtClean="0"/>
              <a:t>Visible light and human color perception</a:t>
            </a:r>
          </a:p>
          <a:p>
            <a:r>
              <a:rPr lang="en-US" dirty="0" smtClean="0"/>
              <a:t>Electronic eyes</a:t>
            </a:r>
          </a:p>
          <a:p>
            <a:pPr lvl="1"/>
            <a:r>
              <a:rPr lang="en-US" dirty="0" smtClean="0"/>
              <a:t>How do they sense light?</a:t>
            </a:r>
          </a:p>
          <a:p>
            <a:pPr lvl="1"/>
            <a:r>
              <a:rPr lang="en-US" dirty="0" smtClean="0"/>
              <a:t>Image and color representation</a:t>
            </a:r>
          </a:p>
          <a:p>
            <a:r>
              <a:rPr lang="en-US" dirty="0" smtClean="0"/>
              <a:t>Camera models</a:t>
            </a:r>
          </a:p>
          <a:p>
            <a:pPr lvl="1"/>
            <a:r>
              <a:rPr lang="en-US" dirty="0" smtClean="0"/>
              <a:t>Pinhole camera and lenses</a:t>
            </a:r>
          </a:p>
          <a:p>
            <a:pPr lvl="1"/>
            <a:r>
              <a:rPr lang="en-US" dirty="0" smtClean="0"/>
              <a:t>Transformation matrices</a:t>
            </a:r>
          </a:p>
          <a:p>
            <a:pPr lvl="1"/>
            <a:r>
              <a:rPr lang="en-US" dirty="0" smtClean="0"/>
              <a:t>Camera calibration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4122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/>
          <p:cNvSpPr/>
          <p:nvPr/>
        </p:nvSpPr>
        <p:spPr>
          <a:xfrm>
            <a:off x="3056883" y="2220310"/>
            <a:ext cx="3402725" cy="1386175"/>
          </a:xfrm>
          <a:prstGeom prst="rtTriangl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407056" y="1996966"/>
            <a:ext cx="52552" cy="31399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407056" y="3547241"/>
            <a:ext cx="52552" cy="11824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9239" y="3665484"/>
            <a:ext cx="607859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d</a:t>
            </a:r>
            <a:r>
              <a:rPr lang="en-US" sz="3960" i="1" baseline="-25000" dirty="0">
                <a:latin typeface="Times New Roman"/>
                <a:cs typeface="Times New Roman"/>
              </a:rPr>
              <a:t>o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584381" y="2220310"/>
            <a:ext cx="419332" cy="1386175"/>
            <a:chOff x="686607" y="2364827"/>
            <a:chExt cx="465924" cy="1707932"/>
          </a:xfrm>
        </p:grpSpPr>
        <p:sp>
          <p:nvSpPr>
            <p:cNvPr id="3" name="Isosceles Triangle 2"/>
            <p:cNvSpPr/>
            <p:nvPr/>
          </p:nvSpPr>
          <p:spPr>
            <a:xfrm>
              <a:off x="686607" y="2364827"/>
              <a:ext cx="465924" cy="1400349"/>
            </a:xfrm>
            <a:prstGeom prst="triangle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59117" y="3765176"/>
              <a:ext cx="118156" cy="307583"/>
            </a:xfrm>
            <a:prstGeom prst="rect">
              <a:avLst/>
            </a:prstGeom>
            <a:solidFill>
              <a:srgbClr val="632B2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122753" y="2532644"/>
            <a:ext cx="607859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h</a:t>
            </a:r>
            <a:r>
              <a:rPr lang="en-US" sz="3960" i="1" baseline="-25000" dirty="0">
                <a:latin typeface="Times New Roman"/>
                <a:cs typeface="Times New Roman"/>
              </a:rPr>
              <a:t>o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8975359" y="1996966"/>
            <a:ext cx="52552" cy="31399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ight Triangle 15"/>
          <p:cNvSpPr/>
          <p:nvPr/>
        </p:nvSpPr>
        <p:spPr>
          <a:xfrm flipH="1" flipV="1">
            <a:off x="6459607" y="3623526"/>
            <a:ext cx="2515751" cy="1024847"/>
          </a:xfrm>
          <a:prstGeom prst="rtTriangl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 flipH="1" flipV="1">
            <a:off x="9218727" y="3596607"/>
            <a:ext cx="360354" cy="1051766"/>
            <a:chOff x="686607" y="2364827"/>
            <a:chExt cx="465924" cy="1707932"/>
          </a:xfrm>
        </p:grpSpPr>
        <p:sp>
          <p:nvSpPr>
            <p:cNvPr id="22" name="Isosceles Triangle 21"/>
            <p:cNvSpPr/>
            <p:nvPr/>
          </p:nvSpPr>
          <p:spPr>
            <a:xfrm>
              <a:off x="686607" y="2364827"/>
              <a:ext cx="465924" cy="1400349"/>
            </a:xfrm>
            <a:prstGeom prst="triangle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59117" y="3765176"/>
              <a:ext cx="118156" cy="307583"/>
            </a:xfrm>
            <a:prstGeom prst="rect">
              <a:avLst/>
            </a:prstGeom>
            <a:solidFill>
              <a:srgbClr val="632B2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384132" y="3623526"/>
            <a:ext cx="532518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h</a:t>
            </a:r>
            <a:r>
              <a:rPr lang="en-US" sz="3960" i="1" baseline="-25000" dirty="0">
                <a:latin typeface="Times New Roman"/>
                <a:cs typeface="Times New Roman"/>
              </a:rPr>
              <a:t>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67135" y="2743200"/>
            <a:ext cx="532518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d</a:t>
            </a:r>
            <a:r>
              <a:rPr lang="en-US" sz="3960" i="1" baseline="-25000" dirty="0">
                <a:latin typeface="Times New Roman"/>
                <a:cs typeface="Times New Roman"/>
              </a:rPr>
              <a:t>i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73873" y="5829300"/>
            <a:ext cx="634660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20" dirty="0"/>
              <a:t>Fix object size and imaging plane distance: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8349529" y="5230778"/>
            <a:ext cx="1819874" cy="1533923"/>
            <a:chOff x="5040131" y="5768087"/>
            <a:chExt cx="2022082" cy="1704359"/>
          </a:xfrm>
        </p:grpSpPr>
        <p:sp>
          <p:nvSpPr>
            <p:cNvPr id="38" name="TextBox 37"/>
            <p:cNvSpPr txBox="1"/>
            <p:nvPr/>
          </p:nvSpPr>
          <p:spPr>
            <a:xfrm>
              <a:off x="5040131" y="6286366"/>
              <a:ext cx="591687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h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i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490048" y="5768087"/>
              <a:ext cx="486600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dirty="0">
                  <a:latin typeface="Times New Roman"/>
                  <a:cs typeface="Times New Roman"/>
                </a:rPr>
                <a:t>1</a:t>
              </a:r>
              <a:endParaRPr lang="en-US" sz="3960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386814" y="6692745"/>
              <a:ext cx="675399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d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o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322619" y="6728348"/>
              <a:ext cx="7363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5664336" y="6307724"/>
              <a:ext cx="769798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dirty="0">
                  <a:latin typeface="Times New Roman"/>
                  <a:cs typeface="Times New Roman"/>
                </a:rPr>
                <a:t>∝</a:t>
              </a:r>
              <a:endParaRPr lang="en-US" sz="3960" baseline="-25000" dirty="0">
                <a:latin typeface="Times New Roman"/>
                <a:cs typeface="Times New Roman"/>
              </a:endParaRPr>
            </a:p>
          </p:txBody>
        </p:sp>
      </p:grpSp>
      <p:sp>
        <p:nvSpPr>
          <p:cNvPr id="30" name="Title 4"/>
          <p:cNvSpPr txBox="1">
            <a:spLocks/>
          </p:cNvSpPr>
          <p:nvPr/>
        </p:nvSpPr>
        <p:spPr bwMode="auto">
          <a:xfrm>
            <a:off x="608012" y="442576"/>
            <a:ext cx="1135237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Myriad Pro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9pPr>
          </a:lstStyle>
          <a:p>
            <a:pPr algn="l"/>
            <a:r>
              <a:rPr lang="en-US" sz="4000" kern="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Pinhole Camera</a:t>
            </a:r>
            <a:endParaRPr lang="en-US" kern="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3919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rtl="0">
              <a:buNone/>
            </a:pPr>
            <a:r>
              <a:rPr lang="en-US" sz="4320" dirty="0"/>
              <a:t>Perspective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524" y="1275568"/>
            <a:ext cx="5301776" cy="55824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5857068" y="1905001"/>
            <a:ext cx="336122" cy="4953000"/>
          </a:xfrm>
          <a:prstGeom prst="line">
            <a:avLst/>
          </a:prstGeom>
          <a:ln w="57150" cmpd="sng">
            <a:solidFill>
              <a:srgbClr val="05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6193190" y="1820335"/>
            <a:ext cx="432124" cy="5037665"/>
          </a:xfrm>
          <a:prstGeom prst="line">
            <a:avLst/>
          </a:prstGeom>
          <a:ln w="57150" cmpd="sng">
            <a:solidFill>
              <a:srgbClr val="05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594220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09441" y="457200"/>
            <a:ext cx="11352370" cy="114300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rtl="0">
              <a:buNone/>
            </a:pPr>
            <a:r>
              <a:rPr lang="en-US" sz="4320" dirty="0">
                <a:solidFill>
                  <a:schemeClr val="tx1"/>
                </a:solidFill>
              </a:rPr>
              <a:t>Limitations of </a:t>
            </a:r>
            <a:r>
              <a:rPr lang="en-US" sz="4320" dirty="0" smtClean="0">
                <a:solidFill>
                  <a:schemeClr val="tx1"/>
                </a:solidFill>
              </a:rPr>
              <a:t>a Physical Pinhole </a:t>
            </a:r>
            <a:r>
              <a:rPr lang="en-US" sz="4320" dirty="0">
                <a:solidFill>
                  <a:schemeClr val="tx1"/>
                </a:solidFill>
              </a:rPr>
              <a:t>Camera</a:t>
            </a:r>
          </a:p>
        </p:txBody>
      </p:sp>
      <p:sp>
        <p:nvSpPr>
          <p:cNvPr id="26" name="Shape 2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marL="411480" indent="-411480">
              <a:buSzPct val="100000"/>
              <a:buFont typeface="Arial"/>
              <a:buChar char="●"/>
            </a:pPr>
            <a:r>
              <a:rPr lang="en-US" sz="3240" dirty="0">
                <a:solidFill>
                  <a:schemeClr val="tx1"/>
                </a:solidFill>
              </a:rPr>
              <a:t>Pros:</a:t>
            </a:r>
          </a:p>
          <a:p>
            <a:pPr marL="822960" lvl="1" indent="-411480">
              <a:buSzPct val="100000"/>
              <a:buFont typeface="Arial"/>
              <a:buChar char="○"/>
            </a:pPr>
            <a:r>
              <a:rPr lang="en-US" sz="3240" dirty="0" smtClean="0">
                <a:solidFill>
                  <a:schemeClr val="tx1"/>
                </a:solidFill>
              </a:rPr>
              <a:t>Infinite </a:t>
            </a:r>
            <a:r>
              <a:rPr lang="en-US" sz="3240" dirty="0">
                <a:solidFill>
                  <a:schemeClr val="tx1"/>
                </a:solidFill>
              </a:rPr>
              <a:t>depth of </a:t>
            </a:r>
            <a:r>
              <a:rPr lang="en-US" sz="3240" dirty="0" smtClean="0">
                <a:solidFill>
                  <a:schemeClr val="tx1"/>
                </a:solidFill>
              </a:rPr>
              <a:t>field</a:t>
            </a:r>
          </a:p>
          <a:p>
            <a:pPr marL="822960" lvl="1" indent="-411480">
              <a:buSzPct val="100000"/>
              <a:buFont typeface="Arial"/>
              <a:buChar char="○"/>
            </a:pPr>
            <a:r>
              <a:rPr lang="en-US" sz="3240" dirty="0" smtClean="0"/>
              <a:t>Reasonable math model for 2D/3D correspondence</a:t>
            </a:r>
            <a:br>
              <a:rPr lang="en-US" sz="3240" dirty="0" smtClean="0"/>
            </a:br>
            <a:r>
              <a:rPr lang="en-US" sz="3240" dirty="0" smtClean="0"/>
              <a:t>(but, typically need to compensate for lens distortion)</a:t>
            </a:r>
            <a:endParaRPr lang="en-US" sz="3240" dirty="0">
              <a:solidFill>
                <a:schemeClr val="tx1"/>
              </a:solidFill>
            </a:endParaRPr>
          </a:p>
          <a:p>
            <a:pPr marL="822960" lvl="1" indent="-411480">
              <a:buSzPct val="100000"/>
              <a:buFont typeface="Arial"/>
              <a:buChar char="○"/>
            </a:pPr>
            <a:endParaRPr lang="en-US" sz="2000" dirty="0">
              <a:solidFill>
                <a:schemeClr val="tx1"/>
              </a:solidFill>
            </a:endParaRPr>
          </a:p>
          <a:p>
            <a:pPr marL="411480" indent="-411480">
              <a:buSzPct val="100000"/>
              <a:buFont typeface="Arial"/>
              <a:buChar char="●"/>
            </a:pPr>
            <a:r>
              <a:rPr lang="en-US" sz="3240" dirty="0">
                <a:solidFill>
                  <a:schemeClr val="tx1"/>
                </a:solidFill>
              </a:rPr>
              <a:t>Cons:</a:t>
            </a:r>
          </a:p>
          <a:p>
            <a:pPr marL="822960" lvl="1" indent="-411480">
              <a:buSzPct val="100000"/>
              <a:buFont typeface="Arial"/>
              <a:buChar char="○"/>
            </a:pPr>
            <a:r>
              <a:rPr lang="en-US" sz="3240" dirty="0">
                <a:solidFill>
                  <a:schemeClr val="tx1"/>
                </a:solidFill>
              </a:rPr>
              <a:t>Not much light =&gt; higher noise</a:t>
            </a:r>
          </a:p>
          <a:p>
            <a:pPr marL="822960" lvl="1" indent="-411480">
              <a:buSzPct val="100000"/>
              <a:buFont typeface="Arial"/>
              <a:buChar char="○"/>
            </a:pPr>
            <a:r>
              <a:rPr lang="en-US" sz="3240" dirty="0">
                <a:solidFill>
                  <a:schemeClr val="tx1"/>
                </a:solidFill>
              </a:rPr>
              <a:t>Diffraction for small aperture size</a:t>
            </a:r>
          </a:p>
          <a:p>
            <a:pPr marL="822960" lvl="1" indent="-411480">
              <a:buSzPct val="100000"/>
              <a:buFont typeface="Arial"/>
              <a:buChar char="○"/>
            </a:pPr>
            <a:endParaRPr lang="en-US" sz="3240" dirty="0">
              <a:solidFill>
                <a:schemeClr val="tx1"/>
              </a:solidFill>
            </a:endParaRPr>
          </a:p>
          <a:p>
            <a:endParaRPr lang="en-US" sz="324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6998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09441" y="428528"/>
            <a:ext cx="11352370" cy="114300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rtl="0">
              <a:buNone/>
            </a:pPr>
            <a:r>
              <a:rPr lang="en-US" sz="4320" dirty="0">
                <a:solidFill>
                  <a:schemeClr val="tx1"/>
                </a:solidFill>
              </a:rPr>
              <a:t>Lenses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2412" y="6185842"/>
            <a:ext cx="9144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Let in more light!</a:t>
            </a:r>
          </a:p>
        </p:txBody>
      </p:sp>
      <p:sp>
        <p:nvSpPr>
          <p:cNvPr id="6" name="Arc 5"/>
          <p:cNvSpPr/>
          <p:nvPr/>
        </p:nvSpPr>
        <p:spPr>
          <a:xfrm>
            <a:off x="5573192" y="2689413"/>
            <a:ext cx="655545" cy="2168339"/>
          </a:xfrm>
          <a:prstGeom prst="arc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flipV="1">
            <a:off x="5606809" y="2689413"/>
            <a:ext cx="621928" cy="2168339"/>
          </a:xfrm>
          <a:prstGeom prst="arc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flipH="1">
            <a:off x="5609497" y="2689413"/>
            <a:ext cx="652712" cy="2168339"/>
          </a:xfrm>
          <a:prstGeom prst="arc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 flipH="1" flipV="1">
            <a:off x="5609496" y="2689412"/>
            <a:ext cx="619240" cy="2168339"/>
          </a:xfrm>
          <a:prstGeom prst="arc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934354" y="2941544"/>
            <a:ext cx="2991970" cy="168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934354" y="2941544"/>
            <a:ext cx="6101602" cy="1647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926324" y="2941544"/>
            <a:ext cx="3109632" cy="1647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379662" y="3748368"/>
            <a:ext cx="7535901" cy="1680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867120" y="2941544"/>
            <a:ext cx="134470" cy="806824"/>
          </a:xfrm>
          <a:prstGeom prst="rect">
            <a:avLst/>
          </a:prstGeom>
          <a:solidFill>
            <a:srgbClr val="632B2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68721" y="3765177"/>
            <a:ext cx="134470" cy="806824"/>
          </a:xfrm>
          <a:prstGeom prst="rect">
            <a:avLst/>
          </a:prstGeom>
          <a:solidFill>
            <a:srgbClr val="632B2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902381" y="2252383"/>
            <a:ext cx="23943" cy="321048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468291" y="2252383"/>
            <a:ext cx="0" cy="14959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926324" y="2389542"/>
            <a:ext cx="1541967" cy="0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934354" y="3935955"/>
            <a:ext cx="0" cy="4370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934354" y="4157158"/>
            <a:ext cx="2968027" cy="0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179239" y="4242560"/>
            <a:ext cx="607859" cy="7017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d</a:t>
            </a:r>
            <a:r>
              <a:rPr lang="en-US" sz="3960" i="1" baseline="-25000" dirty="0">
                <a:latin typeface="Times New Roman"/>
                <a:cs typeface="Times New Roman"/>
              </a:rPr>
              <a:t>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84736" y="1559886"/>
            <a:ext cx="325730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f</a:t>
            </a:r>
            <a:endParaRPr lang="en-US" sz="3960" i="1" baseline="-25000" dirty="0">
              <a:latin typeface="Times New Roman"/>
              <a:cs typeface="Times New Roman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9035956" y="4588808"/>
            <a:ext cx="2690" cy="7059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902381" y="5168377"/>
            <a:ext cx="3105187" cy="0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257943" y="5216128"/>
            <a:ext cx="532518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d</a:t>
            </a:r>
            <a:r>
              <a:rPr lang="en-US" sz="3960" i="1" baseline="-25000" dirty="0">
                <a:latin typeface="Times New Roman"/>
                <a:cs typeface="Times New Roman"/>
              </a:rPr>
              <a:t>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522413" y="2257440"/>
            <a:ext cx="28575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Object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674441" y="5440787"/>
            <a:ext cx="271774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Image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360166" y="1097280"/>
            <a:ext cx="271774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dirty="0"/>
              <a:t>Focal Length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901722" y="2709676"/>
            <a:ext cx="2031325" cy="5355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80" dirty="0"/>
              <a:t>Focal Point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7603172" y="3235975"/>
            <a:ext cx="298550" cy="398766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4563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09441" y="428528"/>
            <a:ext cx="11352370" cy="114300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rtl="0">
              <a:buNone/>
            </a:pPr>
            <a:r>
              <a:rPr lang="en-US" sz="4320" dirty="0">
                <a:solidFill>
                  <a:schemeClr val="tx1"/>
                </a:solidFill>
              </a:rPr>
              <a:t>Lenses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28621" y="5863226"/>
            <a:ext cx="858930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/>
              <a:t>Thin lens equation: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493623" y="5315785"/>
            <a:ext cx="1895091" cy="1484620"/>
            <a:chOff x="4956558" y="5822868"/>
            <a:chExt cx="2105656" cy="1649578"/>
          </a:xfrm>
        </p:grpSpPr>
        <p:sp>
          <p:nvSpPr>
            <p:cNvPr id="34" name="TextBox 33"/>
            <p:cNvSpPr txBox="1"/>
            <p:nvPr/>
          </p:nvSpPr>
          <p:spPr>
            <a:xfrm>
              <a:off x="5117076" y="5822868"/>
              <a:ext cx="486600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dirty="0">
                  <a:latin typeface="Times New Roman"/>
                  <a:cs typeface="Times New Roman"/>
                </a:rPr>
                <a:t>1</a:t>
              </a:r>
              <a:endParaRPr lang="en-US" sz="3960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40131" y="6667768"/>
              <a:ext cx="361922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f</a:t>
              </a:r>
              <a:endParaRPr lang="en-US" sz="3960" i="1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408562" y="5847845"/>
              <a:ext cx="486600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dirty="0">
                  <a:latin typeface="Times New Roman"/>
                  <a:cs typeface="Times New Roman"/>
                </a:rPr>
                <a:t>1</a:t>
              </a:r>
              <a:endParaRPr lang="en-US" sz="3960" baseline="-25000" dirty="0">
                <a:latin typeface="Times New Roman"/>
                <a:cs typeface="Times New Roman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386815" y="6692745"/>
              <a:ext cx="675399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d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o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4956558" y="6728348"/>
              <a:ext cx="7363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322619" y="6728348"/>
              <a:ext cx="73634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5766693" y="6307724"/>
              <a:ext cx="524004" cy="779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dirty="0">
                  <a:latin typeface="Times New Roman"/>
                  <a:cs typeface="Times New Roman"/>
                </a:rPr>
                <a:t>=</a:t>
              </a:r>
              <a:endParaRPr lang="en-US" sz="3960" baseline="-25000" dirty="0">
                <a:latin typeface="Times New Roman"/>
                <a:cs typeface="Times New Roman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7958478" y="5338265"/>
            <a:ext cx="437940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dirty="0">
                <a:latin typeface="Times New Roman"/>
                <a:cs typeface="Times New Roman"/>
              </a:rPr>
              <a:t>1</a:t>
            </a:r>
            <a:endParaRPr lang="en-US" sz="3960" baseline="-25000" dirty="0">
              <a:latin typeface="Times New Roman"/>
              <a:cs typeface="Times New Roman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938905" y="6098675"/>
            <a:ext cx="532518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i="1" dirty="0">
                <a:latin typeface="Times New Roman"/>
                <a:cs typeface="Times New Roman"/>
              </a:rPr>
              <a:t>d</a:t>
            </a:r>
            <a:r>
              <a:rPr lang="en-US" sz="3960" i="1" baseline="-25000" dirty="0">
                <a:latin typeface="Times New Roman"/>
                <a:cs typeface="Times New Roman"/>
              </a:rPr>
              <a:t>i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11239" y="924537"/>
            <a:ext cx="7315199" cy="3978217"/>
            <a:chOff x="1911239" y="924537"/>
            <a:chExt cx="7315199" cy="3978217"/>
          </a:xfrm>
        </p:grpSpPr>
        <p:sp>
          <p:nvSpPr>
            <p:cNvPr id="6" name="Arc 5"/>
            <p:cNvSpPr/>
            <p:nvPr/>
          </p:nvSpPr>
          <p:spPr>
            <a:xfrm>
              <a:off x="5252053" y="2237623"/>
              <a:ext cx="540650" cy="1788303"/>
            </a:xfrm>
            <a:prstGeom prst="arc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flipV="1">
              <a:off x="5279778" y="2237623"/>
              <a:ext cx="512925" cy="1788303"/>
            </a:xfrm>
            <a:prstGeom prst="arc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flipH="1">
              <a:off x="5281995" y="2237623"/>
              <a:ext cx="538314" cy="1788303"/>
            </a:xfrm>
            <a:prstGeom prst="arc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flipH="1" flipV="1">
              <a:off x="5281994" y="2237622"/>
              <a:ext cx="510708" cy="1788303"/>
            </a:xfrm>
            <a:prstGeom prst="arc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075714" y="2445564"/>
              <a:ext cx="2467579" cy="138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075714" y="2445564"/>
              <a:ext cx="5032197" cy="13585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543293" y="2445564"/>
              <a:ext cx="2564619" cy="13585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618241" y="3110979"/>
              <a:ext cx="6215112" cy="138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3020264" y="2445564"/>
              <a:ext cx="110902" cy="665415"/>
            </a:xfrm>
            <a:prstGeom prst="rect">
              <a:avLst/>
            </a:prstGeom>
            <a:solidFill>
              <a:srgbClr val="632B2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52461" y="3124842"/>
              <a:ext cx="110902" cy="665415"/>
            </a:xfrm>
            <a:prstGeom prst="rect">
              <a:avLst/>
            </a:prstGeom>
            <a:solidFill>
              <a:srgbClr val="632B2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523547" y="1877190"/>
              <a:ext cx="19747" cy="264779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815005" y="1877190"/>
              <a:ext cx="0" cy="12337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543293" y="1990309"/>
              <a:ext cx="1271712" cy="0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075714" y="3265688"/>
              <a:ext cx="0" cy="3604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075714" y="3448122"/>
              <a:ext cx="2447832" cy="0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102413" y="3518556"/>
              <a:ext cx="501322" cy="5787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d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o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03834" y="1306064"/>
              <a:ext cx="268641" cy="578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f</a:t>
              </a:r>
              <a:endParaRPr lang="en-US" sz="3960" i="1" baseline="-25000" dirty="0">
                <a:latin typeface="Times New Roman"/>
                <a:cs typeface="Times New Roman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107912" y="3804118"/>
              <a:ext cx="2219" cy="5822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523547" y="4282109"/>
              <a:ext cx="2560953" cy="0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641524" y="4321490"/>
              <a:ext cx="439186" cy="578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d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i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911239" y="1881360"/>
              <a:ext cx="2356677" cy="395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20" dirty="0"/>
                <a:t>Object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985024" y="4506774"/>
              <a:ext cx="2241414" cy="395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20" dirty="0"/>
                <a:t>Image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076364" y="924537"/>
              <a:ext cx="2241414" cy="395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20" dirty="0"/>
                <a:t>Focal Length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172471" y="2254335"/>
              <a:ext cx="1675302" cy="44167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80" dirty="0"/>
                <a:t>Focal Point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 flipV="1">
              <a:off x="6926246" y="2688391"/>
              <a:ext cx="246224" cy="328876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Connector 52"/>
          <p:cNvCxnSpPr/>
          <p:nvPr/>
        </p:nvCxnSpPr>
        <p:spPr>
          <a:xfrm>
            <a:off x="7904169" y="6098674"/>
            <a:ext cx="54655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388481" y="5752426"/>
            <a:ext cx="471604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60" dirty="0">
                <a:latin typeface="Times New Roman"/>
                <a:cs typeface="Times New Roman"/>
              </a:rPr>
              <a:t>+</a:t>
            </a:r>
            <a:endParaRPr lang="en-US" sz="3960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036717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09441" y="428528"/>
            <a:ext cx="11352370" cy="114300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rtl="0">
              <a:buNone/>
            </a:pPr>
            <a:r>
              <a:rPr lang="en-US" sz="4320" dirty="0">
                <a:solidFill>
                  <a:schemeClr val="tx1"/>
                </a:solidFill>
              </a:rPr>
              <a:t>Lenses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11239" y="924537"/>
            <a:ext cx="7315199" cy="3978217"/>
            <a:chOff x="1911239" y="924537"/>
            <a:chExt cx="7315199" cy="3978217"/>
          </a:xfrm>
        </p:grpSpPr>
        <p:sp>
          <p:nvSpPr>
            <p:cNvPr id="6" name="Arc 5"/>
            <p:cNvSpPr/>
            <p:nvPr/>
          </p:nvSpPr>
          <p:spPr>
            <a:xfrm>
              <a:off x="5252053" y="2237623"/>
              <a:ext cx="540650" cy="1788303"/>
            </a:xfrm>
            <a:prstGeom prst="arc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flipV="1">
              <a:off x="5279778" y="2237623"/>
              <a:ext cx="512925" cy="1788303"/>
            </a:xfrm>
            <a:prstGeom prst="arc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flipH="1">
              <a:off x="5281995" y="2237623"/>
              <a:ext cx="538314" cy="1788303"/>
            </a:xfrm>
            <a:prstGeom prst="arc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flipH="1" flipV="1">
              <a:off x="5281994" y="2237622"/>
              <a:ext cx="510708" cy="1788303"/>
            </a:xfrm>
            <a:prstGeom prst="arc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075714" y="2445564"/>
              <a:ext cx="2467579" cy="138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075714" y="2445564"/>
              <a:ext cx="5032197" cy="13585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543293" y="2445564"/>
              <a:ext cx="2564619" cy="13585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618241" y="3110979"/>
              <a:ext cx="6215112" cy="138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3020264" y="2445564"/>
              <a:ext cx="110902" cy="665415"/>
            </a:xfrm>
            <a:prstGeom prst="rect">
              <a:avLst/>
            </a:prstGeom>
            <a:solidFill>
              <a:srgbClr val="632B2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52461" y="3124842"/>
              <a:ext cx="110902" cy="665415"/>
            </a:xfrm>
            <a:prstGeom prst="rect">
              <a:avLst/>
            </a:prstGeom>
            <a:solidFill>
              <a:srgbClr val="632B2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523547" y="1877190"/>
              <a:ext cx="19747" cy="264779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815005" y="1877190"/>
              <a:ext cx="0" cy="12337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543293" y="1990309"/>
              <a:ext cx="1271712" cy="0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075714" y="3265688"/>
              <a:ext cx="0" cy="3604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075714" y="3448122"/>
              <a:ext cx="2447832" cy="0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102413" y="3518556"/>
              <a:ext cx="501322" cy="5787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d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o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03834" y="1306064"/>
              <a:ext cx="268641" cy="578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f</a:t>
              </a:r>
              <a:endParaRPr lang="en-US" sz="3960" i="1" baseline="-25000" dirty="0">
                <a:latin typeface="Times New Roman"/>
                <a:cs typeface="Times New Roman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107912" y="3804118"/>
              <a:ext cx="2219" cy="5822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523547" y="4282109"/>
              <a:ext cx="2560953" cy="0"/>
            </a:xfrm>
            <a:prstGeom prst="line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641524" y="4321490"/>
              <a:ext cx="439186" cy="578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960" i="1" dirty="0">
                  <a:latin typeface="Times New Roman"/>
                  <a:cs typeface="Times New Roman"/>
                </a:rPr>
                <a:t>d</a:t>
              </a:r>
              <a:r>
                <a:rPr lang="en-US" sz="3960" i="1" baseline="-25000" dirty="0">
                  <a:latin typeface="Times New Roman"/>
                  <a:cs typeface="Times New Roman"/>
                </a:rPr>
                <a:t>i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911239" y="1881360"/>
              <a:ext cx="2356677" cy="395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20" dirty="0"/>
                <a:t>Object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985024" y="4506774"/>
              <a:ext cx="2241414" cy="395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20" dirty="0"/>
                <a:t>Image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076364" y="924537"/>
              <a:ext cx="2241414" cy="395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20" dirty="0"/>
                <a:t>Focal Length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172471" y="2254335"/>
              <a:ext cx="1675302" cy="44167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80" dirty="0"/>
                <a:t>Focal Point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 flipV="1">
              <a:off x="6926246" y="2688391"/>
              <a:ext cx="246224" cy="328876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1911239" y="5666850"/>
            <a:ext cx="8480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- </a:t>
            </a:r>
            <a:r>
              <a:rPr lang="en-US" sz="2800" dirty="0" smtClean="0"/>
              <a:t>Focal length reported </a:t>
            </a:r>
            <a:r>
              <a:rPr lang="en-US" sz="2800" dirty="0"/>
              <a:t>in mm, e.g. 50 mm lens.</a:t>
            </a:r>
          </a:p>
          <a:p>
            <a:r>
              <a:rPr lang="en-US" sz="2800" dirty="0"/>
              <a:t> - For zoom lenses, a range, e.g. 18-55 mm.</a:t>
            </a:r>
          </a:p>
        </p:txBody>
      </p:sp>
    </p:spTree>
    <p:extLst>
      <p:ext uri="{BB962C8B-B14F-4D97-AF65-F5344CB8AC3E}">
        <p14:creationId xmlns:p14="http://schemas.microsoft.com/office/powerpoint/2010/main" val="11402111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09441" y="617247"/>
            <a:ext cx="11352370" cy="114300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rtl="0">
              <a:buNone/>
            </a:pPr>
            <a:r>
              <a:rPr lang="en-US" sz="4320" dirty="0"/>
              <a:t>Angle of View (Field of View)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ight Triangle 1"/>
          <p:cNvSpPr/>
          <p:nvPr/>
        </p:nvSpPr>
        <p:spPr>
          <a:xfrm flipH="1">
            <a:off x="3886745" y="1437514"/>
            <a:ext cx="3895223" cy="1864895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ight Triangle 25"/>
          <p:cNvSpPr/>
          <p:nvPr/>
        </p:nvSpPr>
        <p:spPr>
          <a:xfrm flipH="1" flipV="1">
            <a:off x="3886745" y="3302409"/>
            <a:ext cx="3895223" cy="1864895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48142" y="2150161"/>
            <a:ext cx="2031325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80" dirty="0"/>
              <a:t>Focal Point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 flipV="1">
            <a:off x="3691231" y="2811814"/>
            <a:ext cx="310522" cy="403412"/>
          </a:xfrm>
          <a:prstGeom prst="line">
            <a:avLst/>
          </a:prstGeom>
          <a:ln>
            <a:solidFill>
              <a:schemeClr val="tx1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8082757" y="1437514"/>
            <a:ext cx="57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082757" y="5169110"/>
            <a:ext cx="5715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6200000">
            <a:off x="6644662" y="3034645"/>
            <a:ext cx="3507692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80" dirty="0"/>
              <a:t>Sensor Dimension </a:t>
            </a:r>
            <a:r>
              <a:rPr lang="en-US" sz="2880" i="1" dirty="0"/>
              <a:t>d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895636" y="5384956"/>
            <a:ext cx="0" cy="4174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792665" y="5384956"/>
            <a:ext cx="0" cy="4174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071091" y="5330638"/>
            <a:ext cx="352425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dirty="0"/>
              <a:t>Focal length </a:t>
            </a:r>
            <a:r>
              <a:rPr lang="en-US" sz="2880" i="1" dirty="0"/>
              <a:t>f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542393" y="3039260"/>
            <a:ext cx="39466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80" i="1" dirty="0"/>
              <a:t>α</a:t>
            </a:r>
            <a:endParaRPr lang="en-US" sz="288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55023" y="6127438"/>
            <a:ext cx="598433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80" i="1" dirty="0"/>
              <a:t>α</a:t>
            </a:r>
            <a:r>
              <a:rPr lang="en-US" sz="2880" i="1" dirty="0"/>
              <a:t> = 2 </a:t>
            </a:r>
            <a:r>
              <a:rPr lang="en-US" sz="2880" dirty="0"/>
              <a:t>tan</a:t>
            </a:r>
            <a:r>
              <a:rPr lang="en-US" sz="2880" baseline="30000" dirty="0"/>
              <a:t>-1 </a:t>
            </a:r>
            <a:r>
              <a:rPr lang="en-US" sz="2880" dirty="0"/>
              <a:t>[d/(2f)] ≈ d / f    (radians) </a:t>
            </a:r>
          </a:p>
        </p:txBody>
      </p:sp>
    </p:spTree>
    <p:extLst>
      <p:ext uri="{BB962C8B-B14F-4D97-AF65-F5344CB8AC3E}">
        <p14:creationId xmlns:p14="http://schemas.microsoft.com/office/powerpoint/2010/main" val="737232931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43" grpId="0"/>
      <p:bldP spid="44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09441" y="558595"/>
            <a:ext cx="11352370" cy="114300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z="4320" dirty="0"/>
              <a:t>Angle of View (Field of View)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lenses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19" y="1130095"/>
            <a:ext cx="7463188" cy="557678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6200000">
            <a:off x="8180685" y="4713074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[Slide content from </a:t>
            </a:r>
            <a:r>
              <a:rPr lang="en-US" dirty="0" err="1" smtClean="0"/>
              <a:t>Fredo</a:t>
            </a:r>
            <a:r>
              <a:rPr lang="en-US" dirty="0" smtClean="0"/>
              <a:t> Durand]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669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09441" y="546103"/>
            <a:ext cx="11352370" cy="114300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rtl="0">
              <a:buNone/>
            </a:pPr>
            <a:r>
              <a:rPr lang="en-US" sz="4320" dirty="0">
                <a:solidFill>
                  <a:schemeClr val="tx1"/>
                </a:solidFill>
              </a:rPr>
              <a:t>Shutter Speed</a:t>
            </a:r>
          </a:p>
        </p:txBody>
      </p:sp>
      <p:sp>
        <p:nvSpPr>
          <p:cNvPr id="5" name="Shape 2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SzPct val="100000"/>
            </a:pPr>
            <a:r>
              <a:rPr lang="en-US" sz="3240" dirty="0" smtClean="0">
                <a:solidFill>
                  <a:schemeClr val="tx1"/>
                </a:solidFill>
              </a:rPr>
              <a:t>Expressed </a:t>
            </a:r>
            <a:r>
              <a:rPr lang="en-US" sz="3240" dirty="0">
                <a:solidFill>
                  <a:schemeClr val="tx1"/>
                </a:solidFill>
              </a:rPr>
              <a:t>in fractions of a second, e.g. 1/100 sec</a:t>
            </a:r>
          </a:p>
          <a:p>
            <a:pPr>
              <a:buSzPct val="100000"/>
            </a:pPr>
            <a:r>
              <a:rPr lang="en-US" sz="3240" dirty="0">
                <a:solidFill>
                  <a:schemeClr val="tx1"/>
                </a:solidFill>
              </a:rPr>
              <a:t>If shutter is open</a:t>
            </a:r>
            <a:br>
              <a:rPr lang="en-US" sz="3240" dirty="0">
                <a:solidFill>
                  <a:schemeClr val="tx1"/>
                </a:solidFill>
              </a:rPr>
            </a:br>
            <a:r>
              <a:rPr lang="en-US" sz="3240" dirty="0">
                <a:solidFill>
                  <a:schemeClr val="tx1"/>
                </a:solidFill>
              </a:rPr>
              <a:t>longer, integrates</a:t>
            </a:r>
            <a:br>
              <a:rPr lang="en-US" sz="3240" dirty="0">
                <a:solidFill>
                  <a:schemeClr val="tx1"/>
                </a:solidFill>
              </a:rPr>
            </a:br>
            <a:r>
              <a:rPr lang="en-US" sz="3240" dirty="0">
                <a:solidFill>
                  <a:schemeClr val="tx1"/>
                </a:solidFill>
              </a:rPr>
              <a:t>across </a:t>
            </a:r>
            <a:r>
              <a:rPr lang="en-US" sz="3240" dirty="0" smtClean="0">
                <a:solidFill>
                  <a:schemeClr val="tx1"/>
                </a:solidFill>
              </a:rPr>
              <a:t>a longer time</a:t>
            </a:r>
            <a:endParaRPr lang="en-US" sz="3240" dirty="0">
              <a:solidFill>
                <a:schemeClr val="tx1"/>
              </a:solidFill>
            </a:endParaRPr>
          </a:p>
          <a:p>
            <a:pPr>
              <a:buSzPct val="100000"/>
            </a:pPr>
            <a:r>
              <a:rPr lang="en-US" sz="3240" dirty="0">
                <a:solidFill>
                  <a:schemeClr val="tx1"/>
                </a:solidFill>
              </a:rPr>
              <a:t>If shutter open too</a:t>
            </a:r>
            <a:br>
              <a:rPr lang="en-US" sz="3240" dirty="0">
                <a:solidFill>
                  <a:schemeClr val="tx1"/>
                </a:solidFill>
              </a:rPr>
            </a:br>
            <a:r>
              <a:rPr lang="en-US" sz="3240" dirty="0">
                <a:solidFill>
                  <a:schemeClr val="tx1"/>
                </a:solidFill>
              </a:rPr>
              <a:t>short, can cause</a:t>
            </a:r>
            <a:br>
              <a:rPr lang="en-US" sz="3240" dirty="0">
                <a:solidFill>
                  <a:schemeClr val="tx1"/>
                </a:solidFill>
              </a:rPr>
            </a:br>
            <a:r>
              <a:rPr lang="en-US" sz="3240" dirty="0">
                <a:solidFill>
                  <a:schemeClr val="tx1"/>
                </a:solidFill>
              </a:rPr>
              <a:t>noise</a:t>
            </a:r>
          </a:p>
          <a:p>
            <a:pPr marL="411480" lvl="1" indent="-411480">
              <a:buSzPct val="100000"/>
              <a:buFont typeface="Arial"/>
              <a:buChar char="●"/>
            </a:pPr>
            <a:endParaRPr lang="en-US" sz="324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135" y="2436394"/>
            <a:ext cx="4256171" cy="425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689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9183531" y="5222158"/>
            <a:ext cx="2600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[Photo by Terence Tam]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5" y="1328321"/>
            <a:ext cx="8202198" cy="5470802"/>
          </a:xfrm>
          <a:prstGeom prst="rect">
            <a:avLst/>
          </a:prstGeom>
        </p:spPr>
      </p:pic>
      <p:sp>
        <p:nvSpPr>
          <p:cNvPr id="6" name="Shape 25"/>
          <p:cNvSpPr txBox="1">
            <a:spLocks noGrp="1"/>
          </p:cNvSpPr>
          <p:nvPr>
            <p:ph type="title"/>
          </p:nvPr>
        </p:nvSpPr>
        <p:spPr>
          <a:xfrm>
            <a:off x="609441" y="546103"/>
            <a:ext cx="11352370" cy="114300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algn="l"/>
            <a:r>
              <a:rPr lang="en-US" sz="432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Shutter Speed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80606" y="5214228"/>
            <a:ext cx="5027613" cy="14595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ea typeface="Times New Roman" charset="0"/>
                <a:cs typeface="Times New Roman" charset="0"/>
              </a:rPr>
              <a:t>Was </a:t>
            </a:r>
            <a:r>
              <a:rPr lang="en-US" sz="2800" smtClean="0">
                <a:ea typeface="Times New Roman" charset="0"/>
                <a:cs typeface="Times New Roman" charset="0"/>
              </a:rPr>
              <a:t>the shutter open </a:t>
            </a:r>
            <a:r>
              <a:rPr lang="en-US" sz="2800" dirty="0" smtClean="0">
                <a:ea typeface="Times New Roman" charset="0"/>
                <a:cs typeface="Times New Roman" charset="0"/>
              </a:rPr>
              <a:t>a long time or a short time?</a:t>
            </a:r>
            <a:endParaRPr lang="en-US" sz="2800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19469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3" b="17790"/>
          <a:stretch>
            <a:fillRect/>
          </a:stretch>
        </p:blipFill>
        <p:spPr bwMode="auto">
          <a:xfrm>
            <a:off x="2055813" y="1752600"/>
            <a:ext cx="4267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 dirty="0">
                <a:latin typeface="Arial" charset="0"/>
              </a:rPr>
              <a:t>Image Formation</a:t>
            </a:r>
          </a:p>
        </p:txBody>
      </p:sp>
      <p:pic>
        <p:nvPicPr>
          <p:cNvPr id="30724" name="Picture 5" descr="humane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r="17021"/>
          <a:stretch>
            <a:fillRect/>
          </a:stretch>
        </p:blipFill>
        <p:spPr bwMode="auto">
          <a:xfrm>
            <a:off x="7313613" y="4114800"/>
            <a:ext cx="24384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 b="18367"/>
          <a:stretch>
            <a:fillRect/>
          </a:stretch>
        </p:blipFill>
        <p:spPr bwMode="auto">
          <a:xfrm>
            <a:off x="7694613" y="1371600"/>
            <a:ext cx="1758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7466012" y="3429001"/>
            <a:ext cx="2015293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/>
              <a:t>Digital Camera</a:t>
            </a:r>
          </a:p>
        </p:txBody>
      </p:sp>
      <p:sp>
        <p:nvSpPr>
          <p:cNvPr id="30727" name="Text Box 8"/>
          <p:cNvSpPr txBox="1">
            <a:spLocks noChangeArrowheads="1"/>
          </p:cNvSpPr>
          <p:nvPr/>
        </p:nvSpPr>
        <p:spPr bwMode="auto">
          <a:xfrm>
            <a:off x="7770812" y="6324600"/>
            <a:ext cx="1215395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/>
              <a:t>The Eye</a:t>
            </a:r>
          </a:p>
        </p:txBody>
      </p:sp>
      <p:sp>
        <p:nvSpPr>
          <p:cNvPr id="30728" name="Text Box 9"/>
          <p:cNvSpPr txBox="1">
            <a:spLocks noChangeArrowheads="1"/>
          </p:cNvSpPr>
          <p:nvPr/>
        </p:nvSpPr>
        <p:spPr bwMode="auto">
          <a:xfrm>
            <a:off x="5011739" y="5221288"/>
            <a:ext cx="707243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/>
              <a:t>Film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27870" y="6472330"/>
            <a:ext cx="132600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" dirty="0"/>
              <a:t>Slide by </a:t>
            </a:r>
            <a:r>
              <a:rPr lang="en-US" sz="1440" dirty="0" err="1"/>
              <a:t>Efros</a:t>
            </a:r>
            <a:endParaRPr lang="en-US" sz="1440" dirty="0"/>
          </a:p>
        </p:txBody>
      </p:sp>
    </p:spTree>
    <p:extLst>
      <p:ext uri="{BB962C8B-B14F-4D97-AF65-F5344CB8AC3E}">
        <p14:creationId xmlns:p14="http://schemas.microsoft.com/office/powerpoint/2010/main" val="156157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9250156" y="5222158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[Photo by Zach Heller]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141" y="1403173"/>
            <a:ext cx="8024543" cy="5352308"/>
          </a:xfrm>
          <a:prstGeom prst="rect">
            <a:avLst/>
          </a:prstGeom>
        </p:spPr>
      </p:pic>
      <p:sp>
        <p:nvSpPr>
          <p:cNvPr id="6" name="Shape 25"/>
          <p:cNvSpPr txBox="1">
            <a:spLocks noGrp="1"/>
          </p:cNvSpPr>
          <p:nvPr>
            <p:ph type="title"/>
          </p:nvPr>
        </p:nvSpPr>
        <p:spPr>
          <a:xfrm>
            <a:off x="609441" y="546103"/>
            <a:ext cx="11352370" cy="1143000"/>
          </a:xfrm>
          <a:prstGeom prst="rect">
            <a:avLst/>
          </a:prstGeom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/>
          <a:p>
            <a:pPr lvl="0" algn="l"/>
            <a:r>
              <a:rPr lang="en-US" sz="432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Shutter Speed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80606" y="5214228"/>
            <a:ext cx="5027613" cy="14595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ea typeface="Times New Roman" charset="0"/>
                <a:cs typeface="Times New Roman" charset="0"/>
              </a:rPr>
              <a:t>Was </a:t>
            </a:r>
            <a:r>
              <a:rPr lang="en-US" sz="2800" smtClean="0">
                <a:ea typeface="Times New Roman" charset="0"/>
                <a:cs typeface="Times New Roman" charset="0"/>
              </a:rPr>
              <a:t>the shutter open </a:t>
            </a:r>
            <a:r>
              <a:rPr lang="en-US" sz="2800" dirty="0" smtClean="0">
                <a:ea typeface="Times New Roman" charset="0"/>
                <a:cs typeface="Times New Roman" charset="0"/>
              </a:rPr>
              <a:t>a long time or a short time?</a:t>
            </a:r>
            <a:endParaRPr lang="en-US" sz="2800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91627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8-28 at 11.20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11" y="1979744"/>
            <a:ext cx="7874003" cy="2849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409679" y="3255913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[Slide content from </a:t>
            </a:r>
            <a:r>
              <a:rPr lang="en-US" dirty="0" err="1" smtClean="0"/>
              <a:t>Fredo</a:t>
            </a:r>
            <a:r>
              <a:rPr lang="en-US" dirty="0" smtClean="0"/>
              <a:t> Durand]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88097" y="5666851"/>
            <a:ext cx="481263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/>
              <a:t> </a:t>
            </a:r>
            <a:r>
              <a:rPr lang="en-US" sz="2880" dirty="0"/>
              <a:t>- Trades off more/less light.</a:t>
            </a:r>
          </a:p>
          <a:p>
            <a:r>
              <a:rPr lang="en-US" sz="2880" dirty="0"/>
              <a:t> - Controls depth of field</a:t>
            </a:r>
          </a:p>
        </p:txBody>
      </p:sp>
      <p:sp>
        <p:nvSpPr>
          <p:cNvPr id="7" name="Shape 25"/>
          <p:cNvSpPr txBox="1">
            <a:spLocks/>
          </p:cNvSpPr>
          <p:nvPr/>
        </p:nvSpPr>
        <p:spPr bwMode="auto">
          <a:xfrm>
            <a:off x="609441" y="546103"/>
            <a:ext cx="1135237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283" tIns="82283" rIns="82283" bIns="82283" numCol="1" anchor="t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Myriad Pro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Palatino Linotype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buClr>
                <a:srgbClr val="EEEEEE"/>
              </a:buClr>
              <a:buSzPct val="99224"/>
              <a:defRPr sz="3839">
                <a:solidFill>
                  <a:srgbClr val="EEEEEE"/>
                </a:solidFill>
                <a:latin typeface="Arial" charset="0"/>
              </a:defRPr>
            </a:lvl9pPr>
          </a:lstStyle>
          <a:p>
            <a:pPr algn="l"/>
            <a:r>
              <a:rPr lang="en-US" sz="4320" kern="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Aperture</a:t>
            </a:r>
            <a:endParaRPr lang="en-US" sz="4320" kern="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13012" y="4829273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a typeface="Arial" charset="0"/>
                <a:cs typeface="Arial" charset="0"/>
              </a:rPr>
              <a:t>f/1.4</a:t>
            </a:r>
            <a:endParaRPr lang="en-US" sz="2800" dirty="0"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7012" y="4829273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a typeface="Arial" charset="0"/>
                <a:cs typeface="Arial" charset="0"/>
              </a:rPr>
              <a:t>f/16</a:t>
            </a:r>
            <a:endParaRPr lang="en-US" sz="2800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3414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524000"/>
            <a:ext cx="11460639" cy="4525963"/>
          </a:xfrm>
        </p:spPr>
        <p:txBody>
          <a:bodyPr/>
          <a:lstStyle/>
          <a:p>
            <a:r>
              <a:rPr lang="en-US" dirty="0" smtClean="0"/>
              <a:t>Human eyes</a:t>
            </a:r>
          </a:p>
          <a:p>
            <a:pPr lvl="1"/>
            <a:r>
              <a:rPr lang="en-US" dirty="0" smtClean="0"/>
              <a:t>How do they sense light?</a:t>
            </a:r>
          </a:p>
          <a:p>
            <a:pPr lvl="1"/>
            <a:r>
              <a:rPr lang="en-US" dirty="0" smtClean="0"/>
              <a:t>Visible light and human color perception</a:t>
            </a:r>
          </a:p>
          <a:p>
            <a:r>
              <a:rPr lang="en-US" dirty="0" smtClean="0"/>
              <a:t>Electronic eyes</a:t>
            </a:r>
          </a:p>
          <a:p>
            <a:pPr lvl="1"/>
            <a:r>
              <a:rPr lang="en-US" dirty="0" smtClean="0"/>
              <a:t>How do they sense light?</a:t>
            </a:r>
          </a:p>
          <a:p>
            <a:pPr lvl="1"/>
            <a:r>
              <a:rPr lang="en-US" dirty="0" smtClean="0"/>
              <a:t>Image and color representation</a:t>
            </a:r>
          </a:p>
          <a:p>
            <a:r>
              <a:rPr lang="en-US" b="1" dirty="0" smtClean="0"/>
              <a:t>Camera models</a:t>
            </a:r>
          </a:p>
          <a:p>
            <a:pPr lvl="1"/>
            <a:r>
              <a:rPr lang="en-US" dirty="0" smtClean="0"/>
              <a:t>Pinhole camera and lenses</a:t>
            </a:r>
          </a:p>
          <a:p>
            <a:pPr lvl="1"/>
            <a:r>
              <a:rPr lang="en-US" b="1" dirty="0" smtClean="0"/>
              <a:t>Transformation matrices</a:t>
            </a:r>
          </a:p>
          <a:p>
            <a:pPr lvl="1"/>
            <a:r>
              <a:rPr lang="en-US" dirty="0" smtClean="0"/>
              <a:t>Camera calibration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321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Transformations: Translation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12188825" cy="451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07"/>
            <a:ext cx="12188825" cy="5095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Transformations: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5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Transformations: Scaling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12188825" cy="439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6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Transformations: Rotation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0"/>
            <a:ext cx="12188825" cy="45097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4212" y="5791200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  <a:ea typeface="Arial Hebrew" charset="-79"/>
                <a:cs typeface="Arial Hebrew" charset="-79"/>
              </a:rPr>
              <a:t>Inverse of any rotation matrix 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dirty="0" smtClean="0">
                <a:latin typeface="+mn-lt"/>
                <a:ea typeface="Times New Roman" charset="0"/>
                <a:cs typeface="Times New Roman" charset="0"/>
              </a:rPr>
              <a:t>is just </a:t>
            </a:r>
            <a:r>
              <a:rPr lang="en-US" sz="2800" b="1" dirty="0" smtClean="0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800" baseline="30000" dirty="0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800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83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Transformation Matrices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51412" y="6457890"/>
            <a:ext cx="723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Slide from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Fei-Fei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Li and Juan Carlos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Niebles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1320800" y="1371600"/>
            <a:ext cx="8737600" cy="50246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23212" y="4648200"/>
            <a:ext cx="1143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Homogeneous Coordinates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>
          <a:xfrm>
            <a:off x="1511300" y="1219200"/>
            <a:ext cx="9151386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52012" y="6248400"/>
            <a:ext cx="2436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Slide from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Fei-Fei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Li and Juan Carlos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Niebles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8" t="68889" b="22222"/>
          <a:stretch/>
        </p:blipFill>
        <p:spPr>
          <a:xfrm>
            <a:off x="6627812" y="4724400"/>
            <a:ext cx="2358474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986286" y="4724400"/>
            <a:ext cx="1416888" cy="522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7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Homogeneous Coordinates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752012" y="6248400"/>
            <a:ext cx="2436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Slide from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Fei-Fei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Li and Juan Carlos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Niebles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/>
          <a:stretch/>
        </p:blipFill>
        <p:spPr>
          <a:xfrm>
            <a:off x="1446212" y="1371600"/>
            <a:ext cx="8994716" cy="546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320" dirty="0">
                <a:latin typeface="Arial" charset="0"/>
              </a:rPr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1426583" y="4259194"/>
            <a:ext cx="9771938" cy="1524000"/>
          </a:xfrm>
        </p:spPr>
        <p:txBody>
          <a:bodyPr/>
          <a:lstStyle/>
          <a:p>
            <a:r>
              <a:rPr lang="en-US" sz="2160" dirty="0">
                <a:latin typeface="Arial" charset="0"/>
              </a:rPr>
              <a:t>The human eye is a camera!</a:t>
            </a:r>
          </a:p>
          <a:p>
            <a:pPr lvl="1"/>
            <a:r>
              <a:rPr lang="en-US" sz="2520" b="1" dirty="0">
                <a:latin typeface="Arial" charset="0"/>
              </a:rPr>
              <a:t>Iris</a:t>
            </a:r>
            <a:r>
              <a:rPr lang="en-US" sz="2520" dirty="0">
                <a:latin typeface="Arial" charset="0"/>
              </a:rPr>
              <a:t> </a:t>
            </a:r>
            <a:r>
              <a:rPr lang="en-US" sz="1800" dirty="0">
                <a:latin typeface="Arial" charset="0"/>
              </a:rPr>
              <a:t>- </a:t>
            </a:r>
            <a:r>
              <a:rPr lang="en-US" sz="2880" dirty="0">
                <a:latin typeface="Arial" charset="0"/>
              </a:rPr>
              <a:t>colored annulus </a:t>
            </a:r>
            <a:r>
              <a:rPr lang="en-US" sz="2880" dirty="0" smtClean="0">
                <a:latin typeface="Arial" charset="0"/>
              </a:rPr>
              <a:t>(ring) with </a:t>
            </a:r>
            <a:r>
              <a:rPr lang="en-US" sz="2880" dirty="0">
                <a:latin typeface="Arial" charset="0"/>
              </a:rPr>
              <a:t>radial muscles</a:t>
            </a:r>
          </a:p>
          <a:p>
            <a:pPr lvl="1"/>
            <a:r>
              <a:rPr lang="en-US" sz="2520" b="1" dirty="0">
                <a:latin typeface="Arial" charset="0"/>
              </a:rPr>
              <a:t>Pupil</a:t>
            </a:r>
            <a:r>
              <a:rPr lang="en-US" sz="2520" dirty="0">
                <a:latin typeface="Arial" charset="0"/>
              </a:rPr>
              <a:t> </a:t>
            </a:r>
            <a:r>
              <a:rPr lang="en-US" sz="1620" dirty="0">
                <a:latin typeface="Arial" charset="0"/>
              </a:rPr>
              <a:t>- </a:t>
            </a:r>
            <a:r>
              <a:rPr lang="en-US" sz="2520" dirty="0">
                <a:latin typeface="Arial" charset="0"/>
              </a:rPr>
              <a:t>the hole (aperture) whose size is controlled by the iris</a:t>
            </a:r>
          </a:p>
          <a:p>
            <a:pPr lvl="1"/>
            <a:r>
              <a:rPr lang="en-US" sz="2880" dirty="0">
                <a:latin typeface="Arial" charset="0"/>
              </a:rPr>
              <a:t>What</a:t>
            </a:r>
            <a:r>
              <a:rPr lang="ja-JP" altLang="en-US" sz="2880" dirty="0">
                <a:latin typeface="Arial" charset="0"/>
              </a:rPr>
              <a:t>’</a:t>
            </a:r>
            <a:r>
              <a:rPr lang="en-US" sz="2880" dirty="0">
                <a:latin typeface="Arial" charset="0"/>
              </a:rPr>
              <a:t>s the </a:t>
            </a:r>
            <a:r>
              <a:rPr lang="ja-JP" altLang="en-US" sz="2880" dirty="0">
                <a:latin typeface="Arial" charset="0"/>
              </a:rPr>
              <a:t>“</a:t>
            </a:r>
            <a:r>
              <a:rPr lang="en-US" sz="2880" dirty="0">
                <a:latin typeface="Arial" charset="0"/>
              </a:rPr>
              <a:t>film</a:t>
            </a:r>
            <a:r>
              <a:rPr lang="ja-JP" altLang="en-US" sz="2880" dirty="0">
                <a:latin typeface="Arial" charset="0"/>
              </a:rPr>
              <a:t>”</a:t>
            </a:r>
            <a:r>
              <a:rPr lang="en-US" sz="2880" dirty="0">
                <a:latin typeface="Arial" charset="0"/>
              </a:rPr>
              <a:t>?</a:t>
            </a:r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66800"/>
            <a:ext cx="5484812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1751012" y="6202364"/>
            <a:ext cx="8394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tIns="45719" rIns="91439" bIns="45719"/>
          <a:lstStyle/>
          <a:p>
            <a:pPr marL="914391" lvl="2" algn="ctr">
              <a:spcBef>
                <a:spcPct val="20000"/>
              </a:spcBef>
            </a:pPr>
            <a:r>
              <a:rPr lang="en-US" sz="2520" dirty="0"/>
              <a:t>photoreceptor cells (rods and cones) in the </a:t>
            </a:r>
            <a:r>
              <a:rPr lang="en-US" sz="2520" b="1" dirty="0"/>
              <a:t>retina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9066212" y="6583364"/>
            <a:ext cx="1518362" cy="27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17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99628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1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107"/>
            <a:ext cx="12188825" cy="5095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Translation Using Homogeneous Coordinates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4912" y="3566763"/>
                <a:ext cx="5571548" cy="172887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′</m:t>
                              </m:r>
                            </m:e>
                          </m:mr>
                          <m:mr>
                            <m:e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𝑦</m:t>
                              </m:r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′</m:t>
                              </m:r>
                            </m:e>
                          </m:mr>
                          <m:mr>
                            <m:e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mr-IN" sz="4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uk-UA" sz="4000" i="1" smtClean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400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4000" b="0" i="0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400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mr-IN" sz="400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12" y="3566763"/>
                <a:ext cx="5571548" cy="172887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6612" y="2286000"/>
                <a:ext cx="1734386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𝐩</m:t>
                          </m:r>
                        </m:e>
                        <m:sup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′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𝐓𝐩</m:t>
                      </m:r>
                    </m:oMath>
                  </m:oMathPara>
                </a14:m>
                <a:endParaRPr lang="en-US" sz="36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12" y="2286000"/>
                <a:ext cx="1734386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898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Transformations: Scaling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800"/>
            <a:ext cx="12188825" cy="43915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86514" y="2241029"/>
                <a:ext cx="1663852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𝐩</m:t>
                          </m:r>
                        </m:e>
                        <m:sup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′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𝐒𝐩</m:t>
                      </m:r>
                    </m:oMath>
                  </m:oMathPara>
                </a14:m>
                <a:endParaRPr lang="en-US" sz="36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514" y="2241029"/>
                <a:ext cx="1663852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4912" y="3566763"/>
                <a:ext cx="5571548" cy="17819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′</m:t>
                              </m:r>
                            </m:e>
                          </m:mr>
                          <m:mr>
                            <m:e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𝑦</m:t>
                              </m:r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′</m:t>
                              </m:r>
                            </m:e>
                          </m:mr>
                          <m:mr>
                            <m:e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mr-IN" sz="4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uk-UA" sz="4000" i="1" smtClean="0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400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4000" b="0" i="0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400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400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mr-IN" sz="400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12" y="3566763"/>
                <a:ext cx="5571548" cy="178196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327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Rotation Using Homogeneous Coordinates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7"/>
          <a:stretch/>
        </p:blipFill>
        <p:spPr>
          <a:xfrm>
            <a:off x="0" y="2438400"/>
            <a:ext cx="12188825" cy="3976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0812" y="3315894"/>
                <a:ext cx="6690271" cy="16879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sz="40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40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𝑦</m:t>
                                </m:r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4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400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sz="4000" b="0" i="0" smtClean="0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b="0" i="0" smtClean="0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os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𝜃</m:t>
                                </m:r>
                              </m:e>
                              <m:e>
                                <m:r>
                                  <a:rPr lang="en-US" sz="4000" b="0" i="1" smtClean="0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b="0" i="0" smtClean="0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sin</m:t>
                                </m:r>
                                <m:r>
                                  <a:rPr lang="en-US" sz="40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𝜃</m:t>
                                </m:r>
                              </m:e>
                              <m:e>
                                <m:r>
                                  <a:rPr lang="en-US" sz="4000" b="0" i="1" smtClean="0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sin</m:t>
                                </m:r>
                                <m:r>
                                  <a:rPr lang="en-US" sz="40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𝜃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b="0" i="0" smtClean="0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cos</m:t>
                                </m:r>
                                <m:r>
                                  <a:rPr lang="en-US" sz="40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𝜃</m:t>
                                </m:r>
                              </m:e>
                              <m:e>
                                <m:r>
                                  <a:rPr lang="en-US" sz="4000" b="0" i="1" smtClean="0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4000" b="0" i="1" smtClean="0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4000" b="0" i="1" smtClean="0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mr-IN" sz="4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12" y="3315894"/>
                <a:ext cx="6690271" cy="168796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79412" y="1904999"/>
                <a:ext cx="173438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𝐩</m:t>
                          </m:r>
                        </m:e>
                        <m:sup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′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𝐑𝐩</m:t>
                      </m:r>
                    </m:oMath>
                  </m:oMathPara>
                </a14:m>
                <a:endParaRPr lang="en-US" sz="36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12" y="1904999"/>
                <a:ext cx="1734386" cy="553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184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Homogeneous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Represent a 3D point as: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sz="1100" dirty="0" smtClean="0"/>
          </a:p>
          <a:p>
            <a:endParaRPr lang="en-US" sz="1600" dirty="0"/>
          </a:p>
          <a:p>
            <a:endParaRPr lang="en-US" sz="1100" dirty="0" smtClean="0"/>
          </a:p>
          <a:p>
            <a:r>
              <a:rPr lang="en-US" dirty="0" smtClean="0"/>
              <a:t>If last coordinate ends up non-one, convention is to divide by it: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79612" y="2107368"/>
                <a:ext cx="955774" cy="19228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sz="360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360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mr-IN" sz="360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600" b="0" i="1" smtClean="0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𝑥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3600" b="0" i="1" smtClean="0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𝑦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sz="36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𝑧</m:t>
                              </m:r>
                            </m:e>
                            <m:e>
                              <m:r>
                                <a:rPr lang="en-US" sz="36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612" y="2107368"/>
                <a:ext cx="955774" cy="192283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949631" y="4445779"/>
                <a:ext cx="3565271" cy="24571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sz="400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400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mr-IN" sz="400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b="0" i="1" smtClean="0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𝑥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4000" b="0" i="1" smtClean="0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𝑦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𝑧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𝑤</m:t>
                              </m:r>
                            </m:e>
                          </m:eqArr>
                        </m:e>
                      </m:d>
                      <m:r>
                        <a:rPr lang="en-US" sz="4000" b="0" i="1" smtClean="0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=&gt;</m:t>
                      </m:r>
                      <m:d>
                        <m:dPr>
                          <m:begChr m:val="["/>
                          <m:endChr m:val="]"/>
                          <m:ctrlPr>
                            <a:rPr lang="mr-IN" sz="4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mr-IN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mr-IN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4000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𝑥</m:t>
                                    </m:r>
                                    <m:r>
                                      <a:rPr lang="en-US" sz="4000" b="0" i="1" smtClean="0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/</m:t>
                                    </m:r>
                                    <m:r>
                                      <a:rPr lang="en-US" sz="4000" b="0" i="1" smtClean="0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𝑤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4000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𝑦</m:t>
                                    </m:r>
                                    <m:r>
                                      <a:rPr lang="en-US" sz="4000" b="0" i="1" smtClean="0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/</m:t>
                                    </m:r>
                                    <m:r>
                                      <a:rPr lang="en-US" sz="4000" b="0" i="1" smtClean="0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𝑤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𝑧</m:t>
                              </m:r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/</m:t>
                              </m:r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𝑤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631" y="4445779"/>
                <a:ext cx="3565271" cy="245714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995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Homogeneous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Translation by (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x</a:t>
            </a:r>
            <a:r>
              <a:rPr lang="en-US" dirty="0" smtClean="0"/>
              <a:t>, </a:t>
            </a:r>
            <a:r>
              <a:rPr lang="en-US" i="1" dirty="0" smtClean="0"/>
              <a:t>t</a:t>
            </a:r>
            <a:r>
              <a:rPr lang="en-US" i="1" baseline="-25000" dirty="0" smtClean="0"/>
              <a:t>y</a:t>
            </a:r>
            <a:r>
              <a:rPr lang="en-US" dirty="0" smtClean="0"/>
              <a:t>, 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z</a:t>
            </a:r>
            <a:r>
              <a:rPr lang="en-US" dirty="0" smtClean="0"/>
              <a:t>):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74812" y="3339375"/>
                <a:ext cx="10134600" cy="23430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eqArrPr>
                                <m:e>
                                  <m:sSup>
                                    <m:sSupPr>
                                      <m:ctrlPr>
                                        <a:rPr lang="en-US" sz="4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4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sz="4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4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eqArr>
                            </m:e>
                          </m:mr>
                          <m:mr>
                            <m:e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mr-IN" sz="4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uk-UA" sz="4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4000" b="0" i="0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mr-IN" sz="400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𝑦</m:t>
                                  </m:r>
                                </m:e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𝑧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812" y="3339375"/>
                <a:ext cx="10134600" cy="234307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74812" y="2485042"/>
                <a:ext cx="1734386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𝐩</m:t>
                          </m:r>
                        </m:e>
                        <m:sup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′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𝐓𝐩</m:t>
                      </m:r>
                    </m:oMath>
                  </m:oMathPara>
                </a14:m>
                <a:endParaRPr lang="en-US" sz="36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812" y="2485042"/>
                <a:ext cx="1734386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81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Homogeneous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Scaling by (</a:t>
            </a:r>
            <a:r>
              <a:rPr lang="en-US" i="1" dirty="0" err="1" smtClean="0"/>
              <a:t>s</a:t>
            </a:r>
            <a:r>
              <a:rPr lang="en-US" i="1" baseline="-25000" dirty="0" err="1" smtClean="0"/>
              <a:t>x</a:t>
            </a:r>
            <a:r>
              <a:rPr lang="en-US" dirty="0" smtClean="0"/>
              <a:t>, </a:t>
            </a:r>
            <a:r>
              <a:rPr lang="en-US" i="1" dirty="0" err="1" smtClean="0"/>
              <a:t>s</a:t>
            </a:r>
            <a:r>
              <a:rPr lang="en-US" i="1" baseline="-25000" dirty="0" err="1" smtClean="0"/>
              <a:t>y</a:t>
            </a:r>
            <a:r>
              <a:rPr lang="en-US" dirty="0" smtClean="0"/>
              <a:t>, </a:t>
            </a:r>
            <a:r>
              <a:rPr lang="en-US" i="1" dirty="0" err="1" smtClean="0"/>
              <a:t>s</a:t>
            </a:r>
            <a:r>
              <a:rPr lang="en-US" i="1" baseline="-25000" dirty="0" err="1" smtClean="0"/>
              <a:t>z</a:t>
            </a:r>
            <a:r>
              <a:rPr lang="en-US" dirty="0" smtClean="0"/>
              <a:t>):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74812" y="3200400"/>
                <a:ext cx="10134600" cy="23430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eqArrPr>
                                <m:e>
                                  <m:sSup>
                                    <m:sSupPr>
                                      <m:ctrlPr>
                                        <a:rPr lang="en-US" sz="4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4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sz="4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4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eqArr>
                            </m:e>
                          </m:mr>
                          <m:mr>
                            <m:e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mr-IN" sz="4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uk-UA" sz="4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4000" b="0" i="0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mr-IN" sz="400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𝑦</m:t>
                                  </m:r>
                                </m:e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𝑧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812" y="3200400"/>
                <a:ext cx="10134600" cy="234307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74812" y="2485042"/>
                <a:ext cx="1663852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𝐩</m:t>
                          </m:r>
                        </m:e>
                        <m:sup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′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𝐒𝐩</m:t>
                      </m:r>
                    </m:oMath>
                  </m:oMathPara>
                </a14:m>
                <a:endParaRPr lang="en-US" sz="36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812" y="2485042"/>
                <a:ext cx="1663852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6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Homogeneous Coordinates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Rotation around z axis: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74812" y="3389881"/>
                <a:ext cx="7828952" cy="22677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eqArrPr>
                                <m:e>
                                  <m:sSup>
                                    <m:sSupPr>
                                      <m:ctrlPr>
                                        <a:rPr lang="en-US" sz="4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4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sSup>
                                    <m:sSupPr>
                                      <m:ctrlPr>
                                        <a:rPr lang="en-US" sz="4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4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eqArr>
                            </m:e>
                          </m:mr>
                          <m:mr>
                            <m:e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mr-IN" sz="4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uk-UA" sz="4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n-US" sz="400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c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os</m:t>
                              </m:r>
                              <m:r>
                                <m:rPr>
                                  <m:brk m:alnAt="7"/>
                                </m:rPr>
                                <a:rPr lang="en-US" sz="4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sin</m:t>
                              </m:r>
                              <m:r>
                                <a:rPr lang="en-US" sz="4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sin</m:t>
                              </m:r>
                              <m:r>
                                <a:rPr lang="en-US" sz="4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</m:e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n-US" sz="400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c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os</m:t>
                              </m:r>
                              <m:r>
                                <m:rPr>
                                  <m:brk m:alnAt="7"/>
                                </m:rPr>
                                <a:rPr lang="en-US" sz="4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mr-IN" sz="400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𝑦</m:t>
                                  </m:r>
                                </m:e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𝑧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812" y="3389881"/>
                <a:ext cx="7828952" cy="226773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74812" y="2485042"/>
                <a:ext cx="1886670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𝐩</m:t>
                          </m:r>
                        </m:e>
                        <m:sup>
                          <m:r>
                            <a:rPr lang="en-US" sz="3600" b="1" i="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′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𝐑</m:t>
                      </m:r>
                      <m:r>
                        <m:rPr>
                          <m:sty m:val="p"/>
                        </m:rPr>
                        <a:rPr lang="en-US" sz="3600" b="0" i="0" baseline="-25000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z</m:t>
                      </m:r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𝐩</m:t>
                      </m:r>
                    </m:oMath>
                  </m:oMathPara>
                </a14:m>
                <a:endParaRPr lang="en-US" sz="3600" b="1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812" y="2485042"/>
                <a:ext cx="1886670" cy="5539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05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524000"/>
            <a:ext cx="11460639" cy="4525963"/>
          </a:xfrm>
        </p:spPr>
        <p:txBody>
          <a:bodyPr/>
          <a:lstStyle/>
          <a:p>
            <a:r>
              <a:rPr lang="en-US" dirty="0" smtClean="0"/>
              <a:t>Human eyes</a:t>
            </a:r>
          </a:p>
          <a:p>
            <a:pPr lvl="1"/>
            <a:r>
              <a:rPr lang="en-US" dirty="0" smtClean="0"/>
              <a:t>How do they sense light?</a:t>
            </a:r>
          </a:p>
          <a:p>
            <a:pPr lvl="1"/>
            <a:r>
              <a:rPr lang="en-US" dirty="0" smtClean="0"/>
              <a:t>Visible light and human color perception</a:t>
            </a:r>
          </a:p>
          <a:p>
            <a:r>
              <a:rPr lang="en-US" dirty="0" smtClean="0"/>
              <a:t>Electronic eyes</a:t>
            </a:r>
          </a:p>
          <a:p>
            <a:pPr lvl="1"/>
            <a:r>
              <a:rPr lang="en-US" dirty="0" smtClean="0"/>
              <a:t>How do they sense light?</a:t>
            </a:r>
          </a:p>
          <a:p>
            <a:pPr lvl="1"/>
            <a:r>
              <a:rPr lang="en-US" dirty="0" smtClean="0"/>
              <a:t>Image and color representation</a:t>
            </a:r>
          </a:p>
          <a:p>
            <a:r>
              <a:rPr lang="en-US" dirty="0" smtClean="0"/>
              <a:t>Camera models</a:t>
            </a:r>
          </a:p>
          <a:p>
            <a:pPr lvl="1"/>
            <a:r>
              <a:rPr lang="en-US" dirty="0" smtClean="0"/>
              <a:t>Pinhole camera and lenses</a:t>
            </a:r>
          </a:p>
          <a:p>
            <a:pPr lvl="1"/>
            <a:r>
              <a:rPr lang="en-US" dirty="0" smtClean="0"/>
              <a:t>Transformation matrices</a:t>
            </a:r>
          </a:p>
          <a:p>
            <a:pPr lvl="1"/>
            <a:r>
              <a:rPr lang="en-US" b="1" dirty="0" smtClean="0"/>
              <a:t>Camera calibration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65319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/>
              <a:t>C</a:t>
            </a:r>
            <a:r>
              <a:rPr sz="4500" dirty="0" smtClean="0"/>
              <a:t>amera </a:t>
            </a:r>
            <a:r>
              <a:rPr lang="en-US" sz="4500" dirty="0"/>
              <a:t>C</a:t>
            </a:r>
            <a:r>
              <a:rPr sz="4500" dirty="0" smtClean="0"/>
              <a:t>alibration</a:t>
            </a:r>
            <a:endParaRPr sz="4500" dirty="0"/>
          </a:p>
        </p:txBody>
      </p:sp>
      <p:sp>
        <p:nvSpPr>
          <p:cNvPr id="48" name="Shape 48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/>
              <a:t>D</a:t>
            </a:r>
            <a:r>
              <a:rPr sz="3234" dirty="0" smtClean="0"/>
              <a:t>etermine </a:t>
            </a:r>
            <a:r>
              <a:rPr sz="3234" dirty="0"/>
              <a:t>mathematical relationship between points in 3D and their projection onto a 2D imaging plane</a:t>
            </a:r>
          </a:p>
        </p:txBody>
      </p:sp>
      <p:pic>
        <p:nvPicPr>
          <p:cNvPr id="49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8530" y="3513832"/>
            <a:ext cx="3107532" cy="2330648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152400" dist="76200" dir="2700000" rotWithShape="0">
              <a:srgbClr val="000000">
                <a:alpha val="75000"/>
              </a:srgbClr>
            </a:outerShdw>
          </a:effectLst>
        </p:spPr>
      </p:pic>
      <p:grpSp>
        <p:nvGrpSpPr>
          <p:cNvPr id="55" name="Group 55"/>
          <p:cNvGrpSpPr/>
          <p:nvPr/>
        </p:nvGrpSpPr>
        <p:grpSpPr>
          <a:xfrm rot="16621282">
            <a:off x="2494182" y="4042371"/>
            <a:ext cx="2667454" cy="1234991"/>
            <a:chOff x="5" y="0"/>
            <a:chExt cx="3793712" cy="1756430"/>
          </a:xfrm>
        </p:grpSpPr>
        <p:sp>
          <p:nvSpPr>
            <p:cNvPr id="50" name="Shape 50"/>
            <p:cNvSpPr/>
            <p:nvPr/>
          </p:nvSpPr>
          <p:spPr>
            <a:xfrm rot="15752979">
              <a:off x="51583" y="856570"/>
              <a:ext cx="848261" cy="848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009193"/>
            </a:solidFill>
            <a:ln w="25400" cap="flat">
              <a:noFill/>
              <a:miter lim="400000"/>
            </a:ln>
            <a:effectLst>
              <a:outerShdw blurRad="152400" dist="762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109"/>
            </a:p>
          </p:txBody>
        </p:sp>
        <p:sp>
          <p:nvSpPr>
            <p:cNvPr id="51" name="Shape 51"/>
            <p:cNvSpPr/>
            <p:nvPr/>
          </p:nvSpPr>
          <p:spPr>
            <a:xfrm rot="5400000">
              <a:off x="2580397" y="-170"/>
              <a:ext cx="848256" cy="84859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tx1"/>
              </a:solidFill>
              <a:miter lim="400000"/>
            </a:ln>
            <a:effectLst>
              <a:outerShdw blurRad="2540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109"/>
            </a:p>
          </p:txBody>
        </p:sp>
        <p:sp>
          <p:nvSpPr>
            <p:cNvPr id="52" name="Shape 52"/>
            <p:cNvSpPr/>
            <p:nvPr/>
          </p:nvSpPr>
          <p:spPr>
            <a:xfrm rot="5400000">
              <a:off x="2419078" y="1017822"/>
              <a:ext cx="415645" cy="415812"/>
            </a:xfrm>
            <a:prstGeom prst="roundRect">
              <a:avLst>
                <a:gd name="adj" fmla="val 45832"/>
              </a:avLst>
            </a:prstGeom>
            <a:solidFill>
              <a:srgbClr val="FFFFFF"/>
            </a:solidFill>
            <a:ln w="25400" cap="flat">
              <a:solidFill>
                <a:schemeClr val="tx1"/>
              </a:solidFill>
              <a:miter lim="400000"/>
            </a:ln>
            <a:effectLst>
              <a:outerShdw blurRad="2540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109"/>
            </a:p>
          </p:txBody>
        </p:sp>
        <p:sp>
          <p:nvSpPr>
            <p:cNvPr id="53" name="Shape 53"/>
            <p:cNvSpPr/>
            <p:nvPr/>
          </p:nvSpPr>
          <p:spPr>
            <a:xfrm rot="5400000">
              <a:off x="2124029" y="311788"/>
              <a:ext cx="806739" cy="767562"/>
            </a:xfrm>
            <a:prstGeom prst="pentagon">
              <a:avLst/>
            </a:prstGeom>
            <a:solidFill>
              <a:srgbClr val="FFFFFF"/>
            </a:solidFill>
            <a:ln w="25400" cap="flat">
              <a:solidFill>
                <a:schemeClr val="tx1"/>
              </a:solidFill>
              <a:miter lim="400000"/>
            </a:ln>
            <a:effectLst>
              <a:outerShdw blurRad="2540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109"/>
            </a:p>
          </p:txBody>
        </p:sp>
        <p:sp>
          <p:nvSpPr>
            <p:cNvPr id="54" name="Shape 54"/>
            <p:cNvSpPr/>
            <p:nvPr/>
          </p:nvSpPr>
          <p:spPr>
            <a:xfrm rot="5400000">
              <a:off x="2945293" y="805671"/>
              <a:ext cx="848255" cy="848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25400" cap="flat">
              <a:solidFill>
                <a:schemeClr val="tx1"/>
              </a:solidFill>
              <a:miter lim="400000"/>
            </a:ln>
            <a:effectLst>
              <a:outerShdw blurRad="2540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109"/>
            </a:p>
          </p:txBody>
        </p:sp>
      </p:grpSp>
      <p:sp>
        <p:nvSpPr>
          <p:cNvPr id="56" name="Shape 56"/>
          <p:cNvSpPr/>
          <p:nvPr/>
        </p:nvSpPr>
        <p:spPr>
          <a:xfrm>
            <a:off x="9681268" y="6491203"/>
            <a:ext cx="994119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/>
              <a:t>[Tsukuba]</a:t>
            </a:r>
          </a:p>
        </p:txBody>
      </p:sp>
      <p:sp>
        <p:nvSpPr>
          <p:cNvPr id="57" name="Shape 57"/>
          <p:cNvSpPr/>
          <p:nvPr/>
        </p:nvSpPr>
        <p:spPr>
          <a:xfrm flipH="1">
            <a:off x="4451350" y="4798219"/>
            <a:ext cx="1140024" cy="523875"/>
          </a:xfrm>
          <a:prstGeom prst="line">
            <a:avLst/>
          </a:prstGeom>
          <a:ln w="25400">
            <a:solidFill>
              <a:srgbClr val="FFFFFF"/>
            </a:solidFill>
            <a:custDash>
              <a:ds d="300000" sp="300000"/>
            </a:custDash>
            <a:miter lim="400000"/>
            <a:headEnd type="triangle"/>
          </a:ln>
        </p:spPr>
        <p:txBody>
          <a:bodyPr lIns="0" tIns="0" rIns="0" bIns="0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58" name="Shape 58"/>
          <p:cNvSpPr/>
          <p:nvPr/>
        </p:nvSpPr>
        <p:spPr>
          <a:xfrm>
            <a:off x="2122043" y="2917598"/>
            <a:ext cx="1593386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/>
              <a:t>3D scene</a:t>
            </a:r>
          </a:p>
        </p:txBody>
      </p:sp>
      <p:sp>
        <p:nvSpPr>
          <p:cNvPr id="59" name="Shape 59"/>
          <p:cNvSpPr/>
          <p:nvPr/>
        </p:nvSpPr>
        <p:spPr>
          <a:xfrm>
            <a:off x="7481287" y="5926903"/>
            <a:ext cx="1614224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/>
              <a:t>2D image</a:t>
            </a:r>
          </a:p>
        </p:txBody>
      </p:sp>
      <p:sp>
        <p:nvSpPr>
          <p:cNvPr id="60" name="Shape 60"/>
          <p:cNvSpPr/>
          <p:nvPr/>
        </p:nvSpPr>
        <p:spPr>
          <a:xfrm>
            <a:off x="2656220" y="5790896"/>
            <a:ext cx="1354538" cy="93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12" dirty="0" smtClean="0"/>
              <a:t>I</a:t>
            </a:r>
            <a:r>
              <a:rPr sz="2812" dirty="0" smtClean="0"/>
              <a:t>maging</a:t>
            </a:r>
            <a:endParaRPr sz="2812" dirty="0"/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 dirty="0"/>
              <a:t>device</a:t>
            </a:r>
          </a:p>
        </p:txBody>
      </p:sp>
      <p:sp>
        <p:nvSpPr>
          <p:cNvPr id="61" name="Shape 61"/>
          <p:cNvSpPr/>
          <p:nvPr/>
        </p:nvSpPr>
        <p:spPr>
          <a:xfrm>
            <a:off x="3891756" y="4288996"/>
            <a:ext cx="3085033" cy="6710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254" extrusionOk="0">
                <a:moveTo>
                  <a:pt x="0" y="6479"/>
                </a:moveTo>
                <a:cubicBezTo>
                  <a:pt x="0" y="6479"/>
                  <a:pt x="2658" y="17803"/>
                  <a:pt x="5010" y="16638"/>
                </a:cubicBezTo>
                <a:cubicBezTo>
                  <a:pt x="7362" y="15472"/>
                  <a:pt x="10118" y="1851"/>
                  <a:pt x="12567" y="253"/>
                </a:cubicBezTo>
                <a:cubicBezTo>
                  <a:pt x="15015" y="-1346"/>
                  <a:pt x="17138" y="5058"/>
                  <a:pt x="18563" y="7790"/>
                </a:cubicBezTo>
                <a:cubicBezTo>
                  <a:pt x="19988" y="10521"/>
                  <a:pt x="20945" y="16310"/>
                  <a:pt x="20945" y="16310"/>
                </a:cubicBezTo>
                <a:lnTo>
                  <a:pt x="21600" y="20254"/>
                </a:lnTo>
              </a:path>
            </a:pathLst>
          </a:custGeom>
          <a:ln w="76200">
            <a:solidFill>
              <a:srgbClr val="FF40FF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8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969"/>
          </a:p>
        </p:txBody>
      </p:sp>
    </p:spTree>
    <p:extLst>
      <p:ext uri="{BB962C8B-B14F-4D97-AF65-F5344CB8AC3E}">
        <p14:creationId xmlns:p14="http://schemas.microsoft.com/office/powerpoint/2010/main" val="197821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/>
              <a:t>S</a:t>
            </a:r>
            <a:r>
              <a:rPr sz="4500" dirty="0" smtClean="0"/>
              <a:t>tereo </a:t>
            </a:r>
            <a:r>
              <a:rPr lang="en-US" sz="4500" dirty="0" smtClean="0"/>
              <a:t>V</a:t>
            </a:r>
            <a:r>
              <a:rPr sz="4500" dirty="0" smtClean="0"/>
              <a:t>ision</a:t>
            </a:r>
            <a:endParaRPr sz="45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42989" y="1463040"/>
            <a:ext cx="11850340" cy="4307840"/>
            <a:chOff x="2593974" y="2152055"/>
            <a:chExt cx="7000876" cy="2544961"/>
          </a:xfrm>
        </p:grpSpPr>
        <p:pic>
          <p:nvPicPr>
            <p:cNvPr id="64" name="Screen shot 2011-03-21 at 2.42.11 PM.png"/>
            <p:cNvPicPr/>
            <p:nvPr/>
          </p:nvPicPr>
          <p:blipFill>
            <a:blip r:embed="rId2">
              <a:extLst/>
            </a:blip>
            <a:srcRect l="1025" t="1360" r="1025" b="1700"/>
            <a:stretch>
              <a:fillRect/>
            </a:stretch>
          </p:blipFill>
          <p:spPr>
            <a:xfrm>
              <a:off x="2593974" y="2152055"/>
              <a:ext cx="3411141" cy="254496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5" name="Screen shot 2011-03-21 at 2.42.19 PM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83709" y="2152055"/>
              <a:ext cx="3411141" cy="2544961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5580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itle 1"/>
          <p:cNvSpPr>
            <a:spLocks noGrp="1"/>
          </p:cNvSpPr>
          <p:nvPr>
            <p:ph type="title"/>
          </p:nvPr>
        </p:nvSpPr>
        <p:spPr>
          <a:xfrm>
            <a:off x="1522412" y="76201"/>
            <a:ext cx="9144000" cy="838200"/>
          </a:xfrm>
        </p:spPr>
        <p:txBody>
          <a:bodyPr/>
          <a:lstStyle/>
          <a:p>
            <a:pPr algn="ctr"/>
            <a:r>
              <a:rPr lang="en-US" sz="3600" dirty="0">
                <a:latin typeface="Arial" charset="0"/>
              </a:rPr>
              <a:t>Ordinary Human Vision (</a:t>
            </a:r>
            <a:r>
              <a:rPr lang="en-US" sz="3600" dirty="0" err="1">
                <a:latin typeface="Arial" charset="0"/>
              </a:rPr>
              <a:t>Trichromatism</a:t>
            </a:r>
            <a:r>
              <a:rPr lang="en-US" sz="3600" dirty="0">
                <a:latin typeface="Arial" charset="0"/>
              </a:rPr>
              <a:t>)</a:t>
            </a:r>
            <a:endParaRPr lang="en-US" dirty="0"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433" y="1021000"/>
            <a:ext cx="7985960" cy="562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/>
              <a:t>P</a:t>
            </a:r>
            <a:r>
              <a:rPr sz="4500" dirty="0" smtClean="0"/>
              <a:t>rincipal </a:t>
            </a:r>
            <a:r>
              <a:rPr lang="en-US" sz="4500" dirty="0" smtClean="0"/>
              <a:t>A</a:t>
            </a:r>
            <a:r>
              <a:rPr sz="4500" dirty="0" smtClean="0"/>
              <a:t>pplication</a:t>
            </a:r>
            <a:r>
              <a:rPr sz="4500" dirty="0"/>
              <a:t>: </a:t>
            </a:r>
            <a:r>
              <a:rPr sz="4500" dirty="0" smtClean="0"/>
              <a:t>3D </a:t>
            </a:r>
            <a:r>
              <a:rPr lang="en-US" sz="4500" dirty="0" smtClean="0"/>
              <a:t>S</a:t>
            </a:r>
            <a:r>
              <a:rPr sz="4500" dirty="0" smtClean="0"/>
              <a:t>cene </a:t>
            </a:r>
            <a:r>
              <a:rPr lang="en-US" sz="4500" dirty="0" smtClean="0"/>
              <a:t>R</a:t>
            </a:r>
            <a:r>
              <a:rPr sz="4500" dirty="0" smtClean="0"/>
              <a:t>econstruction</a:t>
            </a:r>
            <a:endParaRPr sz="4500" dirty="0"/>
          </a:p>
        </p:txBody>
      </p:sp>
      <p:grpSp>
        <p:nvGrpSpPr>
          <p:cNvPr id="7" name="Group 6"/>
          <p:cNvGrpSpPr/>
          <p:nvPr/>
        </p:nvGrpSpPr>
        <p:grpSpPr>
          <a:xfrm>
            <a:off x="2208212" y="1148511"/>
            <a:ext cx="9431972" cy="5709489"/>
            <a:chOff x="2768103" y="1718965"/>
            <a:chExt cx="8431709" cy="5103996"/>
          </a:xfrm>
        </p:grpSpPr>
        <p:pic>
          <p:nvPicPr>
            <p:cNvPr id="68" name="Diagram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68103" y="1718965"/>
              <a:ext cx="6634758" cy="468808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9" name="Shape 69"/>
            <p:cNvSpPr/>
            <p:nvPr/>
          </p:nvSpPr>
          <p:spPr>
            <a:xfrm>
              <a:off x="8558151" y="6491203"/>
              <a:ext cx="2641661" cy="3317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1687"/>
                <a:t>[Zhu and Humphreys]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86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/>
              <a:t>C</a:t>
            </a:r>
            <a:r>
              <a:rPr sz="4500" dirty="0" smtClean="0"/>
              <a:t>amera </a:t>
            </a:r>
            <a:r>
              <a:rPr lang="en-US" sz="4500" dirty="0" smtClean="0"/>
              <a:t>C</a:t>
            </a:r>
            <a:r>
              <a:rPr sz="4500" dirty="0" smtClean="0"/>
              <a:t>alibration</a:t>
            </a:r>
            <a:endParaRPr sz="4500" dirty="0"/>
          </a:p>
        </p:txBody>
      </p:sp>
      <p:sp>
        <p:nvSpPr>
          <p:cNvPr id="72" name="Shape 7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T</a:t>
            </a:r>
            <a:r>
              <a:rPr sz="3234" dirty="0" smtClean="0"/>
              <a:t>ake </a:t>
            </a:r>
            <a:r>
              <a:rPr sz="3234" dirty="0"/>
              <a:t>pictures of scene with known 3D structure and solve for free parameters in projection:</a:t>
            </a:r>
          </a:p>
        </p:txBody>
      </p:sp>
      <p:pic>
        <p:nvPicPr>
          <p:cNvPr id="73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3026" y="3310851"/>
            <a:ext cx="2386750" cy="1790063"/>
          </a:xfrm>
          <a:prstGeom prst="rect">
            <a:avLst/>
          </a:prstGeom>
          <a:ln w="38100">
            <a:solidFill>
              <a:srgbClr val="C0C0C0"/>
            </a:solidFill>
            <a:miter lim="400000"/>
          </a:ln>
          <a:effectLst>
            <a:outerShdw blurRad="635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74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63357" y="4132383"/>
            <a:ext cx="2386750" cy="1790063"/>
          </a:xfrm>
          <a:prstGeom prst="rect">
            <a:avLst/>
          </a:prstGeom>
          <a:ln w="38100">
            <a:solidFill>
              <a:srgbClr val="C0C0C0"/>
            </a:solidFill>
            <a:miter lim="400000"/>
          </a:ln>
          <a:effectLst>
            <a:outerShdw blurRad="635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75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49744" y="4784250"/>
            <a:ext cx="2386750" cy="1790063"/>
          </a:xfrm>
          <a:prstGeom prst="rect">
            <a:avLst/>
          </a:prstGeom>
          <a:ln w="38100">
            <a:solidFill>
              <a:srgbClr val="C0C0C0"/>
            </a:solidFill>
            <a:miter lim="400000"/>
          </a:ln>
          <a:effectLst>
            <a:outerShdw blurRad="63500" dist="76200" dir="2700000" rotWithShape="0">
              <a:srgbClr val="000000">
                <a:alpha val="75000"/>
              </a:srgbClr>
            </a:outerShdw>
          </a:effectLst>
        </p:spPr>
      </p:pic>
      <p:graphicFrame>
        <p:nvGraphicFramePr>
          <p:cNvPr id="76" name="Table 76"/>
          <p:cNvGraphicFramePr/>
          <p:nvPr>
            <p:extLst>
              <p:ext uri="{D42A27DB-BD31-4B8C-83A1-F6EECF244321}">
                <p14:modId xmlns:p14="http://schemas.microsoft.com/office/powerpoint/2010/main" val="262817338"/>
              </p:ext>
            </p:extLst>
          </p:nvPr>
        </p:nvGraphicFramePr>
        <p:xfrm>
          <a:off x="8112521" y="3732609"/>
          <a:ext cx="1562694" cy="1639491"/>
        </p:xfrm>
        <a:graphic>
          <a:graphicData uri="http://schemas.openxmlformats.org/drawingml/2006/table">
            <a:tbl>
              <a:tblPr/>
              <a:tblGrid>
                <a:gridCol w="520898"/>
                <a:gridCol w="520898"/>
                <a:gridCol w="520898"/>
              </a:tblGrid>
              <a:tr h="546497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000000"/>
                    </a:solidFill>
                  </a:tcPr>
                </a:tc>
              </a:tr>
              <a:tr h="546497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FFFFFF"/>
                    </a:solidFill>
                  </a:tcPr>
                </a:tc>
              </a:tr>
              <a:tr h="546497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77" name="Shape 77"/>
          <p:cNvSpPr/>
          <p:nvPr/>
        </p:nvSpPr>
        <p:spPr>
          <a:xfrm>
            <a:off x="8005365" y="4365402"/>
            <a:ext cx="0" cy="1054918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78" name="Shape 78"/>
          <p:cNvSpPr/>
          <p:nvPr/>
        </p:nvSpPr>
        <p:spPr>
          <a:xfrm flipH="1" flipV="1">
            <a:off x="7987506" y="5420321"/>
            <a:ext cx="1027190" cy="89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79" name="Shape 79"/>
          <p:cNvSpPr/>
          <p:nvPr/>
        </p:nvSpPr>
        <p:spPr>
          <a:xfrm flipV="1">
            <a:off x="7570787" y="5411391"/>
            <a:ext cx="434578" cy="538758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80" name="Shape 80"/>
          <p:cNvSpPr/>
          <p:nvPr/>
        </p:nvSpPr>
        <p:spPr>
          <a:xfrm>
            <a:off x="8919071" y="5310754"/>
            <a:ext cx="251672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/>
              <a:t>x</a:t>
            </a:r>
          </a:p>
        </p:txBody>
      </p:sp>
      <p:sp>
        <p:nvSpPr>
          <p:cNvPr id="81" name="Shape 81"/>
          <p:cNvSpPr/>
          <p:nvPr/>
        </p:nvSpPr>
        <p:spPr>
          <a:xfrm>
            <a:off x="7688919" y="4042739"/>
            <a:ext cx="251672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/>
              <a:t>y</a:t>
            </a:r>
          </a:p>
        </p:txBody>
      </p:sp>
      <p:sp>
        <p:nvSpPr>
          <p:cNvPr id="82" name="Shape 82"/>
          <p:cNvSpPr/>
          <p:nvPr/>
        </p:nvSpPr>
        <p:spPr>
          <a:xfrm>
            <a:off x="7701599" y="5784028"/>
            <a:ext cx="251672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075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/>
              <a:t>C</a:t>
            </a:r>
            <a:r>
              <a:rPr sz="4500" dirty="0" smtClean="0"/>
              <a:t>amera </a:t>
            </a:r>
            <a:r>
              <a:rPr lang="en-US" sz="4500" dirty="0"/>
              <a:t>C</a:t>
            </a:r>
            <a:r>
              <a:rPr sz="4500" dirty="0" smtClean="0"/>
              <a:t>alibration</a:t>
            </a:r>
            <a:endParaRPr sz="4500" dirty="0"/>
          </a:p>
        </p:txBody>
      </p:sp>
      <p:sp>
        <p:nvSpPr>
          <p:cNvPr id="85" name="Shape 85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Need to address these issues</a:t>
            </a:r>
            <a:r>
              <a:rPr sz="3234" dirty="0" smtClean="0"/>
              <a:t>:</a:t>
            </a:r>
            <a:endParaRPr sz="3234" dirty="0"/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H</a:t>
            </a:r>
            <a:r>
              <a:rPr sz="3234" dirty="0" smtClean="0"/>
              <a:t>ow </a:t>
            </a:r>
            <a:r>
              <a:rPr sz="3234" dirty="0"/>
              <a:t>do we model the way a camera projects 3D points onto a 2D image?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H</a:t>
            </a:r>
            <a:r>
              <a:rPr sz="3234" dirty="0" smtClean="0"/>
              <a:t>ow </a:t>
            </a:r>
            <a:r>
              <a:rPr sz="3234" dirty="0"/>
              <a:t>many parameters are involved in this projection and what is their relationship (linear/non-linear)?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W</a:t>
            </a:r>
            <a:r>
              <a:rPr sz="3234" dirty="0" smtClean="0"/>
              <a:t>hich </a:t>
            </a:r>
            <a:r>
              <a:rPr sz="3234" dirty="0"/>
              <a:t>measurements/how many allow us to robustly estimate these parameters?</a:t>
            </a:r>
          </a:p>
        </p:txBody>
      </p:sp>
    </p:spTree>
    <p:extLst>
      <p:ext uri="{BB962C8B-B14F-4D97-AF65-F5344CB8AC3E}">
        <p14:creationId xmlns:p14="http://schemas.microsoft.com/office/powerpoint/2010/main" val="5285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Camera Model: Camera Matrix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 smtClean="0"/>
                  <a:t>Camera matrix</a:t>
                </a:r>
                <a:r>
                  <a:rPr lang="en-US" dirty="0" smtClean="0"/>
                  <a:t>: a 3x4 matrix that transforms from 3D scene points (</a:t>
                </a:r>
                <a:r>
                  <a:rPr lang="en-US" i="1" dirty="0" smtClean="0">
                    <a:latin typeface="Times" charset="0"/>
                    <a:ea typeface="Times" charset="0"/>
                    <a:cs typeface="Times" charset="0"/>
                  </a:rPr>
                  <a:t>x</a:t>
                </a:r>
                <a:r>
                  <a:rPr lang="en-US" dirty="0" smtClean="0">
                    <a:latin typeface="Times" charset="0"/>
                    <a:ea typeface="Times" charset="0"/>
                    <a:cs typeface="Times" charset="0"/>
                  </a:rPr>
                  <a:t>, </a:t>
                </a:r>
                <a:r>
                  <a:rPr lang="en-US" i="1" dirty="0" smtClean="0">
                    <a:latin typeface="Times" charset="0"/>
                    <a:ea typeface="Times" charset="0"/>
                    <a:cs typeface="Times" charset="0"/>
                  </a:rPr>
                  <a:t>y</a:t>
                </a:r>
                <a:r>
                  <a:rPr lang="en-US" dirty="0" smtClean="0">
                    <a:latin typeface="Times" charset="0"/>
                    <a:ea typeface="Times" charset="0"/>
                    <a:cs typeface="Times" charset="0"/>
                  </a:rPr>
                  <a:t>, </a:t>
                </a:r>
                <a:r>
                  <a:rPr lang="en-US" i="1" dirty="0" smtClean="0">
                    <a:latin typeface="Times" charset="0"/>
                    <a:ea typeface="Times" charset="0"/>
                    <a:cs typeface="Times" charset="0"/>
                  </a:rPr>
                  <a:t>z</a:t>
                </a:r>
                <a:r>
                  <a:rPr lang="en-US" dirty="0" smtClean="0"/>
                  <a:t>) to 2D screen points (</a:t>
                </a:r>
                <a:r>
                  <a:rPr lang="en-US" i="1" dirty="0" smtClean="0">
                    <a:latin typeface="Times" charset="0"/>
                    <a:ea typeface="Times" charset="0"/>
                    <a:cs typeface="Times" charset="0"/>
                  </a:rPr>
                  <a:t>x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′</m:t>
                    </m:r>
                  </m:oMath>
                </a14:m>
                <a:r>
                  <a:rPr lang="en-US" dirty="0" smtClean="0">
                    <a:latin typeface="Times" charset="0"/>
                    <a:ea typeface="Times" charset="0"/>
                    <a:cs typeface="Times" charset="0"/>
                  </a:rPr>
                  <a:t>/</a:t>
                </a:r>
                <a:r>
                  <a:rPr lang="en-US" i="1" dirty="0" smtClean="0">
                    <a:latin typeface="Times" charset="0"/>
                    <a:ea typeface="Times" charset="0"/>
                    <a:cs typeface="Times" charset="0"/>
                  </a:rPr>
                  <a:t>w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′</m:t>
                    </m:r>
                  </m:oMath>
                </a14:m>
                <a:r>
                  <a:rPr lang="en-US" dirty="0" smtClean="0">
                    <a:latin typeface="Times" charset="0"/>
                    <a:ea typeface="Times" charset="0"/>
                    <a:cs typeface="Times" charset="0"/>
                  </a:rPr>
                  <a:t>, </a:t>
                </a:r>
                <a:r>
                  <a:rPr lang="en-US" i="1" dirty="0" smtClean="0">
                    <a:latin typeface="Times" charset="0"/>
                    <a:ea typeface="Times" charset="0"/>
                    <a:cs typeface="Times" charset="0"/>
                  </a:rPr>
                  <a:t>y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′</m:t>
                    </m:r>
                  </m:oMath>
                </a14:m>
                <a:r>
                  <a:rPr lang="en-US" dirty="0" smtClean="0">
                    <a:latin typeface="Times" charset="0"/>
                    <a:ea typeface="Times" charset="0"/>
                    <a:cs typeface="Times" charset="0"/>
                  </a:rPr>
                  <a:t>/</a:t>
                </a:r>
                <a:r>
                  <a:rPr lang="en-US" i="1" dirty="0" smtClean="0">
                    <a:latin typeface="Times" charset="0"/>
                    <a:ea typeface="Times" charset="0"/>
                    <a:cs typeface="Times" charset="0"/>
                  </a:rPr>
                  <a:t>w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Times New Roman" charset="0"/>
                        <a:cs typeface="Times New Roman" charset="0"/>
                      </a:rPr>
                      <m:t>′</m:t>
                    </m:r>
                  </m:oMath>
                </a14:m>
                <a:r>
                  <a:rPr lang="en-US" dirty="0" smtClean="0"/>
                  <a:t>):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How many free parameters in the camera matrix?</a:t>
                </a:r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57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74812" y="2969374"/>
                <a:ext cx="7828952" cy="20320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mr-IN" sz="4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uk-UA" sz="4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</m:t>
                                  </m:r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24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</m:t>
                                  </m:r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34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mr-IN" sz="400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𝑦</m:t>
                                  </m:r>
                                </m:e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𝑧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812" y="2969374"/>
                <a:ext cx="7828952" cy="203209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66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Camera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722441"/>
            <a:ext cx="11733371" cy="4525963"/>
          </a:xfrm>
        </p:spPr>
        <p:txBody>
          <a:bodyPr/>
          <a:lstStyle/>
          <a:p>
            <a:r>
              <a:rPr lang="en-US" dirty="0" smtClean="0"/>
              <a:t>Can rewrite the camera matrix in terms of </a:t>
            </a:r>
            <a:r>
              <a:rPr lang="en-US" b="1" dirty="0" smtClean="0"/>
              <a:t>intrinsic</a:t>
            </a:r>
            <a:r>
              <a:rPr lang="en-US" dirty="0" smtClean="0"/>
              <a:t> and </a:t>
            </a:r>
            <a:r>
              <a:rPr lang="en-US" b="1" dirty="0" smtClean="0"/>
              <a:t>extrinsic</a:t>
            </a:r>
            <a:r>
              <a:rPr lang="en-US" dirty="0" smtClean="0"/>
              <a:t> parameters.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4800" dirty="0"/>
          </a:p>
          <a:p>
            <a:r>
              <a:rPr lang="en-US" dirty="0" smtClean="0"/>
              <a:t>How many intrinsic parameters?</a:t>
            </a:r>
          </a:p>
          <a:p>
            <a:r>
              <a:rPr lang="en-US" dirty="0" smtClean="0"/>
              <a:t>How many extrinsic parameters?</a:t>
            </a:r>
          </a:p>
          <a:p>
            <a:r>
              <a:rPr lang="en-US" dirty="0" smtClean="0"/>
              <a:t>How many parameters in total?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674812" y="2518144"/>
                <a:ext cx="7828952" cy="20320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r>
                      <a:rPr lang="en-US" sz="4000" b="1" i="0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𝐊</m:t>
                    </m:r>
                    <m:r>
                      <a:rPr lang="en-US" sz="4000" b="1" i="0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mr-IN" sz="4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mr-IN" sz="4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4000" b="1" i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𝐑</m:t>
                              </m:r>
                            </m:e>
                            <m:e>
                              <m:r>
                                <a:rPr lang="en-US" sz="4000" b="1" i="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𝐭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mr-IN" sz="400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𝑦</m:t>
                                  </m:r>
                                </m:e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𝑧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812" y="2518144"/>
                <a:ext cx="7828952" cy="203209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7897812" y="2429934"/>
            <a:ext cx="4037013" cy="2399675"/>
            <a:chOff x="7897812" y="2429934"/>
            <a:chExt cx="4037013" cy="239967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Rectangle 5"/>
                <p:cNvSpPr/>
                <p:nvPr/>
              </p:nvSpPr>
              <p:spPr>
                <a:xfrm>
                  <a:off x="8154915" y="2698276"/>
                  <a:ext cx="3552896" cy="149540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3600" b="1" dirty="0" smtClean="0">
                      <a:ea typeface="Times New Roman" charset="0"/>
                      <a:cs typeface="Times New Roman" charset="0"/>
                    </a:rPr>
                    <a:t>K</a:t>
                  </a:r>
                  <a:r>
                    <a:rPr lang="en-US" sz="3600" dirty="0" smtClean="0">
                      <a:ea typeface="Times New Roman" charset="0"/>
                      <a:cs typeface="Times New Roman" charset="0"/>
                    </a:rPr>
                    <a:t>=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mr-IN" sz="36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uk-UA" sz="36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600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uk-UA" sz="3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3600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uk-UA" sz="3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𝛾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600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3600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60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600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uk-UA" sz="3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sz="3600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3600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3600" i="1">
                                        <a:latin typeface="Cambria Math" charset="0"/>
                                        <a:ea typeface="Times New Roman" charset="0"/>
                                        <a:cs typeface="Times New Roman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60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i="1">
                                    <a:latin typeface="Cambria Math" charset="0"/>
                                    <a:ea typeface="Times New Roman" charset="0"/>
                                    <a:cs typeface="Times New Roman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lang="en-US" sz="3600" dirty="0"/>
                </a:p>
              </p:txBody>
            </p:sp>
          </mc:Choice>
          <mc:Fallback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4915" y="2698276"/>
                  <a:ext cx="3552896" cy="149540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53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>
            <a:xfrm>
              <a:off x="7897812" y="2429934"/>
              <a:ext cx="4037013" cy="2399675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 smtClean="0">
                <a:solidFill>
                  <a:schemeClr val="accent2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812212" y="4162922"/>
              <a:ext cx="27431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B050"/>
                  </a:solidFill>
                  <a:ea typeface="Arial" charset="0"/>
                  <a:cs typeface="Arial" charset="0"/>
                </a:rPr>
                <a:t>Intrinsic matrix</a:t>
              </a:r>
              <a:endParaRPr lang="en-US" sz="2800" dirty="0">
                <a:solidFill>
                  <a:srgbClr val="00B050"/>
                </a:solidFill>
                <a:ea typeface="Arial" charset="0"/>
                <a:cs typeface="Arial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71663" y="5394007"/>
                <a:ext cx="11700560" cy="141897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uk-UA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uk-UA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  <a:r>
                  <a:rPr lang="en-US" sz="2800" dirty="0"/>
                  <a:t>focal length in pixels,</a:t>
                </a:r>
                <a:r>
                  <a:rPr lang="en-US" sz="2800" dirty="0" smtClean="0"/>
                  <a:t/>
                </a:r>
                <a:br>
                  <a:rPr lang="en-US" sz="2800" dirty="0" smtClean="0"/>
                </a:br>
                <a14:m>
                  <m:oMath xmlns:m="http://schemas.openxmlformats.org/officeDocument/2006/math">
                    <m:r>
                      <a:rPr lang="uk-UA" sz="2800" i="1">
                        <a:latin typeface="Cambria Math" charset="0"/>
                        <a:ea typeface="Cambria Math" charset="0"/>
                        <a:cs typeface="Cambria Math" charset="0"/>
                      </a:rPr>
                      <m:t>𝛾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/>
                  <a:t>skew between x and y axes (often zero),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𝑣</m:t>
                        </m:r>
                      </m:e>
                      <m:sub>
                        <m:r>
                          <a:rPr lang="en-US" sz="28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/>
                  <a:t> principal point (typically center of image).</a:t>
                </a: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663" y="5394007"/>
                <a:ext cx="11700560" cy="1418978"/>
              </a:xfrm>
              <a:prstGeom prst="rect">
                <a:avLst/>
              </a:prstGeom>
              <a:blipFill rotWithShape="0">
                <a:blip r:embed="rId4"/>
                <a:stretch>
                  <a:fillRect t="-4681" b="-1021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905090" y="4461282"/>
            <a:ext cx="3428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a typeface="Arial" charset="0"/>
                <a:cs typeface="Arial" charset="0"/>
              </a:rPr>
              <a:t>World</a:t>
            </a:r>
            <a:br>
              <a:rPr lang="en-US" sz="2800" dirty="0" smtClean="0">
                <a:ea typeface="Arial" charset="0"/>
                <a:cs typeface="Arial" charset="0"/>
              </a:rPr>
            </a:br>
            <a:r>
              <a:rPr lang="en-US" sz="2800" dirty="0" smtClean="0">
                <a:ea typeface="Arial" charset="0"/>
                <a:cs typeface="Arial" charset="0"/>
              </a:rPr>
              <a:t>coordinates</a:t>
            </a:r>
            <a:endParaRPr lang="en-US" sz="2800" dirty="0"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890" y="4443561"/>
            <a:ext cx="3428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a typeface="Arial" charset="0"/>
                <a:cs typeface="Arial" charset="0"/>
              </a:rPr>
              <a:t>Screen</a:t>
            </a:r>
            <a:br>
              <a:rPr lang="en-US" sz="2800" dirty="0" smtClean="0">
                <a:ea typeface="Arial" charset="0"/>
                <a:cs typeface="Arial" charset="0"/>
              </a:rPr>
            </a:br>
            <a:r>
              <a:rPr lang="en-US" sz="2800" dirty="0" smtClean="0">
                <a:ea typeface="Arial" charset="0"/>
                <a:cs typeface="Arial" charset="0"/>
              </a:rPr>
              <a:t>coordinates</a:t>
            </a:r>
            <a:endParaRPr lang="en-US" sz="2800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95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12" y="1371600"/>
            <a:ext cx="7543800" cy="50095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 smtClean="0"/>
              <a:t>Real Camera Model: R</a:t>
            </a:r>
            <a:r>
              <a:rPr sz="4500" dirty="0" smtClean="0"/>
              <a:t>adial </a:t>
            </a:r>
            <a:r>
              <a:rPr lang="en-US" sz="4500" dirty="0" smtClean="0"/>
              <a:t>D</a:t>
            </a:r>
            <a:r>
              <a:rPr sz="4500" dirty="0" smtClean="0"/>
              <a:t>istortion</a:t>
            </a:r>
            <a:endParaRPr sz="4500" dirty="0"/>
          </a:p>
        </p:txBody>
      </p:sp>
      <p:pic>
        <p:nvPicPr>
          <p:cNvPr id="239" name="distort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86273" y="3838902"/>
            <a:ext cx="4920259" cy="2419946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114300" dist="88900" dir="2700000" rotWithShape="0">
              <a:srgbClr val="000000"/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627812" y="6460138"/>
            <a:ext cx="60928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mtClean="0">
                <a:hlinkClick r:id="rId4"/>
              </a:rPr>
              <a:t>Photo by Renaud Leon, Creative Commons Licensed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5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/>
              <a:t>Real Camera Model: Radial Distortion</a:t>
            </a:r>
            <a:endParaRPr sz="4500" dirty="0"/>
          </a:p>
        </p:txBody>
      </p:sp>
      <p:sp>
        <p:nvSpPr>
          <p:cNvPr id="242" name="Shape 24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T</a:t>
            </a:r>
            <a:r>
              <a:rPr sz="3234" dirty="0" smtClean="0"/>
              <a:t>hese </a:t>
            </a:r>
            <a:r>
              <a:rPr sz="3234" dirty="0"/>
              <a:t>nonlinear effects cannot be represented by a matrix</a:t>
            </a:r>
          </a:p>
        </p:txBody>
      </p:sp>
      <p:pic>
        <p:nvPicPr>
          <p:cNvPr id="243" name="distort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0924" y="2479104"/>
            <a:ext cx="4750594" cy="2339579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ffectLst>
            <a:outerShdw blurRad="114300" dist="88900" dir="2700000" rotWithShape="0">
              <a:srgbClr val="000000"/>
            </a:outerShdw>
          </a:effectLst>
        </p:spPr>
      </p:pic>
      <p:grpSp>
        <p:nvGrpSpPr>
          <p:cNvPr id="248" name="Group 248"/>
          <p:cNvGrpSpPr/>
          <p:nvPr/>
        </p:nvGrpSpPr>
        <p:grpSpPr>
          <a:xfrm>
            <a:off x="2535931" y="2752569"/>
            <a:ext cx="3607595" cy="3629933"/>
            <a:chOff x="0" y="0"/>
            <a:chExt cx="5130800" cy="5162570"/>
          </a:xfrm>
        </p:grpSpPr>
        <p:pic>
          <p:nvPicPr>
            <p:cNvPr id="244" name="droppedImage.pdf"/>
            <p:cNvPicPr/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3637626"/>
              <a:ext cx="5130801" cy="15249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5" name="droppedImage.pdf"/>
            <p:cNvPicPr/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3129312" cy="508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droppedImage.pdf"/>
            <p:cNvPicPr/>
            <p:nvPr/>
          </p:nvPicPr>
          <p:blipFill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873665"/>
              <a:ext cx="2986349" cy="508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7" name="droppedImage.pdf"/>
            <p:cNvPicPr/>
            <p:nvPr/>
          </p:nvPicPr>
          <p:blipFill>
            <a:blip r:embed="rId9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1747331"/>
              <a:ext cx="2827501" cy="667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4" name="Group 254"/>
          <p:cNvGrpSpPr/>
          <p:nvPr/>
        </p:nvGrpSpPr>
        <p:grpSpPr>
          <a:xfrm>
            <a:off x="5257918" y="5146210"/>
            <a:ext cx="6600931" cy="1370376"/>
            <a:chOff x="-1" y="-250185"/>
            <a:chExt cx="9387988" cy="1948976"/>
          </a:xfrm>
        </p:grpSpPr>
        <p:sp>
          <p:nvSpPr>
            <p:cNvPr id="249" name="Shape 249"/>
            <p:cNvSpPr/>
            <p:nvPr/>
          </p:nvSpPr>
          <p:spPr>
            <a:xfrm>
              <a:off x="10390" y="861290"/>
              <a:ext cx="658092" cy="65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custDash>
                <a:ds d="300000" sp="3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8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969"/>
            </a:p>
          </p:txBody>
        </p:sp>
        <p:sp>
          <p:nvSpPr>
            <p:cNvPr id="250" name="Shape 250"/>
            <p:cNvSpPr/>
            <p:nvPr/>
          </p:nvSpPr>
          <p:spPr>
            <a:xfrm>
              <a:off x="-1" y="-1"/>
              <a:ext cx="658093" cy="65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custDash>
                <a:ds d="300000" sp="3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8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969"/>
            </a:p>
          </p:txBody>
        </p:sp>
        <p:sp>
          <p:nvSpPr>
            <p:cNvPr id="251" name="Shape 251"/>
            <p:cNvSpPr/>
            <p:nvPr/>
          </p:nvSpPr>
          <p:spPr>
            <a:xfrm>
              <a:off x="2171517" y="-250185"/>
              <a:ext cx="7216470" cy="194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en-US" sz="2812" dirty="0"/>
                <a:t>A</a:t>
              </a:r>
              <a:r>
                <a:rPr sz="2812" dirty="0" smtClean="0"/>
                <a:t>dditional </a:t>
              </a:r>
              <a:r>
                <a:rPr sz="2812" dirty="0"/>
                <a:t>intrinsic</a:t>
              </a:r>
              <a:br>
                <a:rPr sz="2812" dirty="0"/>
              </a:br>
              <a:r>
                <a:rPr sz="2812" dirty="0" smtClean="0"/>
                <a:t>parameter</a:t>
              </a:r>
              <a:r>
                <a:rPr lang="en-US" sz="2812" dirty="0" smtClean="0"/>
                <a:t>s (for more accuracy,</a:t>
              </a:r>
              <a:br>
                <a:rPr lang="en-US" sz="2812" dirty="0" smtClean="0"/>
              </a:br>
              <a:r>
                <a:rPr lang="en-US" sz="2812" dirty="0" smtClean="0"/>
                <a:t>can also include </a:t>
              </a:r>
              <a:r>
                <a:rPr lang="en-US" sz="2812" i="1" dirty="0" smtClean="0"/>
                <a:t>r</a:t>
              </a:r>
              <a:r>
                <a:rPr lang="en-US" sz="2812" baseline="30000" dirty="0" smtClean="0"/>
                <a:t>4</a:t>
              </a:r>
              <a:r>
                <a:rPr lang="en-US" sz="2812" dirty="0" smtClean="0"/>
                <a:t>, </a:t>
              </a:r>
              <a:r>
                <a:rPr lang="en-US" sz="2812" i="1" dirty="0" smtClean="0"/>
                <a:t>r</a:t>
              </a:r>
              <a:r>
                <a:rPr lang="en-US" sz="2812" baseline="30000" dirty="0" smtClean="0"/>
                <a:t>6</a:t>
              </a:r>
              <a:r>
                <a:rPr lang="en-US" sz="2812" dirty="0" smtClean="0"/>
                <a:t> terms)</a:t>
              </a:r>
              <a:endParaRPr sz="2812" dirty="0"/>
            </a:p>
          </p:txBody>
        </p:sp>
        <p:sp>
          <p:nvSpPr>
            <p:cNvPr id="252" name="Shape 252"/>
            <p:cNvSpPr/>
            <p:nvPr/>
          </p:nvSpPr>
          <p:spPr>
            <a:xfrm>
              <a:off x="655974" y="435840"/>
              <a:ext cx="1371600" cy="203201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  <p:sp>
          <p:nvSpPr>
            <p:cNvPr id="253" name="Shape 253"/>
            <p:cNvSpPr/>
            <p:nvPr/>
          </p:nvSpPr>
          <p:spPr>
            <a:xfrm flipV="1">
              <a:off x="672907" y="655973"/>
              <a:ext cx="1337734" cy="372535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21457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844"/>
            </a:p>
          </p:txBody>
        </p:sp>
      </p:grpSp>
    </p:spTree>
    <p:extLst>
      <p:ext uri="{BB962C8B-B14F-4D97-AF65-F5344CB8AC3E}">
        <p14:creationId xmlns:p14="http://schemas.microsoft.com/office/powerpoint/2010/main" val="161051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 smtClean="0"/>
              <a:t>C</a:t>
            </a:r>
            <a:r>
              <a:rPr sz="4500" dirty="0" smtClean="0"/>
              <a:t>amera </a:t>
            </a:r>
            <a:r>
              <a:rPr lang="en-US" sz="4500" dirty="0" smtClean="0"/>
              <a:t>C</a:t>
            </a:r>
            <a:r>
              <a:rPr sz="4500" dirty="0" smtClean="0"/>
              <a:t>alibration</a:t>
            </a:r>
            <a:endParaRPr sz="4500" dirty="0"/>
          </a:p>
        </p:txBody>
      </p:sp>
      <p:sp>
        <p:nvSpPr>
          <p:cNvPr id="257" name="Shape 257"/>
          <p:cNvSpPr>
            <a:spLocks noGrp="1"/>
          </p:cNvSpPr>
          <p:nvPr>
            <p:ph idx="1"/>
          </p:nvPr>
        </p:nvSpPr>
        <p:spPr>
          <a:xfrm>
            <a:off x="609441" y="1722441"/>
            <a:ext cx="11460639" cy="145652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smtClean="0"/>
              <a:t>T</a:t>
            </a:r>
            <a:r>
              <a:rPr sz="3234" smtClean="0"/>
              <a:t>ake </a:t>
            </a:r>
            <a:r>
              <a:rPr sz="3234"/>
              <a:t>pictures of scene with known 3D structure and solve for free parameters in projection:</a:t>
            </a:r>
          </a:p>
        </p:txBody>
      </p:sp>
      <p:pic>
        <p:nvPicPr>
          <p:cNvPr id="258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3026" y="3310851"/>
            <a:ext cx="2386750" cy="1790063"/>
          </a:xfrm>
          <a:prstGeom prst="rect">
            <a:avLst/>
          </a:prstGeom>
          <a:ln w="38100">
            <a:solidFill>
              <a:srgbClr val="C0C0C0"/>
            </a:solidFill>
            <a:miter lim="400000"/>
          </a:ln>
          <a:effectLst>
            <a:outerShdw blurRad="635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59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63357" y="4132383"/>
            <a:ext cx="2386750" cy="1790063"/>
          </a:xfrm>
          <a:prstGeom prst="rect">
            <a:avLst/>
          </a:prstGeom>
          <a:ln w="38100">
            <a:solidFill>
              <a:srgbClr val="C0C0C0"/>
            </a:solidFill>
            <a:miter lim="400000"/>
          </a:ln>
          <a:effectLst>
            <a:outerShdw blurRad="635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60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49744" y="4784250"/>
            <a:ext cx="2386750" cy="1790063"/>
          </a:xfrm>
          <a:prstGeom prst="rect">
            <a:avLst/>
          </a:prstGeom>
          <a:ln w="38100">
            <a:solidFill>
              <a:srgbClr val="C0C0C0"/>
            </a:solidFill>
            <a:miter lim="400000"/>
          </a:ln>
          <a:effectLst>
            <a:outerShdw blurRad="63500" dist="76200" dir="2700000" rotWithShape="0">
              <a:srgbClr val="000000">
                <a:alpha val="75000"/>
              </a:srgbClr>
            </a:outerShdw>
          </a:effectLst>
        </p:spPr>
      </p:pic>
      <p:graphicFrame>
        <p:nvGraphicFramePr>
          <p:cNvPr id="261" name="Table 261"/>
          <p:cNvGraphicFramePr/>
          <p:nvPr>
            <p:extLst>
              <p:ext uri="{D42A27DB-BD31-4B8C-83A1-F6EECF244321}">
                <p14:modId xmlns:p14="http://schemas.microsoft.com/office/powerpoint/2010/main" val="315020032"/>
              </p:ext>
            </p:extLst>
          </p:nvPr>
        </p:nvGraphicFramePr>
        <p:xfrm>
          <a:off x="8112521" y="3732609"/>
          <a:ext cx="1562694" cy="1639491"/>
        </p:xfrm>
        <a:graphic>
          <a:graphicData uri="http://schemas.openxmlformats.org/drawingml/2006/table">
            <a:tbl>
              <a:tblPr/>
              <a:tblGrid>
                <a:gridCol w="520898"/>
                <a:gridCol w="520898"/>
                <a:gridCol w="520898"/>
              </a:tblGrid>
              <a:tr h="546497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000000"/>
                    </a:solidFill>
                  </a:tcPr>
                </a:tc>
              </a:tr>
              <a:tr h="546497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FFFFFF"/>
                    </a:solidFill>
                  </a:tcPr>
                </a:tc>
              </a:tr>
              <a:tr h="546497"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1168400" algn="l"/>
                        </a:tabLst>
                        <a:defRPr sz="4600"/>
                      </a:pPr>
                      <a:endParaRPr sz="3200"/>
                    </a:p>
                  </a:txBody>
                  <a:tcPr marL="26789" marR="26789" marT="26789" marB="26789" anchor="ctr" horzOverflow="overflow"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262" name="Shape 262"/>
          <p:cNvSpPr/>
          <p:nvPr/>
        </p:nvSpPr>
        <p:spPr>
          <a:xfrm>
            <a:off x="8005365" y="4365402"/>
            <a:ext cx="0" cy="1054918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63" name="Shape 263"/>
          <p:cNvSpPr/>
          <p:nvPr/>
        </p:nvSpPr>
        <p:spPr>
          <a:xfrm flipH="1" flipV="1">
            <a:off x="7987506" y="5420321"/>
            <a:ext cx="1027190" cy="89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64" name="Shape 264"/>
          <p:cNvSpPr/>
          <p:nvPr/>
        </p:nvSpPr>
        <p:spPr>
          <a:xfrm flipV="1">
            <a:off x="7570787" y="5411391"/>
            <a:ext cx="434578" cy="538758"/>
          </a:xfrm>
          <a:prstGeom prst="line">
            <a:avLst/>
          </a:prstGeom>
          <a:ln w="25400">
            <a:solidFill>
              <a:schemeClr val="tx1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265" name="Shape 265"/>
          <p:cNvSpPr/>
          <p:nvPr/>
        </p:nvSpPr>
        <p:spPr>
          <a:xfrm>
            <a:off x="8919071" y="5310754"/>
            <a:ext cx="251672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/>
              <a:t>x</a:t>
            </a:r>
          </a:p>
        </p:txBody>
      </p:sp>
      <p:sp>
        <p:nvSpPr>
          <p:cNvPr id="266" name="Shape 266"/>
          <p:cNvSpPr/>
          <p:nvPr/>
        </p:nvSpPr>
        <p:spPr>
          <a:xfrm>
            <a:off x="7688919" y="4042739"/>
            <a:ext cx="251672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/>
              <a:t>y</a:t>
            </a:r>
          </a:p>
        </p:txBody>
      </p:sp>
      <p:sp>
        <p:nvSpPr>
          <p:cNvPr id="267" name="Shape 267"/>
          <p:cNvSpPr/>
          <p:nvPr/>
        </p:nvSpPr>
        <p:spPr>
          <a:xfrm>
            <a:off x="7701599" y="5784028"/>
            <a:ext cx="251672" cy="504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12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08230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 smtClean="0"/>
              <a:t>C</a:t>
            </a:r>
            <a:r>
              <a:rPr sz="4500" dirty="0" smtClean="0"/>
              <a:t>alibration </a:t>
            </a:r>
            <a:r>
              <a:rPr lang="en-US" sz="4500" dirty="0" smtClean="0"/>
              <a:t>A</a:t>
            </a:r>
            <a:r>
              <a:rPr sz="4500" dirty="0" smtClean="0"/>
              <a:t>lgorithms</a:t>
            </a:r>
            <a:endParaRPr sz="4500" dirty="0"/>
          </a:p>
        </p:txBody>
      </p:sp>
      <p:sp>
        <p:nvSpPr>
          <p:cNvPr id="270" name="Shape 270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P</a:t>
            </a:r>
            <a:r>
              <a:rPr sz="3234" dirty="0" smtClean="0"/>
              <a:t>articular </a:t>
            </a:r>
            <a:r>
              <a:rPr sz="3234" dirty="0"/>
              <a:t>method used depends on: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W</a:t>
            </a:r>
            <a:r>
              <a:rPr sz="3234" dirty="0" smtClean="0"/>
              <a:t>hat </a:t>
            </a:r>
            <a:r>
              <a:rPr sz="3234" dirty="0"/>
              <a:t>data is available!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 err="1" smtClean="0"/>
              <a:t>I</a:t>
            </a:r>
            <a:r>
              <a:rPr sz="3234" dirty="0" err="1" smtClean="0"/>
              <a:t>ntrinsics</a:t>
            </a:r>
            <a:r>
              <a:rPr sz="3234" dirty="0" smtClean="0"/>
              <a:t> </a:t>
            </a:r>
            <a:r>
              <a:rPr sz="3234" dirty="0"/>
              <a:t>only vs. extrinsics only vs. both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C</a:t>
            </a:r>
            <a:r>
              <a:rPr sz="3234" dirty="0" smtClean="0"/>
              <a:t>amera </a:t>
            </a:r>
            <a:r>
              <a:rPr sz="3234" dirty="0"/>
              <a:t>model being used (pinhole, </a:t>
            </a:r>
            <a:r>
              <a:rPr sz="3234" dirty="0" smtClean="0"/>
              <a:t>affine</a:t>
            </a:r>
            <a:r>
              <a:rPr sz="3234" dirty="0"/>
              <a:t>, etc</a:t>
            </a:r>
            <a:r>
              <a:rPr sz="3234" dirty="0" smtClean="0"/>
              <a:t>.)</a:t>
            </a:r>
            <a:endParaRPr lang="en-US" sz="3234" dirty="0" smtClean="0"/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Typical model (e.g. </a:t>
            </a:r>
            <a:r>
              <a:rPr lang="en-US" sz="3234" dirty="0" err="1" smtClean="0"/>
              <a:t>OpenCV</a:t>
            </a:r>
            <a:r>
              <a:rPr lang="en-US" sz="3234" dirty="0" smtClean="0"/>
              <a:t>): pinhole + radial distortion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endParaRPr sz="3234" dirty="0"/>
          </a:p>
        </p:txBody>
      </p:sp>
    </p:spTree>
    <p:extLst>
      <p:ext uri="{BB962C8B-B14F-4D97-AF65-F5344CB8AC3E}">
        <p14:creationId xmlns:p14="http://schemas.microsoft.com/office/powerpoint/2010/main" val="114922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 smtClean="0"/>
              <a:t>C</a:t>
            </a:r>
            <a:r>
              <a:rPr sz="4500" dirty="0" smtClean="0"/>
              <a:t>amera </a:t>
            </a:r>
            <a:r>
              <a:rPr lang="en-US" sz="4500" dirty="0" smtClean="0"/>
              <a:t>C</a:t>
            </a:r>
            <a:r>
              <a:rPr sz="4500" dirty="0" smtClean="0"/>
              <a:t>alibration</a:t>
            </a:r>
            <a:r>
              <a:rPr sz="4500" dirty="0"/>
              <a:t>: </a:t>
            </a:r>
            <a:r>
              <a:rPr lang="en-US" sz="4500" dirty="0" smtClean="0"/>
              <a:t>E</a:t>
            </a:r>
            <a:r>
              <a:rPr sz="4500" dirty="0" smtClean="0"/>
              <a:t>xample </a:t>
            </a:r>
            <a:r>
              <a:rPr sz="4500" dirty="0"/>
              <a:t>#1</a:t>
            </a:r>
          </a:p>
        </p:txBody>
      </p:sp>
      <p:sp>
        <p:nvSpPr>
          <p:cNvPr id="273" name="Shape 27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G</a:t>
            </a:r>
            <a:r>
              <a:rPr sz="3234" dirty="0" smtClean="0"/>
              <a:t>iven</a:t>
            </a:r>
            <a:r>
              <a:rPr sz="3234" dirty="0"/>
              <a:t>: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34" dirty="0"/>
              <a:t>3D &lt;=&gt; 2D correspondences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3234" dirty="0"/>
              <a:t>P</a:t>
            </a:r>
            <a:r>
              <a:rPr lang="en-US" sz="3234" dirty="0" smtClean="0"/>
              <a:t>inhole </a:t>
            </a:r>
            <a:r>
              <a:rPr sz="3234" dirty="0" smtClean="0"/>
              <a:t>camera </a:t>
            </a:r>
            <a:r>
              <a:rPr sz="3234" dirty="0" smtClean="0"/>
              <a:t>model</a:t>
            </a:r>
            <a:r>
              <a:rPr lang="en-US" sz="3234" dirty="0"/>
              <a:t> </a:t>
            </a:r>
            <a:r>
              <a:rPr sz="3234" dirty="0" smtClean="0"/>
              <a:t>(no </a:t>
            </a:r>
            <a:r>
              <a:rPr sz="3234" dirty="0"/>
              <a:t>radial distortion)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Convert camera matrix into system of equations</a:t>
            </a:r>
            <a:r>
              <a:rPr sz="3234" dirty="0" smtClean="0"/>
              <a:t>:</a:t>
            </a:r>
            <a:r>
              <a:rPr lang="en-US" sz="3234" dirty="0" smtClean="0"/>
              <a:t/>
            </a:r>
            <a:br>
              <a:rPr lang="en-US" sz="3234" dirty="0" smtClean="0"/>
            </a:br>
            <a:r>
              <a:rPr lang="en-US" sz="3234" dirty="0" smtClean="0"/>
              <a:t/>
            </a:r>
            <a:br>
              <a:rPr lang="en-US" sz="3234" dirty="0" smtClean="0"/>
            </a:br>
            <a:r>
              <a:rPr lang="en-US" sz="3234" dirty="0" smtClean="0"/>
              <a:t/>
            </a:r>
            <a:br>
              <a:rPr lang="en-US" sz="3234" dirty="0" smtClean="0"/>
            </a:br>
            <a:r>
              <a:rPr lang="en-US" sz="3234" dirty="0" smtClean="0"/>
              <a:t/>
            </a:r>
            <a:br>
              <a:rPr lang="en-US" sz="3234" dirty="0" smtClean="0"/>
            </a:br>
            <a:r>
              <a:rPr lang="en-US" sz="3234" dirty="0" smtClean="0"/>
              <a:t/>
            </a:r>
            <a:br>
              <a:rPr lang="en-US" sz="3234" dirty="0" smtClean="0"/>
            </a:br>
            <a:endParaRPr sz="3234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371150" y="4189728"/>
                <a:ext cx="7828952" cy="20320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charset="0"/>
                        <a:ea typeface="Times New Roman" charset="0"/>
                        <a:cs typeface="Times New Roman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mr-IN" sz="4000" b="0" i="1" smtClean="0">
                            <a:solidFill>
                              <a:schemeClr val="tx1"/>
                            </a:solidFill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4"/>
                                  <m:mcJc m:val="center"/>
                                </m:mcPr>
                              </m:mc>
                            </m:mcs>
                            <m:ctrlPr>
                              <a:rPr lang="uk-UA" sz="40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</m:t>
                                  </m:r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24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</m:t>
                                  </m:r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34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mr-IN" sz="4000" dirty="0">
                    <a:ea typeface="Times New Roman" charset="0"/>
                    <a:cs typeface="Times New Roman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4000" i="1">
                            <a:latin typeface="Cambria Math" charset="0"/>
                            <a:ea typeface="Times New Roman" charset="0"/>
                            <a:cs typeface="Times New Roman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4000" i="1">
                                <a:latin typeface="Cambria Math" charset="0"/>
                                <a:ea typeface="Times New Roman" charset="0"/>
                                <a:cs typeface="Times New Roman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4000" i="1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𝑦</m:t>
                                  </m:r>
                                </m:e>
                                <m:e>
                                  <m:r>
                                    <a:rPr lang="en-US" sz="4000" b="0" i="1" smtClean="0"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𝑧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150" y="4189728"/>
                <a:ext cx="7828952" cy="203209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21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itle 1"/>
          <p:cNvSpPr>
            <a:spLocks noGrp="1"/>
          </p:cNvSpPr>
          <p:nvPr>
            <p:ph type="title"/>
          </p:nvPr>
        </p:nvSpPr>
        <p:spPr>
          <a:xfrm>
            <a:off x="1522412" y="76201"/>
            <a:ext cx="9144000" cy="838200"/>
          </a:xfrm>
        </p:spPr>
        <p:txBody>
          <a:bodyPr/>
          <a:lstStyle/>
          <a:p>
            <a:pPr algn="ctr"/>
            <a:r>
              <a:rPr lang="en-US" sz="3600" dirty="0">
                <a:latin typeface="Arial" charset="0"/>
              </a:rPr>
              <a:t>Perceptual Sensitivity</a:t>
            </a:r>
            <a:endParaRPr lang="en-US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170" y="782052"/>
            <a:ext cx="6904486" cy="607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6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500" dirty="0" smtClean="0"/>
              <a:t>C</a:t>
            </a:r>
            <a:r>
              <a:rPr sz="4500" dirty="0" smtClean="0"/>
              <a:t>amera </a:t>
            </a:r>
            <a:r>
              <a:rPr lang="en-US" sz="4500" dirty="0" smtClean="0"/>
              <a:t>C</a:t>
            </a:r>
            <a:r>
              <a:rPr sz="4500" dirty="0" smtClean="0"/>
              <a:t>alibration</a:t>
            </a:r>
            <a:r>
              <a:rPr sz="4500" dirty="0"/>
              <a:t>: </a:t>
            </a:r>
            <a:r>
              <a:rPr lang="en-US" sz="4500" dirty="0" smtClean="0"/>
              <a:t>E</a:t>
            </a:r>
            <a:r>
              <a:rPr sz="4500" dirty="0" smtClean="0"/>
              <a:t>xample </a:t>
            </a:r>
            <a:r>
              <a:rPr sz="4500" dirty="0"/>
              <a:t>#1</a:t>
            </a:r>
          </a:p>
        </p:txBody>
      </p:sp>
      <p:sp>
        <p:nvSpPr>
          <p:cNvPr id="273" name="Shape 27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34" dirty="0" smtClean="0"/>
              <a:t>Convert camera matrix into system of equations</a:t>
            </a:r>
            <a:r>
              <a:rPr sz="3234" dirty="0" smtClean="0"/>
              <a:t>:</a:t>
            </a:r>
            <a:endParaRPr sz="3234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20060" y="2411232"/>
                <a:ext cx="10439400" cy="12233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lang="en-US" sz="4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𝑢</m:t>
                          </m:r>
                        </m:e>
                        <m:sub>
                          <m:r>
                            <a:rPr lang="en-US" sz="4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sub>
                        <m:sup/>
                      </m:sSubSup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lang="mr-IN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060" y="2411232"/>
                <a:ext cx="10439400" cy="122334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20060" y="3718144"/>
                <a:ext cx="10439400" cy="12233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𝑣</m:t>
                          </m:r>
                        </m:e>
                        <m:sub>
                          <m:r>
                            <a:rPr lang="en-US" sz="4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1</m:t>
                          </m:r>
                        </m:sub>
                        <m:sup/>
                      </m:sSubSup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lang="mr-IN" sz="40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b="0" i="1" smtClean="0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24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4000" b="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0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  <m:r>
                                <a:rPr lang="en-US" sz="4000" i="1"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060" y="3718144"/>
                <a:ext cx="10439400" cy="122334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2894012" y="51816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5612" y="3022906"/>
            <a:ext cx="152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a typeface="Arial" charset="0"/>
                <a:cs typeface="Arial" charset="0"/>
              </a:rPr>
              <a:t>Known</a:t>
            </a:r>
            <a:r>
              <a:rPr lang="en-US" sz="2800" smtClean="0">
                <a:ea typeface="Arial" charset="0"/>
                <a:cs typeface="Arial" charset="0"/>
              </a:rPr>
              <a:t/>
            </a:r>
            <a:br>
              <a:rPr lang="en-US" sz="2800" smtClean="0">
                <a:ea typeface="Arial" charset="0"/>
                <a:cs typeface="Arial" charset="0"/>
              </a:rPr>
            </a:br>
            <a:r>
              <a:rPr lang="en-US" sz="2800" smtClean="0">
                <a:ea typeface="Arial" charset="0"/>
                <a:cs typeface="Arial" charset="0"/>
              </a:rPr>
              <a:t>screen</a:t>
            </a:r>
            <a:r>
              <a:rPr lang="en-US" sz="2800" dirty="0" smtClean="0">
                <a:ea typeface="Arial" charset="0"/>
                <a:cs typeface="Arial" charset="0"/>
              </a:rPr>
              <a:t/>
            </a:r>
            <a:br>
              <a:rPr lang="en-US" sz="2800" dirty="0" smtClean="0">
                <a:ea typeface="Arial" charset="0"/>
                <a:cs typeface="Arial" charset="0"/>
              </a:rPr>
            </a:br>
            <a:r>
              <a:rPr lang="en-US" sz="2800" dirty="0" smtClean="0">
                <a:ea typeface="Arial" charset="0"/>
                <a:cs typeface="Arial" charset="0"/>
              </a:rPr>
              <a:t>point 1</a:t>
            </a:r>
            <a:endParaRPr lang="en-US" sz="2800" dirty="0">
              <a:ea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751012" y="3124200"/>
            <a:ext cx="838200" cy="3810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51012" y="3886200"/>
            <a:ext cx="838200" cy="3810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818059" y="411822"/>
            <a:ext cx="152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a typeface="Arial" charset="0"/>
                <a:cs typeface="Arial" charset="0"/>
              </a:rPr>
              <a:t>Known</a:t>
            </a:r>
            <a:br>
              <a:rPr lang="en-US" sz="2800" dirty="0" smtClean="0">
                <a:ea typeface="Arial" charset="0"/>
                <a:cs typeface="Arial" charset="0"/>
              </a:rPr>
            </a:br>
            <a:r>
              <a:rPr lang="en-US" sz="2800" dirty="0" smtClean="0">
                <a:ea typeface="Arial" charset="0"/>
                <a:cs typeface="Arial" charset="0"/>
              </a:rPr>
              <a:t>3D</a:t>
            </a:r>
            <a:br>
              <a:rPr lang="en-US" sz="2800" dirty="0" smtClean="0">
                <a:ea typeface="Arial" charset="0"/>
                <a:cs typeface="Arial" charset="0"/>
              </a:rPr>
            </a:br>
            <a:r>
              <a:rPr lang="en-US" sz="2800" dirty="0" smtClean="0">
                <a:ea typeface="Arial" charset="0"/>
                <a:cs typeface="Arial" charset="0"/>
              </a:rPr>
              <a:t>point 1</a:t>
            </a:r>
            <a:endParaRPr lang="en-US" sz="2800" dirty="0">
              <a:ea typeface="Arial" charset="0"/>
              <a:cs typeface="Arial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780212" y="1104319"/>
            <a:ext cx="3200400" cy="1275509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8456613" y="1244957"/>
            <a:ext cx="1676399" cy="116627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103098" y="877859"/>
            <a:ext cx="4725114" cy="1549074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0" y="6104930"/>
            <a:ext cx="11961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a typeface="Arial" charset="0"/>
                <a:cs typeface="Arial" charset="0"/>
              </a:rPr>
              <a:t>Can solve with nonlinear least squares (e.g. </a:t>
            </a:r>
            <a:r>
              <a:rPr lang="en-US" sz="2800" dirty="0" smtClean="0">
                <a:ea typeface="Arial" charset="0"/>
                <a:cs typeface="Arial" charset="0"/>
                <a:hlinkClick r:id="rId4"/>
              </a:rPr>
              <a:t>scipy.optimize.least_squares</a:t>
            </a:r>
            <a:r>
              <a:rPr lang="en-US" sz="2800" dirty="0" smtClean="0">
                <a:ea typeface="Arial" charset="0"/>
                <a:cs typeface="Arial" charset="0"/>
              </a:rPr>
              <a:t>)</a:t>
            </a:r>
            <a:endParaRPr lang="en-US" sz="2800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07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Calibration in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Camera Calibration with </a:t>
            </a:r>
            <a:r>
              <a:rPr lang="en-US" dirty="0" err="1" smtClean="0">
                <a:hlinkClick r:id="rId2"/>
              </a:rPr>
              <a:t>OpenCV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YouTube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27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524000"/>
            <a:ext cx="11460639" cy="4525963"/>
          </a:xfrm>
        </p:spPr>
        <p:txBody>
          <a:bodyPr/>
          <a:lstStyle/>
          <a:p>
            <a:r>
              <a:rPr lang="en-US" dirty="0" smtClean="0"/>
              <a:t>Human eyes</a:t>
            </a:r>
          </a:p>
          <a:p>
            <a:pPr lvl="1"/>
            <a:r>
              <a:rPr lang="en-US" dirty="0" smtClean="0"/>
              <a:t>How do they sense light?</a:t>
            </a:r>
          </a:p>
          <a:p>
            <a:pPr lvl="1"/>
            <a:r>
              <a:rPr lang="en-US" dirty="0" smtClean="0"/>
              <a:t>Visible light and human color perception</a:t>
            </a:r>
          </a:p>
          <a:p>
            <a:r>
              <a:rPr lang="en-US" b="1" dirty="0" smtClean="0"/>
              <a:t>Electronic eyes</a:t>
            </a:r>
          </a:p>
          <a:p>
            <a:pPr lvl="1"/>
            <a:r>
              <a:rPr lang="en-US" b="1" dirty="0" smtClean="0"/>
              <a:t>How do they sense light?</a:t>
            </a:r>
          </a:p>
          <a:p>
            <a:pPr lvl="1"/>
            <a:r>
              <a:rPr lang="en-US" dirty="0" smtClean="0"/>
              <a:t>Image and color representation</a:t>
            </a:r>
          </a:p>
          <a:p>
            <a:r>
              <a:rPr lang="en-US" dirty="0" smtClean="0"/>
              <a:t>Camera models</a:t>
            </a:r>
          </a:p>
          <a:p>
            <a:pPr lvl="1"/>
            <a:r>
              <a:rPr lang="en-US" dirty="0" smtClean="0"/>
              <a:t>Pinhole camera and lenses</a:t>
            </a:r>
          </a:p>
          <a:p>
            <a:pPr lvl="1"/>
            <a:r>
              <a:rPr lang="en-US" dirty="0" smtClean="0"/>
              <a:t>Transformation matrices</a:t>
            </a:r>
          </a:p>
          <a:p>
            <a:pPr lvl="1"/>
            <a:r>
              <a:rPr lang="en-US" dirty="0" smtClean="0"/>
              <a:t>Camera calibration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215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3" y="1828801"/>
            <a:ext cx="51974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320" dirty="0" smtClean="0">
                <a:latin typeface="Arial" charset="0"/>
              </a:rPr>
              <a:t>Electronic Eyes: Sensor Arrays</a:t>
            </a:r>
            <a:endParaRPr lang="en-US" sz="4320" dirty="0">
              <a:latin typeface="Arial" charset="0"/>
            </a:endParaRPr>
          </a:p>
        </p:txBody>
      </p:sp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13" y="1066800"/>
            <a:ext cx="19097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8228012" y="3087688"/>
            <a:ext cx="1922319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/>
              <a:t>CMOS sensor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27870" y="6472330"/>
            <a:ext cx="132600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" dirty="0"/>
              <a:t>Slide by </a:t>
            </a:r>
            <a:r>
              <a:rPr lang="en-US" sz="1440" dirty="0" err="1"/>
              <a:t>Efros</a:t>
            </a:r>
            <a:endParaRPr lang="en-US" sz="144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85" t="22148" r="32182" b="24342"/>
          <a:stretch/>
        </p:blipFill>
        <p:spPr>
          <a:xfrm>
            <a:off x="8304213" y="3645123"/>
            <a:ext cx="1909763" cy="1917623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458846" y="5727800"/>
            <a:ext cx="1693090" cy="42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160" dirty="0"/>
              <a:t>CCD sensor</a:t>
            </a:r>
          </a:p>
        </p:txBody>
      </p:sp>
    </p:spTree>
    <p:extLst>
      <p:ext uri="{BB962C8B-B14F-4D97-AF65-F5344CB8AC3E}">
        <p14:creationId xmlns:p14="http://schemas.microsoft.com/office/powerpoint/2010/main" val="145989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2" y="1371600"/>
            <a:ext cx="503555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320" dirty="0">
                <a:latin typeface="Arial" charset="0"/>
              </a:rPr>
              <a:t>Sampling and Quantization</a:t>
            </a:r>
          </a:p>
        </p:txBody>
      </p:sp>
    </p:spTree>
    <p:extLst>
      <p:ext uri="{BB962C8B-B14F-4D97-AF65-F5344CB8AC3E}">
        <p14:creationId xmlns:p14="http://schemas.microsoft.com/office/powerpoint/2010/main" val="137967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66&quot;&gt;&lt;property id=&quot;20148&quot; value=&quot;5&quot;/&gt;&lt;property id=&quot;20300&quot; value=&quot;Slide 3 - &amp;quot;Motivation&amp;quot;&quot;/&gt;&lt;property id=&quot;20307&quot; value=&quot;258&quot;/&gt;&lt;/object&gt;&lt;object type=&quot;3&quot; unique_id=&quot;10067&quot;&gt;&lt;property id=&quot;20148&quot; value=&quot;5&quot;/&gt;&lt;property id=&quot;20300&quot; value=&quot;Slide 6 - &amp;quot;Inspiration&amp;quot;&quot;/&gt;&lt;property id=&quot;20307&quot; value=&quot;259&quot;/&gt;&lt;/object&gt;&lt;object type=&quot;3&quot; unique_id=&quot;10174&quot;&gt;&lt;property id=&quot;20148&quot; value=&quot;5&quot;/&gt;&lt;property id=&quot;20300&quot; value=&quot;Slide 4 - &amp;quot;Motivation&amp;quot;&quot;/&gt;&lt;property id=&quot;20307&quot; value=&quot;264&quot;/&gt;&lt;/object&gt;&lt;object type=&quot;3&quot; unique_id=&quot;10177&quot;&gt;&lt;property id=&quot;20148&quot; value=&quot;5&quot;/&gt;&lt;property id=&quot;20300&quot; value=&quot;Slide 9 - &amp;quot;Techniques&amp;quot;&quot;/&gt;&lt;property id=&quot;20307&quot; value=&quot;262&quot;/&gt;&lt;/object&gt;&lt;object type=&quot;3&quot; unique_id=&quot;10251&quot;&gt;&lt;property id=&quot;20148&quot; value=&quot;5&quot;/&gt;&lt;property id=&quot;20300&quot; value=&quot;Slide 13 - &amp;quot;Video Skims&amp;quot;&quot;/&gt;&lt;property id=&quot;20307&quot; value=&quot;268&quot;/&gt;&lt;/object&gt;&lt;object type=&quot;3&quot; unique_id=&quot;10322&quot;&gt;&lt;property id=&quot;20148&quot; value=&quot;5&quot;/&gt;&lt;property id=&quot;20300&quot; value=&quot;Slide 5 - &amp;quot;Previous Work&amp;quot;&quot;/&gt;&lt;property id=&quot;20307&quot; value=&quot;269&quot;/&gt;&lt;/object&gt;&lt;object type=&quot;3&quot; unique_id=&quot;10548&quot;&gt;&lt;property id=&quot;20148&quot; value=&quot;5&quot;/&gt;&lt;property id=&quot;20300&quot; value=&quot;Slide 1 - &amp;quot;&amp;#x0D;&amp;#x0A;Video Tapestries&amp;#x0D;&amp;#x0A;&amp;quot;&quot;/&gt;&lt;property id=&quot;20307&quot; value=&quot;270&quot;/&gt;&lt;/object&gt;&lt;object type=&quot;3&quot; unique_id=&quot;10724&quot;&gt;&lt;property id=&quot;20148&quot; value=&quot;5&quot;/&gt;&lt;property id=&quot;20300&quot; value=&quot;Slide 7 - &amp;quot;Goals&amp;quot;&quot;/&gt;&lt;property id=&quot;20307&quot; value=&quot;273&quot;/&gt;&lt;/object&gt;&lt;object type=&quot;3&quot; unique_id=&quot;11041&quot;&gt;&lt;property id=&quot;20148&quot; value=&quot;5&quot;/&gt;&lt;property id=&quot;20300&quot; value=&quot;Slide 11 - &amp;quot;Questions&amp;quot;&quot;/&gt;&lt;property id=&quot;20307&quot; value=&quot;275&quot;/&gt;&lt;/object&gt;&lt;object type=&quot;3&quot; unique_id=&quot;11516&quot;&gt;&lt;property id=&quot;20148&quot; value=&quot;5&quot;/&gt;&lt;property id=&quot;20300&quot; value=&quot;Slide 2 - &amp;quot;Who Am I?&amp;quot;&quot;/&gt;&lt;property id=&quot;20307&quot; value=&quot;279&quot;/&gt;&lt;/object&gt;&lt;object type=&quot;3&quot; unique_id=&quot;11709&quot;&gt;&lt;property id=&quot;20148&quot; value=&quot;5&quot;/&gt;&lt;property id=&quot;20300&quot; value=&quot;Slide 8 - &amp;quot;Applications&amp;quot;&quot;/&gt;&lt;property id=&quot;20307&quot; value=&quot;280&quot;/&gt;&lt;/object&gt;&lt;object type=&quot;3&quot; unique_id=&quot;11749&quot;&gt;&lt;property id=&quot;20148&quot; value=&quot;5&quot;/&gt;&lt;property id=&quot;20300&quot; value=&quot;Slide 12 - &amp;quot;References&amp;quot;&quot;/&gt;&lt;property id=&quot;20307&quot; value=&quot;281&quot;/&gt;&lt;/object&gt;&lt;object type=&quot;3&quot; unique_id=&quot;11764&quot;&gt;&lt;property id=&quot;20148&quot; value=&quot;5&quot;/&gt;&lt;property id=&quot;20300&quot; value=&quot;Slide 10 - &amp;quot;Preliminary Results&amp;quot;&quot;/&gt;&lt;property id=&quot;20307&quot; value=&quot;282&quot;/&gt;&lt;/object&gt;&lt;/object&gt;&lt;/object&gt;&lt;/database&gt;"/>
</p:tagLst>
</file>

<file path=ppt/theme/theme1.xml><?xml version="1.0" encoding="utf-8"?>
<a:theme xmlns:a="http://schemas.openxmlformats.org/drawingml/2006/main" name="Default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800" dirty="0" smtClean="0">
            <a:solidFill>
              <a:schemeClr val="accent2"/>
            </a:solidFill>
          </a:defRPr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800" dirty="0">
            <a:solidFill>
              <a:schemeClr val="bg1"/>
            </a:solidFill>
            <a:latin typeface="Times New Roman" charset="0"/>
            <a:ea typeface="Times New Roman" charset="0"/>
            <a:cs typeface="Times New Roman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102420</TotalTime>
  <Words>2360</Words>
  <Application>Microsoft Macintosh PowerPoint</Application>
  <PresentationFormat>Custom</PresentationFormat>
  <Paragraphs>729</Paragraphs>
  <Slides>61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3" baseType="lpstr">
      <vt:lpstr>Arial Hebrew</vt:lpstr>
      <vt:lpstr>Calibri</vt:lpstr>
      <vt:lpstr>Cambria Math</vt:lpstr>
      <vt:lpstr>Helvetica</vt:lpstr>
      <vt:lpstr>Menlo</vt:lpstr>
      <vt:lpstr>ＭＳ Ｐゴシック</vt:lpstr>
      <vt:lpstr>Myriad Pro</vt:lpstr>
      <vt:lpstr>Palatino Linotype</vt:lpstr>
      <vt:lpstr>Times</vt:lpstr>
      <vt:lpstr>Times New Roman</vt:lpstr>
      <vt:lpstr>Arial</vt:lpstr>
      <vt:lpstr>Default Design</vt:lpstr>
      <vt:lpstr>CS 6501: 3D Reconstruction and Understanding  Camera Models and Calibration</vt:lpstr>
      <vt:lpstr>Outline</vt:lpstr>
      <vt:lpstr>Image Formation</vt:lpstr>
      <vt:lpstr>The Eye</vt:lpstr>
      <vt:lpstr>Ordinary Human Vision (Trichromatism)</vt:lpstr>
      <vt:lpstr>Perceptual Sensitivity</vt:lpstr>
      <vt:lpstr>Outline</vt:lpstr>
      <vt:lpstr>Electronic Eyes: Sensor Arrays</vt:lpstr>
      <vt:lpstr>Sampling and Quantization</vt:lpstr>
      <vt:lpstr>Outline</vt:lpstr>
      <vt:lpstr>Color Image</vt:lpstr>
      <vt:lpstr>Images in Python</vt:lpstr>
      <vt:lpstr>Color spaces: RGB</vt:lpstr>
      <vt:lpstr>Color spaces: HSV</vt:lpstr>
      <vt:lpstr>Color spaces: L*a*b*</vt:lpstr>
      <vt:lpstr>Color spaces: Grayscale</vt:lpstr>
      <vt:lpstr>Outline</vt:lpstr>
      <vt:lpstr>Pinhole Camera</vt:lpstr>
      <vt:lpstr>Pinhole Camera</vt:lpstr>
      <vt:lpstr>PowerPoint Presentation</vt:lpstr>
      <vt:lpstr>Perspective</vt:lpstr>
      <vt:lpstr>Limitations of a Physical Pinhole Camera</vt:lpstr>
      <vt:lpstr>Lenses</vt:lpstr>
      <vt:lpstr>Lenses</vt:lpstr>
      <vt:lpstr>Lenses</vt:lpstr>
      <vt:lpstr>Angle of View (Field of View)</vt:lpstr>
      <vt:lpstr>Angle of View (Field of View)</vt:lpstr>
      <vt:lpstr>Shutter Speed</vt:lpstr>
      <vt:lpstr>Shutter Speed</vt:lpstr>
      <vt:lpstr>Shutter Speed</vt:lpstr>
      <vt:lpstr>PowerPoint Presentation</vt:lpstr>
      <vt:lpstr>Outline</vt:lpstr>
      <vt:lpstr>2D Transformations: Translation</vt:lpstr>
      <vt:lpstr>2D Transformations: Translation</vt:lpstr>
      <vt:lpstr>2D Transformations: Scaling</vt:lpstr>
      <vt:lpstr>2D Transformations: Rotation</vt:lpstr>
      <vt:lpstr>Transformation Matrices</vt:lpstr>
      <vt:lpstr>Homogeneous Coordinates</vt:lpstr>
      <vt:lpstr>Homogeneous Coordinates</vt:lpstr>
      <vt:lpstr>2D Translation Using Homogeneous Coordinates</vt:lpstr>
      <vt:lpstr>2D Transformations: Scaling</vt:lpstr>
      <vt:lpstr>2D Rotation Using Homogeneous Coordinates</vt:lpstr>
      <vt:lpstr>3D Homogeneous Coordinates</vt:lpstr>
      <vt:lpstr>3D Homogeneous Coordinates</vt:lpstr>
      <vt:lpstr>3D Homogeneous Coordinates</vt:lpstr>
      <vt:lpstr>3D Homogeneous Coordinates</vt:lpstr>
      <vt:lpstr>Outline</vt:lpstr>
      <vt:lpstr>Camera Calibration</vt:lpstr>
      <vt:lpstr>Stereo Vision</vt:lpstr>
      <vt:lpstr>Principal Application: 3D Scene Reconstruction</vt:lpstr>
      <vt:lpstr>Camera Calibration</vt:lpstr>
      <vt:lpstr>Camera Calibration</vt:lpstr>
      <vt:lpstr>Pinhole Camera Model: Camera Matrix</vt:lpstr>
      <vt:lpstr>Pinhole Camera Model</vt:lpstr>
      <vt:lpstr>Real Camera Model: Radial Distortion</vt:lpstr>
      <vt:lpstr>Real Camera Model: Radial Distortion</vt:lpstr>
      <vt:lpstr>Camera Calibration</vt:lpstr>
      <vt:lpstr>Calibration Algorithms</vt:lpstr>
      <vt:lpstr>Camera Calibration: Example #1</vt:lpstr>
      <vt:lpstr>Camera Calibration: Example #1</vt:lpstr>
      <vt:lpstr>Camera Calibration in Practice</vt:lpstr>
    </vt:vector>
  </TitlesOfParts>
  <Company>Adobe Systems inc.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Tapestries</dc:title>
  <dc:creator>Connelly Barnes</dc:creator>
  <cp:lastModifiedBy>Microsoft Office User</cp:lastModifiedBy>
  <cp:revision>3677</cp:revision>
  <cp:lastPrinted>2016-08-25T14:29:55Z</cp:lastPrinted>
  <dcterms:created xsi:type="dcterms:W3CDTF">2008-06-05T17:05:06Z</dcterms:created>
  <dcterms:modified xsi:type="dcterms:W3CDTF">2017-08-24T18:02:48Z</dcterms:modified>
</cp:coreProperties>
</file>