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1404" r:id="rId2"/>
    <p:sldId id="1408" r:id="rId3"/>
    <p:sldId id="1525" r:id="rId4"/>
    <p:sldId id="1527" r:id="rId5"/>
    <p:sldId id="1530" r:id="rId6"/>
    <p:sldId id="1531" r:id="rId7"/>
    <p:sldId id="1493" r:id="rId8"/>
    <p:sldId id="1494" r:id="rId9"/>
    <p:sldId id="1495" r:id="rId10"/>
    <p:sldId id="1498" r:id="rId11"/>
    <p:sldId id="1505" r:id="rId12"/>
    <p:sldId id="1500" r:id="rId13"/>
    <p:sldId id="1501" r:id="rId14"/>
    <p:sldId id="1533" r:id="rId15"/>
    <p:sldId id="1534" r:id="rId16"/>
    <p:sldId id="1535" r:id="rId17"/>
    <p:sldId id="1632" r:id="rId18"/>
    <p:sldId id="1518" r:id="rId19"/>
    <p:sldId id="1519" r:id="rId20"/>
    <p:sldId id="1546" r:id="rId21"/>
    <p:sldId id="1522" r:id="rId22"/>
    <p:sldId id="1569" r:id="rId23"/>
    <p:sldId id="1568" r:id="rId24"/>
    <p:sldId id="1633" r:id="rId25"/>
    <p:sldId id="1558" r:id="rId26"/>
    <p:sldId id="1559" r:id="rId27"/>
    <p:sldId id="1560" r:id="rId28"/>
    <p:sldId id="1490" r:id="rId29"/>
    <p:sldId id="1491" r:id="rId30"/>
    <p:sldId id="1492" r:id="rId31"/>
    <p:sldId id="1565" r:id="rId32"/>
    <p:sldId id="1634" r:id="rId33"/>
    <p:sldId id="1572" r:id="rId34"/>
    <p:sldId id="1573" r:id="rId35"/>
    <p:sldId id="1574" r:id="rId36"/>
    <p:sldId id="1575" r:id="rId37"/>
    <p:sldId id="1576" r:id="rId38"/>
    <p:sldId id="1577" r:id="rId39"/>
    <p:sldId id="1578" r:id="rId40"/>
    <p:sldId id="1579" r:id="rId41"/>
    <p:sldId id="1581" r:id="rId42"/>
    <p:sldId id="1582" r:id="rId43"/>
    <p:sldId id="1635" r:id="rId44"/>
    <p:sldId id="1584" r:id="rId45"/>
    <p:sldId id="1585" r:id="rId46"/>
    <p:sldId id="1587" r:id="rId47"/>
    <p:sldId id="1589" r:id="rId48"/>
    <p:sldId id="1591" r:id="rId49"/>
    <p:sldId id="1592" r:id="rId50"/>
    <p:sldId id="1596" r:id="rId51"/>
    <p:sldId id="1636" r:id="rId52"/>
    <p:sldId id="1599" r:id="rId53"/>
    <p:sldId id="1600" r:id="rId54"/>
    <p:sldId id="1601" r:id="rId55"/>
    <p:sldId id="1602" r:id="rId56"/>
    <p:sldId id="1603" r:id="rId57"/>
    <p:sldId id="1604" r:id="rId58"/>
    <p:sldId id="1605" r:id="rId59"/>
    <p:sldId id="1606" r:id="rId60"/>
    <p:sldId id="1607" r:id="rId61"/>
    <p:sldId id="1608" r:id="rId62"/>
    <p:sldId id="1609" r:id="rId63"/>
    <p:sldId id="1610" r:id="rId64"/>
    <p:sldId id="1611" r:id="rId65"/>
    <p:sldId id="1612" r:id="rId66"/>
    <p:sldId id="1637" r:id="rId67"/>
    <p:sldId id="1614" r:id="rId68"/>
    <p:sldId id="1615" r:id="rId69"/>
    <p:sldId id="1616" r:id="rId70"/>
    <p:sldId id="1617" r:id="rId71"/>
    <p:sldId id="1618" r:id="rId72"/>
    <p:sldId id="1619" r:id="rId73"/>
    <p:sldId id="1620" r:id="rId74"/>
    <p:sldId id="1621" r:id="rId75"/>
    <p:sldId id="1622" r:id="rId76"/>
    <p:sldId id="1623" r:id="rId77"/>
    <p:sldId id="1624" r:id="rId78"/>
    <p:sldId id="1625" r:id="rId79"/>
    <p:sldId id="1626" r:id="rId80"/>
    <p:sldId id="1627" r:id="rId81"/>
    <p:sldId id="1628" r:id="rId82"/>
    <p:sldId id="1629" r:id="rId83"/>
    <p:sldId id="1630" r:id="rId84"/>
    <p:sldId id="1631" r:id="rId85"/>
  </p:sldIdLst>
  <p:sldSz cx="12188825" cy="6858000"/>
  <p:notesSz cx="6934200" cy="9232900"/>
  <p:custDataLst>
    <p:tags r:id="rId8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CDC"/>
    <a:srgbClr val="99FC99"/>
    <a:srgbClr val="FFFF76"/>
    <a:srgbClr val="FFFF00"/>
    <a:srgbClr val="FF5B5E"/>
    <a:srgbClr val="9999FF"/>
    <a:srgbClr val="A0D8FC"/>
    <a:srgbClr val="93D14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4" autoAdjust="0"/>
    <p:restoredTop sz="86536" autoAdjust="0"/>
  </p:normalViewPr>
  <p:slideViewPr>
    <p:cSldViewPr>
      <p:cViewPr>
        <p:scale>
          <a:sx n="90" d="100"/>
          <a:sy n="90" d="100"/>
        </p:scale>
        <p:origin x="1208" y="368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tags" Target="tags/tag1.xml"/><Relationship Id="rId8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Relationship Id="rId2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Relationship Id="rId3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7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Relationship Id="rId2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image" Target="../media/image85.wmf"/><Relationship Id="rId1" Type="http://schemas.openxmlformats.org/officeDocument/2006/relationships/image" Target="../media/image80.wmf"/><Relationship Id="rId2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Relationship Id="rId2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F251-12B7-4DA9-BBB1-AB213C9449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3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580CEF-2055-5444-B4DA-62511F18BCD7}" type="slidenum">
              <a:rPr lang="en-US" altLang="x-none">
                <a:latin typeface="Calibri" charset="0"/>
              </a:rPr>
              <a:pPr eaLnBrk="1" hangingPunct="1"/>
              <a:t>60</a:t>
            </a:fld>
            <a:endParaRPr lang="en-US" altLang="x-none">
              <a:latin typeface="Calibri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05676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144D9C-0A8E-0247-8381-0A0472B45E5E}" type="slidenum">
              <a:rPr lang="en-US" altLang="x-none">
                <a:latin typeface="Calibri" charset="0"/>
              </a:rPr>
              <a:pPr eaLnBrk="1" hangingPunct="1"/>
              <a:t>61</a:t>
            </a:fld>
            <a:endParaRPr lang="en-US" altLang="x-none">
              <a:latin typeface="Calibri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563293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1E5E18-C891-9448-8CBA-D3C9280639FC}" type="slidenum">
              <a:rPr lang="en-US" altLang="x-none">
                <a:latin typeface="Calibri" charset="0"/>
              </a:rPr>
              <a:pPr eaLnBrk="1" hangingPunct="1"/>
              <a:t>62</a:t>
            </a:fld>
            <a:endParaRPr lang="en-US" altLang="x-none">
              <a:latin typeface="Calibri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97520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3D9519-9A19-084A-B446-BBDD2202E030}" type="slidenum">
              <a:rPr lang="en-US" altLang="x-none">
                <a:latin typeface="Calibri" charset="0"/>
              </a:rPr>
              <a:pPr eaLnBrk="1" hangingPunct="1"/>
              <a:t>63</a:t>
            </a:fld>
            <a:endParaRPr lang="en-US" altLang="x-none">
              <a:latin typeface="Calibri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504428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44568A-E2D5-F841-B9B1-AFC3BBD7A0D9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64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84560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B4B85F-7E3F-AB40-8EC1-8D32F2321100}" type="slidenum">
              <a:rPr lang="en-US" altLang="x-none" sz="1200">
                <a:solidFill>
                  <a:srgbClr val="000000"/>
                </a:solidFill>
              </a:rPr>
              <a:pPr/>
              <a:t>71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7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63A26A-B194-A64A-981F-2E80BC5ED155}" type="slidenum">
              <a:rPr lang="en-US" altLang="x-none" sz="1200">
                <a:solidFill>
                  <a:srgbClr val="000000"/>
                </a:solidFill>
              </a:rPr>
              <a:pPr/>
              <a:t>73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E9CD390-BBAD-ED41-B888-EF589FCD8656}" type="slidenum">
              <a:rPr lang="en-US" altLang="x-none" sz="1200">
                <a:solidFill>
                  <a:srgbClr val="000000"/>
                </a:solidFill>
              </a:rPr>
              <a:pPr/>
              <a:t>74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75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51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4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F251-12B7-4DA9-BBB1-AB213C94493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5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237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18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2C842-0210-E346-B10F-ABBD2352CB08}" type="slidenum">
              <a:rPr lang="en-US" altLang="x-none">
                <a:latin typeface="Calibri" charset="0"/>
              </a:rPr>
              <a:pPr eaLnBrk="1" hangingPunct="1"/>
              <a:t>47</a:t>
            </a:fld>
            <a:endParaRPr lang="en-US" altLang="x-none">
              <a:latin typeface="Calibri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altLang="x-none"/>
              <a:t>As shown at the beginning, it interesting to visualize the geometrical relationship between canonical parts. </a:t>
            </a:r>
          </a:p>
          <a:p>
            <a:endParaRPr lang="en-US" altLang="x-none"/>
          </a:p>
          <a:p>
            <a:r>
              <a:rPr lang="en-US" altLang="x-none"/>
              <a:t>Notice that:</a:t>
            </a:r>
          </a:p>
          <a:p>
            <a:pPr>
              <a:buFontTx/>
              <a:buChar char="-"/>
            </a:pPr>
            <a:r>
              <a:rPr lang="en-US" altLang="x-none"/>
              <a:t>These 2 canonical parts share the same pose. All parts that share the same pose form a canonical pose.</a:t>
            </a:r>
          </a:p>
          <a:p>
            <a:pPr>
              <a:buFontTx/>
              <a:buChar char="-"/>
            </a:pPr>
            <a:r>
              <a:rPr lang="en-US" altLang="x-none"/>
              <a:t>These are other examples of canonical poses</a:t>
            </a:r>
          </a:p>
          <a:p>
            <a:pPr>
              <a:buFontTx/>
              <a:buChar char="-"/>
            </a:pPr>
            <a:r>
              <a:rPr lang="en-US" altLang="x-none"/>
              <a:t>Part belonging to different canonical poses are linked by a full homograhic transformation</a:t>
            </a:r>
          </a:p>
          <a:p>
            <a:r>
              <a:rPr lang="en-US" altLang="x-none"/>
              <a:t>Here we see examples of canonical poses mapped into object instances</a:t>
            </a:r>
          </a:p>
          <a:p>
            <a:pPr>
              <a:buFontTx/>
              <a:buChar char="-"/>
            </a:pPr>
            <a:endParaRPr lang="en-US" altLang="x-none"/>
          </a:p>
          <a:p>
            <a:pPr>
              <a:buFontTx/>
              <a:buChar char="-"/>
            </a:pPr>
            <a:endParaRPr lang="en-US" altLang="x-none"/>
          </a:p>
          <a:p>
            <a:r>
              <a:rPr lang="en-US" altLang="x-none"/>
              <a:t>%%</a:t>
            </a:r>
          </a:p>
          <a:p>
            <a:pPr>
              <a:buFontTx/>
              <a:buChar char="-"/>
            </a:pPr>
            <a:endParaRPr lang="en-US" altLang="x-none"/>
          </a:p>
          <a:p>
            <a:pPr>
              <a:buFontTx/>
              <a:buChar char="-"/>
            </a:pPr>
            <a:r>
              <a:rPr lang="en-US" altLang="x-none"/>
              <a:t>This plane collect canonical parts that share the same pose. All this canonical parts are related by a pure translation constraint.</a:t>
            </a:r>
          </a:p>
          <a:p>
            <a:r>
              <a:rPr lang="en-US" altLang="x-none"/>
              <a:t>- These canonical parts do not share the same pose and belong to different planes. This change of pose is described by the homographic transformation Aij.</a:t>
            </a:r>
          </a:p>
          <a:p>
            <a:r>
              <a:rPr lang="en-US" altLang="x-none"/>
              <a:t>- Canonical parts that are not visible at the same time are not linked.</a:t>
            </a:r>
          </a:p>
          <a:p>
            <a:endParaRPr lang="en-US" altLang="x-none"/>
          </a:p>
          <a:p>
            <a:r>
              <a:rPr lang="en-US" altLang="x-none"/>
              <a:t>Canonical parts that share the same pose forms a single-view submodel.</a:t>
            </a:r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%Canonical parts that share the same pose form a single view sub-model of the object class. Canonical parts that do not belong to the same plane, correspond to different %poses of the 3d object. The linkage stucture quantifies this relative change of pose through the homographic transformations. Canonical parts that are not visible at the same %time are not linked.</a:t>
            </a:r>
          </a:p>
          <a:p>
            <a:endParaRPr lang="en-US" altLang="x-none"/>
          </a:p>
          <a:p>
            <a:r>
              <a:rPr lang="en-US" altLang="x-none" b="1"/>
              <a:t>Notice this representation is </a:t>
            </a:r>
            <a:r>
              <a:rPr lang="en-US" altLang="x-none"/>
              <a:t>more flexible than a  full 3d model</a:t>
            </a:r>
            <a:r>
              <a:rPr lang="en-US" altLang="x-none" b="1"/>
              <a:t> yet, much richer than those where </a:t>
            </a:r>
            <a:r>
              <a:rPr lang="en-US" altLang="x-none"/>
              <a:t>parts are linked by 'right to left', 'up to down‘ relationship, yet. . Also it is different from aspect graph:  in that: aspect graphs are able to segment the object in stable regions across views </a:t>
            </a:r>
            <a:endParaRPr lang="en-US" altLang="x-none">
              <a:solidFill>
                <a:srgbClr val="CC0066"/>
              </a:solidFill>
            </a:endParaRP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706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FA2794-F17D-2844-B856-99393AFDA5A4}" type="slidenum">
              <a:rPr lang="en-US" altLang="x-none">
                <a:latin typeface="Calibri" charset="0"/>
              </a:rPr>
              <a:pPr eaLnBrk="1" hangingPunct="1"/>
              <a:t>49</a:t>
            </a:fld>
            <a:endParaRPr lang="en-US" altLang="x-none">
              <a:latin typeface="Calibri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altLang="x-none"/>
              <a:t>As shown at the beginning, it interesting to visualize the geometrical relationship between canonical parts. </a:t>
            </a:r>
          </a:p>
          <a:p>
            <a:endParaRPr lang="en-US" altLang="x-none"/>
          </a:p>
          <a:p>
            <a:r>
              <a:rPr lang="en-US" altLang="x-none"/>
              <a:t>Notice that:</a:t>
            </a:r>
          </a:p>
          <a:p>
            <a:pPr>
              <a:buFontTx/>
              <a:buChar char="-"/>
            </a:pPr>
            <a:r>
              <a:rPr lang="en-US" altLang="x-none"/>
              <a:t>These 2 canonical parts share the same pose. All parts that share the same pose form a canonical pose.</a:t>
            </a:r>
          </a:p>
          <a:p>
            <a:pPr>
              <a:buFontTx/>
              <a:buChar char="-"/>
            </a:pPr>
            <a:r>
              <a:rPr lang="en-US" altLang="x-none"/>
              <a:t>These are other examples of canonical poses</a:t>
            </a:r>
          </a:p>
          <a:p>
            <a:pPr>
              <a:buFontTx/>
              <a:buChar char="-"/>
            </a:pPr>
            <a:r>
              <a:rPr lang="en-US" altLang="x-none"/>
              <a:t>Part belonging to different canonical poses are linked by a full homograhic transformation</a:t>
            </a:r>
          </a:p>
          <a:p>
            <a:r>
              <a:rPr lang="en-US" altLang="x-none"/>
              <a:t>Here we see examples of canonical poses mapped into object instances</a:t>
            </a:r>
          </a:p>
          <a:p>
            <a:pPr>
              <a:buFontTx/>
              <a:buChar char="-"/>
            </a:pPr>
            <a:endParaRPr lang="en-US" altLang="x-none"/>
          </a:p>
          <a:p>
            <a:pPr>
              <a:buFontTx/>
              <a:buChar char="-"/>
            </a:pPr>
            <a:endParaRPr lang="en-US" altLang="x-none"/>
          </a:p>
          <a:p>
            <a:r>
              <a:rPr lang="en-US" altLang="x-none"/>
              <a:t>%%</a:t>
            </a:r>
          </a:p>
          <a:p>
            <a:pPr>
              <a:buFontTx/>
              <a:buChar char="-"/>
            </a:pPr>
            <a:endParaRPr lang="en-US" altLang="x-none"/>
          </a:p>
          <a:p>
            <a:pPr>
              <a:buFontTx/>
              <a:buChar char="-"/>
            </a:pPr>
            <a:r>
              <a:rPr lang="en-US" altLang="x-none"/>
              <a:t>This plane collect canonical parts that share the same pose. All this canonical parts are related by a pure translation constraint.</a:t>
            </a:r>
          </a:p>
          <a:p>
            <a:r>
              <a:rPr lang="en-US" altLang="x-none"/>
              <a:t>- These canonical parts do not share the same pose and belong to different planes. This change of pose is described by the homographic transformation Aij.</a:t>
            </a:r>
          </a:p>
          <a:p>
            <a:r>
              <a:rPr lang="en-US" altLang="x-none"/>
              <a:t>- Canonical parts that are not visible at the same time are not linked.</a:t>
            </a:r>
          </a:p>
          <a:p>
            <a:endParaRPr lang="en-US" altLang="x-none"/>
          </a:p>
          <a:p>
            <a:r>
              <a:rPr lang="en-US" altLang="x-none"/>
              <a:t>Canonical parts that share the same pose forms a single-view submodel.</a:t>
            </a:r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%Canonical parts that share the same pose form a single view sub-model of the object class. Canonical parts that do not belong to the same plane, correspond to different %poses of the 3d object. The linkage stucture quantifies this relative change of pose through the homographic transformations. Canonical parts that are not visible at the same %time are not linked.</a:t>
            </a:r>
          </a:p>
          <a:p>
            <a:endParaRPr lang="en-US" altLang="x-none"/>
          </a:p>
          <a:p>
            <a:r>
              <a:rPr lang="en-US" altLang="x-none" b="1"/>
              <a:t>Notice this representation is </a:t>
            </a:r>
            <a:r>
              <a:rPr lang="en-US" altLang="x-none"/>
              <a:t>more flexible than a  full 3d model</a:t>
            </a:r>
            <a:r>
              <a:rPr lang="en-US" altLang="x-none" b="1"/>
              <a:t> yet, much richer than those where </a:t>
            </a:r>
            <a:r>
              <a:rPr lang="en-US" altLang="x-none"/>
              <a:t>parts are linked by 'right to left', 'up to down‘ relationship, yet. . Also it is different from aspect graph:  in that: aspect graphs are able to segment the object in stable regions across views </a:t>
            </a:r>
            <a:endParaRPr lang="en-US" altLang="x-none">
              <a:solidFill>
                <a:srgbClr val="CC0066"/>
              </a:solidFill>
            </a:endParaRP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7501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9DB74-B4F0-D943-B082-045D4644428A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50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2539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9361F0-3E31-C14B-B6B3-A03C6A13C488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52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􀁑 Basic ideas</a:t>
            </a:r>
          </a:p>
          <a:p>
            <a:r>
              <a:rPr lang="en-US" altLang="x-none"/>
              <a:t>• A line is represented as . Every line in the image corresponds</a:t>
            </a:r>
          </a:p>
          <a:p>
            <a:r>
              <a:rPr lang="en-US" altLang="x-none"/>
              <a:t>to a point in the parameter space</a:t>
            </a:r>
          </a:p>
          <a:p>
            <a:r>
              <a:rPr lang="en-US" altLang="x-none"/>
              <a:t>• Every point in the image domain corresponds to a line in the parameter</a:t>
            </a:r>
          </a:p>
          <a:p>
            <a:r>
              <a:rPr lang="en-US" altLang="x-none"/>
              <a:t>space (why ? Fix (x,y), (m,n) can change on the line . In other</a:t>
            </a:r>
          </a:p>
          <a:p>
            <a:r>
              <a:rPr lang="en-US" altLang="x-none"/>
              <a:t>words, for all the lines passing through (x,y) in the image space, their</a:t>
            </a:r>
          </a:p>
          <a:p>
            <a:r>
              <a:rPr lang="en-US" altLang="x-none"/>
              <a:t>parameters form a line in the parameter space)</a:t>
            </a:r>
          </a:p>
          <a:p>
            <a:r>
              <a:rPr lang="en-US" altLang="x-none"/>
              <a:t>• Points along a line in the space correspond to lines passing through the</a:t>
            </a:r>
          </a:p>
          <a:p>
            <a:r>
              <a:rPr lang="en-US" altLang="x-none"/>
              <a:t>same point in the parameter space (why ?)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375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174E3-03D1-DA41-B9D6-3B2956D0147F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53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􀁑 Basic ideas</a:t>
            </a:r>
          </a:p>
          <a:p>
            <a:r>
              <a:rPr lang="en-US" altLang="x-none"/>
              <a:t>• A line is represented as . Every line in the image corresponds</a:t>
            </a:r>
          </a:p>
          <a:p>
            <a:r>
              <a:rPr lang="en-US" altLang="x-none"/>
              <a:t>to a point in the parameter space</a:t>
            </a:r>
          </a:p>
          <a:p>
            <a:r>
              <a:rPr lang="en-US" altLang="x-none"/>
              <a:t>• Every point in the image domain corresponds to a line in the parameter</a:t>
            </a:r>
          </a:p>
          <a:p>
            <a:r>
              <a:rPr lang="en-US" altLang="x-none"/>
              <a:t>space (why ? Fix (x,y), (m,n) can change on the line . In other</a:t>
            </a:r>
          </a:p>
          <a:p>
            <a:r>
              <a:rPr lang="en-US" altLang="x-none"/>
              <a:t>words, for all the lines passing through (x,y) in the image space, their</a:t>
            </a:r>
          </a:p>
          <a:p>
            <a:r>
              <a:rPr lang="en-US" altLang="x-none"/>
              <a:t>parameters form a line in the parameter space)</a:t>
            </a:r>
          </a:p>
          <a:p>
            <a:r>
              <a:rPr lang="en-US" altLang="x-none"/>
              <a:t>• Points along a line in the space correspond to lines passing through the</a:t>
            </a:r>
          </a:p>
          <a:p>
            <a:r>
              <a:rPr lang="en-US" altLang="x-none"/>
              <a:t>same point in the parameter space (why ?)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48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C77C7D-B5CA-EF4A-91DC-61F14E398BE0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54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􀁑 Basic ideas</a:t>
            </a:r>
          </a:p>
          <a:p>
            <a:r>
              <a:rPr lang="en-US" altLang="x-none"/>
              <a:t>• A line is represented as . Every line in the image corresponds</a:t>
            </a:r>
          </a:p>
          <a:p>
            <a:r>
              <a:rPr lang="en-US" altLang="x-none"/>
              <a:t>to a point in the parameter space</a:t>
            </a:r>
          </a:p>
          <a:p>
            <a:r>
              <a:rPr lang="en-US" altLang="x-none"/>
              <a:t>• Every point in the image domain corresponds to a line in the parameter</a:t>
            </a:r>
          </a:p>
          <a:p>
            <a:r>
              <a:rPr lang="en-US" altLang="x-none"/>
              <a:t>space (why ? Fix (x,y), (m,n) can change on the line . In other</a:t>
            </a:r>
          </a:p>
          <a:p>
            <a:r>
              <a:rPr lang="en-US" altLang="x-none"/>
              <a:t>words, for all the lines passing through (x,y) in the image space, their</a:t>
            </a:r>
          </a:p>
          <a:p>
            <a:r>
              <a:rPr lang="en-US" altLang="x-none"/>
              <a:t>parameters form a line in the parameter space)</a:t>
            </a:r>
          </a:p>
          <a:p>
            <a:r>
              <a:rPr lang="en-US" altLang="x-none"/>
              <a:t>• Points along a line in the space correspond to lines passing through the</a:t>
            </a:r>
          </a:p>
          <a:p>
            <a:r>
              <a:rPr lang="en-US" altLang="x-none"/>
              <a:t>same point in the parameter space (why ?)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8334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E5F3C3-7965-274B-A76E-8CEC39DC0199}" type="slidenum">
              <a:rPr lang="en-US" altLang="x-none">
                <a:latin typeface="Calibri" charset="0"/>
              </a:rPr>
              <a:pPr eaLnBrk="1" hangingPunct="1"/>
              <a:t>59</a:t>
            </a:fld>
            <a:endParaRPr lang="en-US" altLang="x-none">
              <a:latin typeface="Calibri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56963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8/31/17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8/31/17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8/31/17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8/31/17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8/31/17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76200"/>
            <a:ext cx="10360501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162" y="914400"/>
            <a:ext cx="5078677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914400"/>
            <a:ext cx="5078677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2D05A-D52B-4544-AAC3-5298E0798FF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72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8/31/17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8/31/17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8/31/17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8/31/17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8/31/17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8/31/17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8/31/17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8/31/17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8/31/17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tx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tx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tx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eODrepX1NY" TargetMode="External"/><Relationship Id="rId3" Type="http://schemas.openxmlformats.org/officeDocument/2006/relationships/hyperlink" Target="http://people.csail.mit.edu/abedavis/ULF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4.png"/><Relationship Id="rId5" Type="http://schemas.openxmlformats.org/officeDocument/2006/relationships/image" Target="../media/image36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5.emf"/><Relationship Id="rId8" Type="http://schemas.openxmlformats.org/officeDocument/2006/relationships/image" Target="../media/image3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hyperlink" Target="https://www.codeproject.com/Articles/619039/Bag-of-Features-Descriptor-on-SIFT-Features-with-O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bc.ca/~lowe/papers/ijcv04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l.acm.org/citation.cfm?id=99785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5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66.wmf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69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7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69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7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72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7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hyperlink" Target="https://www.youtube.com/watch?v=sZkxJhsP38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sers.skynet.be/J.Beever/pave.htm" TargetMode="External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83.w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84.w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86.jpe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81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8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87.wmf"/><Relationship Id="rId6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6" Type="http://schemas.openxmlformats.org/officeDocument/2006/relationships/hyperlink" Target="http://scikit-image.org/docs/dev/api/skimage.transform.html#skimage.transform.ProjectiveTransfor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1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hyperlink" Target="http://www.cs.jhu.edu/~misha/Fall07/Papers/Perez03.pdf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visingh599.github.io/vision/monocular-v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1" y="2667000"/>
            <a:ext cx="10360501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6501: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3D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Reconstruction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Understanding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Feature Detection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Matching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Connelly Barnes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327" y="6376987"/>
            <a:ext cx="116034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 smtClean="0">
                <a:ea typeface="Arial" charset="0"/>
                <a:cs typeface="Arial" charset="0"/>
              </a:rPr>
              <a:t>Slides from Jason Lawrence, </a:t>
            </a:r>
            <a:r>
              <a:rPr lang="en-US" sz="1500" dirty="0" err="1" smtClean="0">
                <a:ea typeface="Arial" charset="0"/>
                <a:cs typeface="Arial" charset="0"/>
              </a:rPr>
              <a:t>Fei</a:t>
            </a:r>
            <a:r>
              <a:rPr lang="en-US" sz="1500" dirty="0" smtClean="0">
                <a:ea typeface="Arial" charset="0"/>
                <a:cs typeface="Arial" charset="0"/>
              </a:rPr>
              <a:t> </a:t>
            </a:r>
            <a:r>
              <a:rPr lang="en-US" sz="1500" dirty="0" err="1" smtClean="0">
                <a:ea typeface="Arial" charset="0"/>
                <a:cs typeface="Arial" charset="0"/>
              </a:rPr>
              <a:t>Fei</a:t>
            </a:r>
            <a:r>
              <a:rPr lang="en-US" sz="1500" dirty="0" smtClean="0">
                <a:ea typeface="Arial" charset="0"/>
                <a:cs typeface="Arial" charset="0"/>
              </a:rPr>
              <a:t> Li, Juan Carlos </a:t>
            </a:r>
            <a:r>
              <a:rPr lang="en-US" sz="1500" dirty="0" err="1" smtClean="0">
                <a:ea typeface="Arial" charset="0"/>
                <a:cs typeface="Arial" charset="0"/>
              </a:rPr>
              <a:t>Niebles</a:t>
            </a:r>
            <a:r>
              <a:rPr lang="en-US" sz="1500" dirty="0" smtClean="0">
                <a:ea typeface="Arial" charset="0"/>
                <a:cs typeface="Arial" charset="0"/>
              </a:rPr>
              <a:t>, Alexei </a:t>
            </a:r>
            <a:r>
              <a:rPr lang="en-US" sz="1500" dirty="0" err="1" smtClean="0">
                <a:ea typeface="Arial" charset="0"/>
                <a:cs typeface="Arial" charset="0"/>
              </a:rPr>
              <a:t>Efros</a:t>
            </a:r>
            <a:r>
              <a:rPr lang="en-US" sz="1500" dirty="0" smtClean="0">
                <a:ea typeface="Arial" charset="0"/>
                <a:cs typeface="Arial" charset="0"/>
              </a:rPr>
              <a:t>, Rick </a:t>
            </a:r>
            <a:r>
              <a:rPr lang="en-US" sz="1500" dirty="0" err="1" smtClean="0">
                <a:ea typeface="Arial" charset="0"/>
                <a:cs typeface="Arial" charset="0"/>
              </a:rPr>
              <a:t>Szeliski</a:t>
            </a:r>
            <a:r>
              <a:rPr lang="en-US" sz="1500" dirty="0" smtClean="0">
                <a:ea typeface="Arial" charset="0"/>
                <a:cs typeface="Arial" charset="0"/>
              </a:rPr>
              <a:t>, </a:t>
            </a:r>
            <a:r>
              <a:rPr lang="en-US" sz="1500" dirty="0" err="1" smtClean="0">
                <a:ea typeface="Arial" charset="0"/>
                <a:cs typeface="Arial" charset="0"/>
              </a:rPr>
              <a:t>Fredo</a:t>
            </a:r>
            <a:r>
              <a:rPr lang="en-US" sz="1500" dirty="0" smtClean="0">
                <a:ea typeface="Arial" charset="0"/>
                <a:cs typeface="Arial" charset="0"/>
              </a:rPr>
              <a:t> Durand, Kristin </a:t>
            </a:r>
            <a:r>
              <a:rPr lang="en-US" sz="1500" dirty="0" err="1" smtClean="0">
                <a:ea typeface="Arial" charset="0"/>
                <a:cs typeface="Arial" charset="0"/>
              </a:rPr>
              <a:t>Grauman</a:t>
            </a:r>
            <a:r>
              <a:rPr lang="en-US" sz="1500" dirty="0" smtClean="0">
                <a:ea typeface="Arial" charset="0"/>
                <a:cs typeface="Arial" charset="0"/>
              </a:rPr>
              <a:t>, James Hays</a:t>
            </a:r>
            <a:endParaRPr lang="en-US" sz="15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G_0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2899833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IMG_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2" y="1223433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IMG_0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1223433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IMG_0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1223433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IMG_0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1223433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IMG_01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2899833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IMG_01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2899833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 descr="IMG_01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899833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012" name="Picture 12" descr="pan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71" y="4471956"/>
            <a:ext cx="6093883" cy="23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13" name="Text Box 13"/>
          <p:cNvSpPr txBox="1">
            <a:spLocks noChangeArrowheads="1"/>
          </p:cNvSpPr>
          <p:nvPr/>
        </p:nvSpPr>
        <p:spPr bwMode="auto">
          <a:xfrm>
            <a:off x="4646613" y="6461126"/>
            <a:ext cx="307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latin typeface="Arial" charset="0"/>
              </a:rPr>
              <a:t>virtual wide-angle camera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Mosaics: stitching images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Image Alignment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4411" y="3176245"/>
            <a:ext cx="10060705" cy="3124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How do we align two images automatically?</a:t>
            </a:r>
          </a:p>
          <a:p>
            <a:r>
              <a:rPr lang="en-US" altLang="x-none" dirty="0">
                <a:ea typeface="ＭＳ Ｐゴシック" charset="-128"/>
              </a:rPr>
              <a:t>Two broad approaches: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Feature-based alignment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Find a few matching features in both images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Compute alignment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Direct (pixel-based) alignment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Search for alignment where most pixels </a:t>
            </a:r>
            <a:r>
              <a:rPr lang="en-US" altLang="x-none" dirty="0" smtClean="0">
                <a:ea typeface="ＭＳ Ｐゴシック" charset="-128"/>
              </a:rPr>
              <a:t>agree</a:t>
            </a:r>
          </a:p>
          <a:p>
            <a:pPr lvl="2"/>
            <a:r>
              <a:rPr lang="en-US" altLang="x-none" dirty="0" smtClean="0">
                <a:ea typeface="ＭＳ Ｐゴシック" charset="-128"/>
              </a:rPr>
              <a:t>High computation requirements if many unknown alignment parameters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7147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627812" y="1219200"/>
            <a:ext cx="2057400" cy="1752600"/>
          </a:xfrm>
          <a:prstGeom prst="actionButtonHome">
            <a:avLst/>
          </a:prstGeom>
          <a:solidFill>
            <a:schemeClr val="bg2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270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3929062" y="1066801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 flipV="1">
            <a:off x="5561012" y="2209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59" name="Oval 7"/>
          <p:cNvSpPr>
            <a:spLocks noChangeAspect="1" noChangeArrowheads="1"/>
          </p:cNvSpPr>
          <p:nvPr/>
        </p:nvSpPr>
        <p:spPr bwMode="auto">
          <a:xfrm>
            <a:off x="7575550" y="1404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14760" name="Oval 8"/>
          <p:cNvSpPr>
            <a:spLocks noChangeAspect="1" noChangeArrowheads="1"/>
          </p:cNvSpPr>
          <p:nvPr/>
        </p:nvSpPr>
        <p:spPr bwMode="auto">
          <a:xfrm>
            <a:off x="4756150" y="1447801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14761" name="Oval 9"/>
          <p:cNvSpPr>
            <a:spLocks noChangeAspect="1" noChangeArrowheads="1"/>
          </p:cNvSpPr>
          <p:nvPr/>
        </p:nvSpPr>
        <p:spPr bwMode="auto">
          <a:xfrm>
            <a:off x="8108950" y="2700338"/>
            <a:ext cx="119062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14762" name="Oval 10"/>
          <p:cNvSpPr>
            <a:spLocks noChangeAspect="1" noChangeArrowheads="1"/>
          </p:cNvSpPr>
          <p:nvPr/>
        </p:nvSpPr>
        <p:spPr bwMode="auto">
          <a:xfrm>
            <a:off x="4799013" y="2547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1476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6748462" y="1108076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14764" name="Oval 12"/>
          <p:cNvSpPr>
            <a:spLocks noChangeAspect="1" noChangeArrowheads="1"/>
          </p:cNvSpPr>
          <p:nvPr/>
        </p:nvSpPr>
        <p:spPr bwMode="auto">
          <a:xfrm>
            <a:off x="7618413" y="26241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14765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627812" y="1219200"/>
            <a:ext cx="2057400" cy="1752600"/>
          </a:xfrm>
          <a:prstGeom prst="actionButtonHome">
            <a:avLst/>
          </a:prstGeom>
          <a:solidFill>
            <a:schemeClr val="bg2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14766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12614275" y="1219201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14767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557418">
            <a:off x="12461875" y="1066801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14768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4652012">
            <a:off x="12612688" y="1066801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936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build="p"/>
      <p:bldP spid="714756" grpId="0" animBg="1"/>
      <p:bldP spid="714759" grpId="0" animBg="1"/>
      <p:bldP spid="714759" grpId="1" animBg="1"/>
      <p:bldP spid="714760" grpId="0" animBg="1"/>
      <p:bldP spid="714760" grpId="1" animBg="1"/>
      <p:bldP spid="714761" grpId="0" animBg="1"/>
      <p:bldP spid="714761" grpId="1" animBg="1"/>
      <p:bldP spid="714762" grpId="0" animBg="1"/>
      <p:bldP spid="714762" grpId="1" animBg="1"/>
      <p:bldP spid="714763" grpId="0" animBg="1"/>
      <p:bldP spid="714763" grpId="1" animBg="1"/>
      <p:bldP spid="714764" grpId="0" animBg="1"/>
      <p:bldP spid="714764" grpId="1" animBg="1"/>
      <p:bldP spid="714764" grpId="2" animBg="1"/>
      <p:bldP spid="714765" grpId="0" animBg="1"/>
      <p:bldP spid="714766" grpId="0" animBg="1"/>
      <p:bldP spid="714767" grpId="0" animBg="1"/>
      <p:bldP spid="7147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Find corresponding feature points</a:t>
            </a:r>
            <a:endParaRPr lang="en-US" altLang="x-none" sz="3600" dirty="0">
              <a:solidFill>
                <a:srgbClr val="4C57FF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Fit </a:t>
            </a:r>
            <a:r>
              <a:rPr lang="en-US" altLang="x-none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model placing the two images in correspondence</a:t>
            </a:r>
            <a:endParaRPr lang="en-US" altLang="x-none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Blend / cut</a:t>
            </a: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6627" name="Group 1"/>
          <p:cNvGrpSpPr>
            <a:grpSpLocks/>
          </p:cNvGrpSpPr>
          <p:nvPr/>
        </p:nvGrpSpPr>
        <p:grpSpPr bwMode="auto">
          <a:xfrm>
            <a:off x="2208212" y="3657600"/>
            <a:ext cx="7789862" cy="2968625"/>
            <a:chOff x="838200" y="3810000"/>
            <a:chExt cx="7485063" cy="2663825"/>
          </a:xfrm>
        </p:grpSpPr>
        <p:pic>
          <p:nvPicPr>
            <p:cNvPr id="26628" name="Picture 4" descr="SIFT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810000"/>
              <a:ext cx="3675063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5" descr="SIF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10000"/>
              <a:ext cx="3675063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3276600" y="4610100"/>
              <a:ext cx="1905000" cy="152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4219575" y="4879975"/>
              <a:ext cx="1816100" cy="14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V="1">
              <a:off x="3711575" y="5981700"/>
              <a:ext cx="1698625" cy="142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V="1">
              <a:off x="4168775" y="5524500"/>
              <a:ext cx="1736725" cy="412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3432175" y="5105400"/>
              <a:ext cx="1825625" cy="13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4205008" y="3908425"/>
              <a:ext cx="768908" cy="140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9600" b="1">
                  <a:solidFill>
                    <a:srgbClr val="FF0000"/>
                  </a:solidFill>
                </a:rPr>
                <a:t>?</a:t>
              </a:r>
              <a:endParaRPr lang="ru-RU" altLang="x-none" sz="9600" b="1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inliers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inlier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Find corresponding feature points</a:t>
            </a: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Fit a model placing the two images in correspondence</a:t>
            </a:r>
            <a:endParaRPr lang="en-US" altLang="x-none" sz="3600" b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Blend / cut</a:t>
            </a: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Find corresponding feature points</a:t>
            </a: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latin typeface="Calibri" charset="0"/>
                <a:ea typeface="Calibri" charset="0"/>
                <a:cs typeface="Calibri" charset="0"/>
              </a:rPr>
              <a:t>Fit a model placing the two images in correspondence</a:t>
            </a: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Blend / cut</a:t>
            </a:r>
            <a:endParaRPr lang="en-US" altLang="x-none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  <p:pic>
        <p:nvPicPr>
          <p:cNvPr id="6" name="Picture 5" descr="h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581400"/>
            <a:ext cx="62214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0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the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/>
          <a:stretch/>
        </p:blipFill>
        <p:spPr>
          <a:xfrm>
            <a:off x="1217612" y="1186681"/>
            <a:ext cx="9753600" cy="5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3"/>
          <a:stretch/>
        </p:blipFill>
        <p:spPr>
          <a:xfrm>
            <a:off x="1168400" y="1186680"/>
            <a:ext cx="9844548" cy="567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the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4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Motivation for sparse features</a:t>
            </a:r>
          </a:p>
          <a:p>
            <a:r>
              <a:rPr lang="en-US" b="1" dirty="0" smtClean="0"/>
              <a:t>Harris corner detector</a:t>
            </a:r>
          </a:p>
          <a:p>
            <a:r>
              <a:rPr lang="en-US" dirty="0" smtClean="0"/>
              <a:t>Difference of Gaussian (blob) feature detector</a:t>
            </a:r>
          </a:p>
          <a:p>
            <a:r>
              <a:rPr lang="en-US" dirty="0" smtClean="0"/>
              <a:t>Sparse feature descriptor: SIFT</a:t>
            </a:r>
          </a:p>
          <a:p>
            <a:r>
              <a:rPr lang="en-US" dirty="0" smtClean="0"/>
              <a:t>Robust model fitting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</p:txBody>
      </p:sp>
    </p:spTree>
    <p:extLst>
      <p:ext uri="{BB962C8B-B14F-4D97-AF65-F5344CB8AC3E}">
        <p14:creationId xmlns:p14="http://schemas.microsoft.com/office/powerpoint/2010/main" val="13423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41" y="1676400"/>
            <a:ext cx="9980771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We should easily recognize the point by looking through a small window</a:t>
            </a:r>
          </a:p>
          <a:p>
            <a:pPr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Shifting a window in </a:t>
            </a:r>
            <a:r>
              <a:rPr lang="en-US" altLang="x-none" i="1" dirty="0">
                <a:ea typeface="ＭＳ Ｐゴシック" charset="-128"/>
              </a:rPr>
              <a:t>any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i="1" dirty="0">
                <a:ea typeface="ＭＳ Ｐゴシック" charset="-128"/>
              </a:rPr>
              <a:t>direction</a:t>
            </a:r>
            <a:r>
              <a:rPr lang="en-US" altLang="x-none" dirty="0">
                <a:ea typeface="ＭＳ Ｐゴシック" charset="-128"/>
              </a:rPr>
              <a:t> should give </a:t>
            </a:r>
            <a:r>
              <a:rPr lang="en-US" altLang="x-none" i="1" dirty="0">
                <a:ea typeface="ＭＳ Ｐゴシック" charset="-128"/>
              </a:rPr>
              <a:t>a large change</a:t>
            </a:r>
            <a:r>
              <a:rPr lang="en-US" altLang="x-none" dirty="0">
                <a:ea typeface="ＭＳ Ｐゴシック" charset="-128"/>
              </a:rPr>
              <a:t> in </a:t>
            </a:r>
            <a:r>
              <a:rPr lang="en-US" altLang="x-none" dirty="0" smtClean="0">
                <a:ea typeface="ＭＳ Ｐゴシック" charset="-128"/>
              </a:rPr>
              <a:t>intensity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4799012" y="3962400"/>
            <a:ext cx="2590800" cy="2514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3972" name="Freeform 5"/>
          <p:cNvSpPr>
            <a:spLocks/>
          </p:cNvSpPr>
          <p:nvPr/>
        </p:nvSpPr>
        <p:spPr bwMode="auto">
          <a:xfrm>
            <a:off x="5256212" y="4495800"/>
            <a:ext cx="2027238" cy="1485900"/>
          </a:xfrm>
          <a:custGeom>
            <a:avLst/>
            <a:gdLst>
              <a:gd name="T0" fmla="*/ 0 w 720"/>
              <a:gd name="T1" fmla="*/ 2147483647 h 528"/>
              <a:gd name="T2" fmla="*/ 380526651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180012" y="4343400"/>
            <a:ext cx="533400" cy="533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 Corner Detector: Basic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2055812" y="17526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2284412" y="4419601"/>
            <a:ext cx="205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99"/>
                </a:solidFill>
              </a:rPr>
              <a:t>“</a:t>
            </a:r>
            <a:r>
              <a:rPr lang="en-US" altLang="x-none">
                <a:solidFill>
                  <a:srgbClr val="003399"/>
                </a:solidFill>
              </a:rPr>
              <a:t>flat</a:t>
            </a:r>
            <a:r>
              <a:rPr lang="en-US" altLang="en-US">
                <a:solidFill>
                  <a:srgbClr val="003399"/>
                </a:solidFill>
              </a:rPr>
              <a:t>”</a:t>
            </a:r>
            <a:r>
              <a:rPr lang="en-US" altLang="ja-JP"/>
              <a:t> region:</a:t>
            </a:r>
            <a:br>
              <a:rPr lang="en-US" altLang="ja-JP"/>
            </a:br>
            <a:r>
              <a:rPr lang="en-US" altLang="ja-JP"/>
              <a:t>no change in all directions</a:t>
            </a:r>
            <a:endParaRPr lang="ru-RU" altLang="x-non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94013" y="2971801"/>
            <a:ext cx="703263" cy="677863"/>
            <a:chOff x="892" y="1801"/>
            <a:chExt cx="443" cy="427"/>
          </a:xfrm>
        </p:grpSpPr>
        <p:sp>
          <p:nvSpPr>
            <p:cNvPr id="85132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133" name="Line 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4" name="Line 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5" name="Line 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6" name="Line 1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70213" y="2895601"/>
            <a:ext cx="703263" cy="677863"/>
            <a:chOff x="892" y="1801"/>
            <a:chExt cx="443" cy="427"/>
          </a:xfrm>
        </p:grpSpPr>
        <p:sp>
          <p:nvSpPr>
            <p:cNvPr id="85127" name="Rectangle 12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128" name="Line 13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9" name="Line 14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0" name="Line 15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1" name="Line 16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16250" y="2955926"/>
            <a:ext cx="703262" cy="677863"/>
            <a:chOff x="892" y="1801"/>
            <a:chExt cx="443" cy="427"/>
          </a:xfrm>
        </p:grpSpPr>
        <p:sp>
          <p:nvSpPr>
            <p:cNvPr id="85122" name="Rectangle 18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123" name="Line 19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4" name="Line 20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5" name="Line 21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6" name="Line 22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959100" y="3057526"/>
            <a:ext cx="703262" cy="677863"/>
            <a:chOff x="892" y="1801"/>
            <a:chExt cx="443" cy="427"/>
          </a:xfrm>
        </p:grpSpPr>
        <p:sp>
          <p:nvSpPr>
            <p:cNvPr id="85117" name="Rectangle 24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118" name="Line 25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9" name="Line 26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0" name="Line 27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1" name="Line 28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871788" y="3014663"/>
            <a:ext cx="703263" cy="677862"/>
            <a:chOff x="892" y="1801"/>
            <a:chExt cx="443" cy="427"/>
          </a:xfrm>
        </p:grpSpPr>
        <p:sp>
          <p:nvSpPr>
            <p:cNvPr id="85112" name="Rectangle 30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113" name="Line 31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4" name="Line 32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5" name="Line 33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6" name="Line 34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930525" y="2941638"/>
            <a:ext cx="703262" cy="677862"/>
            <a:chOff x="892" y="1801"/>
            <a:chExt cx="443" cy="427"/>
          </a:xfrm>
        </p:grpSpPr>
        <p:sp>
          <p:nvSpPr>
            <p:cNvPr id="85107" name="Rectangle 3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108" name="Line 3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9" name="Line 3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0" name="Line 3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1" name="Line 4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2" name="Freeform 41"/>
          <p:cNvSpPr>
            <a:spLocks/>
          </p:cNvSpPr>
          <p:nvPr/>
        </p:nvSpPr>
        <p:spPr bwMode="auto">
          <a:xfrm>
            <a:off x="2513012" y="21336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1330642500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951412" y="1752600"/>
            <a:ext cx="2362200" cy="2209800"/>
            <a:chOff x="2208" y="1104"/>
            <a:chExt cx="1488" cy="1392"/>
          </a:xfrm>
        </p:grpSpPr>
        <p:sp>
          <p:nvSpPr>
            <p:cNvPr id="85105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106" name="Freeform 44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103813" y="2590801"/>
            <a:ext cx="703263" cy="677863"/>
            <a:chOff x="892" y="1801"/>
            <a:chExt cx="443" cy="427"/>
          </a:xfrm>
        </p:grpSpPr>
        <p:sp>
          <p:nvSpPr>
            <p:cNvPr id="85100" name="Rectangle 4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101" name="Line 4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2" name="Line 4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3" name="Line 4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4" name="Line 5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5180013" y="2590801"/>
            <a:ext cx="703263" cy="677863"/>
            <a:chOff x="892" y="1801"/>
            <a:chExt cx="443" cy="427"/>
          </a:xfrm>
        </p:grpSpPr>
        <p:sp>
          <p:nvSpPr>
            <p:cNvPr id="85095" name="Rectangle 52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96" name="Line 53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7" name="Line 54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8" name="Line 55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9" name="Line 56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5140325" y="2409826"/>
            <a:ext cx="703262" cy="677863"/>
            <a:chOff x="892" y="1801"/>
            <a:chExt cx="443" cy="427"/>
          </a:xfrm>
        </p:grpSpPr>
        <p:sp>
          <p:nvSpPr>
            <p:cNvPr id="85090" name="Rectangle 58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91" name="Line 59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2" name="Line 60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3" name="Line 61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4" name="Line 62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5030788" y="2525713"/>
            <a:ext cx="703263" cy="677862"/>
            <a:chOff x="892" y="1801"/>
            <a:chExt cx="443" cy="427"/>
          </a:xfrm>
        </p:grpSpPr>
        <p:sp>
          <p:nvSpPr>
            <p:cNvPr id="85085" name="Rectangle 64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86" name="Line 65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7" name="Line 66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8" name="Line 67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9" name="Line 68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5027613" y="2590801"/>
            <a:ext cx="703263" cy="677863"/>
            <a:chOff x="892" y="1801"/>
            <a:chExt cx="443" cy="427"/>
          </a:xfrm>
        </p:grpSpPr>
        <p:sp>
          <p:nvSpPr>
            <p:cNvPr id="85080" name="Rectangle 70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81" name="Line 71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2" name="Line 72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3" name="Line 73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4" name="Line 74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5027613" y="2667001"/>
            <a:ext cx="703263" cy="677863"/>
            <a:chOff x="892" y="1801"/>
            <a:chExt cx="443" cy="427"/>
          </a:xfrm>
        </p:grpSpPr>
        <p:sp>
          <p:nvSpPr>
            <p:cNvPr id="85075" name="Rectangle 7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76" name="Line 7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7" name="Line 7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8" name="Line 7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9" name="Line 8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5027613" y="2514601"/>
            <a:ext cx="703263" cy="677863"/>
            <a:chOff x="892" y="1801"/>
            <a:chExt cx="443" cy="427"/>
          </a:xfrm>
        </p:grpSpPr>
        <p:sp>
          <p:nvSpPr>
            <p:cNvPr id="85070" name="Rectangle 82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71" name="Line 83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2" name="Line 84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3" name="Line 85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4" name="Line 86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7"/>
          <p:cNvGrpSpPr>
            <a:grpSpLocks/>
          </p:cNvGrpSpPr>
          <p:nvPr/>
        </p:nvGrpSpPr>
        <p:grpSpPr bwMode="auto">
          <a:xfrm>
            <a:off x="5027613" y="2438401"/>
            <a:ext cx="703263" cy="677863"/>
            <a:chOff x="892" y="1801"/>
            <a:chExt cx="443" cy="427"/>
          </a:xfrm>
        </p:grpSpPr>
        <p:sp>
          <p:nvSpPr>
            <p:cNvPr id="85065" name="Rectangle 88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66" name="Line 89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7" name="Line 90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8" name="Line 91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9" name="Line 92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0877" name="Text Box 93"/>
          <p:cNvSpPr txBox="1">
            <a:spLocks noChangeArrowheads="1"/>
          </p:cNvSpPr>
          <p:nvPr/>
        </p:nvSpPr>
        <p:spPr bwMode="auto">
          <a:xfrm>
            <a:off x="4951412" y="4419601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99"/>
                </a:solidFill>
              </a:rPr>
              <a:t>“</a:t>
            </a:r>
            <a:r>
              <a:rPr lang="en-US" altLang="x-none" dirty="0">
                <a:solidFill>
                  <a:srgbClr val="003399"/>
                </a:solidFill>
              </a:rPr>
              <a:t>edge</a:t>
            </a:r>
            <a:r>
              <a:rPr lang="en-US" altLang="en-US" dirty="0">
                <a:solidFill>
                  <a:srgbClr val="003399"/>
                </a:solidFill>
              </a:rPr>
              <a:t>”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/>
              <a:t>no change along the edge </a:t>
            </a:r>
            <a:r>
              <a:rPr lang="en-US" altLang="ja-JP" dirty="0" smtClean="0"/>
              <a:t>direction</a:t>
            </a:r>
          </a:p>
        </p:txBody>
      </p: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7770812" y="1752600"/>
            <a:ext cx="2362200" cy="2209800"/>
            <a:chOff x="2208" y="1104"/>
            <a:chExt cx="1488" cy="1392"/>
          </a:xfrm>
        </p:grpSpPr>
        <p:sp>
          <p:nvSpPr>
            <p:cNvPr id="85063" name="Rectangle 95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64" name="Freeform 96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7"/>
          <p:cNvGrpSpPr>
            <a:grpSpLocks/>
          </p:cNvGrpSpPr>
          <p:nvPr/>
        </p:nvGrpSpPr>
        <p:grpSpPr bwMode="auto">
          <a:xfrm>
            <a:off x="7923213" y="1828801"/>
            <a:ext cx="703263" cy="677863"/>
            <a:chOff x="892" y="1801"/>
            <a:chExt cx="443" cy="427"/>
          </a:xfrm>
        </p:grpSpPr>
        <p:sp>
          <p:nvSpPr>
            <p:cNvPr id="85058" name="Rectangle 98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59" name="Line 99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0" name="Line 100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1" name="Line 101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2" name="Line 102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3"/>
          <p:cNvGrpSpPr>
            <a:grpSpLocks/>
          </p:cNvGrpSpPr>
          <p:nvPr/>
        </p:nvGrpSpPr>
        <p:grpSpPr bwMode="auto">
          <a:xfrm>
            <a:off x="7991475" y="1897063"/>
            <a:ext cx="703262" cy="677862"/>
            <a:chOff x="892" y="1801"/>
            <a:chExt cx="443" cy="427"/>
          </a:xfrm>
        </p:grpSpPr>
        <p:sp>
          <p:nvSpPr>
            <p:cNvPr id="85053" name="Rectangle 104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54" name="Line 105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5" name="Line 106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6" name="Line 107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7" name="Line 108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9"/>
          <p:cNvGrpSpPr>
            <a:grpSpLocks/>
          </p:cNvGrpSpPr>
          <p:nvPr/>
        </p:nvGrpSpPr>
        <p:grpSpPr bwMode="auto">
          <a:xfrm>
            <a:off x="7954963" y="1962151"/>
            <a:ext cx="703263" cy="677863"/>
            <a:chOff x="892" y="1801"/>
            <a:chExt cx="443" cy="427"/>
          </a:xfrm>
        </p:grpSpPr>
        <p:sp>
          <p:nvSpPr>
            <p:cNvPr id="85048" name="Rectangle 110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49" name="Line 111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0" name="Line 112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1" name="Line 113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2" name="Line 114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5"/>
          <p:cNvGrpSpPr>
            <a:grpSpLocks/>
          </p:cNvGrpSpPr>
          <p:nvPr/>
        </p:nvGrpSpPr>
        <p:grpSpPr bwMode="auto">
          <a:xfrm>
            <a:off x="7867650" y="1917701"/>
            <a:ext cx="703262" cy="677863"/>
            <a:chOff x="892" y="1801"/>
            <a:chExt cx="443" cy="427"/>
          </a:xfrm>
        </p:grpSpPr>
        <p:sp>
          <p:nvSpPr>
            <p:cNvPr id="85043" name="Rectangle 11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44" name="Line 11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5" name="Line 11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6" name="Line 11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7" name="Line 12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21"/>
          <p:cNvGrpSpPr>
            <a:grpSpLocks/>
          </p:cNvGrpSpPr>
          <p:nvPr/>
        </p:nvGrpSpPr>
        <p:grpSpPr bwMode="auto">
          <a:xfrm>
            <a:off x="7808913" y="1801813"/>
            <a:ext cx="703263" cy="677862"/>
            <a:chOff x="892" y="1801"/>
            <a:chExt cx="443" cy="427"/>
          </a:xfrm>
        </p:grpSpPr>
        <p:sp>
          <p:nvSpPr>
            <p:cNvPr id="85038" name="Rectangle 122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39" name="Line 123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0" name="Line 124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1" name="Line 125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2" name="Line 126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7867650" y="1728788"/>
            <a:ext cx="703262" cy="677862"/>
            <a:chOff x="892" y="1801"/>
            <a:chExt cx="443" cy="427"/>
          </a:xfrm>
        </p:grpSpPr>
        <p:sp>
          <p:nvSpPr>
            <p:cNvPr id="85033" name="Rectangle 128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34" name="Line 129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Line 130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6" name="Line 131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7" name="Line 132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33"/>
          <p:cNvGrpSpPr>
            <a:grpSpLocks/>
          </p:cNvGrpSpPr>
          <p:nvPr/>
        </p:nvGrpSpPr>
        <p:grpSpPr bwMode="auto">
          <a:xfrm>
            <a:off x="8012113" y="1785938"/>
            <a:ext cx="703263" cy="677862"/>
            <a:chOff x="892" y="1801"/>
            <a:chExt cx="443" cy="427"/>
          </a:xfrm>
        </p:grpSpPr>
        <p:sp>
          <p:nvSpPr>
            <p:cNvPr id="85028" name="Rectangle 134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29" name="Line 135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0" name="Line 136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1" name="Line 137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2" name="Line 138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>
            <a:off x="7953375" y="1828801"/>
            <a:ext cx="703262" cy="677863"/>
            <a:chOff x="892" y="1801"/>
            <a:chExt cx="443" cy="427"/>
          </a:xfrm>
        </p:grpSpPr>
        <p:sp>
          <p:nvSpPr>
            <p:cNvPr id="85023" name="Rectangle 140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5024" name="Line 141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Line 142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Line 143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7" name="Line 144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0929" name="Text Box 145"/>
          <p:cNvSpPr txBox="1">
            <a:spLocks noChangeArrowheads="1"/>
          </p:cNvSpPr>
          <p:nvPr/>
        </p:nvSpPr>
        <p:spPr bwMode="auto">
          <a:xfrm>
            <a:off x="7770812" y="4419601"/>
            <a:ext cx="304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99"/>
                </a:solidFill>
              </a:rPr>
              <a:t>“</a:t>
            </a:r>
            <a:r>
              <a:rPr lang="en-US" altLang="x-none" dirty="0">
                <a:solidFill>
                  <a:srgbClr val="003399"/>
                </a:solidFill>
              </a:rPr>
              <a:t>corner</a:t>
            </a:r>
            <a:r>
              <a:rPr lang="en-US" altLang="en-US" dirty="0">
                <a:solidFill>
                  <a:srgbClr val="003399"/>
                </a:solidFill>
              </a:rPr>
              <a:t>”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/>
              <a:t>significant change in all </a:t>
            </a:r>
            <a:r>
              <a:rPr lang="en-US" altLang="ja-JP" dirty="0" smtClean="0"/>
              <a:t>directions</a:t>
            </a:r>
          </a:p>
          <a:p>
            <a:pPr eaLnBrk="1" hangingPunct="1"/>
            <a:endParaRPr lang="ru-RU" altLang="x-none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 Corner Detector: Basic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3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3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8" grpId="0" autoUpdateAnimBg="0"/>
      <p:bldP spid="630877" grpId="0" autoUpdateAnimBg="0"/>
      <p:bldP spid="63092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b="1" dirty="0" smtClean="0"/>
              <a:t>Motivation for sparse features</a:t>
            </a:r>
          </a:p>
          <a:p>
            <a:r>
              <a:rPr lang="en-US" dirty="0" smtClean="0"/>
              <a:t>Harris corner detector</a:t>
            </a:r>
          </a:p>
          <a:p>
            <a:r>
              <a:rPr lang="en-US" dirty="0" smtClean="0"/>
              <a:t>Difference of Gaussian (blob) feature detector</a:t>
            </a:r>
          </a:p>
          <a:p>
            <a:r>
              <a:rPr lang="en-US" dirty="0" smtClean="0"/>
              <a:t>Sparse feature descriptor: SIFT</a:t>
            </a:r>
          </a:p>
          <a:p>
            <a:r>
              <a:rPr lang="en-US" dirty="0" smtClean="0"/>
              <a:t>Robust model fitting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</p:txBody>
      </p:sp>
    </p:spTree>
    <p:extLst>
      <p:ext uri="{BB962C8B-B14F-4D97-AF65-F5344CB8AC3E}">
        <p14:creationId xmlns:p14="http://schemas.microsoft.com/office/powerpoint/2010/main" val="11818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18138" y="-119196"/>
            <a:ext cx="9108281" cy="2116336"/>
          </a:xfrm>
          <a:ln/>
        </p:spPr>
        <p:txBody>
          <a:bodyPr/>
          <a:lstStyle/>
          <a:p>
            <a:r>
              <a:rPr lang="en-US" altLang="x-none" dirty="0" smtClean="0"/>
              <a:t>Gradient </a:t>
            </a:r>
            <a:r>
              <a:rPr lang="en-US" altLang="x-none" dirty="0"/>
              <a:t>covariance matrix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59" y="1447800"/>
            <a:ext cx="2678906" cy="2678906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227012" y="5676769"/>
            <a:ext cx="11277600" cy="90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2953" dirty="0" smtClean="0">
                <a:ea typeface="Gill Sans" charset="0"/>
                <a:cs typeface="Gill Sans" charset="0"/>
              </a:rPr>
              <a:t>Summarizes second-order statistics </a:t>
            </a:r>
            <a:r>
              <a:rPr lang="en-US" altLang="x-none" sz="2953" dirty="0">
                <a:ea typeface="Gill Sans" charset="0"/>
                <a:cs typeface="Gill Sans" charset="0"/>
              </a:rPr>
              <a:t>of the 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gradient </a:t>
            </a:r>
            <a:r>
              <a:rPr lang="en-US" altLang="x-none" sz="2953" dirty="0" smtClean="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altLang="x-none" sz="2953" i="1" dirty="0" err="1" smtClean="0"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altLang="x-none" sz="2953" i="1" baseline="-25000" dirty="0" err="1" smtClean="0"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altLang="x-none" sz="2953" dirty="0" smtClean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altLang="x-none" sz="2953" i="1" dirty="0" err="1" smtClean="0"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altLang="x-none" sz="2953" i="1" baseline="-25000" dirty="0" err="1" smtClean="0">
                <a:latin typeface="Times" charset="0"/>
                <a:ea typeface="Times" charset="0"/>
                <a:cs typeface="Times" charset="0"/>
              </a:rPr>
              <a:t>y</a:t>
            </a:r>
            <a:r>
              <a:rPr lang="en-US" altLang="x-none" sz="2953" dirty="0" smtClean="0">
                <a:latin typeface="Times" charset="0"/>
                <a:ea typeface="Times" charset="0"/>
                <a:cs typeface="Times" charset="0"/>
              </a:rPr>
              <a:t>)</a:t>
            </a:r>
          </a:p>
          <a:p>
            <a:pPr algn="ctr"/>
            <a:r>
              <a:rPr lang="en-US" altLang="x-none" sz="2953" dirty="0" smtClean="0">
                <a:ea typeface="Gill Sans" charset="0"/>
                <a:cs typeface="Gill Sans" charset="0"/>
              </a:rPr>
              <a:t>in a window </a:t>
            </a:r>
            <a:r>
              <a:rPr lang="en-US" altLang="x-none" sz="2953" i="1" dirty="0" smtClean="0">
                <a:latin typeface="Times" charset="0"/>
                <a:ea typeface="Times" charset="0"/>
                <a:cs typeface="Times" charset="0"/>
              </a:rPr>
              <a:t>u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 = -</a:t>
            </a:r>
            <a:r>
              <a:rPr lang="en-US" altLang="x-none" sz="2953" i="1" dirty="0" smtClean="0">
                <a:latin typeface="Times" charset="0"/>
                <a:ea typeface="Times" charset="0"/>
                <a:cs typeface="Times" charset="0"/>
              </a:rPr>
              <a:t>m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 </a:t>
            </a:r>
            <a:r>
              <a:rPr lang="mr-IN" altLang="x-none" sz="2953" dirty="0" smtClean="0">
                <a:ea typeface="Gill Sans" charset="0"/>
                <a:cs typeface="Gill Sans" charset="0"/>
              </a:rPr>
              <a:t>…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 </a:t>
            </a:r>
            <a:r>
              <a:rPr lang="en-US" altLang="x-none" sz="2953" i="1" dirty="0" smtClean="0">
                <a:latin typeface="Times" charset="0"/>
                <a:ea typeface="Times" charset="0"/>
                <a:cs typeface="Times" charset="0"/>
              </a:rPr>
              <a:t>m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, </a:t>
            </a:r>
            <a:r>
              <a:rPr lang="en-US" altLang="x-none" sz="2953" i="1" dirty="0" smtClean="0">
                <a:ea typeface="Gill Sans" charset="0"/>
                <a:cs typeface="Gill Sans" charset="0"/>
              </a:rPr>
              <a:t>v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 = -</a:t>
            </a:r>
            <a:r>
              <a:rPr lang="en-US" altLang="x-none" sz="2953" i="1" dirty="0" smtClean="0">
                <a:latin typeface="Times" charset="0"/>
                <a:ea typeface="Times" charset="0"/>
                <a:cs typeface="Times" charset="0"/>
              </a:rPr>
              <a:t>m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 </a:t>
            </a:r>
            <a:r>
              <a:rPr lang="mr-IN" altLang="x-none" sz="2953" dirty="0" smtClean="0">
                <a:ea typeface="Gill Sans" charset="0"/>
                <a:cs typeface="Gill Sans" charset="0"/>
              </a:rPr>
              <a:t>…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 </a:t>
            </a:r>
            <a:r>
              <a:rPr lang="en-US" altLang="x-none" sz="2953" i="1" dirty="0" smtClean="0">
                <a:latin typeface="Times" charset="0"/>
                <a:ea typeface="Times" charset="0"/>
                <a:cs typeface="Times" charset="0"/>
              </a:rPr>
              <a:t>m 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around the center pixel </a:t>
            </a:r>
            <a:r>
              <a:rPr lang="en-US" altLang="x-none" sz="2953" dirty="0" smtClean="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altLang="x-none" sz="2953" i="1" dirty="0" smtClean="0"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altLang="x-none" sz="2953" dirty="0" smtClean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altLang="x-none" sz="2953" i="1" dirty="0" smtClean="0">
                <a:latin typeface="Times" charset="0"/>
                <a:ea typeface="Times" charset="0"/>
                <a:cs typeface="Times" charset="0"/>
              </a:rPr>
              <a:t>y</a:t>
            </a:r>
            <a:r>
              <a:rPr lang="en-US" altLang="x-none" sz="2953" dirty="0" smtClean="0">
                <a:latin typeface="Times" charset="0"/>
                <a:ea typeface="Times" charset="0"/>
                <a:cs typeface="Times" charset="0"/>
              </a:rPr>
              <a:t>)</a:t>
            </a:r>
            <a:r>
              <a:rPr lang="en-US" altLang="x-none" sz="2953" dirty="0" smtClean="0">
                <a:ea typeface="Gill Sans" charset="0"/>
                <a:cs typeface="Gill Sans" charset="0"/>
              </a:rPr>
              <a:t>.</a:t>
            </a:r>
            <a:endParaRPr lang="en-US" altLang="x-none" sz="2953" i="1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4475893"/>
            <a:ext cx="8991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/>
          <p:cNvSpPr>
            <a:spLocks noChangeArrowheads="1"/>
          </p:cNvSpPr>
          <p:nvPr/>
        </p:nvSpPr>
        <p:spPr bwMode="auto">
          <a:xfrm>
            <a:off x="2360612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Harris Detector: Mathematics</a:t>
            </a:r>
            <a:endParaRPr lang="ru-RU" altLang="x-none">
              <a:ea typeface="ＭＳ Ｐゴシック" charset="-128"/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5561012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9294812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>
                <a:sym typeface="Symbol" charset="2"/>
              </a:rPr>
              <a:t></a:t>
            </a:r>
            <a:r>
              <a:rPr lang="en-US" altLang="x-none" baseline="-25000">
                <a:sym typeface="Symbol" charset="2"/>
              </a:rPr>
              <a:t>1</a:t>
            </a:r>
            <a:endParaRPr lang="ru-RU" altLang="x-none" baseline="-25000">
              <a:sym typeface="Symbol" charset="2"/>
            </a:endParaRPr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4646612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>
                <a:sym typeface="Symbol" charset="2"/>
              </a:rPr>
              <a:t></a:t>
            </a:r>
            <a:r>
              <a:rPr lang="en-US" altLang="x-none" baseline="-25000">
                <a:sym typeface="Symbol" charset="2"/>
              </a:rPr>
              <a:t>2</a:t>
            </a:r>
            <a:endParaRPr lang="ru-RU" altLang="x-none" baseline="-25000">
              <a:sym typeface="Symbol" charset="2"/>
            </a:endParaRPr>
          </a:p>
        </p:txBody>
      </p:sp>
      <p:sp>
        <p:nvSpPr>
          <p:cNvPr id="86022" name="Freeform 7"/>
          <p:cNvSpPr>
            <a:spLocks/>
          </p:cNvSpPr>
          <p:nvPr/>
        </p:nvSpPr>
        <p:spPr bwMode="auto">
          <a:xfrm>
            <a:off x="6018212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1693545000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1398687513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AutoShape 8"/>
          <p:cNvSpPr>
            <a:spLocks noChangeArrowheads="1"/>
          </p:cNvSpPr>
          <p:nvPr/>
        </p:nvSpPr>
        <p:spPr bwMode="auto">
          <a:xfrm>
            <a:off x="5561013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6024" name="Rectangle 9"/>
          <p:cNvSpPr>
            <a:spLocks noChangeArrowheads="1"/>
          </p:cNvSpPr>
          <p:nvPr/>
        </p:nvSpPr>
        <p:spPr bwMode="auto">
          <a:xfrm>
            <a:off x="7085012" y="2362201"/>
            <a:ext cx="2667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  <a:sym typeface="Symbol" charset="2"/>
              </a:rPr>
              <a:t>“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Corner</a:t>
            </a:r>
            <a:r>
              <a:rPr lang="en-US" altLang="en-US">
                <a:solidFill>
                  <a:srgbClr val="0033CC"/>
                </a:solidFill>
                <a:sym typeface="Symbol" charset="2"/>
              </a:rPr>
              <a:t>”</a:t>
            </a:r>
            <a:r>
              <a:rPr lang="en-US" altLang="ja-JP">
                <a:sym typeface="Symbol" charset="2"/>
              </a:rPr>
              <a:t/>
            </a:r>
            <a:br>
              <a:rPr lang="en-US" altLang="ja-JP">
                <a:sym typeface="Symbol" charset="2"/>
              </a:rPr>
            </a:br>
            <a:r>
              <a:rPr lang="ru-RU" altLang="ja-JP">
                <a:sym typeface="Symbol" charset="2"/>
              </a:rPr>
              <a:t></a:t>
            </a:r>
            <a:r>
              <a:rPr lang="en-US" altLang="ja-JP" baseline="-25000">
                <a:sym typeface="Symbol" charset="2"/>
              </a:rPr>
              <a:t>1</a:t>
            </a:r>
            <a:r>
              <a:rPr lang="en-US" altLang="ja-JP" sz="2000">
                <a:sym typeface="Symbol" charset="2"/>
              </a:rPr>
              <a:t> and </a:t>
            </a:r>
            <a:r>
              <a:rPr lang="ru-RU" altLang="ja-JP">
                <a:sym typeface="Symbol" charset="2"/>
              </a:rPr>
              <a:t></a:t>
            </a:r>
            <a:r>
              <a:rPr lang="en-US" altLang="ja-JP" baseline="-25000">
                <a:sym typeface="Symbol" charset="2"/>
              </a:rPr>
              <a:t>2</a:t>
            </a:r>
            <a:r>
              <a:rPr lang="en-US" altLang="ja-JP" sz="2000">
                <a:sym typeface="Symbol" charset="2"/>
              </a:rPr>
              <a:t> are large,</a:t>
            </a:r>
            <a:br>
              <a:rPr lang="en-US" altLang="ja-JP" sz="2000">
                <a:sym typeface="Symbol" charset="2"/>
              </a:rPr>
            </a:br>
            <a:r>
              <a:rPr lang="en-US" altLang="ja-JP" sz="2000">
                <a:sym typeface="Symbol" charset="2"/>
              </a:rPr>
              <a:t> </a:t>
            </a:r>
            <a:r>
              <a:rPr lang="ru-RU" altLang="ja-JP">
                <a:sym typeface="Symbol" charset="2"/>
              </a:rPr>
              <a:t></a:t>
            </a:r>
            <a:r>
              <a:rPr lang="en-US" altLang="ja-JP" baseline="-25000">
                <a:sym typeface="Symbol" charset="2"/>
              </a:rPr>
              <a:t>1 </a:t>
            </a:r>
            <a:r>
              <a:rPr lang="en-US" altLang="ja-JP">
                <a:sym typeface="Symbol" charset="2"/>
              </a:rPr>
              <a:t>~ </a:t>
            </a:r>
            <a:r>
              <a:rPr lang="ru-RU" altLang="ja-JP">
                <a:sym typeface="Symbol" charset="2"/>
              </a:rPr>
              <a:t></a:t>
            </a:r>
            <a:r>
              <a:rPr lang="en-US" altLang="ja-JP" baseline="-25000">
                <a:sym typeface="Symbol" charset="2"/>
              </a:rPr>
              <a:t>2</a:t>
            </a:r>
            <a:r>
              <a:rPr lang="en-US" altLang="ja-JP" sz="2000">
                <a:sym typeface="Symbol" charset="2"/>
              </a:rPr>
              <a:t>;</a:t>
            </a:r>
            <a:br>
              <a:rPr lang="en-US" altLang="ja-JP" sz="2000">
                <a:sym typeface="Symbol" charset="2"/>
              </a:rPr>
            </a:br>
            <a:r>
              <a:rPr lang="en-US" altLang="ja-JP" i="1">
                <a:sym typeface="Symbol" charset="2"/>
              </a:rPr>
              <a:t>E</a:t>
            </a:r>
            <a:r>
              <a:rPr lang="en-US" altLang="ja-JP" sz="2000">
                <a:sym typeface="Symbol" charset="2"/>
              </a:rPr>
              <a:t> increases in all directions</a:t>
            </a:r>
            <a:endParaRPr lang="ru-RU" altLang="x-none" sz="2000">
              <a:sym typeface="Symbol" charset="2"/>
            </a:endParaRPr>
          </a:p>
        </p:txBody>
      </p:sp>
      <p:sp>
        <p:nvSpPr>
          <p:cNvPr id="86025" name="Rectangle 10"/>
          <p:cNvSpPr>
            <a:spLocks noChangeArrowheads="1"/>
          </p:cNvSpPr>
          <p:nvPr/>
        </p:nvSpPr>
        <p:spPr bwMode="auto">
          <a:xfrm>
            <a:off x="2436812" y="4800601"/>
            <a:ext cx="2362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>
                <a:sym typeface="Symbol" charset="2"/>
              </a:rPr>
              <a:t></a:t>
            </a:r>
            <a:r>
              <a:rPr lang="en-US" altLang="x-none" baseline="-25000">
                <a:sym typeface="Symbol" charset="2"/>
              </a:rPr>
              <a:t>1</a:t>
            </a:r>
            <a:r>
              <a:rPr lang="en-US" altLang="x-none" sz="2000">
                <a:sym typeface="Symbol" charset="2"/>
              </a:rPr>
              <a:t> and </a:t>
            </a:r>
            <a:r>
              <a:rPr lang="ru-RU" altLang="x-none">
                <a:sym typeface="Symbol" charset="2"/>
              </a:rPr>
              <a:t></a:t>
            </a:r>
            <a:r>
              <a:rPr lang="en-US" altLang="x-none" baseline="-25000">
                <a:sym typeface="Symbol" charset="2"/>
              </a:rPr>
              <a:t>2</a:t>
            </a:r>
            <a:r>
              <a:rPr lang="en-US" altLang="x-none" sz="2000">
                <a:sym typeface="Symbol" charset="2"/>
              </a:rPr>
              <a:t> are small;</a:t>
            </a:r>
            <a:br>
              <a:rPr lang="en-US" altLang="x-none" sz="2000">
                <a:sym typeface="Symbol" charset="2"/>
              </a:rPr>
            </a:br>
            <a:r>
              <a:rPr lang="en-US" altLang="x-none" i="1">
                <a:sym typeface="Symbol" charset="2"/>
              </a:rPr>
              <a:t>E</a:t>
            </a:r>
            <a:r>
              <a:rPr lang="en-US" altLang="x-none" sz="2000">
                <a:sym typeface="Symbol" charset="2"/>
              </a:rPr>
              <a:t> is almost constant in all directions</a:t>
            </a:r>
            <a:endParaRPr lang="ru-RU" altLang="x-none" sz="2000">
              <a:sym typeface="Symbol" charset="2"/>
            </a:endParaRPr>
          </a:p>
        </p:txBody>
      </p:sp>
      <p:sp>
        <p:nvSpPr>
          <p:cNvPr id="86026" name="Rectangle 11"/>
          <p:cNvSpPr>
            <a:spLocks noChangeArrowheads="1"/>
          </p:cNvSpPr>
          <p:nvPr/>
        </p:nvSpPr>
        <p:spPr bwMode="auto">
          <a:xfrm>
            <a:off x="8685212" y="5105401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  <a:sym typeface="Symbol" charset="2"/>
              </a:rPr>
              <a:t>“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Edge</a:t>
            </a:r>
            <a:r>
              <a:rPr lang="en-US" altLang="en-US">
                <a:solidFill>
                  <a:srgbClr val="0033CC"/>
                </a:solidFill>
                <a:sym typeface="Symbol" charset="2"/>
              </a:rPr>
              <a:t>”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 </a:t>
            </a:r>
            <a:r>
              <a:rPr lang="en-US" altLang="x-none">
                <a:sym typeface="Symbol" charset="2"/>
              </a:rPr>
              <a:t/>
            </a:r>
            <a:br>
              <a:rPr lang="en-US" altLang="x-none">
                <a:sym typeface="Symbol" charset="2"/>
              </a:rPr>
            </a:br>
            <a:r>
              <a:rPr lang="ru-RU" altLang="x-none">
                <a:sym typeface="Symbol" charset="2"/>
              </a:rPr>
              <a:t></a:t>
            </a:r>
            <a:r>
              <a:rPr lang="en-US" altLang="x-none" baseline="-25000">
                <a:sym typeface="Symbol" charset="2"/>
              </a:rPr>
              <a:t>1</a:t>
            </a:r>
            <a:r>
              <a:rPr lang="en-US" altLang="x-none" sz="2000">
                <a:sym typeface="Symbol" charset="2"/>
              </a:rPr>
              <a:t> &gt;&gt; </a:t>
            </a:r>
            <a:r>
              <a:rPr lang="ru-RU" altLang="x-none">
                <a:sym typeface="Symbol" charset="2"/>
              </a:rPr>
              <a:t></a:t>
            </a:r>
            <a:r>
              <a:rPr lang="en-US" altLang="x-none" baseline="-25000">
                <a:sym typeface="Symbol" charset="2"/>
              </a:rPr>
              <a:t>2</a:t>
            </a:r>
            <a:endParaRPr lang="ru-RU" altLang="x-none" sz="2000">
              <a:sym typeface="Symbol" charset="2"/>
            </a:endParaRPr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5637212" y="1905001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  <a:sym typeface="Symbol" charset="2"/>
              </a:rPr>
              <a:t>“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Edge</a:t>
            </a:r>
            <a:r>
              <a:rPr lang="en-US" altLang="en-US">
                <a:solidFill>
                  <a:srgbClr val="0033CC"/>
                </a:solidFill>
                <a:sym typeface="Symbol" charset="2"/>
              </a:rPr>
              <a:t>”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 </a:t>
            </a:r>
            <a:r>
              <a:rPr lang="en-US" altLang="x-none">
                <a:sym typeface="Symbol" charset="2"/>
              </a:rPr>
              <a:t/>
            </a:r>
            <a:br>
              <a:rPr lang="en-US" altLang="x-none">
                <a:sym typeface="Symbol" charset="2"/>
              </a:rPr>
            </a:br>
            <a:r>
              <a:rPr lang="ru-RU" altLang="x-none">
                <a:sym typeface="Symbol" charset="2"/>
              </a:rPr>
              <a:t></a:t>
            </a:r>
            <a:r>
              <a:rPr lang="en-US" altLang="x-none" baseline="-25000">
                <a:sym typeface="Symbol" charset="2"/>
              </a:rPr>
              <a:t>2</a:t>
            </a:r>
            <a:r>
              <a:rPr lang="en-US" altLang="x-none" sz="2000">
                <a:sym typeface="Symbol" charset="2"/>
              </a:rPr>
              <a:t> &gt;&gt; </a:t>
            </a:r>
            <a:r>
              <a:rPr lang="ru-RU" altLang="x-none">
                <a:sym typeface="Symbol" charset="2"/>
              </a:rPr>
              <a:t></a:t>
            </a:r>
            <a:r>
              <a:rPr lang="en-US" altLang="x-none" baseline="-25000">
                <a:sym typeface="Symbol" charset="2"/>
              </a:rPr>
              <a:t>1</a:t>
            </a:r>
            <a:endParaRPr lang="ru-RU" altLang="x-none" sz="2000">
              <a:sym typeface="Symbol" charset="2"/>
            </a:endParaRPr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>
            <a:off x="5484812" y="5181601"/>
            <a:ext cx="121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  <a:sym typeface="Symbol" charset="2"/>
              </a:rPr>
              <a:t>“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Flat</a:t>
            </a:r>
            <a:r>
              <a:rPr lang="en-US" altLang="en-US">
                <a:solidFill>
                  <a:srgbClr val="0033CC"/>
                </a:solidFill>
                <a:sym typeface="Symbol" charset="2"/>
              </a:rPr>
              <a:t>”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 region</a:t>
            </a:r>
            <a:endParaRPr lang="ru-RU" altLang="x-none">
              <a:solidFill>
                <a:srgbClr val="0033CC"/>
              </a:solidFill>
              <a:sym typeface="Symbol" charset="2"/>
            </a:endParaRPr>
          </a:p>
        </p:txBody>
      </p:sp>
      <p:sp>
        <p:nvSpPr>
          <p:cNvPr id="86029" name="Text Box 14"/>
          <p:cNvSpPr txBox="1">
            <a:spLocks noChangeArrowheads="1"/>
          </p:cNvSpPr>
          <p:nvPr/>
        </p:nvSpPr>
        <p:spPr bwMode="auto">
          <a:xfrm>
            <a:off x="1751012" y="1905001"/>
            <a:ext cx="266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/>
              <a:t>Classification of image points using eigenvalues of </a:t>
            </a:r>
            <a:r>
              <a:rPr lang="en-US" altLang="x-none" i="1"/>
              <a:t>M</a:t>
            </a:r>
            <a:r>
              <a:rPr lang="en-US" altLang="x-none"/>
              <a:t>:</a:t>
            </a:r>
            <a:endParaRPr lang="ru-RU" altLang="x-none"/>
          </a:p>
        </p:txBody>
      </p:sp>
      <p:sp>
        <p:nvSpPr>
          <p:cNvPr id="86030" name="Oval 15"/>
          <p:cNvSpPr>
            <a:spLocks noChangeArrowheads="1"/>
          </p:cNvSpPr>
          <p:nvPr/>
        </p:nvSpPr>
        <p:spPr bwMode="auto">
          <a:xfrm>
            <a:off x="6911975" y="2522538"/>
            <a:ext cx="1651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6031" name="Oval 16"/>
          <p:cNvSpPr>
            <a:spLocks noChangeArrowheads="1"/>
          </p:cNvSpPr>
          <p:nvPr/>
        </p:nvSpPr>
        <p:spPr bwMode="auto">
          <a:xfrm>
            <a:off x="5707062" y="1828801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6032" name="Oval 17"/>
          <p:cNvSpPr>
            <a:spLocks noChangeArrowheads="1"/>
          </p:cNvSpPr>
          <p:nvPr/>
        </p:nvSpPr>
        <p:spPr bwMode="auto">
          <a:xfrm>
            <a:off x="5610226" y="4751389"/>
            <a:ext cx="414337" cy="41592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6033" name="Oval 18"/>
          <p:cNvSpPr>
            <a:spLocks noChangeArrowheads="1"/>
          </p:cNvSpPr>
          <p:nvPr/>
        </p:nvSpPr>
        <p:spPr bwMode="auto">
          <a:xfrm rot="5542000">
            <a:off x="8173244" y="5557044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187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Corner Detectors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461224"/>
            <a:ext cx="6988175" cy="516741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Corner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Augmented reality (video puppetry)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3D photography / light fields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Motivation for sparse features</a:t>
            </a:r>
          </a:p>
          <a:p>
            <a:r>
              <a:rPr lang="en-US" dirty="0" smtClean="0"/>
              <a:t>Harris corner detector</a:t>
            </a:r>
          </a:p>
          <a:p>
            <a:r>
              <a:rPr lang="en-US" b="1" dirty="0" smtClean="0"/>
              <a:t>Difference of Gaussian (blob) feature detector</a:t>
            </a:r>
          </a:p>
          <a:p>
            <a:r>
              <a:rPr lang="en-US" dirty="0" smtClean="0"/>
              <a:t>Sparse feature descriptor: SIFT</a:t>
            </a:r>
          </a:p>
          <a:p>
            <a:r>
              <a:rPr lang="en-US" dirty="0" smtClean="0"/>
              <a:t>Robust model fitting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</p:txBody>
      </p:sp>
    </p:spTree>
    <p:extLst>
      <p:ext uri="{BB962C8B-B14F-4D97-AF65-F5344CB8AC3E}">
        <p14:creationId xmlns:p14="http://schemas.microsoft.com/office/powerpoint/2010/main" val="18294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52267"/>
              </p:ext>
            </p:extLst>
          </p:nvPr>
        </p:nvGraphicFramePr>
        <p:xfrm>
          <a:off x="3122612" y="1073414"/>
          <a:ext cx="5637212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1073414"/>
                        <a:ext cx="5637212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7212" y="51054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cs typeface="Arial" charset="0"/>
              </a:rPr>
              <a:t>Known as a </a:t>
            </a:r>
            <a:r>
              <a:rPr lang="en-US" sz="2400" b="1" dirty="0">
                <a:cs typeface="Arial" charset="0"/>
              </a:rPr>
              <a:t>Gaussian Pyramid </a:t>
            </a:r>
            <a:r>
              <a:rPr lang="en-US" sz="2400" dirty="0">
                <a:cs typeface="Arial" charset="0"/>
              </a:rPr>
              <a:t>[Burt and </a:t>
            </a:r>
            <a:r>
              <a:rPr lang="en-US" sz="2400" dirty="0" err="1">
                <a:cs typeface="Arial" charset="0"/>
              </a:rPr>
              <a:t>Adelson</a:t>
            </a:r>
            <a:r>
              <a:rPr lang="en-US" sz="2400" dirty="0">
                <a:cs typeface="Arial" charset="0"/>
              </a:rPr>
              <a:t>, 1983]</a:t>
            </a:r>
            <a:endParaRPr lang="en-US" sz="2400" b="1" dirty="0"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cs typeface="Arial" charset="0"/>
              </a:rPr>
              <a:t>In computer graphics, a </a:t>
            </a:r>
            <a:r>
              <a:rPr lang="en-US" sz="2800" i="1" dirty="0" err="1">
                <a:cs typeface="Arial" charset="0"/>
              </a:rPr>
              <a:t>mip</a:t>
            </a:r>
            <a:r>
              <a:rPr lang="en-US" sz="2800" i="1" dirty="0">
                <a:cs typeface="Arial" charset="0"/>
              </a:rPr>
              <a:t> map </a:t>
            </a:r>
            <a:r>
              <a:rPr lang="en-US" sz="2800" dirty="0">
                <a:cs typeface="Arial" charset="0"/>
              </a:rPr>
              <a:t>[Williams, 1983]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cs typeface="Arial" charset="0"/>
              </a:rPr>
              <a:t>A precursor to </a:t>
            </a:r>
            <a:r>
              <a:rPr lang="en-US" sz="2800" i="1" dirty="0">
                <a:cs typeface="Arial" charset="0"/>
              </a:rPr>
              <a:t>wavelet transform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"/>
            <a:ext cx="7620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685212" y="6553200"/>
            <a:ext cx="194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Figure from David Forsyth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51012" y="457200"/>
            <a:ext cx="9829800" cy="60928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To generate the next level in the pyramid: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1. Filter with Gaussian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filter (blurs image)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Typical filter:</a:t>
            </a:r>
            <a:br>
              <a:rPr lang="en-US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ea typeface="Arial" charset="0"/>
                <a:cs typeface="Arial" charset="0"/>
              </a:rPr>
            </a:b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2. Discard every other row and column</a:t>
            </a:r>
            <a:br>
              <a:rPr lang="en-US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   (nearest neighbor subsampling).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9124"/>
              </p:ext>
            </p:extLst>
          </p:nvPr>
        </p:nvGraphicFramePr>
        <p:xfrm>
          <a:off x="6094412" y="1845116"/>
          <a:ext cx="1905000" cy="156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635000"/>
                <a:gridCol w="635000"/>
              </a:tblGrid>
              <a:tr h="52187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1/16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2/16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1/16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187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2/16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4/16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2/16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187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1/16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2/16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1/16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575" y="3505200"/>
                <a:ext cx="5879437" cy="1860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36576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mr-IN" sz="2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−1,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 </m:t>
                          </m:r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+…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              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mr-IN" sz="2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−1,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     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       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      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+…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           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mr-IN" sz="2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−1,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+1  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       </m:t>
                          </m:r>
                        </m:e>
                      </m:eqArr>
                    </m:oMath>
                  </m:oMathPara>
                </a14:m>
                <a:r>
                  <a:rPr lang="en-US" sz="2000" b="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en-US" sz="2000" b="0" dirty="0" smtClean="0">
                    <a:latin typeface="Times New Roman" charset="0"/>
                    <a:ea typeface="Times New Roman" charset="0"/>
                    <a:cs typeface="Times New Roman" charset="0"/>
                  </a:rPr>
                </a:br>
                <a:endParaRPr lang="en-US" sz="2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75" y="3505200"/>
                <a:ext cx="5879437" cy="18600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1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What are they good for?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Improve Search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Search over translations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E.g. convolve with a filter of what we are looking for (circle filter?)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Can use “coarse to fine” search: discard regions that are not of interest at coarse levels.</a:t>
            </a:r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Search over scale</a:t>
            </a:r>
          </a:p>
          <a:p>
            <a:pPr lvl="2" eaLnBrk="1" hangingPunct="1"/>
            <a:r>
              <a:rPr lang="en-US" dirty="0">
                <a:latin typeface="Arial" charset="0"/>
                <a:cs typeface="Arial" charset="0"/>
              </a:rPr>
              <a:t>Template matching</a:t>
            </a:r>
          </a:p>
          <a:p>
            <a:pPr lvl="2" eaLnBrk="1" hangingPunct="1"/>
            <a:r>
              <a:rPr lang="en-US" dirty="0">
                <a:latin typeface="Arial" charset="0"/>
                <a:cs typeface="Arial" charset="0"/>
              </a:rPr>
              <a:t>E.g. find a face at different scales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Pre-computation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Need to access image at different blur levels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Useful for texture mapping at different resolutions (called </a:t>
            </a:r>
            <a:r>
              <a:rPr lang="en-US" dirty="0" err="1">
                <a:latin typeface="Arial" charset="0"/>
                <a:cs typeface="Arial" charset="0"/>
              </a:rPr>
              <a:t>mip</a:t>
            </a:r>
            <a:r>
              <a:rPr lang="en-US" dirty="0">
                <a:latin typeface="Arial" charset="0"/>
                <a:cs typeface="Arial" charset="0"/>
              </a:rPr>
              <a:t>-mapping) 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of Gaussians Feature Detector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Idea: Find blob </a:t>
            </a:r>
            <a:r>
              <a:rPr lang="en-US" altLang="x-none" sz="3200" dirty="0" smtClean="0">
                <a:ea typeface="ＭＳ Ｐゴシック" charset="-128"/>
              </a:rPr>
              <a:t>regions of various sizes</a:t>
            </a:r>
            <a:endParaRPr lang="en-US" altLang="x-none" sz="3200" dirty="0">
              <a:ea typeface="ＭＳ Ｐゴシック" charset="-128"/>
            </a:endParaRPr>
          </a:p>
          <a:p>
            <a:endParaRPr lang="en-US" altLang="x-none" sz="3200" dirty="0">
              <a:ea typeface="ＭＳ Ｐゴシック" charset="-128"/>
            </a:endParaRPr>
          </a:p>
          <a:p>
            <a:r>
              <a:rPr lang="en-US" altLang="x-none" sz="3200" dirty="0">
                <a:ea typeface="ＭＳ Ｐゴシック" charset="-128"/>
              </a:rPr>
              <a:t>Approach:</a:t>
            </a:r>
          </a:p>
          <a:p>
            <a:pPr lvl="1"/>
            <a:r>
              <a:rPr lang="en-US" altLang="x-none" sz="3200" dirty="0" smtClean="0">
                <a:ea typeface="ＭＳ Ｐゴシック" charset="-128"/>
              </a:rPr>
              <a:t>Run </a:t>
            </a:r>
            <a:r>
              <a:rPr lang="en-US" altLang="x-none" sz="3200" dirty="0">
                <a:ea typeface="ＭＳ Ｐゴシック" charset="-128"/>
              </a:rPr>
              <a:t>linear filter (Difference of Gaussians)</a:t>
            </a:r>
          </a:p>
          <a:p>
            <a:pPr lvl="1"/>
            <a:r>
              <a:rPr lang="en-US" altLang="x-none" sz="3200" dirty="0" smtClean="0">
                <a:ea typeface="ＭＳ Ｐゴシック" charset="-128"/>
              </a:rPr>
              <a:t>At </a:t>
            </a:r>
            <a:r>
              <a:rPr lang="en-US" altLang="x-none" sz="3200" dirty="0">
                <a:ea typeface="ＭＳ Ｐゴシック" charset="-128"/>
              </a:rPr>
              <a:t>different resolutions of image </a:t>
            </a:r>
            <a:r>
              <a:rPr lang="en-US" altLang="x-none" sz="3200" dirty="0" smtClean="0">
                <a:ea typeface="ＭＳ Ｐゴシック" charset="-128"/>
              </a:rPr>
              <a:t>pyramid</a:t>
            </a:r>
            <a:endParaRPr lang="en-US" altLang="x-none" sz="3200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  <a:p>
            <a:r>
              <a:rPr lang="en-US" altLang="x-none" sz="3200" dirty="0">
                <a:ea typeface="ＭＳ Ｐゴシック" charset="-128"/>
              </a:rPr>
              <a:t>Often used for computing SIFT.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en-US" sz="3200" dirty="0">
                <a:ea typeface="ＭＳ Ｐゴシック" charset="-128"/>
              </a:rPr>
              <a:t>“</a:t>
            </a:r>
            <a:r>
              <a:rPr lang="en-US" altLang="x-none" sz="3200" dirty="0">
                <a:ea typeface="ＭＳ Ｐゴシック" charset="-128"/>
              </a:rPr>
              <a:t>SIFT</a:t>
            </a:r>
            <a:r>
              <a:rPr lang="en-US" altLang="en-US" sz="3200" dirty="0">
                <a:ea typeface="ＭＳ Ｐゴシック" charset="-128"/>
              </a:rPr>
              <a:t>”</a:t>
            </a:r>
            <a:r>
              <a:rPr lang="en-US" altLang="x-none" sz="3200" dirty="0">
                <a:ea typeface="ＭＳ Ｐゴシック" charset="-128"/>
              </a:rPr>
              <a:t> = </a:t>
            </a:r>
            <a:r>
              <a:rPr lang="en-US" altLang="x-none" sz="3200" dirty="0" err="1">
                <a:ea typeface="ＭＳ Ｐゴシック" charset="-128"/>
              </a:rPr>
              <a:t>DoG</a:t>
            </a:r>
            <a:r>
              <a:rPr lang="en-US" altLang="x-none" sz="3200" dirty="0">
                <a:ea typeface="ＭＳ Ｐゴシック" charset="-128"/>
              </a:rPr>
              <a:t> detector + SIFT descriptor</a:t>
            </a:r>
          </a:p>
          <a:p>
            <a:pPr lvl="1">
              <a:buFontTx/>
              <a:buNone/>
            </a:pPr>
            <a:endParaRPr lang="en-US" altLang="x-none" sz="2400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fld id="{54C6130B-631A-D24A-BE11-B2A6F3E8BB3D}" type="slidenum">
              <a:rPr lang="en-US" altLang="x-none" sz="1400"/>
              <a:pPr algn="l"/>
              <a:t>28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4274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08212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fld id="{AB89074D-81F7-D24E-938B-5F309B7ECF3D}" type="slidenum">
              <a:rPr lang="en-US" altLang="x-none" sz="1400"/>
              <a:pPr algn="l"/>
              <a:t>29</a:t>
            </a:fld>
            <a:endParaRPr lang="en-US" altLang="x-none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Difference of Gaussians</a:t>
            </a:r>
          </a:p>
        </p:txBody>
      </p:sp>
      <p:pic>
        <p:nvPicPr>
          <p:cNvPr id="37891" name="Picture 6" descr="F:\mnt\dos\MATLAB6p1\work\gauss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t="16965" r="9998" b="26265"/>
          <a:stretch>
            <a:fillRect/>
          </a:stretch>
        </p:blipFill>
        <p:spPr bwMode="auto">
          <a:xfrm>
            <a:off x="4132262" y="3667126"/>
            <a:ext cx="41275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F:\mnt\dos\MATLAB6p1\work\gaus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t="30389" r="8400" b="8249"/>
          <a:stretch>
            <a:fillRect/>
          </a:stretch>
        </p:blipFill>
        <p:spPr bwMode="auto">
          <a:xfrm>
            <a:off x="6342063" y="1196975"/>
            <a:ext cx="4170363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F:\mnt\dos\MATLAB6p1\work\gauss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34785" r="10204" b="10312"/>
          <a:stretch>
            <a:fillRect/>
          </a:stretch>
        </p:blipFill>
        <p:spPr bwMode="auto">
          <a:xfrm>
            <a:off x="2030413" y="1168401"/>
            <a:ext cx="41052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5899151" y="1833563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</a:rPr>
              <a:t>Minus</a:t>
            </a:r>
          </a:p>
        </p:txBody>
      </p:sp>
      <p:sp>
        <p:nvSpPr>
          <p:cNvPr id="389130" name="Text Box 10"/>
          <p:cNvSpPr txBox="1">
            <a:spLocks noChangeArrowheads="1"/>
          </p:cNvSpPr>
          <p:nvPr/>
        </p:nvSpPr>
        <p:spPr bwMode="auto">
          <a:xfrm>
            <a:off x="3025775" y="4645025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</a:rPr>
              <a:t>Equals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6253" y="3557328"/>
            <a:ext cx="2281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Gaussian with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parameter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l-GR" sz="2800" i="1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4377" y="3723727"/>
            <a:ext cx="2281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Gaussian with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parameter </a:t>
            </a:r>
            <a:r>
              <a:rPr lang="el-GR" sz="2800" i="1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8781" y="6142164"/>
            <a:ext cx="245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Typical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K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 1.6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Image Matching (Hard Problem)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36816" y="6447325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1455917" y="1371599"/>
            <a:ext cx="9276991" cy="49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Non-maxima (non-minima) suppression</a:t>
            </a:r>
            <a:endParaRPr lang="en-US" dirty="0"/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870057"/>
              </p:ext>
            </p:extLst>
          </p:nvPr>
        </p:nvGraphicFramePr>
        <p:xfrm>
          <a:off x="6096000" y="1752322"/>
          <a:ext cx="5079999" cy="456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Bitmap Image" r:id="rId3" imgW="3414056" imgH="3070476" progId="Paint.Picture">
                  <p:embed/>
                </p:oleObj>
              </mc:Choice>
              <mc:Fallback>
                <p:oleObj name="Bitmap Image" r:id="rId3" imgW="3414056" imgH="307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52322"/>
                        <a:ext cx="5079999" cy="4567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758D446-505C-2F4D-9AFA-F33F795FC2CC}" type="slidenum">
              <a:rPr lang="en-US" altLang="x-none" sz="1400"/>
              <a:pPr/>
              <a:t>30</a:t>
            </a:fld>
            <a:endParaRPr lang="en-US" altLang="x-none" sz="1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93644" y="2118783"/>
            <a:ext cx="4338638" cy="3541713"/>
          </a:xfrm>
        </p:spPr>
        <p:txBody>
          <a:bodyPr/>
          <a:lstStyle/>
          <a:p>
            <a:pPr marL="0" indent="0"/>
            <a:r>
              <a:rPr lang="en-US" altLang="x-none" dirty="0">
                <a:latin typeface="Arial" charset="0"/>
                <a:ea typeface="Arial" charset="0"/>
                <a:cs typeface="Arial" charset="0"/>
              </a:rPr>
              <a:t>Detect maxima and minima of difference-of-Gaussian in scale space</a:t>
            </a:r>
          </a:p>
        </p:txBody>
      </p:sp>
      <p:pic>
        <p:nvPicPr>
          <p:cNvPr id="38917" name="Picture 5" descr="maxi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maxi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051551" y="3386139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CorelDRAW" r:id="rId6" imgW="88900" imgH="88900" progId="CorelDraw.Graphic.8">
                  <p:embed/>
                </p:oleObj>
              </mc:Choice>
              <mc:Fallback>
                <p:oleObj name="CorelDRAW" r:id="rId6" imgW="88900" imgH="8890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1" y="3386139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0" name="Picture 8" descr="Pyram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66116" y="4628087"/>
            <a:ext cx="5399696" cy="1683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For local maximum, how should the value of X be related to the value of the green circles?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of Gaussian Detected </a:t>
            </a:r>
            <a:r>
              <a:rPr lang="en-US" dirty="0" err="1" smtClean="0"/>
              <a:t>Keypoints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6197"/>
          <a:stretch/>
        </p:blipFill>
        <p:spPr>
          <a:xfrm>
            <a:off x="4217987" y="1271587"/>
            <a:ext cx="3657600" cy="5455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963" t="50281" r="66197" b="47804"/>
          <a:stretch/>
        </p:blipFill>
        <p:spPr>
          <a:xfrm>
            <a:off x="6840341" y="4131227"/>
            <a:ext cx="1037939" cy="166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54768" y="6019518"/>
            <a:ext cx="2618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Ravimal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Bandara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at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CodeProject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Motivation for sparse features</a:t>
            </a:r>
          </a:p>
          <a:p>
            <a:r>
              <a:rPr lang="en-US" dirty="0" smtClean="0"/>
              <a:t>Harris corner detector</a:t>
            </a:r>
          </a:p>
          <a:p>
            <a:r>
              <a:rPr lang="en-US" dirty="0" smtClean="0"/>
              <a:t>Difference of Gaussian (blob) feature detector</a:t>
            </a:r>
          </a:p>
          <a:p>
            <a:r>
              <a:rPr lang="en-US" b="1" dirty="0" smtClean="0"/>
              <a:t>Sparse feature descriptor: SIFT</a:t>
            </a:r>
          </a:p>
          <a:p>
            <a:r>
              <a:rPr lang="en-US" dirty="0" smtClean="0"/>
              <a:t>Robust model fitting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</p:txBody>
      </p:sp>
    </p:spTree>
    <p:extLst>
      <p:ext uri="{BB962C8B-B14F-4D97-AF65-F5344CB8AC3E}">
        <p14:creationId xmlns:p14="http://schemas.microsoft.com/office/powerpoint/2010/main" val="3042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 </a:t>
            </a:r>
            <a:r>
              <a:rPr lang="en-US" altLang="x-none" dirty="0" smtClean="0">
                <a:ea typeface="ＭＳ Ｐゴシック" charset="-128"/>
              </a:rPr>
              <a:t>Descriptors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41" y="1722441"/>
            <a:ext cx="11733371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x-none" dirty="0">
                <a:ea typeface="ＭＳ Ｐゴシック" charset="-128"/>
              </a:rPr>
              <a:t>We know how to detect </a:t>
            </a:r>
            <a:r>
              <a:rPr lang="en-US" altLang="x-none" dirty="0" smtClean="0">
                <a:ea typeface="ＭＳ Ｐゴシック" charset="-128"/>
              </a:rPr>
              <a:t>points (corners, blobs)</a:t>
            </a:r>
            <a:endParaRPr lang="en-US" altLang="x-none" dirty="0"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x-none" dirty="0">
                <a:ea typeface="ＭＳ Ｐゴシック" charset="-128"/>
              </a:rPr>
              <a:t>Next question: </a:t>
            </a:r>
            <a:r>
              <a:rPr lang="en-US" altLang="x-none" b="1" dirty="0">
                <a:solidFill>
                  <a:srgbClr val="FF0000"/>
                </a:solidFill>
                <a:ea typeface="ＭＳ Ｐゴシック" charset="-128"/>
              </a:rPr>
              <a:t>How to match them?</a:t>
            </a:r>
            <a:endParaRPr lang="ru-RU" altLang="x-none" b="1" dirty="0">
              <a:solidFill>
                <a:srgbClr val="FF0000"/>
              </a:solidFill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</p:txBody>
      </p:sp>
      <p:pic>
        <p:nvPicPr>
          <p:cNvPr id="98307" name="Picture 4" descr="SIFT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955932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5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295593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Line 6"/>
          <p:cNvSpPr>
            <a:spLocks noChangeShapeType="1"/>
          </p:cNvSpPr>
          <p:nvPr/>
        </p:nvSpPr>
        <p:spPr bwMode="auto">
          <a:xfrm flipV="1">
            <a:off x="4875211" y="3756032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0" name="Line 7"/>
          <p:cNvSpPr>
            <a:spLocks noChangeShapeType="1"/>
          </p:cNvSpPr>
          <p:nvPr/>
        </p:nvSpPr>
        <p:spPr bwMode="auto">
          <a:xfrm>
            <a:off x="5818186" y="4025907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8"/>
          <p:cNvSpPr>
            <a:spLocks noChangeShapeType="1"/>
          </p:cNvSpPr>
          <p:nvPr/>
        </p:nvSpPr>
        <p:spPr bwMode="auto">
          <a:xfrm flipV="1">
            <a:off x="5310187" y="5127633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9"/>
          <p:cNvSpPr>
            <a:spLocks noChangeShapeType="1"/>
          </p:cNvSpPr>
          <p:nvPr/>
        </p:nvSpPr>
        <p:spPr bwMode="auto">
          <a:xfrm flipV="1">
            <a:off x="5767387" y="4670433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Line 10"/>
          <p:cNvSpPr>
            <a:spLocks noChangeShapeType="1"/>
          </p:cNvSpPr>
          <p:nvPr/>
        </p:nvSpPr>
        <p:spPr bwMode="auto">
          <a:xfrm flipV="1">
            <a:off x="5030787" y="4251333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4" name="Text Box 11"/>
          <p:cNvSpPr txBox="1">
            <a:spLocks noChangeArrowheads="1"/>
          </p:cNvSpPr>
          <p:nvPr/>
        </p:nvSpPr>
        <p:spPr bwMode="auto">
          <a:xfrm>
            <a:off x="5791199" y="3054357"/>
            <a:ext cx="793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9600" b="1">
                <a:solidFill>
                  <a:srgbClr val="FF0000"/>
                </a:solidFill>
              </a:rPr>
              <a:t>?</a:t>
            </a:r>
            <a:endParaRPr lang="ru-RU" altLang="x-none" sz="9600" b="1">
              <a:solidFill>
                <a:srgbClr val="FF0000"/>
              </a:solidFill>
            </a:endParaRPr>
          </a:p>
        </p:txBody>
      </p:sp>
      <p:sp>
        <p:nvSpPr>
          <p:cNvPr id="653324" name="Text Box 12"/>
          <p:cNvSpPr txBox="1">
            <a:spLocks noChangeArrowheads="1"/>
          </p:cNvSpPr>
          <p:nvPr/>
        </p:nvSpPr>
        <p:spPr bwMode="auto">
          <a:xfrm>
            <a:off x="2424111" y="5786445"/>
            <a:ext cx="7467600" cy="831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dirty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Point descriptor should be:</a:t>
            </a:r>
          </a:p>
          <a:p>
            <a:pPr lvl="1">
              <a:buFontTx/>
              <a:buAutoNum type="arabicPeriod"/>
            </a:pPr>
            <a:r>
              <a:rPr lang="en-US" altLang="x-none" dirty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Invariant		2.  Distinctive</a:t>
            </a:r>
            <a:endParaRPr lang="ru-RU" altLang="x-none" dirty="0">
              <a:solidFill>
                <a:srgbClr val="00009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70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Descriptors Invariant to Rotation</a:t>
            </a:r>
            <a:endParaRPr lang="en-US" dirty="0"/>
          </a:p>
        </p:txBody>
      </p:sp>
      <p:sp>
        <p:nvSpPr>
          <p:cNvPr id="99330" name="Text Box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x-none" dirty="0">
                <a:solidFill>
                  <a:srgbClr val="000099"/>
                </a:solidFill>
                <a:ea typeface="ＭＳ Ｐゴシック" charset="-128"/>
              </a:rPr>
              <a:t>Find local </a:t>
            </a:r>
            <a:r>
              <a:rPr lang="en-US" altLang="x-none" dirty="0" smtClean="0">
                <a:solidFill>
                  <a:srgbClr val="000099"/>
                </a:solidFill>
                <a:ea typeface="ＭＳ Ｐゴシック" charset="-128"/>
              </a:rPr>
              <a:t>orientation</a:t>
            </a:r>
          </a:p>
          <a:p>
            <a:pPr lvl="1"/>
            <a:r>
              <a:rPr lang="en-US" altLang="x-none" dirty="0">
                <a:solidFill>
                  <a:srgbClr val="000099"/>
                </a:solidFill>
              </a:rPr>
              <a:t>Make histogram of 36 different angles (10</a:t>
            </a:r>
            <a:r>
              <a:rPr lang="it-IT" altLang="x-none" dirty="0">
                <a:solidFill>
                  <a:srgbClr val="000099"/>
                </a:solidFill>
              </a:rPr>
              <a:t> </a:t>
            </a:r>
            <a:r>
              <a:rPr lang="it-IT" altLang="x-none" dirty="0" err="1">
                <a:solidFill>
                  <a:srgbClr val="000099"/>
                </a:solidFill>
              </a:rPr>
              <a:t>degree</a:t>
            </a:r>
            <a:r>
              <a:rPr lang="it-IT" altLang="x-none" dirty="0">
                <a:solidFill>
                  <a:srgbClr val="000099"/>
                </a:solidFill>
              </a:rPr>
              <a:t> </a:t>
            </a:r>
            <a:r>
              <a:rPr lang="it-IT" altLang="x-none" dirty="0" err="1">
                <a:solidFill>
                  <a:srgbClr val="000099"/>
                </a:solidFill>
              </a:rPr>
              <a:t>increments</a:t>
            </a:r>
            <a:r>
              <a:rPr lang="en-US" altLang="x-none" dirty="0">
                <a:solidFill>
                  <a:srgbClr val="000099"/>
                </a:solidFill>
              </a:rPr>
              <a:t>).</a:t>
            </a:r>
          </a:p>
          <a:p>
            <a:pPr lvl="1"/>
            <a:r>
              <a:rPr lang="en-US" altLang="x-none" dirty="0">
                <a:solidFill>
                  <a:srgbClr val="000099"/>
                </a:solidFill>
              </a:rPr>
              <a:t>Vote into histogram based on magnitude of gradient.</a:t>
            </a:r>
          </a:p>
          <a:p>
            <a:pPr lvl="1"/>
            <a:r>
              <a:rPr lang="en-US" altLang="x-none" dirty="0">
                <a:solidFill>
                  <a:srgbClr val="000099"/>
                </a:solidFill>
              </a:rPr>
              <a:t>Detect peaks from histogram.</a:t>
            </a:r>
            <a:endParaRPr lang="ru-RU" altLang="x-non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altLang="x-none" b="1" i="1" dirty="0">
              <a:solidFill>
                <a:srgbClr val="000099"/>
              </a:solidFill>
              <a:ea typeface="ＭＳ Ｐゴシック" charset="-128"/>
            </a:endParaRPr>
          </a:p>
          <a:p>
            <a:pPr>
              <a:spcBef>
                <a:spcPct val="0"/>
              </a:spcBef>
            </a:pPr>
            <a:endParaRPr lang="en-US" altLang="x-none" b="1" i="1" dirty="0" smtClean="0">
              <a:solidFill>
                <a:srgbClr val="000099"/>
              </a:solidFill>
              <a:ea typeface="ＭＳ Ｐゴシック" charset="-128"/>
            </a:endParaRPr>
          </a:p>
          <a:p>
            <a:pPr>
              <a:spcBef>
                <a:spcPct val="0"/>
              </a:spcBef>
            </a:pPr>
            <a:endParaRPr lang="en-US" altLang="x-none" b="1" i="1" dirty="0">
              <a:solidFill>
                <a:srgbClr val="000099"/>
              </a:solidFill>
              <a:ea typeface="ＭＳ Ｐゴシック" charset="-128"/>
            </a:endParaRPr>
          </a:p>
          <a:p>
            <a:pPr>
              <a:spcBef>
                <a:spcPct val="0"/>
              </a:spcBef>
            </a:pPr>
            <a:endParaRPr lang="ru-RU" altLang="x-none" b="1" i="1" dirty="0">
              <a:solidFill>
                <a:srgbClr val="FF0000"/>
              </a:solidFill>
              <a:ea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60812" y="3985422"/>
            <a:ext cx="3962400" cy="1470026"/>
            <a:chOff x="3330575" y="1779588"/>
            <a:chExt cx="3962400" cy="1470026"/>
          </a:xfrm>
        </p:grpSpPr>
        <p:sp>
          <p:nvSpPr>
            <p:cNvPr id="99331" name="Text Box 4"/>
            <p:cNvSpPr txBox="1">
              <a:spLocks noChangeArrowheads="1"/>
            </p:cNvSpPr>
            <p:nvPr/>
          </p:nvSpPr>
          <p:spPr bwMode="auto">
            <a:xfrm>
              <a:off x="3330575" y="1779588"/>
              <a:ext cx="3962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dirty="0">
                  <a:solidFill>
                    <a:srgbClr val="000000"/>
                  </a:solidFill>
                </a:rPr>
                <a:t>Dominant direction of gradient</a:t>
              </a:r>
              <a:endParaRPr lang="ru-RU" altLang="x-none" dirty="0">
                <a:solidFill>
                  <a:srgbClr val="000000"/>
                </a:solidFill>
              </a:endParaRPr>
            </a:p>
          </p:txBody>
        </p:sp>
        <p:sp>
          <p:nvSpPr>
            <p:cNvPr id="658437" name="Rectangle 5"/>
            <p:cNvSpPr>
              <a:spLocks noChangeArrowheads="1"/>
            </p:cNvSpPr>
            <p:nvPr/>
          </p:nvSpPr>
          <p:spPr bwMode="auto">
            <a:xfrm>
              <a:off x="5891212" y="2305051"/>
              <a:ext cx="1030288" cy="9302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658438" name="Rectangle 6"/>
            <p:cNvSpPr>
              <a:spLocks noChangeArrowheads="1"/>
            </p:cNvSpPr>
            <p:nvPr/>
          </p:nvSpPr>
          <p:spPr bwMode="auto">
            <a:xfrm>
              <a:off x="4410076" y="2319339"/>
              <a:ext cx="1030287" cy="93027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99334" name="Line 7"/>
            <p:cNvSpPr>
              <a:spLocks noChangeShapeType="1"/>
            </p:cNvSpPr>
            <p:nvPr/>
          </p:nvSpPr>
          <p:spPr bwMode="auto">
            <a:xfrm flipV="1">
              <a:off x="4933950" y="2422526"/>
              <a:ext cx="0" cy="434975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" name="Line 8"/>
            <p:cNvSpPr>
              <a:spLocks noChangeShapeType="1"/>
            </p:cNvSpPr>
            <p:nvPr/>
          </p:nvSpPr>
          <p:spPr bwMode="auto">
            <a:xfrm flipV="1">
              <a:off x="6327775" y="2481263"/>
              <a:ext cx="349250" cy="36195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6" name="Text Box 9"/>
          <p:cNvSpPr txBox="1">
            <a:spLocks noChangeArrowheads="1"/>
          </p:cNvSpPr>
          <p:nvPr/>
        </p:nvSpPr>
        <p:spPr bwMode="auto">
          <a:xfrm>
            <a:off x="889001" y="5638800"/>
            <a:ext cx="9636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x-none" sz="2800" dirty="0">
                <a:solidFill>
                  <a:srgbClr val="000099"/>
                </a:solidFill>
              </a:rPr>
              <a:t>Extract image patches relative to this </a:t>
            </a:r>
            <a:r>
              <a:rPr lang="en-US" altLang="x-none" sz="2800" dirty="0" smtClean="0">
                <a:solidFill>
                  <a:srgbClr val="000099"/>
                </a:solidFill>
              </a:rPr>
              <a:t>orientation</a:t>
            </a:r>
          </a:p>
          <a:p>
            <a:pPr>
              <a:buFontTx/>
              <a:buChar char="•"/>
            </a:pPr>
            <a:endParaRPr lang="en-US" altLang="x-none" sz="28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SIFT </a:t>
            </a:r>
            <a:r>
              <a:rPr lang="en-US" altLang="x-none" dirty="0" err="1" smtClean="0">
                <a:ea typeface="ＭＳ Ｐゴシック" charset="-128"/>
              </a:rPr>
              <a:t>Keypoint</a:t>
            </a:r>
            <a:r>
              <a:rPr lang="en-US" altLang="x-none" dirty="0" smtClean="0">
                <a:ea typeface="ＭＳ Ｐゴシック" charset="-128"/>
              </a:rPr>
              <a:t>: Orientation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3399"/>
              </a:buClr>
            </a:pPr>
            <a:r>
              <a:rPr lang="en-US" altLang="x-none" dirty="0">
                <a:ea typeface="ＭＳ Ｐゴシック" charset="-128"/>
              </a:rPr>
              <a:t>Orientation = </a:t>
            </a:r>
            <a:r>
              <a:rPr lang="en-US" altLang="x-none" dirty="0" smtClean="0">
                <a:ea typeface="ＭＳ Ｐゴシック" charset="-128"/>
              </a:rPr>
              <a:t>dominant </a:t>
            </a:r>
            <a:r>
              <a:rPr lang="en-US" altLang="x-none" dirty="0">
                <a:ea typeface="ＭＳ Ｐゴシック" charset="-128"/>
              </a:rPr>
              <a:t>gradient</a:t>
            </a:r>
          </a:p>
          <a:p>
            <a:pPr>
              <a:buClr>
                <a:srgbClr val="003399"/>
              </a:buClr>
            </a:pPr>
            <a:r>
              <a:rPr lang="en-US" altLang="x-none" dirty="0">
                <a:ea typeface="ＭＳ Ｐゴシック" charset="-128"/>
              </a:rPr>
              <a:t>Rotation Invariant Frame</a:t>
            </a:r>
          </a:p>
          <a:p>
            <a:pPr lvl="1">
              <a:buClr>
                <a:srgbClr val="003399"/>
              </a:buClr>
            </a:pPr>
            <a:r>
              <a:rPr lang="en-US" altLang="x-none" dirty="0">
                <a:ea typeface="ＭＳ Ｐゴシック" charset="-128"/>
              </a:rPr>
              <a:t>Scale-space position (x, y, s) + orientation (</a:t>
            </a:r>
            <a:r>
              <a:rPr lang="en-US" altLang="x-none" dirty="0">
                <a:latin typeface="Symbol" charset="2"/>
                <a:ea typeface="ＭＳ Ｐゴシック" charset="-128"/>
                <a:sym typeface="Symbol" charset="2"/>
              </a:rPr>
              <a:t></a:t>
            </a:r>
            <a:r>
              <a:rPr lang="en-US" altLang="x-none" dirty="0">
                <a:ea typeface="ＭＳ Ｐゴシック" charset="-128"/>
              </a:rPr>
              <a:t>)</a:t>
            </a:r>
          </a:p>
        </p:txBody>
      </p:sp>
      <p:pic>
        <p:nvPicPr>
          <p:cNvPr id="100355" name="Picture 4" descr="matier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31" y="3436353"/>
            <a:ext cx="4627563" cy="32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000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Descriptor (A Feature Vector)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222728"/>
            <a:ext cx="11460639" cy="4525963"/>
          </a:xfrm>
        </p:spPr>
        <p:txBody>
          <a:bodyPr/>
          <a:lstStyle/>
          <a:p>
            <a:pPr marL="0" indent="0"/>
            <a:r>
              <a:rPr lang="en-US" altLang="x-none" dirty="0" smtClean="0">
                <a:ea typeface="ＭＳ Ｐゴシック" charset="-128"/>
              </a:rPr>
              <a:t> Image </a:t>
            </a:r>
            <a:r>
              <a:rPr lang="en-US" altLang="x-none" dirty="0">
                <a:ea typeface="ＭＳ Ｐゴシック" charset="-128"/>
              </a:rPr>
              <a:t>gradients are sampled over 16x16 array of </a:t>
            </a:r>
            <a:r>
              <a:rPr lang="en-US" altLang="x-none" dirty="0" smtClean="0">
                <a:ea typeface="ＭＳ Ｐゴシック" charset="-128"/>
              </a:rPr>
              <a:t>locations.</a:t>
            </a:r>
          </a:p>
          <a:p>
            <a:pPr marL="0" indent="0"/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smtClean="0">
                <a:ea typeface="ＭＳ Ｐゴシック" charset="-128"/>
              </a:rPr>
              <a:t>Find gradient angles relative to </a:t>
            </a:r>
            <a:r>
              <a:rPr lang="en-US" altLang="x-none" dirty="0" err="1" smtClean="0">
                <a:ea typeface="ＭＳ Ｐゴシック" charset="-128"/>
              </a:rPr>
              <a:t>keypoint</a:t>
            </a:r>
            <a:r>
              <a:rPr lang="en-US" altLang="x-none" dirty="0" smtClean="0">
                <a:ea typeface="ＭＳ Ｐゴシック" charset="-128"/>
              </a:rPr>
              <a:t> orientation (in blue)</a:t>
            </a:r>
            <a:endParaRPr lang="en-US" altLang="x-none" dirty="0">
              <a:ea typeface="ＭＳ Ｐゴシック" charset="-128"/>
            </a:endParaRPr>
          </a:p>
          <a:p>
            <a:pPr marL="0" indent="0"/>
            <a:r>
              <a:rPr lang="en-US" altLang="x-none" dirty="0" smtClean="0">
                <a:ea typeface="ＭＳ Ｐゴシック" charset="-128"/>
              </a:rPr>
              <a:t> Accumulate into array </a:t>
            </a:r>
            <a:r>
              <a:rPr lang="en-US" altLang="x-none" dirty="0">
                <a:ea typeface="ＭＳ Ｐゴシック" charset="-128"/>
              </a:rPr>
              <a:t>of orientation histograms</a:t>
            </a:r>
          </a:p>
          <a:p>
            <a:pPr marL="0" indent="0"/>
            <a:r>
              <a:rPr lang="en-US" altLang="x-none" dirty="0" smtClean="0">
                <a:ea typeface="ＭＳ Ｐゴシック" charset="-128"/>
              </a:rPr>
              <a:t> 8 </a:t>
            </a:r>
            <a:r>
              <a:rPr lang="en-US" altLang="x-none" dirty="0">
                <a:ea typeface="ＭＳ Ｐゴシック" charset="-128"/>
              </a:rPr>
              <a:t>orientations x 4x4 histogram array = 128 dimensions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fld id="{FEC5D1D8-2B25-1D4A-B723-D3039E0216AB}" type="slidenum">
              <a:rPr lang="en-US" altLang="x-none" sz="1400"/>
              <a:pPr algn="l"/>
              <a:t>36</a:t>
            </a:fld>
            <a:endParaRPr lang="en-US" altLang="x-none" sz="1400"/>
          </a:p>
        </p:txBody>
      </p:sp>
      <p:pic>
        <p:nvPicPr>
          <p:cNvPr id="40964" name="Picture 2" descr="Screen Shot 2013-10-31 at 1.54.33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3511412"/>
            <a:ext cx="7270749" cy="347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049202" y="3796807"/>
            <a:ext cx="0" cy="1371599"/>
          </a:xfrm>
          <a:prstGeom prst="straightConnector1">
            <a:avLst/>
          </a:prstGeom>
          <a:ln w="38100">
            <a:solidFill>
              <a:srgbClr val="001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40490" y="3224100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  <a:t>Keypoint</a:t>
            </a:r>
            <a:endParaRPr lang="en-US" sz="2800" dirty="0">
              <a:solidFill>
                <a:srgbClr val="001C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Descriptor (A Feature Vector)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“SIFT” = </a:t>
            </a:r>
          </a:p>
          <a:p>
            <a:pPr lvl="1"/>
            <a:r>
              <a:rPr lang="en-US" dirty="0" smtClean="0"/>
              <a:t>Difference of Gaussian </a:t>
            </a:r>
            <a:r>
              <a:rPr lang="en-US" dirty="0" err="1" smtClean="0"/>
              <a:t>keypoint</a:t>
            </a:r>
            <a:r>
              <a:rPr lang="en-US" dirty="0" smtClean="0"/>
              <a:t> detector, plus</a:t>
            </a:r>
          </a:p>
          <a:p>
            <a:pPr lvl="1"/>
            <a:r>
              <a:rPr lang="en-US" dirty="0" smtClean="0"/>
              <a:t>SIFT descriptor</a:t>
            </a:r>
          </a:p>
          <a:p>
            <a:pPr lvl="1"/>
            <a:r>
              <a:rPr lang="en-US" dirty="0" smtClean="0"/>
              <a:t>But you can also use SIFT descriptor computed at other locations</a:t>
            </a:r>
            <a:br>
              <a:rPr lang="en-US" dirty="0" smtClean="0"/>
            </a:br>
            <a:r>
              <a:rPr lang="en-US" dirty="0" smtClean="0"/>
              <a:t>(e.g. at Harris corners, at every pixel,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/>
              <a:t>More details: </a:t>
            </a:r>
            <a:r>
              <a:rPr lang="en-US" dirty="0">
                <a:hlinkClick r:id="rId2"/>
              </a:rPr>
              <a:t>Lowe 2004</a:t>
            </a:r>
            <a:r>
              <a:rPr lang="en-US" dirty="0"/>
              <a:t> (especially Sections 3-6)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 </a:t>
            </a:r>
            <a:r>
              <a:rPr lang="en-US" altLang="x-none" dirty="0" smtClean="0">
                <a:ea typeface="ＭＳ Ｐゴシック" charset="-128"/>
              </a:rPr>
              <a:t>Matching</a:t>
            </a:r>
            <a:endParaRPr lang="en-US" altLang="x-none" dirty="0">
              <a:ea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9161" y="1200732"/>
            <a:ext cx="7370502" cy="5601705"/>
            <a:chOff x="2208213" y="990600"/>
            <a:chExt cx="7646987" cy="5811838"/>
          </a:xfrm>
        </p:grpSpPr>
        <p:pic>
          <p:nvPicPr>
            <p:cNvPr id="10137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5" t="8487" r="9428" b="11046"/>
            <a:stretch>
              <a:fillRect/>
            </a:stretch>
          </p:blipFill>
          <p:spPr bwMode="auto">
            <a:xfrm>
              <a:off x="2208213" y="990600"/>
              <a:ext cx="3662363" cy="289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7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2" t="7619" r="9428" b="11807"/>
            <a:stretch>
              <a:fillRect/>
            </a:stretch>
          </p:blipFill>
          <p:spPr bwMode="auto">
            <a:xfrm>
              <a:off x="6134100" y="990600"/>
              <a:ext cx="3721100" cy="290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6" t="10825" r="12073" b="10780"/>
            <a:stretch>
              <a:fillRect/>
            </a:stretch>
          </p:blipFill>
          <p:spPr bwMode="auto">
            <a:xfrm>
              <a:off x="2589213" y="3962400"/>
              <a:ext cx="2898775" cy="28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0" t="9528" r="12910" b="9253"/>
            <a:stretch>
              <a:fillRect/>
            </a:stretch>
          </p:blipFill>
          <p:spPr bwMode="auto">
            <a:xfrm>
              <a:off x="6551613" y="3962400"/>
              <a:ext cx="2949575" cy="28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2" name="Line 7"/>
            <p:cNvSpPr>
              <a:spLocks noChangeShapeType="1"/>
            </p:cNvSpPr>
            <p:nvPr/>
          </p:nvSpPr>
          <p:spPr bwMode="auto">
            <a:xfrm>
              <a:off x="5713412" y="5410200"/>
              <a:ext cx="6810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3" name="Text Box 8"/>
            <p:cNvSpPr txBox="1">
              <a:spLocks noChangeArrowheads="1"/>
            </p:cNvSpPr>
            <p:nvPr/>
          </p:nvSpPr>
          <p:spPr bwMode="auto">
            <a:xfrm>
              <a:off x="5870575" y="4768850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6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8512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 </a:t>
            </a:r>
            <a:r>
              <a:rPr lang="en-US" altLang="x-none" dirty="0" smtClean="0">
                <a:ea typeface="ＭＳ Ｐゴシック" charset="-128"/>
              </a:rPr>
              <a:t>Matching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x-none" sz="3200" dirty="0">
                <a:ea typeface="ＭＳ Ｐゴシック" charset="-128"/>
              </a:rPr>
              <a:t>Exhaustive search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for each feature in one image, look at </a:t>
            </a:r>
            <a:r>
              <a:rPr lang="en-US" altLang="x-none" i="1" dirty="0">
                <a:ea typeface="ＭＳ Ｐゴシック" charset="-128"/>
              </a:rPr>
              <a:t>all</a:t>
            </a:r>
            <a:r>
              <a:rPr lang="en-US" altLang="x-none" dirty="0">
                <a:ea typeface="ＭＳ Ｐゴシック" charset="-128"/>
              </a:rPr>
              <a:t> the other features in the other image(s)</a:t>
            </a:r>
          </a:p>
          <a:p>
            <a:pPr>
              <a:buFontTx/>
              <a:buChar char="•"/>
            </a:pPr>
            <a:r>
              <a:rPr lang="en-US" altLang="x-none" sz="3200" dirty="0" smtClean="0">
                <a:ea typeface="ＭＳ Ｐゴシック" charset="-128"/>
              </a:rPr>
              <a:t>Hashing (see </a:t>
            </a:r>
            <a:r>
              <a:rPr lang="en-US" altLang="x-none" sz="3200" dirty="0" smtClean="0">
                <a:ea typeface="ＭＳ Ｐゴシック" charset="-128"/>
                <a:hlinkClick r:id="rId2"/>
              </a:rPr>
              <a:t>locality sensitive hashing</a:t>
            </a:r>
            <a:r>
              <a:rPr lang="en-US" altLang="x-none" sz="3200" dirty="0" smtClean="0">
                <a:ea typeface="ＭＳ Ｐゴシック" charset="-128"/>
              </a:rPr>
              <a:t>)</a:t>
            </a:r>
            <a:endParaRPr lang="en-US" altLang="x-none" sz="3200" dirty="0">
              <a:ea typeface="ＭＳ Ｐゴシック" charset="-128"/>
            </a:endParaRPr>
          </a:p>
          <a:p>
            <a:pPr lvl="1"/>
            <a:r>
              <a:rPr lang="en-US" altLang="x-none" dirty="0" smtClean="0">
                <a:ea typeface="ＭＳ Ｐゴシック" charset="-128"/>
              </a:rPr>
              <a:t>Project into a lower </a:t>
            </a:r>
            <a:r>
              <a:rPr lang="en-US" altLang="x-none" i="1" dirty="0" smtClean="0">
                <a:ea typeface="ＭＳ Ｐゴシック" charset="-128"/>
              </a:rPr>
              <a:t>k</a:t>
            </a:r>
            <a:r>
              <a:rPr lang="en-US" altLang="x-none" dirty="0" smtClean="0">
                <a:ea typeface="ＭＳ Ｐゴシック" charset="-128"/>
              </a:rPr>
              <a:t> dimensional space, e.g. by random projections, use that as a “key” for a k-d hash table, e.g. </a:t>
            </a:r>
            <a:r>
              <a:rPr lang="en-US" altLang="x-none" i="1" dirty="0" smtClean="0">
                <a:ea typeface="ＭＳ Ｐゴシック" charset="-128"/>
              </a:rPr>
              <a:t>k</a:t>
            </a:r>
            <a:r>
              <a:rPr lang="en-US" altLang="x-none" dirty="0" smtClean="0">
                <a:ea typeface="ＭＳ Ｐゴシック" charset="-128"/>
              </a:rPr>
              <a:t>=5.</a:t>
            </a:r>
            <a:endParaRPr lang="en-US" altLang="x-none" dirty="0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n-US" altLang="x-none" sz="3200" dirty="0">
                <a:ea typeface="ＭＳ Ｐゴシック" charset="-128"/>
              </a:rPr>
              <a:t>Nearest neighbor techniques</a:t>
            </a:r>
          </a:p>
          <a:p>
            <a:pPr lvl="1"/>
            <a:r>
              <a:rPr lang="en-US" altLang="x-none" i="1" dirty="0" err="1">
                <a:ea typeface="ＭＳ Ｐゴシック" charset="-128"/>
              </a:rPr>
              <a:t>kd</a:t>
            </a:r>
            <a:r>
              <a:rPr lang="en-US" altLang="x-none" dirty="0">
                <a:ea typeface="ＭＳ Ｐゴシック" charset="-128"/>
              </a:rPr>
              <a:t>-trees </a:t>
            </a:r>
            <a:r>
              <a:rPr lang="en-US" altLang="x-none" dirty="0" smtClean="0">
                <a:ea typeface="ＭＳ Ｐゴシック" charset="-128"/>
              </a:rPr>
              <a:t>(available in libraries, e.g. </a:t>
            </a:r>
            <a:r>
              <a:rPr lang="en-US" altLang="x-none" dirty="0" err="1" smtClean="0">
                <a:ea typeface="ＭＳ Ｐゴシック" charset="-128"/>
              </a:rPr>
              <a:t>SciPy</a:t>
            </a:r>
            <a:r>
              <a:rPr lang="en-US" altLang="x-none" dirty="0" smtClean="0">
                <a:ea typeface="ＭＳ Ｐゴシック" charset="-128"/>
              </a:rPr>
              <a:t>, </a:t>
            </a:r>
            <a:r>
              <a:rPr lang="en-US" altLang="x-none" dirty="0" err="1" smtClean="0">
                <a:ea typeface="ＭＳ Ｐゴシック" charset="-128"/>
              </a:rPr>
              <a:t>OpenCV</a:t>
            </a:r>
            <a:r>
              <a:rPr lang="en-US" altLang="x-none" dirty="0" smtClean="0">
                <a:ea typeface="ＭＳ Ｐゴシック" charset="-128"/>
              </a:rPr>
              <a:t>, FLANN, </a:t>
            </a:r>
            <a:r>
              <a:rPr lang="en-US" altLang="x-none" dirty="0" err="1" smtClean="0">
                <a:ea typeface="ＭＳ Ｐゴシック" charset="-128"/>
              </a:rPr>
              <a:t>Faiss</a:t>
            </a:r>
            <a:r>
              <a:rPr lang="en-US" altLang="x-none" dirty="0" smtClean="0">
                <a:ea typeface="ＭＳ Ｐゴシック" charset="-128"/>
              </a:rPr>
              <a:t>).</a:t>
            </a:r>
            <a:endParaRPr lang="en-US" altLang="x-none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x-none" i="1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x-none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0076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Image Matching (Harder Case)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r="4434" b="18612"/>
          <a:stretch/>
        </p:blipFill>
        <p:spPr>
          <a:xfrm>
            <a:off x="263110" y="1618292"/>
            <a:ext cx="11662604" cy="4829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4099" y="6447325"/>
            <a:ext cx="4692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r>
              <a:rPr lang="en-US" sz="1600" smtClean="0">
                <a:latin typeface="Times New Roman" charset="0"/>
                <a:ea typeface="Times New Roman" charset="0"/>
                <a:cs typeface="Times New Roman" charset="0"/>
              </a:rPr>
              <a:t>, Steve Seitz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What about outliers?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24152" y="1223518"/>
            <a:ext cx="7340521" cy="5578919"/>
            <a:chOff x="2208213" y="990600"/>
            <a:chExt cx="7646987" cy="5811838"/>
          </a:xfrm>
        </p:grpSpPr>
        <p:pic>
          <p:nvPicPr>
            <p:cNvPr id="10342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5" t="8487" r="9428" b="11046"/>
            <a:stretch>
              <a:fillRect/>
            </a:stretch>
          </p:blipFill>
          <p:spPr bwMode="auto">
            <a:xfrm>
              <a:off x="2208213" y="990600"/>
              <a:ext cx="3662363" cy="289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2" t="7619" r="9428" b="11807"/>
            <a:stretch>
              <a:fillRect/>
            </a:stretch>
          </p:blipFill>
          <p:spPr bwMode="auto">
            <a:xfrm>
              <a:off x="6134100" y="990600"/>
              <a:ext cx="3721100" cy="290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2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6" t="10825" r="12073" b="10780"/>
            <a:stretch>
              <a:fillRect/>
            </a:stretch>
          </p:blipFill>
          <p:spPr bwMode="auto">
            <a:xfrm>
              <a:off x="2589213" y="3962400"/>
              <a:ext cx="2898775" cy="28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2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0" t="9528" r="12910" b="9253"/>
            <a:stretch>
              <a:fillRect/>
            </a:stretch>
          </p:blipFill>
          <p:spPr bwMode="auto">
            <a:xfrm>
              <a:off x="6551613" y="3962400"/>
              <a:ext cx="2949575" cy="28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0" name="Line 7"/>
            <p:cNvSpPr>
              <a:spLocks noChangeShapeType="1"/>
            </p:cNvSpPr>
            <p:nvPr/>
          </p:nvSpPr>
          <p:spPr bwMode="auto">
            <a:xfrm>
              <a:off x="5713412" y="5410200"/>
              <a:ext cx="6810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Text Box 8"/>
            <p:cNvSpPr txBox="1">
              <a:spLocks noChangeArrowheads="1"/>
            </p:cNvSpPr>
            <p:nvPr/>
          </p:nvSpPr>
          <p:spPr bwMode="auto">
            <a:xfrm>
              <a:off x="5870575" y="4768850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6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6483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Feature-space outlier rejection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41" y="1722441"/>
            <a:ext cx="6551771" cy="4525963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From [Lowe</a:t>
            </a:r>
            <a:r>
              <a:rPr lang="en-US" altLang="x-none" dirty="0">
                <a:ea typeface="ＭＳ Ｐゴシック" charset="-128"/>
              </a:rPr>
              <a:t>, 1999]: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1-NN: SSD of the closest match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2-NN: SSD of the </a:t>
            </a:r>
            <a:r>
              <a:rPr lang="en-US" altLang="x-none" u="sng" dirty="0">
                <a:ea typeface="ＭＳ Ｐゴシック" charset="-128"/>
              </a:rPr>
              <a:t>second-closest</a:t>
            </a:r>
            <a:r>
              <a:rPr lang="en-US" altLang="x-none" dirty="0">
                <a:ea typeface="ＭＳ Ｐゴシック" charset="-128"/>
              </a:rPr>
              <a:t> match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Look at how much better 1-NN is than 2-NN, e.g. 1-NN/2-NN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That is, is our best match so much better than the rest</a:t>
            </a:r>
            <a:r>
              <a:rPr lang="en-US" altLang="x-none" dirty="0" smtClean="0">
                <a:ea typeface="ＭＳ Ｐゴシック" charset="-128"/>
              </a:rPr>
              <a:t>?</a:t>
            </a:r>
          </a:p>
          <a:p>
            <a:pPr lvl="1"/>
            <a:r>
              <a:rPr lang="en-US" altLang="x-none" dirty="0" smtClean="0">
                <a:ea typeface="ＭＳ Ｐゴシック" charset="-128"/>
              </a:rPr>
              <a:t>Reject if 1-NN/2-NN &gt; threshold.</a:t>
            </a:r>
            <a:endParaRPr lang="en-US" altLang="x-none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x-none" i="1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x-none" i="1" dirty="0">
              <a:ea typeface="ＭＳ Ｐゴシック" charset="-128"/>
            </a:endParaRPr>
          </a:p>
        </p:txBody>
      </p:sp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40" y="1523999"/>
            <a:ext cx="5237485" cy="426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986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Feature-space </a:t>
            </a:r>
            <a:r>
              <a:rPr lang="en-US" altLang="x-none" dirty="0" smtClean="0">
                <a:ea typeface="ＭＳ Ｐゴシック" charset="-128"/>
              </a:rPr>
              <a:t>outlier </a:t>
            </a:r>
            <a:r>
              <a:rPr lang="en-US" altLang="x-none" dirty="0">
                <a:ea typeface="ＭＳ Ｐゴシック" charset="-128"/>
              </a:rPr>
              <a:t>rejection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1" y="4648200"/>
            <a:ext cx="11352370" cy="18288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Can we now compute </a:t>
            </a:r>
            <a:r>
              <a:rPr lang="en-US" altLang="x-none" dirty="0" smtClean="0">
                <a:ea typeface="ＭＳ Ｐゴシック" charset="-128"/>
              </a:rPr>
              <a:t>an alignment </a:t>
            </a:r>
            <a:r>
              <a:rPr lang="en-US" altLang="x-none" dirty="0">
                <a:ea typeface="ＭＳ Ｐゴシック" charset="-128"/>
              </a:rPr>
              <a:t>from the blue </a:t>
            </a:r>
            <a:r>
              <a:rPr lang="en-US" altLang="x-none" dirty="0" smtClean="0">
                <a:ea typeface="ＭＳ Ｐゴシック" charset="-128"/>
              </a:rPr>
              <a:t>points? (the ones that survived the “feature space outlier rejection” test)</a:t>
            </a:r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No!  Still too many outliers… 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What can we do?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7367" r="9428" b="11072"/>
          <a:stretch>
            <a:fillRect/>
          </a:stretch>
        </p:blipFill>
        <p:spPr bwMode="auto">
          <a:xfrm>
            <a:off x="2205038" y="1371600"/>
            <a:ext cx="373697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7367" r="9692" b="11072"/>
          <a:stretch>
            <a:fillRect/>
          </a:stretch>
        </p:blipFill>
        <p:spPr bwMode="auto">
          <a:xfrm>
            <a:off x="6170612" y="1371600"/>
            <a:ext cx="3729038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9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Motivation for sparse features</a:t>
            </a:r>
          </a:p>
          <a:p>
            <a:r>
              <a:rPr lang="en-US" dirty="0" smtClean="0"/>
              <a:t>Harris corner detector</a:t>
            </a:r>
          </a:p>
          <a:p>
            <a:r>
              <a:rPr lang="en-US" dirty="0" smtClean="0"/>
              <a:t>Difference of Gaussian (blob) feature detector</a:t>
            </a:r>
          </a:p>
          <a:p>
            <a:r>
              <a:rPr lang="en-US" dirty="0" smtClean="0"/>
              <a:t>Sparse feature descriptor: SIFT</a:t>
            </a:r>
          </a:p>
          <a:p>
            <a:r>
              <a:rPr lang="en-US" b="1" dirty="0" smtClean="0"/>
              <a:t>Robust model fitting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</p:txBody>
      </p:sp>
    </p:spTree>
    <p:extLst>
      <p:ext uri="{BB962C8B-B14F-4D97-AF65-F5344CB8AC3E}">
        <p14:creationId xmlns:p14="http://schemas.microsoft.com/office/powerpoint/2010/main" val="15223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0971371" cy="4525963"/>
          </a:xfrm>
        </p:spPr>
        <p:txBody>
          <a:bodyPr/>
          <a:lstStyle/>
          <a:p>
            <a:r>
              <a:rPr lang="en-US" altLang="x-none" b="1" dirty="0"/>
              <a:t>Fitting</a:t>
            </a:r>
            <a:r>
              <a:rPr lang="en-US" altLang="x-none" dirty="0"/>
              <a:t>: find the parameters of a model that best fit the data</a:t>
            </a:r>
          </a:p>
          <a:p>
            <a:endParaRPr lang="en-US" altLang="x-none" dirty="0"/>
          </a:p>
          <a:p>
            <a:r>
              <a:rPr lang="en-US" altLang="x-none" b="1" dirty="0" smtClean="0"/>
              <a:t>Alignment</a:t>
            </a:r>
            <a:r>
              <a:rPr lang="en-US" altLang="x-none" dirty="0"/>
              <a:t>: find the parameters of the transformation that best align matched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68959" y="641457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 from James Hays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Example: Aligning Two Photographs</a:t>
            </a:r>
            <a:endParaRPr lang="en-US" altLang="x-none" dirty="0">
              <a:ea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9173" y="2083633"/>
            <a:ext cx="11330479" cy="4032354"/>
            <a:chOff x="2436812" y="2955932"/>
            <a:chExt cx="7485063" cy="2663826"/>
          </a:xfrm>
        </p:grpSpPr>
        <p:pic>
          <p:nvPicPr>
            <p:cNvPr id="98307" name="Picture 4" descr="SIFT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12" y="2955932"/>
              <a:ext cx="3675063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08" name="Picture 5" descr="SIF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812" y="2955933"/>
              <a:ext cx="3675063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09" name="Line 6"/>
            <p:cNvSpPr>
              <a:spLocks noChangeShapeType="1"/>
            </p:cNvSpPr>
            <p:nvPr/>
          </p:nvSpPr>
          <p:spPr bwMode="auto">
            <a:xfrm flipV="1">
              <a:off x="4875211" y="3756032"/>
              <a:ext cx="1905000" cy="152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0" name="Line 7"/>
            <p:cNvSpPr>
              <a:spLocks noChangeShapeType="1"/>
            </p:cNvSpPr>
            <p:nvPr/>
          </p:nvSpPr>
          <p:spPr bwMode="auto">
            <a:xfrm>
              <a:off x="5818186" y="4025907"/>
              <a:ext cx="1816100" cy="14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1" name="Line 8"/>
            <p:cNvSpPr>
              <a:spLocks noChangeShapeType="1"/>
            </p:cNvSpPr>
            <p:nvPr/>
          </p:nvSpPr>
          <p:spPr bwMode="auto">
            <a:xfrm flipV="1">
              <a:off x="5310187" y="5127633"/>
              <a:ext cx="1698625" cy="142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Line 9"/>
            <p:cNvSpPr>
              <a:spLocks noChangeShapeType="1"/>
            </p:cNvSpPr>
            <p:nvPr/>
          </p:nvSpPr>
          <p:spPr bwMode="auto">
            <a:xfrm flipV="1">
              <a:off x="5767387" y="4670433"/>
              <a:ext cx="1736725" cy="412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3" name="Line 10"/>
            <p:cNvSpPr>
              <a:spLocks noChangeShapeType="1"/>
            </p:cNvSpPr>
            <p:nvPr/>
          </p:nvSpPr>
          <p:spPr bwMode="auto">
            <a:xfrm flipV="1">
              <a:off x="5030787" y="4251333"/>
              <a:ext cx="1825625" cy="13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745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tomas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 b="56061"/>
          <a:stretch>
            <a:fillRect/>
          </a:stretch>
        </p:blipFill>
        <p:spPr bwMode="auto">
          <a:xfrm>
            <a:off x="2436812" y="2152650"/>
            <a:ext cx="29273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5" descr="tomas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185988"/>
            <a:ext cx="3141662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Freeform 6"/>
          <p:cNvSpPr>
            <a:spLocks/>
          </p:cNvSpPr>
          <p:nvPr/>
        </p:nvSpPr>
        <p:spPr bwMode="auto">
          <a:xfrm>
            <a:off x="2640012" y="3765550"/>
            <a:ext cx="1417638" cy="1308100"/>
          </a:xfrm>
          <a:custGeom>
            <a:avLst/>
            <a:gdLst>
              <a:gd name="T0" fmla="*/ 0 w 672"/>
              <a:gd name="T1" fmla="*/ 0 h 624"/>
              <a:gd name="T2" fmla="*/ 1417638 w 672"/>
              <a:gd name="T3" fmla="*/ 0 h 624"/>
              <a:gd name="T4" fmla="*/ 1417638 w 672"/>
              <a:gd name="T5" fmla="*/ 1308100 h 624"/>
              <a:gd name="T6" fmla="*/ 0 w 672"/>
              <a:gd name="T7" fmla="*/ 1308100 h 624"/>
              <a:gd name="T8" fmla="*/ 0 w 672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24"/>
              <a:gd name="T17" fmla="*/ 672 w 672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24">
                <a:moveTo>
                  <a:pt x="0" y="0"/>
                </a:moveTo>
                <a:lnTo>
                  <a:pt x="672" y="0"/>
                </a:lnTo>
                <a:lnTo>
                  <a:pt x="67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7773987" y="3297239"/>
            <a:ext cx="908050" cy="1614487"/>
          </a:xfrm>
          <a:custGeom>
            <a:avLst/>
            <a:gdLst>
              <a:gd name="T0" fmla="*/ 100894 w 432"/>
              <a:gd name="T1" fmla="*/ 0 h 768"/>
              <a:gd name="T2" fmla="*/ 100894 w 432"/>
              <a:gd name="T3" fmla="*/ 706338 h 768"/>
              <a:gd name="T4" fmla="*/ 908050 w 432"/>
              <a:gd name="T5" fmla="*/ 1614487 h 768"/>
              <a:gd name="T6" fmla="*/ 908050 w 432"/>
              <a:gd name="T7" fmla="*/ 1009054 h 768"/>
              <a:gd name="T8" fmla="*/ 0 w 432"/>
              <a:gd name="T9" fmla="*/ 100905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768"/>
              <a:gd name="T17" fmla="*/ 432 w 432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768">
                <a:moveTo>
                  <a:pt x="48" y="0"/>
                </a:moveTo>
                <a:lnTo>
                  <a:pt x="48" y="336"/>
                </a:lnTo>
                <a:lnTo>
                  <a:pt x="432" y="768"/>
                </a:lnTo>
                <a:lnTo>
                  <a:pt x="432" y="480"/>
                </a:lnTo>
                <a:lnTo>
                  <a:pt x="0" y="48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4570412" y="4953000"/>
            <a:ext cx="2819400" cy="533400"/>
          </a:xfrm>
          <a:custGeom>
            <a:avLst/>
            <a:gdLst>
              <a:gd name="T0" fmla="*/ 0 w 1776"/>
              <a:gd name="T1" fmla="*/ 0 h 336"/>
              <a:gd name="T2" fmla="*/ 1524000 w 1776"/>
              <a:gd name="T3" fmla="*/ 533400 h 336"/>
              <a:gd name="T4" fmla="*/ 2819400 w 1776"/>
              <a:gd name="T5" fmla="*/ 0 h 336"/>
              <a:gd name="T6" fmla="*/ 0 60000 65536"/>
              <a:gd name="T7" fmla="*/ 0 60000 65536"/>
              <a:gd name="T8" fmla="*/ 0 60000 65536"/>
              <a:gd name="T9" fmla="*/ 0 w 1776"/>
              <a:gd name="T10" fmla="*/ 0 h 336"/>
              <a:gd name="T11" fmla="*/ 1776 w 17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36">
                <a:moveTo>
                  <a:pt x="0" y="0"/>
                </a:moveTo>
                <a:cubicBezTo>
                  <a:pt x="332" y="168"/>
                  <a:pt x="664" y="336"/>
                  <a:pt x="960" y="336"/>
                </a:cubicBezTo>
                <a:cubicBezTo>
                  <a:pt x="1256" y="336"/>
                  <a:pt x="1516" y="168"/>
                  <a:pt x="17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011737" y="5603875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/>
              <a:t>H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9702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34274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3960812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2589212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2589212" y="4953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3427412" y="4800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3732212" y="4419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8075612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83042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7847012" y="35052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7770812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8456612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8609012" y="4191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8228012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662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Example: Estimating </a:t>
            </a:r>
            <a:r>
              <a:rPr lang="en-US" altLang="x-none" dirty="0" smtClean="0"/>
              <a:t>a transformation</a:t>
            </a:r>
            <a:endParaRPr lang="en-US" altLang="x-none" dirty="0"/>
          </a:p>
        </p:txBody>
      </p:sp>
      <p:sp>
        <p:nvSpPr>
          <p:cNvPr id="24" name="TextBox 23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8848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7" grpId="0" animBg="1"/>
      <p:bldP spid="29718" grpId="0" animBg="1"/>
      <p:bldP spid="29719" grpId="0" animBg="1"/>
      <p:bldP spid="29720" grpId="0" animBg="1"/>
      <p:bldP spid="297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332413" y="1843187"/>
            <a:ext cx="5000625" cy="2277623"/>
            <a:chOff x="498" y="1200"/>
            <a:chExt cx="4638" cy="2112"/>
          </a:xfrm>
        </p:grpSpPr>
        <p:sp>
          <p:nvSpPr>
            <p:cNvPr id="115727" name="Line 3"/>
            <p:cNvSpPr>
              <a:spLocks noChangeShapeType="1"/>
            </p:cNvSpPr>
            <p:nvPr/>
          </p:nvSpPr>
          <p:spPr bwMode="auto">
            <a:xfrm flipV="1">
              <a:off x="2844" y="2907"/>
              <a:ext cx="573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28" name="Line 4"/>
            <p:cNvSpPr>
              <a:spLocks noChangeShapeType="1"/>
            </p:cNvSpPr>
            <p:nvPr/>
          </p:nvSpPr>
          <p:spPr bwMode="auto">
            <a:xfrm>
              <a:off x="2056" y="1976"/>
              <a:ext cx="501" cy="1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29" name="Line 5"/>
            <p:cNvSpPr>
              <a:spLocks noChangeShapeType="1"/>
            </p:cNvSpPr>
            <p:nvPr/>
          </p:nvSpPr>
          <p:spPr bwMode="auto">
            <a:xfrm>
              <a:off x="576" y="1872"/>
              <a:ext cx="692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30" name="Line 6"/>
            <p:cNvSpPr>
              <a:spLocks noChangeShapeType="1"/>
            </p:cNvSpPr>
            <p:nvPr/>
          </p:nvSpPr>
          <p:spPr bwMode="auto">
            <a:xfrm flipH="1" flipV="1">
              <a:off x="4062" y="1546"/>
              <a:ext cx="71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1" name="Line 7"/>
            <p:cNvSpPr>
              <a:spLocks noChangeShapeType="1"/>
            </p:cNvSpPr>
            <p:nvPr/>
          </p:nvSpPr>
          <p:spPr bwMode="auto">
            <a:xfrm flipV="1">
              <a:off x="2772" y="2405"/>
              <a:ext cx="2" cy="5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32" name="Line 8"/>
            <p:cNvSpPr>
              <a:spLocks noChangeShapeType="1"/>
            </p:cNvSpPr>
            <p:nvPr/>
          </p:nvSpPr>
          <p:spPr bwMode="auto">
            <a:xfrm flipV="1">
              <a:off x="3417" y="1546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33" name="Line 9"/>
            <p:cNvSpPr>
              <a:spLocks noChangeShapeType="1"/>
            </p:cNvSpPr>
            <p:nvPr/>
          </p:nvSpPr>
          <p:spPr bwMode="auto">
            <a:xfrm flipH="1" flipV="1">
              <a:off x="4205" y="1617"/>
              <a:ext cx="716" cy="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4" name="Line 10"/>
            <p:cNvSpPr>
              <a:spLocks noChangeShapeType="1"/>
            </p:cNvSpPr>
            <p:nvPr/>
          </p:nvSpPr>
          <p:spPr bwMode="auto">
            <a:xfrm flipH="1" flipV="1">
              <a:off x="4706" y="2405"/>
              <a:ext cx="0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5" name="Line 11"/>
            <p:cNvSpPr>
              <a:spLocks noChangeShapeType="1"/>
            </p:cNvSpPr>
            <p:nvPr/>
          </p:nvSpPr>
          <p:spPr bwMode="auto">
            <a:xfrm flipH="1" flipV="1">
              <a:off x="3345" y="1761"/>
              <a:ext cx="143" cy="10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6" name="Line 12"/>
            <p:cNvSpPr>
              <a:spLocks noChangeShapeType="1"/>
            </p:cNvSpPr>
            <p:nvPr/>
          </p:nvSpPr>
          <p:spPr bwMode="auto">
            <a:xfrm flipH="1">
              <a:off x="3985" y="312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Line 13"/>
            <p:cNvSpPr>
              <a:spLocks noChangeShapeType="1"/>
            </p:cNvSpPr>
            <p:nvPr/>
          </p:nvSpPr>
          <p:spPr bwMode="auto">
            <a:xfrm flipH="1" flipV="1">
              <a:off x="1411" y="1331"/>
              <a:ext cx="2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Line 14"/>
            <p:cNvSpPr>
              <a:spLocks noChangeShapeType="1"/>
            </p:cNvSpPr>
            <p:nvPr/>
          </p:nvSpPr>
          <p:spPr bwMode="auto">
            <a:xfrm>
              <a:off x="2271" y="1977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39" name="Line 15"/>
            <p:cNvSpPr>
              <a:spLocks noChangeShapeType="1"/>
            </p:cNvSpPr>
            <p:nvPr/>
          </p:nvSpPr>
          <p:spPr bwMode="auto">
            <a:xfrm flipV="1">
              <a:off x="4133" y="2405"/>
              <a:ext cx="481" cy="2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0" name="Line 16"/>
            <p:cNvSpPr>
              <a:spLocks noChangeShapeType="1"/>
            </p:cNvSpPr>
            <p:nvPr/>
          </p:nvSpPr>
          <p:spPr bwMode="auto">
            <a:xfrm flipV="1">
              <a:off x="1411" y="1689"/>
              <a:ext cx="645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1" name="Line 17"/>
            <p:cNvSpPr>
              <a:spLocks noChangeShapeType="1"/>
            </p:cNvSpPr>
            <p:nvPr/>
          </p:nvSpPr>
          <p:spPr bwMode="auto">
            <a:xfrm>
              <a:off x="3130" y="2340"/>
              <a:ext cx="788" cy="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2" name="Line 18"/>
            <p:cNvSpPr>
              <a:spLocks noChangeShapeType="1"/>
            </p:cNvSpPr>
            <p:nvPr/>
          </p:nvSpPr>
          <p:spPr bwMode="auto">
            <a:xfrm flipV="1">
              <a:off x="2199" y="1617"/>
              <a:ext cx="860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3" name="Line 19"/>
            <p:cNvSpPr>
              <a:spLocks noChangeShapeType="1"/>
            </p:cNvSpPr>
            <p:nvPr/>
          </p:nvSpPr>
          <p:spPr bwMode="auto">
            <a:xfrm>
              <a:off x="3202" y="1546"/>
              <a:ext cx="1074" cy="15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4" name="Line 20"/>
            <p:cNvSpPr>
              <a:spLocks noChangeShapeType="1"/>
            </p:cNvSpPr>
            <p:nvPr/>
          </p:nvSpPr>
          <p:spPr bwMode="auto">
            <a:xfrm>
              <a:off x="1483" y="2620"/>
              <a:ext cx="1192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5" name="Line 21"/>
            <p:cNvSpPr>
              <a:spLocks noChangeShapeType="1"/>
            </p:cNvSpPr>
            <p:nvPr/>
          </p:nvSpPr>
          <p:spPr bwMode="auto">
            <a:xfrm>
              <a:off x="1554" y="2334"/>
              <a:ext cx="12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6" name="Line 22"/>
            <p:cNvSpPr>
              <a:spLocks noChangeShapeType="1"/>
            </p:cNvSpPr>
            <p:nvPr/>
          </p:nvSpPr>
          <p:spPr bwMode="auto">
            <a:xfrm flipV="1">
              <a:off x="767" y="1259"/>
              <a:ext cx="528" cy="2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7" name="Freeform 23"/>
            <p:cNvSpPr>
              <a:spLocks/>
            </p:cNvSpPr>
            <p:nvPr/>
          </p:nvSpPr>
          <p:spPr bwMode="auto">
            <a:xfrm>
              <a:off x="3847" y="2449"/>
              <a:ext cx="391" cy="342"/>
            </a:xfrm>
            <a:custGeom>
              <a:avLst/>
              <a:gdLst>
                <a:gd name="T0" fmla="*/ 0 w 672"/>
                <a:gd name="T1" fmla="*/ 104 h 1056"/>
                <a:gd name="T2" fmla="*/ 391 w 672"/>
                <a:gd name="T3" fmla="*/ 0 h 1056"/>
                <a:gd name="T4" fmla="*/ 391 w 672"/>
                <a:gd name="T5" fmla="*/ 469 h 1056"/>
                <a:gd name="T6" fmla="*/ 0 w 672"/>
                <a:gd name="T7" fmla="*/ 573 h 1056"/>
                <a:gd name="T8" fmla="*/ 0 w 672"/>
                <a:gd name="T9" fmla="*/ 104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056"/>
                <a:gd name="T17" fmla="*/ 672 w 672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056">
                  <a:moveTo>
                    <a:pt x="0" y="192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10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5748" name="Group 24"/>
            <p:cNvGrpSpPr>
              <a:grpSpLocks/>
            </p:cNvGrpSpPr>
            <p:nvPr/>
          </p:nvGrpSpPr>
          <p:grpSpPr bwMode="auto">
            <a:xfrm rot="-134143">
              <a:off x="1126" y="1895"/>
              <a:ext cx="401" cy="892"/>
              <a:chOff x="4368" y="2784"/>
              <a:chExt cx="384" cy="912"/>
            </a:xfrm>
          </p:grpSpPr>
          <p:sp>
            <p:nvSpPr>
              <p:cNvPr id="115772" name="Freeform 25"/>
              <p:cNvSpPr>
                <a:spLocks/>
              </p:cNvSpPr>
              <p:nvPr/>
            </p:nvSpPr>
            <p:spPr bwMode="auto">
              <a:xfrm>
                <a:off x="4368" y="3041"/>
                <a:ext cx="384" cy="350"/>
              </a:xfrm>
              <a:custGeom>
                <a:avLst/>
                <a:gdLst>
                  <a:gd name="T0" fmla="*/ 0 w 336"/>
                  <a:gd name="T1" fmla="*/ 0 h 960"/>
                  <a:gd name="T2" fmla="*/ 384 w 336"/>
                  <a:gd name="T3" fmla="*/ 158 h 960"/>
                  <a:gd name="T4" fmla="*/ 384 w 336"/>
                  <a:gd name="T5" fmla="*/ 1056 h 960"/>
                  <a:gd name="T6" fmla="*/ 0 w 336"/>
                  <a:gd name="T7" fmla="*/ 898 h 960"/>
                  <a:gd name="T8" fmla="*/ 0 w 336"/>
                  <a:gd name="T9" fmla="*/ 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0"/>
                  <a:gd name="T17" fmla="*/ 336 w 33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0">
                    <a:moveTo>
                      <a:pt x="0" y="0"/>
                    </a:moveTo>
                    <a:lnTo>
                      <a:pt x="336" y="144"/>
                    </a:lnTo>
                    <a:lnTo>
                      <a:pt x="336" y="960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5773" name="Picture 26" descr="part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00" t="23000" r="44000" b="20000"/>
              <a:stretch>
                <a:fillRect/>
              </a:stretch>
            </p:blipFill>
            <p:spPr bwMode="auto">
              <a:xfrm>
                <a:off x="4416" y="2784"/>
                <a:ext cx="288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5749" name="Freeform 27"/>
            <p:cNvSpPr>
              <a:spLocks/>
            </p:cNvSpPr>
            <p:nvPr/>
          </p:nvSpPr>
          <p:spPr bwMode="auto">
            <a:xfrm rot="21272650">
              <a:off x="2414" y="2843"/>
              <a:ext cx="506" cy="342"/>
            </a:xfrm>
            <a:custGeom>
              <a:avLst/>
              <a:gdLst>
                <a:gd name="T0" fmla="*/ 0 w 480"/>
                <a:gd name="T1" fmla="*/ 0 h 912"/>
                <a:gd name="T2" fmla="*/ 506 w 480"/>
                <a:gd name="T3" fmla="*/ 249 h 912"/>
                <a:gd name="T4" fmla="*/ 506 w 480"/>
                <a:gd name="T5" fmla="*/ 788 h 912"/>
                <a:gd name="T6" fmla="*/ 0 w 480"/>
                <a:gd name="T7" fmla="*/ 539 h 912"/>
                <a:gd name="T8" fmla="*/ 0 w 480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912"/>
                <a:gd name="T17" fmla="*/ 480 w 48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912">
                  <a:moveTo>
                    <a:pt x="0" y="0"/>
                  </a:moveTo>
                  <a:lnTo>
                    <a:pt x="480" y="288"/>
                  </a:lnTo>
                  <a:lnTo>
                    <a:pt x="480" y="912"/>
                  </a:lnTo>
                  <a:lnTo>
                    <a:pt x="0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50" name="Freeform 28"/>
            <p:cNvSpPr>
              <a:spLocks/>
            </p:cNvSpPr>
            <p:nvPr/>
          </p:nvSpPr>
          <p:spPr bwMode="auto">
            <a:xfrm>
              <a:off x="4563" y="2162"/>
              <a:ext cx="573" cy="342"/>
            </a:xfrm>
            <a:custGeom>
              <a:avLst/>
              <a:gdLst>
                <a:gd name="T0" fmla="*/ 0 w 1296"/>
                <a:gd name="T1" fmla="*/ 149 h 1296"/>
                <a:gd name="T2" fmla="*/ 552 w 1296"/>
                <a:gd name="T3" fmla="*/ 0 h 1296"/>
                <a:gd name="T4" fmla="*/ 573 w 1296"/>
                <a:gd name="T5" fmla="*/ 424 h 1296"/>
                <a:gd name="T6" fmla="*/ 21 w 1296"/>
                <a:gd name="T7" fmla="*/ 573 h 1296"/>
                <a:gd name="T8" fmla="*/ 0 w 1296"/>
                <a:gd name="T9" fmla="*/ 149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296"/>
                <a:gd name="T17" fmla="*/ 1296 w 1296"/>
                <a:gd name="T18" fmla="*/ 1296 h 1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296">
                  <a:moveTo>
                    <a:pt x="0" y="336"/>
                  </a:moveTo>
                  <a:lnTo>
                    <a:pt x="1248" y="0"/>
                  </a:lnTo>
                  <a:lnTo>
                    <a:pt x="1296" y="960"/>
                  </a:lnTo>
                  <a:lnTo>
                    <a:pt x="48" y="12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5751" name="Picture 29" descr="part8"/>
            <p:cNvPicPr>
              <a:picLocks noChangeAspect="1" noChangeArrowheads="1"/>
            </p:cNvPicPr>
            <p:nvPr/>
          </p:nvPicPr>
          <p:blipFill>
            <a:blip r:embed="rId4">
              <a:lum bright="-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0" t="20000" r="23000" b="20000"/>
            <a:stretch>
              <a:fillRect/>
            </a:stretch>
          </p:blipFill>
          <p:spPr bwMode="auto">
            <a:xfrm>
              <a:off x="4584" y="2089"/>
              <a:ext cx="53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752" name="Group 30"/>
            <p:cNvGrpSpPr>
              <a:grpSpLocks/>
            </p:cNvGrpSpPr>
            <p:nvPr/>
          </p:nvGrpSpPr>
          <p:grpSpPr bwMode="auto">
            <a:xfrm>
              <a:off x="3847" y="2735"/>
              <a:ext cx="1074" cy="553"/>
              <a:chOff x="-576" y="3312"/>
              <a:chExt cx="2352" cy="1213"/>
            </a:xfrm>
          </p:grpSpPr>
          <p:sp>
            <p:nvSpPr>
              <p:cNvPr id="115770" name="Freeform 31"/>
              <p:cNvSpPr>
                <a:spLocks/>
              </p:cNvSpPr>
              <p:nvPr/>
            </p:nvSpPr>
            <p:spPr bwMode="auto">
              <a:xfrm>
                <a:off x="-528" y="3537"/>
                <a:ext cx="2304" cy="751"/>
              </a:xfrm>
              <a:custGeom>
                <a:avLst/>
                <a:gdLst>
                  <a:gd name="T0" fmla="*/ 0 w 2304"/>
                  <a:gd name="T1" fmla="*/ 672 h 1392"/>
                  <a:gd name="T2" fmla="*/ 2256 w 2304"/>
                  <a:gd name="T3" fmla="*/ 0 h 1392"/>
                  <a:gd name="T4" fmla="*/ 2304 w 2304"/>
                  <a:gd name="T5" fmla="*/ 720 h 1392"/>
                  <a:gd name="T6" fmla="*/ 48 w 2304"/>
                  <a:gd name="T7" fmla="*/ 1392 h 1392"/>
                  <a:gd name="T8" fmla="*/ 0 w 2304"/>
                  <a:gd name="T9" fmla="*/ 672 h 1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1392"/>
                  <a:gd name="T17" fmla="*/ 2304 w 2304"/>
                  <a:gd name="T18" fmla="*/ 1392 h 13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1392">
                    <a:moveTo>
                      <a:pt x="0" y="672"/>
                    </a:moveTo>
                    <a:lnTo>
                      <a:pt x="2256" y="0"/>
                    </a:lnTo>
                    <a:lnTo>
                      <a:pt x="2304" y="720"/>
                    </a:lnTo>
                    <a:lnTo>
                      <a:pt x="48" y="139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5771" name="Picture 32" descr="part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001" r="7001" b="31000"/>
              <a:stretch>
                <a:fillRect/>
              </a:stretch>
            </p:blipFill>
            <p:spPr bwMode="auto">
              <a:xfrm rot="-279817">
                <a:off x="-576" y="3312"/>
                <a:ext cx="2352" cy="1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5753" name="Freeform 33"/>
            <p:cNvSpPr>
              <a:spLocks/>
            </p:cNvSpPr>
            <p:nvPr/>
          </p:nvSpPr>
          <p:spPr bwMode="auto">
            <a:xfrm>
              <a:off x="498" y="1625"/>
              <a:ext cx="483" cy="342"/>
            </a:xfrm>
            <a:custGeom>
              <a:avLst/>
              <a:gdLst>
                <a:gd name="T0" fmla="*/ 0 w 624"/>
                <a:gd name="T1" fmla="*/ 0 h 1200"/>
                <a:gd name="T2" fmla="*/ 483 w 624"/>
                <a:gd name="T3" fmla="*/ 186 h 1200"/>
                <a:gd name="T4" fmla="*/ 483 w 624"/>
                <a:gd name="T5" fmla="*/ 931 h 1200"/>
                <a:gd name="T6" fmla="*/ 0 w 624"/>
                <a:gd name="T7" fmla="*/ 745 h 1200"/>
                <a:gd name="T8" fmla="*/ 0 w 624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200"/>
                <a:gd name="T17" fmla="*/ 624 w 624"/>
                <a:gd name="T18" fmla="*/ 1200 h 1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200">
                  <a:moveTo>
                    <a:pt x="0" y="0"/>
                  </a:moveTo>
                  <a:lnTo>
                    <a:pt x="624" y="240"/>
                  </a:lnTo>
                  <a:lnTo>
                    <a:pt x="624" y="120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54" name="Freeform 34"/>
            <p:cNvSpPr>
              <a:spLocks/>
            </p:cNvSpPr>
            <p:nvPr/>
          </p:nvSpPr>
          <p:spPr bwMode="auto">
            <a:xfrm>
              <a:off x="1134" y="1291"/>
              <a:ext cx="364" cy="342"/>
            </a:xfrm>
            <a:custGeom>
              <a:avLst/>
              <a:gdLst>
                <a:gd name="T0" fmla="*/ 0 w 528"/>
                <a:gd name="T1" fmla="*/ 0 h 1008"/>
                <a:gd name="T2" fmla="*/ 331 w 528"/>
                <a:gd name="T3" fmla="*/ 99 h 1008"/>
                <a:gd name="T4" fmla="*/ 364 w 528"/>
                <a:gd name="T5" fmla="*/ 693 h 1008"/>
                <a:gd name="T6" fmla="*/ 33 w 528"/>
                <a:gd name="T7" fmla="*/ 594 h 1008"/>
                <a:gd name="T8" fmla="*/ 0 w 528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008"/>
                <a:gd name="T17" fmla="*/ 528 w 52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008">
                  <a:moveTo>
                    <a:pt x="0" y="0"/>
                  </a:moveTo>
                  <a:lnTo>
                    <a:pt x="480" y="144"/>
                  </a:lnTo>
                  <a:lnTo>
                    <a:pt x="528" y="1008"/>
                  </a:lnTo>
                  <a:lnTo>
                    <a:pt x="48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55" name="Rectangle 35"/>
            <p:cNvSpPr>
              <a:spLocks noChangeArrowheads="1"/>
            </p:cNvSpPr>
            <p:nvPr/>
          </p:nvSpPr>
          <p:spPr bwMode="auto">
            <a:xfrm flipH="1">
              <a:off x="3274" y="2692"/>
              <a:ext cx="501" cy="45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5756" name="Rectangle 36"/>
            <p:cNvSpPr>
              <a:spLocks noChangeArrowheads="1"/>
            </p:cNvSpPr>
            <p:nvPr/>
          </p:nvSpPr>
          <p:spPr bwMode="auto">
            <a:xfrm>
              <a:off x="1929" y="1474"/>
              <a:ext cx="549" cy="645"/>
            </a:xfrm>
            <a:prstGeom prst="rect">
              <a:avLst/>
            </a:prstGeom>
            <a:solidFill>
              <a:srgbClr val="FF99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5757" name="Freeform 37"/>
            <p:cNvSpPr>
              <a:spLocks/>
            </p:cNvSpPr>
            <p:nvPr/>
          </p:nvSpPr>
          <p:spPr bwMode="auto">
            <a:xfrm>
              <a:off x="3345" y="1319"/>
              <a:ext cx="1003" cy="342"/>
            </a:xfrm>
            <a:custGeom>
              <a:avLst/>
              <a:gdLst>
                <a:gd name="T0" fmla="*/ 0 w 1152"/>
                <a:gd name="T1" fmla="*/ 39 h 672"/>
                <a:gd name="T2" fmla="*/ 585 w 1152"/>
                <a:gd name="T3" fmla="*/ 541 h 672"/>
                <a:gd name="T4" fmla="*/ 1003 w 1152"/>
                <a:gd name="T5" fmla="*/ 464 h 672"/>
                <a:gd name="T6" fmla="*/ 418 w 1152"/>
                <a:gd name="T7" fmla="*/ 0 h 672"/>
                <a:gd name="T8" fmla="*/ 0 w 1152"/>
                <a:gd name="T9" fmla="*/ 39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672"/>
                <a:gd name="T17" fmla="*/ 1152 w 1152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672">
                  <a:moveTo>
                    <a:pt x="0" y="48"/>
                  </a:moveTo>
                  <a:lnTo>
                    <a:pt x="672" y="672"/>
                  </a:lnTo>
                  <a:lnTo>
                    <a:pt x="1152" y="576"/>
                  </a:lnTo>
                  <a:lnTo>
                    <a:pt x="48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5758" name="Group 38"/>
            <p:cNvGrpSpPr>
              <a:grpSpLocks/>
            </p:cNvGrpSpPr>
            <p:nvPr/>
          </p:nvGrpSpPr>
          <p:grpSpPr bwMode="auto">
            <a:xfrm>
              <a:off x="2629" y="1347"/>
              <a:ext cx="1146" cy="538"/>
              <a:chOff x="384" y="3072"/>
              <a:chExt cx="2016" cy="945"/>
            </a:xfrm>
          </p:grpSpPr>
          <p:sp>
            <p:nvSpPr>
              <p:cNvPr id="115768" name="Freeform 39"/>
              <p:cNvSpPr>
                <a:spLocks/>
              </p:cNvSpPr>
              <p:nvPr/>
            </p:nvSpPr>
            <p:spPr bwMode="auto">
              <a:xfrm>
                <a:off x="384" y="3282"/>
                <a:ext cx="2016" cy="601"/>
              </a:xfrm>
              <a:custGeom>
                <a:avLst/>
                <a:gdLst>
                  <a:gd name="T0" fmla="*/ 0 w 1776"/>
                  <a:gd name="T1" fmla="*/ 163 h 816"/>
                  <a:gd name="T2" fmla="*/ 1144 w 1776"/>
                  <a:gd name="T3" fmla="*/ 0 h 816"/>
                  <a:gd name="T4" fmla="*/ 2016 w 1776"/>
                  <a:gd name="T5" fmla="*/ 708 h 816"/>
                  <a:gd name="T6" fmla="*/ 872 w 1776"/>
                  <a:gd name="T7" fmla="*/ 926 h 816"/>
                  <a:gd name="T8" fmla="*/ 0 w 1776"/>
                  <a:gd name="T9" fmla="*/ 163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16"/>
                  <a:gd name="T17" fmla="*/ 1776 w 177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16">
                    <a:moveTo>
                      <a:pt x="0" y="144"/>
                    </a:moveTo>
                    <a:lnTo>
                      <a:pt x="1008" y="0"/>
                    </a:lnTo>
                    <a:lnTo>
                      <a:pt x="1776" y="624"/>
                    </a:lnTo>
                    <a:lnTo>
                      <a:pt x="768" y="81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5769" name="Picture 40" descr="part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000" b="28999"/>
              <a:stretch>
                <a:fillRect/>
              </a:stretch>
            </p:blipFill>
            <p:spPr bwMode="auto">
              <a:xfrm>
                <a:off x="432" y="3072"/>
                <a:ext cx="1968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5759" name="Rectangle 41"/>
            <p:cNvSpPr>
              <a:spLocks noChangeArrowheads="1"/>
            </p:cNvSpPr>
            <p:nvPr/>
          </p:nvSpPr>
          <p:spPr bwMode="auto">
            <a:xfrm>
              <a:off x="2557" y="2047"/>
              <a:ext cx="645" cy="5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pic>
          <p:nvPicPr>
            <p:cNvPr id="115760" name="Picture 42" descr="p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2000" r="34000" b="22000"/>
            <a:stretch>
              <a:fillRect/>
            </a:stretch>
          </p:blipFill>
          <p:spPr bwMode="auto">
            <a:xfrm>
              <a:off x="2448" y="2688"/>
              <a:ext cx="39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1" name="Picture 43" descr="p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2000" r="31000" b="22000"/>
            <a:stretch>
              <a:fillRect/>
            </a:stretch>
          </p:blipFill>
          <p:spPr bwMode="auto">
            <a:xfrm>
              <a:off x="528" y="1440"/>
              <a:ext cx="45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2" name="Picture 44" descr="p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0" t="24001" r="39999" b="22000"/>
            <a:stretch>
              <a:fillRect/>
            </a:stretch>
          </p:blipFill>
          <p:spPr bwMode="auto">
            <a:xfrm rot="-242005">
              <a:off x="1176" y="1200"/>
              <a:ext cx="26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3" name="Picture 45" descr="p4_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118"/>
              <a:ext cx="5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4" name="Picture 46" descr="p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4999" r="31000" b="19000"/>
            <a:stretch>
              <a:fillRect/>
            </a:stretch>
          </p:blipFill>
          <p:spPr bwMode="auto">
            <a:xfrm>
              <a:off x="3840" y="2352"/>
              <a:ext cx="39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5" name="Picture 47" descr="p6_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/>
            <a:stretch>
              <a:fillRect/>
            </a:stretch>
          </p:blipFill>
          <p:spPr bwMode="auto">
            <a:xfrm>
              <a:off x="3312" y="2736"/>
              <a:ext cx="38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6" name="Picture 48" descr="p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12000" r="13000" b="40001"/>
            <a:stretch>
              <a:fillRect/>
            </a:stretch>
          </p:blipFill>
          <p:spPr bwMode="auto">
            <a:xfrm rot="-189390">
              <a:off x="3456" y="1200"/>
              <a:ext cx="81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7" name="Picture 49" descr="car_A6_H2_S1"/>
            <p:cNvPicPr>
              <a:picLocks noChangeAspect="1" noChangeArrowheads="1"/>
            </p:cNvPicPr>
            <p:nvPr/>
          </p:nvPicPr>
          <p:blipFill>
            <a:blip r:embed="rId14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9" t="26668" r="58000" b="46666"/>
            <a:stretch>
              <a:fillRect/>
            </a:stretch>
          </p:blipFill>
          <p:spPr bwMode="auto">
            <a:xfrm>
              <a:off x="2016" y="1537"/>
              <a:ext cx="422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715" name="Picture 7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19328"/>
          <a:stretch>
            <a:fillRect/>
          </a:stretch>
        </p:blipFill>
        <p:spPr bwMode="auto">
          <a:xfrm>
            <a:off x="2284412" y="4038600"/>
            <a:ext cx="4762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72"/>
          <p:cNvSpPr>
            <a:spLocks noChangeArrowheads="1"/>
          </p:cNvSpPr>
          <p:nvPr/>
        </p:nvSpPr>
        <p:spPr bwMode="auto">
          <a:xfrm>
            <a:off x="2817812" y="4953000"/>
            <a:ext cx="457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17" name="Rectangle 73"/>
          <p:cNvSpPr>
            <a:spLocks noChangeArrowheads="1"/>
          </p:cNvSpPr>
          <p:nvPr/>
        </p:nvSpPr>
        <p:spPr bwMode="auto">
          <a:xfrm>
            <a:off x="4037012" y="5105400"/>
            <a:ext cx="762000" cy="91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18" name="Rectangle 74"/>
          <p:cNvSpPr>
            <a:spLocks noChangeArrowheads="1"/>
          </p:cNvSpPr>
          <p:nvPr/>
        </p:nvSpPr>
        <p:spPr bwMode="auto">
          <a:xfrm>
            <a:off x="2741612" y="4419600"/>
            <a:ext cx="3048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19" name="Rectangle 75"/>
          <p:cNvSpPr>
            <a:spLocks noChangeArrowheads="1"/>
          </p:cNvSpPr>
          <p:nvPr/>
        </p:nvSpPr>
        <p:spPr bwMode="auto">
          <a:xfrm>
            <a:off x="3275012" y="39624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0" name="Rectangle 76"/>
          <p:cNvSpPr>
            <a:spLocks noChangeArrowheads="1"/>
          </p:cNvSpPr>
          <p:nvPr/>
        </p:nvSpPr>
        <p:spPr bwMode="auto">
          <a:xfrm>
            <a:off x="3960812" y="41148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1" name="Rectangle 77"/>
          <p:cNvSpPr>
            <a:spLocks noChangeArrowheads="1"/>
          </p:cNvSpPr>
          <p:nvPr/>
        </p:nvSpPr>
        <p:spPr bwMode="auto">
          <a:xfrm>
            <a:off x="4722812" y="4648200"/>
            <a:ext cx="6096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2" name="Rectangle 78"/>
          <p:cNvSpPr>
            <a:spLocks noChangeArrowheads="1"/>
          </p:cNvSpPr>
          <p:nvPr/>
        </p:nvSpPr>
        <p:spPr bwMode="auto">
          <a:xfrm>
            <a:off x="6170612" y="4800600"/>
            <a:ext cx="685800" cy="609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3" name="Rectangle 79"/>
          <p:cNvSpPr>
            <a:spLocks noChangeArrowheads="1"/>
          </p:cNvSpPr>
          <p:nvPr/>
        </p:nvSpPr>
        <p:spPr bwMode="auto">
          <a:xfrm>
            <a:off x="5484812" y="5334000"/>
            <a:ext cx="12954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4" name="Rectangle 80"/>
          <p:cNvSpPr>
            <a:spLocks noChangeArrowheads="1"/>
          </p:cNvSpPr>
          <p:nvPr/>
        </p:nvSpPr>
        <p:spPr bwMode="auto">
          <a:xfrm>
            <a:off x="4799012" y="3886200"/>
            <a:ext cx="838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5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x-none" dirty="0">
                <a:sym typeface="Symbol" charset="2"/>
              </a:rPr>
              <a:t>Example: fitting a 3D object model</a:t>
            </a:r>
            <a:endParaRPr lang="en-US" altLang="x-non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22176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tomas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 b="56061"/>
          <a:stretch>
            <a:fillRect/>
          </a:stretch>
        </p:blipFill>
        <p:spPr bwMode="auto">
          <a:xfrm>
            <a:off x="2436812" y="2152650"/>
            <a:ext cx="29273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 descr="tomas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185988"/>
            <a:ext cx="3141662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Freeform 4"/>
          <p:cNvSpPr>
            <a:spLocks/>
          </p:cNvSpPr>
          <p:nvPr/>
        </p:nvSpPr>
        <p:spPr bwMode="auto">
          <a:xfrm>
            <a:off x="2640012" y="3765550"/>
            <a:ext cx="1417638" cy="1308100"/>
          </a:xfrm>
          <a:custGeom>
            <a:avLst/>
            <a:gdLst>
              <a:gd name="T0" fmla="*/ 0 w 672"/>
              <a:gd name="T1" fmla="*/ 0 h 624"/>
              <a:gd name="T2" fmla="*/ 1417638 w 672"/>
              <a:gd name="T3" fmla="*/ 0 h 624"/>
              <a:gd name="T4" fmla="*/ 1417638 w 672"/>
              <a:gd name="T5" fmla="*/ 1308100 h 624"/>
              <a:gd name="T6" fmla="*/ 0 w 672"/>
              <a:gd name="T7" fmla="*/ 1308100 h 624"/>
              <a:gd name="T8" fmla="*/ 0 w 672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24"/>
              <a:gd name="T17" fmla="*/ 672 w 672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24">
                <a:moveTo>
                  <a:pt x="0" y="0"/>
                </a:moveTo>
                <a:lnTo>
                  <a:pt x="672" y="0"/>
                </a:lnTo>
                <a:lnTo>
                  <a:pt x="67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9" name="Freeform 5"/>
          <p:cNvSpPr>
            <a:spLocks/>
          </p:cNvSpPr>
          <p:nvPr/>
        </p:nvSpPr>
        <p:spPr bwMode="auto">
          <a:xfrm>
            <a:off x="7773987" y="3297239"/>
            <a:ext cx="908050" cy="1614487"/>
          </a:xfrm>
          <a:custGeom>
            <a:avLst/>
            <a:gdLst>
              <a:gd name="T0" fmla="*/ 100894 w 432"/>
              <a:gd name="T1" fmla="*/ 0 h 768"/>
              <a:gd name="T2" fmla="*/ 100894 w 432"/>
              <a:gd name="T3" fmla="*/ 706338 h 768"/>
              <a:gd name="T4" fmla="*/ 908050 w 432"/>
              <a:gd name="T5" fmla="*/ 1614487 h 768"/>
              <a:gd name="T6" fmla="*/ 908050 w 432"/>
              <a:gd name="T7" fmla="*/ 1009054 h 768"/>
              <a:gd name="T8" fmla="*/ 0 w 432"/>
              <a:gd name="T9" fmla="*/ 100905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768"/>
              <a:gd name="T17" fmla="*/ 432 w 432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768">
                <a:moveTo>
                  <a:pt x="48" y="0"/>
                </a:moveTo>
                <a:lnTo>
                  <a:pt x="48" y="336"/>
                </a:lnTo>
                <a:lnTo>
                  <a:pt x="432" y="768"/>
                </a:lnTo>
                <a:lnTo>
                  <a:pt x="432" y="480"/>
                </a:lnTo>
                <a:lnTo>
                  <a:pt x="0" y="48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0" name="Freeform 6"/>
          <p:cNvSpPr>
            <a:spLocks/>
          </p:cNvSpPr>
          <p:nvPr/>
        </p:nvSpPr>
        <p:spPr bwMode="auto">
          <a:xfrm>
            <a:off x="4570412" y="4953000"/>
            <a:ext cx="2819400" cy="533400"/>
          </a:xfrm>
          <a:custGeom>
            <a:avLst/>
            <a:gdLst>
              <a:gd name="T0" fmla="*/ 0 w 1776"/>
              <a:gd name="T1" fmla="*/ 0 h 336"/>
              <a:gd name="T2" fmla="*/ 1524000 w 1776"/>
              <a:gd name="T3" fmla="*/ 533400 h 336"/>
              <a:gd name="T4" fmla="*/ 2819400 w 1776"/>
              <a:gd name="T5" fmla="*/ 0 h 336"/>
              <a:gd name="T6" fmla="*/ 0 60000 65536"/>
              <a:gd name="T7" fmla="*/ 0 60000 65536"/>
              <a:gd name="T8" fmla="*/ 0 60000 65536"/>
              <a:gd name="T9" fmla="*/ 0 w 1776"/>
              <a:gd name="T10" fmla="*/ 0 h 336"/>
              <a:gd name="T11" fmla="*/ 1776 w 17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36">
                <a:moveTo>
                  <a:pt x="0" y="0"/>
                </a:moveTo>
                <a:cubicBezTo>
                  <a:pt x="332" y="168"/>
                  <a:pt x="664" y="336"/>
                  <a:pt x="960" y="336"/>
                </a:cubicBezTo>
                <a:cubicBezTo>
                  <a:pt x="1256" y="336"/>
                  <a:pt x="1516" y="168"/>
                  <a:pt x="17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011737" y="5603875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/>
              <a:t>H</a:t>
            </a:r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29702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3" name="Oval 9"/>
          <p:cNvSpPr>
            <a:spLocks noChangeArrowheads="1"/>
          </p:cNvSpPr>
          <p:nvPr/>
        </p:nvSpPr>
        <p:spPr bwMode="auto">
          <a:xfrm>
            <a:off x="34274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4" name="Oval 10"/>
          <p:cNvSpPr>
            <a:spLocks noChangeArrowheads="1"/>
          </p:cNvSpPr>
          <p:nvPr/>
        </p:nvSpPr>
        <p:spPr bwMode="auto">
          <a:xfrm>
            <a:off x="3960812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5" name="Oval 11"/>
          <p:cNvSpPr>
            <a:spLocks noChangeArrowheads="1"/>
          </p:cNvSpPr>
          <p:nvPr/>
        </p:nvSpPr>
        <p:spPr bwMode="auto">
          <a:xfrm>
            <a:off x="2589212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2589212" y="4953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7" name="Oval 13"/>
          <p:cNvSpPr>
            <a:spLocks noChangeArrowheads="1"/>
          </p:cNvSpPr>
          <p:nvPr/>
        </p:nvSpPr>
        <p:spPr bwMode="auto">
          <a:xfrm>
            <a:off x="3427412" y="4800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8" name="Oval 14"/>
          <p:cNvSpPr>
            <a:spLocks noChangeArrowheads="1"/>
          </p:cNvSpPr>
          <p:nvPr/>
        </p:nvSpPr>
        <p:spPr bwMode="auto">
          <a:xfrm>
            <a:off x="3732212" y="4419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9" name="Oval 15"/>
          <p:cNvSpPr>
            <a:spLocks noChangeArrowheads="1"/>
          </p:cNvSpPr>
          <p:nvPr/>
        </p:nvSpPr>
        <p:spPr bwMode="auto">
          <a:xfrm>
            <a:off x="8075612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0" name="Oval 16"/>
          <p:cNvSpPr>
            <a:spLocks noChangeArrowheads="1"/>
          </p:cNvSpPr>
          <p:nvPr/>
        </p:nvSpPr>
        <p:spPr bwMode="auto">
          <a:xfrm>
            <a:off x="83042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1" name="Oval 17"/>
          <p:cNvSpPr>
            <a:spLocks noChangeArrowheads="1"/>
          </p:cNvSpPr>
          <p:nvPr/>
        </p:nvSpPr>
        <p:spPr bwMode="auto">
          <a:xfrm>
            <a:off x="7847012" y="35052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2" name="Oval 18"/>
          <p:cNvSpPr>
            <a:spLocks noChangeArrowheads="1"/>
          </p:cNvSpPr>
          <p:nvPr/>
        </p:nvSpPr>
        <p:spPr bwMode="auto">
          <a:xfrm>
            <a:off x="7770812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3" name="Oval 19"/>
          <p:cNvSpPr>
            <a:spLocks noChangeArrowheads="1"/>
          </p:cNvSpPr>
          <p:nvPr/>
        </p:nvSpPr>
        <p:spPr bwMode="auto">
          <a:xfrm>
            <a:off x="8456612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4" name="Oval 21"/>
          <p:cNvSpPr>
            <a:spLocks noChangeArrowheads="1"/>
          </p:cNvSpPr>
          <p:nvPr/>
        </p:nvSpPr>
        <p:spPr bwMode="auto">
          <a:xfrm>
            <a:off x="8228012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5" name="Oval 25"/>
          <p:cNvSpPr>
            <a:spLocks noChangeArrowheads="1"/>
          </p:cNvSpPr>
          <p:nvPr/>
        </p:nvSpPr>
        <p:spPr bwMode="auto">
          <a:xfrm>
            <a:off x="9066212" y="3429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6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Critical issues: outliers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10034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5332413" y="1843187"/>
            <a:ext cx="5000625" cy="2277623"/>
            <a:chOff x="498" y="1200"/>
            <a:chExt cx="4638" cy="2112"/>
          </a:xfrm>
        </p:grpSpPr>
        <p:sp>
          <p:nvSpPr>
            <p:cNvPr id="119827" name="Line 3"/>
            <p:cNvSpPr>
              <a:spLocks noChangeShapeType="1"/>
            </p:cNvSpPr>
            <p:nvPr/>
          </p:nvSpPr>
          <p:spPr bwMode="auto">
            <a:xfrm flipV="1">
              <a:off x="2844" y="2907"/>
              <a:ext cx="573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28" name="Line 4"/>
            <p:cNvSpPr>
              <a:spLocks noChangeShapeType="1"/>
            </p:cNvSpPr>
            <p:nvPr/>
          </p:nvSpPr>
          <p:spPr bwMode="auto">
            <a:xfrm>
              <a:off x="2056" y="1976"/>
              <a:ext cx="501" cy="1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29" name="Line 5"/>
            <p:cNvSpPr>
              <a:spLocks noChangeShapeType="1"/>
            </p:cNvSpPr>
            <p:nvPr/>
          </p:nvSpPr>
          <p:spPr bwMode="auto">
            <a:xfrm>
              <a:off x="576" y="1872"/>
              <a:ext cx="692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30" name="Line 6"/>
            <p:cNvSpPr>
              <a:spLocks noChangeShapeType="1"/>
            </p:cNvSpPr>
            <p:nvPr/>
          </p:nvSpPr>
          <p:spPr bwMode="auto">
            <a:xfrm flipH="1" flipV="1">
              <a:off x="4062" y="1546"/>
              <a:ext cx="71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1" name="Line 7"/>
            <p:cNvSpPr>
              <a:spLocks noChangeShapeType="1"/>
            </p:cNvSpPr>
            <p:nvPr/>
          </p:nvSpPr>
          <p:spPr bwMode="auto">
            <a:xfrm flipV="1">
              <a:off x="2772" y="2405"/>
              <a:ext cx="2" cy="5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32" name="Line 8"/>
            <p:cNvSpPr>
              <a:spLocks noChangeShapeType="1"/>
            </p:cNvSpPr>
            <p:nvPr/>
          </p:nvSpPr>
          <p:spPr bwMode="auto">
            <a:xfrm flipV="1">
              <a:off x="3417" y="1546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33" name="Line 9"/>
            <p:cNvSpPr>
              <a:spLocks noChangeShapeType="1"/>
            </p:cNvSpPr>
            <p:nvPr/>
          </p:nvSpPr>
          <p:spPr bwMode="auto">
            <a:xfrm flipH="1" flipV="1">
              <a:off x="4205" y="1617"/>
              <a:ext cx="716" cy="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4" name="Line 10"/>
            <p:cNvSpPr>
              <a:spLocks noChangeShapeType="1"/>
            </p:cNvSpPr>
            <p:nvPr/>
          </p:nvSpPr>
          <p:spPr bwMode="auto">
            <a:xfrm flipH="1" flipV="1">
              <a:off x="4706" y="2405"/>
              <a:ext cx="0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5" name="Line 11"/>
            <p:cNvSpPr>
              <a:spLocks noChangeShapeType="1"/>
            </p:cNvSpPr>
            <p:nvPr/>
          </p:nvSpPr>
          <p:spPr bwMode="auto">
            <a:xfrm flipH="1" flipV="1">
              <a:off x="3345" y="1761"/>
              <a:ext cx="143" cy="10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6" name="Line 12"/>
            <p:cNvSpPr>
              <a:spLocks noChangeShapeType="1"/>
            </p:cNvSpPr>
            <p:nvPr/>
          </p:nvSpPr>
          <p:spPr bwMode="auto">
            <a:xfrm flipH="1">
              <a:off x="3985" y="312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7" name="Line 13"/>
            <p:cNvSpPr>
              <a:spLocks noChangeShapeType="1"/>
            </p:cNvSpPr>
            <p:nvPr/>
          </p:nvSpPr>
          <p:spPr bwMode="auto">
            <a:xfrm flipH="1" flipV="1">
              <a:off x="1411" y="1331"/>
              <a:ext cx="2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8" name="Line 14"/>
            <p:cNvSpPr>
              <a:spLocks noChangeShapeType="1"/>
            </p:cNvSpPr>
            <p:nvPr/>
          </p:nvSpPr>
          <p:spPr bwMode="auto">
            <a:xfrm>
              <a:off x="2271" y="1977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39" name="Line 15"/>
            <p:cNvSpPr>
              <a:spLocks noChangeShapeType="1"/>
            </p:cNvSpPr>
            <p:nvPr/>
          </p:nvSpPr>
          <p:spPr bwMode="auto">
            <a:xfrm flipV="1">
              <a:off x="4133" y="2405"/>
              <a:ext cx="481" cy="2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0" name="Line 16"/>
            <p:cNvSpPr>
              <a:spLocks noChangeShapeType="1"/>
            </p:cNvSpPr>
            <p:nvPr/>
          </p:nvSpPr>
          <p:spPr bwMode="auto">
            <a:xfrm flipV="1">
              <a:off x="1411" y="1689"/>
              <a:ext cx="645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1" name="Line 17"/>
            <p:cNvSpPr>
              <a:spLocks noChangeShapeType="1"/>
            </p:cNvSpPr>
            <p:nvPr/>
          </p:nvSpPr>
          <p:spPr bwMode="auto">
            <a:xfrm>
              <a:off x="3130" y="2340"/>
              <a:ext cx="788" cy="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2" name="Line 18"/>
            <p:cNvSpPr>
              <a:spLocks noChangeShapeType="1"/>
            </p:cNvSpPr>
            <p:nvPr/>
          </p:nvSpPr>
          <p:spPr bwMode="auto">
            <a:xfrm flipV="1">
              <a:off x="2199" y="1617"/>
              <a:ext cx="860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3" name="Line 19"/>
            <p:cNvSpPr>
              <a:spLocks noChangeShapeType="1"/>
            </p:cNvSpPr>
            <p:nvPr/>
          </p:nvSpPr>
          <p:spPr bwMode="auto">
            <a:xfrm>
              <a:off x="3202" y="1546"/>
              <a:ext cx="1074" cy="15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4" name="Line 20"/>
            <p:cNvSpPr>
              <a:spLocks noChangeShapeType="1"/>
            </p:cNvSpPr>
            <p:nvPr/>
          </p:nvSpPr>
          <p:spPr bwMode="auto">
            <a:xfrm>
              <a:off x="1483" y="2620"/>
              <a:ext cx="1192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5" name="Line 21"/>
            <p:cNvSpPr>
              <a:spLocks noChangeShapeType="1"/>
            </p:cNvSpPr>
            <p:nvPr/>
          </p:nvSpPr>
          <p:spPr bwMode="auto">
            <a:xfrm>
              <a:off x="1554" y="2334"/>
              <a:ext cx="12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6" name="Line 22"/>
            <p:cNvSpPr>
              <a:spLocks noChangeShapeType="1"/>
            </p:cNvSpPr>
            <p:nvPr/>
          </p:nvSpPr>
          <p:spPr bwMode="auto">
            <a:xfrm flipV="1">
              <a:off x="767" y="1259"/>
              <a:ext cx="528" cy="2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7" name="Freeform 23"/>
            <p:cNvSpPr>
              <a:spLocks/>
            </p:cNvSpPr>
            <p:nvPr/>
          </p:nvSpPr>
          <p:spPr bwMode="auto">
            <a:xfrm>
              <a:off x="3847" y="2449"/>
              <a:ext cx="391" cy="342"/>
            </a:xfrm>
            <a:custGeom>
              <a:avLst/>
              <a:gdLst>
                <a:gd name="T0" fmla="*/ 0 w 672"/>
                <a:gd name="T1" fmla="*/ 104 h 1056"/>
                <a:gd name="T2" fmla="*/ 391 w 672"/>
                <a:gd name="T3" fmla="*/ 0 h 1056"/>
                <a:gd name="T4" fmla="*/ 391 w 672"/>
                <a:gd name="T5" fmla="*/ 469 h 1056"/>
                <a:gd name="T6" fmla="*/ 0 w 672"/>
                <a:gd name="T7" fmla="*/ 573 h 1056"/>
                <a:gd name="T8" fmla="*/ 0 w 672"/>
                <a:gd name="T9" fmla="*/ 104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056"/>
                <a:gd name="T17" fmla="*/ 672 w 672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056">
                  <a:moveTo>
                    <a:pt x="0" y="192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10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9848" name="Group 24"/>
            <p:cNvGrpSpPr>
              <a:grpSpLocks/>
            </p:cNvGrpSpPr>
            <p:nvPr/>
          </p:nvGrpSpPr>
          <p:grpSpPr bwMode="auto">
            <a:xfrm rot="-134143">
              <a:off x="1126" y="1895"/>
              <a:ext cx="401" cy="892"/>
              <a:chOff x="4368" y="2784"/>
              <a:chExt cx="384" cy="912"/>
            </a:xfrm>
          </p:grpSpPr>
          <p:sp>
            <p:nvSpPr>
              <p:cNvPr id="119872" name="Freeform 25"/>
              <p:cNvSpPr>
                <a:spLocks/>
              </p:cNvSpPr>
              <p:nvPr/>
            </p:nvSpPr>
            <p:spPr bwMode="auto">
              <a:xfrm>
                <a:off x="4368" y="3041"/>
                <a:ext cx="384" cy="350"/>
              </a:xfrm>
              <a:custGeom>
                <a:avLst/>
                <a:gdLst>
                  <a:gd name="T0" fmla="*/ 0 w 336"/>
                  <a:gd name="T1" fmla="*/ 0 h 960"/>
                  <a:gd name="T2" fmla="*/ 384 w 336"/>
                  <a:gd name="T3" fmla="*/ 158 h 960"/>
                  <a:gd name="T4" fmla="*/ 384 w 336"/>
                  <a:gd name="T5" fmla="*/ 1056 h 960"/>
                  <a:gd name="T6" fmla="*/ 0 w 336"/>
                  <a:gd name="T7" fmla="*/ 898 h 960"/>
                  <a:gd name="T8" fmla="*/ 0 w 336"/>
                  <a:gd name="T9" fmla="*/ 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0"/>
                  <a:gd name="T17" fmla="*/ 336 w 33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0">
                    <a:moveTo>
                      <a:pt x="0" y="0"/>
                    </a:moveTo>
                    <a:lnTo>
                      <a:pt x="336" y="144"/>
                    </a:lnTo>
                    <a:lnTo>
                      <a:pt x="336" y="960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9873" name="Picture 26" descr="part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00" t="23000" r="44000" b="20000"/>
              <a:stretch>
                <a:fillRect/>
              </a:stretch>
            </p:blipFill>
            <p:spPr bwMode="auto">
              <a:xfrm>
                <a:off x="4416" y="2784"/>
                <a:ext cx="288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9849" name="Freeform 27"/>
            <p:cNvSpPr>
              <a:spLocks/>
            </p:cNvSpPr>
            <p:nvPr/>
          </p:nvSpPr>
          <p:spPr bwMode="auto">
            <a:xfrm rot="21272650">
              <a:off x="2414" y="2843"/>
              <a:ext cx="506" cy="342"/>
            </a:xfrm>
            <a:custGeom>
              <a:avLst/>
              <a:gdLst>
                <a:gd name="T0" fmla="*/ 0 w 480"/>
                <a:gd name="T1" fmla="*/ 0 h 912"/>
                <a:gd name="T2" fmla="*/ 506 w 480"/>
                <a:gd name="T3" fmla="*/ 249 h 912"/>
                <a:gd name="T4" fmla="*/ 506 w 480"/>
                <a:gd name="T5" fmla="*/ 788 h 912"/>
                <a:gd name="T6" fmla="*/ 0 w 480"/>
                <a:gd name="T7" fmla="*/ 539 h 912"/>
                <a:gd name="T8" fmla="*/ 0 w 480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912"/>
                <a:gd name="T17" fmla="*/ 480 w 48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912">
                  <a:moveTo>
                    <a:pt x="0" y="0"/>
                  </a:moveTo>
                  <a:lnTo>
                    <a:pt x="480" y="288"/>
                  </a:lnTo>
                  <a:lnTo>
                    <a:pt x="480" y="912"/>
                  </a:lnTo>
                  <a:lnTo>
                    <a:pt x="0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50" name="Freeform 28"/>
            <p:cNvSpPr>
              <a:spLocks/>
            </p:cNvSpPr>
            <p:nvPr/>
          </p:nvSpPr>
          <p:spPr bwMode="auto">
            <a:xfrm>
              <a:off x="4563" y="2162"/>
              <a:ext cx="573" cy="342"/>
            </a:xfrm>
            <a:custGeom>
              <a:avLst/>
              <a:gdLst>
                <a:gd name="T0" fmla="*/ 0 w 1296"/>
                <a:gd name="T1" fmla="*/ 149 h 1296"/>
                <a:gd name="T2" fmla="*/ 552 w 1296"/>
                <a:gd name="T3" fmla="*/ 0 h 1296"/>
                <a:gd name="T4" fmla="*/ 573 w 1296"/>
                <a:gd name="T5" fmla="*/ 424 h 1296"/>
                <a:gd name="T6" fmla="*/ 21 w 1296"/>
                <a:gd name="T7" fmla="*/ 573 h 1296"/>
                <a:gd name="T8" fmla="*/ 0 w 1296"/>
                <a:gd name="T9" fmla="*/ 149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296"/>
                <a:gd name="T17" fmla="*/ 1296 w 1296"/>
                <a:gd name="T18" fmla="*/ 1296 h 1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296">
                  <a:moveTo>
                    <a:pt x="0" y="336"/>
                  </a:moveTo>
                  <a:lnTo>
                    <a:pt x="1248" y="0"/>
                  </a:lnTo>
                  <a:lnTo>
                    <a:pt x="1296" y="960"/>
                  </a:lnTo>
                  <a:lnTo>
                    <a:pt x="48" y="12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9851" name="Picture 29" descr="part8"/>
            <p:cNvPicPr>
              <a:picLocks noChangeAspect="1" noChangeArrowheads="1"/>
            </p:cNvPicPr>
            <p:nvPr/>
          </p:nvPicPr>
          <p:blipFill>
            <a:blip r:embed="rId4">
              <a:lum bright="-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0" t="20000" r="23000" b="20000"/>
            <a:stretch>
              <a:fillRect/>
            </a:stretch>
          </p:blipFill>
          <p:spPr bwMode="auto">
            <a:xfrm>
              <a:off x="4584" y="2089"/>
              <a:ext cx="53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852" name="Group 30"/>
            <p:cNvGrpSpPr>
              <a:grpSpLocks/>
            </p:cNvGrpSpPr>
            <p:nvPr/>
          </p:nvGrpSpPr>
          <p:grpSpPr bwMode="auto">
            <a:xfrm>
              <a:off x="3847" y="2735"/>
              <a:ext cx="1074" cy="553"/>
              <a:chOff x="-576" y="3312"/>
              <a:chExt cx="2352" cy="1213"/>
            </a:xfrm>
          </p:grpSpPr>
          <p:sp>
            <p:nvSpPr>
              <p:cNvPr id="119870" name="Freeform 31"/>
              <p:cNvSpPr>
                <a:spLocks/>
              </p:cNvSpPr>
              <p:nvPr/>
            </p:nvSpPr>
            <p:spPr bwMode="auto">
              <a:xfrm>
                <a:off x="-528" y="3537"/>
                <a:ext cx="2304" cy="751"/>
              </a:xfrm>
              <a:custGeom>
                <a:avLst/>
                <a:gdLst>
                  <a:gd name="T0" fmla="*/ 0 w 2304"/>
                  <a:gd name="T1" fmla="*/ 672 h 1392"/>
                  <a:gd name="T2" fmla="*/ 2256 w 2304"/>
                  <a:gd name="T3" fmla="*/ 0 h 1392"/>
                  <a:gd name="T4" fmla="*/ 2304 w 2304"/>
                  <a:gd name="T5" fmla="*/ 720 h 1392"/>
                  <a:gd name="T6" fmla="*/ 48 w 2304"/>
                  <a:gd name="T7" fmla="*/ 1392 h 1392"/>
                  <a:gd name="T8" fmla="*/ 0 w 2304"/>
                  <a:gd name="T9" fmla="*/ 672 h 1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1392"/>
                  <a:gd name="T17" fmla="*/ 2304 w 2304"/>
                  <a:gd name="T18" fmla="*/ 1392 h 13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1392">
                    <a:moveTo>
                      <a:pt x="0" y="672"/>
                    </a:moveTo>
                    <a:lnTo>
                      <a:pt x="2256" y="0"/>
                    </a:lnTo>
                    <a:lnTo>
                      <a:pt x="2304" y="720"/>
                    </a:lnTo>
                    <a:lnTo>
                      <a:pt x="48" y="139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9871" name="Picture 32" descr="part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001" r="7001" b="31000"/>
              <a:stretch>
                <a:fillRect/>
              </a:stretch>
            </p:blipFill>
            <p:spPr bwMode="auto">
              <a:xfrm rot="-279817">
                <a:off x="-576" y="3312"/>
                <a:ext cx="2352" cy="1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9853" name="Freeform 33"/>
            <p:cNvSpPr>
              <a:spLocks/>
            </p:cNvSpPr>
            <p:nvPr/>
          </p:nvSpPr>
          <p:spPr bwMode="auto">
            <a:xfrm>
              <a:off x="498" y="1625"/>
              <a:ext cx="483" cy="342"/>
            </a:xfrm>
            <a:custGeom>
              <a:avLst/>
              <a:gdLst>
                <a:gd name="T0" fmla="*/ 0 w 624"/>
                <a:gd name="T1" fmla="*/ 0 h 1200"/>
                <a:gd name="T2" fmla="*/ 483 w 624"/>
                <a:gd name="T3" fmla="*/ 186 h 1200"/>
                <a:gd name="T4" fmla="*/ 483 w 624"/>
                <a:gd name="T5" fmla="*/ 931 h 1200"/>
                <a:gd name="T6" fmla="*/ 0 w 624"/>
                <a:gd name="T7" fmla="*/ 745 h 1200"/>
                <a:gd name="T8" fmla="*/ 0 w 624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200"/>
                <a:gd name="T17" fmla="*/ 624 w 624"/>
                <a:gd name="T18" fmla="*/ 1200 h 1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200">
                  <a:moveTo>
                    <a:pt x="0" y="0"/>
                  </a:moveTo>
                  <a:lnTo>
                    <a:pt x="624" y="240"/>
                  </a:lnTo>
                  <a:lnTo>
                    <a:pt x="624" y="120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54" name="Freeform 34"/>
            <p:cNvSpPr>
              <a:spLocks/>
            </p:cNvSpPr>
            <p:nvPr/>
          </p:nvSpPr>
          <p:spPr bwMode="auto">
            <a:xfrm>
              <a:off x="1134" y="1291"/>
              <a:ext cx="364" cy="342"/>
            </a:xfrm>
            <a:custGeom>
              <a:avLst/>
              <a:gdLst>
                <a:gd name="T0" fmla="*/ 0 w 528"/>
                <a:gd name="T1" fmla="*/ 0 h 1008"/>
                <a:gd name="T2" fmla="*/ 331 w 528"/>
                <a:gd name="T3" fmla="*/ 99 h 1008"/>
                <a:gd name="T4" fmla="*/ 364 w 528"/>
                <a:gd name="T5" fmla="*/ 693 h 1008"/>
                <a:gd name="T6" fmla="*/ 33 w 528"/>
                <a:gd name="T7" fmla="*/ 594 h 1008"/>
                <a:gd name="T8" fmla="*/ 0 w 528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008"/>
                <a:gd name="T17" fmla="*/ 528 w 52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008">
                  <a:moveTo>
                    <a:pt x="0" y="0"/>
                  </a:moveTo>
                  <a:lnTo>
                    <a:pt x="480" y="144"/>
                  </a:lnTo>
                  <a:lnTo>
                    <a:pt x="528" y="1008"/>
                  </a:lnTo>
                  <a:lnTo>
                    <a:pt x="48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55" name="Rectangle 35"/>
            <p:cNvSpPr>
              <a:spLocks noChangeArrowheads="1"/>
            </p:cNvSpPr>
            <p:nvPr/>
          </p:nvSpPr>
          <p:spPr bwMode="auto">
            <a:xfrm flipH="1">
              <a:off x="3274" y="2692"/>
              <a:ext cx="501" cy="45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9856" name="Rectangle 36"/>
            <p:cNvSpPr>
              <a:spLocks noChangeArrowheads="1"/>
            </p:cNvSpPr>
            <p:nvPr/>
          </p:nvSpPr>
          <p:spPr bwMode="auto">
            <a:xfrm>
              <a:off x="1929" y="1474"/>
              <a:ext cx="549" cy="645"/>
            </a:xfrm>
            <a:prstGeom prst="rect">
              <a:avLst/>
            </a:prstGeom>
            <a:solidFill>
              <a:srgbClr val="FF99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9857" name="Freeform 37"/>
            <p:cNvSpPr>
              <a:spLocks/>
            </p:cNvSpPr>
            <p:nvPr/>
          </p:nvSpPr>
          <p:spPr bwMode="auto">
            <a:xfrm>
              <a:off x="3345" y="1319"/>
              <a:ext cx="1003" cy="342"/>
            </a:xfrm>
            <a:custGeom>
              <a:avLst/>
              <a:gdLst>
                <a:gd name="T0" fmla="*/ 0 w 1152"/>
                <a:gd name="T1" fmla="*/ 39 h 672"/>
                <a:gd name="T2" fmla="*/ 585 w 1152"/>
                <a:gd name="T3" fmla="*/ 541 h 672"/>
                <a:gd name="T4" fmla="*/ 1003 w 1152"/>
                <a:gd name="T5" fmla="*/ 464 h 672"/>
                <a:gd name="T6" fmla="*/ 418 w 1152"/>
                <a:gd name="T7" fmla="*/ 0 h 672"/>
                <a:gd name="T8" fmla="*/ 0 w 1152"/>
                <a:gd name="T9" fmla="*/ 39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672"/>
                <a:gd name="T17" fmla="*/ 1152 w 1152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672">
                  <a:moveTo>
                    <a:pt x="0" y="48"/>
                  </a:moveTo>
                  <a:lnTo>
                    <a:pt x="672" y="672"/>
                  </a:lnTo>
                  <a:lnTo>
                    <a:pt x="1152" y="576"/>
                  </a:lnTo>
                  <a:lnTo>
                    <a:pt x="48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9858" name="Group 38"/>
            <p:cNvGrpSpPr>
              <a:grpSpLocks/>
            </p:cNvGrpSpPr>
            <p:nvPr/>
          </p:nvGrpSpPr>
          <p:grpSpPr bwMode="auto">
            <a:xfrm>
              <a:off x="2629" y="1347"/>
              <a:ext cx="1146" cy="538"/>
              <a:chOff x="384" y="3072"/>
              <a:chExt cx="2016" cy="945"/>
            </a:xfrm>
          </p:grpSpPr>
          <p:sp>
            <p:nvSpPr>
              <p:cNvPr id="119868" name="Freeform 39"/>
              <p:cNvSpPr>
                <a:spLocks/>
              </p:cNvSpPr>
              <p:nvPr/>
            </p:nvSpPr>
            <p:spPr bwMode="auto">
              <a:xfrm>
                <a:off x="384" y="3282"/>
                <a:ext cx="2016" cy="601"/>
              </a:xfrm>
              <a:custGeom>
                <a:avLst/>
                <a:gdLst>
                  <a:gd name="T0" fmla="*/ 0 w 1776"/>
                  <a:gd name="T1" fmla="*/ 163 h 816"/>
                  <a:gd name="T2" fmla="*/ 1144 w 1776"/>
                  <a:gd name="T3" fmla="*/ 0 h 816"/>
                  <a:gd name="T4" fmla="*/ 2016 w 1776"/>
                  <a:gd name="T5" fmla="*/ 708 h 816"/>
                  <a:gd name="T6" fmla="*/ 872 w 1776"/>
                  <a:gd name="T7" fmla="*/ 926 h 816"/>
                  <a:gd name="T8" fmla="*/ 0 w 1776"/>
                  <a:gd name="T9" fmla="*/ 163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16"/>
                  <a:gd name="T17" fmla="*/ 1776 w 177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16">
                    <a:moveTo>
                      <a:pt x="0" y="144"/>
                    </a:moveTo>
                    <a:lnTo>
                      <a:pt x="1008" y="0"/>
                    </a:lnTo>
                    <a:lnTo>
                      <a:pt x="1776" y="624"/>
                    </a:lnTo>
                    <a:lnTo>
                      <a:pt x="768" y="81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9869" name="Picture 40" descr="part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000" b="28999"/>
              <a:stretch>
                <a:fillRect/>
              </a:stretch>
            </p:blipFill>
            <p:spPr bwMode="auto">
              <a:xfrm>
                <a:off x="432" y="3072"/>
                <a:ext cx="1968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9859" name="Rectangle 41"/>
            <p:cNvSpPr>
              <a:spLocks noChangeArrowheads="1"/>
            </p:cNvSpPr>
            <p:nvPr/>
          </p:nvSpPr>
          <p:spPr bwMode="auto">
            <a:xfrm>
              <a:off x="2557" y="2047"/>
              <a:ext cx="645" cy="5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pic>
          <p:nvPicPr>
            <p:cNvPr id="119860" name="Picture 42" descr="p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2000" r="34000" b="22000"/>
            <a:stretch>
              <a:fillRect/>
            </a:stretch>
          </p:blipFill>
          <p:spPr bwMode="auto">
            <a:xfrm>
              <a:off x="2448" y="2688"/>
              <a:ext cx="39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1" name="Picture 43" descr="p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2000" r="31000" b="22000"/>
            <a:stretch>
              <a:fillRect/>
            </a:stretch>
          </p:blipFill>
          <p:spPr bwMode="auto">
            <a:xfrm>
              <a:off x="528" y="1440"/>
              <a:ext cx="45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2" name="Picture 44" descr="p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0" t="24001" r="39999" b="22000"/>
            <a:stretch>
              <a:fillRect/>
            </a:stretch>
          </p:blipFill>
          <p:spPr bwMode="auto">
            <a:xfrm rot="-242005">
              <a:off x="1176" y="1200"/>
              <a:ext cx="26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3" name="Picture 45" descr="p4_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118"/>
              <a:ext cx="5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4" name="Picture 46" descr="p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4999" r="31000" b="19000"/>
            <a:stretch>
              <a:fillRect/>
            </a:stretch>
          </p:blipFill>
          <p:spPr bwMode="auto">
            <a:xfrm>
              <a:off x="3840" y="2352"/>
              <a:ext cx="39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5" name="Picture 47" descr="p6_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/>
            <a:stretch>
              <a:fillRect/>
            </a:stretch>
          </p:blipFill>
          <p:spPr bwMode="auto">
            <a:xfrm>
              <a:off x="3312" y="2736"/>
              <a:ext cx="38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6" name="Picture 48" descr="p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12000" r="13000" b="40001"/>
            <a:stretch>
              <a:fillRect/>
            </a:stretch>
          </p:blipFill>
          <p:spPr bwMode="auto">
            <a:xfrm rot="-189390">
              <a:off x="3456" y="1200"/>
              <a:ext cx="81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7" name="Picture 49" descr="car_A6_H2_S1"/>
            <p:cNvPicPr>
              <a:picLocks noChangeAspect="1" noChangeArrowheads="1"/>
            </p:cNvPicPr>
            <p:nvPr/>
          </p:nvPicPr>
          <p:blipFill>
            <a:blip r:embed="rId14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9" t="26668" r="58000" b="46666"/>
            <a:stretch>
              <a:fillRect/>
            </a:stretch>
          </p:blipFill>
          <p:spPr bwMode="auto">
            <a:xfrm>
              <a:off x="2016" y="1537"/>
              <a:ext cx="422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811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19328"/>
          <a:stretch>
            <a:fillRect/>
          </a:stretch>
        </p:blipFill>
        <p:spPr bwMode="auto">
          <a:xfrm>
            <a:off x="2284412" y="4038600"/>
            <a:ext cx="4762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52"/>
          <p:cNvSpPr>
            <a:spLocks noChangeArrowheads="1"/>
          </p:cNvSpPr>
          <p:nvPr/>
        </p:nvSpPr>
        <p:spPr bwMode="auto">
          <a:xfrm>
            <a:off x="2817812" y="4953000"/>
            <a:ext cx="457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3" name="Rectangle 53"/>
          <p:cNvSpPr>
            <a:spLocks noChangeArrowheads="1"/>
          </p:cNvSpPr>
          <p:nvPr/>
        </p:nvSpPr>
        <p:spPr bwMode="auto">
          <a:xfrm>
            <a:off x="4037012" y="5105400"/>
            <a:ext cx="762000" cy="91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4" name="Rectangle 54"/>
          <p:cNvSpPr>
            <a:spLocks noChangeArrowheads="1"/>
          </p:cNvSpPr>
          <p:nvPr/>
        </p:nvSpPr>
        <p:spPr bwMode="auto">
          <a:xfrm>
            <a:off x="2741612" y="4419600"/>
            <a:ext cx="3048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5" name="Rectangle 55"/>
          <p:cNvSpPr>
            <a:spLocks noChangeArrowheads="1"/>
          </p:cNvSpPr>
          <p:nvPr/>
        </p:nvSpPr>
        <p:spPr bwMode="auto">
          <a:xfrm>
            <a:off x="3275012" y="39624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6" name="Rectangle 56"/>
          <p:cNvSpPr>
            <a:spLocks noChangeArrowheads="1"/>
          </p:cNvSpPr>
          <p:nvPr/>
        </p:nvSpPr>
        <p:spPr bwMode="auto">
          <a:xfrm>
            <a:off x="3960812" y="41148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7" name="Rectangle 57"/>
          <p:cNvSpPr>
            <a:spLocks noChangeArrowheads="1"/>
          </p:cNvSpPr>
          <p:nvPr/>
        </p:nvSpPr>
        <p:spPr bwMode="auto">
          <a:xfrm>
            <a:off x="4418012" y="4572000"/>
            <a:ext cx="6096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8" name="Rectangle 60"/>
          <p:cNvSpPr>
            <a:spLocks noChangeArrowheads="1"/>
          </p:cNvSpPr>
          <p:nvPr/>
        </p:nvSpPr>
        <p:spPr bwMode="auto">
          <a:xfrm>
            <a:off x="4646612" y="4114800"/>
            <a:ext cx="609600" cy="53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9" name="Oval 61"/>
          <p:cNvSpPr>
            <a:spLocks noChangeArrowheads="1"/>
          </p:cNvSpPr>
          <p:nvPr/>
        </p:nvSpPr>
        <p:spPr bwMode="auto">
          <a:xfrm>
            <a:off x="5256212" y="4648200"/>
            <a:ext cx="2895600" cy="1752600"/>
          </a:xfrm>
          <a:prstGeom prst="ellipse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0" name="Rectangle 58"/>
          <p:cNvSpPr>
            <a:spLocks noChangeArrowheads="1"/>
          </p:cNvSpPr>
          <p:nvPr/>
        </p:nvSpPr>
        <p:spPr bwMode="auto">
          <a:xfrm>
            <a:off x="6170612" y="4800600"/>
            <a:ext cx="685800" cy="6096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1" name="Rectangle 59"/>
          <p:cNvSpPr>
            <a:spLocks noChangeArrowheads="1"/>
          </p:cNvSpPr>
          <p:nvPr/>
        </p:nvSpPr>
        <p:spPr bwMode="auto">
          <a:xfrm>
            <a:off x="5484812" y="5334000"/>
            <a:ext cx="1295400" cy="4572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2" name="Rectangle 62"/>
          <p:cNvSpPr>
            <a:spLocks noChangeArrowheads="1"/>
          </p:cNvSpPr>
          <p:nvPr/>
        </p:nvSpPr>
        <p:spPr bwMode="auto">
          <a:xfrm>
            <a:off x="5332412" y="4114800"/>
            <a:ext cx="609600" cy="53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3" name="Rectangle 63"/>
          <p:cNvSpPr>
            <a:spLocks noChangeArrowheads="1"/>
          </p:cNvSpPr>
          <p:nvPr/>
        </p:nvSpPr>
        <p:spPr bwMode="auto">
          <a:xfrm>
            <a:off x="4951412" y="4953000"/>
            <a:ext cx="457200" cy="53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4" name="Rectangle 64"/>
          <p:cNvSpPr>
            <a:spLocks noChangeArrowheads="1"/>
          </p:cNvSpPr>
          <p:nvPr/>
        </p:nvSpPr>
        <p:spPr bwMode="auto">
          <a:xfrm>
            <a:off x="5561012" y="4876800"/>
            <a:ext cx="304800" cy="3810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Critical issues: missing data (occlusions)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1265498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Feature?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In computer vision, a </a:t>
            </a:r>
            <a:r>
              <a:rPr lang="en-US" b="1" dirty="0" smtClean="0"/>
              <a:t>feature</a:t>
            </a:r>
            <a:r>
              <a:rPr lang="en-US" dirty="0" smtClean="0"/>
              <a:t> refers to a region of interest in an image: typically, low-level features, such as corner, edge, blob.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2819400"/>
            <a:ext cx="5422900" cy="3572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9912" y="6391785"/>
            <a:ext cx="542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Corner features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5036" y="6447325"/>
            <a:ext cx="2911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Krystian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Mikolajczyk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Non-robust Model Fitting</a:t>
            </a:r>
            <a:endParaRPr lang="en-US" altLang="x-none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Least squares fit with an outlier: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33" y="2257296"/>
            <a:ext cx="5003358" cy="399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2894013" y="6288088"/>
            <a:ext cx="679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2400">
                <a:solidFill>
                  <a:srgbClr val="000000"/>
                </a:solidFill>
                <a:ea typeface="Arial" charset="0"/>
                <a:cs typeface="Arial" charset="0"/>
              </a:rPr>
              <a:t>Problem: squared error heavily penalizes outliers</a:t>
            </a:r>
          </a:p>
        </p:txBody>
      </p:sp>
    </p:spTree>
    <p:extLst>
      <p:ext uri="{BB962C8B-B14F-4D97-AF65-F5344CB8AC3E}">
        <p14:creationId xmlns:p14="http://schemas.microsoft.com/office/powerpoint/2010/main" val="12131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Motivation for sparse features</a:t>
            </a:r>
          </a:p>
          <a:p>
            <a:r>
              <a:rPr lang="en-US" dirty="0" smtClean="0"/>
              <a:t>Harris corner detector</a:t>
            </a:r>
          </a:p>
          <a:p>
            <a:r>
              <a:rPr lang="en-US" dirty="0" smtClean="0"/>
              <a:t>Difference of Gaussian (blob) feature detector</a:t>
            </a:r>
          </a:p>
          <a:p>
            <a:r>
              <a:rPr lang="en-US" dirty="0" smtClean="0"/>
              <a:t>Sparse feature descriptor: SIFT</a:t>
            </a:r>
          </a:p>
          <a:p>
            <a:r>
              <a:rPr lang="en-US" dirty="0" smtClean="0"/>
              <a:t>Robust model fitting</a:t>
            </a:r>
          </a:p>
          <a:p>
            <a:pPr lvl="1"/>
            <a:r>
              <a:rPr lang="en-US" b="1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</p:txBody>
      </p:sp>
    </p:spTree>
    <p:extLst>
      <p:ext uri="{BB962C8B-B14F-4D97-AF65-F5344CB8AC3E}">
        <p14:creationId xmlns:p14="http://schemas.microsoft.com/office/powerpoint/2010/main" val="13918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3221037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 flipV="1">
            <a:off x="3068637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>
            <a:off x="3068637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261475" y="54102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x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77036" y="3276601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6497637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6192837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6192837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V="1">
            <a:off x="6215062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>
            <a:off x="6215063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8645963" y="5334001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b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5686576" y="3276601"/>
            <a:ext cx="428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m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4988562" y="6248401"/>
            <a:ext cx="1805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y = m x + b</a:t>
            </a: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1827212" y="2286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x-none" sz="4400" b="1">
                <a:solidFill>
                  <a:srgbClr val="000000"/>
                </a:solidFill>
                <a:latin typeface="Futura Bk BT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313612" y="3931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4037012" y="41599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3503612" y="36265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786187" y="39313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303212" y="1828801"/>
            <a:ext cx="1165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en-US" altLang="x-none" sz="2400" dirty="0" smtClean="0">
                <a:solidFill>
                  <a:srgbClr val="000000"/>
                </a:solidFill>
                <a:latin typeface="Futura Bk BT" charset="0"/>
              </a:rPr>
              <a:t>Suppose we want to fit a line.</a:t>
            </a:r>
            <a:br>
              <a:rPr lang="en-US" altLang="x-none" sz="2400" dirty="0" smtClean="0">
                <a:solidFill>
                  <a:srgbClr val="000000"/>
                </a:solidFill>
                <a:latin typeface="Futura Bk BT" charset="0"/>
              </a:rPr>
            </a:br>
            <a:endParaRPr lang="en-US" altLang="x-none" sz="2400" dirty="0" smtClean="0">
              <a:solidFill>
                <a:srgbClr val="000000"/>
              </a:solidFill>
              <a:latin typeface="Futura Bk BT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x-none" sz="2400" dirty="0" smtClean="0">
                <a:solidFill>
                  <a:srgbClr val="000000"/>
                </a:solidFill>
                <a:latin typeface="Futura Bk BT" charset="0"/>
              </a:rPr>
              <a:t>For each point, vote in “Hough space” for all lines that the point may belong to.</a:t>
            </a:r>
          </a:p>
          <a:p>
            <a:pPr eaLnBrk="1" hangingPunct="1"/>
            <a:endParaRPr lang="en-US" altLang="x-none" sz="2400" dirty="0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1903413" y="1125866"/>
            <a:ext cx="712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P.V.C. Hough, </a:t>
            </a:r>
            <a:r>
              <a:rPr lang="en-US" altLang="x-none" sz="1400" i="1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Machine Analysis of Bubble Chamber Pictures,</a:t>
            </a:r>
            <a:r>
              <a:rPr lang="en-US" altLang="x-none" sz="1400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6764337" y="5676901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Futura Bk BT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50288" y="6550026"/>
            <a:ext cx="2016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340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Line 2"/>
          <p:cNvSpPr>
            <a:spLocks noChangeShapeType="1"/>
          </p:cNvSpPr>
          <p:nvPr/>
        </p:nvSpPr>
        <p:spPr bwMode="auto">
          <a:xfrm flipV="1">
            <a:off x="3068637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47" name="Line 3"/>
          <p:cNvSpPr>
            <a:spLocks noChangeShapeType="1"/>
          </p:cNvSpPr>
          <p:nvPr/>
        </p:nvSpPr>
        <p:spPr bwMode="auto">
          <a:xfrm>
            <a:off x="3068637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5261475" y="34290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x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577036" y="1295401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y</a:t>
            </a: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4668837" y="2788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4516437" y="26359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4287837" y="2407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4059237" y="21787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3906837" y="2026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>
            <a:off x="3525837" y="1645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3373437" y="14929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3221037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 flipV="1">
            <a:off x="6497637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 flipH="1" flipV="1">
            <a:off x="6726237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 flipV="1">
            <a:off x="6269037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 flipH="1" flipV="1">
            <a:off x="6497637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 flipV="1">
            <a:off x="6192837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3" name="Line 19"/>
          <p:cNvSpPr>
            <a:spLocks noChangeShapeType="1"/>
          </p:cNvSpPr>
          <p:nvPr/>
        </p:nvSpPr>
        <p:spPr bwMode="auto">
          <a:xfrm flipV="1">
            <a:off x="6192837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4" name="Line 20"/>
          <p:cNvSpPr>
            <a:spLocks noChangeShapeType="1"/>
          </p:cNvSpPr>
          <p:nvPr/>
        </p:nvSpPr>
        <p:spPr bwMode="auto">
          <a:xfrm>
            <a:off x="6192837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5" name="Line 21"/>
          <p:cNvSpPr>
            <a:spLocks noChangeShapeType="1"/>
          </p:cNvSpPr>
          <p:nvPr/>
        </p:nvSpPr>
        <p:spPr bwMode="auto">
          <a:xfrm flipV="1">
            <a:off x="6215062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6" name="Line 22"/>
          <p:cNvSpPr>
            <a:spLocks noChangeShapeType="1"/>
          </p:cNvSpPr>
          <p:nvPr/>
        </p:nvSpPr>
        <p:spPr bwMode="auto">
          <a:xfrm>
            <a:off x="6215063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8645963" y="3352801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b</a:t>
            </a:r>
          </a:p>
        </p:txBody>
      </p:sp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5686576" y="1295401"/>
            <a:ext cx="428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m</a:t>
            </a:r>
          </a:p>
        </p:txBody>
      </p:sp>
      <p:sp>
        <p:nvSpPr>
          <p:cNvPr id="134169" name="Line 25"/>
          <p:cNvSpPr>
            <a:spLocks noChangeShapeType="1"/>
          </p:cNvSpPr>
          <p:nvPr/>
        </p:nvSpPr>
        <p:spPr bwMode="auto">
          <a:xfrm>
            <a:off x="6192837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0" name="Line 26"/>
          <p:cNvSpPr>
            <a:spLocks noChangeShapeType="1"/>
          </p:cNvSpPr>
          <p:nvPr/>
        </p:nvSpPr>
        <p:spPr bwMode="auto">
          <a:xfrm>
            <a:off x="6192837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1" name="Line 27"/>
          <p:cNvSpPr>
            <a:spLocks noChangeShapeType="1"/>
          </p:cNvSpPr>
          <p:nvPr/>
        </p:nvSpPr>
        <p:spPr bwMode="auto">
          <a:xfrm>
            <a:off x="6192837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2" name="Line 28"/>
          <p:cNvSpPr>
            <a:spLocks noChangeShapeType="1"/>
          </p:cNvSpPr>
          <p:nvPr/>
        </p:nvSpPr>
        <p:spPr bwMode="auto">
          <a:xfrm>
            <a:off x="6192837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3" name="Line 29"/>
          <p:cNvSpPr>
            <a:spLocks noChangeShapeType="1"/>
          </p:cNvSpPr>
          <p:nvPr/>
        </p:nvSpPr>
        <p:spPr bwMode="auto">
          <a:xfrm>
            <a:off x="66500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4" name="Line 30"/>
          <p:cNvSpPr>
            <a:spLocks noChangeShapeType="1"/>
          </p:cNvSpPr>
          <p:nvPr/>
        </p:nvSpPr>
        <p:spPr bwMode="auto">
          <a:xfrm>
            <a:off x="71072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5" name="Line 31"/>
          <p:cNvSpPr>
            <a:spLocks noChangeShapeType="1"/>
          </p:cNvSpPr>
          <p:nvPr/>
        </p:nvSpPr>
        <p:spPr bwMode="auto">
          <a:xfrm>
            <a:off x="76406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>
            <a:off x="80978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>
            <a:off x="86312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8" name="Line 34"/>
          <p:cNvSpPr>
            <a:spLocks noChangeShapeType="1"/>
          </p:cNvSpPr>
          <p:nvPr/>
        </p:nvSpPr>
        <p:spPr bwMode="auto">
          <a:xfrm>
            <a:off x="90884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76512" y="3886202"/>
            <a:ext cx="6953250" cy="2824163"/>
            <a:chOff x="664" y="2448"/>
            <a:chExt cx="4380" cy="1779"/>
          </a:xfrm>
        </p:grpSpPr>
        <p:sp>
          <p:nvSpPr>
            <p:cNvPr id="134183" name="Oval 36"/>
            <p:cNvSpPr>
              <a:spLocks noChangeArrowheads="1"/>
            </p:cNvSpPr>
            <p:nvPr/>
          </p:nvSpPr>
          <p:spPr bwMode="auto">
            <a:xfrm>
              <a:off x="2078" y="3388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4" name="Oval 37"/>
            <p:cNvSpPr>
              <a:spLocks noChangeArrowheads="1"/>
            </p:cNvSpPr>
            <p:nvPr/>
          </p:nvSpPr>
          <p:spPr bwMode="auto">
            <a:xfrm>
              <a:off x="1934" y="3292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5" name="Oval 38"/>
            <p:cNvSpPr>
              <a:spLocks noChangeArrowheads="1"/>
            </p:cNvSpPr>
            <p:nvPr/>
          </p:nvSpPr>
          <p:spPr bwMode="auto">
            <a:xfrm>
              <a:off x="1790" y="3148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6" name="Oval 39"/>
            <p:cNvSpPr>
              <a:spLocks noChangeArrowheads="1"/>
            </p:cNvSpPr>
            <p:nvPr/>
          </p:nvSpPr>
          <p:spPr bwMode="auto">
            <a:xfrm>
              <a:off x="1646" y="2956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7" name="Oval 40"/>
            <p:cNvSpPr>
              <a:spLocks noChangeArrowheads="1"/>
            </p:cNvSpPr>
            <p:nvPr/>
          </p:nvSpPr>
          <p:spPr bwMode="auto">
            <a:xfrm>
              <a:off x="1502" y="2812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8" name="Oval 41"/>
            <p:cNvSpPr>
              <a:spLocks noChangeArrowheads="1"/>
            </p:cNvSpPr>
            <p:nvPr/>
          </p:nvSpPr>
          <p:spPr bwMode="auto">
            <a:xfrm>
              <a:off x="1358" y="2668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9" name="Oval 42"/>
            <p:cNvSpPr>
              <a:spLocks noChangeArrowheads="1"/>
            </p:cNvSpPr>
            <p:nvPr/>
          </p:nvSpPr>
          <p:spPr bwMode="auto">
            <a:xfrm>
              <a:off x="1214" y="2572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90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1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2" name="Text Box 45"/>
            <p:cNvSpPr txBox="1">
              <a:spLocks noChangeArrowheads="1"/>
            </p:cNvSpPr>
            <p:nvPr/>
          </p:nvSpPr>
          <p:spPr bwMode="auto">
            <a:xfrm>
              <a:off x="2355" y="388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400">
                  <a:solidFill>
                    <a:srgbClr val="000000"/>
                  </a:solidFill>
                  <a:latin typeface="Futura Bk BT" charset="0"/>
                </a:rPr>
                <a:t>x</a:t>
              </a:r>
            </a:p>
          </p:txBody>
        </p:sp>
        <p:sp>
          <p:nvSpPr>
            <p:cNvPr id="134193" name="Text Box 46"/>
            <p:cNvSpPr txBox="1">
              <a:spLocks noChangeArrowheads="1"/>
            </p:cNvSpPr>
            <p:nvPr/>
          </p:nvSpPr>
          <p:spPr bwMode="auto">
            <a:xfrm>
              <a:off x="664" y="2544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400">
                  <a:solidFill>
                    <a:srgbClr val="000000"/>
                  </a:solidFill>
                  <a:latin typeface="Futura Bk BT" charset="0"/>
                </a:rPr>
                <a:t>y</a:t>
              </a:r>
            </a:p>
          </p:txBody>
        </p:sp>
        <p:sp>
          <p:nvSpPr>
            <p:cNvPr id="134194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5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6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7" name="Text Box 50"/>
            <p:cNvSpPr txBox="1">
              <a:spLocks noChangeArrowheads="1"/>
            </p:cNvSpPr>
            <p:nvPr/>
          </p:nvSpPr>
          <p:spPr bwMode="auto">
            <a:xfrm>
              <a:off x="2661" y="2544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400">
                  <a:solidFill>
                    <a:srgbClr val="000000"/>
                  </a:solidFill>
                  <a:latin typeface="Futura Bk BT" charset="0"/>
                </a:rPr>
                <a:t>m</a:t>
              </a:r>
            </a:p>
          </p:txBody>
        </p:sp>
        <p:sp>
          <p:nvSpPr>
            <p:cNvPr id="134198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9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0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1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2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3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4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5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6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7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8" name="Text Box 61"/>
            <p:cNvSpPr txBox="1">
              <a:spLocks noChangeArrowheads="1"/>
            </p:cNvSpPr>
            <p:nvPr/>
          </p:nvSpPr>
          <p:spPr bwMode="auto">
            <a:xfrm>
              <a:off x="3036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09" name="Text Box 62"/>
            <p:cNvSpPr txBox="1">
              <a:spLocks noChangeArrowheads="1"/>
            </p:cNvSpPr>
            <p:nvPr/>
          </p:nvSpPr>
          <p:spPr bwMode="auto">
            <a:xfrm>
              <a:off x="3304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5</a:t>
              </a:r>
            </a:p>
          </p:txBody>
        </p:sp>
        <p:sp>
          <p:nvSpPr>
            <p:cNvPr id="134210" name="Text Box 63"/>
            <p:cNvSpPr txBox="1">
              <a:spLocks noChangeArrowheads="1"/>
            </p:cNvSpPr>
            <p:nvPr/>
          </p:nvSpPr>
          <p:spPr bwMode="auto">
            <a:xfrm>
              <a:off x="3592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11" name="Text Box 64"/>
            <p:cNvSpPr txBox="1">
              <a:spLocks noChangeArrowheads="1"/>
            </p:cNvSpPr>
            <p:nvPr/>
          </p:nvSpPr>
          <p:spPr bwMode="auto">
            <a:xfrm>
              <a:off x="3928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12" name="Text Box 65"/>
            <p:cNvSpPr txBox="1">
              <a:spLocks noChangeArrowheads="1"/>
            </p:cNvSpPr>
            <p:nvPr/>
          </p:nvSpPr>
          <p:spPr bwMode="auto">
            <a:xfrm>
              <a:off x="4216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13" name="Text Box 66"/>
            <p:cNvSpPr txBox="1">
              <a:spLocks noChangeArrowheads="1"/>
            </p:cNvSpPr>
            <p:nvPr/>
          </p:nvSpPr>
          <p:spPr bwMode="auto">
            <a:xfrm>
              <a:off x="4504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14" name="Text Box 67"/>
            <p:cNvSpPr txBox="1">
              <a:spLocks noChangeArrowheads="1"/>
            </p:cNvSpPr>
            <p:nvPr/>
          </p:nvSpPr>
          <p:spPr bwMode="auto">
            <a:xfrm>
              <a:off x="3036" y="3055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15" name="Text Box 68"/>
            <p:cNvSpPr txBox="1">
              <a:spLocks noChangeArrowheads="1"/>
            </p:cNvSpPr>
            <p:nvPr/>
          </p:nvSpPr>
          <p:spPr bwMode="auto">
            <a:xfrm>
              <a:off x="3276" y="3055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7</a:t>
              </a:r>
            </a:p>
          </p:txBody>
        </p:sp>
        <p:sp>
          <p:nvSpPr>
            <p:cNvPr id="134216" name="Text Box 69"/>
            <p:cNvSpPr txBox="1">
              <a:spLocks noChangeArrowheads="1"/>
            </p:cNvSpPr>
            <p:nvPr/>
          </p:nvSpPr>
          <p:spPr bwMode="auto">
            <a:xfrm>
              <a:off x="3575" y="3055"/>
              <a:ext cx="2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11</a:t>
              </a:r>
            </a:p>
          </p:txBody>
        </p:sp>
        <p:sp>
          <p:nvSpPr>
            <p:cNvPr id="134217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10</a:t>
              </a:r>
            </a:p>
          </p:txBody>
        </p:sp>
        <p:sp>
          <p:nvSpPr>
            <p:cNvPr id="134218" name="Text Box 71"/>
            <p:cNvSpPr txBox="1">
              <a:spLocks noChangeArrowheads="1"/>
            </p:cNvSpPr>
            <p:nvPr/>
          </p:nvSpPr>
          <p:spPr bwMode="auto">
            <a:xfrm>
              <a:off x="4236" y="3055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4</a:t>
              </a:r>
            </a:p>
          </p:txBody>
        </p:sp>
        <p:sp>
          <p:nvSpPr>
            <p:cNvPr id="134219" name="Text Box 72"/>
            <p:cNvSpPr txBox="1">
              <a:spLocks noChangeArrowheads="1"/>
            </p:cNvSpPr>
            <p:nvPr/>
          </p:nvSpPr>
          <p:spPr bwMode="auto">
            <a:xfrm>
              <a:off x="4504" y="3055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20" name="Text Box 73"/>
            <p:cNvSpPr txBox="1">
              <a:spLocks noChangeArrowheads="1"/>
            </p:cNvSpPr>
            <p:nvPr/>
          </p:nvSpPr>
          <p:spPr bwMode="auto">
            <a:xfrm>
              <a:off x="3036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21" name="Text Box 74"/>
            <p:cNvSpPr txBox="1">
              <a:spLocks noChangeArrowheads="1"/>
            </p:cNvSpPr>
            <p:nvPr/>
          </p:nvSpPr>
          <p:spPr bwMode="auto">
            <a:xfrm>
              <a:off x="3276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22" name="Text Box 75"/>
            <p:cNvSpPr txBox="1">
              <a:spLocks noChangeArrowheads="1"/>
            </p:cNvSpPr>
            <p:nvPr/>
          </p:nvSpPr>
          <p:spPr bwMode="auto">
            <a:xfrm>
              <a:off x="3564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</a:t>
              </a:r>
            </a:p>
          </p:txBody>
        </p:sp>
        <p:sp>
          <p:nvSpPr>
            <p:cNvPr id="134223" name="Text Box 76"/>
            <p:cNvSpPr txBox="1">
              <a:spLocks noChangeArrowheads="1"/>
            </p:cNvSpPr>
            <p:nvPr/>
          </p:nvSpPr>
          <p:spPr bwMode="auto">
            <a:xfrm>
              <a:off x="3880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4</a:t>
              </a:r>
            </a:p>
          </p:txBody>
        </p:sp>
        <p:sp>
          <p:nvSpPr>
            <p:cNvPr id="134224" name="Text Box 77"/>
            <p:cNvSpPr txBox="1">
              <a:spLocks noChangeArrowheads="1"/>
            </p:cNvSpPr>
            <p:nvPr/>
          </p:nvSpPr>
          <p:spPr bwMode="auto">
            <a:xfrm>
              <a:off x="4216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5</a:t>
              </a:r>
            </a:p>
          </p:txBody>
        </p:sp>
        <p:sp>
          <p:nvSpPr>
            <p:cNvPr id="134225" name="Text Box 78"/>
            <p:cNvSpPr txBox="1">
              <a:spLocks noChangeArrowheads="1"/>
            </p:cNvSpPr>
            <p:nvPr/>
          </p:nvSpPr>
          <p:spPr bwMode="auto">
            <a:xfrm>
              <a:off x="4524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26" name="Text Box 79"/>
            <p:cNvSpPr txBox="1">
              <a:spLocks noChangeArrowheads="1"/>
            </p:cNvSpPr>
            <p:nvPr/>
          </p:nvSpPr>
          <p:spPr bwMode="auto">
            <a:xfrm>
              <a:off x="3036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27" name="Text Box 80"/>
            <p:cNvSpPr txBox="1">
              <a:spLocks noChangeArrowheads="1"/>
            </p:cNvSpPr>
            <p:nvPr/>
          </p:nvSpPr>
          <p:spPr bwMode="auto">
            <a:xfrm>
              <a:off x="3296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</a:t>
              </a:r>
            </a:p>
          </p:txBody>
        </p:sp>
        <p:sp>
          <p:nvSpPr>
            <p:cNvPr id="134228" name="Text Box 81"/>
            <p:cNvSpPr txBox="1">
              <a:spLocks noChangeArrowheads="1"/>
            </p:cNvSpPr>
            <p:nvPr/>
          </p:nvSpPr>
          <p:spPr bwMode="auto">
            <a:xfrm>
              <a:off x="3564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0</a:t>
              </a:r>
            </a:p>
          </p:txBody>
        </p:sp>
        <p:sp>
          <p:nvSpPr>
            <p:cNvPr id="134229" name="Text Box 82"/>
            <p:cNvSpPr txBox="1">
              <a:spLocks noChangeArrowheads="1"/>
            </p:cNvSpPr>
            <p:nvPr/>
          </p:nvSpPr>
          <p:spPr bwMode="auto">
            <a:xfrm>
              <a:off x="3900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</a:t>
              </a:r>
            </a:p>
          </p:txBody>
        </p:sp>
        <p:sp>
          <p:nvSpPr>
            <p:cNvPr id="134230" name="Text Box 83"/>
            <p:cNvSpPr txBox="1">
              <a:spLocks noChangeArrowheads="1"/>
            </p:cNvSpPr>
            <p:nvPr/>
          </p:nvSpPr>
          <p:spPr bwMode="auto">
            <a:xfrm>
              <a:off x="4236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31" name="Text Box 84"/>
            <p:cNvSpPr txBox="1">
              <a:spLocks noChangeArrowheads="1"/>
            </p:cNvSpPr>
            <p:nvPr/>
          </p:nvSpPr>
          <p:spPr bwMode="auto">
            <a:xfrm>
              <a:off x="4524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32" name="Text Box 85"/>
            <p:cNvSpPr txBox="1">
              <a:spLocks noChangeArrowheads="1"/>
            </p:cNvSpPr>
            <p:nvPr/>
          </p:nvSpPr>
          <p:spPr bwMode="auto">
            <a:xfrm>
              <a:off x="4487" y="3936"/>
              <a:ext cx="2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400">
                  <a:solidFill>
                    <a:srgbClr val="000000"/>
                  </a:solidFill>
                  <a:latin typeface="Futura Bk BT" charset="0"/>
                </a:rPr>
                <a:t>b</a:t>
              </a:r>
            </a:p>
          </p:txBody>
        </p:sp>
        <p:sp>
          <p:nvSpPr>
            <p:cNvPr id="134233" name="Oval 86"/>
            <p:cNvSpPr>
              <a:spLocks noChangeArrowheads="1"/>
            </p:cNvSpPr>
            <p:nvPr/>
          </p:nvSpPr>
          <p:spPr bwMode="auto">
            <a:xfrm>
              <a:off x="3600" y="3004"/>
              <a:ext cx="226" cy="327"/>
            </a:xfrm>
            <a:prstGeom prst="ellips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</p:grpSp>
      <p:sp>
        <p:nvSpPr>
          <p:cNvPr id="134180" name="Oval 87"/>
          <p:cNvSpPr>
            <a:spLocks noChangeArrowheads="1"/>
          </p:cNvSpPr>
          <p:nvPr/>
        </p:nvSpPr>
        <p:spPr bwMode="auto">
          <a:xfrm>
            <a:off x="7389812" y="19501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81" name="Rectangle 88"/>
          <p:cNvSpPr>
            <a:spLocks noChangeArrowheads="1"/>
          </p:cNvSpPr>
          <p:nvPr/>
        </p:nvSpPr>
        <p:spPr bwMode="auto">
          <a:xfrm>
            <a:off x="1827212" y="2286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x-none" sz="4400" b="1">
                <a:solidFill>
                  <a:srgbClr val="000000"/>
                </a:solidFill>
                <a:latin typeface="Futura Bk BT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522413" y="6550026"/>
            <a:ext cx="2016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21091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221037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6" name="Line 3"/>
          <p:cNvSpPr>
            <a:spLocks noChangeShapeType="1"/>
          </p:cNvSpPr>
          <p:nvPr/>
        </p:nvSpPr>
        <p:spPr bwMode="auto">
          <a:xfrm flipV="1">
            <a:off x="3068637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7" name="Line 4"/>
          <p:cNvSpPr>
            <a:spLocks noChangeShapeType="1"/>
          </p:cNvSpPr>
          <p:nvPr/>
        </p:nvSpPr>
        <p:spPr bwMode="auto">
          <a:xfrm>
            <a:off x="3068637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5261475" y="54102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x</a:t>
            </a:r>
          </a:p>
        </p:txBody>
      </p:sp>
      <p:sp>
        <p:nvSpPr>
          <p:cNvPr id="7179" name="Text Box 6"/>
          <p:cNvSpPr txBox="1">
            <a:spLocks noChangeArrowheads="1"/>
          </p:cNvSpPr>
          <p:nvPr/>
        </p:nvSpPr>
        <p:spPr bwMode="auto">
          <a:xfrm>
            <a:off x="2577036" y="3276601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y</a:t>
            </a:r>
          </a:p>
        </p:txBody>
      </p:sp>
      <p:sp>
        <p:nvSpPr>
          <p:cNvPr id="7180" name="Line 10"/>
          <p:cNvSpPr>
            <a:spLocks noChangeShapeType="1"/>
          </p:cNvSpPr>
          <p:nvPr/>
        </p:nvSpPr>
        <p:spPr bwMode="auto">
          <a:xfrm flipV="1">
            <a:off x="6215062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1" name="Line 11"/>
          <p:cNvSpPr>
            <a:spLocks noChangeShapeType="1"/>
          </p:cNvSpPr>
          <p:nvPr/>
        </p:nvSpPr>
        <p:spPr bwMode="auto">
          <a:xfrm>
            <a:off x="6215063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1827212" y="2286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x-none" sz="4400" b="1">
                <a:solidFill>
                  <a:srgbClr val="000000"/>
                </a:solidFill>
                <a:latin typeface="Futura Bk BT" charset="0"/>
              </a:rPr>
              <a:t>Hough transform</a:t>
            </a:r>
          </a:p>
        </p:txBody>
      </p:sp>
      <p:sp>
        <p:nvSpPr>
          <p:cNvPr id="7183" name="Oval 17"/>
          <p:cNvSpPr>
            <a:spLocks noChangeArrowheads="1"/>
          </p:cNvSpPr>
          <p:nvPr/>
        </p:nvSpPr>
        <p:spPr bwMode="auto">
          <a:xfrm>
            <a:off x="4037012" y="41599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3503612" y="36265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3786187" y="39313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7186" name="Rectangle 20"/>
          <p:cNvSpPr>
            <a:spLocks noChangeArrowheads="1"/>
          </p:cNvSpPr>
          <p:nvPr/>
        </p:nvSpPr>
        <p:spPr bwMode="auto">
          <a:xfrm>
            <a:off x="1903412" y="1676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Issue : parameter space [m,b] is unbounded…</a:t>
            </a:r>
          </a:p>
        </p:txBody>
      </p:sp>
      <p:sp>
        <p:nvSpPr>
          <p:cNvPr id="7187" name="Rectangle 21"/>
          <p:cNvSpPr>
            <a:spLocks noChangeArrowheads="1"/>
          </p:cNvSpPr>
          <p:nvPr/>
        </p:nvSpPr>
        <p:spPr bwMode="auto">
          <a:xfrm>
            <a:off x="1903413" y="1125866"/>
            <a:ext cx="712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P.V.C. Hough, </a:t>
            </a:r>
            <a:r>
              <a:rPr lang="en-US" altLang="x-none" sz="1400" i="1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Machine Analysis of Bubble Chamber Pictures,</a:t>
            </a:r>
            <a:r>
              <a:rPr lang="en-US" altLang="x-none" sz="1400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6764337" y="5676901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Futura Bk BT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6551612" y="3048000"/>
            <a:ext cx="1981200" cy="2374900"/>
          </a:xfrm>
          <a:custGeom>
            <a:avLst/>
            <a:gdLst>
              <a:gd name="T0" fmla="*/ 0 w 720"/>
              <a:gd name="T1" fmla="*/ 1384300 h 1496"/>
              <a:gd name="T2" fmla="*/ 528320 w 720"/>
              <a:gd name="T3" fmla="*/ 165100 h 1496"/>
              <a:gd name="T4" fmla="*/ 1056640 w 720"/>
              <a:gd name="T5" fmla="*/ 2374900 h 1496"/>
              <a:gd name="T6" fmla="*/ 1452880 w 720"/>
              <a:gd name="T7" fmla="*/ 165100 h 1496"/>
              <a:gd name="T8" fmla="*/ 1981200 w 720"/>
              <a:gd name="T9" fmla="*/ 1384300 h 1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1496"/>
              <a:gd name="T17" fmla="*/ 720 w 720"/>
              <a:gd name="T18" fmla="*/ 1496 h 1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3122612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156076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6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3"/>
          <p:cNvGraphicFramePr>
            <a:graphicFrameLocks noChangeAspect="1"/>
          </p:cNvGraphicFramePr>
          <p:nvPr/>
        </p:nvGraphicFramePr>
        <p:xfrm>
          <a:off x="3616326" y="4800601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6" y="4800601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4"/>
          <p:cNvGraphicFramePr>
            <a:graphicFrameLocks noChangeAspect="1"/>
          </p:cNvGraphicFramePr>
          <p:nvPr/>
        </p:nvGraphicFramePr>
        <p:xfrm>
          <a:off x="3351213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0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3427412" y="5029200"/>
            <a:ext cx="177800" cy="304800"/>
          </a:xfrm>
          <a:custGeom>
            <a:avLst/>
            <a:gdLst>
              <a:gd name="T0" fmla="*/ 0 w 112"/>
              <a:gd name="T1" fmla="*/ 0 h 192"/>
              <a:gd name="T2" fmla="*/ 152400 w 112"/>
              <a:gd name="T3" fmla="*/ 152400 h 192"/>
              <a:gd name="T4" fmla="*/ 152400 w 112"/>
              <a:gd name="T5" fmla="*/ 304800 h 192"/>
              <a:gd name="T6" fmla="*/ 0 60000 65536"/>
              <a:gd name="T7" fmla="*/ 0 60000 65536"/>
              <a:gd name="T8" fmla="*/ 0 60000 65536"/>
              <a:gd name="T9" fmla="*/ 0 w 112"/>
              <a:gd name="T10" fmla="*/ 0 h 192"/>
              <a:gd name="T11" fmla="*/ 112 w 11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6323012" y="3124200"/>
            <a:ext cx="2438400" cy="1905000"/>
          </a:xfrm>
          <a:custGeom>
            <a:avLst/>
            <a:gdLst>
              <a:gd name="T0" fmla="*/ 0 w 720"/>
              <a:gd name="T1" fmla="*/ 1110401 h 1496"/>
              <a:gd name="T2" fmla="*/ 650240 w 720"/>
              <a:gd name="T3" fmla="*/ 132433 h 1496"/>
              <a:gd name="T4" fmla="*/ 1300480 w 720"/>
              <a:gd name="T5" fmla="*/ 1905000 h 1496"/>
              <a:gd name="T6" fmla="*/ 1788160 w 720"/>
              <a:gd name="T7" fmla="*/ 132433 h 1496"/>
              <a:gd name="T8" fmla="*/ 2438400 w 720"/>
              <a:gd name="T9" fmla="*/ 1110401 h 1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1496"/>
              <a:gd name="T17" fmla="*/ 720 w 720"/>
              <a:gd name="T18" fmla="*/ 1496 h 1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Freeform 33"/>
          <p:cNvSpPr>
            <a:spLocks/>
          </p:cNvSpPr>
          <p:nvPr/>
        </p:nvSpPr>
        <p:spPr bwMode="auto">
          <a:xfrm>
            <a:off x="6246812" y="3429000"/>
            <a:ext cx="2438400" cy="1143000"/>
          </a:xfrm>
          <a:custGeom>
            <a:avLst/>
            <a:gdLst>
              <a:gd name="T0" fmla="*/ 0 w 720"/>
              <a:gd name="T1" fmla="*/ 666241 h 1496"/>
              <a:gd name="T2" fmla="*/ 650240 w 720"/>
              <a:gd name="T3" fmla="*/ 79460 h 1496"/>
              <a:gd name="T4" fmla="*/ 1300480 w 720"/>
              <a:gd name="T5" fmla="*/ 1143000 h 1496"/>
              <a:gd name="T6" fmla="*/ 1788160 w 720"/>
              <a:gd name="T7" fmla="*/ 79460 h 1496"/>
              <a:gd name="T8" fmla="*/ 2438400 w 720"/>
              <a:gd name="T9" fmla="*/ 666241 h 1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1496"/>
              <a:gd name="T17" fmla="*/ 720 w 720"/>
              <a:gd name="T18" fmla="*/ 1496 h 1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7237412" y="40837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7195" name="Rectangle 34"/>
          <p:cNvSpPr>
            <a:spLocks noChangeArrowheads="1"/>
          </p:cNvSpPr>
          <p:nvPr/>
        </p:nvSpPr>
        <p:spPr bwMode="auto">
          <a:xfrm>
            <a:off x="1598612" y="2209801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800">
                <a:solidFill>
                  <a:srgbClr val="000000"/>
                </a:solidFill>
                <a:latin typeface="Futura Bk BT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5"/>
          <p:cNvGraphicFramePr>
            <a:graphicFrameLocks noChangeAspect="1"/>
          </p:cNvGraphicFramePr>
          <p:nvPr/>
        </p:nvGraphicFramePr>
        <p:xfrm>
          <a:off x="9142412" y="5486401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2412" y="5486401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6"/>
          <p:cNvGraphicFramePr>
            <a:graphicFrameLocks noChangeAspect="1"/>
          </p:cNvGraphicFramePr>
          <p:nvPr/>
        </p:nvGraphicFramePr>
        <p:xfrm>
          <a:off x="5637213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650288" y="6550026"/>
            <a:ext cx="2016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6669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95" y="1533674"/>
            <a:ext cx="7590234" cy="3783955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/>
          </p:cNvSpPr>
          <p:nvPr/>
        </p:nvSpPr>
        <p:spPr bwMode="auto">
          <a:xfrm>
            <a:off x="9357748" y="6577543"/>
            <a:ext cx="119750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1266">
                <a:ea typeface="Gill Sans" charset="0"/>
                <a:cs typeface="Gill Sans" charset="0"/>
              </a:rPr>
              <a:t>[Forsyth &amp; Ponce]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Transform: Effect of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95" y="1533674"/>
            <a:ext cx="7590234" cy="3783955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/>
          <p:cNvSpPr>
            <a:spLocks/>
          </p:cNvSpPr>
          <p:nvPr/>
        </p:nvSpPr>
        <p:spPr bwMode="auto">
          <a:xfrm>
            <a:off x="9357748" y="6577543"/>
            <a:ext cx="119750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1266">
                <a:ea typeface="Gill Sans" charset="0"/>
                <a:cs typeface="Gill Sans" charset="0"/>
              </a:rPr>
              <a:t>[Forsyth &amp; Ponce]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Transform: Effect of Noise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677" y="5867400"/>
            <a:ext cx="1005839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Need to set grid / bin size based on amount of noise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4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we use Hough transform to fit:</a:t>
            </a:r>
          </a:p>
          <a:p>
            <a:endParaRPr lang="en-US" dirty="0"/>
          </a:p>
          <a:p>
            <a:r>
              <a:rPr lang="en-US" dirty="0" smtClean="0"/>
              <a:t>Diamonds </a:t>
            </a:r>
            <a:r>
              <a:rPr lang="en-US" dirty="0" smtClean="0"/>
              <a:t>of a known size?</a:t>
            </a:r>
          </a:p>
          <a:p>
            <a:pPr lvl="1"/>
            <a:r>
              <a:rPr lang="en-US" dirty="0" smtClean="0"/>
              <a:t>What kinds of points would we first detect?</a:t>
            </a:r>
          </a:p>
          <a:p>
            <a:pPr lvl="1"/>
            <a:r>
              <a:rPr lang="en-US" dirty="0" smtClean="0"/>
              <a:t>What are the dimensions that we would “vote” in?</a:t>
            </a:r>
          </a:p>
          <a:p>
            <a:r>
              <a:rPr lang="en-US" dirty="0" smtClean="0"/>
              <a:t>Diamonds </a:t>
            </a:r>
            <a:r>
              <a:rPr lang="en-US" dirty="0" smtClean="0"/>
              <a:t>of unknown size?</a:t>
            </a:r>
          </a:p>
          <a:p>
            <a:pPr lvl="1"/>
            <a:r>
              <a:rPr lang="en-US" dirty="0"/>
              <a:t>What are the dimensions that we would “vote” in?</a:t>
            </a:r>
            <a:endParaRPr lang="en-US" dirty="0" smtClean="0"/>
          </a:p>
          <a:p>
            <a:r>
              <a:rPr lang="en-US" dirty="0" smtClean="0"/>
              <a:t>Ellipses?</a:t>
            </a:r>
            <a:endParaRPr lang="en-US" dirty="0" smtClean="0"/>
          </a:p>
        </p:txBody>
      </p:sp>
      <p:sp>
        <p:nvSpPr>
          <p:cNvPr id="4" name="Diamond 3"/>
          <p:cNvSpPr/>
          <p:nvPr/>
        </p:nvSpPr>
        <p:spPr>
          <a:xfrm>
            <a:off x="10056812" y="2590800"/>
            <a:ext cx="990600" cy="990600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866312" y="5334000"/>
            <a:ext cx="1371600" cy="6096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Robust to outliers</a:t>
            </a:r>
          </a:p>
          <a:p>
            <a:endParaRPr lang="en-US" dirty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Bin size has to be set carefully to trade of noise/precision/memory</a:t>
            </a:r>
          </a:p>
          <a:p>
            <a:pPr lvl="1"/>
            <a:r>
              <a:rPr lang="en-US" dirty="0" smtClean="0"/>
              <a:t>Grid size grows exponentially in number of parameters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68959" y="641457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 from James Hays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Oval 2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5" name="Oval 3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2" name="Oval 21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3" name="Oval 22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4" name="Oval 24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5" name="Oval 2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6" name="Rectangle 33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41337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1338" name="Text Box 38"/>
          <p:cNvSpPr txBox="1">
            <a:spLocks noChangeArrowheads="1"/>
          </p:cNvSpPr>
          <p:nvPr/>
        </p:nvSpPr>
        <p:spPr bwMode="auto">
          <a:xfrm>
            <a:off x="7983537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sp>
        <p:nvSpPr>
          <p:cNvPr id="141339" name="Rectangle 40"/>
          <p:cNvSpPr>
            <a:spLocks noChangeArrowheads="1"/>
          </p:cNvSpPr>
          <p:nvPr/>
        </p:nvSpPr>
        <p:spPr bwMode="auto">
          <a:xfrm>
            <a:off x="1674813" y="1219200"/>
            <a:ext cx="207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x-none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141340" name="Rectangle 42"/>
          <p:cNvSpPr>
            <a:spLocks noChangeArrowheads="1"/>
          </p:cNvSpPr>
          <p:nvPr/>
        </p:nvSpPr>
        <p:spPr bwMode="auto">
          <a:xfrm>
            <a:off x="1674813" y="685800"/>
            <a:ext cx="309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400" baseline="-25000"/>
              <a:t>(</a:t>
            </a:r>
            <a:r>
              <a:rPr lang="en-US" altLang="x-none" sz="2400" baseline="-25000">
                <a:solidFill>
                  <a:srgbClr val="FF0000"/>
                </a:solidFill>
              </a:rPr>
              <a:t>RAN</a:t>
            </a:r>
            <a:r>
              <a:rPr lang="en-US" altLang="x-none" sz="2400" baseline="-25000"/>
              <a:t>dom </a:t>
            </a:r>
            <a:r>
              <a:rPr lang="en-US" altLang="x-none" sz="2400" baseline="-25000">
                <a:solidFill>
                  <a:srgbClr val="FF0000"/>
                </a:solidFill>
              </a:rPr>
              <a:t>SA</a:t>
            </a:r>
            <a:r>
              <a:rPr lang="en-US" altLang="x-none" sz="2400" baseline="-25000"/>
              <a:t>mple </a:t>
            </a:r>
            <a:r>
              <a:rPr lang="en-US" altLang="x-none" sz="2400" baseline="-25000">
                <a:solidFill>
                  <a:srgbClr val="FF0000"/>
                </a:solidFill>
              </a:rPr>
              <a:t>C</a:t>
            </a:r>
            <a:r>
              <a:rPr lang="en-US" altLang="x-none" sz="2400" baseline="-25000"/>
              <a:t>onsensus) :</a:t>
            </a:r>
          </a:p>
        </p:txBody>
      </p:sp>
    </p:spTree>
    <p:extLst>
      <p:ext uri="{BB962C8B-B14F-4D97-AF65-F5344CB8AC3E}">
        <p14:creationId xmlns:p14="http://schemas.microsoft.com/office/powerpoint/2010/main" val="21181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35651" r="16108" b="23345"/>
          <a:stretch/>
        </p:blipFill>
        <p:spPr>
          <a:xfrm>
            <a:off x="609441" y="3802838"/>
            <a:ext cx="8398863" cy="3033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sparse/local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733371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1" dirty="0" smtClean="0"/>
              <a:t>Global features </a:t>
            </a:r>
            <a:r>
              <a:rPr lang="en-US" dirty="0" smtClean="0"/>
              <a:t>can only summarize the overall content of the image.</a:t>
            </a:r>
          </a:p>
          <a:p>
            <a:r>
              <a:rPr lang="en-US" b="1" dirty="0" smtClean="0"/>
              <a:t>Local (or sparse) features</a:t>
            </a:r>
            <a:r>
              <a:rPr lang="en-US" dirty="0" smtClean="0"/>
              <a:t> can allow us to match local regions with more geometric accuracy.</a:t>
            </a:r>
          </a:p>
          <a:p>
            <a:r>
              <a:rPr lang="en-US" dirty="0" smtClean="0"/>
              <a:t>Increased robustness to: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36816" y="6447325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6" name="Oval 21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7" name="Oval 22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8" name="Oval 24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9" name="Oval 2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0" name="Oval 26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1" name="Oval 29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2" name="Rectangle 33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42363" name="Text Box 40"/>
          <p:cNvSpPr txBox="1">
            <a:spLocks noChangeArrowheads="1"/>
          </p:cNvSpPr>
          <p:nvPr/>
        </p:nvSpPr>
        <p:spPr bwMode="auto">
          <a:xfrm>
            <a:off x="7983537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sp>
        <p:nvSpPr>
          <p:cNvPr id="142364" name="Rectangle 45"/>
          <p:cNvSpPr>
            <a:spLocks noChangeArrowheads="1"/>
          </p:cNvSpPr>
          <p:nvPr/>
        </p:nvSpPr>
        <p:spPr bwMode="auto">
          <a:xfrm>
            <a:off x="1674812" y="4537075"/>
            <a:ext cx="8610600" cy="374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5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 (#=2)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0126" y="6550026"/>
            <a:ext cx="20462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</a:p>
        </p:txBody>
      </p:sp>
      <p:sp>
        <p:nvSpPr>
          <p:cNvPr id="142367" name="TextBox 34"/>
          <p:cNvSpPr txBox="1">
            <a:spLocks noChangeArrowheads="1"/>
          </p:cNvSpPr>
          <p:nvPr/>
        </p:nvSpPr>
        <p:spPr bwMode="auto">
          <a:xfrm>
            <a:off x="1827212" y="1143000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000"/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11856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Oval 2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9" name="Oval 9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0" name="Oval 10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1" name="Oval 11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2" name="Oval 12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6" name="Oval 16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7" name="Oval 17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8" name="Oval 18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9" name="Oval 19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0" name="Oval 21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1" name="Oval 22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2" name="Oval 24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3" name="Oval 2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4" name="Oval 26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5" name="Oval 29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6" name="Rectangle 33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43387" name="Line 34"/>
          <p:cNvSpPr>
            <a:spLocks noChangeShapeType="1"/>
          </p:cNvSpPr>
          <p:nvPr/>
        </p:nvSpPr>
        <p:spPr bwMode="auto">
          <a:xfrm>
            <a:off x="5180012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388" name="Text Box 40"/>
          <p:cNvSpPr txBox="1">
            <a:spLocks noChangeArrowheads="1"/>
          </p:cNvSpPr>
          <p:nvPr/>
        </p:nvSpPr>
        <p:spPr bwMode="auto">
          <a:xfrm>
            <a:off x="7983537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sp>
        <p:nvSpPr>
          <p:cNvPr id="143389" name="Rectangle 45"/>
          <p:cNvSpPr>
            <a:spLocks noChangeArrowheads="1"/>
          </p:cNvSpPr>
          <p:nvPr/>
        </p:nvSpPr>
        <p:spPr bwMode="auto">
          <a:xfrm>
            <a:off x="1674812" y="4849813"/>
            <a:ext cx="8610600" cy="373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90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 (#=2)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3391" name="TextBox 37"/>
          <p:cNvSpPr txBox="1">
            <a:spLocks noChangeArrowheads="1"/>
          </p:cNvSpPr>
          <p:nvPr/>
        </p:nvSpPr>
        <p:spPr bwMode="auto">
          <a:xfrm>
            <a:off x="1827212" y="1143000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000"/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12999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2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5" name="Oval 3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7" name="Oval 5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9" name="Oval 7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0" name="Oval 8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2" name="Oval 10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3" name="Oval 11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4" name="Oval 12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5" name="Oval 13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6" name="Oval 14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7" name="Oval 15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8" name="Oval 16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9" name="Oval 17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0" name="Oval 18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1" name="Oval 19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2" name="Oval 20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3" name="Oval 21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4" name="Oval 22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5" name="Oval 23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6" name="Oval 24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7" name="Oval 2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8" name="Oval 26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9" name="Oval 27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70" name="Oval 28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71" name="Oval 29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72" name="Line 30"/>
          <p:cNvSpPr>
            <a:spLocks noChangeShapeType="1"/>
          </p:cNvSpPr>
          <p:nvPr/>
        </p:nvSpPr>
        <p:spPr bwMode="auto">
          <a:xfrm flipH="1">
            <a:off x="8837612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9371013" y="2819401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1013" y="2819401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3" name="Line 32"/>
          <p:cNvSpPr>
            <a:spLocks noChangeShapeType="1"/>
          </p:cNvSpPr>
          <p:nvPr/>
        </p:nvSpPr>
        <p:spPr bwMode="auto">
          <a:xfrm flipH="1">
            <a:off x="9142412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0275" name="Line 34"/>
          <p:cNvSpPr>
            <a:spLocks noChangeShapeType="1"/>
          </p:cNvSpPr>
          <p:nvPr/>
        </p:nvSpPr>
        <p:spPr bwMode="auto">
          <a:xfrm>
            <a:off x="5180012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5484812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4951412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1979612" y="2936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589212" y="3200401"/>
          <a:ext cx="11112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3200401"/>
                        <a:ext cx="111125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9" name="Text Box 40"/>
          <p:cNvSpPr txBox="1">
            <a:spLocks noChangeArrowheads="1"/>
          </p:cNvSpPr>
          <p:nvPr/>
        </p:nvSpPr>
        <p:spPr bwMode="auto">
          <a:xfrm>
            <a:off x="1979612" y="2936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sp>
        <p:nvSpPr>
          <p:cNvPr id="10280" name="Rectangle 45"/>
          <p:cNvSpPr>
            <a:spLocks noChangeArrowheads="1"/>
          </p:cNvSpPr>
          <p:nvPr/>
        </p:nvSpPr>
        <p:spPr bwMode="auto">
          <a:xfrm>
            <a:off x="1674812" y="5189538"/>
            <a:ext cx="8610600" cy="373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81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 (#=2)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0282" name="TextBox 47"/>
          <p:cNvSpPr txBox="1">
            <a:spLocks noChangeArrowheads="1"/>
          </p:cNvSpPr>
          <p:nvPr/>
        </p:nvSpPr>
        <p:spPr bwMode="auto">
          <a:xfrm>
            <a:off x="1827212" y="1143000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000"/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19553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2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69" name="Oval 3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0" name="Oval 4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3" name="Oval 7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4" name="Oval 8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5" name="Oval 9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6" name="Oval 10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7" name="Oval 11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8" name="Oval 12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9" name="Oval 13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0" name="Oval 14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1" name="Oval 15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2" name="Oval 16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3" name="Oval 17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4" name="Oval 18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5" name="Oval 19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6" name="Oval 20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7" name="Oval 21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4494212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2"/>
          <p:cNvGraphicFramePr>
            <a:graphicFrameLocks noChangeAspect="1"/>
          </p:cNvGraphicFramePr>
          <p:nvPr/>
        </p:nvGraphicFramePr>
        <p:xfrm>
          <a:off x="4341813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5027612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4" name="Rectangle 39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4722812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6" name="Text Box 44"/>
          <p:cNvSpPr txBox="1">
            <a:spLocks noChangeArrowheads="1"/>
          </p:cNvSpPr>
          <p:nvPr/>
        </p:nvSpPr>
        <p:spPr bwMode="auto">
          <a:xfrm>
            <a:off x="7983537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graphicFrame>
        <p:nvGraphicFramePr>
          <p:cNvPr id="48" name="Object 4"/>
          <p:cNvGraphicFramePr>
            <a:graphicFrameLocks noChangeAspect="1"/>
          </p:cNvGraphicFramePr>
          <p:nvPr/>
        </p:nvGraphicFramePr>
        <p:xfrm>
          <a:off x="8683626" y="3657601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26" y="3657601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7" name="Rectangle 48"/>
          <p:cNvSpPr>
            <a:spLocks noChangeArrowheads="1"/>
          </p:cNvSpPr>
          <p:nvPr/>
        </p:nvSpPr>
        <p:spPr bwMode="auto">
          <a:xfrm>
            <a:off x="1674812" y="5749926"/>
            <a:ext cx="8610600" cy="373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308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 (#=2)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</p:spTree>
    <p:extLst>
      <p:ext uri="{BB962C8B-B14F-4D97-AF65-F5344CB8AC3E}">
        <p14:creationId xmlns:p14="http://schemas.microsoft.com/office/powerpoint/2010/main" val="6875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Choosing the parameters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344" y="1147763"/>
            <a:ext cx="95250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x-none" sz="2600" dirty="0"/>
              <a:t>Initial number of points </a:t>
            </a:r>
            <a:r>
              <a:rPr lang="en-US" altLang="x-none" sz="2600" i="1" dirty="0"/>
              <a:t>s</a:t>
            </a:r>
          </a:p>
          <a:p>
            <a:pPr lvl="1"/>
            <a:r>
              <a:rPr lang="en-US" altLang="x-none" dirty="0" smtClean="0"/>
              <a:t>Minimum </a:t>
            </a:r>
            <a:r>
              <a:rPr lang="en-US" altLang="x-none" dirty="0"/>
              <a:t>number needed to fit the model</a:t>
            </a:r>
          </a:p>
          <a:p>
            <a:pPr>
              <a:buFontTx/>
              <a:buChar char="•"/>
            </a:pPr>
            <a:r>
              <a:rPr lang="en-US" altLang="x-none" sz="2600" dirty="0"/>
              <a:t>Distance threshold </a:t>
            </a:r>
            <a:r>
              <a:rPr lang="en-US" altLang="x-none" sz="2600" i="1" dirty="0"/>
              <a:t>t</a:t>
            </a:r>
          </a:p>
          <a:p>
            <a:pPr lvl="1"/>
            <a:r>
              <a:rPr lang="en-US" altLang="x-none" dirty="0"/>
              <a:t>Choose </a:t>
            </a:r>
            <a:r>
              <a:rPr lang="en-US" altLang="x-none" sz="1900" i="1" dirty="0"/>
              <a:t>t</a:t>
            </a:r>
            <a:r>
              <a:rPr lang="en-US" altLang="x-none" sz="1900" dirty="0"/>
              <a:t> so probability for inlier is </a:t>
            </a:r>
            <a:r>
              <a:rPr lang="en-US" altLang="x-none" sz="1900" i="1" dirty="0"/>
              <a:t>p</a:t>
            </a:r>
            <a:r>
              <a:rPr lang="en-US" altLang="x-none" sz="1900" dirty="0"/>
              <a:t> (e.g. 0.95) </a:t>
            </a:r>
          </a:p>
          <a:p>
            <a:pPr lvl="1"/>
            <a:r>
              <a:rPr lang="en-US" altLang="x-none" sz="1900" dirty="0"/>
              <a:t>Zero-mean Gaussian noise with std. dev. </a:t>
            </a:r>
            <a:r>
              <a:rPr lang="el-GR" altLang="x-none" sz="1900" dirty="0"/>
              <a:t>σ</a:t>
            </a:r>
            <a:r>
              <a:rPr lang="en-US" altLang="x-none" sz="1900" dirty="0"/>
              <a:t>: </a:t>
            </a:r>
            <a:r>
              <a:rPr lang="en-US" altLang="x-none" sz="1900" dirty="0" smtClean="0"/>
              <a:t>t</a:t>
            </a:r>
            <a:r>
              <a:rPr lang="en-US" altLang="x-none" sz="1700" baseline="30000" dirty="0" smtClean="0"/>
              <a:t> </a:t>
            </a:r>
            <a:r>
              <a:rPr lang="en-US" altLang="x-none" sz="1700" dirty="0" smtClean="0"/>
              <a:t>=1.96</a:t>
            </a:r>
            <a:r>
              <a:rPr lang="el-GR" altLang="x-none" sz="1700" dirty="0" smtClean="0"/>
              <a:t>σ</a:t>
            </a:r>
            <a:endParaRPr lang="en-US" altLang="x-none" sz="1700" baseline="30000" dirty="0"/>
          </a:p>
          <a:p>
            <a:pPr>
              <a:buFontTx/>
              <a:buChar char="•"/>
            </a:pPr>
            <a:r>
              <a:rPr lang="en-US" altLang="x-none" sz="2600" dirty="0"/>
              <a:t>Number of </a:t>
            </a:r>
            <a:r>
              <a:rPr lang="en-US" altLang="x-none" sz="2600" dirty="0" smtClean="0"/>
              <a:t>iterations </a:t>
            </a:r>
            <a:r>
              <a:rPr lang="en-US" altLang="x-none" sz="2600" i="1" dirty="0" smtClean="0"/>
              <a:t>N</a:t>
            </a:r>
            <a:endParaRPr lang="en-US" altLang="x-none" sz="2600" i="1" dirty="0"/>
          </a:p>
          <a:p>
            <a:pPr lvl="1"/>
            <a:r>
              <a:rPr lang="en-US" altLang="x-none" dirty="0"/>
              <a:t>Choose </a:t>
            </a:r>
            <a:r>
              <a:rPr lang="en-US" altLang="x-none" sz="1900" i="1" dirty="0"/>
              <a:t>N</a:t>
            </a:r>
            <a:r>
              <a:rPr lang="en-US" altLang="x-none" sz="1900" dirty="0"/>
              <a:t> so that, with probability </a:t>
            </a:r>
            <a:r>
              <a:rPr lang="en-US" altLang="x-none" sz="1900" i="1" dirty="0"/>
              <a:t>p</a:t>
            </a:r>
            <a:r>
              <a:rPr lang="en-US" altLang="x-none" sz="1900" dirty="0"/>
              <a:t>, at least one random sample is free from outliers (e.g. </a:t>
            </a:r>
            <a:r>
              <a:rPr lang="en-US" altLang="x-none" sz="1900" i="1" dirty="0"/>
              <a:t>p</a:t>
            </a:r>
            <a:r>
              <a:rPr lang="en-US" altLang="x-none" sz="1900" dirty="0"/>
              <a:t>=0.99) (outlier ratio: </a:t>
            </a:r>
            <a:r>
              <a:rPr lang="en-US" altLang="x-none" sz="1900" i="1" dirty="0"/>
              <a:t>e</a:t>
            </a:r>
            <a:r>
              <a:rPr lang="en-US" altLang="x-none" sz="1900" dirty="0"/>
              <a:t>)</a:t>
            </a:r>
          </a:p>
        </p:txBody>
      </p:sp>
      <p:graphicFrame>
        <p:nvGraphicFramePr>
          <p:cNvPr id="1796100" name="Object 4"/>
          <p:cNvGraphicFramePr>
            <a:graphicFrameLocks noChangeAspect="1"/>
          </p:cNvGraphicFramePr>
          <p:nvPr>
            <p:extLst/>
          </p:nvPr>
        </p:nvGraphicFramePr>
        <p:xfrm>
          <a:off x="1979612" y="5960903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5960903"/>
                        <a:ext cx="3200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>
            <p:extLst/>
          </p:nvPr>
        </p:nvGraphicFramePr>
        <p:xfrm>
          <a:off x="1979612" y="5154722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Equation" r:id="rId6" imgW="1231560" imgH="266400" progId="Equation.3">
                  <p:embed/>
                </p:oleObj>
              </mc:Choice>
              <mc:Fallback>
                <p:oleObj name="Equation" r:id="rId6" imgW="1231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5154722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6102" name="Group 6"/>
          <p:cNvGraphicFramePr>
            <a:graphicFrameLocks noGrp="1"/>
          </p:cNvGraphicFramePr>
          <p:nvPr>
            <p:extLst/>
          </p:nvPr>
        </p:nvGraphicFramePr>
        <p:xfrm>
          <a:off x="7466012" y="4556760"/>
          <a:ext cx="4176920" cy="1920240"/>
        </p:xfrm>
        <a:graphic>
          <a:graphicData uri="http://schemas.openxmlformats.org/drawingml/2006/table">
            <a:tbl>
              <a:tblPr/>
              <a:tblGrid>
                <a:gridCol w="522115"/>
                <a:gridCol w="522115"/>
                <a:gridCol w="522115"/>
                <a:gridCol w="544215"/>
                <a:gridCol w="500015"/>
                <a:gridCol w="522115"/>
                <a:gridCol w="522115"/>
                <a:gridCol w="522115"/>
              </a:tblGrid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outliers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65" name="Text Box 95"/>
          <p:cNvSpPr txBox="1">
            <a:spLocks noChangeArrowheads="1"/>
          </p:cNvSpPr>
          <p:nvPr/>
        </p:nvSpPr>
        <p:spPr bwMode="auto">
          <a:xfrm>
            <a:off x="8778876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1400">
                <a:solidFill>
                  <a:srgbClr val="000000"/>
                </a:solidFill>
                <a:ea typeface="Arial" charset="0"/>
                <a:cs typeface="Arial" charset="0"/>
              </a:rPr>
              <a:t>Source: M. Pollefeys</a:t>
            </a:r>
          </a:p>
        </p:txBody>
      </p:sp>
    </p:spTree>
    <p:extLst>
      <p:ext uri="{BB962C8B-B14F-4D97-AF65-F5344CB8AC3E}">
        <p14:creationId xmlns:p14="http://schemas.microsoft.com/office/powerpoint/2010/main" val="1815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Robust to outliers</a:t>
            </a:r>
          </a:p>
          <a:p>
            <a:pPr lvl="1"/>
            <a:r>
              <a:rPr lang="en-US" dirty="0" smtClean="0"/>
              <a:t>Can use models with more parameters than Hough transform</a:t>
            </a:r>
          </a:p>
          <a:p>
            <a:endParaRPr lang="en-US" dirty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Computation time grows quickly with fraction of outliers and number of model parameters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68959" y="641457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 from James Hays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Motivation for sparse features</a:t>
            </a:r>
          </a:p>
          <a:p>
            <a:r>
              <a:rPr lang="en-US" dirty="0" smtClean="0"/>
              <a:t>Harris corner detector</a:t>
            </a:r>
          </a:p>
          <a:p>
            <a:r>
              <a:rPr lang="en-US" dirty="0" smtClean="0"/>
              <a:t>Difference of Gaussian (blob) feature detector</a:t>
            </a:r>
          </a:p>
          <a:p>
            <a:r>
              <a:rPr lang="en-US" dirty="0" smtClean="0"/>
              <a:t>Sparse feature descriptor: SIFT</a:t>
            </a:r>
          </a:p>
          <a:p>
            <a:r>
              <a:rPr lang="en-US" dirty="0" smtClean="0"/>
              <a:t>Robust model fitting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b="1" dirty="0" smtClean="0"/>
              <a:t>Application: panorama stitching</a:t>
            </a:r>
          </a:p>
        </p:txBody>
      </p:sp>
    </p:spTree>
    <p:extLst>
      <p:ext uri="{BB962C8B-B14F-4D97-AF65-F5344CB8AC3E}">
        <p14:creationId xmlns:p14="http://schemas.microsoft.com/office/powerpoint/2010/main" val="11717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Find corresponding feature points (SIFT)</a:t>
            </a:r>
            <a:endParaRPr lang="en-US" altLang="x-none" sz="3600" dirty="0">
              <a:solidFill>
                <a:srgbClr val="4C57FF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Fit </a:t>
            </a:r>
            <a:r>
              <a:rPr lang="en-US" altLang="x-none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model placing the two images in correspondence</a:t>
            </a:r>
            <a:endParaRPr lang="en-US" altLang="x-none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Blend / cut</a:t>
            </a: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6627" name="Group 1"/>
          <p:cNvGrpSpPr>
            <a:grpSpLocks/>
          </p:cNvGrpSpPr>
          <p:nvPr/>
        </p:nvGrpSpPr>
        <p:grpSpPr bwMode="auto">
          <a:xfrm>
            <a:off x="2208212" y="3657600"/>
            <a:ext cx="7789862" cy="2968625"/>
            <a:chOff x="838200" y="3810000"/>
            <a:chExt cx="7485063" cy="2663825"/>
          </a:xfrm>
        </p:grpSpPr>
        <p:pic>
          <p:nvPicPr>
            <p:cNvPr id="26628" name="Picture 4" descr="SIFT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810000"/>
              <a:ext cx="3675063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5" descr="SIF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10000"/>
              <a:ext cx="3675063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3276600" y="4610100"/>
              <a:ext cx="1905000" cy="152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4219575" y="4879975"/>
              <a:ext cx="1816100" cy="14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V="1">
              <a:off x="3711575" y="5981700"/>
              <a:ext cx="1698625" cy="142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V="1">
              <a:off x="4168775" y="5524500"/>
              <a:ext cx="1736725" cy="412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3432175" y="5105400"/>
              <a:ext cx="1825625" cy="13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4205008" y="3908425"/>
              <a:ext cx="768908" cy="140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9600" b="1">
                  <a:solidFill>
                    <a:srgbClr val="FF0000"/>
                  </a:solidFill>
                </a:rPr>
                <a:t>?</a:t>
              </a:r>
              <a:endParaRPr lang="ru-RU" altLang="x-none" sz="9600" b="1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inliers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inlier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Find corresponding feature points</a:t>
            </a: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Fit a model placing the two images in correspondence</a:t>
            </a:r>
            <a:endParaRPr lang="en-US" altLang="x-none" sz="3600" b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Blend / cut</a:t>
            </a: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 smtClean="0">
                <a:latin typeface="Calibri" charset="0"/>
                <a:ea typeface="Calibri" charset="0"/>
                <a:cs typeface="Calibri" charset="0"/>
              </a:rPr>
              <a:t>Find corresponding feature points</a:t>
            </a:r>
            <a:endParaRPr lang="en-US" altLang="x-none" sz="36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latin typeface="Calibri" charset="0"/>
                <a:ea typeface="Calibri" charset="0"/>
                <a:cs typeface="Calibri" charset="0"/>
              </a:rPr>
              <a:t>Fit a model placing the two images in correspondence</a:t>
            </a: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Blend / cut</a:t>
            </a:r>
            <a:endParaRPr lang="en-US" altLang="x-none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  <p:pic>
        <p:nvPicPr>
          <p:cNvPr id="6" name="Picture 5" descr="h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581400"/>
            <a:ext cx="62214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Motivating Application: Panorama Stitching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Are you getting the whole picture?</a:t>
            </a:r>
          </a:p>
          <a:p>
            <a:pPr lvl="1"/>
            <a:r>
              <a:rPr lang="en-US" altLang="x-none">
                <a:ea typeface="ＭＳ Ｐゴシック" charset="-128"/>
              </a:rPr>
              <a:t>Compact Camera FOV = 50 x 35°</a:t>
            </a:r>
          </a:p>
        </p:txBody>
      </p:sp>
      <p:pic>
        <p:nvPicPr>
          <p:cNvPr id="18435" name="Picture 4" descr="compa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827463"/>
            <a:ext cx="91440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916862" y="6515100"/>
            <a:ext cx="246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Arial" charset="0"/>
              </a:rPr>
              <a:t>Slide from Brown &amp; Lowe</a:t>
            </a:r>
          </a:p>
        </p:txBody>
      </p:sp>
    </p:spTree>
    <p:extLst>
      <p:ext uri="{BB962C8B-B14F-4D97-AF65-F5344CB8AC3E}">
        <p14:creationId xmlns:p14="http://schemas.microsoft.com/office/powerpoint/2010/main" val="6059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Aligning </a:t>
            </a:r>
            <a:r>
              <a:rPr lang="en-US" altLang="x-none" dirty="0" smtClean="0">
                <a:ea typeface="ＭＳ Ｐゴシック" charset="-128"/>
              </a:rPr>
              <a:t>Images </a:t>
            </a:r>
            <a:r>
              <a:rPr lang="en-US" altLang="x-none" dirty="0">
                <a:ea typeface="ＭＳ Ｐゴシック" charset="-128"/>
              </a:rPr>
              <a:t>with </a:t>
            </a:r>
            <a:r>
              <a:rPr lang="en-US" altLang="x-none" dirty="0" err="1">
                <a:ea typeface="ＭＳ Ｐゴシック" charset="-128"/>
              </a:rPr>
              <a:t>Homographies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4572000"/>
            <a:ext cx="6553200" cy="5334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x-none">
                <a:ea typeface="ＭＳ Ｐゴシック" charset="-128"/>
              </a:rPr>
              <a:t>Translations are not enough to align the images</a:t>
            </a:r>
          </a:p>
        </p:txBody>
      </p:sp>
      <p:pic>
        <p:nvPicPr>
          <p:cNvPr id="43011" name="Picture 6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1430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2" y="11430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33" name="Picture 13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5029200"/>
            <a:ext cx="375761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01826" y="2590800"/>
            <a:ext cx="8002587" cy="1911350"/>
            <a:chOff x="239" y="1584"/>
            <a:chExt cx="5041" cy="1204"/>
          </a:xfrm>
        </p:grpSpPr>
        <p:pic>
          <p:nvPicPr>
            <p:cNvPr id="43015" name="Picture 7" descr="IMG_0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1824"/>
              <a:ext cx="128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6" name="Picture 11" descr="IMG_0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824"/>
              <a:ext cx="128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7" name="Picture 8" descr="IMG_0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824"/>
              <a:ext cx="128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8" name="Picture 12" descr="IMG_0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824"/>
              <a:ext cx="128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9" name="Text Box 15"/>
            <p:cNvSpPr txBox="1">
              <a:spLocks noChangeArrowheads="1"/>
            </p:cNvSpPr>
            <p:nvPr/>
          </p:nvSpPr>
          <p:spPr bwMode="auto">
            <a:xfrm>
              <a:off x="239" y="1584"/>
              <a:ext cx="8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latin typeface="Arial" charset="0"/>
                </a:rPr>
                <a:t>left on top</a:t>
              </a:r>
            </a:p>
          </p:txBody>
        </p:sp>
        <p:sp>
          <p:nvSpPr>
            <p:cNvPr id="43020" name="Text Box 16"/>
            <p:cNvSpPr txBox="1">
              <a:spLocks noChangeArrowheads="1"/>
            </p:cNvSpPr>
            <p:nvPr/>
          </p:nvSpPr>
          <p:spPr bwMode="auto">
            <a:xfrm>
              <a:off x="4365" y="1584"/>
              <a:ext cx="9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latin typeface="Arial" charset="0"/>
                </a:rPr>
                <a:t>right on 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0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4" y="1142999"/>
            <a:ext cx="10137257" cy="5603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3457" y="4941017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  <a:t>(Write out matrix multiplication on board</a:t>
            </a:r>
          </a:p>
          <a:p>
            <a:pPr algn="ctr"/>
            <a:r>
              <a:rPr lang="en-US" sz="2800" dirty="0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  <a:t>for students without</a:t>
            </a:r>
            <a:br>
              <a:rPr lang="en-US" sz="2800" dirty="0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  <a:t>linear algebra)</a:t>
            </a:r>
            <a:endParaRPr lang="en-US" sz="2800" dirty="0">
              <a:solidFill>
                <a:srgbClr val="001C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9389" y="1113019"/>
            <a:ext cx="60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/ maps pixels between cameras at the same position but different rotations.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67599" y="3048000"/>
            <a:ext cx="8575012" cy="2213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Example: planar ground textures in classic games (e.g.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  <a:hlinkClick r:id="rId4"/>
              </a:rPr>
              <a:t>Super Nintendo Mario Kart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smtClean="0">
                <a:latin typeface="Calibri" charset="0"/>
                <a:ea typeface="Calibri" charset="0"/>
                <a:cs typeface="Calibri" charset="0"/>
              </a:rPr>
              <a:t>Any other examples?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61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Julian Beever: Manual Homographies</a:t>
            </a:r>
            <a:endParaRPr lang="ru-RU" altLang="x-none">
              <a:ea typeface="ＭＳ Ｐゴシック" charset="-128"/>
            </a:endParaRPr>
          </a:p>
        </p:txBody>
      </p:sp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3351213" y="6400800"/>
            <a:ext cx="512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ru-RU" altLang="x-none">
                <a:hlinkClick r:id="rId2"/>
              </a:rPr>
              <a:t>http://users.skynet.be/J.Beever/pave.htm</a:t>
            </a:r>
            <a:endParaRPr lang="ru-RU" altLang="x-none"/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1178926"/>
            <a:ext cx="3848100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1178926"/>
            <a:ext cx="3420533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3892438"/>
            <a:ext cx="3848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80" y="3892438"/>
            <a:ext cx="3874309" cy="258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>
          <a:xfrm>
            <a:off x="1979612" y="-3175"/>
            <a:ext cx="82296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Homography</a:t>
            </a:r>
          </a:p>
        </p:txBody>
      </p:sp>
      <p:pic>
        <p:nvPicPr>
          <p:cNvPr id="46082" name="Picture 15" descr="w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9" r="28003" b="47403"/>
          <a:stretch>
            <a:fillRect/>
          </a:stretch>
        </p:blipFill>
        <p:spPr bwMode="auto">
          <a:xfrm>
            <a:off x="5765801" y="1019176"/>
            <a:ext cx="24098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6" descr="w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r="50101" b="47403"/>
          <a:stretch>
            <a:fillRect/>
          </a:stretch>
        </p:blipFill>
        <p:spPr bwMode="auto">
          <a:xfrm>
            <a:off x="3209926" y="1019176"/>
            <a:ext cx="24733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4" name="Group 17"/>
          <p:cNvGrpSpPr>
            <a:grpSpLocks/>
          </p:cNvGrpSpPr>
          <p:nvPr/>
        </p:nvGrpSpPr>
        <p:grpSpPr bwMode="auto">
          <a:xfrm>
            <a:off x="1708150" y="1092201"/>
            <a:ext cx="3300412" cy="885825"/>
            <a:chOff x="185738" y="1092200"/>
            <a:chExt cx="3300205" cy="885613"/>
          </a:xfrm>
        </p:grpSpPr>
        <p:sp>
          <p:nvSpPr>
            <p:cNvPr id="19" name="Oval 18"/>
            <p:cNvSpPr/>
            <p:nvPr/>
          </p:nvSpPr>
          <p:spPr>
            <a:xfrm>
              <a:off x="3366888" y="1858779"/>
              <a:ext cx="119055" cy="1190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46105" name="Object 5"/>
            <p:cNvGraphicFramePr>
              <a:graphicFrameLocks noChangeAspect="1"/>
            </p:cNvGraphicFramePr>
            <p:nvPr/>
          </p:nvGraphicFramePr>
          <p:xfrm>
            <a:off x="185738" y="1092200"/>
            <a:ext cx="1504950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02" name="Equation" r:id="rId5" imgW="444114" imgH="215713" progId="Equation.3">
                    <p:embed/>
                  </p:oleObj>
                </mc:Choice>
                <mc:Fallback>
                  <p:oleObj name="Equation" r:id="rId5" imgW="444114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8" y="1092200"/>
                          <a:ext cx="1504950" cy="73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>
              <a:endCxn id="19" idx="1"/>
            </p:cNvCxnSpPr>
            <p:nvPr/>
          </p:nvCxnSpPr>
          <p:spPr>
            <a:xfrm>
              <a:off x="1504867" y="1530245"/>
              <a:ext cx="1879482" cy="345992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85" name="Group 20"/>
          <p:cNvGrpSpPr>
            <a:grpSpLocks/>
          </p:cNvGrpSpPr>
          <p:nvPr/>
        </p:nvGrpSpPr>
        <p:grpSpPr bwMode="auto">
          <a:xfrm>
            <a:off x="6605587" y="1055688"/>
            <a:ext cx="3246438" cy="958850"/>
            <a:chOff x="5083182" y="1055688"/>
            <a:chExt cx="3246431" cy="958638"/>
          </a:xfrm>
        </p:grpSpPr>
        <p:sp>
          <p:nvSpPr>
            <p:cNvPr id="20" name="Oval 19"/>
            <p:cNvSpPr/>
            <p:nvPr/>
          </p:nvSpPr>
          <p:spPr>
            <a:xfrm>
              <a:off x="5083182" y="1895289"/>
              <a:ext cx="119063" cy="1190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46102" name="Object 4"/>
            <p:cNvGraphicFramePr>
              <a:graphicFrameLocks noChangeAspect="1"/>
            </p:cNvGraphicFramePr>
            <p:nvPr/>
          </p:nvGraphicFramePr>
          <p:xfrm>
            <a:off x="7054850" y="1055688"/>
            <a:ext cx="1274763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03" name="Equation" r:id="rId7" imgW="444114" imgH="215713" progId="Equation.3">
                    <p:embed/>
                  </p:oleObj>
                </mc:Choice>
                <mc:Fallback>
                  <p:oleObj name="Equation" r:id="rId7" imgW="444114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4850" y="1055688"/>
                          <a:ext cx="1274763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>
              <a:endCxn id="20" idx="5"/>
            </p:cNvCxnSpPr>
            <p:nvPr/>
          </p:nvCxnSpPr>
          <p:spPr>
            <a:xfrm rot="10800000" flipV="1">
              <a:off x="5184782" y="1347723"/>
              <a:ext cx="1906584" cy="649143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6" name="Rectangle 23"/>
          <p:cNvSpPr>
            <a:spLocks noChangeArrowheads="1"/>
          </p:cNvSpPr>
          <p:nvPr/>
        </p:nvSpPr>
        <p:spPr bwMode="auto">
          <a:xfrm>
            <a:off x="2122488" y="4926013"/>
            <a:ext cx="8543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x-none" b="1">
                <a:solidFill>
                  <a:srgbClr val="000000"/>
                </a:solidFill>
                <a:latin typeface="Arial" charset="0"/>
              </a:rPr>
              <a:t>compute </a:t>
            </a:r>
            <a:r>
              <a:rPr lang="en-US" altLang="x-none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n-US" altLang="x-none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x-none">
                <a:solidFill>
                  <a:srgbClr val="000000"/>
                </a:solidFill>
                <a:latin typeface="Arial" charset="0"/>
              </a:rPr>
              <a:t>homography given pairs of corresponding points in the images, we need to set up an equation where the parameters of </a:t>
            </a:r>
            <a:r>
              <a:rPr lang="en-US" altLang="x-none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x-none">
                <a:solidFill>
                  <a:srgbClr val="000000"/>
                </a:solidFill>
                <a:latin typeface="Arial" charset="0"/>
              </a:rPr>
              <a:t> are the unknowns…</a:t>
            </a:r>
          </a:p>
        </p:txBody>
      </p:sp>
      <p:sp>
        <p:nvSpPr>
          <p:cNvPr id="26" name="Oval 25"/>
          <p:cNvSpPr/>
          <p:nvPr/>
        </p:nvSpPr>
        <p:spPr>
          <a:xfrm>
            <a:off x="6861175" y="2041526"/>
            <a:ext cx="119062" cy="1190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6088" name="Object 6"/>
          <p:cNvGraphicFramePr>
            <a:graphicFrameLocks noChangeAspect="1"/>
          </p:cNvGraphicFramePr>
          <p:nvPr/>
        </p:nvGraphicFramePr>
        <p:xfrm>
          <a:off x="8759825" y="1968501"/>
          <a:ext cx="1346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4" name="Equation" r:id="rId9" imgW="469696" imgH="215806" progId="Equation.3">
                  <p:embed/>
                </p:oleObj>
              </mc:Choice>
              <mc:Fallback>
                <p:oleObj name="Equation" r:id="rId9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825" y="1968501"/>
                        <a:ext cx="13462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endCxn id="26" idx="5"/>
          </p:cNvCxnSpPr>
          <p:nvPr/>
        </p:nvCxnSpPr>
        <p:spPr>
          <a:xfrm rot="10800000">
            <a:off x="6962775" y="2143125"/>
            <a:ext cx="1797050" cy="19050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090" name="Object 7"/>
          <p:cNvGraphicFramePr>
            <a:graphicFrameLocks noChangeAspect="1"/>
          </p:cNvGraphicFramePr>
          <p:nvPr/>
        </p:nvGraphicFramePr>
        <p:xfrm>
          <a:off x="1644650" y="2189164"/>
          <a:ext cx="1346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5" name="Equation" r:id="rId11" imgW="469696" imgH="215806" progId="Equation.3">
                  <p:embed/>
                </p:oleObj>
              </mc:Choice>
              <mc:Fallback>
                <p:oleObj name="Equation" r:id="rId11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2189164"/>
                        <a:ext cx="13462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/>
          <p:cNvSpPr/>
          <p:nvPr/>
        </p:nvSpPr>
        <p:spPr>
          <a:xfrm>
            <a:off x="5208588" y="1958976"/>
            <a:ext cx="119063" cy="1190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990851" y="2151063"/>
            <a:ext cx="2300287" cy="373062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3" name="TextBox 41"/>
          <p:cNvSpPr txBox="1">
            <a:spLocks noChangeArrowheads="1"/>
          </p:cNvSpPr>
          <p:nvPr/>
        </p:nvSpPr>
        <p:spPr bwMode="auto">
          <a:xfrm rot="5400000">
            <a:off x="2189956" y="3024981"/>
            <a:ext cx="58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6094" name="TextBox 42"/>
          <p:cNvSpPr txBox="1">
            <a:spLocks noChangeArrowheads="1"/>
          </p:cNvSpPr>
          <p:nvPr/>
        </p:nvSpPr>
        <p:spPr bwMode="auto">
          <a:xfrm rot="5400000">
            <a:off x="9122569" y="2842420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aphicFrame>
        <p:nvGraphicFramePr>
          <p:cNvPr id="46095" name="Object 8"/>
          <p:cNvGraphicFramePr>
            <a:graphicFrameLocks noChangeAspect="1"/>
          </p:cNvGraphicFramePr>
          <p:nvPr/>
        </p:nvGraphicFramePr>
        <p:xfrm>
          <a:off x="1676400" y="3667125"/>
          <a:ext cx="13827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6" name="Equation" r:id="rId13" imgW="482391" imgH="228501" progId="Equation.3">
                  <p:embed/>
                </p:oleObj>
              </mc:Choice>
              <mc:Fallback>
                <p:oleObj name="Equation" r:id="rId13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67125"/>
                        <a:ext cx="13827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6" name="Object 9"/>
          <p:cNvGraphicFramePr>
            <a:graphicFrameLocks noChangeAspect="1"/>
          </p:cNvGraphicFramePr>
          <p:nvPr/>
        </p:nvGraphicFramePr>
        <p:xfrm>
          <a:off x="8796338" y="3648075"/>
          <a:ext cx="13827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7" name="Equation" r:id="rId15" imgW="482391" imgH="228501" progId="Equation.3">
                  <p:embed/>
                </p:oleObj>
              </mc:Choice>
              <mc:Fallback>
                <p:oleObj name="Equation" r:id="rId15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338" y="3648075"/>
                        <a:ext cx="13827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451350" y="3684588"/>
            <a:ext cx="119062" cy="119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84888" y="3757613"/>
            <a:ext cx="119063" cy="119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>
            <a:endCxn id="44" idx="2"/>
          </p:cNvCxnSpPr>
          <p:nvPr/>
        </p:nvCxnSpPr>
        <p:spPr>
          <a:xfrm flipV="1">
            <a:off x="3027362" y="3743326"/>
            <a:ext cx="1423988" cy="233363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6313487" y="3830638"/>
            <a:ext cx="2300288" cy="5080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89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Solving for homographies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2" y="2895600"/>
            <a:ext cx="7848600" cy="3810000"/>
          </a:xfrm>
        </p:spPr>
        <p:txBody>
          <a:bodyPr/>
          <a:lstStyle/>
          <a:p>
            <a:pPr marL="0" indent="0"/>
            <a:r>
              <a:rPr lang="en-US" altLang="x-none" sz="2000" dirty="0">
                <a:ea typeface="ＭＳ Ｐゴシック" charset="-128"/>
              </a:rPr>
              <a:t>Can set scale factor </a:t>
            </a:r>
            <a:r>
              <a:rPr lang="en-US" altLang="x-none" sz="2000" i="1" dirty="0" err="1">
                <a:ea typeface="ＭＳ Ｐゴシック" charset="-128"/>
              </a:rPr>
              <a:t>i</a:t>
            </a:r>
            <a:r>
              <a:rPr lang="en-US" altLang="x-none" sz="2000" dirty="0">
                <a:ea typeface="ＭＳ Ｐゴシック" charset="-128"/>
              </a:rPr>
              <a:t>=1. So, there are 8 unknowns.</a:t>
            </a:r>
          </a:p>
          <a:p>
            <a:pPr marL="0" indent="0"/>
            <a:r>
              <a:rPr lang="en-US" altLang="x-none" sz="2000" dirty="0">
                <a:ea typeface="ＭＳ Ｐゴシック" charset="-128"/>
              </a:rPr>
              <a:t>Set up a system of linear equations:</a:t>
            </a:r>
          </a:p>
          <a:p>
            <a:pPr marL="0" indent="0" algn="ctr"/>
            <a:r>
              <a:rPr lang="en-US" altLang="x-none" sz="2000" b="1" dirty="0">
                <a:ea typeface="ＭＳ Ｐゴシック" charset="-128"/>
              </a:rPr>
              <a:t>Ah = b</a:t>
            </a:r>
          </a:p>
          <a:p>
            <a:pPr marL="0" indent="0"/>
            <a:r>
              <a:rPr lang="en-US" altLang="x-none" sz="2000" dirty="0" smtClean="0">
                <a:ea typeface="ＭＳ Ｐゴシック" charset="-128"/>
              </a:rPr>
              <a:t>Where </a:t>
            </a:r>
            <a:r>
              <a:rPr lang="en-US" altLang="x-none" sz="2000" dirty="0">
                <a:ea typeface="ＭＳ Ｐゴシック" charset="-128"/>
              </a:rPr>
              <a:t>vector of unknowns h = [</a:t>
            </a:r>
            <a:r>
              <a:rPr lang="en-US" altLang="x-none" sz="2000" dirty="0" err="1" smtClean="0">
                <a:ea typeface="ＭＳ Ｐゴシック" charset="-128"/>
              </a:rPr>
              <a:t>a,b,c,d,e,f,g,h</a:t>
            </a:r>
            <a:r>
              <a:rPr lang="en-US" altLang="x-none" sz="2000" dirty="0" smtClean="0">
                <a:ea typeface="ＭＳ Ｐゴシック" charset="-128"/>
              </a:rPr>
              <a:t>]</a:t>
            </a:r>
            <a:r>
              <a:rPr lang="en-US" altLang="x-none" sz="2000" baseline="30000" dirty="0" smtClean="0">
                <a:ea typeface="ＭＳ Ｐゴシック" charset="-128"/>
              </a:rPr>
              <a:t>T</a:t>
            </a:r>
          </a:p>
          <a:p>
            <a:pPr marL="0" indent="0"/>
            <a:r>
              <a:rPr lang="en-US" altLang="x-none" sz="2000" dirty="0" smtClean="0">
                <a:ea typeface="ＭＳ Ｐゴシック" charset="-128"/>
              </a:rPr>
              <a:t>Multiply everything out so there are no divisions.</a:t>
            </a:r>
          </a:p>
          <a:p>
            <a:pPr marL="0" indent="0"/>
            <a:r>
              <a:rPr lang="en-US" altLang="x-none" sz="2000" dirty="0" smtClean="0">
                <a:ea typeface="ＭＳ Ｐゴシック" charset="-128"/>
              </a:rPr>
              <a:t>Need </a:t>
            </a:r>
            <a:r>
              <a:rPr lang="en-US" altLang="x-none" sz="2000" dirty="0">
                <a:ea typeface="ＭＳ Ｐゴシック" charset="-128"/>
              </a:rPr>
              <a:t>at least 8 </a:t>
            </a:r>
            <a:r>
              <a:rPr lang="en-US" altLang="x-none" sz="2000" dirty="0" err="1">
                <a:ea typeface="ＭＳ Ｐゴシック" charset="-128"/>
              </a:rPr>
              <a:t>eqs</a:t>
            </a:r>
            <a:r>
              <a:rPr lang="en-US" altLang="x-none" sz="2000" dirty="0">
                <a:ea typeface="ＭＳ Ｐゴシック" charset="-128"/>
              </a:rPr>
              <a:t>, but the more the better…</a:t>
            </a:r>
          </a:p>
          <a:p>
            <a:pPr marL="0" indent="0"/>
            <a:r>
              <a:rPr lang="en-US" altLang="x-none" sz="2000" dirty="0">
                <a:ea typeface="ＭＳ Ｐゴシック" charset="-128"/>
              </a:rPr>
              <a:t>Solve for </a:t>
            </a:r>
            <a:r>
              <a:rPr lang="en-US" altLang="x-none" sz="2000" dirty="0" smtClean="0">
                <a:ea typeface="ＭＳ Ｐゴシック" charset="-128"/>
              </a:rPr>
              <a:t>h using </a:t>
            </a:r>
            <a:r>
              <a:rPr lang="en-US" altLang="x-none" sz="2000" dirty="0">
                <a:ea typeface="ＭＳ Ｐゴシック" charset="-128"/>
              </a:rPr>
              <a:t>least-squares: </a:t>
            </a:r>
          </a:p>
          <a:p>
            <a:pPr marL="0" indent="0"/>
            <a:endParaRPr lang="en-US" altLang="x-none" sz="2000" dirty="0">
              <a:ea typeface="ＭＳ Ｐゴシック" charset="-128"/>
            </a:endParaRP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3960812" y="1295400"/>
          <a:ext cx="3259138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Equation" r:id="rId4" imgW="1536126" imgH="698339" progId="Equation.3">
                  <p:embed/>
                </p:oleObj>
              </mc:Choice>
              <mc:Fallback>
                <p:oleObj name="Equation" r:id="rId4" imgW="1536126" imgH="6983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1295400"/>
                        <a:ext cx="3259138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9"/>
          <p:cNvSpPr>
            <a:spLocks noChangeArrowheads="1"/>
          </p:cNvSpPr>
          <p:nvPr/>
        </p:nvSpPr>
        <p:spPr bwMode="auto">
          <a:xfrm>
            <a:off x="4908551" y="912814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ja-JP" b="1">
                <a:solidFill>
                  <a:srgbClr val="000000"/>
                </a:solidFill>
                <a:latin typeface="Arial" charset="0"/>
              </a:rPr>
              <a:t>Hp</a:t>
            </a:r>
            <a:endParaRPr lang="en-US" altLang="x-none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8133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5713412" y="5072399"/>
          <a:ext cx="1600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Equation" r:id="rId6" imgW="812447" imgH="266584" progId="Equation.3">
                  <p:embed/>
                </p:oleObj>
              </mc:Choice>
              <mc:Fallback>
                <p:oleObj name="Equation" r:id="rId6" imgW="81244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5072399"/>
                        <a:ext cx="16002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7842" y="5657392"/>
            <a:ext cx="647484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 dirty="0" err="1"/>
              <a:t>Matlab</a:t>
            </a:r>
            <a:r>
              <a:rPr lang="en-US" altLang="x-none" sz="2400" dirty="0"/>
              <a:t>: </a:t>
            </a:r>
            <a:r>
              <a:rPr lang="en-US" altLang="x-none" sz="2400" dirty="0">
                <a:latin typeface="Courier New" charset="0"/>
                <a:ea typeface="Courier New" charset="0"/>
                <a:cs typeface="Courier New" charset="0"/>
              </a:rPr>
              <a:t>p = A \ y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2400" dirty="0" smtClean="0"/>
              <a:t>Python: </a:t>
            </a:r>
            <a:r>
              <a:rPr lang="en-US" altLang="x-none" sz="2400" dirty="0">
                <a:latin typeface="Courier New" charset="0"/>
                <a:ea typeface="Courier New" charset="0"/>
                <a:cs typeface="Courier New" charset="0"/>
              </a:rPr>
              <a:t>p 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numpy.linalg.lstsq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(A, y)</a:t>
            </a:r>
            <a:endParaRPr lang="en-US" altLang="x-none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04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statu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457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6"/>
          <p:cNvSpPr txBox="1">
            <a:spLocks noChangeArrowheads="1"/>
          </p:cNvSpPr>
          <p:nvPr/>
        </p:nvSpPr>
        <p:spPr bwMode="auto">
          <a:xfrm>
            <a:off x="7999412" y="2274889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im2</a:t>
            </a:r>
          </a:p>
        </p:txBody>
      </p:sp>
      <p:pic>
        <p:nvPicPr>
          <p:cNvPr id="50179" name="Picture 7" descr="statu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7200"/>
            <a:ext cx="26257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2970212" y="24384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im1</a:t>
            </a:r>
          </a:p>
        </p:txBody>
      </p:sp>
      <p:sp>
        <p:nvSpPr>
          <p:cNvPr id="12" name="Oval 11"/>
          <p:cNvSpPr/>
          <p:nvPr/>
        </p:nvSpPr>
        <p:spPr>
          <a:xfrm>
            <a:off x="6932612" y="1516063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3412" y="3810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18612" y="1592263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18012" y="381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03412" y="22860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04012" y="32766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18012" y="22860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28212" y="38862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2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statu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457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7999412" y="2274889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im2</a:t>
            </a:r>
          </a:p>
        </p:txBody>
      </p:sp>
      <p:pic>
        <p:nvPicPr>
          <p:cNvPr id="52227" name="Picture 7" descr="statu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7200"/>
            <a:ext cx="26257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8"/>
          <p:cNvSpPr txBox="1">
            <a:spLocks noChangeArrowheads="1"/>
          </p:cNvSpPr>
          <p:nvPr/>
        </p:nvSpPr>
        <p:spPr bwMode="auto">
          <a:xfrm>
            <a:off x="2970212" y="24384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im1</a:t>
            </a:r>
          </a:p>
        </p:txBody>
      </p:sp>
      <p:sp>
        <p:nvSpPr>
          <p:cNvPr id="12" name="Oval 11"/>
          <p:cNvSpPr/>
          <p:nvPr/>
        </p:nvSpPr>
        <p:spPr>
          <a:xfrm>
            <a:off x="6932612" y="16002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3412" y="3810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18612" y="1592263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18012" y="381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03412" y="22860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04012" y="32766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18012" y="22860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28212" y="38862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6412" y="457200"/>
            <a:ext cx="3124200" cy="3657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Content Placeholder 3" descr="warpedim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26" y="381001"/>
            <a:ext cx="4967287" cy="4525963"/>
          </a:xfrm>
        </p:spPr>
      </p:pic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6323012" y="4648200"/>
            <a:ext cx="4129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000">
                <a:solidFill>
                  <a:srgbClr val="000000"/>
                </a:solidFill>
                <a:latin typeface="Calibri" charset="0"/>
              </a:rPr>
              <a:t>im1 warped into reference frame of im2.</a:t>
            </a:r>
          </a:p>
        </p:txBody>
      </p:sp>
      <p:pic>
        <p:nvPicPr>
          <p:cNvPr id="54275" name="Picture 5" descr="statu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360738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3046412" y="51768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im2</a:t>
            </a:r>
          </a:p>
        </p:txBody>
      </p:sp>
      <p:pic>
        <p:nvPicPr>
          <p:cNvPr id="54277" name="Picture 7" descr="statu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7200"/>
            <a:ext cx="26257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8"/>
          <p:cNvSpPr txBox="1">
            <a:spLocks noChangeArrowheads="1"/>
          </p:cNvSpPr>
          <p:nvPr/>
        </p:nvSpPr>
        <p:spPr bwMode="auto">
          <a:xfrm>
            <a:off x="2970212" y="24384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im1</a:t>
            </a:r>
          </a:p>
        </p:txBody>
      </p:sp>
      <p:cxnSp>
        <p:nvCxnSpPr>
          <p:cNvPr id="11" name="Curved Connector 10"/>
          <p:cNvCxnSpPr/>
          <p:nvPr/>
        </p:nvCxnSpPr>
        <p:spPr>
          <a:xfrm rot="10800000">
            <a:off x="2055812" y="457200"/>
            <a:ext cx="4876800" cy="1143000"/>
          </a:xfrm>
          <a:prstGeom prst="curvedConnector3">
            <a:avLst>
              <a:gd name="adj1" fmla="val 133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>
            <a:off x="3808412" y="1905000"/>
            <a:ext cx="4724400" cy="14478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912811" y="6019800"/>
            <a:ext cx="97536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200" dirty="0" smtClean="0">
                <a:solidFill>
                  <a:srgbClr val="000000"/>
                </a:solidFill>
                <a:latin typeface="Calibri" charset="0"/>
              </a:rPr>
              <a:t>Can use </a:t>
            </a:r>
            <a:r>
              <a:rPr lang="en-US" altLang="x-none" sz="2200" dirty="0" err="1" smtClean="0">
                <a:solidFill>
                  <a:srgbClr val="000000"/>
                </a:solidFill>
                <a:latin typeface="Calibri" charset="0"/>
                <a:hlinkClick r:id="rId6"/>
              </a:rPr>
              <a:t>skimage.transform.ProjectiveTransform</a:t>
            </a:r>
            <a:r>
              <a:rPr lang="en-US" altLang="x-none" sz="22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x-none" sz="2200" dirty="0">
                <a:solidFill>
                  <a:srgbClr val="000000"/>
                </a:solidFill>
                <a:latin typeface="Calibri" charset="0"/>
              </a:rPr>
              <a:t>to ask for the colors (possibly interpolated) from im1 at all the positions needed in im2</a:t>
            </a:r>
            <a:r>
              <a:rPr lang="ja-JP" altLang="en-US" sz="2200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en-US" altLang="ja-JP" sz="2200" dirty="0">
                <a:solidFill>
                  <a:srgbClr val="000000"/>
                </a:solidFill>
                <a:latin typeface="Calibri" charset="0"/>
              </a:rPr>
              <a:t>s reference frame.</a:t>
            </a:r>
            <a:endParaRPr lang="en-US" altLang="x-none" sz="2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x-none" altLang="x-none">
              <a:latin typeface="Calibri" charset="0"/>
              <a:ea typeface="ＭＳ Ｐゴシック" charset="-128"/>
            </a:endParaRPr>
          </a:p>
        </p:txBody>
      </p:sp>
      <p:pic>
        <p:nvPicPr>
          <p:cNvPr id="56322" name="Content Placeholder 3" descr="combo_statu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609601"/>
            <a:ext cx="7845425" cy="5745163"/>
          </a:xfrm>
        </p:spPr>
      </p:pic>
      <p:sp>
        <p:nvSpPr>
          <p:cNvPr id="5" name="Rectangle 4"/>
          <p:cNvSpPr/>
          <p:nvPr/>
        </p:nvSpPr>
        <p:spPr>
          <a:xfrm>
            <a:off x="4646612" y="838200"/>
            <a:ext cx="2819400" cy="2209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Matching </a:t>
            </a:r>
            <a:r>
              <a:rPr lang="en-US" altLang="x-none" dirty="0" smtClean="0">
                <a:ea typeface="ＭＳ Ｐゴシック" charset="-128"/>
              </a:rPr>
              <a:t>features with RANSAC + </a:t>
            </a:r>
            <a:r>
              <a:rPr lang="en-US" altLang="x-none" dirty="0" err="1" smtClean="0">
                <a:ea typeface="ＭＳ Ｐゴシック" charset="-128"/>
              </a:rPr>
              <a:t>homography</a:t>
            </a:r>
            <a:endParaRPr lang="en-US" altLang="x-none" dirty="0">
              <a:ea typeface="ＭＳ Ｐゴシック" charset="-128"/>
            </a:endParaRPr>
          </a:p>
        </p:txBody>
      </p:sp>
      <p:pic>
        <p:nvPicPr>
          <p:cNvPr id="1085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7812" y="1371600"/>
            <a:ext cx="6515100" cy="5257800"/>
          </a:xfrm>
        </p:spPr>
      </p:pic>
      <p:sp>
        <p:nvSpPr>
          <p:cNvPr id="708612" name="Line 4"/>
          <p:cNvSpPr>
            <a:spLocks noChangeShapeType="1"/>
          </p:cNvSpPr>
          <p:nvPr/>
        </p:nvSpPr>
        <p:spPr bwMode="auto">
          <a:xfrm flipV="1">
            <a:off x="5389562" y="41148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3" name="Line 5"/>
          <p:cNvSpPr>
            <a:spLocks noChangeShapeType="1"/>
          </p:cNvSpPr>
          <p:nvPr/>
        </p:nvSpPr>
        <p:spPr bwMode="auto">
          <a:xfrm flipV="1">
            <a:off x="5618162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V="1">
            <a:off x="5618162" y="2514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5" name="Line 7"/>
          <p:cNvSpPr>
            <a:spLocks noChangeShapeType="1"/>
          </p:cNvSpPr>
          <p:nvPr/>
        </p:nvSpPr>
        <p:spPr bwMode="auto">
          <a:xfrm flipV="1">
            <a:off x="5160962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6" name="Line 8"/>
          <p:cNvSpPr>
            <a:spLocks noChangeShapeType="1"/>
          </p:cNvSpPr>
          <p:nvPr/>
        </p:nvSpPr>
        <p:spPr bwMode="auto">
          <a:xfrm flipV="1">
            <a:off x="5160962" y="38100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7" name="Line 9"/>
          <p:cNvSpPr>
            <a:spLocks noChangeShapeType="1"/>
          </p:cNvSpPr>
          <p:nvPr/>
        </p:nvSpPr>
        <p:spPr bwMode="auto">
          <a:xfrm>
            <a:off x="4475162" y="33528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8" name="Line 10"/>
          <p:cNvSpPr>
            <a:spLocks noChangeShapeType="1"/>
          </p:cNvSpPr>
          <p:nvPr/>
        </p:nvSpPr>
        <p:spPr bwMode="auto">
          <a:xfrm>
            <a:off x="4475162" y="24384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3027362" y="58674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</a:rPr>
              <a:t>What do we do about the </a:t>
            </a:r>
            <a:r>
              <a:rPr lang="en-US" altLang="en-US">
                <a:solidFill>
                  <a:srgbClr val="000000"/>
                </a:solidFill>
              </a:rPr>
              <a:t>“</a:t>
            </a:r>
            <a:r>
              <a:rPr lang="en-US" altLang="x-none">
                <a:solidFill>
                  <a:srgbClr val="000000"/>
                </a:solidFill>
              </a:rPr>
              <a:t>bad</a:t>
            </a:r>
            <a:r>
              <a:rPr lang="en-US" altLang="en-US">
                <a:solidFill>
                  <a:srgbClr val="000000"/>
                </a:solidFill>
              </a:rPr>
              <a:t>”</a:t>
            </a:r>
            <a:r>
              <a:rPr lang="en-US" altLang="x-none">
                <a:solidFill>
                  <a:srgbClr val="000000"/>
                </a:solidFill>
              </a:rPr>
              <a:t> matches?</a:t>
            </a:r>
          </a:p>
        </p:txBody>
      </p:sp>
    </p:spTree>
    <p:extLst>
      <p:ext uri="{BB962C8B-B14F-4D97-AF65-F5344CB8AC3E}">
        <p14:creationId xmlns:p14="http://schemas.microsoft.com/office/powerpoint/2010/main" val="6692494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 animBg="1"/>
      <p:bldP spid="708613" grpId="0" animBg="1"/>
      <p:bldP spid="708614" grpId="0" animBg="1"/>
      <p:bldP spid="708615" grpId="0" animBg="1"/>
      <p:bldP spid="708616" grpId="0" animBg="1"/>
      <p:bldP spid="708617" grpId="0" animBg="1"/>
      <p:bldP spid="708618" grpId="0" animBg="1"/>
      <p:bldP spid="7086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Motivating Application: Panorama Stitching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Are you getting the whole picture?</a:t>
            </a:r>
          </a:p>
          <a:p>
            <a:pPr lvl="1"/>
            <a:r>
              <a:rPr lang="en-US" altLang="x-none">
                <a:ea typeface="ＭＳ Ｐゴシック" charset="-128"/>
              </a:rPr>
              <a:t>Compact Camera FOV = 50 x 35°</a:t>
            </a:r>
          </a:p>
          <a:p>
            <a:pPr lvl="1"/>
            <a:r>
              <a:rPr lang="en-US" altLang="x-none">
                <a:ea typeface="ＭＳ Ｐゴシック" charset="-128"/>
              </a:rPr>
              <a:t>Human FOV                = 200 x 135°</a:t>
            </a:r>
          </a:p>
          <a:p>
            <a:pPr lvl="1"/>
            <a:endParaRPr lang="en-US" altLang="x-none">
              <a:ea typeface="ＭＳ Ｐゴシック" charset="-128"/>
            </a:endParaRPr>
          </a:p>
        </p:txBody>
      </p:sp>
      <p:pic>
        <p:nvPicPr>
          <p:cNvPr id="19459" name="Picture 4" descr="hum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827463"/>
            <a:ext cx="91440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916862" y="6515100"/>
            <a:ext cx="246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Arial" charset="0"/>
              </a:rPr>
              <a:t>Slide from Brown &amp; Lowe</a:t>
            </a:r>
          </a:p>
        </p:txBody>
      </p:sp>
    </p:spTree>
    <p:extLst>
      <p:ext uri="{BB962C8B-B14F-4D97-AF65-F5344CB8AC3E}">
        <p14:creationId xmlns:p14="http://schemas.microsoft.com/office/powerpoint/2010/main" val="8368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RANSAC for estimating homography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2" y="1752600"/>
            <a:ext cx="8153400" cy="4343400"/>
          </a:xfrm>
        </p:spPr>
        <p:txBody>
          <a:bodyPr/>
          <a:lstStyle/>
          <a:p>
            <a:pPr marL="533400" indent="-533400"/>
            <a:r>
              <a:rPr lang="en-US" altLang="x-none" sz="3200">
                <a:ea typeface="ＭＳ Ｐゴシック" charset="-128"/>
              </a:rPr>
              <a:t>RANSAC loop: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Select four feature pairs (at random)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Compute homography H (exact)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Compute </a:t>
            </a:r>
            <a:r>
              <a:rPr lang="en-US" altLang="x-none" sz="3200" i="1">
                <a:ea typeface="ＭＳ Ｐゴシック" charset="-128"/>
              </a:rPr>
              <a:t>inliers</a:t>
            </a:r>
            <a:r>
              <a:rPr lang="en-US" altLang="x-none" sz="3200">
                <a:ea typeface="ＭＳ Ｐゴシック" charset="-128"/>
              </a:rPr>
              <a:t> where  </a:t>
            </a:r>
            <a:r>
              <a:rPr lang="en-US" altLang="x-none" sz="3200" i="1">
                <a:latin typeface="Times New Roman" charset="0"/>
                <a:ea typeface="ＭＳ Ｐゴシック" charset="-128"/>
              </a:rPr>
              <a:t>SSD(p</a:t>
            </a:r>
            <a:r>
              <a:rPr lang="en-US" altLang="x-none" sz="3200" i="1" baseline="-25000">
                <a:latin typeface="Times New Roman" charset="0"/>
                <a:ea typeface="ＭＳ Ｐゴシック" charset="-128"/>
              </a:rPr>
              <a:t>i</a:t>
            </a:r>
            <a:r>
              <a:rPr lang="en-US" altLang="en-US" sz="3200" i="1">
                <a:latin typeface="Times New Roman" charset="0"/>
                <a:ea typeface="ＭＳ Ｐゴシック" charset="-128"/>
              </a:rPr>
              <a:t>’</a:t>
            </a:r>
            <a:r>
              <a:rPr lang="en-US" altLang="x-none" sz="3200" i="1">
                <a:latin typeface="Times New Roman" charset="0"/>
                <a:ea typeface="ＭＳ Ｐゴシック" charset="-128"/>
              </a:rPr>
              <a:t>, </a:t>
            </a:r>
            <a:r>
              <a:rPr lang="en-US" altLang="x-none" sz="3200" b="1" i="1">
                <a:latin typeface="Times New Roman" charset="0"/>
                <a:ea typeface="ＭＳ Ｐゴシック" charset="-128"/>
              </a:rPr>
              <a:t>H</a:t>
            </a:r>
            <a:r>
              <a:rPr lang="en-US" altLang="x-none" sz="3200" i="1">
                <a:latin typeface="Times New Roman" charset="0"/>
                <a:ea typeface="ＭＳ Ｐゴシック" charset="-128"/>
              </a:rPr>
              <a:t> p</a:t>
            </a:r>
            <a:r>
              <a:rPr lang="en-US" altLang="x-none" sz="3200" i="1" baseline="-25000">
                <a:latin typeface="Times New Roman" charset="0"/>
                <a:ea typeface="ＭＳ Ｐゴシック" charset="-128"/>
              </a:rPr>
              <a:t>i)</a:t>
            </a:r>
            <a:r>
              <a:rPr lang="en-US" altLang="x-none" sz="3200" i="1">
                <a:latin typeface="Times New Roman" charset="0"/>
                <a:ea typeface="ＭＳ Ｐゴシック" charset="-128"/>
              </a:rPr>
              <a:t> &lt; </a:t>
            </a:r>
            <a:r>
              <a:rPr lang="el-GR" altLang="x-none" sz="3200" i="1">
                <a:latin typeface="Times New Roman" charset="0"/>
                <a:ea typeface="ＭＳ Ｐゴシック" charset="-128"/>
              </a:rPr>
              <a:t>ε</a:t>
            </a:r>
            <a:endParaRPr lang="el-GR" altLang="x-none" sz="3200">
              <a:latin typeface="Times New Roman" charset="0"/>
              <a:ea typeface="ＭＳ Ｐゴシック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Keep largest set of inliers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Re-compute least-squares H estimate on all of the inliers</a:t>
            </a:r>
            <a:endParaRPr lang="en-US" altLang="x-none" sz="3200" i="1">
              <a:latin typeface="Times New Roman" charset="0"/>
              <a:ea typeface="ＭＳ Ｐゴシック" charset="-128"/>
            </a:endParaRPr>
          </a:p>
        </p:txBody>
      </p:sp>
      <p:sp>
        <p:nvSpPr>
          <p:cNvPr id="712708" name="Freeform 4"/>
          <p:cNvSpPr>
            <a:spLocks/>
          </p:cNvSpPr>
          <p:nvPr/>
        </p:nvSpPr>
        <p:spPr bwMode="auto">
          <a:xfrm>
            <a:off x="1738312" y="2514600"/>
            <a:ext cx="469900" cy="762000"/>
          </a:xfrm>
          <a:custGeom>
            <a:avLst/>
            <a:gdLst>
              <a:gd name="T0" fmla="*/ 624998750 w 296"/>
              <a:gd name="T1" fmla="*/ 448027778 h 1296"/>
              <a:gd name="T2" fmla="*/ 20161250 w 296"/>
              <a:gd name="T3" fmla="*/ 149342593 h 1296"/>
              <a:gd name="T4" fmla="*/ 745966250 w 296"/>
              <a:gd name="T5" fmla="*/ 0 h 1296"/>
              <a:gd name="T6" fmla="*/ 0 60000 65536"/>
              <a:gd name="T7" fmla="*/ 0 60000 65536"/>
              <a:gd name="T8" fmla="*/ 0 60000 65536"/>
              <a:gd name="T9" fmla="*/ 0 w 296"/>
              <a:gd name="T10" fmla="*/ 0 h 1296"/>
              <a:gd name="T11" fmla="*/ 296 w 29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1296">
                <a:moveTo>
                  <a:pt x="248" y="1296"/>
                </a:moveTo>
                <a:cubicBezTo>
                  <a:pt x="124" y="972"/>
                  <a:pt x="0" y="648"/>
                  <a:pt x="8" y="432"/>
                </a:cubicBezTo>
                <a:cubicBezTo>
                  <a:pt x="16" y="216"/>
                  <a:pt x="248" y="72"/>
                  <a:pt x="296" y="0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325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7" grpId="0" build="p"/>
      <p:bldP spid="71270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RANSAC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4000">
                <a:ea typeface="ＭＳ Ｐゴシック" charset="-128"/>
              </a:rPr>
              <a:t>The key idea is </a:t>
            </a:r>
            <a:r>
              <a:rPr lang="en-US" altLang="x-none" sz="4000" i="1">
                <a:ea typeface="ＭＳ Ｐゴシック" charset="-128"/>
              </a:rPr>
              <a:t>not</a:t>
            </a:r>
            <a:r>
              <a:rPr lang="en-US" altLang="x-none" sz="4000">
                <a:ea typeface="ＭＳ Ｐゴシック" charset="-128"/>
              </a:rPr>
              <a:t> that there are more inliers than outliers, but that the outliers are wrong in </a:t>
            </a:r>
            <a:r>
              <a:rPr lang="en-US" altLang="x-none" sz="4000" i="1">
                <a:ea typeface="ＭＳ Ｐゴシック" charset="-128"/>
              </a:rPr>
              <a:t>different</a:t>
            </a:r>
            <a:r>
              <a:rPr lang="en-US" altLang="x-none" sz="4000">
                <a:ea typeface="ＭＳ Ｐゴシック" charset="-128"/>
              </a:rPr>
              <a:t> ways.</a:t>
            </a:r>
          </a:p>
          <a:p>
            <a:endParaRPr lang="en-US" altLang="x-none" sz="4000">
              <a:ea typeface="ＭＳ Ｐゴシック" charset="-128"/>
            </a:endParaRPr>
          </a:p>
          <a:p>
            <a:r>
              <a:rPr lang="en-US" altLang="en-US" sz="4000">
                <a:ea typeface="ＭＳ Ｐゴシック" charset="-128"/>
              </a:rPr>
              <a:t>“</a:t>
            </a:r>
            <a:r>
              <a:rPr lang="en-US" altLang="x-none" sz="4000">
                <a:ea typeface="ＭＳ Ｐゴシック" charset="-128"/>
              </a:rPr>
              <a:t>All happy families are alike; each unhappy family is unhappy in its own way.</a:t>
            </a:r>
            <a:r>
              <a:rPr lang="en-US" altLang="en-US" sz="4000">
                <a:ea typeface="ＭＳ Ｐゴシック" charset="-128"/>
              </a:rPr>
              <a:t>”</a:t>
            </a:r>
            <a:r>
              <a:rPr lang="en-US" altLang="x-none" sz="4000">
                <a:ea typeface="ＭＳ Ｐゴシック" charset="-128"/>
              </a:rPr>
              <a:t/>
            </a:r>
            <a:br>
              <a:rPr lang="en-US" altLang="x-none" sz="4000">
                <a:ea typeface="ＭＳ Ｐゴシック" charset="-128"/>
              </a:rPr>
            </a:br>
            <a:r>
              <a:rPr lang="en-US" altLang="x-none" sz="4000">
                <a:ea typeface="ＭＳ Ｐゴシック" charset="-128"/>
              </a:rPr>
              <a:t>– Tolstoy, Anne Karenina</a:t>
            </a:r>
          </a:p>
        </p:txBody>
      </p:sp>
    </p:spTree>
    <p:extLst>
      <p:ext uri="{BB962C8B-B14F-4D97-AF65-F5344CB8AC3E}">
        <p14:creationId xmlns:p14="http://schemas.microsoft.com/office/powerpoint/2010/main" val="1299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 smtClean="0">
                <a:latin typeface="Calibri" charset="0"/>
                <a:ea typeface="Calibri" charset="0"/>
                <a:cs typeface="Calibri" charset="0"/>
              </a:rPr>
              <a:t>Find corresponding feature points</a:t>
            </a:r>
            <a:endParaRPr lang="en-US" altLang="x-none" sz="36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latin typeface="Calibri" charset="0"/>
                <a:ea typeface="Calibri" charset="0"/>
                <a:cs typeface="Calibri" charset="0"/>
              </a:rPr>
              <a:t>Fit a model placing the two images in correspondence</a:t>
            </a: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Blend</a:t>
            </a: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  <p:pic>
        <p:nvPicPr>
          <p:cNvPr id="6" name="Picture 5" descr="h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581400"/>
            <a:ext cx="62214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67599" y="3048000"/>
            <a:ext cx="7826639" cy="2213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Easy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blending: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for each pixel in the overlap region, use linear interpolation with weights based on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distances.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Fancier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blending: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  <a:hlinkClick r:id="rId3"/>
              </a:rPr>
              <a:t>Poisson blending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Panorama Blending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0274" y="4916774"/>
            <a:ext cx="9296400" cy="1600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x-none">
                <a:ea typeface="ＭＳ Ｐゴシック" charset="-128"/>
              </a:rPr>
              <a:t>Pick one image (red)</a:t>
            </a:r>
          </a:p>
          <a:p>
            <a:pPr marL="457200" indent="-457200">
              <a:buFontTx/>
              <a:buAutoNum type="arabicPeriod"/>
            </a:pPr>
            <a:r>
              <a:rPr lang="en-US" altLang="x-none" dirty="0">
                <a:ea typeface="ＭＳ Ｐゴシック" charset="-128"/>
              </a:rPr>
              <a:t>Warp the other images towards it (usually, one by one)</a:t>
            </a:r>
          </a:p>
          <a:p>
            <a:pPr marL="457200" indent="-457200">
              <a:buFontTx/>
              <a:buAutoNum type="arabicPeriod"/>
            </a:pPr>
            <a:r>
              <a:rPr lang="en-US" altLang="x-none" dirty="0">
                <a:ea typeface="ＭＳ Ｐゴシック" charset="-128"/>
              </a:rPr>
              <a:t>Blend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335374"/>
            <a:ext cx="845026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054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Visual </a:t>
            </a:r>
            <a:r>
              <a:rPr lang="en-US" dirty="0" err="1" smtClean="0">
                <a:hlinkClick r:id="rId2"/>
              </a:rPr>
              <a:t>Odometry</a:t>
            </a:r>
            <a:r>
              <a:rPr lang="en-US" dirty="0" smtClean="0">
                <a:hlinkClick r:id="rId2"/>
              </a:rPr>
              <a:t> with </a:t>
            </a:r>
            <a:r>
              <a:rPr lang="en-US" dirty="0" err="1" smtClean="0">
                <a:hlinkClick r:id="rId2"/>
              </a:rPr>
              <a:t>OpenCV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Motivating Application: Panorama Stitching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Are you getting the whole picture?</a:t>
            </a:r>
          </a:p>
          <a:p>
            <a:pPr lvl="1"/>
            <a:r>
              <a:rPr lang="en-US" altLang="x-none">
                <a:ea typeface="ＭＳ Ｐゴシック" charset="-128"/>
              </a:rPr>
              <a:t>Compact Camera FOV = 50 x 35°</a:t>
            </a:r>
          </a:p>
          <a:p>
            <a:pPr lvl="1"/>
            <a:r>
              <a:rPr lang="en-US" altLang="x-none">
                <a:ea typeface="ＭＳ Ｐゴシック" charset="-128"/>
              </a:rPr>
              <a:t>Human FOV                = 200 x 135°</a:t>
            </a:r>
          </a:p>
          <a:p>
            <a:pPr lvl="1"/>
            <a:r>
              <a:rPr lang="en-US" altLang="x-none">
                <a:ea typeface="ＭＳ Ｐゴシック" charset="-128"/>
              </a:rPr>
              <a:t>Panoramic Mosaic        = 360 x 180°</a:t>
            </a:r>
          </a:p>
          <a:p>
            <a:pPr lvl="1"/>
            <a:endParaRPr lang="en-US" altLang="x-none">
              <a:ea typeface="ＭＳ Ｐゴシック" charset="-128"/>
            </a:endParaRPr>
          </a:p>
        </p:txBody>
      </p:sp>
      <p:pic>
        <p:nvPicPr>
          <p:cNvPr id="20483" name="Picture 4" descr="294x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818995"/>
            <a:ext cx="91440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7916862" y="6515100"/>
            <a:ext cx="246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Arial" charset="0"/>
              </a:rPr>
              <a:t>Slide from Brown &amp; Lowe</a:t>
            </a:r>
          </a:p>
        </p:txBody>
      </p:sp>
    </p:spTree>
    <p:extLst>
      <p:ext uri="{BB962C8B-B14F-4D97-AF65-F5344CB8AC3E}">
        <p14:creationId xmlns:p14="http://schemas.microsoft.com/office/powerpoint/2010/main" val="2441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101643</TotalTime>
  <Words>4220</Words>
  <Application>Microsoft Macintosh PowerPoint</Application>
  <PresentationFormat>Custom</PresentationFormat>
  <Paragraphs>688</Paragraphs>
  <Slides>84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84</vt:i4>
      </vt:variant>
    </vt:vector>
  </HeadingPairs>
  <TitlesOfParts>
    <vt:vector size="101" baseType="lpstr">
      <vt:lpstr>Calibri</vt:lpstr>
      <vt:lpstr>Cambria Math</vt:lpstr>
      <vt:lpstr>Courier New</vt:lpstr>
      <vt:lpstr>Futura Bk BT</vt:lpstr>
      <vt:lpstr>Gill Sans</vt:lpstr>
      <vt:lpstr>ＭＳ Ｐゴシック</vt:lpstr>
      <vt:lpstr>Myriad Pro</vt:lpstr>
      <vt:lpstr>Palatino Linotype</vt:lpstr>
      <vt:lpstr>Symbol</vt:lpstr>
      <vt:lpstr>Times</vt:lpstr>
      <vt:lpstr>Times New Roman</vt:lpstr>
      <vt:lpstr>Arial</vt:lpstr>
      <vt:lpstr>Default Design</vt:lpstr>
      <vt:lpstr>Photo Editor Photo</vt:lpstr>
      <vt:lpstr>Bitmap Image</vt:lpstr>
      <vt:lpstr>CorelDRAW</vt:lpstr>
      <vt:lpstr>Equation</vt:lpstr>
      <vt:lpstr>CS 6501: 3D Reconstruction and Understanding  Feature Detection and Matching</vt:lpstr>
      <vt:lpstr>Outline</vt:lpstr>
      <vt:lpstr>Motivation: Image Matching (Hard Problem)</vt:lpstr>
      <vt:lpstr>Motivation: Image Matching (Harder Case)</vt:lpstr>
      <vt:lpstr>What is a Feature?</vt:lpstr>
      <vt:lpstr>Motivation for sparse/local features</vt:lpstr>
      <vt:lpstr>Motivating Application: Panorama Stitching</vt:lpstr>
      <vt:lpstr>Motivating Application: Panorama Stitching</vt:lpstr>
      <vt:lpstr>Motivating Application: Panorama Stitching</vt:lpstr>
      <vt:lpstr>Mosaics: stitching images together</vt:lpstr>
      <vt:lpstr>Image Alignment</vt:lpstr>
      <vt:lpstr>Feature-based Panorama Stitching</vt:lpstr>
      <vt:lpstr>Feature-based Panorama Stitching</vt:lpstr>
      <vt:lpstr>Feature-based Panorama Stitching</vt:lpstr>
      <vt:lpstr>Requirements for the Features</vt:lpstr>
      <vt:lpstr>Requirements for the Features</vt:lpstr>
      <vt:lpstr>Outline</vt:lpstr>
      <vt:lpstr>Harris Corner Detector: Basic Idea</vt:lpstr>
      <vt:lpstr>Harris Corner Detector: Basic Idea</vt:lpstr>
      <vt:lpstr>Gradient covariance matrix</vt:lpstr>
      <vt:lpstr>Harris Detector: Mathematics</vt:lpstr>
      <vt:lpstr>Applications of Corner Detectors</vt:lpstr>
      <vt:lpstr>Applications of Corner Detectors</vt:lpstr>
      <vt:lpstr>Outline</vt:lpstr>
      <vt:lpstr>Gaussian Pyramids</vt:lpstr>
      <vt:lpstr>PowerPoint Presentation</vt:lpstr>
      <vt:lpstr>What are they good for?</vt:lpstr>
      <vt:lpstr>Difference of Gaussians Feature Detector</vt:lpstr>
      <vt:lpstr>Difference of Gaussians</vt:lpstr>
      <vt:lpstr>Non-maxima (non-minima) suppression</vt:lpstr>
      <vt:lpstr>Difference of Gaussian Detected Keypoints</vt:lpstr>
      <vt:lpstr>Outline</vt:lpstr>
      <vt:lpstr>Feature Descriptors</vt:lpstr>
      <vt:lpstr>Descriptors Invariant to Rotation</vt:lpstr>
      <vt:lpstr>SIFT Keypoint: Orientation</vt:lpstr>
      <vt:lpstr>SIFT Descriptor (A Feature Vector)</vt:lpstr>
      <vt:lpstr>SIFT Descriptor (A Feature Vector)</vt:lpstr>
      <vt:lpstr>Feature Matching</vt:lpstr>
      <vt:lpstr>Feature Matching</vt:lpstr>
      <vt:lpstr>What about outliers?</vt:lpstr>
      <vt:lpstr>Feature-space outlier rejection</vt:lpstr>
      <vt:lpstr>Feature-space outlier rejection</vt:lpstr>
      <vt:lpstr>Outline</vt:lpstr>
      <vt:lpstr>Model fitting</vt:lpstr>
      <vt:lpstr>Example: Aligning Two Photographs</vt:lpstr>
      <vt:lpstr>Example: Estimating a transformation</vt:lpstr>
      <vt:lpstr>Example: fitting a 3D object model</vt:lpstr>
      <vt:lpstr>Critical issues: outliers</vt:lpstr>
      <vt:lpstr>Critical issues: missing data (occlusions)</vt:lpstr>
      <vt:lpstr>Non-robust Model Fitting</vt:lpstr>
      <vt:lpstr>Outline</vt:lpstr>
      <vt:lpstr>PowerPoint Presentation</vt:lpstr>
      <vt:lpstr>PowerPoint Presentation</vt:lpstr>
      <vt:lpstr>PowerPoint Presentation</vt:lpstr>
      <vt:lpstr>Hough Transform: Effect of Noise</vt:lpstr>
      <vt:lpstr>Hough Transform: Effect of Noise</vt:lpstr>
      <vt:lpstr>Discussion</vt:lpstr>
      <vt:lpstr>Hough Transform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the parameters</vt:lpstr>
      <vt:lpstr>RANSAC Conclusions</vt:lpstr>
      <vt:lpstr>Outline</vt:lpstr>
      <vt:lpstr>Feature-based Panorama Stitching</vt:lpstr>
      <vt:lpstr>Feature-based Panorama Stitching</vt:lpstr>
      <vt:lpstr>Feature-based Panorama Stitching</vt:lpstr>
      <vt:lpstr>Aligning Images with Homographies</vt:lpstr>
      <vt:lpstr>Homographies</vt:lpstr>
      <vt:lpstr>Julian Beever: Manual Homographies</vt:lpstr>
      <vt:lpstr>Homography</vt:lpstr>
      <vt:lpstr>Solving for homographies</vt:lpstr>
      <vt:lpstr>PowerPoint Presentation</vt:lpstr>
      <vt:lpstr>PowerPoint Presentation</vt:lpstr>
      <vt:lpstr>PowerPoint Presentation</vt:lpstr>
      <vt:lpstr>PowerPoint Presentation</vt:lpstr>
      <vt:lpstr>Matching features with RANSAC + homography</vt:lpstr>
      <vt:lpstr>RANSAC for estimating homography</vt:lpstr>
      <vt:lpstr>RANSAC</vt:lpstr>
      <vt:lpstr>Feature-based Panorama Stitching</vt:lpstr>
      <vt:lpstr>Panorama Blending</vt:lpstr>
      <vt:lpstr>Applications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3545</cp:revision>
  <cp:lastPrinted>2016-08-25T14:29:55Z</cp:lastPrinted>
  <dcterms:created xsi:type="dcterms:W3CDTF">2008-06-05T17:05:06Z</dcterms:created>
  <dcterms:modified xsi:type="dcterms:W3CDTF">2017-08-31T19:22:14Z</dcterms:modified>
</cp:coreProperties>
</file>