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2"/>
  </p:notesMasterIdLst>
  <p:handoutMasterIdLst>
    <p:handoutMasterId r:id="rId33"/>
  </p:handoutMasterIdLst>
  <p:sldIdLst>
    <p:sldId id="1404" r:id="rId2"/>
    <p:sldId id="1447" r:id="rId3"/>
    <p:sldId id="1448" r:id="rId4"/>
    <p:sldId id="1449" r:id="rId5"/>
    <p:sldId id="1409" r:id="rId6"/>
    <p:sldId id="1410" r:id="rId7"/>
    <p:sldId id="1411" r:id="rId8"/>
    <p:sldId id="1412" r:id="rId9"/>
    <p:sldId id="1413" r:id="rId10"/>
    <p:sldId id="1414" r:id="rId11"/>
    <p:sldId id="1415" r:id="rId12"/>
    <p:sldId id="1416" r:id="rId13"/>
    <p:sldId id="1417" r:id="rId14"/>
    <p:sldId id="1418" r:id="rId15"/>
    <p:sldId id="1420" r:id="rId16"/>
    <p:sldId id="1421" r:id="rId17"/>
    <p:sldId id="1422" r:id="rId18"/>
    <p:sldId id="1423" r:id="rId19"/>
    <p:sldId id="1424" r:id="rId20"/>
    <p:sldId id="1425" r:id="rId21"/>
    <p:sldId id="1426" r:id="rId22"/>
    <p:sldId id="1427" r:id="rId23"/>
    <p:sldId id="1489" r:id="rId24"/>
    <p:sldId id="1429" r:id="rId25"/>
    <p:sldId id="1452" r:id="rId26"/>
    <p:sldId id="1453" r:id="rId27"/>
    <p:sldId id="1454" r:id="rId28"/>
    <p:sldId id="1431" r:id="rId29"/>
    <p:sldId id="1451" r:id="rId30"/>
    <p:sldId id="1455" r:id="rId31"/>
  </p:sldIdLst>
  <p:sldSz cx="12188825" cy="6858000"/>
  <p:notesSz cx="6934200" cy="9232900"/>
  <p:custDataLst>
    <p:tags r:id="rId3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36" userDrawn="1">
          <p15:clr>
            <a:srgbClr val="A4A3A4"/>
          </p15:clr>
        </p15:guide>
        <p15:guide id="3" orient="horz" pos="2260" userDrawn="1">
          <p15:clr>
            <a:srgbClr val="A4A3A4"/>
          </p15:clr>
        </p15:guide>
        <p15:guide id="6" orient="horz" pos="192" userDrawn="1">
          <p15:clr>
            <a:srgbClr val="A4A3A4"/>
          </p15:clr>
        </p15:guide>
        <p15:guide id="7" pos="4139" userDrawn="1">
          <p15:clr>
            <a:srgbClr val="A4A3A4"/>
          </p15:clr>
        </p15:guide>
        <p15:guide id="9" pos="4339" userDrawn="1">
          <p15:clr>
            <a:srgbClr val="A4A3A4"/>
          </p15:clr>
        </p15:guide>
        <p15:guide id="11" pos="4539" userDrawn="1">
          <p15:clr>
            <a:srgbClr val="A4A3A4"/>
          </p15:clr>
        </p15:guide>
        <p15:guide id="13" pos="4739" userDrawn="1">
          <p15:clr>
            <a:srgbClr val="A4A3A4"/>
          </p15:clr>
        </p15:guide>
        <p15:guide id="15" orient="horz" pos="2460" userDrawn="1">
          <p15:clr>
            <a:srgbClr val="A4A3A4"/>
          </p15:clr>
        </p15:guide>
        <p15:guide id="17" orient="horz" pos="2660" userDrawn="1">
          <p15:clr>
            <a:srgbClr val="A4A3A4"/>
          </p15:clr>
        </p15:guide>
        <p15:guide id="18" orient="horz" pos="4320" userDrawn="1">
          <p15:clr>
            <a:srgbClr val="A4A3A4"/>
          </p15:clr>
        </p15:guide>
        <p15:guide id="19" orient="horz" pos="2860" userDrawn="1">
          <p15:clr>
            <a:srgbClr val="A4A3A4"/>
          </p15:clr>
        </p15:guide>
        <p15:guide id="20" orient="horz" pos="4176" userDrawn="1">
          <p15:clr>
            <a:srgbClr val="A4A3A4"/>
          </p15:clr>
        </p15:guide>
        <p15:guide id="21" orient="horz" pos="3060" userDrawn="1">
          <p15:clr>
            <a:srgbClr val="A4A3A4"/>
          </p15:clr>
        </p15:guide>
        <p15:guide id="22" pos="4943" userDrawn="1">
          <p15:clr>
            <a:srgbClr val="A4A3A4"/>
          </p15:clr>
        </p15:guide>
        <p15:guide id="24" pos="5135" userDrawn="1">
          <p15:clr>
            <a:srgbClr val="A4A3A4"/>
          </p15:clr>
        </p15:guide>
        <p15:guide id="27" orient="horz" pos="32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DCDC"/>
    <a:srgbClr val="99FC99"/>
    <a:srgbClr val="FFFF76"/>
    <a:srgbClr val="FFFF00"/>
    <a:srgbClr val="FF5B5E"/>
    <a:srgbClr val="9999FF"/>
    <a:srgbClr val="A0D8FC"/>
    <a:srgbClr val="93D14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86527" autoAdjust="0"/>
  </p:normalViewPr>
  <p:slideViewPr>
    <p:cSldViewPr>
      <p:cViewPr>
        <p:scale>
          <a:sx n="73" d="100"/>
          <a:sy n="73" d="100"/>
        </p:scale>
        <p:origin x="872" y="752"/>
      </p:cViewPr>
      <p:guideLst>
        <p:guide orient="horz" pos="2736"/>
        <p:guide orient="horz" pos="2260"/>
        <p:guide orient="horz" pos="192"/>
        <p:guide pos="4139"/>
        <p:guide pos="4339"/>
        <p:guide pos="4539"/>
        <p:guide pos="4739"/>
        <p:guide orient="horz" pos="2460"/>
        <p:guide orient="horz" pos="2660"/>
        <p:guide orient="horz" pos="4320"/>
        <p:guide orient="horz" pos="2860"/>
        <p:guide orient="horz" pos="4176"/>
        <p:guide orient="horz" pos="3060"/>
        <p:guide pos="4943"/>
        <p:guide pos="5135"/>
        <p:guide orient="horz" pos="32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80" d="100"/>
        <a:sy n="180" d="100"/>
      </p:scale>
      <p:origin x="0" y="0"/>
    </p:cViewPr>
  </p:notesTextViewPr>
  <p:sorterViewPr>
    <p:cViewPr>
      <p:scale>
        <a:sx n="116" d="100"/>
        <a:sy n="11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944" y="184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tags" Target="tags/tag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7FD52F11-82F9-487F-A4B4-5FF5AFBE2455}" type="datetimeFigureOut">
              <a:rPr lang="en-US" smtClean="0"/>
              <a:pPr/>
              <a:t>8/29/17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23DC89A8-7065-4E1E-A684-A24A390C97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979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9A601B93-F761-48BF-8BD7-15ACBDE718AB}" type="datetimeFigureOut">
              <a:rPr lang="en-US" smtClean="0"/>
              <a:pPr/>
              <a:t>8/29/17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0525" y="693738"/>
            <a:ext cx="61531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 vert="horz" lIns="92309" tIns="46154" rIns="92309" bIns="461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1C52F251-12B7-4DA9-BBB1-AB213C944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057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94B0E80E-F251-AD45-AEF7-44E8B15F061C}" type="slidenum">
              <a:rPr lang="en-US"/>
              <a:pPr/>
              <a:t>5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5672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eaLnBrk="1" hangingPunct="1"/>
            <a:fld id="{EE82F5A8-ECD1-894F-8052-52C99174BB3F}" type="slidenum">
              <a:rPr lang="en-US" sz="1200">
                <a:latin typeface="Calibri" charset="0"/>
              </a:rPr>
              <a:pPr eaLnBrk="1" hangingPunct="1"/>
              <a:t>16</a:t>
            </a:fld>
            <a:endParaRPr lang="en-US" sz="1200">
              <a:latin typeface="Calibri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798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eaLnBrk="1" hangingPunct="1"/>
            <a:fld id="{BCE0C861-568F-4C42-8F34-E8B038BBFA35}" type="slidenum">
              <a:rPr lang="en-US" sz="1200">
                <a:latin typeface="Calibri" charset="0"/>
              </a:rPr>
              <a:pPr eaLnBrk="1" hangingPunct="1"/>
              <a:t>17</a:t>
            </a:fld>
            <a:endParaRPr lang="en-US" sz="1200">
              <a:latin typeface="Calibri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373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eaLnBrk="1" hangingPunct="1"/>
            <a:fld id="{F4C7020C-2E58-A848-B055-481EC2FAA71C}" type="slidenum">
              <a:rPr lang="en-US" sz="1200">
                <a:latin typeface="Calibri" charset="0"/>
              </a:rPr>
              <a:pPr eaLnBrk="1" hangingPunct="1"/>
              <a:t>18</a:t>
            </a:fld>
            <a:endParaRPr lang="en-US" sz="1200">
              <a:latin typeface="Calibri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6434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" charset="0"/>
              </a:rPr>
              <a:t>Questions at this point?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eaLnBrk="1" hangingPunct="1"/>
            <a:fld id="{C4D17FCF-8F90-FE4A-A084-8BAD102DE549}" type="slidenum">
              <a:rPr lang="en-US" sz="1200">
                <a:latin typeface="Calibri" charset="0"/>
              </a:rPr>
              <a:pPr eaLnBrk="1" hangingPunct="1"/>
              <a:t>21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980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" charset="0"/>
              </a:rPr>
              <a:t>Questions at this point?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eaLnBrk="1" hangingPunct="1"/>
            <a:fld id="{C4D17FCF-8F90-FE4A-A084-8BAD102DE549}" type="slidenum">
              <a:rPr lang="en-US" sz="1200">
                <a:latin typeface="Calibri" charset="0"/>
              </a:rPr>
              <a:pPr eaLnBrk="1" hangingPunct="1"/>
              <a:t>22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3724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eaLnBrk="1" hangingPunct="1"/>
            <a:fld id="{A86CD220-EAC2-C046-9A2E-F7872705B36D}" type="slidenum">
              <a:rPr lang="en-US" sz="1200">
                <a:latin typeface="Calibri" charset="0"/>
              </a:rPr>
              <a:pPr eaLnBrk="1" hangingPunct="1"/>
              <a:t>24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562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eaLnBrk="1" hangingPunct="1"/>
            <a:fld id="{FE79F61F-8740-F340-A1CE-600A40E59916}" type="slidenum">
              <a:rPr lang="en-US" sz="1200">
                <a:latin typeface="Calibri" charset="0"/>
              </a:rPr>
              <a:pPr eaLnBrk="1" hangingPunct="1"/>
              <a:t>28</a:t>
            </a:fld>
            <a:endParaRPr lang="en-US" sz="1200">
              <a:latin typeface="Calibri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319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F595978B-785C-7349-A5A9-E0720BB2761B}" type="slidenum">
              <a:rPr lang="en-US"/>
              <a:pPr/>
              <a:t>6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878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23AF4CEC-4608-D643-918A-4AD37338B0CE}" type="slidenum">
              <a:rPr lang="en-US"/>
              <a:pPr/>
              <a:t>7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176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EA7C86FC-F254-D44C-B050-7B2C1BB37E49}" type="slidenum">
              <a:rPr lang="en-US"/>
              <a:pPr/>
              <a:t>8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520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A59E53FF-0DE5-C142-8C31-E92E32D601B9}" type="slidenum">
              <a:rPr lang="en-US"/>
              <a:pPr/>
              <a:t>9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11288" y="382588"/>
            <a:ext cx="9685338" cy="5449887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675" y="6062663"/>
            <a:ext cx="5268913" cy="241617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" charset="0"/>
              </a:rPr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1368875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724D9CFF-F33B-504C-A99C-B3F59EF56680}" type="slidenum">
              <a:rPr lang="en-US"/>
              <a:pPr/>
              <a:t>10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11288" y="382588"/>
            <a:ext cx="9685338" cy="5449887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675" y="6062663"/>
            <a:ext cx="5268913" cy="2416175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603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046880AE-8487-694B-ADFC-2366F10F00F8}" type="slidenum">
              <a:rPr lang="en-US"/>
              <a:pPr/>
              <a:t>11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09700" y="382588"/>
            <a:ext cx="9683750" cy="5449887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675" y="6062663"/>
            <a:ext cx="5268913" cy="2416175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153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48A744FF-217F-0D42-8647-58751625DB2A}" type="slidenum">
              <a:rPr lang="en-US"/>
              <a:pPr/>
              <a:t>14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77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eaLnBrk="1" hangingPunct="1"/>
            <a:fld id="{061F666B-12D3-174F-BCEF-4EA0F4BA2035}" type="slidenum">
              <a:rPr lang="en-US" sz="1200">
                <a:latin typeface="Calibri" charset="0"/>
              </a:rPr>
              <a:pPr eaLnBrk="1" hangingPunct="1"/>
              <a:t>15</a:t>
            </a:fld>
            <a:endParaRPr lang="en-US" sz="1200">
              <a:latin typeface="Calibri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883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34"/>
            <a:ext cx="10360501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43BB4-0063-6643-8BFA-202AE7E57B7B}" type="datetime1">
              <a:rPr lang="en-US" smtClean="0"/>
              <a:t>8/29/17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A4454-85EF-4EF2-9423-996440C71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8"/>
            <a:ext cx="7313295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47"/>
            <a:ext cx="7313295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90385-8BDE-F54B-9730-D68B865BF9E1}" type="datetime1">
              <a:rPr lang="en-US" smtClean="0"/>
              <a:t>8/29/17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DB1B0-ADFA-46F4-8B73-438389ED9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D9B27-6A5B-C843-9442-BBD928463B64}" type="datetime1">
              <a:rPr lang="en-US" smtClean="0"/>
              <a:t>8/29/17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AA74B-C2BD-42B0-AA76-1E4B8510C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1"/>
            <a:ext cx="2742486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1"/>
            <a:ext cx="802431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4FA16-E477-F448-9FA9-E346F262FBD1}" type="datetime1">
              <a:rPr lang="en-US" smtClean="0"/>
              <a:t>8/29/17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B01BB-B377-4770-8642-AFF57E968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722441"/>
            <a:ext cx="5383398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5986" y="1722445"/>
            <a:ext cx="5383398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5986" y="4060835"/>
            <a:ext cx="5383398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441" y="6245233"/>
            <a:ext cx="2844059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A858B-75E7-6548-829B-7F3B51F40179}" type="datetime1">
              <a:rPr lang="en-US" smtClean="0"/>
              <a:t>8/29/17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4515" y="6245233"/>
            <a:ext cx="3859795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5326" y="6245233"/>
            <a:ext cx="2844059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3B948-4B93-4792-893C-5BB4DD291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28600"/>
            <a:ext cx="11352370" cy="1143000"/>
          </a:xfrm>
        </p:spPr>
        <p:txBody>
          <a:bodyPr/>
          <a:lstStyle>
            <a:lvl1pPr algn="l">
              <a:defRPr sz="4300" b="0">
                <a:solidFill>
                  <a:schemeClr val="tx1"/>
                </a:solidFill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722441"/>
            <a:ext cx="11460639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+mj-lt"/>
              </a:defRPr>
            </a:lvl1pPr>
            <a:lvl2pPr marL="742950" indent="-285750">
              <a:buFont typeface="Arial" charset="0"/>
              <a:buChar char="•"/>
              <a:defRPr sz="2800">
                <a:solidFill>
                  <a:schemeClr val="tx1"/>
                </a:solidFill>
                <a:latin typeface="+mj-lt"/>
              </a:defRPr>
            </a:lvl2pPr>
            <a:lvl3pPr>
              <a:defRPr sz="2000">
                <a:solidFill>
                  <a:schemeClr val="tx1"/>
                </a:solidFill>
                <a:latin typeface="+mj-lt"/>
              </a:defRPr>
            </a:lvl3pPr>
            <a:lvl4pPr>
              <a:defRPr sz="1600">
                <a:solidFill>
                  <a:schemeClr val="tx1"/>
                </a:solidFill>
                <a:latin typeface="+mj-lt"/>
              </a:defRPr>
            </a:lvl4pPr>
            <a:lvl5pPr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346FC-164B-1E48-8AC9-B1C3A9A0BBEB}" type="datetime1">
              <a:rPr lang="en-US" smtClean="0"/>
              <a:t>8/29/17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4E91225-603B-45C4-9B95-9148E19454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371601"/>
            <a:ext cx="10969943" cy="487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09494-0464-0A4D-9882-F7BCD878CCE9}" type="datetime1">
              <a:rPr lang="en-US" altLang="en-US" smtClean="0"/>
              <a:t>8/29/17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9B43A-D85E-5349-A326-949F8A1B94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911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9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AECCC-D588-4F48-A5A9-CB569549639D}" type="datetime1">
              <a:rPr lang="en-US" smtClean="0"/>
              <a:t>8/29/17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97A0A-6EFB-4AE8-8DF1-FDCC487ED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72244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72244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18A88-B28E-6C48-8EE4-D710480A13DF}" type="datetime1">
              <a:rPr lang="en-US" smtClean="0"/>
              <a:t>8/29/17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136C2-5ADC-489C-980E-7B21FA7E2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7"/>
            <a:ext cx="5385514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61" y="1535117"/>
            <a:ext cx="538763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61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CB907-6EEB-BE42-9571-BA5902357F40}" type="datetime1">
              <a:rPr lang="en-US" smtClean="0"/>
              <a:t>8/29/17</a:t>
            </a:fld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0E099-C28E-4360-8B9F-90F01C11E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E518C-706E-A44F-8185-CAD2C0A17AB4}" type="datetime1">
              <a:rPr lang="en-US" smtClean="0"/>
              <a:t>8/29/17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7BA5B-4022-4ACE-A22E-32320DE3B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7EB4F-8E31-864F-A1A2-E501EC8ADECD}" type="datetime1">
              <a:rPr lang="en-US" smtClean="0"/>
              <a:t>8/29/17</a:t>
            </a:fld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DB2BA-A88A-4079-B533-94F861A7E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51" y="273054"/>
            <a:ext cx="4010039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7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51" y="1435103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EA529-41DC-D04D-8D8B-4459AE6BCBC6}" type="datetime1">
              <a:rPr lang="en-US" smtClean="0"/>
              <a:t>8/29/17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35CE1-4AAF-4E37-8CF5-8E2743339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441" y="228600"/>
            <a:ext cx="1096994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41" y="1722441"/>
            <a:ext cx="1096994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41" y="6245233"/>
            <a:ext cx="2844059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E7392495-4985-3F44-89F7-F00D9B72EF84}" type="datetime1">
              <a:rPr lang="en-US" smtClean="0"/>
              <a:t>8/29/17</a:t>
            </a:fld>
            <a:endParaRPr lang="en-US"/>
          </a:p>
        </p:txBody>
      </p:sp>
      <p:sp>
        <p:nvSpPr>
          <p:cNvPr id="266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15" y="6245233"/>
            <a:ext cx="3859795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326" y="6245233"/>
            <a:ext cx="2844059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61743AD-4FDF-4A10-9151-5C96EDC587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62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Myriad Pro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05000"/>
        </a:lnSpc>
        <a:spcBef>
          <a:spcPct val="15000"/>
        </a:spcBef>
        <a:spcAft>
          <a:spcPct val="5000"/>
        </a:spcAft>
        <a:buChar char="•"/>
        <a:defRPr sz="30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742950" indent="-285750" algn="l" rtl="0" eaLnBrk="0" fontAlgn="base" hangingPunct="0">
        <a:lnSpc>
          <a:spcPct val="105000"/>
        </a:lnSpc>
        <a:spcBef>
          <a:spcPct val="15000"/>
        </a:spcBef>
        <a:spcAft>
          <a:spcPct val="5000"/>
        </a:spcAft>
        <a:buChar char="–"/>
        <a:defRPr sz="2600">
          <a:solidFill>
            <a:schemeClr val="tx1"/>
          </a:solidFill>
          <a:latin typeface="Myriad Pro" pitchFamily="34" charset="0"/>
        </a:defRPr>
      </a:lvl2pPr>
      <a:lvl3pPr marL="1143000" indent="-228600" algn="l" rtl="0" eaLnBrk="0" fontAlgn="base" hangingPunct="0">
        <a:lnSpc>
          <a:spcPct val="105000"/>
        </a:lnSpc>
        <a:spcBef>
          <a:spcPct val="15000"/>
        </a:spcBef>
        <a:spcAft>
          <a:spcPct val="5000"/>
        </a:spcAft>
        <a:buChar char="•"/>
        <a:defRPr sz="2200">
          <a:solidFill>
            <a:schemeClr val="tx1"/>
          </a:solidFill>
          <a:latin typeface="Myriad Pro" pitchFamily="34" charset="0"/>
        </a:defRPr>
      </a:lvl3pPr>
      <a:lvl4pPr marL="1600200" indent="-228600" algn="l" rtl="0" eaLnBrk="0" fontAlgn="base" hangingPunct="0">
        <a:lnSpc>
          <a:spcPct val="105000"/>
        </a:lnSpc>
        <a:spcBef>
          <a:spcPct val="15000"/>
        </a:spcBef>
        <a:spcAft>
          <a:spcPct val="5000"/>
        </a:spcAft>
        <a:buChar char="–"/>
        <a:defRPr>
          <a:solidFill>
            <a:schemeClr val="tx1"/>
          </a:solidFill>
          <a:latin typeface="Myriad Pro" pitchFamily="34" charset="0"/>
        </a:defRPr>
      </a:lvl4pPr>
      <a:lvl5pPr marL="2057400" indent="-228600" algn="l" rtl="0" eaLnBrk="0" fontAlgn="base" hangingPunct="0">
        <a:lnSpc>
          <a:spcPct val="105000"/>
        </a:lnSpc>
        <a:spcBef>
          <a:spcPct val="15000"/>
        </a:spcBef>
        <a:spcAft>
          <a:spcPct val="5000"/>
        </a:spcAft>
        <a:buChar char="»"/>
        <a:defRPr>
          <a:solidFill>
            <a:schemeClr val="tx1"/>
          </a:solidFill>
          <a:latin typeface="Myriad Pro" pitchFamily="34" charset="0"/>
        </a:defRPr>
      </a:lvl5pPr>
      <a:lvl6pPr marL="2514600" indent="-228600" algn="l" rtl="0" fontAlgn="base">
        <a:lnSpc>
          <a:spcPct val="105000"/>
        </a:lnSpc>
        <a:spcBef>
          <a:spcPct val="15000"/>
        </a:spcBef>
        <a:spcAft>
          <a:spcPct val="500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05000"/>
        </a:lnSpc>
        <a:spcBef>
          <a:spcPct val="15000"/>
        </a:spcBef>
        <a:spcAft>
          <a:spcPct val="500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05000"/>
        </a:lnSpc>
        <a:spcBef>
          <a:spcPct val="15000"/>
        </a:spcBef>
        <a:spcAft>
          <a:spcPct val="500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05000"/>
        </a:lnSpc>
        <a:spcBef>
          <a:spcPct val="15000"/>
        </a:spcBef>
        <a:spcAft>
          <a:spcPct val="500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6.xml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1" Type="http://schemas.openxmlformats.org/officeDocument/2006/relationships/tags" Target="../tags/tag4.xml"/><Relationship Id="rId2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.bin"/><Relationship Id="rId12" Type="http://schemas.openxmlformats.org/officeDocument/2006/relationships/image" Target="../media/image16.png"/><Relationship Id="rId13" Type="http://schemas.openxmlformats.org/officeDocument/2006/relationships/image" Target="../media/image18.png"/><Relationship Id="rId1" Type="http://schemas.openxmlformats.org/officeDocument/2006/relationships/vmlDrawing" Target="../drawings/vmlDrawing1.vml"/><Relationship Id="rId2" Type="http://schemas.openxmlformats.org/officeDocument/2006/relationships/tags" Target="../tags/tag7.xml"/><Relationship Id="rId3" Type="http://schemas.openxmlformats.org/officeDocument/2006/relationships/tags" Target="../tags/tag8.xml"/><Relationship Id="rId4" Type="http://schemas.openxmlformats.org/officeDocument/2006/relationships/tags" Target="../tags/tag9.xml"/><Relationship Id="rId5" Type="http://schemas.openxmlformats.org/officeDocument/2006/relationships/tags" Target="../tags/tag10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7.xml"/><Relationship Id="rId8" Type="http://schemas.openxmlformats.org/officeDocument/2006/relationships/image" Target="../media/image12.png"/><Relationship Id="rId9" Type="http://schemas.openxmlformats.org/officeDocument/2006/relationships/image" Target="../media/image17.png"/><Relationship Id="rId10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9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26.png"/><Relationship Id="rId1" Type="http://schemas.openxmlformats.org/officeDocument/2006/relationships/tags" Target="../tags/tag11.xml"/><Relationship Id="rId2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25.jpe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8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3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scikit-image.org/docs/dev/api/skimage.filters.html" TargetMode="External"/><Relationship Id="rId4" Type="http://schemas.openxmlformats.org/officeDocument/2006/relationships/hyperlink" Target="http://pytorch.org/" TargetMode="External"/><Relationship Id="rId5" Type="http://schemas.openxmlformats.org/officeDocument/2006/relationships/hyperlink" Target="https://www.tensorflow.org/" TargetMode="External"/><Relationship Id="rId6" Type="http://schemas.openxmlformats.org/officeDocument/2006/relationships/hyperlink" Target="https://keras.io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cs.scipy.org/doc/scipy-0.16.1/reference/generated/scipy.ndimage.filters.convolve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5.xml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162" y="2895600"/>
            <a:ext cx="10360501" cy="1470025"/>
          </a:xfrm>
        </p:spPr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CS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6501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3D Reconstruction</a:t>
            </a:r>
            <a:br>
              <a:rPr lang="en-US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and Understanding</a:t>
            </a:r>
            <a:br>
              <a:rPr lang="en-US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Linear Filters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828323" y="5715000"/>
            <a:ext cx="8532178" cy="6096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Connelly Barnes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855900" y="6376987"/>
            <a:ext cx="13044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ea typeface="Arial" charset="0"/>
                <a:cs typeface="Arial" charset="0"/>
              </a:rPr>
              <a:t>Slides from Jason Lawrence, </a:t>
            </a:r>
            <a:r>
              <a:rPr lang="en-US" sz="1600" dirty="0" err="1" smtClean="0">
                <a:ea typeface="Arial" charset="0"/>
                <a:cs typeface="Arial" charset="0"/>
              </a:rPr>
              <a:t>Fei</a:t>
            </a:r>
            <a:r>
              <a:rPr lang="en-US" sz="1600" dirty="0" smtClean="0"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ea typeface="Arial" charset="0"/>
                <a:cs typeface="Arial" charset="0"/>
              </a:rPr>
              <a:t>Fei</a:t>
            </a:r>
            <a:r>
              <a:rPr lang="en-US" sz="1600" dirty="0" smtClean="0">
                <a:ea typeface="Arial" charset="0"/>
                <a:cs typeface="Arial" charset="0"/>
              </a:rPr>
              <a:t> Li, Juan Carlos </a:t>
            </a:r>
            <a:r>
              <a:rPr lang="en-US" sz="1600" dirty="0" err="1" smtClean="0">
                <a:ea typeface="Arial" charset="0"/>
                <a:cs typeface="Arial" charset="0"/>
              </a:rPr>
              <a:t>Niebles</a:t>
            </a:r>
            <a:r>
              <a:rPr lang="en-US" sz="1600" dirty="0" smtClean="0">
                <a:ea typeface="Arial" charset="0"/>
                <a:cs typeface="Arial" charset="0"/>
              </a:rPr>
              <a:t>, Misha </a:t>
            </a:r>
            <a:r>
              <a:rPr lang="en-US" sz="1600" dirty="0" err="1" smtClean="0">
                <a:ea typeface="Arial" charset="0"/>
                <a:cs typeface="Arial" charset="0"/>
              </a:rPr>
              <a:t>Kazhdan</a:t>
            </a:r>
            <a:r>
              <a:rPr lang="en-US" sz="1600" dirty="0" smtClean="0">
                <a:ea typeface="Arial" charset="0"/>
                <a:cs typeface="Arial" charset="0"/>
              </a:rPr>
              <a:t>, Allison Klein, Tom </a:t>
            </a:r>
            <a:r>
              <a:rPr lang="en-US" sz="1600" dirty="0" err="1" smtClean="0">
                <a:ea typeface="Arial" charset="0"/>
                <a:cs typeface="Arial" charset="0"/>
              </a:rPr>
              <a:t>Funkhouser</a:t>
            </a:r>
            <a:r>
              <a:rPr lang="en-US" sz="1600" dirty="0" smtClean="0">
                <a:ea typeface="Arial" charset="0"/>
                <a:cs typeface="Arial" charset="0"/>
              </a:rPr>
              <a:t>, Adam Finkelstein, David </a:t>
            </a:r>
            <a:r>
              <a:rPr lang="en-US" sz="1600" dirty="0" err="1" smtClean="0">
                <a:ea typeface="Arial" charset="0"/>
                <a:cs typeface="Arial" charset="0"/>
              </a:rPr>
              <a:t>Dobkin</a:t>
            </a:r>
            <a:endParaRPr lang="en-US" sz="1600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75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r>
              <a:rPr lang="en-US"/>
              <a:t>© 2006 Steve Marschner • </a:t>
            </a:r>
            <a:fld id="{11B4296C-0B26-E24F-8DA7-7486FABB6909}" type="slidenum">
              <a:rPr lang="en-US"/>
              <a:pPr/>
              <a:t>10</a:t>
            </a:fld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Gill Sans" charset="0"/>
              </a:rPr>
              <a:t>Cross-correlation filtering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33612" y="1250950"/>
            <a:ext cx="8534400" cy="12636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/>
              <a:t>Let’s write this down as an equation.  Assume the averaging window is (2k+1)x(2k+1):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pic>
        <p:nvPicPr>
          <p:cNvPr id="31749" name="Picture 4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625" y="2055062"/>
            <a:ext cx="7075505" cy="86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2232024" y="2975951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400" dirty="0"/>
              <a:t>We can generalize this idea by allowing different weights for different neighboring pixels:</a:t>
            </a:r>
          </a:p>
        </p:txBody>
      </p:sp>
      <p:pic>
        <p:nvPicPr>
          <p:cNvPr id="31751" name="Picture 7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756" y="3853543"/>
            <a:ext cx="5721970" cy="74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Rectangle 9"/>
          <p:cNvSpPr>
            <a:spLocks noChangeArrowheads="1"/>
          </p:cNvSpPr>
          <p:nvPr/>
        </p:nvSpPr>
        <p:spPr bwMode="auto">
          <a:xfrm>
            <a:off x="2232024" y="4686300"/>
            <a:ext cx="77724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400" dirty="0"/>
              <a:t>This is called a </a:t>
            </a:r>
            <a:r>
              <a:rPr lang="en-US" sz="2400" b="1" dirty="0"/>
              <a:t>cross-correlation</a:t>
            </a:r>
            <a:r>
              <a:rPr lang="en-US" sz="2400" dirty="0"/>
              <a:t> operation and </a:t>
            </a:r>
            <a:br>
              <a:rPr lang="en-US" sz="2400" dirty="0"/>
            </a:br>
            <a:r>
              <a:rPr lang="en-US" sz="2400" dirty="0"/>
              <a:t>written:  </a:t>
            </a:r>
          </a:p>
          <a:p>
            <a:pPr marL="342900" indent="-34290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400" dirty="0"/>
              <a:t>H is called the </a:t>
            </a:r>
            <a:r>
              <a:rPr lang="ja-JP" altLang="en-US" sz="2400" dirty="0"/>
              <a:t>“</a:t>
            </a:r>
            <a:r>
              <a:rPr lang="en-US" sz="2400" dirty="0"/>
              <a:t>filter</a:t>
            </a:r>
            <a:r>
              <a:rPr lang="ja-JP" altLang="en-US" sz="2400" dirty="0"/>
              <a:t>”</a:t>
            </a:r>
            <a:r>
              <a:rPr lang="en-US" altLang="ja-JP" sz="2400" dirty="0"/>
              <a:t> or</a:t>
            </a:r>
            <a:r>
              <a:rPr lang="en-US" sz="2400" dirty="0"/>
              <a:t> </a:t>
            </a:r>
            <a:r>
              <a:rPr lang="ja-JP" altLang="en-US" sz="2400" dirty="0"/>
              <a:t>“</a:t>
            </a:r>
            <a:r>
              <a:rPr lang="en-US" sz="2400" dirty="0"/>
              <a:t>kernel.</a:t>
            </a:r>
            <a:r>
              <a:rPr lang="ja-JP" altLang="en-US" sz="2400" dirty="0"/>
              <a:t>”</a:t>
            </a:r>
            <a:endParaRPr lang="en-US" sz="2400" dirty="0"/>
          </a:p>
        </p:txBody>
      </p:sp>
      <p:pic>
        <p:nvPicPr>
          <p:cNvPr id="31753" name="Picture 10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494" y="5345455"/>
            <a:ext cx="2602494" cy="418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4" name="Text Box 11"/>
          <p:cNvSpPr txBox="1">
            <a:spLocks noChangeArrowheads="1"/>
          </p:cNvSpPr>
          <p:nvPr/>
        </p:nvSpPr>
        <p:spPr bwMode="auto">
          <a:xfrm>
            <a:off x="8228012" y="6477000"/>
            <a:ext cx="237490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/>
            <a:r>
              <a:rPr lang="en-US" sz="1200">
                <a:latin typeface="Arial" charset="0"/>
                <a:cs typeface="Arial" charset="0"/>
              </a:rPr>
              <a:t>Slide by Steve Seitz</a:t>
            </a:r>
          </a:p>
        </p:txBody>
      </p:sp>
    </p:spTree>
    <p:extLst>
      <p:ext uri="{BB962C8B-B14F-4D97-AF65-F5344CB8AC3E}">
        <p14:creationId xmlns:p14="http://schemas.microsoft.com/office/powerpoint/2010/main" val="69736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7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Gill Sans" charset="0"/>
                <a:ea typeface="Gill Sans" charset="0"/>
                <a:cs typeface="Gill Sans" charset="0"/>
              </a:rPr>
              <a:t>Gaussian filtering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33612" y="1263294"/>
            <a:ext cx="8026400" cy="5772150"/>
          </a:xfrm>
        </p:spPr>
        <p:txBody>
          <a:bodyPr/>
          <a:lstStyle/>
          <a:p>
            <a:pPr marL="0" indent="0" eaLnBrk="1" hangingPunct="1"/>
            <a:r>
              <a:rPr lang="en-US" dirty="0">
                <a:latin typeface="Myriad Roman" charset="0"/>
                <a:cs typeface="Arial" charset="0"/>
              </a:rPr>
              <a:t>A Gaussian kernel gives less weight to pixels further from the center of the window</a:t>
            </a:r>
          </a:p>
          <a:p>
            <a:pPr marL="0" indent="0" eaLnBrk="1" hangingPunct="1"/>
            <a:endParaRPr lang="en-US" dirty="0">
              <a:latin typeface="Myriad Roman" charset="0"/>
              <a:cs typeface="Arial" charset="0"/>
            </a:endParaRPr>
          </a:p>
          <a:p>
            <a:pPr marL="0" indent="0" eaLnBrk="1" hangingPunct="1"/>
            <a:endParaRPr lang="en-US" dirty="0">
              <a:latin typeface="Myriad Roman" charset="0"/>
              <a:cs typeface="Arial" charset="0"/>
            </a:endParaRPr>
          </a:p>
          <a:p>
            <a:pPr marL="0" indent="0" eaLnBrk="1" hangingPunct="1"/>
            <a:endParaRPr lang="en-US" dirty="0">
              <a:latin typeface="Myriad Roman" charset="0"/>
              <a:cs typeface="Arial" charset="0"/>
            </a:endParaRPr>
          </a:p>
          <a:p>
            <a:pPr marL="0" indent="0" eaLnBrk="1" hangingPunct="1"/>
            <a:endParaRPr lang="en-US" dirty="0">
              <a:latin typeface="Myriad Roman" charset="0"/>
              <a:cs typeface="Arial" charset="0"/>
            </a:endParaRPr>
          </a:p>
          <a:p>
            <a:pPr marL="0" indent="0" eaLnBrk="1" hangingPunct="1"/>
            <a:endParaRPr lang="en-US" dirty="0">
              <a:latin typeface="Myriad Roman" charset="0"/>
              <a:cs typeface="Arial" charset="0"/>
            </a:endParaRPr>
          </a:p>
          <a:p>
            <a:pPr marL="0" indent="0" eaLnBrk="1" hangingPunct="1"/>
            <a:endParaRPr lang="en-US" dirty="0">
              <a:latin typeface="Myriad Roman" charset="0"/>
              <a:cs typeface="Arial" charset="0"/>
            </a:endParaRPr>
          </a:p>
          <a:p>
            <a:pPr marL="0" indent="0" eaLnBrk="1" hangingPunct="1"/>
            <a:endParaRPr lang="en-US" dirty="0">
              <a:latin typeface="Myriad Roman" charset="0"/>
              <a:cs typeface="Arial" charset="0"/>
            </a:endParaRPr>
          </a:p>
        </p:txBody>
      </p:sp>
      <p:graphicFrame>
        <p:nvGraphicFramePr>
          <p:cNvPr id="280580" name="Group 4"/>
          <p:cNvGraphicFramePr>
            <a:graphicFrameLocks noGrp="1"/>
          </p:cNvGraphicFramePr>
          <p:nvPr>
            <p:extLst/>
          </p:nvPr>
        </p:nvGraphicFramePr>
        <p:xfrm>
          <a:off x="2157412" y="2411413"/>
          <a:ext cx="5181600" cy="3048000"/>
        </p:xfrm>
        <a:graphic>
          <a:graphicData uri="http://schemas.openxmlformats.org/drawingml/2006/table">
            <a:tbl>
              <a:tblPr/>
              <a:tblGrid>
                <a:gridCol w="519113"/>
                <a:gridCol w="517525"/>
                <a:gridCol w="517525"/>
                <a:gridCol w="517525"/>
                <a:gridCol w="519112"/>
                <a:gridCol w="519113"/>
                <a:gridCol w="517525"/>
                <a:gridCol w="517525"/>
                <a:gridCol w="517525"/>
                <a:gridCol w="519112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703" name="Group 127"/>
          <p:cNvGraphicFramePr>
            <a:graphicFrameLocks noGrp="1"/>
          </p:cNvGraphicFramePr>
          <p:nvPr/>
        </p:nvGraphicFramePr>
        <p:xfrm>
          <a:off x="8532812" y="2522538"/>
          <a:ext cx="1524000" cy="914400"/>
        </p:xfrm>
        <a:graphic>
          <a:graphicData uri="http://schemas.openxmlformats.org/drawingml/2006/table">
            <a:tbl>
              <a:tblPr/>
              <a:tblGrid>
                <a:gridCol w="508000"/>
                <a:gridCol w="508000"/>
                <a:gridCol w="5080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2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70" name="Picture 14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792" y="5531505"/>
            <a:ext cx="1158020" cy="35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1" name="Rectangle 146"/>
          <p:cNvSpPr>
            <a:spLocks noChangeArrowheads="1"/>
          </p:cNvSpPr>
          <p:nvPr/>
        </p:nvSpPr>
        <p:spPr bwMode="auto">
          <a:xfrm>
            <a:off x="2665412" y="4511675"/>
            <a:ext cx="1557338" cy="914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172" name="Rectangle 147"/>
          <p:cNvSpPr>
            <a:spLocks noChangeArrowheads="1"/>
          </p:cNvSpPr>
          <p:nvPr/>
        </p:nvSpPr>
        <p:spPr bwMode="auto">
          <a:xfrm>
            <a:off x="8532812" y="2517776"/>
            <a:ext cx="1524000" cy="9112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pic>
        <p:nvPicPr>
          <p:cNvPr id="1173" name="Picture 14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644" y="2670176"/>
            <a:ext cx="40256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4" name="Picture 14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6" y="3656014"/>
            <a:ext cx="13303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150"/>
          <p:cNvGraphicFramePr>
            <a:graphicFrameLocks noChangeAspect="1"/>
          </p:cNvGraphicFramePr>
          <p:nvPr/>
        </p:nvGraphicFramePr>
        <p:xfrm>
          <a:off x="7339012" y="5033964"/>
          <a:ext cx="2794000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Photo Editor Photo" r:id="rId11" imgW="2095793" imgH="1390844" progId="MSPhotoEd.3">
                  <p:embed/>
                </p:oleObj>
              </mc:Choice>
              <mc:Fallback>
                <p:oleObj name="Photo Editor Photo" r:id="rId11" imgW="2095793" imgH="139084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9012" y="5033964"/>
                        <a:ext cx="2794000" cy="1214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75" name="Picture 151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142" y="5883275"/>
            <a:ext cx="350361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6" name="Text Box 155"/>
          <p:cNvSpPr txBox="1">
            <a:spLocks noChangeArrowheads="1"/>
          </p:cNvSpPr>
          <p:nvPr/>
        </p:nvSpPr>
        <p:spPr bwMode="auto">
          <a:xfrm>
            <a:off x="8228012" y="6477000"/>
            <a:ext cx="237490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/>
            <a:r>
              <a:rPr lang="en-US" sz="1200">
                <a:latin typeface="Arial" charset="0"/>
                <a:cs typeface="Arial" charset="0"/>
              </a:rPr>
              <a:t>Slide by Steve Seitz</a:t>
            </a:r>
          </a:p>
        </p:txBody>
      </p:sp>
    </p:spTree>
    <p:extLst>
      <p:ext uri="{BB962C8B-B14F-4D97-AF65-F5344CB8AC3E}">
        <p14:creationId xmlns:p14="http://schemas.microsoft.com/office/powerpoint/2010/main" val="147428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ill Sans" charset="0"/>
                <a:ea typeface="Gill Sans" charset="0"/>
                <a:cs typeface="Gill Sans" charset="0"/>
              </a:rPr>
              <a:t>Box Filter vs</a:t>
            </a:r>
            <a:r>
              <a:rPr lang="en-US" dirty="0">
                <a:latin typeface="Gill Sans" charset="0"/>
                <a:ea typeface="Gill Sans" charset="0"/>
                <a:cs typeface="Gill Sans" charset="0"/>
              </a:rPr>
              <a:t>. Gaussian </a:t>
            </a:r>
            <a:r>
              <a:rPr lang="en-US" dirty="0" smtClean="0">
                <a:latin typeface="Gill Sans" charset="0"/>
                <a:ea typeface="Gill Sans" charset="0"/>
                <a:cs typeface="Gill Sans" charset="0"/>
              </a:rPr>
              <a:t>Filter</a:t>
            </a:r>
            <a:endParaRPr lang="en-US" dirty="0">
              <a:latin typeface="Gill Sans" charset="0"/>
              <a:ea typeface="Gill Sans" charset="0"/>
              <a:cs typeface="Gill Sans" charset="0"/>
            </a:endParaRP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extLst/>
          </p:nvPr>
        </p:nvGraphicFramePr>
        <p:xfrm>
          <a:off x="2233612" y="1229196"/>
          <a:ext cx="7666038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9" name="Photo Editor Photo" r:id="rId3" imgW="3828571" imgH="3572374" progId="MSPhotoEd.3">
                  <p:embed/>
                </p:oleObj>
              </mc:Choice>
              <mc:Fallback>
                <p:oleObj name="Photo Editor Photo" r:id="rId3" imgW="3828571" imgH="357237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3612" y="1229196"/>
                        <a:ext cx="7666038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8228012" y="6477000"/>
            <a:ext cx="237490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/>
            <a:r>
              <a:rPr lang="en-US" sz="1200">
                <a:latin typeface="Arial" charset="0"/>
                <a:cs typeface="Arial" charset="0"/>
              </a:rPr>
              <a:t>Slide by Steve Seitz</a:t>
            </a:r>
          </a:p>
        </p:txBody>
      </p:sp>
    </p:spTree>
    <p:extLst>
      <p:ext uri="{BB962C8B-B14F-4D97-AF65-F5344CB8AC3E}">
        <p14:creationId xmlns:p14="http://schemas.microsoft.com/office/powerpoint/2010/main" val="69808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Convolution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5" y="1465386"/>
            <a:ext cx="9448800" cy="5392614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600" b="1" dirty="0">
                <a:latin typeface="Arial" charset="0"/>
                <a:cs typeface="Arial" charset="0"/>
              </a:rPr>
              <a:t>Cross-correlation</a:t>
            </a:r>
            <a:r>
              <a:rPr lang="en-US" sz="2600" dirty="0">
                <a:latin typeface="Arial" charset="0"/>
                <a:cs typeface="Arial" charset="0"/>
              </a:rPr>
              <a:t>:</a:t>
            </a:r>
          </a:p>
          <a:p>
            <a:pPr eaLnBrk="1" hangingPunct="1"/>
            <a:endParaRPr lang="en-US" sz="2000" dirty="0">
              <a:latin typeface="Arial" charset="0"/>
              <a:cs typeface="Arial" charset="0"/>
            </a:endParaRPr>
          </a:p>
          <a:p>
            <a:pPr eaLnBrk="1" hangingPunct="1"/>
            <a:endParaRPr lang="en-US" sz="2000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sz="2000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sz="2000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sz="2000" dirty="0">
              <a:latin typeface="Arial" charset="0"/>
              <a:cs typeface="Arial" charset="0"/>
            </a:endParaRPr>
          </a:p>
          <a:p>
            <a:pPr eaLnBrk="1" hangingPunct="1"/>
            <a:r>
              <a:rPr lang="en-US" sz="2600" b="1" dirty="0">
                <a:latin typeface="Arial" charset="0"/>
                <a:cs typeface="Arial" charset="0"/>
              </a:rPr>
              <a:t>Convolution</a:t>
            </a:r>
            <a:r>
              <a:rPr lang="en-US" sz="2600" dirty="0">
                <a:latin typeface="Arial" charset="0"/>
                <a:cs typeface="Arial" charset="0"/>
              </a:rPr>
              <a:t> is similar to cross-correlation, but the filter is flipped horizontally and vertically before being applied:</a:t>
            </a:r>
          </a:p>
          <a:p>
            <a:pPr eaLnBrk="1" hangingPunct="1"/>
            <a:endParaRPr lang="en-US" sz="2000" dirty="0">
              <a:latin typeface="Arial" charset="0"/>
              <a:cs typeface="Arial" charset="0"/>
            </a:endParaRPr>
          </a:p>
          <a:p>
            <a:pPr eaLnBrk="1" hangingPunct="1"/>
            <a:endParaRPr lang="en-US" sz="2000" dirty="0">
              <a:latin typeface="Arial" charset="0"/>
              <a:cs typeface="Arial" charset="0"/>
            </a:endParaRPr>
          </a:p>
          <a:p>
            <a:pPr eaLnBrk="1" hangingPunct="1"/>
            <a:endParaRPr lang="en-US" sz="2000" dirty="0">
              <a:latin typeface="Arial" charset="0"/>
              <a:cs typeface="Arial" charset="0"/>
            </a:endParaRPr>
          </a:p>
          <a:p>
            <a:pPr eaLnBrk="1" hangingPunct="1"/>
            <a:r>
              <a:rPr lang="en-US" sz="2600" dirty="0">
                <a:latin typeface="Arial" charset="0"/>
                <a:cs typeface="Arial" charset="0"/>
              </a:rPr>
              <a:t>It is written:  </a:t>
            </a:r>
          </a:p>
          <a:p>
            <a:pPr eaLnBrk="1" hangingPunct="1"/>
            <a:endParaRPr lang="en-US" sz="2000" dirty="0">
              <a:latin typeface="Arial" charset="0"/>
              <a:cs typeface="Arial" charset="0"/>
            </a:endParaRPr>
          </a:p>
          <a:p>
            <a:pPr eaLnBrk="1" hangingPunct="1"/>
            <a:endParaRPr lang="en-US" sz="2000" dirty="0">
              <a:latin typeface="Arial" charset="0"/>
              <a:cs typeface="Arial" charset="0"/>
            </a:endParaRPr>
          </a:p>
          <a:p>
            <a:pPr eaLnBrk="1" hangingPunct="1"/>
            <a:r>
              <a:rPr lang="en-US" sz="2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Suppose H is a Gaussian or uniform (mean) kernel. How does convolution differ from cross-correlation?</a:t>
            </a:r>
            <a:endParaRPr lang="en-US" sz="2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32772" name="Picture 4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162" y="4161693"/>
            <a:ext cx="6441049" cy="96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162" y="2360876"/>
            <a:ext cx="6089038" cy="89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8228012" y="6477000"/>
            <a:ext cx="237490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/>
            <a:r>
              <a:rPr lang="en-US" sz="1200">
                <a:latin typeface="Arial" charset="0"/>
                <a:cs typeface="Arial" charset="0"/>
              </a:rPr>
              <a:t>Slide by Steve Seitz</a:t>
            </a:r>
          </a:p>
        </p:txBody>
      </p:sp>
      <p:pic>
        <p:nvPicPr>
          <p:cNvPr id="9" name="Picture 7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2" y="1918693"/>
            <a:ext cx="1981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360612" y="5382326"/>
                <a:ext cx="163692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𝐺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𝐻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∗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𝐹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612" y="5382326"/>
                <a:ext cx="1636922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845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7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r>
              <a:rPr lang="en-US"/>
              <a:t>© 2006 Steve Marschner • </a:t>
            </a:r>
            <a:fld id="{2D66EFBC-66BD-2848-83C7-F6C35CA75A6C}" type="slidenum">
              <a:rPr lang="en-US"/>
              <a:pPr/>
              <a:t>14</a:t>
            </a:fld>
            <a:endParaRPr lang="en-US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ill Sans" charset="0"/>
              </a:rPr>
              <a:t>Convolution is nice!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r>
              <a:rPr lang="en-US" dirty="0">
                <a:latin typeface="Gill Sans" charset="0"/>
              </a:rPr>
              <a:t>Notation:</a:t>
            </a:r>
          </a:p>
          <a:p>
            <a:pPr eaLnBrk="1" hangingPunct="1"/>
            <a:r>
              <a:rPr lang="en-US" dirty="0">
                <a:latin typeface="Gill Sans" charset="0"/>
              </a:rPr>
              <a:t>Convolution is a multiplication-like operation</a:t>
            </a:r>
          </a:p>
          <a:p>
            <a:pPr lvl="1" eaLnBrk="1" hangingPunct="1"/>
            <a:r>
              <a:rPr lang="en-US" dirty="0">
                <a:latin typeface="Gill Sans" charset="0"/>
              </a:rPr>
              <a:t>commutative</a:t>
            </a:r>
          </a:p>
          <a:p>
            <a:pPr lvl="1" eaLnBrk="1" hangingPunct="1"/>
            <a:r>
              <a:rPr lang="en-US" dirty="0">
                <a:latin typeface="Gill Sans" charset="0"/>
              </a:rPr>
              <a:t>associative</a:t>
            </a:r>
          </a:p>
          <a:p>
            <a:pPr lvl="1" eaLnBrk="1" hangingPunct="1"/>
            <a:r>
              <a:rPr lang="en-US" dirty="0">
                <a:latin typeface="Gill Sans" charset="0"/>
              </a:rPr>
              <a:t>distributes over addition</a:t>
            </a:r>
          </a:p>
          <a:p>
            <a:pPr lvl="1" eaLnBrk="1" hangingPunct="1"/>
            <a:r>
              <a:rPr lang="en-US" dirty="0">
                <a:latin typeface="Gill Sans" charset="0"/>
              </a:rPr>
              <a:t>scalars factor out</a:t>
            </a:r>
          </a:p>
          <a:p>
            <a:pPr lvl="1" eaLnBrk="1" hangingPunct="1"/>
            <a:r>
              <a:rPr lang="en-US" dirty="0">
                <a:latin typeface="Gill Sans" charset="0"/>
              </a:rPr>
              <a:t>identity: unit impulse </a:t>
            </a:r>
            <a:r>
              <a:rPr lang="en-US" i="1" dirty="0">
                <a:latin typeface="Gill Sans" charset="0"/>
              </a:rPr>
              <a:t>e</a:t>
            </a:r>
            <a:r>
              <a:rPr lang="en-US" dirty="0">
                <a:latin typeface="Gill Sans" charset="0"/>
              </a:rPr>
              <a:t> = […, 0, 0, 1, 0, 0, …]</a:t>
            </a:r>
          </a:p>
          <a:p>
            <a:pPr lvl="1" eaLnBrk="1" hangingPunct="1"/>
            <a:endParaRPr lang="en-US" dirty="0">
              <a:latin typeface="Gill Sans" charset="0"/>
            </a:endParaRPr>
          </a:p>
          <a:p>
            <a:pPr eaLnBrk="1" hangingPunct="1"/>
            <a:r>
              <a:rPr lang="en-US" dirty="0">
                <a:latin typeface="Gill Sans" charset="0"/>
              </a:rPr>
              <a:t>Conceptually no distinction between filter and signal</a:t>
            </a:r>
          </a:p>
          <a:p>
            <a:pPr eaLnBrk="1" hangingPunct="1"/>
            <a:r>
              <a:rPr lang="en-US" dirty="0">
                <a:latin typeface="Gill Sans" charset="0"/>
              </a:rPr>
              <a:t>Usefulness of associativity</a:t>
            </a:r>
          </a:p>
          <a:p>
            <a:pPr lvl="1" eaLnBrk="1" hangingPunct="1"/>
            <a:r>
              <a:rPr lang="en-US" dirty="0">
                <a:latin typeface="Gill Sans" charset="0"/>
              </a:rPr>
              <a:t>often apply several filters one after another: (((</a:t>
            </a:r>
            <a:r>
              <a:rPr lang="en-US" i="1" dirty="0">
                <a:latin typeface="Gill Sans" charset="0"/>
              </a:rPr>
              <a:t>a</a:t>
            </a:r>
            <a:r>
              <a:rPr lang="en-US" dirty="0">
                <a:latin typeface="Gill Sans" charset="0"/>
              </a:rPr>
              <a:t> * </a:t>
            </a:r>
            <a:r>
              <a:rPr lang="en-US" i="1" dirty="0">
                <a:latin typeface="Gill Sans" charset="0"/>
              </a:rPr>
              <a:t>b</a:t>
            </a:r>
            <a:r>
              <a:rPr lang="en-US" baseline="-25000" dirty="0">
                <a:latin typeface="Gill Sans" charset="0"/>
              </a:rPr>
              <a:t>1</a:t>
            </a:r>
            <a:r>
              <a:rPr lang="en-US" dirty="0">
                <a:latin typeface="Gill Sans" charset="0"/>
              </a:rPr>
              <a:t>) * </a:t>
            </a:r>
            <a:r>
              <a:rPr lang="en-US" i="1" dirty="0">
                <a:latin typeface="Gill Sans" charset="0"/>
              </a:rPr>
              <a:t>b</a:t>
            </a:r>
            <a:r>
              <a:rPr lang="en-US" baseline="-25000" dirty="0">
                <a:latin typeface="Gill Sans" charset="0"/>
              </a:rPr>
              <a:t>2</a:t>
            </a:r>
            <a:r>
              <a:rPr lang="en-US" dirty="0">
                <a:latin typeface="Gill Sans" charset="0"/>
              </a:rPr>
              <a:t>) * </a:t>
            </a:r>
            <a:r>
              <a:rPr lang="en-US" i="1" dirty="0">
                <a:latin typeface="Gill Sans" charset="0"/>
              </a:rPr>
              <a:t>b</a:t>
            </a:r>
            <a:r>
              <a:rPr lang="en-US" baseline="-25000" dirty="0">
                <a:latin typeface="Gill Sans" charset="0"/>
              </a:rPr>
              <a:t>3</a:t>
            </a:r>
            <a:r>
              <a:rPr lang="en-US" dirty="0">
                <a:latin typeface="Gill Sans" charset="0"/>
              </a:rPr>
              <a:t>)</a:t>
            </a:r>
          </a:p>
          <a:p>
            <a:pPr lvl="1" eaLnBrk="1" hangingPunct="1"/>
            <a:r>
              <a:rPr lang="en-US" dirty="0">
                <a:latin typeface="Gill Sans" charset="0"/>
              </a:rPr>
              <a:t>this is equivalent to applying one filter: a * (</a:t>
            </a:r>
            <a:r>
              <a:rPr lang="en-US" i="1" dirty="0">
                <a:latin typeface="Gill Sans" charset="0"/>
              </a:rPr>
              <a:t>b</a:t>
            </a:r>
            <a:r>
              <a:rPr lang="en-US" baseline="-25000" dirty="0">
                <a:latin typeface="Gill Sans" charset="0"/>
              </a:rPr>
              <a:t>1</a:t>
            </a:r>
            <a:r>
              <a:rPr lang="en-US" dirty="0">
                <a:latin typeface="Gill Sans" charset="0"/>
              </a:rPr>
              <a:t> * </a:t>
            </a:r>
            <a:r>
              <a:rPr lang="en-US" i="1" dirty="0">
                <a:latin typeface="Gill Sans" charset="0"/>
              </a:rPr>
              <a:t>b</a:t>
            </a:r>
            <a:r>
              <a:rPr lang="en-US" baseline="-25000" dirty="0">
                <a:latin typeface="Gill Sans" charset="0"/>
              </a:rPr>
              <a:t>2</a:t>
            </a:r>
            <a:r>
              <a:rPr lang="en-US" dirty="0">
                <a:latin typeface="Gill Sans" charset="0"/>
              </a:rPr>
              <a:t> * </a:t>
            </a:r>
            <a:r>
              <a:rPr lang="en-US" i="1" dirty="0">
                <a:latin typeface="Gill Sans" charset="0"/>
              </a:rPr>
              <a:t>b</a:t>
            </a:r>
            <a:r>
              <a:rPr lang="en-US" baseline="-25000" dirty="0">
                <a:latin typeface="Gill Sans" charset="0"/>
              </a:rPr>
              <a:t>3</a:t>
            </a:r>
            <a:r>
              <a:rPr lang="en-US" dirty="0">
                <a:latin typeface="Gill Sans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393126" y="1653043"/>
                <a:ext cx="147719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𝑏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𝑐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∗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𝑎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3126" y="1653043"/>
                <a:ext cx="1477199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077691" y="3769978"/>
                <a:ext cx="149380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∗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𝑒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𝑎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691" y="3769978"/>
                <a:ext cx="1493807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077691" y="2208943"/>
                <a:ext cx="204434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∗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𝑏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𝑏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∗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𝑎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691" y="2208943"/>
                <a:ext cx="2044342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077691" y="2614887"/>
                <a:ext cx="365875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∗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𝑏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∗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𝑐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𝑎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∗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𝑏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∗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𝑐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691" y="2614887"/>
                <a:ext cx="3658759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077691" y="2999719"/>
                <a:ext cx="409169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∗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𝑏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+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𝑐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∗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𝑏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∗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𝑐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691" y="2999719"/>
                <a:ext cx="4091698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076103" y="3405663"/>
                <a:ext cx="450674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𝛼</m:t>
                      </m:r>
                      <m:r>
                        <a:rPr lang="en-US" sz="2800" i="1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𝑎</m:t>
                      </m:r>
                      <m:r>
                        <a:rPr lang="en-US" sz="2800" i="1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∗</m:t>
                      </m:r>
                      <m:r>
                        <a:rPr lang="en-US" sz="2800" i="1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𝑏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∗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𝑏</m:t>
                          </m:r>
                        </m:e>
                      </m:d>
                      <m:r>
                        <a:rPr lang="en-U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𝛼</m:t>
                      </m:r>
                      <m:r>
                        <a:rPr lang="en-U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∗</m:t>
                      </m:r>
                      <m:r>
                        <a:rPr lang="en-U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6103" y="3405663"/>
                <a:ext cx="4506747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45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7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7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7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7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we are using </a:t>
            </a:r>
            <a:r>
              <a:rPr lang="en-US" b="1" dirty="0" smtClean="0"/>
              <a:t>cross-correlation</a:t>
            </a:r>
            <a:r>
              <a:rPr lang="en-US" dirty="0" smtClean="0"/>
              <a:t> filtering (filter is </a:t>
            </a:r>
            <a:r>
              <a:rPr lang="en-US" b="1" dirty="0" smtClean="0"/>
              <a:t>not</a:t>
            </a:r>
            <a:r>
              <a:rPr lang="en-US" dirty="0" smtClean="0"/>
              <a:t> flipped)</a:t>
            </a:r>
            <a:endParaRPr lang="en-US" dirty="0"/>
          </a:p>
        </p:txBody>
      </p:sp>
      <p:grpSp>
        <p:nvGrpSpPr>
          <p:cNvPr id="32771" name="Group 3"/>
          <p:cNvGrpSpPr>
            <a:grpSpLocks/>
          </p:cNvGrpSpPr>
          <p:nvPr/>
        </p:nvGrpSpPr>
        <p:grpSpPr bwMode="auto">
          <a:xfrm>
            <a:off x="5408612" y="2971800"/>
            <a:ext cx="1225550" cy="1295400"/>
            <a:chOff x="144" y="144"/>
            <a:chExt cx="1152" cy="1136"/>
          </a:xfrm>
        </p:grpSpPr>
        <p:sp>
          <p:nvSpPr>
            <p:cNvPr id="32776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2777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2778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2779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2780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32781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2782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2783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2784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2785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6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7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8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9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90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91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92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32772" name="Text Box 22"/>
          <p:cNvSpPr txBox="1">
            <a:spLocks noChangeArrowheads="1"/>
          </p:cNvSpPr>
          <p:nvPr/>
        </p:nvSpPr>
        <p:spPr bwMode="auto">
          <a:xfrm>
            <a:off x="2649538" y="4689475"/>
            <a:ext cx="9541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>
                <a:latin typeface="Times" charset="0"/>
                <a:cs typeface="Arial" charset="0"/>
              </a:rPr>
              <a:t>Original</a:t>
            </a:r>
          </a:p>
        </p:txBody>
      </p:sp>
      <p:sp>
        <p:nvSpPr>
          <p:cNvPr id="32773" name="Text Box 23"/>
          <p:cNvSpPr txBox="1">
            <a:spLocks noChangeArrowheads="1"/>
          </p:cNvSpPr>
          <p:nvPr/>
        </p:nvSpPr>
        <p:spPr bwMode="auto">
          <a:xfrm>
            <a:off x="8380412" y="2971801"/>
            <a:ext cx="565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6000" b="1">
                <a:latin typeface="Times" charset="0"/>
                <a:cs typeface="Arial" charset="0"/>
              </a:rPr>
              <a:t>?</a:t>
            </a:r>
          </a:p>
        </p:txBody>
      </p:sp>
      <p:pic>
        <p:nvPicPr>
          <p:cNvPr id="32774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13" y="2667001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5" name="Text Box 25"/>
          <p:cNvSpPr txBox="1">
            <a:spLocks noChangeArrowheads="1"/>
          </p:cNvSpPr>
          <p:nvPr/>
        </p:nvSpPr>
        <p:spPr bwMode="auto">
          <a:xfrm>
            <a:off x="8990013" y="6553200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400">
                <a:latin typeface="Arial" charset="0"/>
                <a:cs typeface="Arial" charset="0"/>
              </a:rPr>
              <a:t>Source: D. Lowe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with linear filters</a:t>
            </a:r>
          </a:p>
        </p:txBody>
      </p:sp>
    </p:spTree>
    <p:extLst>
      <p:ext uri="{BB962C8B-B14F-4D97-AF65-F5344CB8AC3E}">
        <p14:creationId xmlns:p14="http://schemas.microsoft.com/office/powerpoint/2010/main" val="130590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5" name="Group 3"/>
          <p:cNvGrpSpPr>
            <a:grpSpLocks/>
          </p:cNvGrpSpPr>
          <p:nvPr/>
        </p:nvGrpSpPr>
        <p:grpSpPr bwMode="auto">
          <a:xfrm>
            <a:off x="5408612" y="2971800"/>
            <a:ext cx="1225550" cy="1295400"/>
            <a:chOff x="144" y="144"/>
            <a:chExt cx="1152" cy="1136"/>
          </a:xfrm>
        </p:grpSpPr>
        <p:sp>
          <p:nvSpPr>
            <p:cNvPr id="33801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3802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3803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3804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3805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33806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3807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3808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3809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3810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1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2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3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4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5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6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7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3796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13" y="2667001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7" name="Text Box 23"/>
          <p:cNvSpPr txBox="1">
            <a:spLocks noChangeArrowheads="1"/>
          </p:cNvSpPr>
          <p:nvPr/>
        </p:nvSpPr>
        <p:spPr bwMode="auto">
          <a:xfrm>
            <a:off x="2649538" y="4689475"/>
            <a:ext cx="9541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>
                <a:latin typeface="Times" charset="0"/>
                <a:cs typeface="Arial" charset="0"/>
              </a:rPr>
              <a:t>Original</a:t>
            </a:r>
          </a:p>
        </p:txBody>
      </p:sp>
      <p:sp>
        <p:nvSpPr>
          <p:cNvPr id="33798" name="Text Box 24"/>
          <p:cNvSpPr txBox="1">
            <a:spLocks noChangeArrowheads="1"/>
          </p:cNvSpPr>
          <p:nvPr/>
        </p:nvSpPr>
        <p:spPr bwMode="auto">
          <a:xfrm>
            <a:off x="7847012" y="4724401"/>
            <a:ext cx="2133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>
                <a:latin typeface="Times" charset="0"/>
                <a:cs typeface="Arial" charset="0"/>
              </a:rPr>
              <a:t>Filtered </a:t>
            </a:r>
          </a:p>
          <a:p>
            <a:pPr algn="l" eaLnBrk="1" hangingPunct="1"/>
            <a:r>
              <a:rPr lang="en-US">
                <a:latin typeface="Times" charset="0"/>
                <a:cs typeface="Arial" charset="0"/>
              </a:rPr>
              <a:t>(no change)</a:t>
            </a:r>
          </a:p>
        </p:txBody>
      </p:sp>
      <p:pic>
        <p:nvPicPr>
          <p:cNvPr id="33799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13" y="2667001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Text Box 26"/>
          <p:cNvSpPr txBox="1">
            <a:spLocks noChangeArrowheads="1"/>
          </p:cNvSpPr>
          <p:nvPr/>
        </p:nvSpPr>
        <p:spPr bwMode="auto">
          <a:xfrm>
            <a:off x="8990013" y="6553200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400">
                <a:latin typeface="Arial" charset="0"/>
                <a:cs typeface="Arial" charset="0"/>
              </a:rPr>
              <a:t>Source: D. Lowe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with linear filters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7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9" name="Group 3"/>
          <p:cNvGrpSpPr>
            <a:grpSpLocks/>
          </p:cNvGrpSpPr>
          <p:nvPr/>
        </p:nvGrpSpPr>
        <p:grpSpPr bwMode="auto">
          <a:xfrm>
            <a:off x="5408612" y="2971800"/>
            <a:ext cx="1225550" cy="1295400"/>
            <a:chOff x="144" y="144"/>
            <a:chExt cx="1152" cy="1136"/>
          </a:xfrm>
        </p:grpSpPr>
        <p:sp>
          <p:nvSpPr>
            <p:cNvPr id="34824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4825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4826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4827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34828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4829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4830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4831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4832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4833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4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5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6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7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8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9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40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4820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13" y="2667001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1" name="Text Box 22"/>
          <p:cNvSpPr txBox="1">
            <a:spLocks noChangeArrowheads="1"/>
          </p:cNvSpPr>
          <p:nvPr/>
        </p:nvSpPr>
        <p:spPr bwMode="auto">
          <a:xfrm>
            <a:off x="2649538" y="4689475"/>
            <a:ext cx="9541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>
                <a:latin typeface="Times" charset="0"/>
                <a:cs typeface="Arial" charset="0"/>
              </a:rPr>
              <a:t>Original</a:t>
            </a:r>
          </a:p>
        </p:txBody>
      </p:sp>
      <p:sp>
        <p:nvSpPr>
          <p:cNvPr id="34822" name="Text Box 23"/>
          <p:cNvSpPr txBox="1">
            <a:spLocks noChangeArrowheads="1"/>
          </p:cNvSpPr>
          <p:nvPr/>
        </p:nvSpPr>
        <p:spPr bwMode="auto">
          <a:xfrm>
            <a:off x="8380412" y="2971801"/>
            <a:ext cx="565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6000" b="1">
                <a:latin typeface="Times" charset="0"/>
                <a:cs typeface="Arial" charset="0"/>
              </a:rPr>
              <a:t>?</a:t>
            </a:r>
          </a:p>
        </p:txBody>
      </p:sp>
      <p:sp>
        <p:nvSpPr>
          <p:cNvPr id="34823" name="Text Box 24"/>
          <p:cNvSpPr txBox="1">
            <a:spLocks noChangeArrowheads="1"/>
          </p:cNvSpPr>
          <p:nvPr/>
        </p:nvSpPr>
        <p:spPr bwMode="auto">
          <a:xfrm>
            <a:off x="8990013" y="6553200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400">
                <a:latin typeface="Arial" charset="0"/>
                <a:cs typeface="Arial" charset="0"/>
              </a:rPr>
              <a:t>Source: D. Lowe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with linear filters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67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3" name="Group 3"/>
          <p:cNvGrpSpPr>
            <a:grpSpLocks/>
          </p:cNvGrpSpPr>
          <p:nvPr/>
        </p:nvGrpSpPr>
        <p:grpSpPr bwMode="auto">
          <a:xfrm>
            <a:off x="5408612" y="2971800"/>
            <a:ext cx="1225550" cy="1295400"/>
            <a:chOff x="144" y="144"/>
            <a:chExt cx="1152" cy="1136"/>
          </a:xfrm>
        </p:grpSpPr>
        <p:sp>
          <p:nvSpPr>
            <p:cNvPr id="35850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5851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5852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5853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35854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5855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5856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5857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5858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5859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0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1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2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3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4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5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6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5844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13" y="2667001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5" name="Text Box 22"/>
          <p:cNvSpPr txBox="1">
            <a:spLocks noChangeArrowheads="1"/>
          </p:cNvSpPr>
          <p:nvPr/>
        </p:nvSpPr>
        <p:spPr bwMode="auto">
          <a:xfrm>
            <a:off x="2649538" y="4689475"/>
            <a:ext cx="9541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>
                <a:latin typeface="Times" charset="0"/>
                <a:cs typeface="Arial" charset="0"/>
              </a:rPr>
              <a:t>Original</a:t>
            </a:r>
          </a:p>
        </p:txBody>
      </p:sp>
      <p:pic>
        <p:nvPicPr>
          <p:cNvPr id="35846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/>
          <a:stretch>
            <a:fillRect/>
          </a:stretch>
        </p:blipFill>
        <p:spPr bwMode="auto">
          <a:xfrm>
            <a:off x="7999412" y="2667001"/>
            <a:ext cx="18288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Rectangle 24"/>
          <p:cNvSpPr>
            <a:spLocks noChangeArrowheads="1"/>
          </p:cNvSpPr>
          <p:nvPr/>
        </p:nvSpPr>
        <p:spPr bwMode="auto">
          <a:xfrm>
            <a:off x="7999412" y="2667000"/>
            <a:ext cx="1905000" cy="1828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eaLnBrk="1" hangingPunct="1"/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5848" name="Text Box 25"/>
          <p:cNvSpPr txBox="1">
            <a:spLocks noChangeArrowheads="1"/>
          </p:cNvSpPr>
          <p:nvPr/>
        </p:nvSpPr>
        <p:spPr bwMode="auto">
          <a:xfrm>
            <a:off x="8075612" y="4724401"/>
            <a:ext cx="1217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>
                <a:latin typeface="Times" charset="0"/>
                <a:cs typeface="Arial" charset="0"/>
              </a:rPr>
              <a:t>Shifted left</a:t>
            </a:r>
          </a:p>
          <a:p>
            <a:pPr algn="l" eaLnBrk="1" hangingPunct="1"/>
            <a:r>
              <a:rPr lang="en-US">
                <a:latin typeface="Times" charset="0"/>
                <a:cs typeface="Arial" charset="0"/>
              </a:rPr>
              <a:t>By 1 pixel</a:t>
            </a:r>
          </a:p>
        </p:txBody>
      </p:sp>
      <p:sp>
        <p:nvSpPr>
          <p:cNvPr id="35849" name="Text Box 26"/>
          <p:cNvSpPr txBox="1">
            <a:spLocks noChangeArrowheads="1"/>
          </p:cNvSpPr>
          <p:nvPr/>
        </p:nvSpPr>
        <p:spPr bwMode="auto">
          <a:xfrm>
            <a:off x="8990013" y="6553200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400">
                <a:latin typeface="Arial" charset="0"/>
                <a:cs typeface="Arial" charset="0"/>
              </a:rPr>
              <a:t>Source: D. Lowe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with linear filters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8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7" name="Group 5"/>
          <p:cNvGrpSpPr>
            <a:grpSpLocks noChangeAspect="1"/>
          </p:cNvGrpSpPr>
          <p:nvPr/>
        </p:nvGrpSpPr>
        <p:grpSpPr bwMode="auto">
          <a:xfrm>
            <a:off x="5408612" y="3200400"/>
            <a:ext cx="1390650" cy="1371600"/>
            <a:chOff x="144" y="144"/>
            <a:chExt cx="1152" cy="1136"/>
          </a:xfrm>
        </p:grpSpPr>
        <p:sp>
          <p:nvSpPr>
            <p:cNvPr id="36872" name="Rectangle 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cs typeface="Arial" charset="0"/>
                </a:rPr>
                <a:t>-1</a:t>
              </a:r>
            </a:p>
          </p:txBody>
        </p:sp>
        <p:sp>
          <p:nvSpPr>
            <p:cNvPr id="36873" name="Rectangle 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cs typeface="Arial" charset="0"/>
                </a:rPr>
                <a:t>0</a:t>
              </a:r>
            </a:p>
          </p:txBody>
        </p:sp>
        <p:sp>
          <p:nvSpPr>
            <p:cNvPr id="36874" name="Rectangle 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cs typeface="Arial" charset="0"/>
                </a:rPr>
                <a:t>1</a:t>
              </a:r>
            </a:p>
          </p:txBody>
        </p:sp>
        <p:sp>
          <p:nvSpPr>
            <p:cNvPr id="36875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cs typeface="Arial" charset="0"/>
                </a:rPr>
                <a:t>-2</a:t>
              </a:r>
            </a:p>
          </p:txBody>
        </p:sp>
        <p:sp>
          <p:nvSpPr>
            <p:cNvPr id="36876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cs typeface="Arial" charset="0"/>
                </a:rPr>
                <a:t>0</a:t>
              </a:r>
            </a:p>
          </p:txBody>
        </p:sp>
        <p:sp>
          <p:nvSpPr>
            <p:cNvPr id="36877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cs typeface="Arial" charset="0"/>
                </a:rPr>
                <a:t>2</a:t>
              </a:r>
            </a:p>
          </p:txBody>
        </p:sp>
        <p:sp>
          <p:nvSpPr>
            <p:cNvPr id="36878" name="Rectangle 1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cs typeface="Arial" charset="0"/>
                </a:rPr>
                <a:t>-1</a:t>
              </a:r>
            </a:p>
          </p:txBody>
        </p:sp>
        <p:sp>
          <p:nvSpPr>
            <p:cNvPr id="36879" name="Rectangle 1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cs typeface="Arial" charset="0"/>
                </a:rPr>
                <a:t>0</a:t>
              </a:r>
            </a:p>
          </p:txBody>
        </p:sp>
        <p:sp>
          <p:nvSpPr>
            <p:cNvPr id="36880" name="Rectangle 1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cs typeface="Arial" charset="0"/>
                </a:rPr>
                <a:t>1</a:t>
              </a:r>
            </a:p>
          </p:txBody>
        </p:sp>
        <p:sp>
          <p:nvSpPr>
            <p:cNvPr id="36881" name="Line 1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2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3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4" name="Line 1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5" name="Line 1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6" name="Line 2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7" name="Line 2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8" name="Line 2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6868" name="Picture 4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1371600"/>
            <a:ext cx="362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5700712" y="4648200"/>
            <a:ext cx="77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>
                <a:latin typeface="Arial" charset="0"/>
                <a:cs typeface="Arial" charset="0"/>
              </a:rPr>
              <a:t>Sobel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8380412" y="2971801"/>
            <a:ext cx="565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6000" b="1" dirty="0">
                <a:latin typeface="Times" charset="0"/>
                <a:cs typeface="Arial" charset="0"/>
              </a:rPr>
              <a:t>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with linear filters</a:t>
            </a:r>
          </a:p>
        </p:txBody>
      </p:sp>
    </p:spTree>
    <p:extLst>
      <p:ext uri="{BB962C8B-B14F-4D97-AF65-F5344CB8AC3E}">
        <p14:creationId xmlns:p14="http://schemas.microsoft.com/office/powerpoint/2010/main" val="22821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371601"/>
            <a:ext cx="11460639" cy="4876804"/>
          </a:xfrm>
        </p:spPr>
        <p:txBody>
          <a:bodyPr/>
          <a:lstStyle/>
          <a:p>
            <a:r>
              <a:rPr lang="en-US" b="1" dirty="0" smtClean="0"/>
              <a:t>Filtering</a:t>
            </a:r>
            <a:endParaRPr lang="en-US" b="1" dirty="0" smtClean="0"/>
          </a:p>
          <a:p>
            <a:pPr lvl="1"/>
            <a:r>
              <a:rPr lang="en-US" dirty="0"/>
              <a:t>Linear filters: cross-correlation and convolution</a:t>
            </a:r>
          </a:p>
          <a:p>
            <a:pPr lvl="1"/>
            <a:r>
              <a:rPr lang="en-US" dirty="0"/>
              <a:t>Gaussian </a:t>
            </a:r>
            <a:r>
              <a:rPr lang="en-US" dirty="0" smtClean="0"/>
              <a:t>filters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84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7" name="Group 5"/>
          <p:cNvGrpSpPr>
            <a:grpSpLocks noChangeAspect="1"/>
          </p:cNvGrpSpPr>
          <p:nvPr/>
        </p:nvGrpSpPr>
        <p:grpSpPr bwMode="auto">
          <a:xfrm>
            <a:off x="5408612" y="3200400"/>
            <a:ext cx="1390650" cy="1371600"/>
            <a:chOff x="144" y="144"/>
            <a:chExt cx="1152" cy="1136"/>
          </a:xfrm>
        </p:grpSpPr>
        <p:sp>
          <p:nvSpPr>
            <p:cNvPr id="36872" name="Rectangle 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cs typeface="Arial" charset="0"/>
                </a:rPr>
                <a:t>-1</a:t>
              </a:r>
            </a:p>
          </p:txBody>
        </p:sp>
        <p:sp>
          <p:nvSpPr>
            <p:cNvPr id="36873" name="Rectangle 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cs typeface="Arial" charset="0"/>
                </a:rPr>
                <a:t>0</a:t>
              </a:r>
            </a:p>
          </p:txBody>
        </p:sp>
        <p:sp>
          <p:nvSpPr>
            <p:cNvPr id="36874" name="Rectangle 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cs typeface="Arial" charset="0"/>
                </a:rPr>
                <a:t>1</a:t>
              </a:r>
            </a:p>
          </p:txBody>
        </p:sp>
        <p:sp>
          <p:nvSpPr>
            <p:cNvPr id="36875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cs typeface="Arial" charset="0"/>
                </a:rPr>
                <a:t>-2</a:t>
              </a:r>
            </a:p>
          </p:txBody>
        </p:sp>
        <p:sp>
          <p:nvSpPr>
            <p:cNvPr id="36876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cs typeface="Arial" charset="0"/>
                </a:rPr>
                <a:t>0</a:t>
              </a:r>
            </a:p>
          </p:txBody>
        </p:sp>
        <p:sp>
          <p:nvSpPr>
            <p:cNvPr id="36877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cs typeface="Arial" charset="0"/>
                </a:rPr>
                <a:t>2</a:t>
              </a:r>
            </a:p>
          </p:txBody>
        </p:sp>
        <p:sp>
          <p:nvSpPr>
            <p:cNvPr id="36878" name="Rectangle 1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cs typeface="Arial" charset="0"/>
                </a:rPr>
                <a:t>-1</a:t>
              </a:r>
            </a:p>
          </p:txBody>
        </p:sp>
        <p:sp>
          <p:nvSpPr>
            <p:cNvPr id="36879" name="Rectangle 1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cs typeface="Arial" charset="0"/>
                </a:rPr>
                <a:t>0</a:t>
              </a:r>
            </a:p>
          </p:txBody>
        </p:sp>
        <p:sp>
          <p:nvSpPr>
            <p:cNvPr id="36880" name="Rectangle 1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cs typeface="Arial" charset="0"/>
                </a:rPr>
                <a:t>1</a:t>
              </a:r>
            </a:p>
          </p:txBody>
        </p:sp>
        <p:sp>
          <p:nvSpPr>
            <p:cNvPr id="36881" name="Line 1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2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3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4" name="Line 1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5" name="Line 1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6" name="Line 2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7" name="Line 2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8" name="Line 2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6868" name="Picture 4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1371600"/>
            <a:ext cx="362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3" name="Picture 5" descr="C:\Documents and Settings\Derek Hoiem\My Documents\Classes\Spring10 - Computer Vision\figs\einstein_sobel_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8" y="1371600"/>
            <a:ext cx="362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7999413" y="6019801"/>
            <a:ext cx="2009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latin typeface="Arial" charset="0"/>
                <a:cs typeface="Arial" charset="0"/>
              </a:rPr>
              <a:t>Vertical Edge</a:t>
            </a:r>
          </a:p>
          <a:p>
            <a:pPr algn="ctr" eaLnBrk="1" hangingPunct="1"/>
            <a:r>
              <a:rPr lang="en-US" sz="2000">
                <a:latin typeface="Arial" charset="0"/>
                <a:cs typeface="Arial" charset="0"/>
              </a:rPr>
              <a:t>(absolute value)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5700712" y="4648200"/>
            <a:ext cx="77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>
                <a:latin typeface="Arial" charset="0"/>
                <a:cs typeface="Arial" charset="0"/>
              </a:rPr>
              <a:t>Sobel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with linear filters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1" name="Group 5"/>
          <p:cNvGrpSpPr>
            <a:grpSpLocks noChangeAspect="1"/>
          </p:cNvGrpSpPr>
          <p:nvPr/>
        </p:nvGrpSpPr>
        <p:grpSpPr bwMode="auto">
          <a:xfrm>
            <a:off x="5408612" y="3211513"/>
            <a:ext cx="1390650" cy="1371600"/>
            <a:chOff x="144" y="144"/>
            <a:chExt cx="1152" cy="1136"/>
          </a:xfrm>
        </p:grpSpPr>
        <p:sp>
          <p:nvSpPr>
            <p:cNvPr id="37897" name="Rectangle 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cs typeface="Arial" charset="0"/>
                </a:rPr>
                <a:t>-1</a:t>
              </a:r>
            </a:p>
          </p:txBody>
        </p:sp>
        <p:sp>
          <p:nvSpPr>
            <p:cNvPr id="37898" name="Rectangle 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cs typeface="Arial" charset="0"/>
                </a:rPr>
                <a:t>-2</a:t>
              </a:r>
            </a:p>
          </p:txBody>
        </p:sp>
        <p:sp>
          <p:nvSpPr>
            <p:cNvPr id="37899" name="Rectangle 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cs typeface="Arial" charset="0"/>
                </a:rPr>
                <a:t>-1</a:t>
              </a:r>
            </a:p>
          </p:txBody>
        </p:sp>
        <p:sp>
          <p:nvSpPr>
            <p:cNvPr id="37900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cs typeface="Arial" charset="0"/>
                </a:rPr>
                <a:t>0</a:t>
              </a:r>
            </a:p>
          </p:txBody>
        </p:sp>
        <p:sp>
          <p:nvSpPr>
            <p:cNvPr id="37901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cs typeface="Arial" charset="0"/>
                </a:rPr>
                <a:t>0</a:t>
              </a:r>
            </a:p>
          </p:txBody>
        </p:sp>
        <p:sp>
          <p:nvSpPr>
            <p:cNvPr id="37902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cs typeface="Arial" charset="0"/>
                </a:rPr>
                <a:t>0</a:t>
              </a:r>
            </a:p>
          </p:txBody>
        </p:sp>
        <p:sp>
          <p:nvSpPr>
            <p:cNvPr id="37903" name="Rectangle 1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cs typeface="Arial" charset="0"/>
                </a:rPr>
                <a:t>1</a:t>
              </a:r>
            </a:p>
          </p:txBody>
        </p:sp>
        <p:sp>
          <p:nvSpPr>
            <p:cNvPr id="37904" name="Rectangle 1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cs typeface="Arial" charset="0"/>
                </a:rPr>
                <a:t>2</a:t>
              </a:r>
            </a:p>
          </p:txBody>
        </p:sp>
        <p:sp>
          <p:nvSpPr>
            <p:cNvPr id="37905" name="Rectangle 1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cs typeface="Arial" charset="0"/>
                </a:rPr>
                <a:t>1</a:t>
              </a:r>
            </a:p>
          </p:txBody>
        </p:sp>
        <p:sp>
          <p:nvSpPr>
            <p:cNvPr id="37906" name="Line 1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07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08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09" name="Line 1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0" name="Line 1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1" name="Line 2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2" name="Line 2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3" name="Line 2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7893" name="Picture 4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1371600"/>
            <a:ext cx="362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5700712" y="4659314"/>
            <a:ext cx="774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>
                <a:latin typeface="Arial" charset="0"/>
                <a:cs typeface="Arial" charset="0"/>
              </a:rPr>
              <a:t>Sobel</a:t>
            </a: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8380412" y="2971801"/>
            <a:ext cx="565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6000" b="1" dirty="0">
                <a:latin typeface="Times" charset="0"/>
                <a:cs typeface="Arial" charset="0"/>
              </a:rPr>
              <a:t>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with linear filters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82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1" name="Group 5"/>
          <p:cNvGrpSpPr>
            <a:grpSpLocks noChangeAspect="1"/>
          </p:cNvGrpSpPr>
          <p:nvPr/>
        </p:nvGrpSpPr>
        <p:grpSpPr bwMode="auto">
          <a:xfrm>
            <a:off x="5408612" y="3211513"/>
            <a:ext cx="1390650" cy="1371600"/>
            <a:chOff x="144" y="144"/>
            <a:chExt cx="1152" cy="1136"/>
          </a:xfrm>
        </p:grpSpPr>
        <p:sp>
          <p:nvSpPr>
            <p:cNvPr id="37897" name="Rectangle 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cs typeface="Arial" charset="0"/>
                </a:rPr>
                <a:t>-1</a:t>
              </a:r>
            </a:p>
          </p:txBody>
        </p:sp>
        <p:sp>
          <p:nvSpPr>
            <p:cNvPr id="37898" name="Rectangle 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cs typeface="Arial" charset="0"/>
                </a:rPr>
                <a:t>-2</a:t>
              </a:r>
            </a:p>
          </p:txBody>
        </p:sp>
        <p:sp>
          <p:nvSpPr>
            <p:cNvPr id="37899" name="Rectangle 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cs typeface="Arial" charset="0"/>
                </a:rPr>
                <a:t>-1</a:t>
              </a:r>
            </a:p>
          </p:txBody>
        </p:sp>
        <p:sp>
          <p:nvSpPr>
            <p:cNvPr id="37900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cs typeface="Arial" charset="0"/>
                </a:rPr>
                <a:t>0</a:t>
              </a:r>
            </a:p>
          </p:txBody>
        </p:sp>
        <p:sp>
          <p:nvSpPr>
            <p:cNvPr id="37901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cs typeface="Arial" charset="0"/>
                </a:rPr>
                <a:t>0</a:t>
              </a:r>
            </a:p>
          </p:txBody>
        </p:sp>
        <p:sp>
          <p:nvSpPr>
            <p:cNvPr id="37902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cs typeface="Arial" charset="0"/>
                </a:rPr>
                <a:t>0</a:t>
              </a:r>
            </a:p>
          </p:txBody>
        </p:sp>
        <p:sp>
          <p:nvSpPr>
            <p:cNvPr id="37903" name="Rectangle 1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cs typeface="Arial" charset="0"/>
                </a:rPr>
                <a:t>1</a:t>
              </a:r>
            </a:p>
          </p:txBody>
        </p:sp>
        <p:sp>
          <p:nvSpPr>
            <p:cNvPr id="37904" name="Rectangle 1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cs typeface="Arial" charset="0"/>
                </a:rPr>
                <a:t>2</a:t>
              </a:r>
            </a:p>
          </p:txBody>
        </p:sp>
        <p:sp>
          <p:nvSpPr>
            <p:cNvPr id="37905" name="Rectangle 1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cs typeface="Arial" charset="0"/>
                </a:rPr>
                <a:t>1</a:t>
              </a:r>
            </a:p>
          </p:txBody>
        </p:sp>
        <p:sp>
          <p:nvSpPr>
            <p:cNvPr id="37906" name="Line 1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07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08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09" name="Line 1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0" name="Line 1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1" name="Line 2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2" name="Line 2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3" name="Line 2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7999413" y="6019801"/>
            <a:ext cx="2009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>
                <a:latin typeface="Arial" charset="0"/>
                <a:cs typeface="Arial" charset="0"/>
              </a:rPr>
              <a:t>Horizontal Edge</a:t>
            </a:r>
          </a:p>
          <a:p>
            <a:pPr algn="ctr" eaLnBrk="1" hangingPunct="1"/>
            <a:r>
              <a:rPr lang="en-US" sz="2000" dirty="0">
                <a:latin typeface="Arial" charset="0"/>
                <a:cs typeface="Arial" charset="0"/>
              </a:rPr>
              <a:t>(absolute value)</a:t>
            </a:r>
          </a:p>
        </p:txBody>
      </p:sp>
      <p:pic>
        <p:nvPicPr>
          <p:cNvPr id="37893" name="Picture 4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1371600"/>
            <a:ext cx="362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87" name="Picture 3" descr="C:\Documents and Settings\Derek Hoiem\My Documents\Classes\Spring10 - Computer Vision\figs\einstein_sobel_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8" y="1371600"/>
            <a:ext cx="362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5700712" y="4659314"/>
            <a:ext cx="774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>
                <a:latin typeface="Arial" charset="0"/>
                <a:cs typeface="Arial" charset="0"/>
              </a:rPr>
              <a:t>Sobel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with linear filters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5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4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371601"/>
            <a:ext cx="11460639" cy="4876804"/>
          </a:xfrm>
        </p:spPr>
        <p:txBody>
          <a:bodyPr/>
          <a:lstStyle/>
          <a:p>
            <a:r>
              <a:rPr lang="en-US" dirty="0" smtClean="0"/>
              <a:t>Filtering</a:t>
            </a:r>
            <a:endParaRPr lang="en-US" dirty="0" smtClean="0"/>
          </a:p>
          <a:p>
            <a:pPr lvl="1"/>
            <a:r>
              <a:rPr lang="en-US" dirty="0"/>
              <a:t>Linear filters: cross-correlation and convolution</a:t>
            </a:r>
          </a:p>
          <a:p>
            <a:pPr lvl="1"/>
            <a:r>
              <a:rPr lang="en-US" b="1" dirty="0"/>
              <a:t>Gaussian </a:t>
            </a:r>
            <a:r>
              <a:rPr lang="en-US" b="1" dirty="0" smtClean="0"/>
              <a:t>filters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2383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linear filter: Gaussian</a:t>
            </a:r>
            <a:endParaRPr lang="en-US" dirty="0"/>
          </a:p>
        </p:txBody>
      </p:sp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Arial" charset="0"/>
                <a:cs typeface="Arial" charset="0"/>
              </a:rPr>
              <a:t>Weight contributions of neighboring pixels by nearness</a:t>
            </a:r>
          </a:p>
          <a:p>
            <a:pPr eaLnBrk="1" hangingPunct="1">
              <a:lnSpc>
                <a:spcPct val="80000"/>
              </a:lnSpc>
            </a:pPr>
            <a:endParaRPr lang="en-US" sz="16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6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6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6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6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6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6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6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6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6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6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6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6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Arial" charset="0"/>
                <a:cs typeface="Arial" charset="0"/>
              </a:rPr>
              <a:t>Same shape in spatial and frequency domain</a:t>
            </a:r>
            <a:br>
              <a:rPr lang="en-US" sz="2400" dirty="0">
                <a:latin typeface="Arial" charset="0"/>
                <a:cs typeface="Arial" charset="0"/>
              </a:rPr>
            </a:br>
            <a:r>
              <a:rPr lang="en-US" sz="2400" dirty="0">
                <a:latin typeface="Arial" charset="0"/>
                <a:cs typeface="Arial" charset="0"/>
              </a:rPr>
              <a:t>(Fourier transform of Gaussian is Gaussian)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>
              <a:latin typeface="Courier New" charset="0"/>
              <a:cs typeface="Arial" charset="0"/>
            </a:endParaRPr>
          </a:p>
        </p:txBody>
      </p:sp>
      <p:pic>
        <p:nvPicPr>
          <p:cNvPr id="38915" name="Picture 4" descr="realgaussi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" t="15573" b="4480"/>
          <a:stretch>
            <a:fillRect/>
          </a:stretch>
        </p:blipFill>
        <p:spPr bwMode="auto">
          <a:xfrm>
            <a:off x="601991" y="2209801"/>
            <a:ext cx="294322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190" y="22098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590" y="4572001"/>
            <a:ext cx="251460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Text Box 7"/>
          <p:cNvSpPr txBox="1">
            <a:spLocks noChangeArrowheads="1"/>
          </p:cNvSpPr>
          <p:nvPr/>
        </p:nvSpPr>
        <p:spPr bwMode="auto">
          <a:xfrm>
            <a:off x="5810578" y="2495550"/>
            <a:ext cx="3478212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600">
                <a:latin typeface="Tahoma" charset="0"/>
                <a:cs typeface="Arial" charset="0"/>
              </a:rPr>
              <a:t>0.003   0.013   0.022   0.013   0.003</a:t>
            </a:r>
          </a:p>
          <a:p>
            <a:pPr algn="l" eaLnBrk="1" hangingPunct="1"/>
            <a:r>
              <a:rPr lang="en-US" sz="1600">
                <a:latin typeface="Tahoma" charset="0"/>
                <a:cs typeface="Arial" charset="0"/>
              </a:rPr>
              <a:t>0.013   0.059   0.097   0.059   0.013</a:t>
            </a:r>
          </a:p>
          <a:p>
            <a:pPr algn="l" eaLnBrk="1" hangingPunct="1"/>
            <a:r>
              <a:rPr lang="en-US" sz="1600">
                <a:latin typeface="Tahoma" charset="0"/>
                <a:cs typeface="Arial" charset="0"/>
              </a:rPr>
              <a:t>0.022   0.097   0.159   0.097   0.022</a:t>
            </a:r>
          </a:p>
          <a:p>
            <a:pPr algn="l" eaLnBrk="1" hangingPunct="1"/>
            <a:r>
              <a:rPr lang="en-US" sz="1600">
                <a:latin typeface="Tahoma" charset="0"/>
                <a:cs typeface="Arial" charset="0"/>
              </a:rPr>
              <a:t>0.013   0.059   0.097   0.059   0.013</a:t>
            </a:r>
          </a:p>
          <a:p>
            <a:pPr algn="l" eaLnBrk="1" hangingPunct="1"/>
            <a:r>
              <a:rPr lang="en-US" sz="1600">
                <a:latin typeface="Tahoma" charset="0"/>
                <a:cs typeface="Arial" charset="0"/>
              </a:rPr>
              <a:t>0.003   0.013   0.022   0.013   0.003</a:t>
            </a:r>
          </a:p>
        </p:txBody>
      </p:sp>
      <p:sp>
        <p:nvSpPr>
          <p:cNvPr id="38919" name="Text Box 8"/>
          <p:cNvSpPr txBox="1">
            <a:spLocks noChangeArrowheads="1"/>
          </p:cNvSpPr>
          <p:nvPr/>
        </p:nvSpPr>
        <p:spPr bwMode="auto">
          <a:xfrm>
            <a:off x="6964690" y="4052888"/>
            <a:ext cx="14049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>
                <a:latin typeface="Tahoma" charset="0"/>
                <a:cs typeface="Arial" charset="0"/>
                <a:sym typeface="Symbol" charset="0"/>
              </a:rPr>
              <a:t>5 x 5,  = 1</a:t>
            </a:r>
            <a:endParaRPr lang="en-US">
              <a:latin typeface="Tahoma" charset="0"/>
              <a:cs typeface="Arial" charset="0"/>
            </a:endParaRPr>
          </a:p>
        </p:txBody>
      </p:sp>
      <p:sp>
        <p:nvSpPr>
          <p:cNvPr id="38920" name="Rectangle 9"/>
          <p:cNvSpPr>
            <a:spLocks noChangeArrowheads="1"/>
          </p:cNvSpPr>
          <p:nvPr/>
        </p:nvSpPr>
        <p:spPr bwMode="auto">
          <a:xfrm>
            <a:off x="5783590" y="2209800"/>
            <a:ext cx="3505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eaLnBrk="1" hangingPunct="1"/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0185" name="Text Box 10"/>
          <p:cNvSpPr txBox="1">
            <a:spLocks noChangeArrowheads="1"/>
          </p:cNvSpPr>
          <p:nvPr/>
        </p:nvSpPr>
        <p:spPr bwMode="auto">
          <a:xfrm>
            <a:off x="9097961" y="6349210"/>
            <a:ext cx="2863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Times" pitchFamily="18" charset="0"/>
              </a:rPr>
              <a:t>Slide credit: Christopher Rasmussen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" pitchFamily="18" charset="0"/>
                <a:ea typeface="+mn-e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48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Gaussian filters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412" y="1194416"/>
            <a:ext cx="7620000" cy="51978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397124" y="6349939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Input image (2048 x 1397)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4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412" y="1194416"/>
            <a:ext cx="7620000" cy="51978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Gaussian filters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97124" y="6349939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Gaussian filtered (</a:t>
            </a:r>
            <a:r>
              <a:rPr lang="el-GR" sz="2800" dirty="0" smtClean="0">
                <a:latin typeface="Times New Roman" charset="0"/>
                <a:ea typeface="Times New Roman" charset="0"/>
                <a:cs typeface="Times New Roman" charset="0"/>
              </a:rPr>
              <a:t>σ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=5)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7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412" y="1194416"/>
            <a:ext cx="7619999" cy="51978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Gaussian filters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97124" y="6349939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Gaussian filtered (</a:t>
            </a:r>
            <a:r>
              <a:rPr lang="el-GR" sz="2800" dirty="0" smtClean="0">
                <a:latin typeface="Times New Roman" charset="0"/>
                <a:ea typeface="Times New Roman" charset="0"/>
                <a:cs typeface="Times New Roman" charset="0"/>
              </a:rPr>
              <a:t>σ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=20)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89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819" y="2147832"/>
            <a:ext cx="5015864" cy="4329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matters</a:t>
            </a:r>
            <a:endParaRPr lang="en-US" dirty="0"/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609441" y="1722441"/>
            <a:ext cx="7008971" cy="4525963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Arial" charset="0"/>
                <a:cs typeface="Arial" charset="0"/>
              </a:rPr>
              <a:t>How big should the filter be?</a:t>
            </a:r>
          </a:p>
          <a:p>
            <a:pPr lvl="1" eaLnBrk="1" hangingPunct="1"/>
            <a:r>
              <a:rPr lang="en-US" dirty="0">
                <a:latin typeface="Arial" charset="0"/>
                <a:cs typeface="Arial" charset="0"/>
              </a:rPr>
              <a:t>Values at edges should be near zero</a:t>
            </a:r>
          </a:p>
          <a:p>
            <a:pPr lvl="1" eaLnBrk="1" hangingPunct="1"/>
            <a:r>
              <a:rPr lang="en-US" dirty="0">
                <a:latin typeface="Arial" charset="0"/>
                <a:cs typeface="Arial" charset="0"/>
              </a:rPr>
              <a:t>Rule of thumb for Gaussian: set filter half-width to about 3 </a:t>
            </a:r>
            <a:r>
              <a:rPr lang="en-US" i="1" dirty="0" err="1" smtClean="0">
                <a:latin typeface="Arial" charset="0"/>
                <a:cs typeface="Arial" charset="0"/>
              </a:rPr>
              <a:t>σ</a:t>
            </a:r>
            <a:endParaRPr lang="en-US" i="1" dirty="0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Normalize truncated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>kernel. Why?</a:t>
            </a:r>
            <a:endParaRPr lang="en-US" dirty="0">
              <a:latin typeface="Arial" charset="0"/>
              <a:cs typeface="Arial" charset="0"/>
            </a:endParaRPr>
          </a:p>
          <a:p>
            <a:pPr eaLnBrk="1" hangingPunct="1"/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8323262" y="6477001"/>
            <a:ext cx="22025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r>
              <a:rPr lang="en-US">
                <a:cs typeface="Arial" charset="0"/>
              </a:rPr>
              <a:t>Side by Derek Hoiem</a:t>
            </a:r>
          </a:p>
        </p:txBody>
      </p:sp>
    </p:spTree>
    <p:extLst>
      <p:ext uri="{BB962C8B-B14F-4D97-AF65-F5344CB8AC3E}">
        <p14:creationId xmlns:p14="http://schemas.microsoft.com/office/powerpoint/2010/main" val="172858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Separable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1371600"/>
            <a:ext cx="90678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Some kernels </a:t>
            </a:r>
            <a:r>
              <a:rPr lang="en-US" i="1" dirty="0" smtClean="0"/>
              <a:t>K</a:t>
            </a:r>
            <a:r>
              <a:rPr lang="en-US" dirty="0" smtClean="0"/>
              <a:t> can be written:</a:t>
            </a:r>
            <a:br>
              <a:rPr lang="en-US" dirty="0" smtClean="0"/>
            </a:br>
            <a:endParaRPr lang="en-US" sz="1200" dirty="0"/>
          </a:p>
          <a:p>
            <a:pPr marL="0" indent="0">
              <a:buNone/>
            </a:pPr>
            <a:r>
              <a:rPr lang="en-US" sz="1200" dirty="0"/>
              <a:t>	</a:t>
            </a:r>
            <a:r>
              <a:rPr lang="en-US" dirty="0" smtClean="0"/>
              <a:t>	</a:t>
            </a:r>
            <a:r>
              <a:rPr lang="en-US" i="1" dirty="0" smtClean="0"/>
              <a:t>K</a:t>
            </a:r>
            <a:r>
              <a:rPr lang="en-US" dirty="0" smtClean="0"/>
              <a:t> = </a:t>
            </a:r>
            <a:r>
              <a:rPr lang="en-US" i="1" dirty="0" smtClean="0"/>
              <a:t>H</a:t>
            </a:r>
            <a:r>
              <a:rPr lang="en-US" dirty="0" smtClean="0"/>
              <a:t> ∗ </a:t>
            </a:r>
            <a:r>
              <a:rPr lang="en-US" i="1" dirty="0" smtClean="0"/>
              <a:t>V,     H</a:t>
            </a:r>
            <a:r>
              <a:rPr lang="en-US" dirty="0" smtClean="0"/>
              <a:t> is horizontal, </a:t>
            </a:r>
            <a:r>
              <a:rPr lang="en-US" i="1" dirty="0" smtClean="0"/>
              <a:t>V </a:t>
            </a:r>
            <a:r>
              <a:rPr lang="en-US" dirty="0" smtClean="0"/>
              <a:t>is vertical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1200" dirty="0"/>
          </a:p>
          <a:p>
            <a:r>
              <a:rPr lang="en-US" dirty="0" smtClean="0"/>
              <a:t>Example: 2D Gaussian</a:t>
            </a:r>
            <a:r>
              <a:rPr lang="en-US" sz="4400" dirty="0"/>
              <a:t/>
            </a:r>
            <a:br>
              <a:rPr lang="en-US" sz="4400" dirty="0"/>
            </a:br>
            <a:endParaRPr lang="en-US" sz="18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Filter first by </a:t>
            </a:r>
            <a:r>
              <a:rPr lang="en-US" i="1" dirty="0" smtClean="0"/>
              <a:t>H</a:t>
            </a:r>
            <a:r>
              <a:rPr lang="en-US" dirty="0" smtClean="0"/>
              <a:t> then </a:t>
            </a:r>
            <a:r>
              <a:rPr lang="en-US" i="1" dirty="0" smtClean="0"/>
              <a:t>V</a:t>
            </a:r>
            <a:r>
              <a:rPr lang="en-US" dirty="0" smtClean="0"/>
              <a:t> (or vice versa)</a:t>
            </a:r>
          </a:p>
          <a:p>
            <a:r>
              <a:rPr lang="en-US" dirty="0" smtClean="0"/>
              <a:t>Why is this useful?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5257555" y="2971800"/>
          <a:ext cx="6218238" cy="244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1" name="Equation" r:id="rId3" imgW="2425700" imgH="952500" progId="Equation.3">
                  <p:embed/>
                </p:oleObj>
              </mc:Choice>
              <mc:Fallback>
                <p:oleObj name="Equation" r:id="rId3" imgW="2425700" imgH="952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57555" y="2971800"/>
                        <a:ext cx="6218238" cy="2441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323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filtering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Filtering:</a:t>
            </a:r>
          </a:p>
          <a:p>
            <a:pPr lvl="1"/>
            <a:r>
              <a:rPr lang="en-US" dirty="0" smtClean="0"/>
              <a:t>Form a new image whose pixels are a</a:t>
            </a:r>
            <a:br>
              <a:rPr lang="en-US" dirty="0" smtClean="0"/>
            </a:br>
            <a:r>
              <a:rPr lang="en-US" dirty="0" smtClean="0"/>
              <a:t>combination of original pixel values.</a:t>
            </a:r>
            <a:br>
              <a:rPr lang="en-US" dirty="0" smtClean="0"/>
            </a:br>
            <a:endParaRPr lang="en-US" dirty="0"/>
          </a:p>
          <a:p>
            <a:r>
              <a:rPr lang="en-US" b="1" dirty="0" smtClean="0"/>
              <a:t>Goals:</a:t>
            </a:r>
          </a:p>
          <a:p>
            <a:pPr lvl="1"/>
            <a:r>
              <a:rPr lang="en-US" dirty="0" smtClean="0"/>
              <a:t>Extract useful information from image</a:t>
            </a:r>
          </a:p>
          <a:p>
            <a:pPr lvl="2"/>
            <a:r>
              <a:rPr lang="en-US" dirty="0" smtClean="0"/>
              <a:t>Features (corners, edges, blobs, </a:t>
            </a:r>
            <a:r>
              <a:rPr lang="mr-IN" dirty="0" smtClean="0"/>
              <a:t>…</a:t>
            </a:r>
            <a:r>
              <a:rPr lang="en-US" dirty="0" smtClean="0"/>
              <a:t>)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Enhance image properties</a:t>
            </a:r>
          </a:p>
          <a:p>
            <a:pPr lvl="2"/>
            <a:r>
              <a:rPr lang="en-US" dirty="0" smtClean="0"/>
              <a:t>Remove noise, remove unwanted objects, </a:t>
            </a:r>
            <a:r>
              <a:rPr lang="mr-IN" dirty="0" smtClean="0"/>
              <a:t>…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519231" y="6376987"/>
            <a:ext cx="36695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Slide from </a:t>
            </a:r>
            <a:r>
              <a:rPr lang="en-US" sz="1600" dirty="0" err="1" smtClean="0">
                <a:latin typeface="Times New Roman" charset="0"/>
                <a:ea typeface="Times New Roman" charset="0"/>
                <a:cs typeface="Times New Roman" charset="0"/>
              </a:rPr>
              <a:t>Fei</a:t>
            </a: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latin typeface="Times New Roman" charset="0"/>
                <a:ea typeface="Times New Roman" charset="0"/>
                <a:cs typeface="Times New Roman" charset="0"/>
              </a:rPr>
              <a:t>Fei</a:t>
            </a: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 Li, Juan Carlos </a:t>
            </a:r>
            <a:r>
              <a:rPr lang="en-US" sz="1600" dirty="0" err="1" smtClean="0">
                <a:latin typeface="Times New Roman" charset="0"/>
                <a:ea typeface="Times New Roman" charset="0"/>
                <a:cs typeface="Times New Roman" charset="0"/>
              </a:rPr>
              <a:t>Niebles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Filters in </a:t>
            </a:r>
            <a:r>
              <a:rPr lang="en-US" dirty="0" smtClean="0"/>
              <a:t>Python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Menlo" charset="0"/>
                <a:ea typeface="Menlo" charset="0"/>
                <a:cs typeface="Menlo" charset="0"/>
                <a:hlinkClick r:id="rId2"/>
              </a:rPr>
              <a:t>scipy.ndimage.filters.convolve</a:t>
            </a:r>
            <a:endParaRPr lang="en-US" dirty="0" smtClean="0">
              <a:latin typeface="Menlo" charset="0"/>
              <a:ea typeface="Menlo" charset="0"/>
              <a:cs typeface="Menlo" charset="0"/>
            </a:endParaRP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Various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pre-defined filters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in </a:t>
            </a:r>
            <a:r>
              <a:rPr lang="en-US" dirty="0" smtClean="0">
                <a:latin typeface="Arial" charset="0"/>
                <a:ea typeface="Arial" charset="0"/>
                <a:cs typeface="Arial" charset="0"/>
                <a:hlinkClick r:id="rId3"/>
              </a:rPr>
              <a:t>skimage.filters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Deep Learning libraries (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  <a:hlinkClick r:id="rId4"/>
              </a:rPr>
              <a:t>PyTorch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  <a:hlinkClick r:id="rId5"/>
              </a:rPr>
              <a:t>TensorFlow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  <a:hlinkClick r:id="rId6"/>
              </a:rPr>
              <a:t>Keras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mr-IN" dirty="0" smtClean="0">
                <a:latin typeface="Arial" charset="0"/>
                <a:ea typeface="Arial" charset="0"/>
                <a:cs typeface="Arial" charset="0"/>
              </a:rPr>
              <a:t>…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) have efficient GPU convolutions implemented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57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filtering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162" y="1066800"/>
            <a:ext cx="7962500" cy="535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19231" y="6376987"/>
            <a:ext cx="36695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Slide from </a:t>
            </a:r>
            <a:r>
              <a:rPr lang="en-US" sz="1600" dirty="0" err="1" smtClean="0">
                <a:latin typeface="Times New Roman" charset="0"/>
                <a:ea typeface="Times New Roman" charset="0"/>
                <a:cs typeface="Times New Roman" charset="0"/>
              </a:rPr>
              <a:t>Fei</a:t>
            </a: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latin typeface="Times New Roman" charset="0"/>
                <a:ea typeface="Times New Roman" charset="0"/>
                <a:cs typeface="Times New Roman" charset="0"/>
              </a:rPr>
              <a:t>Fei</a:t>
            </a: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 Li, Juan Carlos </a:t>
            </a:r>
            <a:r>
              <a:rPr lang="en-US" sz="1600" dirty="0" err="1" smtClean="0">
                <a:latin typeface="Times New Roman" charset="0"/>
                <a:ea typeface="Times New Roman" charset="0"/>
                <a:cs typeface="Times New Roman" charset="0"/>
              </a:rPr>
              <a:t>Niebles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2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r>
              <a:rPr lang="en-US"/>
              <a:t>© 2006 Steve Marschner • </a:t>
            </a:r>
            <a:fld id="{D9D4ADDE-0E2E-CA44-A8C3-4E6988C76B60}" type="slidenum">
              <a:rPr lang="en-US"/>
              <a:pPr/>
              <a:t>5</a:t>
            </a:fld>
            <a:endParaRPr 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ill Sans" charset="0"/>
              </a:rPr>
              <a:t>Linear filtering: a key idea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>
                <a:latin typeface="Gill Sans" charset="0"/>
              </a:rPr>
              <a:t>Transformations on signals; e.g.:</a:t>
            </a:r>
          </a:p>
          <a:p>
            <a:pPr lvl="1" eaLnBrk="1" hangingPunct="1"/>
            <a:r>
              <a:rPr lang="en-US">
                <a:latin typeface="Gill Sans" charset="0"/>
              </a:rPr>
              <a:t>bass/treble controls on stereo</a:t>
            </a:r>
          </a:p>
          <a:p>
            <a:pPr lvl="1" eaLnBrk="1" hangingPunct="1"/>
            <a:r>
              <a:rPr lang="en-US">
                <a:latin typeface="Gill Sans" charset="0"/>
              </a:rPr>
              <a:t>blurring/sharpening operations in image editing</a:t>
            </a:r>
          </a:p>
          <a:p>
            <a:pPr lvl="1" eaLnBrk="1" hangingPunct="1"/>
            <a:r>
              <a:rPr lang="en-US">
                <a:latin typeface="Gill Sans" charset="0"/>
              </a:rPr>
              <a:t>smoothing/noise reduction in tracking</a:t>
            </a:r>
          </a:p>
          <a:p>
            <a:pPr eaLnBrk="1" hangingPunct="1"/>
            <a:r>
              <a:rPr lang="en-US">
                <a:latin typeface="Gill Sans" charset="0"/>
              </a:rPr>
              <a:t>Key properties</a:t>
            </a:r>
          </a:p>
          <a:p>
            <a:pPr lvl="1" eaLnBrk="1" hangingPunct="1"/>
            <a:r>
              <a:rPr lang="en-US">
                <a:latin typeface="Gill Sans" charset="0"/>
              </a:rPr>
              <a:t>linearity: filter(</a:t>
            </a:r>
            <a:r>
              <a:rPr lang="en-US" i="1">
                <a:latin typeface="Gill Sans" charset="0"/>
              </a:rPr>
              <a:t>f + g</a:t>
            </a:r>
            <a:r>
              <a:rPr lang="en-US">
                <a:latin typeface="Gill Sans" charset="0"/>
              </a:rPr>
              <a:t>) = filter(</a:t>
            </a:r>
            <a:r>
              <a:rPr lang="en-US" i="1">
                <a:latin typeface="Gill Sans" charset="0"/>
              </a:rPr>
              <a:t>f</a:t>
            </a:r>
            <a:r>
              <a:rPr lang="en-US">
                <a:latin typeface="Gill Sans" charset="0"/>
              </a:rPr>
              <a:t>) + filter(</a:t>
            </a:r>
            <a:r>
              <a:rPr lang="en-US" i="1">
                <a:latin typeface="Gill Sans" charset="0"/>
              </a:rPr>
              <a:t>g</a:t>
            </a:r>
            <a:r>
              <a:rPr lang="en-US">
                <a:latin typeface="Gill Sans" charset="0"/>
              </a:rPr>
              <a:t>)</a:t>
            </a:r>
          </a:p>
          <a:p>
            <a:pPr lvl="1" eaLnBrk="1" hangingPunct="1"/>
            <a:r>
              <a:rPr lang="en-US">
                <a:latin typeface="Gill Sans" charset="0"/>
              </a:rPr>
              <a:t>shift invariance: behavior invariant to shifting the input</a:t>
            </a:r>
          </a:p>
          <a:p>
            <a:pPr lvl="2" eaLnBrk="1" hangingPunct="1"/>
            <a:r>
              <a:rPr lang="en-US">
                <a:latin typeface="Gill Sans" charset="0"/>
              </a:rPr>
              <a:t>delaying an audio signal</a:t>
            </a:r>
          </a:p>
          <a:p>
            <a:pPr lvl="2" eaLnBrk="1" hangingPunct="1"/>
            <a:r>
              <a:rPr lang="en-US">
                <a:latin typeface="Gill Sans" charset="0"/>
              </a:rPr>
              <a:t>sliding an image around</a:t>
            </a:r>
          </a:p>
          <a:p>
            <a:pPr eaLnBrk="1" hangingPunct="1"/>
            <a:r>
              <a:rPr lang="en-US">
                <a:latin typeface="Gill Sans" charset="0"/>
              </a:rPr>
              <a:t>Can be modeled mathematically by </a:t>
            </a:r>
            <a:r>
              <a:rPr lang="en-US" i="1">
                <a:latin typeface="Gill Sans" charset="0"/>
              </a:rPr>
              <a:t>convolution</a:t>
            </a:r>
            <a:endParaRPr lang="en-US">
              <a:latin typeface="Gill Sans" charset="0"/>
            </a:endParaRPr>
          </a:p>
          <a:p>
            <a:pPr eaLnBrk="1" hangingPunct="1"/>
            <a:endParaRPr lang="en-US"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90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r>
              <a:rPr lang="en-US"/>
              <a:t>© 2006 Steve Marschner • </a:t>
            </a:r>
            <a:fld id="{7F33A9BF-D473-9F4E-8223-23E0C81D7394}" type="slidenum">
              <a:rPr lang="en-US"/>
              <a:pPr/>
              <a:t>6</a:t>
            </a:fld>
            <a:endParaRPr 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ill Sans" charset="0"/>
              </a:rPr>
              <a:t>Moving Average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ill Sans" charset="0"/>
              </a:rPr>
              <a:t>basic idea: define a new function by averaging over a sliding window</a:t>
            </a:r>
          </a:p>
          <a:p>
            <a:pPr eaLnBrk="1" hangingPunct="1"/>
            <a:r>
              <a:rPr lang="en-US">
                <a:latin typeface="Gill Sans" charset="0"/>
              </a:rPr>
              <a:t>a simple example to start off: smoothing</a:t>
            </a:r>
          </a:p>
        </p:txBody>
      </p:sp>
      <p:pic>
        <p:nvPicPr>
          <p:cNvPr id="27653" name="Picture 6" descr="smoothing-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3292475"/>
            <a:ext cx="3890963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7" descr="smoothing-d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3292475"/>
            <a:ext cx="3890963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8" descr="smoothing-d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3292475"/>
            <a:ext cx="3890963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9" descr="smoothing-d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3292475"/>
            <a:ext cx="3890963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2" name="Picture 10" descr="smoothing-d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3292475"/>
            <a:ext cx="3890963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41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r>
              <a:rPr lang="en-US"/>
              <a:t>© 2006 Steve Marschner • </a:t>
            </a:r>
            <a:fld id="{E42EB6CD-3A7B-6F4E-AA0F-F8D5259B18FE}" type="slidenum">
              <a:rPr lang="en-US"/>
              <a:pPr/>
              <a:t>7</a:t>
            </a:fld>
            <a:endParaRPr 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ill Sans" charset="0"/>
              </a:rPr>
              <a:t>Weighted Moving Average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ill Sans" charset="0"/>
              </a:rPr>
              <a:t>Can add weights to our moving average</a:t>
            </a:r>
          </a:p>
          <a:p>
            <a:pPr eaLnBrk="1" hangingPunct="1"/>
            <a:r>
              <a:rPr lang="en-US" i="1">
                <a:latin typeface="Gill Sans" charset="0"/>
              </a:rPr>
              <a:t>Weights </a:t>
            </a:r>
            <a:r>
              <a:rPr lang="en-US">
                <a:latin typeface="Gill Sans" charset="0"/>
              </a:rPr>
              <a:t> […, 0, 1, 1, 1, 1, 1, 0, …]  / 5 </a:t>
            </a:r>
          </a:p>
        </p:txBody>
      </p:sp>
      <p:pic>
        <p:nvPicPr>
          <p:cNvPr id="28677" name="Picture 4" descr="smoothing-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726" y="3124200"/>
            <a:ext cx="3889375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781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r>
              <a:rPr lang="en-US"/>
              <a:t>© 2006 Steve Marschner • </a:t>
            </a:r>
            <a:fld id="{F10717D7-A7C7-8944-9CA9-02C2DBCCC039}" type="slidenum">
              <a:rPr lang="en-US"/>
              <a:pPr/>
              <a:t>8</a:t>
            </a:fld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ill Sans" charset="0"/>
              </a:rPr>
              <a:t>Weighted Moving Average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0412" y="1545435"/>
            <a:ext cx="86868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ill Sans" charset="0"/>
              </a:rPr>
              <a:t>Bell </a:t>
            </a:r>
            <a:r>
              <a:rPr lang="en-US" dirty="0">
                <a:latin typeface="Gill Sans" charset="0"/>
              </a:rPr>
              <a:t>curve (</a:t>
            </a:r>
            <a:r>
              <a:rPr lang="en-US" dirty="0" err="1">
                <a:latin typeface="Gill Sans" charset="0"/>
              </a:rPr>
              <a:t>gaussian</a:t>
            </a:r>
            <a:r>
              <a:rPr lang="en-US" dirty="0">
                <a:latin typeface="Gill Sans" charset="0"/>
              </a:rPr>
              <a:t>-like) weights […, 1, 4, 6, 4, 1, …]</a:t>
            </a:r>
          </a:p>
        </p:txBody>
      </p:sp>
      <p:pic>
        <p:nvPicPr>
          <p:cNvPr id="29701" name="Picture 4" descr="smoothing-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726" y="3124200"/>
            <a:ext cx="3889375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7" name="Picture 5" descr="smoothing-be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726" y="3124200"/>
            <a:ext cx="3889375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812" y="1212173"/>
            <a:ext cx="2503714" cy="1752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447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r>
              <a:rPr lang="en-US"/>
              <a:t>© 2006 Steve Marschner • </a:t>
            </a:r>
            <a:fld id="{D60CBE95-3449-A545-92A7-2A06ACD5BE0B}" type="slidenum">
              <a:rPr lang="en-US"/>
              <a:pPr/>
              <a:t>9</a:t>
            </a:fld>
            <a:endParaRPr 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Gill Sans" charset="0"/>
              </a:rPr>
              <a:t>Moving Average In 2D</a:t>
            </a:r>
          </a:p>
        </p:txBody>
      </p:sp>
      <p:graphicFrame>
        <p:nvGraphicFramePr>
          <p:cNvPr id="283798" name="Group 150"/>
          <p:cNvGraphicFramePr>
            <a:graphicFrameLocks noGrp="1"/>
          </p:cNvGraphicFramePr>
          <p:nvPr>
            <p:extLst/>
          </p:nvPr>
        </p:nvGraphicFramePr>
        <p:xfrm>
          <a:off x="2233612" y="2408010"/>
          <a:ext cx="5181600" cy="3108780"/>
        </p:xfrm>
        <a:graphic>
          <a:graphicData uri="http://schemas.openxmlformats.org/drawingml/2006/table">
            <a:tbl>
              <a:tblPr/>
              <a:tblGrid>
                <a:gridCol w="519113"/>
                <a:gridCol w="517525"/>
                <a:gridCol w="517525"/>
                <a:gridCol w="517525"/>
                <a:gridCol w="519112"/>
                <a:gridCol w="519113"/>
                <a:gridCol w="517525"/>
                <a:gridCol w="517525"/>
                <a:gridCol w="517525"/>
                <a:gridCol w="519112"/>
              </a:tblGrid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3802" name="Group 154"/>
          <p:cNvGraphicFramePr>
            <a:graphicFrameLocks noGrp="1"/>
          </p:cNvGraphicFramePr>
          <p:nvPr/>
        </p:nvGraphicFramePr>
        <p:xfrm>
          <a:off x="8532812" y="2522538"/>
          <a:ext cx="1524000" cy="1050926"/>
        </p:xfrm>
        <a:graphic>
          <a:graphicData uri="http://schemas.openxmlformats.org/drawingml/2006/table">
            <a:tbl>
              <a:tblPr/>
              <a:tblGrid>
                <a:gridCol w="508000"/>
                <a:gridCol w="508000"/>
                <a:gridCol w="5080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867" name="Rectangle 146"/>
          <p:cNvSpPr>
            <a:spLocks noChangeArrowheads="1"/>
          </p:cNvSpPr>
          <p:nvPr/>
        </p:nvSpPr>
        <p:spPr bwMode="auto">
          <a:xfrm>
            <a:off x="2741612" y="3962400"/>
            <a:ext cx="1557338" cy="914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68" name="Rectangle 147"/>
          <p:cNvSpPr>
            <a:spLocks noChangeArrowheads="1"/>
          </p:cNvSpPr>
          <p:nvPr/>
        </p:nvSpPr>
        <p:spPr bwMode="auto">
          <a:xfrm>
            <a:off x="8537576" y="2517776"/>
            <a:ext cx="1519237" cy="10636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869" name="Picture 14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6" y="3800475"/>
            <a:ext cx="1330325" cy="36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70" name="Text Box 155"/>
          <p:cNvSpPr txBox="1">
            <a:spLocks noChangeArrowheads="1"/>
          </p:cNvSpPr>
          <p:nvPr/>
        </p:nvSpPr>
        <p:spPr bwMode="auto">
          <a:xfrm>
            <a:off x="8228012" y="6477000"/>
            <a:ext cx="237490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/>
            <a:r>
              <a:rPr lang="en-US" sz="1200">
                <a:latin typeface="Arial" charset="0"/>
                <a:cs typeface="Arial" charset="0"/>
              </a:rPr>
              <a:t>Slide by Steve Seitz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765269" y="144805"/>
            <a:ext cx="6196542" cy="20114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ea typeface="Times New Roman" charset="0"/>
                <a:cs typeface="Times New Roman" charset="0"/>
              </a:rPr>
              <a:t>What are the weights H?</a:t>
            </a:r>
            <a:br>
              <a:rPr lang="en-US" sz="2800" dirty="0" smtClean="0">
                <a:ea typeface="Times New Roman" charset="0"/>
                <a:cs typeface="Times New Roman" charset="0"/>
              </a:rPr>
            </a:br>
            <a:endParaRPr lang="en-US" sz="2800" dirty="0" smtClean="0">
              <a:ea typeface="Times New Roman" charset="0"/>
              <a:cs typeface="Times New Roman" charset="0"/>
            </a:endParaRPr>
          </a:p>
          <a:p>
            <a:pPr algn="ctr"/>
            <a:r>
              <a:rPr lang="en-US" sz="2800" dirty="0" smtClean="0">
                <a:ea typeface="Times New Roman" charset="0"/>
                <a:cs typeface="Times New Roman" charset="0"/>
              </a:rPr>
              <a:t>For uniform filter? (takes the mean</a:t>
            </a:r>
            <a:r>
              <a:rPr lang="en-US" sz="2800" dirty="0" smtClean="0">
                <a:ea typeface="Times New Roman" charset="0"/>
                <a:cs typeface="Times New Roman" charset="0"/>
              </a:rPr>
              <a:t>)</a:t>
            </a:r>
            <a:endParaRPr lang="en-US" sz="2800" dirty="0" smtClean="0">
              <a:ea typeface="Times New Roman" charset="0"/>
              <a:cs typeface="Times New Roman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75012" y="5628141"/>
            <a:ext cx="7772400" cy="2459717"/>
            <a:chOff x="2447697" y="5684609"/>
            <a:chExt cx="7772400" cy="2459717"/>
          </a:xfrm>
        </p:grpSpPr>
        <p:pic>
          <p:nvPicPr>
            <p:cNvPr id="30866" name="Picture 145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1012" y="5684609"/>
              <a:ext cx="1270000" cy="441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2447697" y="5686876"/>
              <a:ext cx="7772400" cy="2457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sz="2400" smtClean="0"/>
                <a:t>Input image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98163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66&quot;&gt;&lt;property id=&quot;20148&quot; value=&quot;5&quot;/&gt;&lt;property id=&quot;20300&quot; value=&quot;Slide 3 - &amp;quot;Motivation&amp;quot;&quot;/&gt;&lt;property id=&quot;20307&quot; value=&quot;258&quot;/&gt;&lt;/object&gt;&lt;object type=&quot;3&quot; unique_id=&quot;10067&quot;&gt;&lt;property id=&quot;20148&quot; value=&quot;5&quot;/&gt;&lt;property id=&quot;20300&quot; value=&quot;Slide 6 - &amp;quot;Inspiration&amp;quot;&quot;/&gt;&lt;property id=&quot;20307&quot; value=&quot;259&quot;/&gt;&lt;/object&gt;&lt;object type=&quot;3&quot; unique_id=&quot;10174&quot;&gt;&lt;property id=&quot;20148&quot; value=&quot;5&quot;/&gt;&lt;property id=&quot;20300&quot; value=&quot;Slide 4 - &amp;quot;Motivation&amp;quot;&quot;/&gt;&lt;property id=&quot;20307&quot; value=&quot;264&quot;/&gt;&lt;/object&gt;&lt;object type=&quot;3&quot; unique_id=&quot;10177&quot;&gt;&lt;property id=&quot;20148&quot; value=&quot;5&quot;/&gt;&lt;property id=&quot;20300&quot; value=&quot;Slide 9 - &amp;quot;Techniques&amp;quot;&quot;/&gt;&lt;property id=&quot;20307&quot; value=&quot;262&quot;/&gt;&lt;/object&gt;&lt;object type=&quot;3&quot; unique_id=&quot;10251&quot;&gt;&lt;property id=&quot;20148&quot; value=&quot;5&quot;/&gt;&lt;property id=&quot;20300&quot; value=&quot;Slide 13 - &amp;quot;Video Skims&amp;quot;&quot;/&gt;&lt;property id=&quot;20307&quot; value=&quot;268&quot;/&gt;&lt;/object&gt;&lt;object type=&quot;3&quot; unique_id=&quot;10322&quot;&gt;&lt;property id=&quot;20148&quot; value=&quot;5&quot;/&gt;&lt;property id=&quot;20300&quot; value=&quot;Slide 5 - &amp;quot;Previous Work&amp;quot;&quot;/&gt;&lt;property id=&quot;20307&quot; value=&quot;269&quot;/&gt;&lt;/object&gt;&lt;object type=&quot;3&quot; unique_id=&quot;10548&quot;&gt;&lt;property id=&quot;20148&quot; value=&quot;5&quot;/&gt;&lt;property id=&quot;20300&quot; value=&quot;Slide 1 - &amp;quot;&amp;#x0D;&amp;#x0A;Video Tapestries&amp;#x0D;&amp;#x0A;&amp;quot;&quot;/&gt;&lt;property id=&quot;20307&quot; value=&quot;270&quot;/&gt;&lt;/object&gt;&lt;object type=&quot;3&quot; unique_id=&quot;10724&quot;&gt;&lt;property id=&quot;20148&quot; value=&quot;5&quot;/&gt;&lt;property id=&quot;20300&quot; value=&quot;Slide 7 - &amp;quot;Goals&amp;quot;&quot;/&gt;&lt;property id=&quot;20307&quot; value=&quot;273&quot;/&gt;&lt;/object&gt;&lt;object type=&quot;3&quot; unique_id=&quot;11041&quot;&gt;&lt;property id=&quot;20148&quot; value=&quot;5&quot;/&gt;&lt;property id=&quot;20300&quot; value=&quot;Slide 11 - &amp;quot;Questions&amp;quot;&quot;/&gt;&lt;property id=&quot;20307&quot; value=&quot;275&quot;/&gt;&lt;/object&gt;&lt;object type=&quot;3&quot; unique_id=&quot;11516&quot;&gt;&lt;property id=&quot;20148&quot; value=&quot;5&quot;/&gt;&lt;property id=&quot;20300&quot; value=&quot;Slide 2 - &amp;quot;Who Am I?&amp;quot;&quot;/&gt;&lt;property id=&quot;20307&quot; value=&quot;279&quot;/&gt;&lt;/object&gt;&lt;object type=&quot;3&quot; unique_id=&quot;11709&quot;&gt;&lt;property id=&quot;20148&quot; value=&quot;5&quot;/&gt;&lt;property id=&quot;20300&quot; value=&quot;Slide 8 - &amp;quot;Applications&amp;quot;&quot;/&gt;&lt;property id=&quot;20307&quot; value=&quot;280&quot;/&gt;&lt;/object&gt;&lt;object type=&quot;3&quot; unique_id=&quot;11749&quot;&gt;&lt;property id=&quot;20148&quot; value=&quot;5&quot;/&gt;&lt;property id=&quot;20300&quot; value=&quot;Slide 12 - &amp;quot;References&amp;quot;&quot;/&gt;&lt;property id=&quot;20307&quot; value=&quot;281&quot;/&gt;&lt;/object&gt;&lt;object type=&quot;3&quot; unique_id=&quot;11764&quot;&gt;&lt;property id=&quot;20148&quot; value=&quot;5&quot;/&gt;&lt;property id=&quot;20300&quot; value=&quot;Slide 10 - &amp;quot;Preliminary Results&amp;quot;&quot;/&gt;&lt;property id=&quot;20307&quot; value=&quot;282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h(u,v) = \frac{1}{2 \pi \sigma^2} e^{-\frac{u^2+v^2}{\sigma^2}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820.7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[i,j] = \sum_{u=-k}^{k} \sum_{v=-k}^{k} H[u,v] F[i-u,j-v]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450.75"/>
  <p:tag name="PICTUREFILESIZE" val="4922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[i,j] = \sum_{u=-k}^{k} \sum_{v=-k}^{k} H[u,v] F[i+u,j+v]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473.25"/>
  <p:tag name="PICTUREFILESIZE" val="5019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 = H \otimes F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40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 G_{\sigma} =  \frac{1}{2 \pi \sigma^{2}} e^{-\frac{(x^{2} + y^{2})}{2 \sigma^{2}}} 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48"/>
  <p:tag name="BOXHEIGHT" val="296"/>
  <p:tag name="BOXFONT" val="10"/>
  <p:tag name="BOXWRAP" val="False"/>
  <p:tag name="WORKAROUNDTRANSPARENCYBUG" val="False"/>
  <p:tag name="BITMAPFORMAT" val="bmpmono"/>
  <p:tag name="DEBUGINTERACTIVE" val="True"/>
  <p:tag name="ORIGWIDTH" val="194.875"/>
  <p:tag name="PICTUREFILESIZE" val="2169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H[u,v]$&#10;\end{document}&#10;"/>
  <p:tag name="EXTERNALNAME" val="Edittex"/>
  <p:tag name="BLEND" val="False"/>
  <p:tag name="TRANSPARENT" val="False"/>
  <p:tag name="BITMAPFORMAT" val="bmpmono"/>
  <p:tag name="DEBUGINTERACTIVE" val="True"/>
  <p:tag name="ORIGWIDTH" val="235.7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5"/>
  <p:tag name="PICTUREFILESIZE" val="271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[i,j] = \frac{1}{(2k+1)^2}\sum_{u=-k}^{k} \sum_{v=-k}^{k} F[i+u,j+v]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604.75"/>
  <p:tag name="PICTUREFILESIZE" val="5404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[i,j] = \sum_{u=-k}^{k} \sum_{v=-k}^{k} H[u,v] F[i+u,j+v]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473.25"/>
  <p:tag name="PICTUREFILESIZE" val="5019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 = H \otimes F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40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5"/>
  <p:tag name="PICTUREFILESIZE" val="271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1}{16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97.2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H[u,v]$&#10;\end{document}&#10;"/>
  <p:tag name="EXTERNALNAME" val="Edittex"/>
  <p:tag name="BLEND" val="False"/>
  <p:tag name="TRANSPARENT" val="False"/>
  <p:tag name="BITMAPFORMAT" val="bmpmono"/>
  <p:tag name="DEBUGINTERACTIVE" val="True"/>
  <p:tag name="ORIGWIDTH" val="235.75"/>
</p:tagLst>
</file>

<file path=ppt/theme/theme1.xml><?xml version="1.0" encoding="utf-8"?>
<a:theme xmlns:a="http://schemas.openxmlformats.org/drawingml/2006/main" name="Default Design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5B7FE2"/>
      </a:hlink>
      <a:folHlink>
        <a:srgbClr val="5B7FE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800" dirty="0" smtClean="0">
            <a:solidFill>
              <a:schemeClr val="accent2"/>
            </a:solidFill>
          </a:defRPr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800" dirty="0">
            <a:solidFill>
              <a:schemeClr val="bg1"/>
            </a:solidFill>
            <a:latin typeface="Times New Roman" charset="0"/>
            <a:ea typeface="Times New Roman" charset="0"/>
            <a:cs typeface="Times New Roman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101277</TotalTime>
  <Words>1121</Words>
  <Application>Microsoft Macintosh PowerPoint</Application>
  <PresentationFormat>Custom</PresentationFormat>
  <Paragraphs>489</Paragraphs>
  <Slides>30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7" baseType="lpstr">
      <vt:lpstr>Calibri</vt:lpstr>
      <vt:lpstr>Cambria Math</vt:lpstr>
      <vt:lpstr>Courier New</vt:lpstr>
      <vt:lpstr>Gill Sans</vt:lpstr>
      <vt:lpstr>Menlo</vt:lpstr>
      <vt:lpstr>ＭＳ Ｐゴシック</vt:lpstr>
      <vt:lpstr>Myriad Pro</vt:lpstr>
      <vt:lpstr>Myriad Roman</vt:lpstr>
      <vt:lpstr>Palatino Linotype</vt:lpstr>
      <vt:lpstr>Symbol</vt:lpstr>
      <vt:lpstr>Tahoma</vt:lpstr>
      <vt:lpstr>Times</vt:lpstr>
      <vt:lpstr>Times New Roman</vt:lpstr>
      <vt:lpstr>Arial</vt:lpstr>
      <vt:lpstr>Default Design</vt:lpstr>
      <vt:lpstr>Photo Editor Photo</vt:lpstr>
      <vt:lpstr>Equation</vt:lpstr>
      <vt:lpstr>CS 6501: 3D Reconstruction and Understanding  Linear Filters</vt:lpstr>
      <vt:lpstr>Outline</vt:lpstr>
      <vt:lpstr>Image filtering</vt:lpstr>
      <vt:lpstr>Image filtering</vt:lpstr>
      <vt:lpstr>Linear filtering: a key idea</vt:lpstr>
      <vt:lpstr>Moving Average</vt:lpstr>
      <vt:lpstr>Weighted Moving Average</vt:lpstr>
      <vt:lpstr>Weighted Moving Average</vt:lpstr>
      <vt:lpstr>Moving Average In 2D</vt:lpstr>
      <vt:lpstr>Cross-correlation filtering</vt:lpstr>
      <vt:lpstr>Gaussian filtering</vt:lpstr>
      <vt:lpstr>Box Filter vs. Gaussian Filter</vt:lpstr>
      <vt:lpstr>Convolution</vt:lpstr>
      <vt:lpstr>Convolution is nice!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Outline</vt:lpstr>
      <vt:lpstr>Important linear filter: Gaussian</vt:lpstr>
      <vt:lpstr>Gaussian filters</vt:lpstr>
      <vt:lpstr>Gaussian filters</vt:lpstr>
      <vt:lpstr>Gaussian filters</vt:lpstr>
      <vt:lpstr>Practical matters</vt:lpstr>
      <vt:lpstr>Separable Filters</vt:lpstr>
      <vt:lpstr>Filters in Python</vt:lpstr>
    </vt:vector>
  </TitlesOfParts>
  <Company>Adobe Systems inc.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Tapestries</dc:title>
  <dc:creator>Connelly Barnes</dc:creator>
  <cp:lastModifiedBy>Microsoft Office User</cp:lastModifiedBy>
  <cp:revision>3510</cp:revision>
  <cp:lastPrinted>2016-08-25T14:29:55Z</cp:lastPrinted>
  <dcterms:created xsi:type="dcterms:W3CDTF">2008-06-05T17:05:06Z</dcterms:created>
  <dcterms:modified xsi:type="dcterms:W3CDTF">2017-08-29T16:46:06Z</dcterms:modified>
</cp:coreProperties>
</file>