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1404" r:id="rId2"/>
    <p:sldId id="1496" r:id="rId3"/>
    <p:sldId id="1461" r:id="rId4"/>
    <p:sldId id="1462" r:id="rId5"/>
    <p:sldId id="1463" r:id="rId6"/>
    <p:sldId id="1464" r:id="rId7"/>
    <p:sldId id="1465" r:id="rId8"/>
    <p:sldId id="1466" r:id="rId9"/>
    <p:sldId id="1467" r:id="rId10"/>
    <p:sldId id="1468" r:id="rId11"/>
    <p:sldId id="1469" r:id="rId12"/>
    <p:sldId id="1470" r:id="rId13"/>
    <p:sldId id="1471" r:id="rId14"/>
    <p:sldId id="1473" r:id="rId15"/>
    <p:sldId id="1498" r:id="rId16"/>
    <p:sldId id="1474" r:id="rId17"/>
    <p:sldId id="1475" r:id="rId18"/>
    <p:sldId id="1477" r:id="rId19"/>
    <p:sldId id="1478" r:id="rId20"/>
    <p:sldId id="1483" r:id="rId21"/>
    <p:sldId id="1484" r:id="rId22"/>
    <p:sldId id="1485" r:id="rId23"/>
    <p:sldId id="1486" r:id="rId24"/>
    <p:sldId id="1487" r:id="rId25"/>
    <p:sldId id="1488" r:id="rId26"/>
    <p:sldId id="1489" r:id="rId27"/>
    <p:sldId id="1490" r:id="rId28"/>
    <p:sldId id="1491" r:id="rId29"/>
    <p:sldId id="1492" r:id="rId30"/>
    <p:sldId id="1493" r:id="rId31"/>
    <p:sldId id="1479" r:id="rId32"/>
    <p:sldId id="1480" r:id="rId33"/>
    <p:sldId id="1481" r:id="rId34"/>
    <p:sldId id="1476" r:id="rId35"/>
    <p:sldId id="1482" r:id="rId36"/>
    <p:sldId id="1499" r:id="rId37"/>
    <p:sldId id="1502" r:id="rId38"/>
    <p:sldId id="1501" r:id="rId39"/>
    <p:sldId id="1500" r:id="rId40"/>
  </p:sldIdLst>
  <p:sldSz cx="12188825" cy="6858000"/>
  <p:notesSz cx="6934200" cy="92329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1CFF"/>
    <a:srgbClr val="FFFFFF"/>
    <a:srgbClr val="FFDCDC"/>
    <a:srgbClr val="99FC99"/>
    <a:srgbClr val="FFFF76"/>
    <a:srgbClr val="FFFF00"/>
    <a:srgbClr val="FF5B5E"/>
    <a:srgbClr val="9999FF"/>
    <a:srgbClr val="A0D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5" autoAdjust="0"/>
    <p:restoredTop sz="86597" autoAdjust="0"/>
  </p:normalViewPr>
  <p:slideViewPr>
    <p:cSldViewPr>
      <p:cViewPr>
        <p:scale>
          <a:sx n="100" d="100"/>
          <a:sy n="100" d="100"/>
        </p:scale>
        <p:origin x="2000" y="1480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144" y="200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9/5/17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9/5/17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9/5/17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9/5/17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9/5/17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9/5/17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lr>
                <a:srgbClr val="D6D6D6"/>
              </a:buClr>
              <a:buChar char="➡"/>
            </a:lvl2pPr>
            <a:lvl3pPr>
              <a:buClr>
                <a:srgbClr val="D6D6D6"/>
              </a:buClr>
              <a:buChar char="➡"/>
            </a:lvl3pPr>
            <a:lvl4pPr>
              <a:buClr>
                <a:srgbClr val="D6D6D6"/>
              </a:buClr>
              <a:buChar char="➡"/>
            </a:lvl4pPr>
            <a:lvl5pPr>
              <a:buClr>
                <a:srgbClr val="D6D6D6"/>
              </a:buClr>
              <a:buChar char="➡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34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260198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9/5/17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9/5/17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9/5/17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9/5/17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9/5/17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9/5/17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9/5/17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9/5/17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9/5/17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tx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tx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tx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ision.middlebury.edu/stereo/data/scenes2014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sA6RKUUA3M" TargetMode="External"/><Relationship Id="rId3" Type="http://schemas.openxmlformats.org/officeDocument/2006/relationships/hyperlink" Target="https://www.youtube.com/watch?v=XXZdMdHvUn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pencv.org/2.4/modules/calib3d/doc/camera_calibration_and_3d_reconstruction.html#computecorrespondepilines" TargetMode="External"/><Relationship Id="rId4" Type="http://schemas.openxmlformats.org/officeDocument/2006/relationships/hyperlink" Target="http://docs.opencv.org/2.4/modules/calib3d/doc/camera_calibration_and_3d_reconstruction.html#stereorectify" TargetMode="External"/><Relationship Id="rId5" Type="http://schemas.openxmlformats.org/officeDocument/2006/relationships/hyperlink" Target="http://docs.opencv.org/2.4/modules/calib3d/doc/camera_calibration_and_3d_reconstruction.html#stereob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opencv.org/2.4/modules/calib3d/doc/camera_calibration_and_3d_reconstruction.html#calibratecamer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falkingham.wordpress.com/2016/09/14/trying-all-the-free-photogrammetry/" TargetMode="External"/><Relationship Id="rId4" Type="http://schemas.openxmlformats.org/officeDocument/2006/relationships/hyperlink" Target="http://wedidstuff.heavyimage.com/index.php/2013/07/12/open-source-photogrammetry-workflow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RTEMKS3Sw0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TKlNGSH9P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1" y="2667000"/>
            <a:ext cx="10360501" cy="1470025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6501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3D Reconstruction and</a:t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Understanding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Stereo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Cameras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Connelly Barnes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122" y="6376987"/>
            <a:ext cx="11371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Slides from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Fei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Li, Juan Carlos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Niebles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Jason Lawrence,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Szymon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Rusinkiewicz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David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Dobkin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, Adam Finkelstein, Tom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Funkhouser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2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304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196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8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224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19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501" y="3200400"/>
            <a:ext cx="11147603" cy="138499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   Assumes </a:t>
            </a:r>
            <a:r>
              <a:rPr lang="en-US" sz="2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normalized </a:t>
            </a:r>
            <a:r>
              <a:rPr lang="en-US" sz="2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(image) </a:t>
            </a:r>
            <a:r>
              <a:rPr lang="en-US" sz="2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coordinates</a:t>
            </a: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Measure coordinates in scene/world coordinate units (e.g. mm)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Relative to the pinhole camera center.</a:t>
            </a:r>
            <a:endParaRPr 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24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96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3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Camera calibration</a:t>
            </a:r>
          </a:p>
          <a:p>
            <a:r>
              <a:rPr lang="en-US" dirty="0" smtClean="0"/>
              <a:t>Overview of 3D vision (separate slide deck)</a:t>
            </a:r>
          </a:p>
          <a:p>
            <a:r>
              <a:rPr lang="en-US" dirty="0"/>
              <a:t>Camera </a:t>
            </a:r>
            <a:r>
              <a:rPr lang="en-US" dirty="0" smtClean="0"/>
              <a:t>demos</a:t>
            </a:r>
          </a:p>
          <a:p>
            <a:r>
              <a:rPr lang="en-US" dirty="0" smtClean="0"/>
              <a:t>Stereo cameras</a:t>
            </a:r>
          </a:p>
          <a:p>
            <a:pPr lvl="1"/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/>
            <a:r>
              <a:rPr lang="en-US" b="1" dirty="0" smtClean="0"/>
              <a:t>Parallel stereo cameras and rectification</a:t>
            </a:r>
          </a:p>
          <a:p>
            <a:r>
              <a:rPr lang="en-US" dirty="0" smtClean="0"/>
              <a:t>Structure from motion: Photo Tourism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57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Stereo Cameras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1509233" y="1066800"/>
            <a:ext cx="9170358" cy="5791200"/>
          </a:xfrm>
        </p:spPr>
      </p:pic>
      <p:sp>
        <p:nvSpPr>
          <p:cNvPr id="5" name="Rectangle 4"/>
          <p:cNvSpPr/>
          <p:nvPr/>
        </p:nvSpPr>
        <p:spPr>
          <a:xfrm>
            <a:off x="6323012" y="3312160"/>
            <a:ext cx="3886200" cy="110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Stereo Cameras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1509233" y="1066800"/>
            <a:ext cx="9170358" cy="5791200"/>
          </a:xfrm>
        </p:spPr>
      </p:pic>
    </p:spTree>
    <p:extLst>
      <p:ext uri="{BB962C8B-B14F-4D97-AF65-F5344CB8AC3E}">
        <p14:creationId xmlns:p14="http://schemas.microsoft.com/office/powerpoint/2010/main" val="1139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Stereo Cameras: Disparity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0" y="1722441"/>
            <a:ext cx="11733371" cy="4525963"/>
          </a:xfrm>
        </p:spPr>
        <p:txBody>
          <a:bodyPr/>
          <a:lstStyle/>
          <a:p>
            <a:r>
              <a:rPr lang="en-US" b="1" dirty="0" smtClean="0"/>
              <a:t>Disparity</a:t>
            </a:r>
            <a:r>
              <a:rPr lang="en-US" dirty="0" smtClean="0"/>
              <a:t>: displacement in pixels of the apparent motion of a 3D scene point as we switch between the left and right view of a stereo camera.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Examples</a:t>
            </a:r>
            <a:r>
              <a:rPr lang="en-US" dirty="0" smtClean="0"/>
              <a:t> from Middlebury stereo dataset</a:t>
            </a:r>
          </a:p>
          <a:p>
            <a:endParaRPr lang="en-US" dirty="0"/>
          </a:p>
          <a:p>
            <a:r>
              <a:rPr lang="en-US" dirty="0" smtClean="0"/>
              <a:t>Discussion: how might this disparity information be useful?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Stereo Cameras: Depth from Disparity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5"/>
          <a:stretch/>
        </p:blipFill>
        <p:spPr>
          <a:xfrm>
            <a:off x="1217612" y="1165750"/>
            <a:ext cx="9753600" cy="5731996"/>
          </a:xfrm>
        </p:spPr>
      </p:pic>
      <p:sp>
        <p:nvSpPr>
          <p:cNvPr id="3" name="TextBox 2"/>
          <p:cNvSpPr txBox="1"/>
          <p:nvPr/>
        </p:nvSpPr>
        <p:spPr>
          <a:xfrm>
            <a:off x="4773612" y="3134360"/>
            <a:ext cx="304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ea typeface="Arial" charset="0"/>
                <a:cs typeface="Arial" charset="0"/>
              </a:rPr>
              <a:t>u</a:t>
            </a:r>
            <a:endParaRPr lang="en-US" sz="2800" i="1" dirty="0"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4692" y="3103880"/>
            <a:ext cx="553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smtClean="0">
                <a:ea typeface="Arial" charset="0"/>
                <a:cs typeface="Arial" charset="0"/>
              </a:rPr>
              <a:t>u'</a:t>
            </a:r>
            <a:endParaRPr lang="en-US" sz="2800" i="1" dirty="0"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9480" y="5267960"/>
            <a:ext cx="7197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Bf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43612" y="1765300"/>
            <a:ext cx="0" cy="2743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4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b="1" dirty="0" smtClean="0"/>
              <a:t>Stereo </a:t>
            </a:r>
            <a:r>
              <a:rPr lang="en-US" b="1" dirty="0" smtClean="0"/>
              <a:t>cameras</a:t>
            </a:r>
          </a:p>
          <a:p>
            <a:pPr lvl="1"/>
            <a:r>
              <a:rPr lang="en-US" b="1" dirty="0" err="1" smtClean="0"/>
              <a:t>Epipolar</a:t>
            </a:r>
            <a:r>
              <a:rPr lang="en-US" b="1" dirty="0" smtClean="0"/>
              <a:t> geometry</a:t>
            </a:r>
          </a:p>
          <a:p>
            <a:pPr lvl="1"/>
            <a:r>
              <a:rPr lang="en-US" dirty="0" smtClean="0"/>
              <a:t>Parallel stereo cameras and rectification</a:t>
            </a:r>
          </a:p>
          <a:p>
            <a:r>
              <a:rPr lang="en-US" dirty="0" smtClean="0"/>
              <a:t>Structure from motion: Photo </a:t>
            </a:r>
            <a:r>
              <a:rPr lang="en-US" dirty="0" smtClean="0"/>
              <a:t>Tourism</a:t>
            </a:r>
          </a:p>
          <a:p>
            <a:r>
              <a:rPr lang="en-US" dirty="0" smtClean="0"/>
              <a:t>Demos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3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assume rectified (parallel, upright) cameras. </a:t>
            </a:r>
          </a:p>
          <a:p>
            <a:r>
              <a:rPr lang="en-US" dirty="0" smtClean="0"/>
              <a:t>For each pixel in the left camera image, find its disparity</a:t>
            </a:r>
            <a:br>
              <a:rPr lang="en-US" dirty="0" smtClean="0"/>
            </a:br>
            <a:r>
              <a:rPr lang="en-US" dirty="0" smtClean="0"/>
              <a:t>(x pixels displacement of the corresponding point in the right image).</a:t>
            </a:r>
          </a:p>
          <a:p>
            <a:pPr lvl="1"/>
            <a:r>
              <a:rPr lang="en-US" dirty="0" smtClean="0"/>
              <a:t>Dense matching</a:t>
            </a:r>
          </a:p>
          <a:p>
            <a:r>
              <a:rPr lang="en-US" dirty="0" smtClean="0"/>
              <a:t>Edges, corners: easier.</a:t>
            </a:r>
          </a:p>
          <a:p>
            <a:r>
              <a:rPr lang="en-US" dirty="0" smtClean="0"/>
              <a:t>Challenge: flat regions.</a:t>
            </a:r>
          </a:p>
          <a:p>
            <a:pPr lvl="1"/>
            <a:r>
              <a:rPr lang="en-US" dirty="0" smtClean="0"/>
              <a:t>How might we determine where a flat region went from a left image to a right image?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1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algorithmic approach described in </a:t>
            </a:r>
            <a:r>
              <a:rPr lang="en-US" dirty="0" err="1" smtClean="0"/>
              <a:t>Szeliski</a:t>
            </a:r>
            <a:r>
              <a:rPr lang="en-US" dirty="0" smtClean="0"/>
              <a:t> 11.3:</a:t>
            </a:r>
          </a:p>
          <a:p>
            <a:pPr lvl="1"/>
            <a:r>
              <a:rPr lang="en-US" dirty="0" smtClean="0"/>
              <a:t>Compute matching cost</a:t>
            </a:r>
          </a:p>
          <a:p>
            <a:pPr lvl="1"/>
            <a:r>
              <a:rPr lang="en-US" dirty="0" smtClean="0"/>
              <a:t>Aggregate matching costs</a:t>
            </a:r>
          </a:p>
          <a:p>
            <a:pPr lvl="1"/>
            <a:r>
              <a:rPr lang="en-US" dirty="0" smtClean="0"/>
              <a:t>Compute/optimize disparities</a:t>
            </a:r>
          </a:p>
          <a:p>
            <a:pPr lvl="1"/>
            <a:r>
              <a:rPr lang="en-US" dirty="0" smtClean="0"/>
              <a:t>(Optional) refine disparities</a:t>
            </a:r>
          </a:p>
        </p:txBody>
      </p:sp>
    </p:spTree>
    <p:extLst>
      <p:ext uri="{BB962C8B-B14F-4D97-AF65-F5344CB8AC3E}">
        <p14:creationId xmlns:p14="http://schemas.microsoft.com/office/powerpoint/2010/main" val="136123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78" y="1752599"/>
            <a:ext cx="5730729" cy="430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 Problem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1752600"/>
            <a:ext cx="5748971" cy="431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23" y="1752599"/>
            <a:ext cx="5750559" cy="43129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1536" y="6434129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Arial" charset="0"/>
                <a:cs typeface="Arial" charset="0"/>
              </a:rPr>
              <a:t>From </a:t>
            </a:r>
            <a:r>
              <a:rPr lang="en-US" sz="2000" dirty="0" err="1" smtClean="0">
                <a:ea typeface="Arial" charset="0"/>
                <a:cs typeface="Arial" charset="0"/>
              </a:rPr>
              <a:t>Scharstein</a:t>
            </a:r>
            <a:r>
              <a:rPr lang="en-US" sz="2000" dirty="0" smtClean="0">
                <a:ea typeface="Arial" charset="0"/>
                <a:cs typeface="Arial" charset="0"/>
              </a:rPr>
              <a:t> and </a:t>
            </a:r>
            <a:r>
              <a:rPr lang="en-US" sz="2000" dirty="0" err="1" smtClean="0">
                <a:ea typeface="Arial" charset="0"/>
                <a:cs typeface="Arial" charset="0"/>
              </a:rPr>
              <a:t>Szeliski</a:t>
            </a:r>
            <a:r>
              <a:rPr lang="en-US" sz="2000" dirty="0" smtClean="0">
                <a:ea typeface="Arial" charset="0"/>
                <a:cs typeface="Arial" charset="0"/>
              </a:rPr>
              <a:t> 2002</a:t>
            </a: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Matching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Typically a simple measure of dissimilarity such as sum of squared difference (SSD), or sum of absolute difference (SAD).</a:t>
            </a:r>
          </a:p>
        </p:txBody>
      </p:sp>
    </p:spTree>
    <p:extLst>
      <p:ext uri="{BB962C8B-B14F-4D97-AF65-F5344CB8AC3E}">
        <p14:creationId xmlns:p14="http://schemas.microsoft.com/office/powerpoint/2010/main" val="2767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Matching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79" y="2743201"/>
            <a:ext cx="4859866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012" y="640080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(x, y) slice through the DSI for d = 10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086939" y="472749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From </a:t>
            </a:r>
            <a:r>
              <a:rPr lang="en-US" dirty="0" err="1" smtClean="0">
                <a:ea typeface="Arial" charset="0"/>
                <a:cs typeface="Arial" charset="0"/>
              </a:rPr>
              <a:t>Scharstein</a:t>
            </a:r>
            <a:r>
              <a:rPr lang="en-US" dirty="0" smtClean="0"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ea typeface="Arial" charset="0"/>
                <a:cs typeface="Arial" charset="0"/>
              </a:rPr>
              <a:t>Szeliski</a:t>
            </a:r>
            <a:r>
              <a:rPr lang="en-US" dirty="0" smtClean="0">
                <a:ea typeface="Arial" charset="0"/>
                <a:cs typeface="Arial" charset="0"/>
              </a:rPr>
              <a:t> 2002</a:t>
            </a:r>
            <a:endParaRPr lang="en-US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79" y="2743201"/>
            <a:ext cx="4859866" cy="364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Matching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086939" y="472749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From </a:t>
            </a:r>
            <a:r>
              <a:rPr lang="en-US" dirty="0" err="1" smtClean="0">
                <a:ea typeface="Arial" charset="0"/>
                <a:cs typeface="Arial" charset="0"/>
              </a:rPr>
              <a:t>Scharstein</a:t>
            </a:r>
            <a:r>
              <a:rPr lang="en-US" dirty="0" smtClean="0"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ea typeface="Arial" charset="0"/>
                <a:cs typeface="Arial" charset="0"/>
              </a:rPr>
              <a:t>Szeliski</a:t>
            </a:r>
            <a:r>
              <a:rPr lang="en-US" dirty="0" smtClean="0">
                <a:ea typeface="Arial" charset="0"/>
                <a:cs typeface="Arial" charset="0"/>
              </a:rPr>
              <a:t> 2002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012" y="640080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(x, y) slice through the DSI for d = 16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11" y="2748320"/>
            <a:ext cx="4846214" cy="363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Matching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086939" y="472749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From </a:t>
            </a:r>
            <a:r>
              <a:rPr lang="en-US" dirty="0" err="1" smtClean="0">
                <a:ea typeface="Arial" charset="0"/>
                <a:cs typeface="Arial" charset="0"/>
              </a:rPr>
              <a:t>Scharstein</a:t>
            </a:r>
            <a:r>
              <a:rPr lang="en-US" dirty="0" smtClean="0"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ea typeface="Arial" charset="0"/>
                <a:cs typeface="Arial" charset="0"/>
              </a:rPr>
              <a:t>Szeliski</a:t>
            </a:r>
            <a:r>
              <a:rPr lang="en-US" dirty="0" smtClean="0">
                <a:ea typeface="Arial" charset="0"/>
                <a:cs typeface="Arial" charset="0"/>
              </a:rPr>
              <a:t> 2002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012" y="640080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(x, y) slice through the DSI for d = 21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Matching Cost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012" y="6400801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(x, d) slice through the DSI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0086939" y="4727495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Arial" charset="0"/>
                <a:cs typeface="Arial" charset="0"/>
              </a:rPr>
              <a:t>From </a:t>
            </a:r>
            <a:r>
              <a:rPr lang="en-US" dirty="0" err="1" smtClean="0">
                <a:ea typeface="Arial" charset="0"/>
                <a:cs typeface="Arial" charset="0"/>
              </a:rPr>
              <a:t>Scharstein</a:t>
            </a:r>
            <a:r>
              <a:rPr lang="en-US" dirty="0" smtClean="0">
                <a:ea typeface="Arial" charset="0"/>
                <a:cs typeface="Arial" charset="0"/>
              </a:rPr>
              <a:t> and </a:t>
            </a:r>
            <a:r>
              <a:rPr lang="en-US" dirty="0" err="1" smtClean="0">
                <a:ea typeface="Arial" charset="0"/>
                <a:cs typeface="Arial" charset="0"/>
              </a:rPr>
              <a:t>Szeliski</a:t>
            </a:r>
            <a:r>
              <a:rPr lang="en-US" dirty="0" smtClean="0">
                <a:ea typeface="Arial" charset="0"/>
                <a:cs typeface="Arial" charset="0"/>
              </a:rPr>
              <a:t> 2002</a:t>
            </a:r>
            <a:endParaRPr lang="en-US" dirty="0"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" y="3799840"/>
            <a:ext cx="11480278" cy="93472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50615" y="4104640"/>
            <a:ext cx="11434985" cy="579120"/>
            <a:chOff x="350615" y="4104640"/>
            <a:chExt cx="11434985" cy="57912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50615" y="4104640"/>
              <a:ext cx="3124105" cy="101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189412" y="4423664"/>
              <a:ext cx="1874468" cy="6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51892" y="4677664"/>
              <a:ext cx="1874468" cy="6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27172" y="4267200"/>
              <a:ext cx="89058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0681652" y="4114800"/>
              <a:ext cx="110394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17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78" y="1752599"/>
            <a:ext cx="5730729" cy="4300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 Problem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1752600"/>
            <a:ext cx="5748971" cy="43117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41536" y="6434129"/>
            <a:ext cx="4147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Arial" charset="0"/>
                <a:cs typeface="Arial" charset="0"/>
              </a:rPr>
              <a:t>From </a:t>
            </a:r>
            <a:r>
              <a:rPr lang="en-US" sz="2000" dirty="0" err="1" smtClean="0">
                <a:ea typeface="Arial" charset="0"/>
                <a:cs typeface="Arial" charset="0"/>
              </a:rPr>
              <a:t>Scharstein</a:t>
            </a:r>
            <a:r>
              <a:rPr lang="en-US" sz="2000" dirty="0" smtClean="0">
                <a:ea typeface="Arial" charset="0"/>
                <a:cs typeface="Arial" charset="0"/>
              </a:rPr>
              <a:t> and </a:t>
            </a:r>
            <a:r>
              <a:rPr lang="en-US" sz="2000" dirty="0" err="1" smtClean="0">
                <a:ea typeface="Arial" charset="0"/>
                <a:cs typeface="Arial" charset="0"/>
              </a:rPr>
              <a:t>Szeliski</a:t>
            </a:r>
            <a:r>
              <a:rPr lang="en-US" sz="2000" dirty="0" smtClean="0">
                <a:ea typeface="Arial" charset="0"/>
                <a:cs typeface="Arial" charset="0"/>
              </a:rPr>
              <a:t> 2002</a:t>
            </a:r>
            <a:endParaRPr lang="en-US" sz="20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3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Aggregation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Disparity Space Image</a:t>
            </a:r>
            <a:r>
              <a:rPr lang="en-US" dirty="0" smtClean="0"/>
              <a:t> (DSI): A 3D array that measures at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) the cost of assigning disparity </a:t>
            </a:r>
            <a:r>
              <a:rPr lang="en-US" i="1" dirty="0" smtClean="0"/>
              <a:t>d</a:t>
            </a:r>
            <a:r>
              <a:rPr lang="en-US" dirty="0" smtClean="0"/>
              <a:t> to pixel (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Convolve DSI with 2D or 3D filter to aggregate information.</a:t>
            </a:r>
          </a:p>
          <a:p>
            <a:r>
              <a:rPr lang="en-US" dirty="0" smtClean="0"/>
              <a:t>Simple example: convolve with 2D Gaussian with given </a:t>
            </a:r>
            <a:r>
              <a:rPr lang="el-GR" dirty="0" smtClean="0"/>
              <a:t>σ</a:t>
            </a:r>
            <a:endParaRPr lang="en-US" dirty="0" smtClean="0"/>
          </a:p>
          <a:p>
            <a:pPr lvl="1"/>
            <a:r>
              <a:rPr lang="en-US" dirty="0" smtClean="0"/>
              <a:t>Larger window size: better handling of flat regions</a:t>
            </a:r>
          </a:p>
          <a:p>
            <a:pPr lvl="1"/>
            <a:r>
              <a:rPr lang="en-US" dirty="0" smtClean="0"/>
              <a:t>Smaller window size: better detail, depth discontinuities</a:t>
            </a:r>
          </a:p>
          <a:p>
            <a:r>
              <a:rPr lang="en-US" dirty="0" smtClean="0"/>
              <a:t>Compute disparities:</a:t>
            </a:r>
          </a:p>
          <a:p>
            <a:pPr lvl="1"/>
            <a:r>
              <a:rPr lang="en-US" dirty="0" smtClean="0"/>
              <a:t>Choose at each pixel disparity d with min cost after aggregation</a:t>
            </a:r>
          </a:p>
          <a:p>
            <a:r>
              <a:rPr lang="en-US" dirty="0" smtClean="0"/>
              <a:t>More advanced methods reviewed in </a:t>
            </a:r>
            <a:r>
              <a:rPr lang="en-US" dirty="0" err="1" smtClean="0"/>
              <a:t>Szeliski</a:t>
            </a:r>
            <a:r>
              <a:rPr lang="en-US" dirty="0" smtClean="0"/>
              <a:t> 11.3, 11.4</a:t>
            </a:r>
          </a:p>
        </p:txBody>
      </p:sp>
    </p:spTree>
    <p:extLst>
      <p:ext uri="{BB962C8B-B14F-4D97-AF65-F5344CB8AC3E}">
        <p14:creationId xmlns:p14="http://schemas.microsoft.com/office/powerpoint/2010/main" val="125128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Matching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6"/>
          <a:stretch/>
        </p:blipFill>
        <p:spPr>
          <a:xfrm>
            <a:off x="770919" y="1248956"/>
            <a:ext cx="10646987" cy="554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0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Correspondence: Window Size (or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2" y="1926392"/>
            <a:ext cx="3958776" cy="36006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71" y="1925680"/>
            <a:ext cx="3981901" cy="362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28866" y="646834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Arial" charset="0"/>
                <a:cs typeface="Arial" charset="0"/>
              </a:rPr>
              <a:t>From </a:t>
            </a:r>
            <a:r>
              <a:rPr lang="en-US" dirty="0" err="1">
                <a:ea typeface="Arial" charset="0"/>
                <a:cs typeface="Arial" charset="0"/>
              </a:rPr>
              <a:t>Scharstein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 err="1">
                <a:ea typeface="Arial" charset="0"/>
                <a:cs typeface="Arial" charset="0"/>
              </a:rPr>
              <a:t>Szeliski</a:t>
            </a:r>
            <a:r>
              <a:rPr lang="en-US" dirty="0">
                <a:ea typeface="Arial" charset="0"/>
                <a:cs typeface="Arial" charset="0"/>
              </a:rPr>
              <a:t>, 1996</a:t>
            </a:r>
          </a:p>
          <a:p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4" y="5658088"/>
            <a:ext cx="3930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rial" charset="0"/>
                <a:cs typeface="Arial" charset="0"/>
              </a:rPr>
              <a:t>3 pixel window</a:t>
            </a:r>
            <a:endParaRPr lang="en-US" sz="2400" dirty="0"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214" y="5643923"/>
            <a:ext cx="396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rial" charset="0"/>
                <a:cs typeface="Arial" charset="0"/>
              </a:rPr>
              <a:t>20 pixel window</a:t>
            </a:r>
            <a:endParaRPr lang="en-US" sz="2400" dirty="0">
              <a:ea typeface="Arial" charset="0"/>
              <a:cs typeface="Arial" charset="0"/>
            </a:endParaRPr>
          </a:p>
        </p:txBody>
      </p:sp>
      <p:pic>
        <p:nvPicPr>
          <p:cNvPr id="9" name="nldiff_result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376" y="1925680"/>
            <a:ext cx="3608917" cy="36013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328372" y="5556348"/>
            <a:ext cx="3967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a typeface="Arial" charset="0"/>
                <a:cs typeface="Arial" charset="0"/>
              </a:rPr>
              <a:t>Nonlinear Diffusion</a:t>
            </a:r>
            <a:endParaRPr lang="en-US" sz="24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Rectification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1092200" y="914400"/>
            <a:ext cx="99809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780799" y="784860"/>
            <a:ext cx="10292333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Rectification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 Rectification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/>
          <a:stretch/>
        </p:blipFill>
        <p:spPr>
          <a:xfrm>
            <a:off x="1074102" y="833628"/>
            <a:ext cx="10040620" cy="602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Depth from Stereo (YouTube)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3D Reconstruction from Stereo (YouTube)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</a:t>
            </a:r>
            <a:r>
              <a:rPr lang="en-US" dirty="0" err="1" smtClean="0"/>
              <a:t>OpenCV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OpenCV</a:t>
            </a:r>
            <a:r>
              <a:rPr lang="en-US" dirty="0" smtClean="0"/>
              <a:t> includes:</a:t>
            </a:r>
          </a:p>
          <a:p>
            <a:pPr lvl="1"/>
            <a:r>
              <a:rPr lang="en-US" dirty="0" smtClean="0">
                <a:hlinkClick r:id="rId2"/>
              </a:rPr>
              <a:t>Camera calibration</a:t>
            </a:r>
            <a:endParaRPr lang="en-US" dirty="0" smtClean="0"/>
          </a:p>
          <a:p>
            <a:pPr lvl="1"/>
            <a:r>
              <a:rPr lang="en-US" dirty="0" err="1" smtClean="0">
                <a:hlinkClick r:id="rId3"/>
              </a:rPr>
              <a:t>Epipolar</a:t>
            </a:r>
            <a:r>
              <a:rPr lang="en-US" dirty="0" smtClean="0">
                <a:hlinkClick r:id="rId3"/>
              </a:rPr>
              <a:t> geometry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Stereo rectification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Finding stereo correspondences using block matching</a:t>
            </a:r>
            <a:endParaRPr lang="en-US" dirty="0" smtClean="0"/>
          </a:p>
          <a:p>
            <a:pPr lvl="1"/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Stereo </a:t>
            </a:r>
            <a:r>
              <a:rPr lang="en-US" dirty="0" smtClean="0"/>
              <a:t>cameras</a:t>
            </a:r>
          </a:p>
          <a:p>
            <a:pPr lvl="1"/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/>
            <a:r>
              <a:rPr lang="en-US" dirty="0" smtClean="0"/>
              <a:t>Parallel stereo cameras and rectification</a:t>
            </a:r>
          </a:p>
          <a:p>
            <a:r>
              <a:rPr lang="en-US" b="1" dirty="0" smtClean="0"/>
              <a:t>Structure from motion: Photo </a:t>
            </a:r>
            <a:r>
              <a:rPr lang="en-US" b="1" dirty="0" smtClean="0"/>
              <a:t>Tourism (separate slide deck) </a:t>
            </a:r>
            <a:endParaRPr lang="en-US" b="1" dirty="0" smtClean="0"/>
          </a:p>
          <a:p>
            <a:r>
              <a:rPr lang="en-US" dirty="0" smtClean="0"/>
              <a:t>Demos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8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1460639" cy="4876804"/>
          </a:xfrm>
        </p:spPr>
        <p:txBody>
          <a:bodyPr/>
          <a:lstStyle/>
          <a:p>
            <a:r>
              <a:rPr lang="en-US" dirty="0" smtClean="0"/>
              <a:t>Stereo </a:t>
            </a:r>
            <a:r>
              <a:rPr lang="en-US" dirty="0" smtClean="0"/>
              <a:t>cameras</a:t>
            </a:r>
          </a:p>
          <a:p>
            <a:pPr lvl="1"/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/>
            <a:r>
              <a:rPr lang="en-US" dirty="0" smtClean="0"/>
              <a:t>Parallel stereo cameras and rectification</a:t>
            </a:r>
          </a:p>
          <a:p>
            <a:r>
              <a:rPr lang="en-US" dirty="0" smtClean="0"/>
              <a:t>Structure from motion: Photo </a:t>
            </a:r>
            <a:r>
              <a:rPr lang="en-US" dirty="0" smtClean="0"/>
              <a:t>Tourism</a:t>
            </a:r>
            <a:endParaRPr lang="en-US" dirty="0" smtClean="0"/>
          </a:p>
          <a:p>
            <a:r>
              <a:rPr lang="en-US" b="1" dirty="0" smtClean="0"/>
              <a:t>Demos</a:t>
            </a:r>
            <a:endParaRPr lang="en-US" b="1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25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from Motion:</a:t>
            </a:r>
          </a:p>
          <a:p>
            <a:pPr lvl="1"/>
            <a:r>
              <a:rPr lang="en-US" dirty="0" smtClean="0">
                <a:hlinkClick r:id="rId2"/>
              </a:rPr>
              <a:t>Video: 3D reconstruction with VisualSFM and MeshLab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Blog post: comparing open source tools for 3D reconstruction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Blog post: 3D reconstruction with </a:t>
            </a:r>
            <a:r>
              <a:rPr lang="en-US" dirty="0" err="1" smtClean="0">
                <a:hlinkClick r:id="rId4"/>
              </a:rPr>
              <a:t>VisualSFM</a:t>
            </a:r>
            <a:r>
              <a:rPr lang="en-US" dirty="0" smtClean="0">
                <a:hlinkClick r:id="rId4"/>
              </a:rPr>
              <a:t> and MeshLab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8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 of stereo camera (</a:t>
            </a:r>
            <a:r>
              <a:rPr lang="en-US" dirty="0" err="1" smtClean="0"/>
              <a:t>StereoLabs</a:t>
            </a:r>
            <a:r>
              <a:rPr lang="en-US" dirty="0" smtClean="0"/>
              <a:t> ZED camera)</a:t>
            </a:r>
          </a:p>
          <a:p>
            <a:r>
              <a:rPr lang="en-US" dirty="0" smtClean="0"/>
              <a:t>Demo of structured light depth sensor (Kinect)</a:t>
            </a:r>
          </a:p>
          <a:p>
            <a:pPr lvl="1"/>
            <a:r>
              <a:rPr lang="en-US" dirty="0" smtClean="0">
                <a:hlinkClick r:id="rId2"/>
              </a:rPr>
              <a:t>What it looks like</a:t>
            </a:r>
            <a:r>
              <a:rPr lang="en-US" dirty="0" smtClean="0"/>
              <a:t> in the infrared spectrum</a:t>
            </a:r>
          </a:p>
          <a:p>
            <a:r>
              <a:rPr lang="en-US" dirty="0" smtClean="0"/>
              <a:t>Demonstrate depth discontinuities / occlusions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02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2412" y="590897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Pixel coordinates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(projected onto camera): </a:t>
            </a:r>
            <a:r>
              <a:rPr lang="en-US" sz="2800" i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800" i="1" baseline="-250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= </a:t>
            </a:r>
            <a:r>
              <a:rPr lang="en-US" sz="2800" i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K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[</a:t>
            </a:r>
            <a:r>
              <a:rPr lang="en-US" sz="2800" i="1" dirty="0" err="1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R</a:t>
            </a:r>
            <a:r>
              <a:rPr lang="en-US" sz="2800" i="1" baseline="-25000" dirty="0" err="1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sz="2800" i="1" baseline="-25000" dirty="0" err="1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] </a:t>
            </a:r>
            <a:r>
              <a:rPr lang="en-US" sz="2800" i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endParaRPr lang="en-US" sz="2800" i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89412" y="4800600"/>
            <a:ext cx="1066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85012" y="4876800"/>
            <a:ext cx="1143000" cy="1027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487488" y="12311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Normalized coordinates (3D ray):</a:t>
            </a:r>
            <a:b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sz="2800" i="1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P</a:t>
            </a:r>
            <a:r>
              <a:rPr lang="en-US" sz="2800" i="1" baseline="-250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= 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[</a:t>
            </a:r>
            <a:r>
              <a:rPr lang="en-US" sz="2800" i="1" dirty="0" err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R</a:t>
            </a:r>
            <a:r>
              <a:rPr lang="en-US" sz="2800" i="1" baseline="-25000" dirty="0" err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t</a:t>
            </a:r>
            <a:r>
              <a:rPr lang="en-US" sz="2800" i="1" baseline="-25000" dirty="0" err="1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]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= </a:t>
            </a:r>
            <a:r>
              <a:rPr lang="en-US" sz="2800" i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K</a:t>
            </a:r>
            <a:r>
              <a:rPr lang="en-US" sz="2800" baseline="300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-1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p</a:t>
            </a:r>
            <a:r>
              <a:rPr lang="en-US" sz="2800" i="1" baseline="-250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" charset="0"/>
                <a:ea typeface="Times" charset="0"/>
                <a:cs typeface="Times" charset="0"/>
              </a:rPr>
              <a:t> </a:t>
            </a:r>
            <a:endParaRPr lang="en-US" sz="2800" i="1" dirty="0" smtClean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51158" y="2085474"/>
            <a:ext cx="914400" cy="368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9074" y="1925053"/>
            <a:ext cx="2484938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50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412" y="57966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If we do not know the depth along ray </a:t>
            </a:r>
            <a:r>
              <a:rPr lang="en-US" sz="2800" i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</a:t>
            </a:r>
            <a:r>
              <a:rPr lang="en-US" sz="2800" baseline="-250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,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then there are many possible projections onto camera 2.</a:t>
            </a:r>
            <a:endParaRPr 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50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50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7612" y="1447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Epipolar</a:t>
            </a: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 plane</a:t>
            </a:r>
            <a:endParaRPr 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682240" y="2397760"/>
            <a:ext cx="6847840" cy="2844800"/>
          </a:xfrm>
          <a:custGeom>
            <a:avLst/>
            <a:gdLst>
              <a:gd name="connsiteX0" fmla="*/ 0 w 6847840"/>
              <a:gd name="connsiteY0" fmla="*/ 2824480 h 2844800"/>
              <a:gd name="connsiteX1" fmla="*/ 3596640 w 6847840"/>
              <a:gd name="connsiteY1" fmla="*/ 0 h 2844800"/>
              <a:gd name="connsiteX2" fmla="*/ 6847840 w 6847840"/>
              <a:gd name="connsiteY2" fmla="*/ 2844800 h 2844800"/>
              <a:gd name="connsiteX3" fmla="*/ 0 w 6847840"/>
              <a:gd name="connsiteY3" fmla="*/ 282448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7840" h="2844800">
                <a:moveTo>
                  <a:pt x="0" y="2824480"/>
                </a:moveTo>
                <a:lnTo>
                  <a:pt x="3596640" y="0"/>
                </a:lnTo>
                <a:lnTo>
                  <a:pt x="6847840" y="2844800"/>
                </a:lnTo>
                <a:lnTo>
                  <a:pt x="0" y="2824480"/>
                </a:lnTo>
                <a:close/>
              </a:path>
            </a:pathLst>
          </a:custGeom>
          <a:solidFill>
            <a:srgbClr val="00B0F0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4412" y="1828800"/>
            <a:ext cx="2514600" cy="218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22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508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7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-2032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636477" y="5178102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Slide from Jason Lawrence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12" y="1371600"/>
            <a:ext cx="10515600" cy="18158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Assumptions:</a:t>
            </a:r>
            <a:endParaRPr 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Work in normalized coordinates </a:t>
            </a:r>
            <a:r>
              <a:rPr lang="en-US" sz="28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8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sz="2800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800" baseline="-25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Without loss of generality, assume camera 1 is at origin,</a:t>
            </a:r>
            <a:b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</a:br>
            <a:r>
              <a:rPr lang="en-US" sz="2800" dirty="0" smtClean="0">
                <a:solidFill>
                  <a:schemeClr val="bg1"/>
                </a:solidFill>
                <a:ea typeface="Arial" charset="0"/>
                <a:cs typeface="Arial" charset="0"/>
              </a:rPr>
              <a:t>with rotation matrix I.</a:t>
            </a:r>
            <a:endParaRPr lang="en-US" sz="28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102410</TotalTime>
  <Words>885</Words>
  <Application>Microsoft Macintosh PowerPoint</Application>
  <PresentationFormat>Custom</PresentationFormat>
  <Paragraphs>141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Calibri</vt:lpstr>
      <vt:lpstr>Myriad Pro</vt:lpstr>
      <vt:lpstr>Palatino Linotype</vt:lpstr>
      <vt:lpstr>Times</vt:lpstr>
      <vt:lpstr>Times New Roman</vt:lpstr>
      <vt:lpstr>Arial</vt:lpstr>
      <vt:lpstr>Default Design</vt:lpstr>
      <vt:lpstr>CS 6501: 3D Reconstruction and Understanding  Stereo Cameras</vt:lpstr>
      <vt:lpstr>Outline</vt:lpstr>
      <vt:lpstr>Stereo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Parallel Stereo Cameras</vt:lpstr>
      <vt:lpstr>Parallel Stereo Cameras</vt:lpstr>
      <vt:lpstr>Parallel Stereo Cameras: Disparity</vt:lpstr>
      <vt:lpstr>Parallel Stereo Cameras: Depth from Disparity</vt:lpstr>
      <vt:lpstr>Stereo Correspondence Problem</vt:lpstr>
      <vt:lpstr>Stereo Correspondence Problem</vt:lpstr>
      <vt:lpstr>Stereo Correspondence Problem</vt:lpstr>
      <vt:lpstr>Stereo Correspondence: Matching Cost</vt:lpstr>
      <vt:lpstr>Stereo Correspondence: Matching Cost</vt:lpstr>
      <vt:lpstr>Stereo Correspondence: Matching Cost</vt:lpstr>
      <vt:lpstr>Stereo Correspondence: Matching Cost</vt:lpstr>
      <vt:lpstr>Stereo Correspondence: Matching Cost</vt:lpstr>
      <vt:lpstr>Stereo Correspondence Problem</vt:lpstr>
      <vt:lpstr>Stereo Correspondence: Aggregation</vt:lpstr>
      <vt:lpstr>Stereo Correspondence: Window Size (or σ)</vt:lpstr>
      <vt:lpstr>Stereo Rectification</vt:lpstr>
      <vt:lpstr>Stereo Rectification</vt:lpstr>
      <vt:lpstr>Stereo Rectification</vt:lpstr>
      <vt:lpstr>Applications</vt:lpstr>
      <vt:lpstr>Implementation in OpenCV</vt:lpstr>
      <vt:lpstr>Outline</vt:lpstr>
      <vt:lpstr>Outline</vt:lpstr>
      <vt:lpstr>Demos</vt:lpstr>
      <vt:lpstr>Camera Demos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3681</cp:revision>
  <cp:lastPrinted>2016-08-25T14:29:55Z</cp:lastPrinted>
  <dcterms:created xsi:type="dcterms:W3CDTF">2008-06-05T17:05:06Z</dcterms:created>
  <dcterms:modified xsi:type="dcterms:W3CDTF">2017-09-05T16:42:00Z</dcterms:modified>
</cp:coreProperties>
</file>