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1404" r:id="rId2"/>
    <p:sldId id="1538" r:id="rId3"/>
    <p:sldId id="1529" r:id="rId4"/>
    <p:sldId id="1467" r:id="rId5"/>
    <p:sldId id="1468" r:id="rId6"/>
    <p:sldId id="1530" r:id="rId7"/>
    <p:sldId id="1471" r:id="rId8"/>
    <p:sldId id="1472" r:id="rId9"/>
    <p:sldId id="1473" r:id="rId10"/>
    <p:sldId id="1537" r:id="rId11"/>
    <p:sldId id="1470" r:id="rId12"/>
    <p:sldId id="1474" r:id="rId13"/>
    <p:sldId id="1450" r:id="rId14"/>
    <p:sldId id="1561" r:id="rId15"/>
    <p:sldId id="1477" r:id="rId16"/>
    <p:sldId id="1476" r:id="rId17"/>
    <p:sldId id="1478" r:id="rId18"/>
    <p:sldId id="1480" r:id="rId19"/>
    <p:sldId id="1482" r:id="rId20"/>
    <p:sldId id="1479" r:id="rId21"/>
    <p:sldId id="1532" r:id="rId22"/>
    <p:sldId id="1531" r:id="rId23"/>
    <p:sldId id="1533" r:id="rId24"/>
    <p:sldId id="1535" r:id="rId25"/>
    <p:sldId id="1534" r:id="rId26"/>
    <p:sldId id="1539" r:id="rId27"/>
    <p:sldId id="1454" r:id="rId28"/>
    <p:sldId id="1503" r:id="rId29"/>
    <p:sldId id="1504" r:id="rId30"/>
    <p:sldId id="1505" r:id="rId31"/>
    <p:sldId id="1506" r:id="rId32"/>
    <p:sldId id="1525" r:id="rId33"/>
    <p:sldId id="1498" r:id="rId34"/>
    <p:sldId id="1491" r:id="rId35"/>
    <p:sldId id="1492" r:id="rId36"/>
    <p:sldId id="1540" r:id="rId37"/>
    <p:sldId id="1541" r:id="rId38"/>
    <p:sldId id="1543" r:id="rId39"/>
    <p:sldId id="1547" r:id="rId40"/>
    <p:sldId id="1548" r:id="rId41"/>
    <p:sldId id="1550" r:id="rId42"/>
    <p:sldId id="1549" r:id="rId43"/>
    <p:sldId id="1551" r:id="rId44"/>
    <p:sldId id="1552" r:id="rId45"/>
    <p:sldId id="1553" r:id="rId46"/>
    <p:sldId id="1556" r:id="rId47"/>
    <p:sldId id="1557" r:id="rId48"/>
    <p:sldId id="1560" r:id="rId49"/>
    <p:sldId id="1558" r:id="rId50"/>
    <p:sldId id="1559" r:id="rId51"/>
    <p:sldId id="1524" r:id="rId52"/>
    <p:sldId id="1526" r:id="rId53"/>
  </p:sldIdLst>
  <p:sldSz cx="12188825" cy="6858000"/>
  <p:notesSz cx="6934200" cy="92329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5" autoAdjust="0"/>
    <p:restoredTop sz="84597" autoAdjust="0"/>
  </p:normalViewPr>
  <p:slideViewPr>
    <p:cSldViewPr>
      <p:cViewPr>
        <p:scale>
          <a:sx n="74" d="100"/>
          <a:sy n="74" d="100"/>
        </p:scale>
        <p:origin x="144" y="144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9/14/17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9/14/17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9/14/17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9/14/17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9/14/17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9/14/17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9/14/17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05.03654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eplearningbook.org/contents/mlp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qs.org/faqs/ai-faq/neural-nets/part3/section-10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oka.in/differences-between-l1-and-l2-as-loss-function-and-regularization/" TargetMode="Externa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oka.in/differences-between-l1-and-l2-as-loss-function-and-regularization/" TargetMode="Externa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emf"/><Relationship Id="rId5" Type="http://schemas.openxmlformats.org/officeDocument/2006/relationships/image" Target="../media/image27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tochastic_gradient_descen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s://en.wikipedia.org/wiki/Backpropagation#Derivatio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4" Type="http://schemas.openxmlformats.org/officeDocument/2006/relationships/hyperlink" Target="https://www.flickr.com/photos/9880707@N02/8312825329/in/photolist-dEzpmD-dEEMqQ-98VkRh-nmX7VC-4fuqn5-nmX57G-4fuqvm-kQiP7z-6UcL9L-6U8H34-73mYg3-6gxUoa-dmhjCr-dEzpvH-neiKc7-6Mo8yY-ng4U22-7xLqZ1-6Mo8jh-9KRWn6-9oqBob-nVi5Kf-cMUX7Q-9SpZx6-9iHqDD-9iHrM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extend/adding_an_op#implement_the_gradient_in_python" TargetMode="External"/><Relationship Id="rId3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8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8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6501: 3D Reconstruction and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Understanding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Basics of Neural Networks, and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Training Neural Nets 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b="1" dirty="0"/>
              <a:t>Multilayer </a:t>
            </a:r>
            <a:r>
              <a:rPr lang="en-US" sz="2600" b="1" dirty="0" smtClean="0"/>
              <a:t>perceptron and properties</a:t>
            </a:r>
            <a:endParaRPr lang="en-US" sz="2600" dirty="0" smtClean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51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Perceptron (1960s)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" y="1611630"/>
            <a:ext cx="6477000" cy="52463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93227"/>
              </p:ext>
            </p:extLst>
          </p:nvPr>
        </p:nvGraphicFramePr>
        <p:xfrm>
          <a:off x="6704012" y="2286842"/>
          <a:ext cx="3884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4" imgW="1181100" imgH="215900" progId="Equation.3">
                  <p:embed/>
                </p:oleObj>
              </mc:Choice>
              <mc:Fallback>
                <p:oleObj name="Equation" r:id="rId4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4012" y="2286842"/>
                        <a:ext cx="388461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4012" y="1803905"/>
            <a:ext cx="28745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matrix notation: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blipFill rotWithShape="0">
                <a:blip r:embed="rId6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40624" y="3070690"/>
            <a:ext cx="41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layer (inputs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)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blipFill rotWithShape="0">
                <a:blip r:embed="rId7"/>
                <a:stretch>
                  <a:fillRect t="-25743" r="-19549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448" y="3652549"/>
            <a:ext cx="318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blipFill rotWithShape="0">
                <a:blip r:embed="rId8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5242" y="4226847"/>
            <a:ext cx="371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 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 smtClean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20325" t="-2574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blipFill rotWithShape="0">
                <a:blip r:embed="rId10"/>
                <a:stretch>
                  <a:fillRect r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65241" y="4828922"/>
            <a:ext cx="461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 matrix for connections from layer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layer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blipFill rotWithShape="0">
                <a:blip r:embed="rId11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565241" y="5732518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Biases for neurons in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5241" y="6291039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Activation function for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5440" y="632644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416" y="2542969"/>
            <a:ext cx="21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07" y="2328777"/>
            <a:ext cx="5562600" cy="43823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237" y="3352800"/>
            <a:ext cx="53543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Gradients at tails are almost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ReLU</a:t>
            </a:r>
            <a:r>
              <a:rPr lang="en-US" dirty="0" smtClean="0"/>
              <a:t> (Rectified Linear Unit)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max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,0)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7" y="2313787"/>
            <a:ext cx="5556849" cy="4425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849" y="2612587"/>
            <a:ext cx="9022022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Accelerates training stage by 6x over sigmoid/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[1]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Simple to compute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Sparser activation patterns</a:t>
            </a:r>
          </a:p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Neurons can “die” by getting stuck in zero gradient region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Summary: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Often the preferred kind of neuron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88825" cy="42795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579384" cy="1143000"/>
          </a:xfrm>
        </p:spPr>
        <p:txBody>
          <a:bodyPr/>
          <a:lstStyle/>
          <a:p>
            <a:r>
              <a:rPr lang="en-US" dirty="0" smtClean="0"/>
              <a:t>Activation Functions: ELU (Exponential Linear Unit)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9849" y="2612587"/>
            <a:ext cx="10030246" cy="2831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Accelerated convergence for some learning tasks (e.g. ImageNet)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Better generalization for some learning tasks (e.g. CIFAR-10)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Negative outputs can ensure more zero-centered activations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0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Cons: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Exponential could take longer to compute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Approximation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Multilayer perceptron with a single hidden layer (“shallow network”) and linear output layer can approximate any continuous function on a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within any desired degree of accuracy.</a:t>
                </a:r>
              </a:p>
              <a:p>
                <a:r>
                  <a:rPr lang="en-US" dirty="0" smtClean="0"/>
                  <a:t>Assumes activation function is bounded, non-constant, monotonically increasing.</a:t>
                </a:r>
                <a:endParaRPr lang="en-US" dirty="0"/>
              </a:p>
              <a:p>
                <a:r>
                  <a:rPr lang="en-US" dirty="0" smtClean="0"/>
                  <a:t>Also applies for </a:t>
                </a:r>
                <a:r>
                  <a:rPr lang="en-US" dirty="0" smtClean="0">
                    <a:hlinkClick r:id="rId2"/>
                  </a:rPr>
                  <a:t>ReLU activation function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Approximation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worst case, exponential number of hidden units may be required (for the one hidden layer network). </a:t>
            </a:r>
          </a:p>
          <a:p>
            <a:r>
              <a:rPr lang="en-US" dirty="0" smtClean="0"/>
              <a:t>Can informally show this for binary case:</a:t>
            </a:r>
          </a:p>
          <a:p>
            <a:pPr lvl="1"/>
            <a:r>
              <a:rPr lang="en-US" dirty="0" smtClean="0"/>
              <a:t>If we have </a:t>
            </a:r>
            <a:r>
              <a:rPr lang="en-US" i="1" dirty="0" smtClean="0"/>
              <a:t>n</a:t>
            </a:r>
            <a:r>
              <a:rPr lang="en-US" dirty="0" smtClean="0"/>
              <a:t> bits input to a binary function,</a:t>
            </a:r>
            <a:r>
              <a:rPr lang="en-US" dirty="0"/>
              <a:t> </a:t>
            </a:r>
            <a:r>
              <a:rPr lang="en-US" dirty="0" smtClean="0"/>
              <a:t>how many possible inputs are there?</a:t>
            </a:r>
          </a:p>
          <a:p>
            <a:pPr lvl="1"/>
            <a:r>
              <a:rPr lang="en-US" dirty="0" smtClean="0"/>
              <a:t>How many possible binary functions are there?</a:t>
            </a:r>
          </a:p>
          <a:p>
            <a:pPr lvl="1"/>
            <a:r>
              <a:rPr lang="en-US" dirty="0" smtClean="0"/>
              <a:t>So how many weights do we need to represent a given binary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Deep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representable with a deep rectifier network can require an exponential number of hidden units with a shallow (one hidden layer) network </a:t>
            </a:r>
            <a:r>
              <a:rPr lang="en-US" dirty="0" smtClean="0">
                <a:hlinkClick r:id="rId2"/>
              </a:rPr>
              <a:t>(</a:t>
            </a:r>
            <a:r>
              <a:rPr lang="en-US" dirty="0" err="1" smtClean="0">
                <a:hlinkClick r:id="rId2"/>
              </a:rPr>
              <a:t>Goodfellow</a:t>
            </a:r>
            <a:r>
              <a:rPr lang="en-US" dirty="0" smtClean="0">
                <a:hlinkClick r:id="rId2"/>
              </a:rPr>
              <a:t> 6.4)</a:t>
            </a:r>
            <a:endParaRPr lang="en-US" dirty="0" smtClean="0"/>
          </a:p>
          <a:p>
            <a:r>
              <a:rPr lang="en-US" dirty="0" smtClean="0"/>
              <a:t>Piecewise linear networks (e.g. using </a:t>
            </a:r>
            <a:r>
              <a:rPr lang="en-US" dirty="0" err="1" smtClean="0"/>
              <a:t>ReLU</a:t>
            </a:r>
            <a:r>
              <a:rPr lang="en-US" dirty="0" smtClean="0"/>
              <a:t>) can represent functions that have a number of regions exponential in depth of network.</a:t>
            </a:r>
          </a:p>
          <a:p>
            <a:pPr lvl="1"/>
            <a:r>
              <a:rPr lang="en-US" dirty="0" smtClean="0"/>
              <a:t>Can capture repeating / mirroring / symmetric patterns in data.</a:t>
            </a:r>
          </a:p>
          <a:p>
            <a:pPr lvl="1"/>
            <a:r>
              <a:rPr lang="en-US" dirty="0" smtClean="0"/>
              <a:t>Empirically, greater depth often results in better generalization.</a:t>
            </a:r>
          </a:p>
        </p:txBody>
      </p:sp>
    </p:spTree>
    <p:extLst>
      <p:ext uri="{BB962C8B-B14F-4D97-AF65-F5344CB8AC3E}">
        <p14:creationId xmlns:p14="http://schemas.microsoft.com/office/powerpoint/2010/main" val="6808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7" y="3718810"/>
            <a:ext cx="385703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27474" y="4137284"/>
            <a:ext cx="4362595" cy="2552079"/>
            <a:chOff x="2132012" y="2931170"/>
            <a:chExt cx="6321864" cy="3698234"/>
          </a:xfrm>
        </p:grpSpPr>
        <p:sp>
          <p:nvSpPr>
            <p:cNvPr id="6" name="Oval 5"/>
            <p:cNvSpPr/>
            <p:nvPr/>
          </p:nvSpPr>
          <p:spPr>
            <a:xfrm>
              <a:off x="2222455" y="3604422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2012" y="2971800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2455" y="506514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2212" y="3604422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42212" y="506514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2142" y="2971800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18557" y="293117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18557" y="4299803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65111" y="349502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49573" y="5867404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935114" y="3495020"/>
              <a:ext cx="1073942" cy="350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84455" y="4168635"/>
              <a:ext cx="1024601" cy="403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3"/>
            </p:cNvCxnSpPr>
            <p:nvPr/>
          </p:nvCxnSpPr>
          <p:spPr>
            <a:xfrm flipV="1">
              <a:off x="2883637" y="3581578"/>
              <a:ext cx="1246512" cy="1583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9" idx="2"/>
            </p:cNvCxnSpPr>
            <p:nvPr/>
          </p:nvCxnSpPr>
          <p:spPr>
            <a:xfrm>
              <a:off x="2968283" y="5570806"/>
              <a:ext cx="2781290" cy="677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740812" y="4037428"/>
              <a:ext cx="1055077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55715" y="3292110"/>
              <a:ext cx="1026107" cy="4639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>
              <a:off x="6525303" y="3816119"/>
              <a:ext cx="1016909" cy="169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3" idx="2"/>
            </p:cNvCxnSpPr>
            <p:nvPr/>
          </p:nvCxnSpPr>
          <p:spPr>
            <a:xfrm>
              <a:off x="4803749" y="4713608"/>
              <a:ext cx="2738463" cy="732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513342" y="5627077"/>
              <a:ext cx="1055076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2" idx="3"/>
            </p:cNvCxnSpPr>
            <p:nvPr/>
          </p:nvCxnSpPr>
          <p:spPr>
            <a:xfrm flipV="1">
              <a:off x="6353701" y="4254830"/>
              <a:ext cx="1300103" cy="1666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1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b="1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</a:p>
          <a:p>
            <a:r>
              <a:rPr lang="en-US" sz="2600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differentiation</a:t>
            </a:r>
          </a:p>
          <a:p>
            <a:pPr lvl="1"/>
            <a:r>
              <a:rPr lang="en-US" sz="2600" dirty="0" smtClean="0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33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Network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Long discussion</a:t>
            </a:r>
            <a:endParaRPr lang="en-US" dirty="0" smtClean="0"/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Rules of thumb do not work.</a:t>
            </a:r>
          </a:p>
          <a:p>
            <a:pPr lvl="2"/>
            <a:r>
              <a:rPr lang="en-US" dirty="0" smtClean="0"/>
              <a:t>“Need 10x [or 30x] more training data than weights.”</a:t>
            </a:r>
          </a:p>
          <a:p>
            <a:pPr lvl="2"/>
            <a:r>
              <a:rPr lang="en-US" dirty="0" smtClean="0"/>
              <a:t>Not true if very low noise</a:t>
            </a:r>
          </a:p>
          <a:p>
            <a:pPr lvl="2"/>
            <a:r>
              <a:rPr lang="en-US" dirty="0" smtClean="0"/>
              <a:t>Might need even more training data if high noise</a:t>
            </a:r>
          </a:p>
          <a:p>
            <a:pPr lvl="1"/>
            <a:r>
              <a:rPr lang="en-US" dirty="0" smtClean="0"/>
              <a:t>Try many networks with different numbers of units and layers</a:t>
            </a:r>
          </a:p>
          <a:p>
            <a:pPr lvl="1"/>
            <a:r>
              <a:rPr lang="en-US" dirty="0" smtClean="0"/>
              <a:t>Check generalization using validation dataset or cross-validation.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</a:p>
          <a:p>
            <a:r>
              <a:rPr lang="en-US" sz="2600" b="1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064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28600"/>
            <a:ext cx="11733371" cy="1143000"/>
          </a:xfrm>
        </p:spPr>
        <p:txBody>
          <a:bodyPr/>
          <a:lstStyle/>
          <a:p>
            <a:r>
              <a:rPr lang="en-US" dirty="0" smtClean="0"/>
              <a:t>Loss Functions (Cost / Objective Function)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 “cost” of fitting a given model to the data, with lower cost being better.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Can evaluate the loss on any of training, test, validation sets.</a:t>
            </a:r>
          </a:p>
          <a:p>
            <a:r>
              <a:rPr lang="en-US" dirty="0" smtClean="0"/>
              <a:t>Reminder:</a:t>
            </a:r>
          </a:p>
          <a:p>
            <a:pPr lvl="1"/>
            <a:r>
              <a:rPr lang="en-US" b="1" dirty="0" smtClean="0"/>
              <a:t>Training </a:t>
            </a:r>
            <a:r>
              <a:rPr lang="en-US" b="1" dirty="0"/>
              <a:t>dataset</a:t>
            </a:r>
            <a:r>
              <a:rPr lang="en-US" dirty="0"/>
              <a:t>: model is fit directly to this data</a:t>
            </a:r>
          </a:p>
          <a:p>
            <a:pPr lvl="1"/>
            <a:r>
              <a:rPr lang="en-US" b="1" dirty="0"/>
              <a:t>Testing dataset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model sees this data only once;</a:t>
            </a:r>
            <a:br>
              <a:rPr lang="en-US" dirty="0"/>
            </a:br>
            <a:r>
              <a:rPr lang="en-US" dirty="0"/>
              <a:t>used to measure the final performance of the classifier.</a:t>
            </a:r>
          </a:p>
          <a:p>
            <a:pPr lvl="1"/>
            <a:r>
              <a:rPr lang="en-US" b="1" dirty="0"/>
              <a:t>Validation dataset: </a:t>
            </a:r>
            <a:r>
              <a:rPr lang="en-US" dirty="0"/>
              <a:t>model is repeatedly “tested” on this data</a:t>
            </a:r>
            <a:br>
              <a:rPr lang="en-US" dirty="0"/>
            </a:br>
            <a:r>
              <a:rPr lang="en-US" dirty="0"/>
              <a:t>during the training process to gain insight into overfitting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L</a:t>
            </a:r>
            <a:r>
              <a:rPr lang="en-US" baseline="30000" dirty="0" smtClean="0"/>
              <a:t>2</a:t>
            </a:r>
            <a:r>
              <a:rPr lang="en-US" dirty="0" smtClean="0"/>
              <a:t> Loss (Sum Squared Error)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Minimize </a:t>
                </a:r>
                <a:r>
                  <a:rPr lang="en-US" b="1" dirty="0" smtClean="0"/>
                  <a:t>squared difference </a:t>
                </a:r>
                <a:r>
                  <a:rPr lang="en-US" dirty="0" smtClean="0"/>
                  <a:t>between model prediction and known correct output given in supervised learning (“</a:t>
                </a:r>
                <a:r>
                  <a:rPr lang="en-US" b="1" dirty="0" smtClean="0"/>
                  <a:t>ground truth</a:t>
                </a:r>
                <a:r>
                  <a:rPr lang="en-US" dirty="0" smtClean="0"/>
                  <a:t> output”).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is-I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correct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predict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/>
                  <a:t/>
                </a:r>
                <a:br>
                  <a:rPr lang="en-US" sz="1200" dirty="0"/>
                </a:br>
                <a:endParaRPr lang="en-US" sz="1800" dirty="0" smtClean="0"/>
              </a:p>
              <a:p>
                <a:r>
                  <a:rPr lang="en-US" dirty="0" smtClean="0"/>
                  <a:t>Can be used for regression or classification.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Not as robust to outliers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8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L</a:t>
            </a:r>
            <a:r>
              <a:rPr lang="en-US" baseline="30000" dirty="0" smtClean="0"/>
              <a:t>1</a:t>
            </a:r>
            <a:r>
              <a:rPr lang="en-US" dirty="0" smtClean="0"/>
              <a:t> Loss (Sum of Absolute Error)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Minimize </a:t>
                </a:r>
                <a:r>
                  <a:rPr lang="en-US" b="1" dirty="0" smtClean="0"/>
                  <a:t>absolute difference </a:t>
                </a:r>
                <a:r>
                  <a:rPr lang="en-US" dirty="0" smtClean="0"/>
                  <a:t>between model prediction and known correct output given in supervised learning (“</a:t>
                </a:r>
                <a:r>
                  <a:rPr lang="en-US" b="1" dirty="0" smtClean="0"/>
                  <a:t>ground truth</a:t>
                </a:r>
                <a:r>
                  <a:rPr lang="en-US" dirty="0" smtClean="0"/>
                  <a:t> output”).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correct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predict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/>
                  <a:t/>
                </a:r>
                <a:br>
                  <a:rPr lang="en-US" sz="1200" dirty="0"/>
                </a:br>
                <a:endParaRPr lang="en-US" sz="1800" dirty="0" smtClean="0"/>
              </a:p>
              <a:p>
                <a:r>
                  <a:rPr lang="en-US" dirty="0" smtClean="0"/>
                  <a:t>Can be used for regression or classification.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More robust to outliers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Less stable.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319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Cross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model has a single output that can be interpreted as a probability in a binary classification problem (classes 0 and 1).</a:t>
                </a:r>
              </a:p>
              <a:p>
                <a:r>
                  <a:rPr lang="en-US" b="1" dirty="0" smtClean="0"/>
                  <a:t>Binary cross entropy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correct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 </m:t>
                                    </m:r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predict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+(1−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correct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  <m:r>
                          <a:rPr lang="en-US" i="1">
                            <a:latin typeface="Cambria Math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predict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800" dirty="0"/>
                  <a:t/>
                </a:r>
                <a:br>
                  <a:rPr lang="en-US" sz="800" dirty="0"/>
                </a:br>
                <a:endParaRPr lang="en-US" sz="1800" dirty="0"/>
              </a:p>
              <a:p>
                <a:r>
                  <a:rPr lang="en-US" dirty="0" smtClean="0"/>
                  <a:t>Prediction should be in (0, 1) to avoid having log be undefined.</a:t>
                </a:r>
              </a:p>
              <a:p>
                <a:pPr lvl="1"/>
                <a:r>
                  <a:rPr lang="en-US" dirty="0" smtClean="0"/>
                  <a:t>(e.g. sigmoid activation on last layer of network)</a:t>
                </a:r>
              </a:p>
              <a:p>
                <a:r>
                  <a:rPr lang="en-US" dirty="0" smtClean="0"/>
                  <a:t>Often better for classification problems than 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/L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loss.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b="-1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2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b="1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(or “Batch”) Gradient Descent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pic>
        <p:nvPicPr>
          <p:cNvPr id="6" name="Picture 5" descr="Screen Shot 2015-09-17 at 4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09" y="6142332"/>
            <a:ext cx="4076700" cy="55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96" y="2665625"/>
            <a:ext cx="53944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Discuss amongst students near you: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are some problems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that could be easily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optimized with gradient descent?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 where this is difficult?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the learning rate be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constant or change?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74638"/>
            <a:ext cx="9144000" cy="1143000"/>
          </a:xfrm>
        </p:spPr>
        <p:txBody>
          <a:bodyPr/>
          <a:lstStyle/>
          <a:p>
            <a:r>
              <a:rPr lang="en-US" dirty="0" smtClean="0"/>
              <a:t>Gradient Descent with Energy Functions that have Narrow Valleys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4777" y="6401232"/>
            <a:ext cx="732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"Banana-</a:t>
            </a:r>
            <a:r>
              <a:rPr lang="en-US" dirty="0" err="1"/>
              <a:t>SteepDesc</a:t>
            </a:r>
            <a:r>
              <a:rPr lang="en-US" dirty="0"/>
              <a:t>" by P.A. </a:t>
            </a:r>
            <a:r>
              <a:rPr lang="en-US" dirty="0" err="1"/>
              <a:t>Simionescu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Wikipedia </a:t>
            </a:r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5" name="Picture 4" descr="Banana-SteepDes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0" y="1775085"/>
            <a:ext cx="5780227" cy="463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5741" y="3641187"/>
            <a:ext cx="52052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“</a:t>
            </a:r>
            <a:r>
              <a:rPr lang="en-US" sz="4000" dirty="0" err="1"/>
              <a:t>Zig-zagging</a:t>
            </a:r>
            <a:r>
              <a:rPr lang="en-US" sz="4000" dirty="0"/>
              <a:t> problem”</a:t>
            </a:r>
          </a:p>
        </p:txBody>
      </p:sp>
    </p:spTree>
    <p:extLst>
      <p:ext uri="{BB962C8B-B14F-4D97-AF65-F5344CB8AC3E}">
        <p14:creationId xmlns:p14="http://schemas.microsoft.com/office/powerpoint/2010/main" val="391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25263" y="2406463"/>
          <a:ext cx="6138301" cy="19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3" name="Equation" r:id="rId3" imgW="1397000" imgH="444500" progId="Equation.3">
                  <p:embed/>
                </p:oleObj>
              </mc:Choice>
              <mc:Fallback>
                <p:oleObj name="Equation" r:id="rId3" imgW="1397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263" y="2406463"/>
                        <a:ext cx="6138301" cy="195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3194" y="5042118"/>
            <a:ext cx="71449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Momentum</a:t>
            </a:r>
          </a:p>
          <a:p>
            <a:r>
              <a:rPr lang="en-US" sz="2800" dirty="0"/>
              <a:t>Could use small value e.g. </a:t>
            </a:r>
            <a:r>
              <a:rPr lang="en-US" sz="2800" i="1" dirty="0"/>
              <a:t>m</a:t>
            </a:r>
            <a:r>
              <a:rPr lang="en-US" sz="2800" dirty="0"/>
              <a:t>=0.5 at first</a:t>
            </a:r>
            <a:br>
              <a:rPr lang="en-US" sz="2800" dirty="0"/>
            </a:br>
            <a:r>
              <a:rPr lang="en-US" sz="2800" dirty="0"/>
              <a:t>Could use larger value e.g. </a:t>
            </a:r>
            <a:r>
              <a:rPr lang="en-US" sz="2800" i="1" dirty="0"/>
              <a:t>m</a:t>
            </a:r>
            <a:r>
              <a:rPr lang="en-US" sz="2800" dirty="0"/>
              <a:t>=0.9 near end</a:t>
            </a:r>
          </a:p>
          <a:p>
            <a:r>
              <a:rPr lang="en-US" sz="2800" dirty="0"/>
              <a:t>of training when there are more oscillations.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52119" y="4198380"/>
            <a:ext cx="673853" cy="8437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(1957, Cornell)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pixel camera</a:t>
            </a:r>
          </a:p>
          <a:p>
            <a:r>
              <a:rPr lang="en-US" dirty="0" smtClean="0"/>
              <a:t>Designed for image recognition</a:t>
            </a:r>
          </a:p>
          <a:p>
            <a:r>
              <a:rPr lang="en-US" dirty="0" smtClean="0"/>
              <a:t>“Knowledge” encoded as weights</a:t>
            </a:r>
            <a:br>
              <a:rPr lang="en-US" dirty="0" smtClean="0"/>
            </a:br>
            <a:r>
              <a:rPr lang="en-US" dirty="0" smtClean="0"/>
              <a:t>in potentiometers (variable resistors)</a:t>
            </a:r>
          </a:p>
          <a:p>
            <a:r>
              <a:rPr lang="en-US" dirty="0" smtClean="0"/>
              <a:t>Weights updated during learning</a:t>
            </a:r>
            <a:br>
              <a:rPr lang="en-US" dirty="0" smtClean="0"/>
            </a:br>
            <a:r>
              <a:rPr lang="en-US" dirty="0" smtClean="0"/>
              <a:t>performed by electric motors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9" y="1143000"/>
            <a:ext cx="4506912" cy="55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6" y="2319475"/>
            <a:ext cx="4355336" cy="184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23" y="2319475"/>
            <a:ext cx="4284477" cy="181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142" y="4167837"/>
            <a:ext cx="339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Without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9837" y="4109029"/>
            <a:ext cx="325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412" y="616026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from Genevieve B. Orr, </a:t>
            </a:r>
            <a:r>
              <a:rPr lang="en-US" sz="2800" dirty="0" err="1"/>
              <a:t>Willamette.edu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2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Stochastic gradient descent </a:t>
            </a:r>
            <a:r>
              <a:rPr lang="en-US" dirty="0" smtClean="0"/>
              <a:t>(Wikipedia)</a:t>
            </a:r>
          </a:p>
          <a:p>
            <a:r>
              <a:rPr lang="en-US" dirty="0" smtClean="0"/>
              <a:t>Gradient of sum of n terms where n is large</a:t>
            </a:r>
          </a:p>
          <a:p>
            <a:r>
              <a:rPr lang="en-US" dirty="0" smtClean="0"/>
              <a:t>Sample rather than computing the full sum</a:t>
            </a:r>
          </a:p>
          <a:p>
            <a:pPr lvl="1"/>
            <a:r>
              <a:rPr lang="en-US" dirty="0" smtClean="0"/>
              <a:t>Sample size </a:t>
            </a:r>
            <a:r>
              <a:rPr lang="en-US" i="1" dirty="0" smtClean="0"/>
              <a:t>s</a:t>
            </a:r>
            <a:r>
              <a:rPr lang="en-US" dirty="0" smtClean="0"/>
              <a:t> is “mini-batch size”</a:t>
            </a:r>
          </a:p>
          <a:p>
            <a:pPr lvl="1"/>
            <a:r>
              <a:rPr lang="en-US" dirty="0" smtClean="0"/>
              <a:t>Could be 1 (very noisy gradient estimate)</a:t>
            </a:r>
          </a:p>
          <a:p>
            <a:pPr lvl="1"/>
            <a:r>
              <a:rPr lang="en-US" dirty="0" smtClean="0"/>
              <a:t>Could be 100 (e.g. collect photos 100 at a time to find each noisy “next” estimate for the gradient)</a:t>
            </a:r>
          </a:p>
          <a:p>
            <a:r>
              <a:rPr lang="en-US" dirty="0" smtClean="0"/>
              <a:t>Use same step as in gradient descent to the estimated gradient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1582" y="1721542"/>
            <a:ext cx="11460639" cy="685804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048000"/>
            <a:ext cx="77597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Statement: Automatic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Suppose we write down an arbitrary model (that gives predictions) and compute a loss based on this model.</a:t>
            </a:r>
          </a:p>
          <a:p>
            <a:r>
              <a:rPr lang="en-US" dirty="0" smtClean="0"/>
              <a:t>We would like to take the gradient of the loss with respect to the parameters in the model (e.g. weights).</a:t>
            </a:r>
          </a:p>
          <a:p>
            <a:r>
              <a:rPr lang="en-US" dirty="0" smtClean="0"/>
              <a:t>If we can do this, we can use (stochastic) gradient descent to minimize the loss!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Chain Rule in One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Then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𝑑h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If we omit function arguments we just have a product:</a:t>
                </a:r>
                <a:br>
                  <a:rPr lang="en-US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6460" y="4391356"/>
                <a:ext cx="3535904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0" y="4391356"/>
                <a:ext cx="3535904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50266" y="5870125"/>
                <a:ext cx="14882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66" y="5870125"/>
                <a:ext cx="148829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in Multiple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Chain rule is: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50234" y="4398689"/>
                <a:ext cx="2792688" cy="122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234" y="4398689"/>
                <a:ext cx="2792688" cy="12250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76328" y="4644550"/>
            <a:ext cx="34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(Scalar notation)</a:t>
            </a:r>
            <a:endParaRPr lang="en-US" sz="2800" dirty="0"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8309" y="1228401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in Multiple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>
                    <a:ea typeface="Cambria Math" charset="0"/>
                    <a:cs typeface="Cambria Math" charset="0"/>
                  </a:rPr>
                  <a:t>Define</a:t>
                </a:r>
                <a:endParaRPr lang="en-US" dirty="0" smtClean="0"/>
              </a:p>
              <a:p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If we define the Jacobian matrix:</a:t>
                </a:r>
              </a:p>
              <a:p>
                <a:endParaRPr lang="en-US" dirty="0"/>
              </a:p>
              <a:p>
                <a:r>
                  <a:rPr lang="en-US" dirty="0" smtClean="0"/>
                  <a:t>Chain rule can also be written: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8612" y="5754743"/>
                <a:ext cx="8077200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den>
                      </m:f>
                      <m:f>
                        <m:fPr>
                          <m:ctrlPr>
                            <a:rPr lang="mr-I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5754743"/>
                <a:ext cx="8077200" cy="9873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176328" y="5890161"/>
            <a:ext cx="34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(Vector notation)</a:t>
            </a:r>
            <a:endParaRPr lang="en-US" sz="2800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49340" y="3214007"/>
                <a:ext cx="3591688" cy="2189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40" y="3214007"/>
                <a:ext cx="3591688" cy="21898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Solution: Symbolic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take the gradient of a loss L with respect to the model parameters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 down L(</a:t>
            </a:r>
            <a:r>
              <a:rPr lang="en-US" b="1" dirty="0" smtClean="0"/>
              <a:t>w</a:t>
            </a:r>
            <a:r>
              <a:rPr lang="en-US" dirty="0" smtClean="0"/>
              <a:t>) as a symbolic math expression and apply chain rule many times to it until we get the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767193"/>
            <a:ext cx="11460639" cy="685804"/>
          </a:xfrm>
        </p:spPr>
        <p:txBody>
          <a:bodyPr/>
          <a:lstStyle/>
          <a:p>
            <a:r>
              <a:rPr lang="en-US" dirty="0" smtClean="0"/>
              <a:t>Forward pass: calculate loss </a:t>
            </a:r>
            <a:r>
              <a:rPr lang="en-US" i="1" dirty="0" smtClean="0"/>
              <a:t>L</a:t>
            </a:r>
            <a:r>
              <a:rPr lang="en-US" dirty="0" smtClean="0"/>
              <a:t> by running the computation ordinarily</a:t>
            </a:r>
            <a:br>
              <a:rPr lang="en-US" dirty="0" smtClean="0"/>
            </a:br>
            <a:r>
              <a:rPr lang="en-US" dirty="0" smtClean="0"/>
              <a:t>(sequentially in a forward direction).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401411" y="3328297"/>
            <a:ext cx="35814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Forward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882108" y="1824984"/>
            <a:ext cx="2424609" cy="3205856"/>
            <a:chOff x="7752657" y="571265"/>
            <a:chExt cx="3957827" cy="5233102"/>
          </a:xfrm>
        </p:grpSpPr>
        <p:sp>
          <p:nvSpPr>
            <p:cNvPr id="44" name="Oval 43"/>
            <p:cNvSpPr/>
            <p:nvPr/>
          </p:nvSpPr>
          <p:spPr>
            <a:xfrm rot="5400000">
              <a:off x="9220366" y="611753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1737" y="571265"/>
              <a:ext cx="806519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8222537" y="611752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8685518" y="5152572"/>
              <a:ext cx="651794" cy="651795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74293" y="5179204"/>
              <a:ext cx="1010824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8681975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56" idx="6"/>
            </p:cNvCxnSpPr>
            <p:nvPr/>
          </p:nvCxnSpPr>
          <p:spPr>
            <a:xfrm>
              <a:off x="9007872" y="3650948"/>
              <a:ext cx="3544" cy="1501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 rot="5400000">
              <a:off x="7752658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 flipV="1">
              <a:off x="8061156" y="1253066"/>
              <a:ext cx="1860393" cy="1738705"/>
              <a:chOff x="8043756" y="1282537"/>
              <a:chExt cx="1860393" cy="175459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8809066" y="1941243"/>
                <a:ext cx="1753788" cy="4363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 flipV="1">
                <a:off x="8360928" y="1929482"/>
                <a:ext cx="1753788" cy="4598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 flipV="1">
                <a:off x="7878870" y="1447424"/>
                <a:ext cx="1753788" cy="14240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8360523" y="1493509"/>
                <a:ext cx="1754598" cy="13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7912384" y="1941647"/>
                <a:ext cx="1754598" cy="436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 flipV="1">
                <a:off x="7430327" y="1895967"/>
                <a:ext cx="1754598" cy="527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8195733" y="3657600"/>
              <a:ext cx="815682" cy="14949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648927" y="2976848"/>
              <a:ext cx="1061557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9578252" y="3017336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56" name="Straight Arrow Connector 55"/>
            <p:cNvCxnSpPr>
              <a:endCxn id="54" idx="2"/>
            </p:cNvCxnSpPr>
            <p:nvPr/>
          </p:nvCxnSpPr>
          <p:spPr>
            <a:xfrm flipH="1">
              <a:off x="9011415" y="3669131"/>
              <a:ext cx="892734" cy="14834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7509384" y="3001307"/>
            <a:ext cx="4757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a typeface="Arial" charset="0"/>
                <a:cs typeface="Arial" charset="0"/>
              </a:rPr>
              <a:t>Computational graph</a:t>
            </a:r>
            <a:br>
              <a:rPr lang="en-US" sz="3200" dirty="0" smtClean="0">
                <a:ea typeface="Arial" charset="0"/>
                <a:cs typeface="Arial" charset="0"/>
              </a:rPr>
            </a:br>
            <a:r>
              <a:rPr lang="en-US" sz="3200" dirty="0" smtClean="0">
                <a:ea typeface="Arial" charset="0"/>
                <a:cs typeface="Arial" charset="0"/>
              </a:rPr>
              <a:t>(here a neural network)</a:t>
            </a:r>
            <a:endParaRPr lang="en-US" sz="3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0" y="5225300"/>
            <a:ext cx="11460639" cy="685804"/>
          </a:xfrm>
        </p:spPr>
        <p:txBody>
          <a:bodyPr/>
          <a:lstStyle/>
          <a:p>
            <a:r>
              <a:rPr lang="en-US" dirty="0" err="1"/>
              <a:t>Backpropagate</a:t>
            </a:r>
            <a:r>
              <a:rPr lang="en-US" dirty="0"/>
              <a:t>: from output (loss 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 smtClean="0"/>
              <a:t>recursively </a:t>
            </a:r>
            <a:r>
              <a:rPr lang="en-US" dirty="0"/>
              <a:t>compute derivative of </a:t>
            </a:r>
            <a:r>
              <a:rPr lang="en-US" i="1" dirty="0"/>
              <a:t>L</a:t>
            </a:r>
            <a:r>
              <a:rPr lang="en-US" dirty="0"/>
              <a:t> with respect to each intermediate value in the computation</a:t>
            </a:r>
            <a:r>
              <a:rPr lang="en-US" dirty="0" smtClean="0"/>
              <a:t>.</a:t>
            </a:r>
          </a:p>
          <a:p>
            <a:r>
              <a:rPr lang="en-US" dirty="0"/>
              <a:t>Gives us the derivative of loss </a:t>
            </a:r>
            <a:r>
              <a:rPr lang="en-US" i="1" dirty="0"/>
              <a:t>L</a:t>
            </a:r>
            <a:r>
              <a:rPr lang="en-US" dirty="0"/>
              <a:t> with respect to weights, biases,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2403914" y="3153061"/>
            <a:ext cx="35814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Reverse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82108" y="1824984"/>
            <a:ext cx="2424609" cy="3205856"/>
            <a:chOff x="7752657" y="571265"/>
            <a:chExt cx="3957827" cy="5233102"/>
          </a:xfrm>
        </p:grpSpPr>
        <p:sp>
          <p:nvSpPr>
            <p:cNvPr id="9" name="Oval 8"/>
            <p:cNvSpPr/>
            <p:nvPr/>
          </p:nvSpPr>
          <p:spPr>
            <a:xfrm rot="5400000">
              <a:off x="9220366" y="611753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737" y="571265"/>
              <a:ext cx="806519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8222537" y="611752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8685518" y="5152572"/>
              <a:ext cx="651794" cy="651795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74293" y="5179204"/>
              <a:ext cx="1010824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8681975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5" idx="6"/>
            </p:cNvCxnSpPr>
            <p:nvPr/>
          </p:nvCxnSpPr>
          <p:spPr>
            <a:xfrm>
              <a:off x="9007872" y="3650948"/>
              <a:ext cx="3544" cy="1501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5400000">
              <a:off x="7752658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flipV="1">
              <a:off x="8061156" y="1253066"/>
              <a:ext cx="1860393" cy="1738705"/>
              <a:chOff x="8043756" y="1282537"/>
              <a:chExt cx="1860393" cy="175459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8809066" y="1941243"/>
                <a:ext cx="1753788" cy="4363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V="1">
                <a:off x="8360928" y="1929482"/>
                <a:ext cx="1753788" cy="4598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V="1">
                <a:off x="7878870" y="1447424"/>
                <a:ext cx="1753788" cy="14240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8360523" y="1493509"/>
                <a:ext cx="1754598" cy="13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7912384" y="1941647"/>
                <a:ext cx="1754598" cy="436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 flipV="1">
                <a:off x="7430327" y="1895967"/>
                <a:ext cx="1754598" cy="527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8195733" y="3657600"/>
              <a:ext cx="815682" cy="14949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648927" y="2976848"/>
              <a:ext cx="1061557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9578252" y="3017336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2" idx="6"/>
              <a:endCxn id="13" idx="2"/>
            </p:cNvCxnSpPr>
            <p:nvPr/>
          </p:nvCxnSpPr>
          <p:spPr>
            <a:xfrm flipH="1">
              <a:off x="9011415" y="3669131"/>
              <a:ext cx="892734" cy="14834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509384" y="3001307"/>
            <a:ext cx="4757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a typeface="Arial" charset="0"/>
                <a:cs typeface="Arial" charset="0"/>
              </a:rPr>
              <a:t>Computational graph</a:t>
            </a:r>
            <a:br>
              <a:rPr lang="en-US" sz="3200" dirty="0" smtClean="0">
                <a:ea typeface="Arial" charset="0"/>
                <a:cs typeface="Arial" charset="0"/>
              </a:rPr>
            </a:br>
            <a:r>
              <a:rPr lang="en-US" sz="3200" dirty="0" smtClean="0">
                <a:ea typeface="Arial" charset="0"/>
                <a:cs typeface="Arial" charset="0"/>
              </a:rPr>
              <a:t>(here a neural network)</a:t>
            </a:r>
            <a:endParaRPr lang="en-US" sz="3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Perceptron (1957, Cornell)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4" y="1921069"/>
            <a:ext cx="10375900" cy="391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796" y="3551853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9939" y="3088432"/>
            <a:ext cx="22878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Output (Class)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5306" y="4441371"/>
            <a:ext cx="3867506" cy="139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030" t="28810" r="17941" b="38073"/>
          <a:stretch/>
        </p:blipFill>
        <p:spPr>
          <a:xfrm>
            <a:off x="7912359" y="3069771"/>
            <a:ext cx="1455576" cy="12954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532812" y="306977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18412" y="3689532"/>
            <a:ext cx="1749523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2443" y="4477657"/>
            <a:ext cx="5139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+ Bias b: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arbitrary, learned parameter,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followed by activation function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(step function)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767" y="5832669"/>
            <a:ext cx="2901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Weights: arbitrary,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learned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parameters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37012" y="4739267"/>
            <a:ext cx="282374" cy="9881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dirty="0" smtClean="0"/>
              <a:t>A single “neuron.”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Differentiation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1960s</a:t>
            </a:r>
            <a:r>
              <a:rPr lang="en-US" dirty="0"/>
              <a:t>, 1970s)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Actually there is nothing special about the neural network here.</a:t>
            </a:r>
          </a:p>
          <a:p>
            <a:r>
              <a:rPr lang="en-US" dirty="0" smtClean="0"/>
              <a:t>We can differentiate any arbitrary differentiable program using the same process.</a:t>
            </a:r>
          </a:p>
          <a:p>
            <a:r>
              <a:rPr lang="en-US" dirty="0" smtClean="0"/>
              <a:t>Only a constant factor slower than the original program.</a:t>
            </a:r>
          </a:p>
          <a:p>
            <a:r>
              <a:rPr lang="en-US" dirty="0" smtClean="0"/>
              <a:t>In general, known as “reverse mode automatic differentiation.”</a:t>
            </a:r>
          </a:p>
          <a:p>
            <a:pPr lvl="1"/>
            <a:r>
              <a:rPr lang="en-US" dirty="0" smtClean="0"/>
              <a:t>Backpropagation usually refers to neural 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Differentiation / Backpropagation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an arbitrary program as consisting of basic operations </a:t>
                </a:r>
                <a:r>
                  <a:rPr lang="en-US" i="1" dirty="0"/>
                  <a:t>f</a:t>
                </a:r>
                <a:r>
                  <a:rPr lang="en-US" baseline="-25000" dirty="0"/>
                  <a:t>1</a:t>
                </a:r>
                <a:r>
                  <a:rPr lang="en-US" dirty="0"/>
                  <a:t>, ..., 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(e.g. +, -, *, cos, sin, …) that we know how to differentiate.</a:t>
                </a:r>
              </a:p>
              <a:p>
                <a:r>
                  <a:rPr lang="en-US" dirty="0"/>
                  <a:t>Label the inputs </a:t>
                </a:r>
                <a:r>
                  <a:rPr lang="en-US" dirty="0" smtClean="0"/>
                  <a:t>and intermediate values of </a:t>
                </a:r>
                <a:r>
                  <a:rPr lang="en-US" dirty="0"/>
                  <a:t>the program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machine learning, inputs </a:t>
                </a:r>
                <a:r>
                  <a:rPr lang="en-US" dirty="0" smtClean="0"/>
                  <a:t>could be unknown model </a:t>
                </a:r>
                <a:r>
                  <a:rPr lang="en-US" dirty="0"/>
                  <a:t>parameters, output is loss.</a:t>
                </a:r>
              </a:p>
              <a:p>
                <a:r>
                  <a:rPr lang="en-US" dirty="0" smtClean="0"/>
                  <a:t>Put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order that they are computed.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4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549169" y="48958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86345" y="1029704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31748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blipFill rotWithShape="0">
                <a:blip r:embed="rId2"/>
                <a:stretch>
                  <a:fillRect l="-9137" r="-17259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0264272" y="48958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1448" y="1029704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46851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9137" r="-1776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831749" y="4977314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blipFill rotWithShape="0">
                <a:blip r:embed="rId4"/>
                <a:stretch>
                  <a:fillRect r="-1218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6" idx="0"/>
            <a:endCxn id="12" idx="4"/>
          </p:cNvCxnSpPr>
          <p:nvPr/>
        </p:nvCxnSpPr>
        <p:spPr>
          <a:xfrm flipV="1">
            <a:off x="8400718" y="2227527"/>
            <a:ext cx="17421" cy="62287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4"/>
          </p:cNvCxnSpPr>
          <p:nvPr/>
        </p:nvCxnSpPr>
        <p:spPr>
          <a:xfrm flipV="1">
            <a:off x="11124384" y="2227527"/>
            <a:ext cx="8858" cy="9227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695757" y="4553147"/>
            <a:ext cx="403639" cy="6645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14758" y="4498945"/>
            <a:ext cx="423182" cy="74461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The program at right computes loss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 formula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how would we</a:t>
                </a:r>
                <a:br>
                  <a:rPr lang="en-US" dirty="0" smtClean="0"/>
                </a:br>
                <a:r>
                  <a:rPr lang="en-US" dirty="0" smtClean="0"/>
                  <a:t>write this program?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b="1" dirty="0" smtClean="0"/>
                  <a:t>Forward pass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 smtClean="0"/>
                  <a:t> = 1, </a:t>
                </a:r>
                <a:r>
                  <a:rPr lang="mr-IN" dirty="0" smtClean="0"/>
                  <a:t>…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from previous values.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11460639" cy="4525963"/>
              </a:xfrm>
              <a:blipFill rotWithShape="0">
                <a:blip r:embed="rId5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7193204" y="264537"/>
            <a:ext cx="4941277" cy="2098789"/>
            <a:chOff x="7193204" y="372113"/>
            <a:chExt cx="4941277" cy="2098789"/>
          </a:xfrm>
        </p:grpSpPr>
        <p:sp>
          <p:nvSpPr>
            <p:cNvPr id="31" name="Rectangle 30"/>
            <p:cNvSpPr/>
            <p:nvPr/>
          </p:nvSpPr>
          <p:spPr>
            <a:xfrm>
              <a:off x="7193204" y="431087"/>
              <a:ext cx="4941277" cy="203981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93205" y="372113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Inputs/Model Parameters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3205" y="4636743"/>
            <a:ext cx="4941277" cy="2098789"/>
            <a:chOff x="7193205" y="4744319"/>
            <a:chExt cx="4941277" cy="2098789"/>
          </a:xfrm>
        </p:grpSpPr>
        <p:sp>
          <p:nvSpPr>
            <p:cNvPr id="33" name="Rectangle 32"/>
            <p:cNvSpPr/>
            <p:nvPr/>
          </p:nvSpPr>
          <p:spPr>
            <a:xfrm>
              <a:off x="7193205" y="4803293"/>
              <a:ext cx="4941277" cy="20398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93206" y="4744319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Output/Loss</a:t>
              </a:r>
              <a:endPara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98443" y="2545785"/>
            <a:ext cx="4941277" cy="2098789"/>
            <a:chOff x="7198443" y="2653361"/>
            <a:chExt cx="4941277" cy="2098789"/>
          </a:xfrm>
        </p:grpSpPr>
        <p:sp>
          <p:nvSpPr>
            <p:cNvPr id="47" name="Rectangle 46"/>
            <p:cNvSpPr/>
            <p:nvPr/>
          </p:nvSpPr>
          <p:spPr>
            <a:xfrm>
              <a:off x="7198443" y="2712335"/>
              <a:ext cx="4941277" cy="203981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98444" y="2653361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Intermediate Values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6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 (Backpropagation)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11579384" cy="4525963"/>
              </a:xfrm>
            </p:spPr>
            <p:txBody>
              <a:bodyPr/>
              <a:lstStyle/>
              <a:p>
                <a:r>
                  <a:rPr lang="en-US" dirty="0" smtClean="0"/>
                  <a:t>Goal: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That is, find the derivative of the loss with respect to every input (weight, bias,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 or intermediate value in the computation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Start at the output (the loss) of the program.</a:t>
                </a:r>
              </a:p>
              <a:p>
                <a:pPr lvl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derivatives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 in reverse order from output: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-1,</a:t>
                </a:r>
                <a:r>
                  <a:rPr lang="mr-IN" sz="2400" dirty="0" smtClean="0"/>
                  <a:t>…</a:t>
                </a:r>
                <a:r>
                  <a:rPr lang="en-US" dirty="0" smtClean="0"/>
                  <a:t>,1.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11579384" cy="4525963"/>
              </a:xfrm>
              <a:blipFill rotWithShape="0">
                <a:blip r:embed="rId2"/>
                <a:stretch>
                  <a:fillRect l="-948" r="-474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1 (One Child)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 given compute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knowing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all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j</a:t>
                </a:r>
                <a:r>
                  <a:rPr lang="en-US" dirty="0" smtClean="0"/>
                  <a:t> &gt;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one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Result (chain rule):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542212" y="2503991"/>
            <a:ext cx="1737940" cy="1737940"/>
            <a:chOff x="7542212" y="2503991"/>
            <a:chExt cx="1737940" cy="1737940"/>
          </a:xfrm>
        </p:grpSpPr>
        <p:sp>
          <p:nvSpPr>
            <p:cNvPr id="4" name="Oval 3"/>
            <p:cNvSpPr/>
            <p:nvPr/>
          </p:nvSpPr>
          <p:spPr>
            <a:xfrm>
              <a:off x="7542212" y="2503991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06639" y="3044108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2212" y="4861305"/>
            <a:ext cx="1737940" cy="1737940"/>
            <a:chOff x="7542212" y="4861305"/>
            <a:chExt cx="1737940" cy="1737940"/>
          </a:xfrm>
        </p:grpSpPr>
        <p:sp>
          <p:nvSpPr>
            <p:cNvPr id="6" name="Oval 5"/>
            <p:cNvSpPr/>
            <p:nvPr/>
          </p:nvSpPr>
          <p:spPr>
            <a:xfrm>
              <a:off x="7542212" y="4861305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6639" y="5401422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8402471" y="4238427"/>
            <a:ext cx="17421" cy="622878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32" y="4045826"/>
                <a:ext cx="2497030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32" y="4045826"/>
                <a:ext cx="2497030" cy="8920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172131" y="5009932"/>
            <a:ext cx="292816" cy="4779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41" y="5468871"/>
            <a:ext cx="358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 derivative that has already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been computed (for the child)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42063" y="4789985"/>
            <a:ext cx="420387" cy="29636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5721" y="4992401"/>
            <a:ext cx="358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Derivative of a basic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peration (e.g. if</a:t>
            </a:r>
            <a:b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c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computes sin(</a:t>
            </a: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), derivative is cos(</a:t>
            </a: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)).</a:t>
            </a:r>
            <a:endParaRPr lang="en-US" sz="28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8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2 (Multiple Children)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 given compute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knowing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all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j</a:t>
                </a:r>
                <a:r>
                  <a:rPr lang="en-US" dirty="0" smtClean="0"/>
                  <a:t> &gt;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multiple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Derivative is linear, so reduce to the sum of</a:t>
                </a:r>
                <a:br>
                  <a:rPr lang="en-US" dirty="0" smtClean="0"/>
                </a:br>
                <a:r>
                  <a:rPr lang="en-US" dirty="0" smtClean="0"/>
                  <a:t>multiple case 1s.</a:t>
                </a:r>
              </a:p>
              <a:p>
                <a:r>
                  <a:rPr lang="en-US" dirty="0" smtClean="0"/>
                  <a:t>Result: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951912" y="2599241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6339" y="3139358"/>
            <a:ext cx="409086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44639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3815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smtClean="0">
                <a:latin typeface="Times New Roman" charset="0"/>
                <a:ea typeface="Times New Roman" charset="0"/>
                <a:cs typeface="Times New Roman" charset="0"/>
              </a:rPr>
              <a:t>i,1</a:t>
            </a:r>
            <a:r>
              <a:rPr lang="en-US" sz="2800" baseline="-2500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63000" y="4215163"/>
            <a:ext cx="613276" cy="985487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4500" y="4775125"/>
                <a:ext cx="6260006" cy="1491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mr-IN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600" dirty="0" smtClean="0">
                  <a:solidFill>
                    <a:srgbClr val="C00000"/>
                  </a:solidFill>
                  <a:latin typeface="Times New Roman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00" y="4775125"/>
                <a:ext cx="6260006" cy="1491242"/>
              </a:xfrm>
              <a:prstGeom prst="rect">
                <a:avLst/>
              </a:prstGeom>
              <a:blipFill rotWithShape="0">
                <a:blip r:embed="rId5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10356807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5983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i,k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0250638" y="4234387"/>
            <a:ext cx="540916" cy="96626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376276" y="5579410"/>
            <a:ext cx="78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34041" y="5563801"/>
                <a:ext cx="2647969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41" y="5563801"/>
                <a:ext cx="2647969" cy="1180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1 (Vectors)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have vector / matrix quantities in our computation (as unknowns or intermediate values), same result.</a:t>
                </a:r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one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Result (chain rule):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542212" y="2503991"/>
            <a:ext cx="1737940" cy="1737940"/>
            <a:chOff x="7542212" y="2503991"/>
            <a:chExt cx="1737940" cy="1737940"/>
          </a:xfrm>
        </p:grpSpPr>
        <p:sp>
          <p:nvSpPr>
            <p:cNvPr id="4" name="Oval 3"/>
            <p:cNvSpPr/>
            <p:nvPr/>
          </p:nvSpPr>
          <p:spPr>
            <a:xfrm>
              <a:off x="7542212" y="2503991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96219" y="3044108"/>
              <a:ext cx="42992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2212" y="4861305"/>
            <a:ext cx="1737940" cy="1737940"/>
            <a:chOff x="7542212" y="4861305"/>
            <a:chExt cx="1737940" cy="1737940"/>
          </a:xfrm>
        </p:grpSpPr>
        <p:sp>
          <p:nvSpPr>
            <p:cNvPr id="6" name="Oval 5"/>
            <p:cNvSpPr/>
            <p:nvPr/>
          </p:nvSpPr>
          <p:spPr>
            <a:xfrm>
              <a:off x="7542212" y="4861305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6639" y="5401422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8402471" y="4238427"/>
            <a:ext cx="17421" cy="622878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32" y="4045826"/>
                <a:ext cx="2526076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32" y="4045826"/>
                <a:ext cx="2526076" cy="8920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172131" y="5009932"/>
            <a:ext cx="292816" cy="4779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41" y="5468871"/>
            <a:ext cx="358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 derivative that has already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been computed (for the child)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42063" y="4789985"/>
            <a:ext cx="420387" cy="29636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5721" y="4992401"/>
            <a:ext cx="358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Derivative of a basic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peration (e.g. if</a:t>
            </a:r>
            <a:b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computes sin(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), derivative is cos(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)).</a:t>
            </a:r>
            <a:endParaRPr lang="en-US" sz="28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579384" cy="1143000"/>
          </a:xfrm>
        </p:spPr>
        <p:txBody>
          <a:bodyPr/>
          <a:lstStyle/>
          <a:p>
            <a:r>
              <a:rPr lang="en-US" sz="4000" dirty="0" smtClean="0"/>
              <a:t>Example: Backpropagation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30" y="1727619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?      </a:t>
                </a:r>
                <a:endParaRPr lang="en-US" b="0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</a:t>
                </a:r>
                <a:r>
                  <a:rPr lang="en-US" dirty="0" smtClean="0"/>
                  <a:t>     </a:t>
                </a:r>
                <a:endParaRPr lang="en-US" b="0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     </a:t>
                </a:r>
                <a:endParaRPr lang="en-US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30" y="1727619"/>
                <a:ext cx="11460639" cy="4525963"/>
              </a:xfrm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841712" y="62533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9467" y="1208568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31748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9137" r="-17259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246851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blipFill rotWithShape="0">
                <a:blip r:embed="rId4"/>
                <a:stretch>
                  <a:fillRect l="-12690" r="-1776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8831749" y="4977314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blipFill rotWithShape="0">
                <a:blip r:embed="rId5"/>
                <a:stretch>
                  <a:fillRect r="-1218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4" idx="3"/>
          </p:cNvCxnSpPr>
          <p:nvPr/>
        </p:nvCxnSpPr>
        <p:spPr>
          <a:xfrm flipV="1">
            <a:off x="8400718" y="2108762"/>
            <a:ext cx="695509" cy="74164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97548" y="2186609"/>
            <a:ext cx="616227" cy="7156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695757" y="4553147"/>
            <a:ext cx="403639" cy="6645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314758" y="4498945"/>
            <a:ext cx="423182" cy="74461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93204" y="264537"/>
            <a:ext cx="4941277" cy="2098789"/>
            <a:chOff x="7193204" y="372113"/>
            <a:chExt cx="4941277" cy="2098789"/>
          </a:xfrm>
        </p:grpSpPr>
        <p:sp>
          <p:nvSpPr>
            <p:cNvPr id="19" name="Rectangle 18"/>
            <p:cNvSpPr/>
            <p:nvPr/>
          </p:nvSpPr>
          <p:spPr>
            <a:xfrm>
              <a:off x="7193204" y="431087"/>
              <a:ext cx="4941277" cy="203981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3205" y="372113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Input/Model Parameter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3205" y="4636743"/>
            <a:ext cx="4941277" cy="2098789"/>
            <a:chOff x="7193205" y="4744319"/>
            <a:chExt cx="4941277" cy="2098789"/>
          </a:xfrm>
        </p:grpSpPr>
        <p:sp>
          <p:nvSpPr>
            <p:cNvPr id="22" name="Rectangle 21"/>
            <p:cNvSpPr/>
            <p:nvPr/>
          </p:nvSpPr>
          <p:spPr>
            <a:xfrm>
              <a:off x="7193205" y="4803293"/>
              <a:ext cx="4941277" cy="20398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3206" y="4744319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Output/Loss</a:t>
              </a:r>
              <a:endPara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98443" y="2545785"/>
            <a:ext cx="4941277" cy="2098789"/>
            <a:chOff x="7198443" y="2653361"/>
            <a:chExt cx="4941277" cy="2098789"/>
          </a:xfrm>
        </p:grpSpPr>
        <p:sp>
          <p:nvSpPr>
            <p:cNvPr id="25" name="Rectangle 24"/>
            <p:cNvSpPr/>
            <p:nvPr/>
          </p:nvSpPr>
          <p:spPr>
            <a:xfrm>
              <a:off x="7198443" y="2712335"/>
              <a:ext cx="4941277" cy="203981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8444" y="2653361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Intermediate Values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8837087" y="4970753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261695" y="2837153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11868" y="2850405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6812" y="5096085"/>
                <a:ext cx="515632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cos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exp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5096085"/>
                <a:ext cx="5156321" cy="8569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8839925" y="651491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11078" y="1671115"/>
                <a:ext cx="206364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8" y="1671115"/>
                <a:ext cx="2063642" cy="8550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11078" y="2558480"/>
                <a:ext cx="2472600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8" y="2558480"/>
                <a:ext cx="2472600" cy="8569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84633" y="3415381"/>
                <a:ext cx="2472600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3" y="3415381"/>
                <a:ext cx="2472600" cy="8550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077599" y="4237567"/>
                <a:ext cx="4151906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99" y="4237567"/>
                <a:ext cx="4151906" cy="85690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53041" y="6033860"/>
                <a:ext cx="51563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cos</m:t>
                      </m:r>
                      <m:r>
                        <a:rPr lang="en-US" sz="2400" i="1">
                          <a:latin typeface="Cambria Math" charset="0"/>
                        </a:rPr>
                        <m:t>⁡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exp</m:t>
                      </m:r>
                      <m:r>
                        <a:rPr lang="en-US" sz="240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41" y="6033860"/>
                <a:ext cx="5156321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1316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50897" y="2596947"/>
                <a:ext cx="1543436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897" y="2596947"/>
                <a:ext cx="1543436" cy="8550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404954" y="3425142"/>
                <a:ext cx="154446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954" y="3425142"/>
                <a:ext cx="1544462" cy="85504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6" grpId="0" animBg="1"/>
      <p:bldP spid="38" grpId="0"/>
      <p:bldP spid="39" grpId="0"/>
      <p:bldP spid="41" grpId="0"/>
      <p:bldP spid="42" grpId="0"/>
      <p:bldP spid="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6907186" y="2208831"/>
                <a:ext cx="5445082" cy="422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Initialize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𝜕</m:t>
                        </m:r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 to zero.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Visit compute graph edges in reverse order: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2a. For each edge,</a:t>
                </a:r>
                <a:r>
                  <a:rPr lang="en-US" sz="28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multiply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“child” node derivative against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edge derivative, add to “parent”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derivative.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Read off needed derivatives.</a:t>
                </a:r>
                <a:endParaRPr lang="en-US" sz="2800" dirty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186" y="2208831"/>
                <a:ext cx="5445082" cy="4221925"/>
              </a:xfrm>
              <a:prstGeom prst="rect">
                <a:avLst/>
              </a:prstGeom>
              <a:blipFill rotWithShape="0">
                <a:blip r:embed="rId2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8" name="Right Arrow 387"/>
          <p:cNvSpPr/>
          <p:nvPr/>
        </p:nvSpPr>
        <p:spPr>
          <a:xfrm rot="16200000">
            <a:off x="-1500420" y="3570773"/>
            <a:ext cx="4545367" cy="767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89" name="TextBox 388"/>
          <p:cNvSpPr txBox="1"/>
          <p:nvPr/>
        </p:nvSpPr>
        <p:spPr>
          <a:xfrm rot="16200000">
            <a:off x="-281030" y="3744932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Reverse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Illustration of Backpropagation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5400000">
            <a:off x="5335627" y="1390011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331" y="1393249"/>
            <a:ext cx="101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2535795" y="1390010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3854902" y="5904471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534" y="599848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3851361" y="3752316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67436" y="4385557"/>
            <a:ext cx="3542" cy="1500743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5400000">
            <a:off x="1592151" y="3770489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  <a:endCxn id="6" idx="6"/>
          </p:cNvCxnSpPr>
          <p:nvPr/>
        </p:nvCxnSpPr>
        <p:spPr>
          <a:xfrm flipH="1" flipV="1">
            <a:off x="5661333" y="2041424"/>
            <a:ext cx="544634" cy="180629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4456" y="2044307"/>
            <a:ext cx="1321805" cy="1700632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6" idx="5"/>
          </p:cNvCxnSpPr>
          <p:nvPr/>
        </p:nvCxnSpPr>
        <p:spPr>
          <a:xfrm flipV="1">
            <a:off x="2148167" y="1946027"/>
            <a:ext cx="3282857" cy="191986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  <a:endCxn id="8" idx="7"/>
          </p:cNvCxnSpPr>
          <p:nvPr/>
        </p:nvCxnSpPr>
        <p:spPr>
          <a:xfrm flipH="1" flipV="1">
            <a:off x="3091811" y="1946026"/>
            <a:ext cx="3114156" cy="1901688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990772" y="2044310"/>
            <a:ext cx="1203684" cy="1700629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27060" y="2022539"/>
            <a:ext cx="702455" cy="176664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3"/>
          </p:cNvCxnSpPr>
          <p:nvPr/>
        </p:nvCxnSpPr>
        <p:spPr>
          <a:xfrm>
            <a:off x="2149508" y="4385557"/>
            <a:ext cx="1800791" cy="1614312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60934" y="3797420"/>
            <a:ext cx="1060934" cy="447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Oval 16"/>
          <p:cNvSpPr/>
          <p:nvPr/>
        </p:nvSpPr>
        <p:spPr>
          <a:xfrm rot="5400000">
            <a:off x="6110570" y="3752316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71891" y="4346432"/>
            <a:ext cx="1795049" cy="169153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ight Arrow 385"/>
          <p:cNvSpPr/>
          <p:nvPr/>
        </p:nvSpPr>
        <p:spPr>
          <a:xfrm rot="5400000">
            <a:off x="-1499725" y="3650628"/>
            <a:ext cx="4545367" cy="767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87" name="TextBox 386"/>
          <p:cNvSpPr txBox="1"/>
          <p:nvPr/>
        </p:nvSpPr>
        <p:spPr>
          <a:xfrm rot="16200000">
            <a:off x="-313091" y="3624943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Forward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612799" y="1371600"/>
            <a:ext cx="5126232" cy="5195885"/>
            <a:chOff x="1612799" y="1371600"/>
            <a:chExt cx="5126232" cy="519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0" name="Rectangle 389"/>
                <p:cNvSpPr/>
                <p:nvPr/>
              </p:nvSpPr>
              <p:spPr>
                <a:xfrm>
                  <a:off x="3880920" y="5903136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6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0" name="Rectangle 3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20" y="5903136"/>
                  <a:ext cx="611385" cy="664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Rectangle 390"/>
                <p:cNvSpPr/>
                <p:nvPr/>
              </p:nvSpPr>
              <p:spPr>
                <a:xfrm>
                  <a:off x="1612799" y="3752316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1" name="Rectangl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799" y="3752316"/>
                  <a:ext cx="611385" cy="6643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Rectangle 391"/>
                <p:cNvSpPr/>
                <p:nvPr/>
              </p:nvSpPr>
              <p:spPr>
                <a:xfrm>
                  <a:off x="3860506" y="373548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2" name="Rectangl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506" y="3735480"/>
                  <a:ext cx="611385" cy="6643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Rectangle 392"/>
                <p:cNvSpPr/>
                <p:nvPr/>
              </p:nvSpPr>
              <p:spPr>
                <a:xfrm>
                  <a:off x="6127646" y="3735479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3" name="Rectangle 3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7646" y="3735479"/>
                  <a:ext cx="611385" cy="6643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4" name="Rectangle 393"/>
                <p:cNvSpPr/>
                <p:nvPr/>
              </p:nvSpPr>
              <p:spPr>
                <a:xfrm>
                  <a:off x="2565249" y="137160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4" name="Rectangl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249" y="1371600"/>
                  <a:ext cx="611385" cy="6643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5" name="Rectangle 394"/>
                <p:cNvSpPr/>
                <p:nvPr/>
              </p:nvSpPr>
              <p:spPr>
                <a:xfrm>
                  <a:off x="5346201" y="139001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5" name="Rectangle 3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201" y="1390010"/>
                  <a:ext cx="611385" cy="66434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1182870" y="4385557"/>
            <a:ext cx="2767429" cy="1614312"/>
            <a:chOff x="1182870" y="4385557"/>
            <a:chExt cx="2767429" cy="1614312"/>
          </a:xfrm>
        </p:grpSpPr>
        <p:cxnSp>
          <p:nvCxnSpPr>
            <p:cNvPr id="399" name="Straight Arrow Connector 398"/>
            <p:cNvCxnSpPr/>
            <p:nvPr/>
          </p:nvCxnSpPr>
          <p:spPr>
            <a:xfrm>
              <a:off x="2149508" y="4385557"/>
              <a:ext cx="1800791" cy="161431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Rectangle 399"/>
                <p:cNvSpPr/>
                <p:nvPr/>
              </p:nvSpPr>
              <p:spPr>
                <a:xfrm>
                  <a:off x="1182870" y="4710490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0" name="Rectangle 3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870" y="4710490"/>
                  <a:ext cx="1513491" cy="68172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048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17763" y="4385682"/>
            <a:ext cx="1513491" cy="1500743"/>
            <a:chOff x="4147842" y="4403729"/>
            <a:chExt cx="1513491" cy="1500743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199369" y="4403729"/>
              <a:ext cx="3541" cy="150074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47842" y="4460003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842" y="4460003"/>
                  <a:ext cx="1513491" cy="6817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024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457139" y="4346432"/>
            <a:ext cx="2482812" cy="1722960"/>
            <a:chOff x="4457139" y="4346432"/>
            <a:chExt cx="2482812" cy="1722960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457139" y="4346432"/>
              <a:ext cx="1832103" cy="172296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426460" y="4978159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460" y="4978159"/>
                  <a:ext cx="1513491" cy="68172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048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1011979" y="2012726"/>
            <a:ext cx="1720562" cy="1739590"/>
            <a:chOff x="1022638" y="2029522"/>
            <a:chExt cx="1720562" cy="1739590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2051824" y="2029522"/>
              <a:ext cx="691376" cy="173959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022638" y="2230182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638" y="2230182"/>
                  <a:ext cx="1513491" cy="68172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048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2245466" y="2007220"/>
            <a:ext cx="1931601" cy="1745097"/>
            <a:chOff x="2245466" y="2007220"/>
            <a:chExt cx="1931601" cy="1745097"/>
          </a:xfrm>
        </p:grpSpPr>
        <p:cxnSp>
          <p:nvCxnSpPr>
            <p:cNvPr id="46" name="Straight Arrow Connector 45"/>
            <p:cNvCxnSpPr>
              <a:endCxn id="11" idx="2"/>
            </p:cNvCxnSpPr>
            <p:nvPr/>
          </p:nvCxnSpPr>
          <p:spPr>
            <a:xfrm>
              <a:off x="2988527" y="2007220"/>
              <a:ext cx="1188540" cy="174509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245466" y="2828929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466" y="2828929"/>
                  <a:ext cx="1513491" cy="68172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024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3091811" y="1643183"/>
            <a:ext cx="3114156" cy="2204531"/>
            <a:chOff x="3091811" y="1643183"/>
            <a:chExt cx="3114156" cy="2204531"/>
          </a:xfrm>
        </p:grpSpPr>
        <p:cxnSp>
          <p:nvCxnSpPr>
            <p:cNvPr id="50" name="Straight Arrow Connector 49"/>
            <p:cNvCxnSpPr>
              <a:stCxn id="8" idx="7"/>
              <a:endCxn id="17" idx="3"/>
            </p:cNvCxnSpPr>
            <p:nvPr/>
          </p:nvCxnSpPr>
          <p:spPr>
            <a:xfrm>
              <a:off x="3091811" y="1946026"/>
              <a:ext cx="3114156" cy="19016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3512988" y="1643183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88" y="1643183"/>
                  <a:ext cx="1513491" cy="68172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024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Arrow Connector 53"/>
          <p:cNvCxnSpPr>
            <a:stCxn id="6" idx="5"/>
            <a:endCxn id="13" idx="1"/>
          </p:cNvCxnSpPr>
          <p:nvPr/>
        </p:nvCxnSpPr>
        <p:spPr>
          <a:xfrm flipH="1">
            <a:off x="2148167" y="1946027"/>
            <a:ext cx="3282857" cy="191986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161513" y="2002964"/>
            <a:ext cx="1376240" cy="17674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6"/>
            <a:endCxn id="17" idx="3"/>
          </p:cNvCxnSpPr>
          <p:nvPr/>
        </p:nvCxnSpPr>
        <p:spPr>
          <a:xfrm>
            <a:off x="5661333" y="2041424"/>
            <a:ext cx="544634" cy="180629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388" grpId="0" animBg="1"/>
      <p:bldP spid="389" grpId="0"/>
      <p:bldP spid="7" grpId="0"/>
      <p:bldP spid="10" grpId="0"/>
      <p:bldP spid="16" grpId="0"/>
      <p:bldP spid="386" grpId="0" animBg="1"/>
      <p:bldP spid="386" grpId="1" animBg="1"/>
      <p:bldP spid="387" grpId="0"/>
      <p:bldP spid="38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That Use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722441"/>
            <a:ext cx="9752170" cy="4525963"/>
          </a:xfrm>
        </p:spPr>
        <p:txBody>
          <a:bodyPr/>
          <a:lstStyle/>
          <a:p>
            <a:r>
              <a:rPr lang="en-US" dirty="0" smtClean="0"/>
              <a:t>Deep learning libraries </a:t>
            </a:r>
            <a:r>
              <a:rPr lang="en-US" dirty="0" err="1" smtClean="0"/>
              <a:t>TensorFlow</a:t>
            </a:r>
            <a:r>
              <a:rPr lang="en-US" dirty="0" smtClean="0"/>
              <a:t>/</a:t>
            </a:r>
            <a:r>
              <a:rPr lang="en-US" dirty="0" err="1" smtClean="0"/>
              <a:t>Keras</a:t>
            </a:r>
            <a:r>
              <a:rPr lang="en-US" dirty="0" smtClean="0"/>
              <a:t>/</a:t>
            </a:r>
            <a:r>
              <a:rPr lang="en-US" dirty="0" err="1" smtClean="0"/>
              <a:t>PyTorch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you build a compute graph out of variables and</a:t>
            </a:r>
            <a:br>
              <a:rPr lang="en-US" dirty="0" smtClean="0"/>
            </a:br>
            <a:r>
              <a:rPr lang="en-US" dirty="0" smtClean="0"/>
              <a:t>basic operations</a:t>
            </a:r>
          </a:p>
          <a:p>
            <a:pPr lvl="1"/>
            <a:r>
              <a:rPr lang="en-US" dirty="0" smtClean="0"/>
              <a:t>Variables: scalars/vectors/matrices for parameters/training data</a:t>
            </a:r>
          </a:p>
          <a:p>
            <a:pPr lvl="1"/>
            <a:r>
              <a:rPr lang="en-US" dirty="0" smtClean="0"/>
              <a:t>Basic operations: +, -, sin, </a:t>
            </a:r>
            <a:r>
              <a:rPr lang="en-US" dirty="0" err="1" smtClean="0"/>
              <a:t>exp</a:t>
            </a:r>
            <a:r>
              <a:rPr lang="en-US" dirty="0" smtClean="0"/>
              <a:t>, L</a:t>
            </a:r>
            <a:r>
              <a:rPr lang="en-US" baseline="30000" dirty="0" smtClean="0"/>
              <a:t>2</a:t>
            </a:r>
            <a:r>
              <a:rPr lang="en-US" dirty="0" smtClean="0"/>
              <a:t> loss, etc.</a:t>
            </a:r>
          </a:p>
          <a:p>
            <a:r>
              <a:rPr lang="en-US" dirty="0" smtClean="0"/>
              <a:t>Forward pass: evaluate compute graph in forward order</a:t>
            </a:r>
          </a:p>
          <a:p>
            <a:r>
              <a:rPr lang="en-US" dirty="0" smtClean="0"/>
              <a:t>Reverse pass: compute       for nodes in reverse order</a:t>
            </a:r>
          </a:p>
          <a:p>
            <a:r>
              <a:rPr lang="en-US" dirty="0" smtClean="0"/>
              <a:t>Read off gradient with respect to model parameters.</a:t>
            </a:r>
          </a:p>
          <a:p>
            <a:pPr lvl="1"/>
            <a:r>
              <a:rPr lang="en-US" dirty="0" smtClean="0"/>
              <a:t>Expose optimization routines (gradient descent,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2"/>
          <a:stretch/>
        </p:blipFill>
        <p:spPr>
          <a:xfrm>
            <a:off x="9861878" y="1722441"/>
            <a:ext cx="2115043" cy="4506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9820" y="5072743"/>
                <a:ext cx="708463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820" y="5072743"/>
                <a:ext cx="708463" cy="857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14858" y="6248404"/>
            <a:ext cx="194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Creative Commons Image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77" y="2138504"/>
            <a:ext cx="4708671" cy="4719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Perceptron (1957, Cornell)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classifier, can learn linearly separable patterns.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6928" y="6294351"/>
            <a:ext cx="32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Diagram from Wikipedia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That Use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722441"/>
            <a:ext cx="9405416" cy="4525963"/>
          </a:xfrm>
        </p:spPr>
        <p:txBody>
          <a:bodyPr/>
          <a:lstStyle/>
          <a:p>
            <a:r>
              <a:rPr lang="en-US" dirty="0" smtClean="0"/>
              <a:t>Each basic operation exposes:</a:t>
            </a:r>
          </a:p>
          <a:p>
            <a:pPr lvl="1"/>
            <a:r>
              <a:rPr lang="en-US" dirty="0" smtClean="0"/>
              <a:t>How to compute the operation in forward pass</a:t>
            </a:r>
            <a:br>
              <a:rPr lang="en-US" dirty="0" smtClean="0"/>
            </a:br>
            <a:r>
              <a:rPr lang="en-US" dirty="0" smtClean="0"/>
              <a:t>from its inputs</a:t>
            </a:r>
          </a:p>
          <a:p>
            <a:pPr lvl="1"/>
            <a:r>
              <a:rPr lang="en-US" dirty="0" smtClean="0"/>
              <a:t>How to compute the gradient with respect to the operation’s inputs given the gradient with respect to the operation’s outputs (chain rule for case 1).</a:t>
            </a:r>
          </a:p>
          <a:p>
            <a:r>
              <a:rPr lang="en-US" dirty="0" smtClean="0"/>
              <a:t>Library tracks graph edges to resolve case 1 / case 2.</a:t>
            </a:r>
          </a:p>
          <a:p>
            <a:r>
              <a:rPr lang="en-US" dirty="0" smtClean="0"/>
              <a:t>Usually basic operations already implemented.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Adding an Operation to TensorFlow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2"/>
          <a:stretch/>
        </p:blipFill>
        <p:spPr>
          <a:xfrm>
            <a:off x="9955037" y="2351314"/>
            <a:ext cx="2115043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Repeatedly apply gradient</a:t>
            </a:r>
            <a:br>
              <a:rPr lang="en-US" dirty="0" smtClean="0"/>
            </a:br>
            <a:r>
              <a:rPr lang="en-US" dirty="0" smtClean="0"/>
              <a:t>descent step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(1)</a:t>
            </a:r>
          </a:p>
          <a:p>
            <a:r>
              <a:rPr lang="en-US" dirty="0" smtClean="0">
                <a:sym typeface="Wingdings"/>
              </a:rPr>
              <a:t>Continue training until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validation error hits a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minimum.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436566" cy="1143000"/>
          </a:xfrm>
        </p:spPr>
        <p:txBody>
          <a:bodyPr/>
          <a:lstStyle/>
          <a:p>
            <a:r>
              <a:rPr lang="en-US" smtClean="0"/>
              <a:t>Stochastic Gradient </a:t>
            </a:r>
            <a:r>
              <a:rPr lang="en-US" dirty="0" smtClean="0"/>
              <a:t>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 until validation error</a:t>
            </a:r>
            <a:br>
              <a:rPr lang="en-US" dirty="0" smtClean="0"/>
            </a:br>
            <a:r>
              <a:rPr lang="en-US" dirty="0" smtClean="0"/>
              <a:t>hits a minimum:</a:t>
            </a:r>
          </a:p>
          <a:p>
            <a:pPr lvl="1"/>
            <a:r>
              <a:rPr lang="en-US" dirty="0" smtClean="0">
                <a:sym typeface="Wingdings"/>
              </a:rPr>
              <a:t>Randomly shuffle dataset</a:t>
            </a:r>
          </a:p>
          <a:p>
            <a:pPr lvl="1"/>
            <a:r>
              <a:rPr lang="en-US" dirty="0" smtClean="0">
                <a:sym typeface="Wingdings"/>
              </a:rPr>
              <a:t>Loop through mini-batches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of data, batch index is </a:t>
            </a:r>
            <a:r>
              <a:rPr lang="en-US" i="1" dirty="0" err="1" smtClean="0">
                <a:sym typeface="Wingdings"/>
              </a:rPr>
              <a:t>i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Calculate stochastic gradient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using </a:t>
            </a:r>
            <a:r>
              <a:rPr lang="en-US" dirty="0" err="1" smtClean="0">
                <a:sym typeface="Wingdings"/>
              </a:rPr>
              <a:t>backpropagation</a:t>
            </a:r>
            <a:r>
              <a:rPr lang="en-US" dirty="0" smtClean="0">
                <a:sym typeface="Wingdings"/>
              </a:rPr>
              <a:t> for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each, and apply update rule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(Where We Are Going):</a:t>
            </a:r>
            <a:br>
              <a:rPr lang="en-US" dirty="0" smtClean="0"/>
            </a:br>
            <a:r>
              <a:rPr lang="en-US" dirty="0" smtClean="0"/>
              <a:t>Convolutional Neural Networks (1990s)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Yann </a:t>
            </a:r>
            <a:r>
              <a:rPr lang="en-US" dirty="0" err="1" smtClean="0"/>
              <a:t>LeCun</a:t>
            </a:r>
            <a:r>
              <a:rPr lang="en-US" dirty="0" smtClean="0"/>
              <a:t>, Leon </a:t>
            </a:r>
            <a:r>
              <a:rPr lang="en-US" dirty="0" err="1" smtClean="0"/>
              <a:t>Bottou</a:t>
            </a:r>
            <a:r>
              <a:rPr lang="en-US" dirty="0" smtClean="0"/>
              <a:t>, </a:t>
            </a:r>
            <a:r>
              <a:rPr lang="en-US" dirty="0" err="1" smtClean="0"/>
              <a:t>Yoshua</a:t>
            </a:r>
            <a:r>
              <a:rPr lang="en-US" dirty="0" smtClean="0"/>
              <a:t> </a:t>
            </a:r>
            <a:r>
              <a:rPr lang="en-US" dirty="0" err="1" smtClean="0"/>
              <a:t>Bengio</a:t>
            </a:r>
            <a:r>
              <a:rPr lang="en-US" dirty="0" smtClean="0"/>
              <a:t>, Patrick </a:t>
            </a:r>
            <a:r>
              <a:rPr lang="en-US" dirty="0" err="1" smtClean="0"/>
              <a:t>Haffner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188825" cy="3750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928" y="6294351"/>
            <a:ext cx="32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Diagram from Wikipedia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2212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49926" y="3663043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71722" y="3660321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29491" y="387939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47205" y="38848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69001" y="3882118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32" y="354076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368" y="4008265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imes New Roman" charset="0"/>
                <a:ea typeface="Times New Roman" charset="0"/>
                <a:cs typeface="Times New Roman" charset="0"/>
              </a:rPr>
              <a:t>⋮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27418" y="2827867"/>
            <a:ext cx="858982" cy="73275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76367" y="2416618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Many pixels / neurons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r>
              <a:rPr lang="en-US" dirty="0" smtClean="0"/>
              <a:t>If no cycles in the graph we call it a </a:t>
            </a:r>
            <a:r>
              <a:rPr lang="en-US" b="1" dirty="0" err="1" smtClean="0"/>
              <a:t>feedforward</a:t>
            </a:r>
            <a:r>
              <a:rPr lang="en-US" b="1" dirty="0" smtClean="0"/>
              <a:t>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(later)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cycles in the graph we call it a </a:t>
            </a:r>
            <a:r>
              <a:rPr lang="en-US" b="1" dirty="0" smtClean="0"/>
              <a:t>recurrent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262512" y="2256579"/>
            <a:ext cx="2202514" cy="1302546"/>
          </a:xfrm>
          <a:custGeom>
            <a:avLst/>
            <a:gdLst>
              <a:gd name="connsiteX0" fmla="*/ 2110154 w 2110154"/>
              <a:gd name="connsiteY0" fmla="*/ 1181686 h 1181686"/>
              <a:gd name="connsiteX1" fmla="*/ 1927274 w 2110154"/>
              <a:gd name="connsiteY1" fmla="*/ 267286 h 1181686"/>
              <a:gd name="connsiteX2" fmla="*/ 323557 w 2110154"/>
              <a:gd name="connsiteY2" fmla="*/ 0 h 1181686"/>
              <a:gd name="connsiteX3" fmla="*/ 0 w 2110154"/>
              <a:gd name="connsiteY3" fmla="*/ 562708 h 1181686"/>
              <a:gd name="connsiteX4" fmla="*/ 0 w 2110154"/>
              <a:gd name="connsiteY4" fmla="*/ 562708 h 1181686"/>
              <a:gd name="connsiteX0" fmla="*/ 2110154 w 2110154"/>
              <a:gd name="connsiteY0" fmla="*/ 1192758 h 1192758"/>
              <a:gd name="connsiteX1" fmla="*/ 1927274 w 2110154"/>
              <a:gd name="connsiteY1" fmla="*/ 278358 h 1192758"/>
              <a:gd name="connsiteX2" fmla="*/ 323557 w 2110154"/>
              <a:gd name="connsiteY2" fmla="*/ 11072 h 1192758"/>
              <a:gd name="connsiteX3" fmla="*/ 0 w 2110154"/>
              <a:gd name="connsiteY3" fmla="*/ 573780 h 1192758"/>
              <a:gd name="connsiteX4" fmla="*/ 0 w 2110154"/>
              <a:gd name="connsiteY4" fmla="*/ 573780 h 1192758"/>
              <a:gd name="connsiteX0" fmla="*/ 2110154 w 2110154"/>
              <a:gd name="connsiteY0" fmla="*/ 1246778 h 1246778"/>
              <a:gd name="connsiteX1" fmla="*/ 1927274 w 2110154"/>
              <a:gd name="connsiteY1" fmla="*/ 332378 h 1246778"/>
              <a:gd name="connsiteX2" fmla="*/ 323557 w 2110154"/>
              <a:gd name="connsiteY2" fmla="*/ 65092 h 1246778"/>
              <a:gd name="connsiteX3" fmla="*/ 0 w 2110154"/>
              <a:gd name="connsiteY3" fmla="*/ 627800 h 1246778"/>
              <a:gd name="connsiteX4" fmla="*/ 0 w 2110154"/>
              <a:gd name="connsiteY4" fmla="*/ 627800 h 1246778"/>
              <a:gd name="connsiteX0" fmla="*/ 2110154 w 2110154"/>
              <a:gd name="connsiteY0" fmla="*/ 1223600 h 1223600"/>
              <a:gd name="connsiteX1" fmla="*/ 1927274 w 2110154"/>
              <a:gd name="connsiteY1" fmla="*/ 309200 h 1223600"/>
              <a:gd name="connsiteX2" fmla="*/ 323557 w 2110154"/>
              <a:gd name="connsiteY2" fmla="*/ 41914 h 1223600"/>
              <a:gd name="connsiteX3" fmla="*/ 0 w 2110154"/>
              <a:gd name="connsiteY3" fmla="*/ 604622 h 1223600"/>
              <a:gd name="connsiteX4" fmla="*/ 0 w 2110154"/>
              <a:gd name="connsiteY4" fmla="*/ 604622 h 1223600"/>
              <a:gd name="connsiteX0" fmla="*/ 2110154 w 2110154"/>
              <a:gd name="connsiteY0" fmla="*/ 1282627 h 1282627"/>
              <a:gd name="connsiteX1" fmla="*/ 1927274 w 2110154"/>
              <a:gd name="connsiteY1" fmla="*/ 368227 h 1282627"/>
              <a:gd name="connsiteX2" fmla="*/ 323557 w 2110154"/>
              <a:gd name="connsiteY2" fmla="*/ 100941 h 1282627"/>
              <a:gd name="connsiteX3" fmla="*/ 0 w 2110154"/>
              <a:gd name="connsiteY3" fmla="*/ 663649 h 1282627"/>
              <a:gd name="connsiteX4" fmla="*/ 0 w 2110154"/>
              <a:gd name="connsiteY4" fmla="*/ 663649 h 1282627"/>
              <a:gd name="connsiteX0" fmla="*/ 2110154 w 2123734"/>
              <a:gd name="connsiteY0" fmla="*/ 1302546 h 1302546"/>
              <a:gd name="connsiteX1" fmla="*/ 1927274 w 2123734"/>
              <a:gd name="connsiteY1" fmla="*/ 388146 h 1302546"/>
              <a:gd name="connsiteX2" fmla="*/ 323557 w 2123734"/>
              <a:gd name="connsiteY2" fmla="*/ 120860 h 1302546"/>
              <a:gd name="connsiteX3" fmla="*/ 0 w 2123734"/>
              <a:gd name="connsiteY3" fmla="*/ 683568 h 1302546"/>
              <a:gd name="connsiteX4" fmla="*/ 0 w 2123734"/>
              <a:gd name="connsiteY4" fmla="*/ 683568 h 1302546"/>
              <a:gd name="connsiteX0" fmla="*/ 2110154 w 2190535"/>
              <a:gd name="connsiteY0" fmla="*/ 1302546 h 1302546"/>
              <a:gd name="connsiteX1" fmla="*/ 1927274 w 2190535"/>
              <a:gd name="connsiteY1" fmla="*/ 388146 h 1302546"/>
              <a:gd name="connsiteX2" fmla="*/ 323557 w 2190535"/>
              <a:gd name="connsiteY2" fmla="*/ 120860 h 1302546"/>
              <a:gd name="connsiteX3" fmla="*/ 0 w 2190535"/>
              <a:gd name="connsiteY3" fmla="*/ 683568 h 1302546"/>
              <a:gd name="connsiteX4" fmla="*/ 0 w 2190535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14" h="1302546">
                <a:moveTo>
                  <a:pt x="2110154" y="1302546"/>
                </a:moveTo>
                <a:cubicBezTo>
                  <a:pt x="2246141" y="1025882"/>
                  <a:pt x="2267243" y="697635"/>
                  <a:pt x="1927274" y="388146"/>
                </a:cubicBezTo>
                <a:cubicBezTo>
                  <a:pt x="1587305" y="78657"/>
                  <a:pt x="656492" y="-151115"/>
                  <a:pt x="323557" y="120860"/>
                </a:cubicBezTo>
                <a:cubicBezTo>
                  <a:pt x="-9378" y="392835"/>
                  <a:pt x="51580" y="481932"/>
                  <a:pt x="0" y="683568"/>
                </a:cubicBezTo>
                <a:lnTo>
                  <a:pt x="0" y="683568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102314</TotalTime>
  <Words>3208</Words>
  <Application>Microsoft Macintosh PowerPoint</Application>
  <PresentationFormat>Custom</PresentationFormat>
  <Paragraphs>421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Calibri</vt:lpstr>
      <vt:lpstr>Cambria Math</vt:lpstr>
      <vt:lpstr>Mangal</vt:lpstr>
      <vt:lpstr>Myriad Pro</vt:lpstr>
      <vt:lpstr>Palatino Linotype</vt:lpstr>
      <vt:lpstr>Times</vt:lpstr>
      <vt:lpstr>Times New Roman</vt:lpstr>
      <vt:lpstr>Wingdings</vt:lpstr>
      <vt:lpstr>Arial</vt:lpstr>
      <vt:lpstr>Default Design</vt:lpstr>
      <vt:lpstr>Equation</vt:lpstr>
      <vt:lpstr>CS 6501: 3D Reconstruction and Understanding  Basics of Neural Networks, and Training Neural Nets I </vt:lpstr>
      <vt:lpstr>Overview</vt:lpstr>
      <vt:lpstr>Perceptron (1957, Cornell)</vt:lpstr>
      <vt:lpstr>History: Perceptron (1957, Cornell)</vt:lpstr>
      <vt:lpstr>History: Perceptron (1957, Cornell)</vt:lpstr>
      <vt:lpstr>Next Week (Where We Are Going): Convolutional Neural Networks (1990s)</vt:lpstr>
      <vt:lpstr>Feedforward neural networks</vt:lpstr>
      <vt:lpstr>Feedforward neural networks</vt:lpstr>
      <vt:lpstr>Recurrent neural networks (later)</vt:lpstr>
      <vt:lpstr>Overview</vt:lpstr>
      <vt:lpstr>Multilayer Perceptron (1960s)</vt:lpstr>
      <vt:lpstr>Activation Functions: Tanh</vt:lpstr>
      <vt:lpstr>Activation Functions: ReLU (Rectified Linear Unit)</vt:lpstr>
      <vt:lpstr>Activation Functions: ELU (Exponential Linear Unit)</vt:lpstr>
      <vt:lpstr>Universal Approximation Theorem</vt:lpstr>
      <vt:lpstr>Universal Approximation Theorem</vt:lpstr>
      <vt:lpstr>Why Use Deep Networks?</vt:lpstr>
      <vt:lpstr>Neural Network Architecture</vt:lpstr>
      <vt:lpstr>Neural Network Architecture</vt:lpstr>
      <vt:lpstr>How to Choose Network Architecture?</vt:lpstr>
      <vt:lpstr>Overview</vt:lpstr>
      <vt:lpstr>Loss Functions (Cost / Objective Function)</vt:lpstr>
      <vt:lpstr>Loss Functions: L2 Loss (Sum Squared Error)</vt:lpstr>
      <vt:lpstr>Loss Functions: L1 Loss (Sum of Absolute Error)</vt:lpstr>
      <vt:lpstr>Loss Functions: Cross Entropy</vt:lpstr>
      <vt:lpstr>Overview</vt:lpstr>
      <vt:lpstr>Standard (or “Batch”) Gradient Descent</vt:lpstr>
      <vt:lpstr>Gradient Descent with Energy Functions that have Narrow Valleys</vt:lpstr>
      <vt:lpstr>Gradient Descent with Momentum</vt:lpstr>
      <vt:lpstr>Gradient Descent with Momentum</vt:lpstr>
      <vt:lpstr>Stochastic gradient descent</vt:lpstr>
      <vt:lpstr>Stochastic gradient descent</vt:lpstr>
      <vt:lpstr>Problem Statement: Automatic Differentiation</vt:lpstr>
      <vt:lpstr>Review: Chain Rule in One Dimension</vt:lpstr>
      <vt:lpstr>Chain Rule in Multiple Dimensions</vt:lpstr>
      <vt:lpstr>Chain Rule in Multiple Dimensions</vt:lpstr>
      <vt:lpstr>One Solution: Symbolic Derivatives</vt:lpstr>
      <vt:lpstr>Backpropagation Algorithm (1960s-1980s)</vt:lpstr>
      <vt:lpstr>Backpropagation Algorithm (1960s-1980s)</vt:lpstr>
      <vt:lpstr>Automatic Differentiation (1960s, 1970s) </vt:lpstr>
      <vt:lpstr>Automatic Differentiation / Backpropagation</vt:lpstr>
      <vt:lpstr>Example</vt:lpstr>
      <vt:lpstr>Reverse Pass (Backpropagation)</vt:lpstr>
      <vt:lpstr>Reverse Pass: Case 1 (One Child)</vt:lpstr>
      <vt:lpstr>Reverse Pass: Case 2 (Multiple Children)</vt:lpstr>
      <vt:lpstr>Reverse Pass: Case 1 (Vectors)</vt:lpstr>
      <vt:lpstr>Example: Backpropagation</vt:lpstr>
      <vt:lpstr>Summary Illustration of Backpropagation</vt:lpstr>
      <vt:lpstr>Libraries That Use Backpropagation</vt:lpstr>
      <vt:lpstr>Libraries That Use Backpropagation</vt:lpstr>
      <vt:lpstr>Gradient Descent with Backpropagation</vt:lpstr>
      <vt:lpstr>Stochastic Gradient Descent with Backpropagation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3578</cp:revision>
  <cp:lastPrinted>2016-09-06T20:45:13Z</cp:lastPrinted>
  <dcterms:created xsi:type="dcterms:W3CDTF">2008-06-05T17:05:06Z</dcterms:created>
  <dcterms:modified xsi:type="dcterms:W3CDTF">2017-09-14T21:09:20Z</dcterms:modified>
</cp:coreProperties>
</file>