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1404" r:id="rId2"/>
    <p:sldId id="1408" r:id="rId3"/>
    <p:sldId id="1500" r:id="rId4"/>
    <p:sldId id="1405" r:id="rId5"/>
    <p:sldId id="1515" r:id="rId6"/>
    <p:sldId id="1406" r:id="rId7"/>
    <p:sldId id="1470" r:id="rId8"/>
    <p:sldId id="1407" r:id="rId9"/>
    <p:sldId id="1484" r:id="rId10"/>
    <p:sldId id="1490" r:id="rId11"/>
    <p:sldId id="1506" r:id="rId12"/>
    <p:sldId id="1491" r:id="rId13"/>
    <p:sldId id="1492" r:id="rId14"/>
    <p:sldId id="1493" r:id="rId15"/>
    <p:sldId id="1494" r:id="rId16"/>
    <p:sldId id="1495" r:id="rId17"/>
    <p:sldId id="1496" r:id="rId18"/>
    <p:sldId id="1474" r:id="rId19"/>
    <p:sldId id="1475" r:id="rId20"/>
    <p:sldId id="1476" r:id="rId21"/>
    <p:sldId id="1477" r:id="rId22"/>
    <p:sldId id="1478" r:id="rId23"/>
    <p:sldId id="1512" r:id="rId24"/>
    <p:sldId id="1513" r:id="rId25"/>
    <p:sldId id="1514" r:id="rId26"/>
    <p:sldId id="1516" r:id="rId27"/>
    <p:sldId id="1419" r:id="rId28"/>
    <p:sldId id="1511" r:id="rId29"/>
    <p:sldId id="1498" r:id="rId30"/>
    <p:sldId id="1489" r:id="rId31"/>
    <p:sldId id="1482" r:id="rId32"/>
    <p:sldId id="1483" r:id="rId33"/>
    <p:sldId id="1488" r:id="rId34"/>
    <p:sldId id="1502" r:id="rId35"/>
    <p:sldId id="1503" r:id="rId36"/>
    <p:sldId id="1504" r:id="rId37"/>
    <p:sldId id="1505" r:id="rId38"/>
    <p:sldId id="1507" r:id="rId39"/>
    <p:sldId id="1508" r:id="rId40"/>
    <p:sldId id="1510" r:id="rId41"/>
    <p:sldId id="1509" r:id="rId42"/>
    <p:sldId id="1501" r:id="rId43"/>
  </p:sldIdLst>
  <p:sldSz cx="12188825" cy="6858000"/>
  <p:notesSz cx="6934200" cy="92329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CDC"/>
    <a:srgbClr val="99FC99"/>
    <a:srgbClr val="FFFF76"/>
    <a:srgbClr val="FFFF00"/>
    <a:srgbClr val="FF5B5E"/>
    <a:srgbClr val="9999FF"/>
    <a:srgbClr val="A0D8FC"/>
    <a:srgbClr val="93D14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6" autoAdjust="0"/>
    <p:restoredTop sz="92975" autoAdjust="0"/>
  </p:normalViewPr>
  <p:slideViewPr>
    <p:cSldViewPr>
      <p:cViewPr>
        <p:scale>
          <a:sx n="83" d="100"/>
          <a:sy n="83" d="100"/>
        </p:scale>
        <p:origin x="608" y="320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44" y="1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gs" Target="tags/tag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46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01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3300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85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974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Shape 3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7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72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1/19/17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1/19/17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1/19/17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1/19/17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1/19/17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bg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bg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bg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bg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cbcl.mit.edu/people/poggio/journals/poggio-Trends-NeuroSciences-1981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-net.org/explor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502.01852" TargetMode="External"/><Relationship Id="rId3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~wliu/papers/GoogLeNet.pdf" TargetMode="External"/><Relationship Id="rId4" Type="http://schemas.openxmlformats.org/officeDocument/2006/relationships/hyperlink" Target="https://www.google.com/finance?q=nvda&amp;ei=ih2BWPmePMuaeaXyqD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6ZzopHEO1U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ab.itc.virginia.edu/portal" TargetMode="External"/><Relationship Id="rId4" Type="http://schemas.openxmlformats.org/officeDocument/2006/relationships/hyperlink" Target="https://rabi.phys.virginia.edu/mySIS/CS2/page.php?Semester=1172&amp;Type=Group&amp;Group=CompSci" TargetMode="External"/><Relationship Id="rId5" Type="http://schemas.openxmlformats.org/officeDocument/2006/relationships/hyperlink" Target="http://www.connellybarnes.com/" TargetMode="External"/><Relationship Id="rId6" Type="http://schemas.openxmlformats.org/officeDocument/2006/relationships/hyperlink" Target="http://www.cs.virginia.edu/~connell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virginia.edu/~connelly/class/2017/intro_vision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rnLINlbfFA" TargetMode="External"/><Relationship Id="rId3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ots.ox.ac.uk/~szheng/crfasrnndemo" TargetMode="Externa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ontinuum.io/download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zeliski.org/Book/" TargetMode="External"/><Relationship Id="rId3" Type="http://schemas.openxmlformats.org/officeDocument/2006/relationships/hyperlink" Target="http://www.deeplearningbook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2" y="2895600"/>
            <a:ext cx="10360501" cy="1470025"/>
          </a:xfrm>
        </p:spPr>
        <p:txBody>
          <a:bodyPr/>
          <a:lstStyle/>
          <a:p>
            <a:r>
              <a:rPr lang="en-US" dirty="0"/>
              <a:t>CS </a:t>
            </a:r>
            <a:r>
              <a:rPr lang="en-US" dirty="0" smtClean="0"/>
              <a:t>4501: Introduction to</a:t>
            </a:r>
            <a:br>
              <a:rPr lang="en-US" dirty="0" smtClean="0"/>
            </a:br>
            <a:r>
              <a:rPr lang="en-US" dirty="0" smtClean="0"/>
              <a:t>Computer Vision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Introduction / Overview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24607" y="6325892"/>
            <a:ext cx="8872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Some slides from Jason Lawrence, Vicente Ordonez,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Fei-Fei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Computer Vision?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“An interdisciplinary field that deals with how computers can be made to gain </a:t>
            </a:r>
            <a:r>
              <a:rPr lang="en-US" dirty="0" smtClean="0"/>
              <a:t>understanding </a:t>
            </a:r>
            <a:r>
              <a:rPr lang="en-US" dirty="0" smtClean="0"/>
              <a:t>from digital images or video.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the perspective of engineering, it seeks to automate tasks that the human visual system can do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mr-IN" dirty="0" smtClean="0"/>
              <a:t>–</a:t>
            </a:r>
            <a:r>
              <a:rPr lang="en-US" dirty="0" smtClean="0"/>
              <a:t> Definition, slightly modified from Wikipedia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Computer Vision?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way to bridge the gap between pixels and understanding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14" y="2226467"/>
            <a:ext cx="6909197" cy="3637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3258" y="6414579"/>
            <a:ext cx="558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from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Fei-Fei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S.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Narasimhan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4816" y="5865083"/>
            <a:ext cx="3781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What a computer sees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1612" y="5865083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+mn-lt"/>
                <a:ea typeface="Times New Roman" charset="0"/>
                <a:cs typeface="Times New Roman" charset="0"/>
              </a:rPr>
              <a:t>What we see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Computer Vision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6" y="1371600"/>
            <a:ext cx="11898913" cy="4955023"/>
          </a:xfrm>
        </p:spPr>
      </p:pic>
      <p:sp>
        <p:nvSpPr>
          <p:cNvPr id="5" name="TextBox 4"/>
          <p:cNvSpPr txBox="1"/>
          <p:nvPr/>
        </p:nvSpPr>
        <p:spPr>
          <a:xfrm>
            <a:off x="9181103" y="6352454"/>
            <a:ext cx="2980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Computer Vision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5" y="1371599"/>
            <a:ext cx="11474416" cy="5124843"/>
          </a:xfrm>
        </p:spPr>
      </p:pic>
      <p:sp>
        <p:nvSpPr>
          <p:cNvPr id="5" name="TextBox 4"/>
          <p:cNvSpPr txBox="1"/>
          <p:nvPr/>
        </p:nvSpPr>
        <p:spPr>
          <a:xfrm>
            <a:off x="9101722" y="6352454"/>
            <a:ext cx="3059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Vicente Ordonez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907225" y="1506294"/>
            <a:ext cx="4724400" cy="4724400"/>
          </a:xfrm>
          <a:prstGeom prst="ellipse">
            <a:avLst/>
          </a:prstGeom>
          <a:solidFill>
            <a:srgbClr val="93D14F">
              <a:alpha val="5411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88740" y="1524000"/>
            <a:ext cx="4724400" cy="4724400"/>
          </a:xfrm>
          <a:prstGeom prst="ellipse">
            <a:avLst/>
          </a:prstGeom>
          <a:solidFill>
            <a:srgbClr val="A0D8FC">
              <a:alpha val="5411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Computer Vision?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627812" y="1524000"/>
            <a:ext cx="4724400" cy="4724400"/>
          </a:xfrm>
          <a:prstGeom prst="ellipse">
            <a:avLst/>
          </a:prstGeom>
          <a:solidFill>
            <a:srgbClr val="FF5B5E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3529" y="322448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Machine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Learning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2776" y="2506865"/>
            <a:ext cx="2736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Human Vision /</a:t>
            </a:r>
            <a:b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Perceptual Psychology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23377" y="2716190"/>
            <a:ext cx="4261711" cy="2286000"/>
          </a:xfrm>
          <a:prstGeom prst="ellipse">
            <a:avLst/>
          </a:prstGeom>
          <a:solidFill>
            <a:srgbClr val="FFFFFF">
              <a:alpha val="87059"/>
            </a:srgbClr>
          </a:solidFill>
          <a:ln>
            <a:noFill/>
          </a:ln>
          <a:effectLst>
            <a:softEdge rad="2413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5033" y="3206774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Computer</a:t>
            </a:r>
            <a:b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Vision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11392" y="3897277"/>
            <a:ext cx="2105051" cy="2047877"/>
            <a:chOff x="3313789" y="2791861"/>
            <a:chExt cx="2438400" cy="2372172"/>
          </a:xfrm>
        </p:grpSpPr>
        <p:sp>
          <p:nvSpPr>
            <p:cNvPr id="13" name="Oval 12"/>
            <p:cNvSpPr/>
            <p:nvPr/>
          </p:nvSpPr>
          <p:spPr>
            <a:xfrm>
              <a:off x="3380017" y="2791861"/>
              <a:ext cx="2372172" cy="237217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4118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13789" y="3117433"/>
              <a:ext cx="2438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 charset="0"/>
                  <a:ea typeface="Times New Roman" charset="0"/>
                  <a:cs typeface="Times New Roman" charset="0"/>
                </a:rPr>
                <a:t>Deep</a:t>
              </a:r>
              <a:br>
                <a:rPr lang="en-US" sz="4000" dirty="0" smtClean="0">
                  <a:latin typeface="Times New Roman" charset="0"/>
                  <a:ea typeface="Times New Roman" charset="0"/>
                  <a:cs typeface="Times New Roman" charset="0"/>
                </a:rPr>
              </a:br>
              <a:r>
                <a:rPr lang="en-US" sz="4000" dirty="0" smtClean="0">
                  <a:latin typeface="Times New Roman" charset="0"/>
                  <a:ea typeface="Times New Roman" charset="0"/>
                  <a:cs typeface="Times New Roman" charset="0"/>
                </a:rPr>
                <a:t>Learning</a:t>
              </a:r>
              <a:endParaRPr lang="en-US" sz="4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7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field of study that gives computers the ability to learn without being explicitly programmed.” – Arthur Samuel</a:t>
            </a:r>
          </a:p>
        </p:txBody>
      </p:sp>
    </p:spTree>
    <p:extLst>
      <p:ext uri="{BB962C8B-B14F-4D97-AF65-F5344CB8AC3E}">
        <p14:creationId xmlns:p14="http://schemas.microsoft.com/office/powerpoint/2010/main" val="105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main kinds used in computer vision:</a:t>
            </a:r>
            <a:endParaRPr lang="en-US" dirty="0" smtClean="0"/>
          </a:p>
          <a:p>
            <a:pPr lvl="1"/>
            <a:r>
              <a:rPr lang="en-US" b="1" dirty="0" smtClean="0"/>
              <a:t>Supervised learning</a:t>
            </a:r>
            <a:r>
              <a:rPr lang="en-US" dirty="0" smtClean="0"/>
              <a:t>: computer presented with example inputs and desired outputs by a “teacher”, goal is to learn general rule that maps inputs to outputs</a:t>
            </a:r>
            <a:r>
              <a:rPr lang="en-US" dirty="0" smtClean="0"/>
              <a:t>.</a:t>
            </a:r>
          </a:p>
          <a:p>
            <a:pPr lvl="2"/>
            <a:r>
              <a:rPr lang="en-US" sz="2800" dirty="0" smtClean="0"/>
              <a:t>Most computer vision systems use supervised learning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		</a:t>
            </a:r>
            <a:endParaRPr lang="en-US" sz="2800" dirty="0" smtClean="0"/>
          </a:p>
          <a:p>
            <a:pPr lvl="1"/>
            <a:r>
              <a:rPr lang="en-US" b="1" dirty="0" smtClean="0"/>
              <a:t>Unsupervised learning</a:t>
            </a:r>
            <a:r>
              <a:rPr lang="en-US" dirty="0" smtClean="0"/>
              <a:t>: No output labels are given to the algorithm, leaving it on its own to find structure in the inputs</a:t>
            </a:r>
            <a:r>
              <a:rPr lang="en-US" dirty="0" smtClean="0"/>
              <a:t>.</a:t>
            </a: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208212" y="4326610"/>
            <a:ext cx="7162800" cy="1091282"/>
            <a:chOff x="2208212" y="4419600"/>
            <a:chExt cx="7162800" cy="1091282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8" t="46093" r="47814" b="21196"/>
            <a:stretch/>
          </p:blipFill>
          <p:spPr bwMode="auto">
            <a:xfrm>
              <a:off x="2208212" y="4419600"/>
              <a:ext cx="1163782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599165" y="469139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=  dog</a:t>
              </a: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999412" y="469139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+mn-lt"/>
                  <a:ea typeface="Times New Roman" charset="0"/>
                  <a:cs typeface="Times New Roman" charset="0"/>
                </a:rPr>
                <a:t>=  cat</a:t>
              </a:r>
              <a:endParaRPr lang="en-US" sz="2800" dirty="0">
                <a:latin typeface="+mn-lt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4" t="66860" r="38017" b="13457"/>
            <a:stretch/>
          </p:blipFill>
          <p:spPr bwMode="auto">
            <a:xfrm>
              <a:off x="6620657" y="4419600"/>
              <a:ext cx="1190489" cy="109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ounded Rectangle 9"/>
          <p:cNvSpPr/>
          <p:nvPr/>
        </p:nvSpPr>
        <p:spPr>
          <a:xfrm>
            <a:off x="4093046" y="5541648"/>
            <a:ext cx="4002733" cy="12853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a typeface="Times New Roman" charset="0"/>
                <a:cs typeface="Times New Roman" charset="0"/>
              </a:rPr>
              <a:t>Which is the input and the </a:t>
            </a:r>
            <a:r>
              <a:rPr lang="en-US" sz="2800" dirty="0" smtClean="0">
                <a:ea typeface="Times New Roman" charset="0"/>
                <a:cs typeface="Times New Roman" charset="0"/>
              </a:rPr>
              <a:t>output, and why?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info: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Textbooks</a:t>
            </a:r>
            <a:endParaRPr lang="en-US" dirty="0" smtClean="0"/>
          </a:p>
          <a:p>
            <a:pPr lvl="1"/>
            <a:r>
              <a:rPr lang="en-US" dirty="0" smtClean="0"/>
              <a:t>Goals / </a:t>
            </a:r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Related courses</a:t>
            </a:r>
            <a:endParaRPr lang="en-US" dirty="0" smtClean="0"/>
          </a:p>
          <a:p>
            <a:pPr lvl="1"/>
            <a:r>
              <a:rPr lang="en-US" dirty="0" smtClean="0"/>
              <a:t>Grading</a:t>
            </a:r>
          </a:p>
          <a:p>
            <a:r>
              <a:rPr lang="en-US" dirty="0" smtClean="0"/>
              <a:t>How to define computer vision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 smtClean="0"/>
              <a:t> machine learning?</a:t>
            </a:r>
          </a:p>
          <a:p>
            <a:r>
              <a:rPr lang="en-US" b="1" dirty="0" smtClean="0"/>
              <a:t>History of computer vision, </a:t>
            </a:r>
            <a:r>
              <a:rPr lang="en-US" dirty="0" smtClean="0"/>
              <a:t>neural networks, example topics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84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579384" cy="1143000"/>
          </a:xfrm>
        </p:spPr>
        <p:txBody>
          <a:bodyPr/>
          <a:lstStyle/>
          <a:p>
            <a:r>
              <a:rPr lang="en-US" dirty="0" smtClean="0"/>
              <a:t>History of Computer Vision: Hubel &amp; Wiesel (1959)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78" y="1338400"/>
            <a:ext cx="6973068" cy="5119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16775" y="645789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Slides from Stanford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579384" cy="1143000"/>
          </a:xfrm>
        </p:spPr>
        <p:txBody>
          <a:bodyPr/>
          <a:lstStyle/>
          <a:p>
            <a:r>
              <a:rPr lang="en-US" dirty="0" smtClean="0"/>
              <a:t>History of Computer Vision: Block World (1963)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26" y="1176536"/>
            <a:ext cx="6689373" cy="5084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16775" y="645789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Slides from Stanford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2834" y="6337197"/>
            <a:ext cx="4503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Goal: recover 3D geometry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Course info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Textbooks</a:t>
            </a:r>
            <a:endParaRPr lang="en-US" dirty="0" smtClean="0"/>
          </a:p>
          <a:p>
            <a:pPr lvl="1"/>
            <a:r>
              <a:rPr lang="en-US" dirty="0" smtClean="0"/>
              <a:t>Goals / </a:t>
            </a:r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Related courses</a:t>
            </a:r>
            <a:endParaRPr lang="en-US" dirty="0" smtClean="0"/>
          </a:p>
          <a:p>
            <a:pPr lvl="1"/>
            <a:r>
              <a:rPr lang="en-US" dirty="0" smtClean="0"/>
              <a:t>Grading</a:t>
            </a:r>
            <a:endParaRPr lang="en-US" dirty="0" smtClean="0"/>
          </a:p>
          <a:p>
            <a:r>
              <a:rPr lang="en-US" dirty="0"/>
              <a:t>How to define computer vision and machine learning?</a:t>
            </a:r>
          </a:p>
          <a:p>
            <a:r>
              <a:rPr lang="en-US" dirty="0"/>
              <a:t>History of computer vision, neural networks, example topics</a:t>
            </a:r>
          </a:p>
        </p:txBody>
      </p:sp>
    </p:spTree>
    <p:extLst>
      <p:ext uri="{BB962C8B-B14F-4D97-AF65-F5344CB8AC3E}">
        <p14:creationId xmlns:p14="http://schemas.microsoft.com/office/powerpoint/2010/main" val="11818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579384" cy="1143000"/>
          </a:xfrm>
        </p:spPr>
        <p:txBody>
          <a:bodyPr/>
          <a:lstStyle/>
          <a:p>
            <a:r>
              <a:rPr lang="en-US" dirty="0" smtClean="0"/>
              <a:t>History of Computer Vision: David Marr (1970s)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89900" y="6457890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Slides from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Stanford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12" y="694670"/>
            <a:ext cx="6934200" cy="5421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423" y="6050432"/>
            <a:ext cx="7409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Article summarizing Marr’s research by T. </a:t>
            </a:r>
            <a:r>
              <a:rPr lang="en-US" sz="2800" dirty="0" err="1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Poggio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0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Computer Vision: 1980s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7"/>
          <a:stretch/>
        </p:blipFill>
        <p:spPr>
          <a:xfrm>
            <a:off x="649634" y="152400"/>
            <a:ext cx="11159778" cy="5902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6775" y="645789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Slides from Stanford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4397" y="5730772"/>
            <a:ext cx="7010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David Lowe 1987: 3D </a:t>
            </a:r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Object Recognition from Single 2D Images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Computer Vision: 1980s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16775" y="645789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Slides from Stanford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4397" y="5730772"/>
            <a:ext cx="7010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David Lowe 1987: 3D </a:t>
            </a:r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Object Recognition from Single 2D Images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1"/>
          <a:stretch/>
        </p:blipFill>
        <p:spPr>
          <a:xfrm>
            <a:off x="309809" y="2362200"/>
            <a:ext cx="5823818" cy="2825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>
          <a:xfrm>
            <a:off x="6203230" y="1673208"/>
            <a:ext cx="5845740" cy="38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Scale-Invariant Feature Transform (SIFT, 1999)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39" y="944329"/>
            <a:ext cx="8059947" cy="5607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6775" y="645789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Slides from Stanford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 (2001)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0"/>
          <a:stretch/>
        </p:blipFill>
        <p:spPr>
          <a:xfrm>
            <a:off x="2159689" y="1103374"/>
            <a:ext cx="7869447" cy="5449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6775" y="645789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Slides from Stanford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HoG</a:t>
            </a:r>
            <a:r>
              <a:rPr lang="en-US" dirty="0" smtClean="0"/>
              <a:t> and Deformable Part Models </a:t>
            </a:r>
            <a:r>
              <a:rPr lang="en-US" dirty="0" smtClean="0"/>
              <a:t>(mid 2000s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"/>
          <a:stretch/>
        </p:blipFill>
        <p:spPr>
          <a:xfrm>
            <a:off x="2170113" y="1161351"/>
            <a:ext cx="7848599" cy="5391849"/>
          </a:xfrm>
        </p:spPr>
      </p:pic>
      <p:sp>
        <p:nvSpPr>
          <p:cNvPr id="5" name="TextBox 4"/>
          <p:cNvSpPr txBox="1"/>
          <p:nvPr/>
        </p:nvSpPr>
        <p:spPr>
          <a:xfrm>
            <a:off x="8916775" y="645789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</a:rPr>
              <a:t>Slides from Stanford CS 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6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info: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Textbooks</a:t>
            </a:r>
            <a:endParaRPr lang="en-US" dirty="0" smtClean="0"/>
          </a:p>
          <a:p>
            <a:pPr lvl="1"/>
            <a:r>
              <a:rPr lang="en-US" dirty="0" smtClean="0"/>
              <a:t>Goals / </a:t>
            </a:r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Related courses</a:t>
            </a:r>
            <a:endParaRPr lang="en-US" dirty="0" smtClean="0"/>
          </a:p>
          <a:p>
            <a:pPr lvl="1"/>
            <a:r>
              <a:rPr lang="en-US" dirty="0" smtClean="0"/>
              <a:t>Grading</a:t>
            </a:r>
          </a:p>
          <a:p>
            <a:r>
              <a:rPr lang="en-US" dirty="0" smtClean="0"/>
              <a:t>How to define computer vision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 smtClean="0"/>
              <a:t> machine learning?</a:t>
            </a:r>
          </a:p>
          <a:p>
            <a:r>
              <a:rPr lang="en-US" dirty="0" smtClean="0"/>
              <a:t>History of computer vision</a:t>
            </a:r>
            <a:r>
              <a:rPr lang="en-US" b="1" dirty="0" smtClean="0"/>
              <a:t>, neural networks, example topics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621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Development: </a:t>
            </a:r>
            <a:r>
              <a:rPr lang="en-US" dirty="0" smtClean="0"/>
              <a:t>Artificial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“An artificial neural network is a network inspired by biological neural networks, which are used to estimate or approximate functions that can depend on a large number of inputs that are generally unknown.” - Wikipedia</a:t>
            </a:r>
          </a:p>
          <a:p>
            <a:endParaRPr lang="en-US" dirty="0" smtClean="0"/>
          </a:p>
          <a:p>
            <a:r>
              <a:rPr lang="en-US" dirty="0" smtClean="0"/>
              <a:t>In this class, we can call these “neural networks” for short.</a:t>
            </a:r>
          </a:p>
        </p:txBody>
      </p:sp>
    </p:spTree>
    <p:extLst>
      <p:ext uri="{BB962C8B-B14F-4D97-AF65-F5344CB8AC3E}">
        <p14:creationId xmlns:p14="http://schemas.microsoft.com/office/powerpoint/2010/main" val="12135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Perceptron (1957, Cornell)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400 pixel camera</a:t>
            </a:r>
          </a:p>
          <a:p>
            <a:r>
              <a:rPr lang="en-US" dirty="0" smtClean="0"/>
              <a:t>Designed for image recognition</a:t>
            </a:r>
          </a:p>
          <a:p>
            <a:r>
              <a:rPr lang="en-US" dirty="0" smtClean="0"/>
              <a:t>“Knowledge” encoded as weights</a:t>
            </a:r>
            <a:br>
              <a:rPr lang="en-US" dirty="0" smtClean="0"/>
            </a:br>
            <a:r>
              <a:rPr lang="en-US" dirty="0" smtClean="0"/>
              <a:t>in potentiometers (variable </a:t>
            </a:r>
            <a:r>
              <a:rPr lang="en-US" dirty="0" smtClean="0"/>
              <a:t>resistors)</a:t>
            </a:r>
          </a:p>
          <a:p>
            <a:r>
              <a:rPr lang="en-US" dirty="0" smtClean="0"/>
              <a:t>Weights updated </a:t>
            </a:r>
            <a:r>
              <a:rPr lang="en-US" dirty="0" smtClean="0"/>
              <a:t>during learning</a:t>
            </a:r>
            <a:br>
              <a:rPr lang="en-US" dirty="0" smtClean="0"/>
            </a:br>
            <a:r>
              <a:rPr lang="en-US" dirty="0" smtClean="0"/>
              <a:t>performed by electric motors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99" y="1143000"/>
            <a:ext cx="4506912" cy="55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Networks: Perceptron </a:t>
            </a:r>
            <a:r>
              <a:rPr lang="en-US" dirty="0" smtClean="0"/>
              <a:t>(1957, Cornell)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04" y="1921069"/>
            <a:ext cx="10375900" cy="391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796" y="3551853"/>
            <a:ext cx="10823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Inputs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939" y="3088432"/>
            <a:ext cx="22878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Output (Class)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5306" y="4441371"/>
            <a:ext cx="3867506" cy="1391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8030" t="28810" r="17941" b="38073"/>
          <a:stretch/>
        </p:blipFill>
        <p:spPr>
          <a:xfrm>
            <a:off x="7912359" y="3069771"/>
            <a:ext cx="1455576" cy="12954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532812" y="3069771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18412" y="3689532"/>
            <a:ext cx="1749523" cy="27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61212" y="4477657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Bias b: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arbitrary, learned parameter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4767" y="5832669"/>
            <a:ext cx="2901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Weights: arbitrary,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learned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parameters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037012" y="4739267"/>
            <a:ext cx="282374" cy="98817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3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Instructor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7008971" cy="4525963"/>
          </a:xfrm>
        </p:spPr>
        <p:txBody>
          <a:bodyPr/>
          <a:lstStyle/>
          <a:p>
            <a:r>
              <a:rPr lang="en-US" dirty="0" smtClean="0"/>
              <a:t>Background:</a:t>
            </a:r>
            <a:br>
              <a:rPr lang="en-US" dirty="0" smtClean="0"/>
            </a:br>
            <a:r>
              <a:rPr lang="en-US" dirty="0" smtClean="0"/>
              <a:t>computer graphics and computer vision</a:t>
            </a:r>
          </a:p>
          <a:p>
            <a:r>
              <a:rPr lang="en-US" dirty="0" smtClean="0"/>
              <a:t>Ph.D. Princeton 2011</a:t>
            </a:r>
          </a:p>
          <a:p>
            <a:r>
              <a:rPr lang="en-US" dirty="0" smtClean="0"/>
              <a:t>Adobe postdoctoral research scientist 2011-2013</a:t>
            </a:r>
          </a:p>
          <a:p>
            <a:r>
              <a:rPr lang="en-US" dirty="0" smtClean="0"/>
              <a:t>University of Virginia 2013-present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012" y="464726"/>
            <a:ext cx="4114799" cy="61646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Networks (1990s)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Yann </a:t>
            </a:r>
            <a:r>
              <a:rPr lang="en-US" dirty="0" err="1" smtClean="0"/>
              <a:t>LeCun</a:t>
            </a:r>
            <a:r>
              <a:rPr lang="en-US" dirty="0" smtClean="0"/>
              <a:t>, Leon </a:t>
            </a:r>
            <a:r>
              <a:rPr lang="en-US" dirty="0" err="1" smtClean="0"/>
              <a:t>Bottou</a:t>
            </a:r>
            <a:r>
              <a:rPr lang="en-US" dirty="0" smtClean="0"/>
              <a:t>, </a:t>
            </a:r>
            <a:r>
              <a:rPr lang="en-US" dirty="0" err="1" smtClean="0"/>
              <a:t>Yoshua</a:t>
            </a:r>
            <a:r>
              <a:rPr lang="en-US" dirty="0" smtClean="0"/>
              <a:t> </a:t>
            </a:r>
            <a:r>
              <a:rPr lang="en-US" dirty="0" err="1" smtClean="0"/>
              <a:t>Bengio</a:t>
            </a:r>
            <a:r>
              <a:rPr lang="en-US" dirty="0" smtClean="0"/>
              <a:t>, Patrick </a:t>
            </a:r>
            <a:r>
              <a:rPr lang="en-US" dirty="0" err="1" smtClean="0"/>
              <a:t>Haffner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12188825" cy="3750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6928" y="6294351"/>
            <a:ext cx="327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Diagram from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Wikipedia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 smtClean="0"/>
              <a:t> (2009)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Jia</a:t>
            </a:r>
            <a:r>
              <a:rPr lang="en-US" dirty="0" smtClean="0"/>
              <a:t> Deng, Wei Dong, Richard </a:t>
            </a:r>
            <a:r>
              <a:rPr lang="en-US" dirty="0" err="1" smtClean="0"/>
              <a:t>Socher</a:t>
            </a:r>
            <a:r>
              <a:rPr lang="en-US" dirty="0" smtClean="0"/>
              <a:t>, Lia-</a:t>
            </a:r>
            <a:r>
              <a:rPr lang="en-US" dirty="0" err="1" smtClean="0"/>
              <a:t>Jia</a:t>
            </a:r>
            <a:r>
              <a:rPr lang="en-US" dirty="0" smtClean="0"/>
              <a:t> Li, Kai Li, Li </a:t>
            </a:r>
            <a:r>
              <a:rPr lang="en-US" dirty="0" err="1" smtClean="0"/>
              <a:t>Fei-Fei</a:t>
            </a:r>
            <a:endParaRPr lang="en-US" dirty="0"/>
          </a:p>
          <a:p>
            <a:r>
              <a:rPr lang="en-US" dirty="0" smtClean="0"/>
              <a:t>Currently over 10 million images in tens of thousands of categories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image-net.org/explore</a:t>
            </a:r>
            <a:endParaRPr lang="en-US" dirty="0" smtClean="0"/>
          </a:p>
          <a:p>
            <a:r>
              <a:rPr lang="en-US" dirty="0" err="1" smtClean="0"/>
              <a:t>ImageNet</a:t>
            </a:r>
            <a:r>
              <a:rPr lang="en-US" dirty="0" smtClean="0"/>
              <a:t> Large Scale Visual Recognition Competition (ILSVRC)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Vision: Deep Learning (2012-)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Deep learning</a:t>
            </a:r>
            <a:r>
              <a:rPr lang="en-US" dirty="0" smtClean="0"/>
              <a:t>: artificial neural networks with many layers.</a:t>
            </a:r>
            <a:endParaRPr lang="en-US" dirty="0"/>
          </a:p>
          <a:p>
            <a:r>
              <a:rPr lang="en-US" dirty="0" smtClean="0"/>
              <a:t>In </a:t>
            </a:r>
            <a:r>
              <a:rPr lang="en-US" dirty="0" smtClean="0"/>
              <a:t>2012, the </a:t>
            </a:r>
            <a:r>
              <a:rPr lang="en-US" dirty="0" err="1" smtClean="0"/>
              <a:t>AlexNet</a:t>
            </a:r>
            <a:r>
              <a:rPr lang="en-US" dirty="0" smtClean="0"/>
              <a:t> classifier gained a significant performance improvement on the ILSVRC by using deep neural networks.</a:t>
            </a:r>
          </a:p>
          <a:p>
            <a:r>
              <a:rPr lang="en-US" dirty="0"/>
              <a:t>Deep learning on </a:t>
            </a:r>
            <a:r>
              <a:rPr lang="en-US" dirty="0" err="1"/>
              <a:t>ImageNet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surpassed human performance</a:t>
            </a:r>
            <a:r>
              <a:rPr lang="en-US" dirty="0"/>
              <a:t> for object recognition in </a:t>
            </a:r>
            <a:r>
              <a:rPr lang="en-US" dirty="0" smtClean="0"/>
              <a:t>2015</a:t>
            </a:r>
          </a:p>
          <a:p>
            <a:r>
              <a:rPr lang="en-US" dirty="0" smtClean="0"/>
              <a:t>Recently, computer vision predominantly uses deep learning.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59" y="4699006"/>
            <a:ext cx="6521907" cy="21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GPUs + Big Data =&gt; Deep Learning (</a:t>
            </a:r>
            <a:r>
              <a:rPr lang="en-US" dirty="0" smtClean="0"/>
              <a:t>2012-)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2565" y="-784782"/>
            <a:ext cx="2777010" cy="1196564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data means we can train deeper networks</a:t>
            </a:r>
          </a:p>
          <a:p>
            <a:r>
              <a:rPr lang="en-US" dirty="0" smtClean="0"/>
              <a:t>Fast GPUs mean we can run the training process more efficiently</a:t>
            </a:r>
          </a:p>
          <a:p>
            <a:r>
              <a:rPr lang="en-US" dirty="0" smtClean="0"/>
              <a:t>Dramatic improvement in performance in computer vision and natural language processing.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54892" y="6324935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GoogLeNet</a:t>
            </a:r>
            <a:endParaRPr lang="en-US" sz="2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61212" y="5257801"/>
            <a:ext cx="5027613" cy="1459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a typeface="Times New Roman" charset="0"/>
                <a:cs typeface="Times New Roman" charset="0"/>
              </a:rPr>
              <a:t>Everyone uses </a:t>
            </a:r>
            <a:r>
              <a:rPr lang="en-US" sz="2800" dirty="0" err="1" smtClean="0">
                <a:ea typeface="Times New Roman" charset="0"/>
                <a:cs typeface="Times New Roman" charset="0"/>
              </a:rPr>
              <a:t>Nvidia</a:t>
            </a:r>
            <a:r>
              <a:rPr lang="en-US" sz="2800" dirty="0" smtClean="0">
                <a:ea typeface="Times New Roman" charset="0"/>
                <a:cs typeface="Times New Roman" charset="0"/>
              </a:rPr>
              <a:t> GPUs.</a:t>
            </a:r>
            <a:br>
              <a:rPr lang="en-US" sz="2800" dirty="0" smtClean="0">
                <a:ea typeface="Times New Roman" charset="0"/>
                <a:cs typeface="Times New Roman" charset="0"/>
              </a:rPr>
            </a:br>
            <a:r>
              <a:rPr lang="en-US" sz="2800" dirty="0" smtClean="0">
                <a:ea typeface="Times New Roman" charset="0"/>
                <a:cs typeface="Times New Roman" charset="0"/>
              </a:rPr>
              <a:t>What do you think happened to </a:t>
            </a:r>
            <a:r>
              <a:rPr lang="en-US" sz="2800" dirty="0" err="1" smtClean="0">
                <a:ea typeface="Times New Roman" charset="0"/>
                <a:cs typeface="Times New Roman" charset="0"/>
                <a:hlinkClick r:id="rId4"/>
              </a:rPr>
              <a:t>Nvidia</a:t>
            </a:r>
            <a:r>
              <a:rPr lang="en-US" sz="2800" dirty="0" smtClean="0">
                <a:ea typeface="Times New Roman" charset="0"/>
                <a:cs typeface="Times New Roman" charset="0"/>
                <a:hlinkClick r:id="rId4"/>
              </a:rPr>
              <a:t> stock</a:t>
            </a:r>
            <a:r>
              <a:rPr lang="en-US" sz="2800" dirty="0" smtClean="0">
                <a:ea typeface="Times New Roman" charset="0"/>
                <a:cs typeface="Times New Roman" charset="0"/>
              </a:rPr>
              <a:t>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 descr="http://dsl1.cewit.stonybrook.edu/~vicente/images_all/images_small/508065510_73fc371bc9_226_508065510.jpg"/>
          <p:cNvSpPr/>
          <p:nvPr/>
        </p:nvSpPr>
        <p:spPr>
          <a:xfrm>
            <a:off x="1679135" y="-143530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 descr="http://dsl1.cewit.stonybrook.edu/~vicente/images_all/images_small/508065510_73fc371bc9_226_508065510.jpg"/>
          <p:cNvSpPr/>
          <p:nvPr/>
        </p:nvSpPr>
        <p:spPr>
          <a:xfrm>
            <a:off x="1831496" y="8828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Shape 149" descr="C:\Users\Vicente\Downloads\422708225_f423bfced5_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9135" y="1591372"/>
            <a:ext cx="6599510" cy="439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8550084" y="1595212"/>
            <a:ext cx="15861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feline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8550084" y="1953808"/>
            <a:ext cx="1806005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</a:t>
            </a: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set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8550084" y="2312406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teddy bear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8550083" y="2671002"/>
            <a:ext cx="1209845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pitbull</a:t>
            </a:r>
            <a:endParaRPr lang="en-US" sz="2000" dirty="0">
              <a:solidFill>
                <a:srgbClr val="7030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8550084" y="3029598"/>
            <a:ext cx="1806005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bullmastiff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8550083" y="3388194"/>
            <a:ext cx="2348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8550082" y="4105387"/>
            <a:ext cx="3159439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group of dogs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8550082" y="3746791"/>
            <a:ext cx="21195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</a:t>
            </a: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stand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8550083" y="4463985"/>
            <a:ext cx="2729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fish tank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8550083" y="4822580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room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8550083" y="5181178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indoor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8550083" y="5539775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man-made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8550083" y="5898372"/>
            <a:ext cx="2729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footstool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8550083" y="6256971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Tagging / Image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 descr="http://dsl1.cewit.stonybrook.edu/~vicente/images_all/images_small/508065510_73fc371bc9_226_508065510.jpg"/>
          <p:cNvSpPr/>
          <p:nvPr/>
        </p:nvSpPr>
        <p:spPr>
          <a:xfrm>
            <a:off x="1679135" y="-143530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 descr="http://dsl1.cewit.stonybrook.edu/~vicente/images_all/images_small/508065510_73fc371bc9_226_508065510.jpg"/>
          <p:cNvSpPr/>
          <p:nvPr/>
        </p:nvSpPr>
        <p:spPr>
          <a:xfrm>
            <a:off x="1831496" y="8828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 descr="C:\Users\Vicente\Downloads\422708225_f423bfced5_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6307" y="1561919"/>
            <a:ext cx="6599510" cy="439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2239569" y="2000419"/>
            <a:ext cx="1515753" cy="2056863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3991712" y="3600203"/>
            <a:ext cx="2056863" cy="2335933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6124757" y="2533680"/>
            <a:ext cx="1752142" cy="2971026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4601154" y="2305140"/>
            <a:ext cx="990341" cy="1066521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5096325" y="1543339"/>
            <a:ext cx="1561693" cy="1752142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1785660" y="1543338"/>
            <a:ext cx="1969662" cy="1218883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706307" y="2686040"/>
            <a:ext cx="2209225" cy="1218883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1719834" y="3371661"/>
            <a:ext cx="4938183" cy="2209225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5877170" y="2228959"/>
            <a:ext cx="2428645" cy="2894846"/>
          </a:xfrm>
          <a:prstGeom prst="rect">
            <a:avLst/>
          </a:prstGeom>
          <a:noFill/>
          <a:ln w="57150" cap="flat" cmpd="sng">
            <a:solidFill>
              <a:srgbClr val="15FF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1764941" y="1363851"/>
            <a:ext cx="645736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tv set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2224052" y="1820932"/>
            <a:ext cx="959842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cat, feline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1671089" y="2506553"/>
            <a:ext cx="831635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tv stand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4601154" y="2152780"/>
            <a:ext cx="1026082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teddy bear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3998203" y="3426183"/>
            <a:ext cx="701291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pitbull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6124757" y="2354193"/>
            <a:ext cx="1592328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bullmastiff, animal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5082090" y="1384861"/>
            <a:ext cx="876506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fish tank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5876561" y="2044911"/>
            <a:ext cx="562400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sofa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719835" y="3205738"/>
            <a:ext cx="904286" cy="188035"/>
          </a:xfrm>
          <a:prstGeom prst="rect">
            <a:avLst/>
          </a:prstGeom>
          <a:solidFill>
            <a:srgbClr val="15FF12"/>
          </a:solidFill>
          <a:ln>
            <a:noFill/>
          </a:ln>
        </p:spPr>
        <p:txBody>
          <a:bodyPr lIns="121868" tIns="0" rIns="121868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25000"/>
            </a:pPr>
            <a:r>
              <a:rPr lang="en-US" sz="1200" b="1">
                <a:latin typeface="Helvetica Neue"/>
                <a:ea typeface="Helvetica Neue"/>
                <a:cs typeface="Helvetica Neue"/>
                <a:sym typeface="Helvetica Neue"/>
              </a:rPr>
              <a:t>footstool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41" name="Shape 150"/>
          <p:cNvSpPr txBox="1"/>
          <p:nvPr/>
        </p:nvSpPr>
        <p:spPr>
          <a:xfrm>
            <a:off x="8577256" y="1565759"/>
            <a:ext cx="15861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feline</a:t>
            </a:r>
          </a:p>
        </p:txBody>
      </p:sp>
      <p:sp>
        <p:nvSpPr>
          <p:cNvPr id="42" name="Shape 151"/>
          <p:cNvSpPr txBox="1"/>
          <p:nvPr/>
        </p:nvSpPr>
        <p:spPr>
          <a:xfrm>
            <a:off x="8577256" y="1924355"/>
            <a:ext cx="1806005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</a:t>
            </a: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set</a:t>
            </a:r>
          </a:p>
        </p:txBody>
      </p:sp>
      <p:sp>
        <p:nvSpPr>
          <p:cNvPr id="43" name="Shape 152"/>
          <p:cNvSpPr txBox="1"/>
          <p:nvPr/>
        </p:nvSpPr>
        <p:spPr>
          <a:xfrm>
            <a:off x="8577256" y="2282953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teddy bear</a:t>
            </a:r>
          </a:p>
        </p:txBody>
      </p:sp>
      <p:sp>
        <p:nvSpPr>
          <p:cNvPr id="44" name="Shape 153"/>
          <p:cNvSpPr txBox="1"/>
          <p:nvPr/>
        </p:nvSpPr>
        <p:spPr>
          <a:xfrm>
            <a:off x="8577255" y="2641549"/>
            <a:ext cx="1209845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pitbull</a:t>
            </a:r>
            <a:endParaRPr lang="en-US" sz="2000" dirty="0">
              <a:solidFill>
                <a:srgbClr val="7030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Shape 154"/>
          <p:cNvSpPr txBox="1"/>
          <p:nvPr/>
        </p:nvSpPr>
        <p:spPr>
          <a:xfrm>
            <a:off x="8577256" y="3000145"/>
            <a:ext cx="1806005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bullmastiff</a:t>
            </a:r>
          </a:p>
        </p:txBody>
      </p:sp>
      <p:sp>
        <p:nvSpPr>
          <p:cNvPr id="46" name="Shape 155"/>
          <p:cNvSpPr txBox="1"/>
          <p:nvPr/>
        </p:nvSpPr>
        <p:spPr>
          <a:xfrm>
            <a:off x="8577255" y="3358741"/>
            <a:ext cx="2348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</a:t>
            </a:r>
          </a:p>
        </p:txBody>
      </p:sp>
      <p:sp>
        <p:nvSpPr>
          <p:cNvPr id="47" name="Shape 156"/>
          <p:cNvSpPr txBox="1"/>
          <p:nvPr/>
        </p:nvSpPr>
        <p:spPr>
          <a:xfrm>
            <a:off x="8577254" y="4075934"/>
            <a:ext cx="3159439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group of dogs</a:t>
            </a:r>
          </a:p>
        </p:txBody>
      </p:sp>
      <p:sp>
        <p:nvSpPr>
          <p:cNvPr id="48" name="Shape 157"/>
          <p:cNvSpPr txBox="1"/>
          <p:nvPr/>
        </p:nvSpPr>
        <p:spPr>
          <a:xfrm>
            <a:off x="8577254" y="3717338"/>
            <a:ext cx="21195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</a:t>
            </a: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stand</a:t>
            </a:r>
          </a:p>
        </p:txBody>
      </p:sp>
      <p:sp>
        <p:nvSpPr>
          <p:cNvPr id="49" name="Shape 158"/>
          <p:cNvSpPr txBox="1"/>
          <p:nvPr/>
        </p:nvSpPr>
        <p:spPr>
          <a:xfrm>
            <a:off x="8577255" y="4434532"/>
            <a:ext cx="2729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fish tank</a:t>
            </a:r>
          </a:p>
        </p:txBody>
      </p:sp>
      <p:sp>
        <p:nvSpPr>
          <p:cNvPr id="50" name="Shape 159"/>
          <p:cNvSpPr txBox="1"/>
          <p:nvPr/>
        </p:nvSpPr>
        <p:spPr>
          <a:xfrm>
            <a:off x="8577255" y="4793127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room</a:t>
            </a:r>
          </a:p>
        </p:txBody>
      </p:sp>
      <p:sp>
        <p:nvSpPr>
          <p:cNvPr id="51" name="Shape 160"/>
          <p:cNvSpPr txBox="1"/>
          <p:nvPr/>
        </p:nvSpPr>
        <p:spPr>
          <a:xfrm>
            <a:off x="8577255" y="5151725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indoor</a:t>
            </a:r>
          </a:p>
        </p:txBody>
      </p:sp>
      <p:sp>
        <p:nvSpPr>
          <p:cNvPr id="52" name="Shape 161"/>
          <p:cNvSpPr txBox="1"/>
          <p:nvPr/>
        </p:nvSpPr>
        <p:spPr>
          <a:xfrm>
            <a:off x="8577255" y="5510322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man-made</a:t>
            </a:r>
          </a:p>
        </p:txBody>
      </p:sp>
      <p:sp>
        <p:nvSpPr>
          <p:cNvPr id="53" name="Shape 162"/>
          <p:cNvSpPr txBox="1"/>
          <p:nvPr/>
        </p:nvSpPr>
        <p:spPr>
          <a:xfrm>
            <a:off x="8577255" y="5868919"/>
            <a:ext cx="2729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footstool</a:t>
            </a:r>
          </a:p>
        </p:txBody>
      </p:sp>
      <p:sp>
        <p:nvSpPr>
          <p:cNvPr id="54" name="Shape 163"/>
          <p:cNvSpPr txBox="1"/>
          <p:nvPr/>
        </p:nvSpPr>
        <p:spPr>
          <a:xfrm>
            <a:off x="8577255" y="6227518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</a:t>
            </a:r>
          </a:p>
        </p:txBody>
      </p:sp>
    </p:spTree>
    <p:extLst>
      <p:ext uri="{BB962C8B-B14F-4D97-AF65-F5344CB8AC3E}">
        <p14:creationId xmlns:p14="http://schemas.microsoft.com/office/powerpoint/2010/main" val="7632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 descr="http://dsl1.cewit.stonybrook.edu/~vicente/images_all/images_small/508065510_73fc371bc9_226_508065510.jpg"/>
          <p:cNvSpPr/>
          <p:nvPr/>
        </p:nvSpPr>
        <p:spPr>
          <a:xfrm>
            <a:off x="1679135" y="-143530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 descr="http://dsl1.cewit.stonybrook.edu/~vicente/images_all/images_small/508065510_73fc371bc9_226_508065510.jpg"/>
          <p:cNvSpPr/>
          <p:nvPr/>
        </p:nvSpPr>
        <p:spPr>
          <a:xfrm>
            <a:off x="1831496" y="8828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Shape 215" descr="C:\Users\Vicente\Downloads\422708225_f423bfced5_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9135" y="1591372"/>
            <a:ext cx="6599510" cy="439279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8550084" y="1595212"/>
            <a:ext cx="1830042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feline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8550084" y="1953808"/>
            <a:ext cx="21195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</a:t>
            </a: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set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8550084" y="2312406"/>
            <a:ext cx="295772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teddy bear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8550083" y="2671002"/>
            <a:ext cx="1967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pitbull</a:t>
            </a:r>
            <a:endParaRPr lang="en-US" sz="2000" dirty="0">
              <a:solidFill>
                <a:srgbClr val="7030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8550082" y="3029598"/>
            <a:ext cx="3159439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dog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8550083" y="3388194"/>
            <a:ext cx="1967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8550082" y="4105387"/>
            <a:ext cx="40245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group of dogs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8550083" y="3746791"/>
            <a:ext cx="3565734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tv</a:t>
            </a: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stand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8550083" y="4463985"/>
            <a:ext cx="1830043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fish tank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8550082" y="4822580"/>
            <a:ext cx="181285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room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8550083" y="5181178"/>
            <a:ext cx="1967121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indoor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8550083" y="5539775"/>
            <a:ext cx="2106682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man-made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8550083" y="5898372"/>
            <a:ext cx="181285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footstool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8550083" y="6256971"/>
            <a:ext cx="1812850" cy="43077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00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furniture</a:t>
            </a:r>
          </a:p>
        </p:txBody>
      </p:sp>
      <p:grpSp>
        <p:nvGrpSpPr>
          <p:cNvPr id="230" name="Shape 230"/>
          <p:cNvGrpSpPr/>
          <p:nvPr/>
        </p:nvGrpSpPr>
        <p:grpSpPr>
          <a:xfrm>
            <a:off x="1677305" y="1591372"/>
            <a:ext cx="6618531" cy="4402934"/>
            <a:chOff x="226770" y="1143000"/>
            <a:chExt cx="6620255" cy="4404081"/>
          </a:xfrm>
        </p:grpSpPr>
        <p:sp>
          <p:nvSpPr>
            <p:cNvPr id="231" name="Shape 231"/>
            <p:cNvSpPr/>
            <p:nvPr/>
          </p:nvSpPr>
          <p:spPr>
            <a:xfrm>
              <a:off x="3190875" y="1974841"/>
              <a:ext cx="847725" cy="928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1685" y="116923"/>
                  </a:moveTo>
                  <a:lnTo>
                    <a:pt x="31685" y="104615"/>
                  </a:lnTo>
                  <a:lnTo>
                    <a:pt x="27640" y="93538"/>
                  </a:lnTo>
                  <a:lnTo>
                    <a:pt x="21573" y="79384"/>
                  </a:lnTo>
                  <a:lnTo>
                    <a:pt x="25617" y="69538"/>
                  </a:lnTo>
                  <a:lnTo>
                    <a:pt x="25617" y="56615"/>
                  </a:lnTo>
                  <a:lnTo>
                    <a:pt x="12809" y="46769"/>
                  </a:lnTo>
                  <a:lnTo>
                    <a:pt x="12134" y="40615"/>
                  </a:lnTo>
                  <a:lnTo>
                    <a:pt x="6741" y="28923"/>
                  </a:lnTo>
                  <a:lnTo>
                    <a:pt x="0" y="20307"/>
                  </a:lnTo>
                  <a:lnTo>
                    <a:pt x="6741" y="11076"/>
                  </a:lnTo>
                  <a:lnTo>
                    <a:pt x="16179" y="3692"/>
                  </a:lnTo>
                  <a:lnTo>
                    <a:pt x="22921" y="6153"/>
                  </a:lnTo>
                  <a:lnTo>
                    <a:pt x="35056" y="2461"/>
                  </a:lnTo>
                  <a:lnTo>
                    <a:pt x="54606" y="2461"/>
                  </a:lnTo>
                  <a:lnTo>
                    <a:pt x="63370" y="1846"/>
                  </a:lnTo>
                  <a:lnTo>
                    <a:pt x="68764" y="0"/>
                  </a:lnTo>
                  <a:lnTo>
                    <a:pt x="82247" y="8615"/>
                  </a:lnTo>
                  <a:lnTo>
                    <a:pt x="82247" y="13538"/>
                  </a:lnTo>
                  <a:lnTo>
                    <a:pt x="81573" y="22769"/>
                  </a:lnTo>
                  <a:lnTo>
                    <a:pt x="80898" y="27692"/>
                  </a:lnTo>
                  <a:lnTo>
                    <a:pt x="95730" y="19692"/>
                  </a:lnTo>
                  <a:lnTo>
                    <a:pt x="108539" y="19076"/>
                  </a:lnTo>
                  <a:lnTo>
                    <a:pt x="113932" y="24615"/>
                  </a:lnTo>
                  <a:lnTo>
                    <a:pt x="109887" y="30769"/>
                  </a:lnTo>
                  <a:lnTo>
                    <a:pt x="108539" y="39384"/>
                  </a:lnTo>
                  <a:lnTo>
                    <a:pt x="101123" y="48000"/>
                  </a:lnTo>
                  <a:lnTo>
                    <a:pt x="93707" y="51692"/>
                  </a:lnTo>
                  <a:lnTo>
                    <a:pt x="91685" y="52307"/>
                  </a:lnTo>
                  <a:lnTo>
                    <a:pt x="97752" y="63384"/>
                  </a:lnTo>
                  <a:lnTo>
                    <a:pt x="105168" y="67692"/>
                  </a:lnTo>
                  <a:lnTo>
                    <a:pt x="105168" y="73230"/>
                  </a:lnTo>
                  <a:lnTo>
                    <a:pt x="109213" y="87999"/>
                  </a:lnTo>
                  <a:lnTo>
                    <a:pt x="111910" y="96615"/>
                  </a:lnTo>
                  <a:lnTo>
                    <a:pt x="119325" y="101538"/>
                  </a:lnTo>
                  <a:lnTo>
                    <a:pt x="120000" y="112615"/>
                  </a:lnTo>
                  <a:lnTo>
                    <a:pt x="105168" y="120000"/>
                  </a:lnTo>
                  <a:lnTo>
                    <a:pt x="92359" y="120000"/>
                  </a:lnTo>
                  <a:lnTo>
                    <a:pt x="82247" y="116923"/>
                  </a:lnTo>
                  <a:lnTo>
                    <a:pt x="76179" y="113846"/>
                  </a:lnTo>
                  <a:lnTo>
                    <a:pt x="72808" y="99692"/>
                  </a:lnTo>
                  <a:lnTo>
                    <a:pt x="72808" y="111384"/>
                  </a:lnTo>
                  <a:lnTo>
                    <a:pt x="70112" y="115692"/>
                  </a:lnTo>
                  <a:lnTo>
                    <a:pt x="65393" y="120000"/>
                  </a:lnTo>
                  <a:lnTo>
                    <a:pt x="63370" y="120000"/>
                  </a:lnTo>
                  <a:lnTo>
                    <a:pt x="52584" y="111384"/>
                  </a:lnTo>
                  <a:lnTo>
                    <a:pt x="43820" y="117538"/>
                  </a:lnTo>
                  <a:lnTo>
                    <a:pt x="31685" y="116923"/>
                  </a:lnTo>
                  <a:close/>
                </a:path>
              </a:pathLst>
            </a:custGeom>
            <a:solidFill>
              <a:srgbClr val="15FF12">
                <a:alpha val="38823"/>
              </a:srgbClr>
            </a:solidFill>
            <a:ln w="28575" cap="flat" cmpd="sng">
              <a:solidFill>
                <a:srgbClr val="8F8F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533839" y="1143000"/>
              <a:ext cx="1458811" cy="1242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659"/>
                  </a:moveTo>
                  <a:lnTo>
                    <a:pt x="13043" y="110297"/>
                  </a:lnTo>
                  <a:lnTo>
                    <a:pt x="16956" y="117957"/>
                  </a:lnTo>
                  <a:lnTo>
                    <a:pt x="18695" y="120000"/>
                  </a:lnTo>
                  <a:lnTo>
                    <a:pt x="118260" y="113872"/>
                  </a:lnTo>
                  <a:lnTo>
                    <a:pt x="120000" y="69957"/>
                  </a:lnTo>
                  <a:lnTo>
                    <a:pt x="117826" y="27063"/>
                  </a:lnTo>
                  <a:lnTo>
                    <a:pt x="114347" y="0"/>
                  </a:lnTo>
                  <a:lnTo>
                    <a:pt x="0" y="1531"/>
                  </a:lnTo>
                  <a:lnTo>
                    <a:pt x="0" y="7659"/>
                  </a:lnTo>
                  <a:close/>
                </a:path>
              </a:pathLst>
            </a:custGeom>
            <a:solidFill>
              <a:srgbClr val="FF0000">
                <a:alpha val="34901"/>
              </a:srgbClr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226770" y="3027276"/>
              <a:ext cx="5040172" cy="2114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6159"/>
                  </a:moveTo>
                  <a:lnTo>
                    <a:pt x="62177" y="9134"/>
                  </a:lnTo>
                  <a:lnTo>
                    <a:pt x="90391" y="1245"/>
                  </a:lnTo>
                  <a:lnTo>
                    <a:pt x="99796" y="0"/>
                  </a:lnTo>
                  <a:lnTo>
                    <a:pt x="110246" y="12041"/>
                  </a:lnTo>
                  <a:lnTo>
                    <a:pt x="112336" y="17024"/>
                  </a:lnTo>
                  <a:lnTo>
                    <a:pt x="120000" y="39446"/>
                  </a:lnTo>
                  <a:lnTo>
                    <a:pt x="120000" y="63114"/>
                  </a:lnTo>
                  <a:lnTo>
                    <a:pt x="98925" y="73079"/>
                  </a:lnTo>
                  <a:lnTo>
                    <a:pt x="0" y="120000"/>
                  </a:lnTo>
                  <a:lnTo>
                    <a:pt x="0" y="26159"/>
                  </a:lnTo>
                  <a:close/>
                </a:path>
              </a:pathLst>
            </a:custGeom>
            <a:solidFill>
              <a:srgbClr val="00B0F0">
                <a:alpha val="20784"/>
              </a:srgbClr>
            </a:solidFill>
            <a:ln w="28575" cap="flat" cmpd="sng">
              <a:solidFill>
                <a:srgbClr val="00B0F0">
                  <a:alpha val="43921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Shape 234"/>
            <p:cNvSpPr/>
            <p:nvPr/>
          </p:nvSpPr>
          <p:spPr>
            <a:xfrm>
              <a:off x="2547257" y="3281178"/>
              <a:ext cx="1924258" cy="22659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6" y="119201"/>
                  </a:moveTo>
                  <a:lnTo>
                    <a:pt x="4073" y="114678"/>
                  </a:lnTo>
                  <a:lnTo>
                    <a:pt x="2193" y="104035"/>
                  </a:lnTo>
                  <a:lnTo>
                    <a:pt x="0" y="97915"/>
                  </a:lnTo>
                  <a:lnTo>
                    <a:pt x="1253" y="89933"/>
                  </a:lnTo>
                  <a:lnTo>
                    <a:pt x="3759" y="83281"/>
                  </a:lnTo>
                  <a:lnTo>
                    <a:pt x="5013" y="76363"/>
                  </a:lnTo>
                  <a:lnTo>
                    <a:pt x="8459" y="67849"/>
                  </a:lnTo>
                  <a:lnTo>
                    <a:pt x="15039" y="59068"/>
                  </a:lnTo>
                  <a:lnTo>
                    <a:pt x="13785" y="51618"/>
                  </a:lnTo>
                  <a:lnTo>
                    <a:pt x="8772" y="43370"/>
                  </a:lnTo>
                  <a:lnTo>
                    <a:pt x="6579" y="36718"/>
                  </a:lnTo>
                  <a:lnTo>
                    <a:pt x="5639" y="30332"/>
                  </a:lnTo>
                  <a:lnTo>
                    <a:pt x="7832" y="23148"/>
                  </a:lnTo>
                  <a:lnTo>
                    <a:pt x="8459" y="19689"/>
                  </a:lnTo>
                  <a:lnTo>
                    <a:pt x="7206" y="15166"/>
                  </a:lnTo>
                  <a:lnTo>
                    <a:pt x="6266" y="9578"/>
                  </a:lnTo>
                  <a:lnTo>
                    <a:pt x="9086" y="3192"/>
                  </a:lnTo>
                  <a:lnTo>
                    <a:pt x="15039" y="266"/>
                  </a:lnTo>
                  <a:lnTo>
                    <a:pt x="21932" y="0"/>
                  </a:lnTo>
                  <a:lnTo>
                    <a:pt x="35091" y="0"/>
                  </a:lnTo>
                  <a:lnTo>
                    <a:pt x="48250" y="1596"/>
                  </a:lnTo>
                  <a:lnTo>
                    <a:pt x="61723" y="1596"/>
                  </a:lnTo>
                  <a:lnTo>
                    <a:pt x="71749" y="3192"/>
                  </a:lnTo>
                  <a:lnTo>
                    <a:pt x="86161" y="5853"/>
                  </a:lnTo>
                  <a:lnTo>
                    <a:pt x="96188" y="11441"/>
                  </a:lnTo>
                  <a:lnTo>
                    <a:pt x="101201" y="17560"/>
                  </a:lnTo>
                  <a:lnTo>
                    <a:pt x="102140" y="21286"/>
                  </a:lnTo>
                  <a:lnTo>
                    <a:pt x="98381" y="23414"/>
                  </a:lnTo>
                  <a:lnTo>
                    <a:pt x="92741" y="22350"/>
                  </a:lnTo>
                  <a:lnTo>
                    <a:pt x="86788" y="20487"/>
                  </a:lnTo>
                  <a:lnTo>
                    <a:pt x="80835" y="23680"/>
                  </a:lnTo>
                  <a:lnTo>
                    <a:pt x="76135" y="27405"/>
                  </a:lnTo>
                  <a:lnTo>
                    <a:pt x="75509" y="31130"/>
                  </a:lnTo>
                  <a:lnTo>
                    <a:pt x="76449" y="36718"/>
                  </a:lnTo>
                  <a:lnTo>
                    <a:pt x="74569" y="40443"/>
                  </a:lnTo>
                  <a:lnTo>
                    <a:pt x="74882" y="49756"/>
                  </a:lnTo>
                  <a:lnTo>
                    <a:pt x="78955" y="59068"/>
                  </a:lnTo>
                  <a:lnTo>
                    <a:pt x="86161" y="68913"/>
                  </a:lnTo>
                  <a:lnTo>
                    <a:pt x="96814" y="74235"/>
                  </a:lnTo>
                  <a:lnTo>
                    <a:pt x="112167" y="82749"/>
                  </a:lnTo>
                  <a:lnTo>
                    <a:pt x="119686" y="94190"/>
                  </a:lnTo>
                  <a:lnTo>
                    <a:pt x="120000" y="97117"/>
                  </a:lnTo>
                  <a:lnTo>
                    <a:pt x="87728" y="106430"/>
                  </a:lnTo>
                  <a:lnTo>
                    <a:pt x="67049" y="114146"/>
                  </a:lnTo>
                  <a:lnTo>
                    <a:pt x="57650" y="120000"/>
                  </a:lnTo>
                  <a:lnTo>
                    <a:pt x="3446" y="119201"/>
                  </a:lnTo>
                  <a:close/>
                </a:path>
              </a:pathLst>
            </a:custGeom>
            <a:solidFill>
              <a:srgbClr val="EE3C3C">
                <a:alpha val="36862"/>
              </a:srgbClr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3635653" y="1147270"/>
              <a:ext cx="1536191" cy="17849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85" y="491"/>
                  </a:moveTo>
                  <a:lnTo>
                    <a:pt x="0" y="53606"/>
                  </a:lnTo>
                  <a:lnTo>
                    <a:pt x="12571" y="60983"/>
                  </a:lnTo>
                  <a:lnTo>
                    <a:pt x="12000" y="69344"/>
                  </a:lnTo>
                  <a:lnTo>
                    <a:pt x="23428" y="65409"/>
                  </a:lnTo>
                  <a:lnTo>
                    <a:pt x="29142" y="69344"/>
                  </a:lnTo>
                  <a:lnTo>
                    <a:pt x="26285" y="75737"/>
                  </a:lnTo>
                  <a:lnTo>
                    <a:pt x="18857" y="83606"/>
                  </a:lnTo>
                  <a:lnTo>
                    <a:pt x="20571" y="88032"/>
                  </a:lnTo>
                  <a:lnTo>
                    <a:pt x="25714" y="95409"/>
                  </a:lnTo>
                  <a:lnTo>
                    <a:pt x="28000" y="104754"/>
                  </a:lnTo>
                  <a:lnTo>
                    <a:pt x="32000" y="111147"/>
                  </a:lnTo>
                  <a:lnTo>
                    <a:pt x="31428" y="116065"/>
                  </a:lnTo>
                  <a:lnTo>
                    <a:pt x="23428" y="120000"/>
                  </a:lnTo>
                  <a:lnTo>
                    <a:pt x="64571" y="118032"/>
                  </a:lnTo>
                  <a:lnTo>
                    <a:pt x="69142" y="64426"/>
                  </a:lnTo>
                  <a:lnTo>
                    <a:pt x="82285" y="60983"/>
                  </a:lnTo>
                  <a:lnTo>
                    <a:pt x="116000" y="59016"/>
                  </a:lnTo>
                  <a:lnTo>
                    <a:pt x="120000" y="0"/>
                  </a:lnTo>
                  <a:lnTo>
                    <a:pt x="2285" y="491"/>
                  </a:lnTo>
                  <a:close/>
                </a:path>
              </a:pathLst>
            </a:custGeom>
            <a:solidFill>
              <a:srgbClr val="953735">
                <a:alpha val="36862"/>
              </a:srgbClr>
            </a:solidFill>
            <a:ln w="28575" cap="flat" cmpd="sng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226770" y="2222605"/>
              <a:ext cx="2150669" cy="12655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8" y="17341"/>
                  </a:moveTo>
                  <a:cubicBezTo>
                    <a:pt x="272" y="51560"/>
                    <a:pt x="136" y="85780"/>
                    <a:pt x="0" y="120000"/>
                  </a:cubicBezTo>
                  <a:lnTo>
                    <a:pt x="114285" y="95028"/>
                  </a:lnTo>
                  <a:lnTo>
                    <a:pt x="114285" y="86011"/>
                  </a:lnTo>
                  <a:lnTo>
                    <a:pt x="120000" y="83237"/>
                  </a:lnTo>
                  <a:lnTo>
                    <a:pt x="116734" y="9017"/>
                  </a:lnTo>
                  <a:lnTo>
                    <a:pt x="106938" y="0"/>
                  </a:lnTo>
                  <a:lnTo>
                    <a:pt x="98367" y="0"/>
                  </a:lnTo>
                  <a:lnTo>
                    <a:pt x="97551" y="10404"/>
                  </a:lnTo>
                  <a:lnTo>
                    <a:pt x="26122" y="16647"/>
                  </a:lnTo>
                  <a:lnTo>
                    <a:pt x="23673" y="8323"/>
                  </a:lnTo>
                  <a:lnTo>
                    <a:pt x="816" y="12485"/>
                  </a:lnTo>
                  <a:lnTo>
                    <a:pt x="408" y="17341"/>
                  </a:lnTo>
                  <a:close/>
                </a:path>
              </a:pathLst>
            </a:custGeom>
            <a:solidFill>
              <a:srgbClr val="7030A0">
                <a:alpha val="52156"/>
              </a:srgbClr>
            </a:solidFill>
            <a:ln w="28575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864158" y="1552862"/>
              <a:ext cx="1276140" cy="20347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86" y="114666"/>
                  </a:moveTo>
                  <a:lnTo>
                    <a:pt x="8031" y="106370"/>
                  </a:lnTo>
                  <a:lnTo>
                    <a:pt x="944" y="100740"/>
                  </a:lnTo>
                  <a:lnTo>
                    <a:pt x="0" y="90074"/>
                  </a:lnTo>
                  <a:lnTo>
                    <a:pt x="2362" y="71111"/>
                  </a:lnTo>
                  <a:lnTo>
                    <a:pt x="9921" y="60148"/>
                  </a:lnTo>
                  <a:lnTo>
                    <a:pt x="20314" y="52148"/>
                  </a:lnTo>
                  <a:lnTo>
                    <a:pt x="35905" y="45629"/>
                  </a:lnTo>
                  <a:lnTo>
                    <a:pt x="52440" y="42074"/>
                  </a:lnTo>
                  <a:lnTo>
                    <a:pt x="58582" y="34666"/>
                  </a:lnTo>
                  <a:lnTo>
                    <a:pt x="58582" y="26370"/>
                  </a:lnTo>
                  <a:lnTo>
                    <a:pt x="62362" y="18370"/>
                  </a:lnTo>
                  <a:lnTo>
                    <a:pt x="62362" y="11259"/>
                  </a:lnTo>
                  <a:lnTo>
                    <a:pt x="60000" y="3259"/>
                  </a:lnTo>
                  <a:lnTo>
                    <a:pt x="62834" y="0"/>
                  </a:lnTo>
                  <a:lnTo>
                    <a:pt x="68031" y="2666"/>
                  </a:lnTo>
                  <a:lnTo>
                    <a:pt x="78425" y="10074"/>
                  </a:lnTo>
                  <a:lnTo>
                    <a:pt x="81259" y="11259"/>
                  </a:lnTo>
                  <a:lnTo>
                    <a:pt x="89763" y="11259"/>
                  </a:lnTo>
                  <a:lnTo>
                    <a:pt x="99212" y="12148"/>
                  </a:lnTo>
                  <a:lnTo>
                    <a:pt x="111023" y="5629"/>
                  </a:lnTo>
                  <a:lnTo>
                    <a:pt x="117165" y="5333"/>
                  </a:lnTo>
                  <a:lnTo>
                    <a:pt x="119055" y="9777"/>
                  </a:lnTo>
                  <a:lnTo>
                    <a:pt x="117165" y="16000"/>
                  </a:lnTo>
                  <a:lnTo>
                    <a:pt x="115747" y="19555"/>
                  </a:lnTo>
                  <a:lnTo>
                    <a:pt x="115747" y="21925"/>
                  </a:lnTo>
                  <a:lnTo>
                    <a:pt x="120000" y="28740"/>
                  </a:lnTo>
                  <a:lnTo>
                    <a:pt x="118582" y="35555"/>
                  </a:lnTo>
                  <a:lnTo>
                    <a:pt x="115275" y="39703"/>
                  </a:lnTo>
                  <a:lnTo>
                    <a:pt x="115275" y="41777"/>
                  </a:lnTo>
                  <a:lnTo>
                    <a:pt x="119055" y="46814"/>
                  </a:lnTo>
                  <a:lnTo>
                    <a:pt x="119527" y="55407"/>
                  </a:lnTo>
                  <a:lnTo>
                    <a:pt x="117165" y="65481"/>
                  </a:lnTo>
                  <a:lnTo>
                    <a:pt x="108661" y="80888"/>
                  </a:lnTo>
                  <a:lnTo>
                    <a:pt x="105354" y="88592"/>
                  </a:lnTo>
                  <a:lnTo>
                    <a:pt x="105826" y="96592"/>
                  </a:lnTo>
                  <a:lnTo>
                    <a:pt x="103937" y="103407"/>
                  </a:lnTo>
                  <a:lnTo>
                    <a:pt x="108189" y="109629"/>
                  </a:lnTo>
                  <a:lnTo>
                    <a:pt x="112440" y="109629"/>
                  </a:lnTo>
                  <a:lnTo>
                    <a:pt x="111968" y="113481"/>
                  </a:lnTo>
                  <a:lnTo>
                    <a:pt x="103464" y="114962"/>
                  </a:lnTo>
                  <a:lnTo>
                    <a:pt x="95433" y="113185"/>
                  </a:lnTo>
                  <a:lnTo>
                    <a:pt x="94960" y="117629"/>
                  </a:lnTo>
                  <a:lnTo>
                    <a:pt x="85039" y="120000"/>
                  </a:lnTo>
                  <a:lnTo>
                    <a:pt x="76063" y="118814"/>
                  </a:lnTo>
                  <a:lnTo>
                    <a:pt x="71811" y="116444"/>
                  </a:lnTo>
                  <a:lnTo>
                    <a:pt x="70393" y="112888"/>
                  </a:lnTo>
                  <a:lnTo>
                    <a:pt x="54803" y="117037"/>
                  </a:lnTo>
                  <a:lnTo>
                    <a:pt x="37795" y="116148"/>
                  </a:lnTo>
                  <a:lnTo>
                    <a:pt x="32598" y="112888"/>
                  </a:lnTo>
                  <a:lnTo>
                    <a:pt x="21259" y="112592"/>
                  </a:lnTo>
                  <a:lnTo>
                    <a:pt x="7086" y="114666"/>
                  </a:lnTo>
                  <a:close/>
                </a:path>
              </a:pathLst>
            </a:custGeom>
            <a:solidFill>
              <a:srgbClr val="00B050">
                <a:alpha val="36862"/>
              </a:srgbClr>
            </a:solidFill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4462271" y="1491084"/>
              <a:ext cx="2384755" cy="31747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8617"/>
                  </a:moveTo>
                  <a:lnTo>
                    <a:pt x="3680" y="24331"/>
                  </a:lnTo>
                  <a:lnTo>
                    <a:pt x="14355" y="21290"/>
                  </a:lnTo>
                  <a:lnTo>
                    <a:pt x="52638" y="19907"/>
                  </a:lnTo>
                  <a:lnTo>
                    <a:pt x="65889" y="6635"/>
                  </a:lnTo>
                  <a:lnTo>
                    <a:pt x="82454" y="0"/>
                  </a:lnTo>
                  <a:lnTo>
                    <a:pt x="114846" y="552"/>
                  </a:lnTo>
                  <a:lnTo>
                    <a:pt x="120000" y="2211"/>
                  </a:lnTo>
                  <a:cubicBezTo>
                    <a:pt x="119754" y="40921"/>
                    <a:pt x="119509" y="79631"/>
                    <a:pt x="119263" y="118340"/>
                  </a:cubicBezTo>
                  <a:lnTo>
                    <a:pt x="93128" y="120000"/>
                  </a:lnTo>
                  <a:lnTo>
                    <a:pt x="0" y="58617"/>
                  </a:lnTo>
                  <a:close/>
                </a:path>
              </a:pathLst>
            </a:custGeom>
            <a:solidFill>
              <a:srgbClr val="F79646">
                <a:alpha val="38823"/>
              </a:srgbClr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4600575" y="2217727"/>
              <a:ext cx="1709738" cy="28241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85" y="120000"/>
                  </a:moveTo>
                  <a:lnTo>
                    <a:pt x="7353" y="115345"/>
                  </a:lnTo>
                  <a:lnTo>
                    <a:pt x="6351" y="108667"/>
                  </a:lnTo>
                  <a:lnTo>
                    <a:pt x="1337" y="98954"/>
                  </a:lnTo>
                  <a:lnTo>
                    <a:pt x="0" y="92681"/>
                  </a:lnTo>
                  <a:lnTo>
                    <a:pt x="1002" y="83777"/>
                  </a:lnTo>
                  <a:lnTo>
                    <a:pt x="4679" y="78313"/>
                  </a:lnTo>
                  <a:lnTo>
                    <a:pt x="4011" y="72445"/>
                  </a:lnTo>
                  <a:lnTo>
                    <a:pt x="6685" y="67790"/>
                  </a:lnTo>
                  <a:lnTo>
                    <a:pt x="12033" y="60708"/>
                  </a:lnTo>
                  <a:lnTo>
                    <a:pt x="19387" y="54435"/>
                  </a:lnTo>
                  <a:lnTo>
                    <a:pt x="23064" y="50792"/>
                  </a:lnTo>
                  <a:lnTo>
                    <a:pt x="23732" y="44721"/>
                  </a:lnTo>
                  <a:lnTo>
                    <a:pt x="22729" y="39662"/>
                  </a:lnTo>
                  <a:lnTo>
                    <a:pt x="23064" y="34806"/>
                  </a:lnTo>
                  <a:lnTo>
                    <a:pt x="23398" y="31163"/>
                  </a:lnTo>
                  <a:lnTo>
                    <a:pt x="22729" y="28532"/>
                  </a:lnTo>
                  <a:lnTo>
                    <a:pt x="19387" y="33591"/>
                  </a:lnTo>
                  <a:lnTo>
                    <a:pt x="16713" y="35008"/>
                  </a:lnTo>
                  <a:lnTo>
                    <a:pt x="16713" y="30556"/>
                  </a:lnTo>
                  <a:lnTo>
                    <a:pt x="13036" y="26509"/>
                  </a:lnTo>
                  <a:lnTo>
                    <a:pt x="10027" y="22057"/>
                  </a:lnTo>
                  <a:lnTo>
                    <a:pt x="7688" y="15581"/>
                  </a:lnTo>
                  <a:lnTo>
                    <a:pt x="11364" y="11939"/>
                  </a:lnTo>
                  <a:lnTo>
                    <a:pt x="16713" y="10320"/>
                  </a:lnTo>
                  <a:lnTo>
                    <a:pt x="22395" y="5868"/>
                  </a:lnTo>
                  <a:lnTo>
                    <a:pt x="32423" y="2023"/>
                  </a:lnTo>
                  <a:lnTo>
                    <a:pt x="37103" y="2630"/>
                  </a:lnTo>
                  <a:lnTo>
                    <a:pt x="49470" y="202"/>
                  </a:lnTo>
                  <a:lnTo>
                    <a:pt x="69526" y="0"/>
                  </a:lnTo>
                  <a:lnTo>
                    <a:pt x="87576" y="1618"/>
                  </a:lnTo>
                  <a:lnTo>
                    <a:pt x="93259" y="1416"/>
                  </a:lnTo>
                  <a:lnTo>
                    <a:pt x="102284" y="3844"/>
                  </a:lnTo>
                  <a:lnTo>
                    <a:pt x="107966" y="4856"/>
                  </a:lnTo>
                  <a:lnTo>
                    <a:pt x="113314" y="10927"/>
                  </a:lnTo>
                  <a:lnTo>
                    <a:pt x="120000" y="15986"/>
                  </a:lnTo>
                  <a:lnTo>
                    <a:pt x="116991" y="20033"/>
                  </a:lnTo>
                  <a:lnTo>
                    <a:pt x="109637" y="24890"/>
                  </a:lnTo>
                  <a:lnTo>
                    <a:pt x="106295" y="30961"/>
                  </a:lnTo>
                  <a:lnTo>
                    <a:pt x="103286" y="28128"/>
                  </a:lnTo>
                  <a:lnTo>
                    <a:pt x="102618" y="24688"/>
                  </a:lnTo>
                  <a:lnTo>
                    <a:pt x="103286" y="22664"/>
                  </a:lnTo>
                  <a:lnTo>
                    <a:pt x="98272" y="22462"/>
                  </a:lnTo>
                  <a:lnTo>
                    <a:pt x="95933" y="24485"/>
                  </a:lnTo>
                  <a:lnTo>
                    <a:pt x="96601" y="29139"/>
                  </a:lnTo>
                  <a:lnTo>
                    <a:pt x="99275" y="35210"/>
                  </a:lnTo>
                  <a:lnTo>
                    <a:pt x="99609" y="43709"/>
                  </a:lnTo>
                  <a:lnTo>
                    <a:pt x="99275" y="48566"/>
                  </a:lnTo>
                  <a:lnTo>
                    <a:pt x="96267" y="54030"/>
                  </a:lnTo>
                  <a:lnTo>
                    <a:pt x="99275" y="61922"/>
                  </a:lnTo>
                  <a:lnTo>
                    <a:pt x="104623" y="74873"/>
                  </a:lnTo>
                  <a:lnTo>
                    <a:pt x="113314" y="88026"/>
                  </a:lnTo>
                  <a:lnTo>
                    <a:pt x="117660" y="96323"/>
                  </a:lnTo>
                  <a:lnTo>
                    <a:pt x="118662" y="104620"/>
                  </a:lnTo>
                  <a:lnTo>
                    <a:pt x="111309" y="106037"/>
                  </a:lnTo>
                  <a:lnTo>
                    <a:pt x="92924" y="107655"/>
                  </a:lnTo>
                  <a:lnTo>
                    <a:pt x="72534" y="109072"/>
                  </a:lnTo>
                  <a:lnTo>
                    <a:pt x="55821" y="111703"/>
                  </a:lnTo>
                  <a:lnTo>
                    <a:pt x="31754" y="115345"/>
                  </a:lnTo>
                  <a:lnTo>
                    <a:pt x="6685" y="120000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3509385" y="4665880"/>
              <a:ext cx="3323010" cy="881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5166" y="89763"/>
                  </a:lnTo>
                  <a:lnTo>
                    <a:pt x="39911" y="54803"/>
                  </a:lnTo>
                  <a:lnTo>
                    <a:pt x="67317" y="31181"/>
                  </a:lnTo>
                  <a:lnTo>
                    <a:pt x="89135" y="16063"/>
                  </a:lnTo>
                  <a:lnTo>
                    <a:pt x="107760" y="3779"/>
                  </a:lnTo>
                  <a:lnTo>
                    <a:pt x="120000" y="0"/>
                  </a:lnTo>
                  <a:cubicBezTo>
                    <a:pt x="119911" y="40000"/>
                    <a:pt x="119822" y="80000"/>
                    <a:pt x="119733" y="120000"/>
                  </a:cubicBezTo>
                  <a:lnTo>
                    <a:pt x="0" y="120000"/>
                  </a:lnTo>
                  <a:close/>
                </a:path>
              </a:pathLst>
            </a:custGeom>
            <a:solidFill>
              <a:srgbClr val="7030A0">
                <a:alpha val="37647"/>
              </a:srgbClr>
            </a:solidFill>
            <a:ln w="28575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Shape 241"/>
          <p:cNvSpPr/>
          <p:nvPr/>
        </p:nvSpPr>
        <p:spPr>
          <a:xfrm>
            <a:off x="8410522" y="1719034"/>
            <a:ext cx="167094" cy="15236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8410522" y="2077630"/>
            <a:ext cx="167094" cy="1523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8410522" y="2445541"/>
            <a:ext cx="167094" cy="15236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8410522" y="2794825"/>
            <a:ext cx="167094" cy="1523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8410522" y="3153422"/>
            <a:ext cx="167094" cy="1523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8410520" y="3526348"/>
            <a:ext cx="167094" cy="15236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8410522" y="3894422"/>
            <a:ext cx="167094" cy="15236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8410520" y="4630655"/>
            <a:ext cx="167094" cy="152360"/>
          </a:xfrm>
          <a:prstGeom prst="rect">
            <a:avLst/>
          </a:prstGeom>
          <a:solidFill>
            <a:srgbClr val="393939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410522" y="6032989"/>
            <a:ext cx="167094" cy="1523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8410517" y="6380793"/>
            <a:ext cx="167094" cy="1523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Parsing </a:t>
            </a:r>
            <a:r>
              <a:rPr lang="en-US" smtClean="0"/>
              <a:t>/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 descr="http://dsl1.cewit.stonybrook.edu/~vicente/images_all/images_small/508065510_73fc371bc9_226_508065510.jpg"/>
          <p:cNvSpPr/>
          <p:nvPr/>
        </p:nvSpPr>
        <p:spPr>
          <a:xfrm>
            <a:off x="1679135" y="-143530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 descr="http://dsl1.cewit.stonybrook.edu/~vicente/images_all/images_small/508065510_73fc371bc9_226_508065510.jpg"/>
          <p:cNvSpPr/>
          <p:nvPr/>
        </p:nvSpPr>
        <p:spPr>
          <a:xfrm>
            <a:off x="1831496" y="8828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Shape 260" descr="C:\Users\Vicente\Downloads\422708225_f423bfced5_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9135" y="1591372"/>
            <a:ext cx="6599510" cy="4392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1679136" y="6192653"/>
            <a:ext cx="7695068" cy="553853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799" dirty="0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cat and two big dogs staring at the camera</a:t>
            </a:r>
          </a:p>
        </p:txBody>
      </p:sp>
      <p:grpSp>
        <p:nvGrpSpPr>
          <p:cNvPr id="262" name="Shape 262"/>
          <p:cNvGrpSpPr/>
          <p:nvPr/>
        </p:nvGrpSpPr>
        <p:grpSpPr>
          <a:xfrm>
            <a:off x="2077584" y="2024305"/>
            <a:ext cx="5772144" cy="4677173"/>
            <a:chOff x="627152" y="1828800"/>
            <a:chExt cx="5773648" cy="4678391"/>
          </a:xfrm>
        </p:grpSpPr>
        <p:sp>
          <p:nvSpPr>
            <p:cNvPr id="263" name="Shape 263"/>
            <p:cNvSpPr/>
            <p:nvPr/>
          </p:nvSpPr>
          <p:spPr>
            <a:xfrm>
              <a:off x="762000" y="1828800"/>
              <a:ext cx="1516149" cy="2057400"/>
            </a:xfrm>
            <a:prstGeom prst="rect">
              <a:avLst/>
            </a:prstGeom>
            <a:noFill/>
            <a:ln w="57150" cap="flat" cmpd="sng">
              <a:solidFill>
                <a:srgbClr val="05E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2514600" y="3429000"/>
              <a:ext cx="2057400" cy="2336543"/>
            </a:xfrm>
            <a:prstGeom prst="rect">
              <a:avLst/>
            </a:prstGeom>
            <a:noFill/>
            <a:ln w="57150" cap="flat" cmpd="sng">
              <a:solidFill>
                <a:srgbClr val="05E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4648200" y="2362200"/>
              <a:ext cx="1752600" cy="2971799"/>
            </a:xfrm>
            <a:prstGeom prst="rect">
              <a:avLst/>
            </a:prstGeom>
            <a:noFill/>
            <a:ln w="57150" cap="flat" cmpd="sng">
              <a:solidFill>
                <a:srgbClr val="05E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1937316" y="5995357"/>
              <a:ext cx="2086434" cy="500331"/>
            </a:xfrm>
            <a:prstGeom prst="rect">
              <a:avLst/>
            </a:prstGeom>
            <a:noFill/>
            <a:ln w="38100" cap="flat" cmpd="sng">
              <a:solidFill>
                <a:srgbClr val="04B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627152" y="6006860"/>
              <a:ext cx="548639" cy="500331"/>
            </a:xfrm>
            <a:prstGeom prst="rect">
              <a:avLst/>
            </a:prstGeom>
            <a:noFill/>
            <a:ln w="38100" cap="flat" cmpd="sng">
              <a:solidFill>
                <a:srgbClr val="04B4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Shape 268"/>
          <p:cNvSpPr/>
          <p:nvPr/>
        </p:nvSpPr>
        <p:spPr>
          <a:xfrm>
            <a:off x="5536686" y="6192653"/>
            <a:ext cx="1142702" cy="500200"/>
          </a:xfrm>
          <a:prstGeom prst="rect">
            <a:avLst/>
          </a:prstGeom>
          <a:noFill/>
          <a:ln w="38100" cap="flat" cmpd="sng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7732871" y="6192653"/>
            <a:ext cx="1277681" cy="500200"/>
          </a:xfrm>
          <a:prstGeom prst="rect">
            <a:avLst/>
          </a:prstGeom>
          <a:noFill/>
          <a:ln w="38100" cap="flat" cmpd="sng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8596861" y="1545664"/>
            <a:ext cx="2051215" cy="861550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 Importance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8596862" y="2643054"/>
            <a:ext cx="1967188" cy="861550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Attribute</a:t>
            </a:r>
          </a:p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Importance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8596864" y="3740443"/>
            <a:ext cx="2051214" cy="861550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Action</a:t>
            </a:r>
          </a:p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Importance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8602724" y="4837832"/>
            <a:ext cx="1732998" cy="861550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knowledge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+ Natural Language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 descr="http://dsl1.cewit.stonybrook.edu/~vicente/images_all/images_small/508065510_73fc371bc9_226_508065510.jpg"/>
          <p:cNvSpPr/>
          <p:nvPr/>
        </p:nvSpPr>
        <p:spPr>
          <a:xfrm>
            <a:off x="1679135" y="-143530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 descr="http://dsl1.cewit.stonybrook.edu/~vicente/images_all/images_small/508065510_73fc371bc9_226_508065510.jpg"/>
          <p:cNvSpPr/>
          <p:nvPr/>
        </p:nvSpPr>
        <p:spPr>
          <a:xfrm>
            <a:off x="1831496" y="8828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Shape 315" descr="C:\Users\Vicente\Downloads\422708225_f423bfced5_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9135" y="1540447"/>
            <a:ext cx="6599510" cy="439279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8596861" y="1494739"/>
            <a:ext cx="2051215" cy="1230785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many dogs are in the picture?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8638875" y="3175218"/>
            <a:ext cx="1967188" cy="1230785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 cat sitting on a bed?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8602724" y="4786907"/>
            <a:ext cx="2454589" cy="1230785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color of the dog on the right?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+ Natural Language Processing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98862" y="6133089"/>
            <a:ext cx="435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Visual </a:t>
            </a:r>
            <a:r>
              <a:rPr lang="en-US" sz="2800" smtClean="0">
                <a:latin typeface="+mn-lt"/>
                <a:ea typeface="Times New Roman" charset="0"/>
                <a:cs typeface="Times New Roman" charset="0"/>
              </a:rPr>
              <a:t>question answering</a:t>
            </a:r>
            <a:endParaRPr lang="en-US" sz="2800" dirty="0"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4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YOLO: Object Detection Demo</a:t>
            </a:r>
            <a:endParaRPr lang="en-US" dirty="0"/>
          </a:p>
        </p:txBody>
      </p:sp>
      <p:sp>
        <p:nvSpPr>
          <p:cNvPr id="345" name="Shape 345" descr="http://dsl1.cewit.stonybrook.edu/~vicente/images_all/images_small/508065510_73fc371bc9_226_508065510.jpg"/>
          <p:cNvSpPr/>
          <p:nvPr/>
        </p:nvSpPr>
        <p:spPr>
          <a:xfrm>
            <a:off x="1679135" y="-143530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Shape 346" descr="http://dsl1.cewit.stonybrook.edu/~vicente/images_all/images_small/508065510_73fc371bc9_226_508065510.jpg"/>
          <p:cNvSpPr/>
          <p:nvPr/>
        </p:nvSpPr>
        <p:spPr>
          <a:xfrm>
            <a:off x="1831496" y="8828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2843264" y="5416678"/>
            <a:ext cx="7540294" cy="492314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www.youtube.com</a:t>
            </a: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/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watch?v</a:t>
            </a: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=r6ZzopHEO1U</a:t>
            </a:r>
            <a:endParaRPr lang="en-US" sz="2399" dirty="0">
              <a:solidFill>
                <a:srgbClr val="3D7FC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8" name="Shape 3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6412" y="1752600"/>
            <a:ext cx="6294130" cy="3580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2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700" dirty="0" smtClean="0">
                <a:hlinkClick r:id="rId2"/>
              </a:rPr>
              <a:t>http://www.cs.virginia.edu/~connelly/class/2017/intro_vision/</a:t>
            </a:r>
            <a:endParaRPr lang="en-US" sz="2700" dirty="0" smtClean="0"/>
          </a:p>
          <a:p>
            <a:endParaRPr lang="en-US" sz="2400" dirty="0"/>
          </a:p>
          <a:p>
            <a:r>
              <a:rPr lang="en-US" dirty="0" smtClean="0"/>
              <a:t>Other ways to find the website:</a:t>
            </a:r>
          </a:p>
          <a:p>
            <a:pPr lvl="1"/>
            <a:r>
              <a:rPr lang="en-US" sz="3200" dirty="0"/>
              <a:t>Linked to from </a:t>
            </a:r>
            <a:r>
              <a:rPr lang="en-US" sz="3200" dirty="0">
                <a:hlinkClick r:id="rId3"/>
              </a:rPr>
              <a:t>UVa Collab</a:t>
            </a:r>
            <a:endParaRPr lang="en-US" sz="3200" dirty="0"/>
          </a:p>
          <a:p>
            <a:pPr lvl="1"/>
            <a:r>
              <a:rPr lang="en-US" sz="3200" dirty="0"/>
              <a:t>Linked to from </a:t>
            </a:r>
            <a:r>
              <a:rPr lang="en-US" sz="3200" dirty="0">
                <a:hlinkClick r:id="rId4"/>
              </a:rPr>
              <a:t>Lou’s list</a:t>
            </a:r>
            <a:endParaRPr lang="en-US" sz="3200" dirty="0"/>
          </a:p>
          <a:p>
            <a:pPr lvl="1"/>
            <a:r>
              <a:rPr lang="en-US" sz="3200" dirty="0"/>
              <a:t>Linked to from my </a:t>
            </a:r>
            <a:r>
              <a:rPr lang="en-US" sz="3200" dirty="0" smtClean="0"/>
              <a:t>websites:</a:t>
            </a:r>
            <a:br>
              <a:rPr lang="en-US" sz="3200" dirty="0" smtClean="0"/>
            </a:br>
            <a:r>
              <a:rPr lang="en-US" sz="3200" dirty="0" smtClean="0">
                <a:hlinkClick r:id="rId5"/>
              </a:rPr>
              <a:t>connellybarnes.com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hlinkClick r:id="rId6"/>
              </a:rPr>
              <a:t>www.cs.virginia.edu/~connelly</a:t>
            </a:r>
            <a:r>
              <a:rPr lang="en-US" sz="3200" dirty="0" smtClean="0"/>
              <a:t> (mirrors the previous link)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25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Image Segmentation Demo #1</a:t>
            </a:r>
            <a:endParaRPr lang="en-US" dirty="0"/>
          </a:p>
        </p:txBody>
      </p:sp>
      <p:sp>
        <p:nvSpPr>
          <p:cNvPr id="4" name="Shape 357"/>
          <p:cNvSpPr txBox="1"/>
          <p:nvPr/>
        </p:nvSpPr>
        <p:spPr>
          <a:xfrm>
            <a:off x="2875255" y="6130995"/>
            <a:ext cx="7387894" cy="492314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https://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www.youtube.com</a:t>
            </a: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/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watch?v</a:t>
            </a: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=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CrnLINlbfFA</a:t>
            </a:r>
            <a:endParaRPr lang="en-US" sz="2399" dirty="0">
              <a:solidFill>
                <a:srgbClr val="3D7FC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371600"/>
            <a:ext cx="8662369" cy="476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 descr="http://dsl1.cewit.stonybrook.edu/~vicente/images_all/images_small/508065510_73fc371bc9_226_508065510.jpg"/>
          <p:cNvSpPr/>
          <p:nvPr/>
        </p:nvSpPr>
        <p:spPr>
          <a:xfrm>
            <a:off x="1669088" y="989650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 descr="http://dsl1.cewit.stonybrook.edu/~vicente/images_all/images_small/508065510_73fc371bc9_226_508065510.jpg"/>
          <p:cNvSpPr/>
          <p:nvPr/>
        </p:nvSpPr>
        <p:spPr>
          <a:xfrm>
            <a:off x="1821449" y="1142008"/>
            <a:ext cx="304721" cy="304722"/>
          </a:xfrm>
          <a:prstGeom prst="rect">
            <a:avLst/>
          </a:prstGeom>
          <a:noFill/>
          <a:ln>
            <a:noFill/>
          </a:ln>
        </p:spPr>
        <p:txBody>
          <a:bodyPr lIns="91410" tIns="45688" rIns="91410" bIns="45688" anchor="t" anchorCtr="0">
            <a:noAutofit/>
          </a:bodyPr>
          <a:lstStyle/>
          <a:p>
            <a:pPr>
              <a:spcBef>
                <a:spcPts val="0"/>
              </a:spcBef>
            </a:pPr>
            <a:endParaRPr sz="239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2887471" y="5978594"/>
            <a:ext cx="7387894" cy="492314"/>
          </a:xfrm>
          <a:prstGeom prst="rect">
            <a:avLst/>
          </a:prstGeom>
          <a:noFill/>
          <a:ln>
            <a:noFill/>
          </a:ln>
        </p:spPr>
        <p:txBody>
          <a:bodyPr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www.robots.ox.ac.uk</a:t>
            </a: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/~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szheng</a:t>
            </a:r>
            <a:r>
              <a:rPr lang="en-US" sz="2399" dirty="0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/</a:t>
            </a:r>
            <a:r>
              <a:rPr lang="en-US" sz="2399" dirty="0" err="1">
                <a:solidFill>
                  <a:srgbClr val="3D7FC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crfasrnndemo</a:t>
            </a:r>
            <a:endParaRPr lang="en-US" sz="2399" dirty="0">
              <a:solidFill>
                <a:srgbClr val="3D7FC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8364" y="1752600"/>
            <a:ext cx="5966109" cy="42259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609441" y="228600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Segmentic</a:t>
            </a:r>
            <a:r>
              <a:rPr lang="en-US" kern="0" dirty="0" smtClean="0"/>
              <a:t> Image Segmentation Demo #2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342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 Python (another option: MATLAB?)</a:t>
            </a:r>
          </a:p>
          <a:p>
            <a:r>
              <a:rPr lang="en-US" dirty="0" smtClean="0"/>
              <a:t>Set up Python (recommend </a:t>
            </a:r>
            <a:r>
              <a:rPr lang="en-US" dirty="0" smtClean="0">
                <a:hlinkClick r:id="rId2"/>
              </a:rPr>
              <a:t>Anaconda Python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Install some packages. Recommend:</a:t>
            </a:r>
          </a:p>
          <a:p>
            <a:pPr lvl="1"/>
            <a:r>
              <a:rPr lang="en-US" dirty="0" err="1" smtClean="0"/>
              <a:t>scikit</a:t>
            </a:r>
            <a:r>
              <a:rPr lang="en-US" dirty="0" smtClean="0"/>
              <a:t>-image (image processing)</a:t>
            </a:r>
          </a:p>
          <a:p>
            <a:pPr lvl="1"/>
            <a:r>
              <a:rPr lang="en-US" dirty="0" err="1" smtClean="0"/>
              <a:t>tensorflow</a:t>
            </a:r>
            <a:r>
              <a:rPr lang="en-US" dirty="0" smtClean="0"/>
              <a:t> (neural networks), ideally configured with GPU support</a:t>
            </a:r>
          </a:p>
          <a:p>
            <a:pPr lvl="1"/>
            <a:r>
              <a:rPr lang="en-US" dirty="0" err="1" smtClean="0"/>
              <a:t>keras</a:t>
            </a:r>
            <a:r>
              <a:rPr lang="en-US" dirty="0" smtClean="0"/>
              <a:t> (neural networks)</a:t>
            </a:r>
          </a:p>
          <a:p>
            <a:pPr lvl="1"/>
            <a:r>
              <a:rPr lang="en-US" dirty="0" err="1" smtClean="0"/>
              <a:t>opencv</a:t>
            </a:r>
            <a:r>
              <a:rPr lang="en-US" dirty="0" smtClean="0"/>
              <a:t> might not hurt, either</a:t>
            </a:r>
          </a:p>
          <a:p>
            <a:r>
              <a:rPr lang="en-US" dirty="0" smtClean="0"/>
              <a:t>Can sign up to use department machines also,</a:t>
            </a:r>
            <a:br>
              <a:rPr lang="en-US" dirty="0" smtClean="0"/>
            </a:br>
            <a:r>
              <a:rPr lang="en-US" dirty="0" smtClean="0"/>
              <a:t>will send document for that.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2114371" cy="4525963"/>
          </a:xfrm>
        </p:spPr>
        <p:txBody>
          <a:bodyPr/>
          <a:lstStyle/>
          <a:p>
            <a:r>
              <a:rPr lang="en-US" dirty="0" smtClean="0"/>
              <a:t>Not required but may help you understand topics in greater detail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Expensive ones (a few copies on reserve at Brown </a:t>
            </a:r>
            <a:r>
              <a:rPr lang="en-US" dirty="0" err="1" smtClean="0"/>
              <a:t>Engr</a:t>
            </a:r>
            <a:r>
              <a:rPr lang="en-US" dirty="0" smtClean="0"/>
              <a:t> library):</a:t>
            </a:r>
          </a:p>
          <a:p>
            <a:pPr lvl="1"/>
            <a:r>
              <a:rPr lang="en-US" dirty="0" smtClean="0"/>
              <a:t>Computer </a:t>
            </a:r>
            <a:r>
              <a:rPr lang="en-US" dirty="0"/>
              <a:t>Vision: A Modern Approach by Forsyth and Ponce</a:t>
            </a:r>
          </a:p>
          <a:p>
            <a:pPr lvl="1"/>
            <a:r>
              <a:rPr lang="en-US" dirty="0"/>
              <a:t>Multiple View Geometry by </a:t>
            </a:r>
            <a:r>
              <a:rPr lang="en-US" dirty="0" smtClean="0"/>
              <a:t>Hartley </a:t>
            </a:r>
            <a:r>
              <a:rPr lang="en-US" dirty="0"/>
              <a:t>and </a:t>
            </a:r>
            <a:r>
              <a:rPr lang="en-US" dirty="0" smtClean="0"/>
              <a:t>Zisserman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Online, free ones:</a:t>
            </a:r>
          </a:p>
          <a:p>
            <a:pPr lvl="1"/>
            <a:r>
              <a:rPr lang="en-US" dirty="0">
                <a:hlinkClick r:id="rId2"/>
              </a:rPr>
              <a:t>Computer Vision: Algorithms and </a:t>
            </a:r>
            <a:r>
              <a:rPr lang="en-US" dirty="0" smtClean="0">
                <a:hlinkClick r:id="rId2"/>
              </a:rPr>
              <a:t>Applications</a:t>
            </a:r>
            <a:r>
              <a:rPr lang="en-US" dirty="0" smtClean="0"/>
              <a:t> by </a:t>
            </a:r>
            <a:r>
              <a:rPr lang="en-US" dirty="0" err="1" smtClean="0"/>
              <a:t>Szeliski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Deep Learning</a:t>
            </a:r>
            <a:r>
              <a:rPr lang="en-US" dirty="0"/>
              <a:t> by </a:t>
            </a:r>
            <a:r>
              <a:rPr lang="en-US" dirty="0" err="1"/>
              <a:t>Goodfellow</a:t>
            </a:r>
            <a:r>
              <a:rPr lang="en-US" dirty="0"/>
              <a:t>, </a:t>
            </a:r>
            <a:r>
              <a:rPr lang="en-US" dirty="0" err="1"/>
              <a:t>Bengio</a:t>
            </a:r>
            <a:r>
              <a:rPr lang="en-US" dirty="0"/>
              <a:t> and </a:t>
            </a:r>
            <a:r>
              <a:rPr lang="en-US" dirty="0" err="1"/>
              <a:t>Courville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76400"/>
            <a:ext cx="11460639" cy="4525963"/>
          </a:xfrm>
        </p:spPr>
        <p:txBody>
          <a:bodyPr/>
          <a:lstStyle/>
          <a:p>
            <a:r>
              <a:rPr lang="en-US" dirty="0" smtClean="0"/>
              <a:t>Know </a:t>
            </a:r>
            <a:r>
              <a:rPr lang="en-US" dirty="0"/>
              <a:t>basic machine learning terminology</a:t>
            </a:r>
          </a:p>
          <a:p>
            <a:r>
              <a:rPr lang="en-US" dirty="0" smtClean="0"/>
              <a:t>Understand </a:t>
            </a:r>
            <a:r>
              <a:rPr lang="en-US" dirty="0"/>
              <a:t>how low-level visual features </a:t>
            </a:r>
            <a:r>
              <a:rPr lang="en-US" dirty="0" smtClean="0"/>
              <a:t>can be detected and tracked by computers (e.g. edges, corners, blobs)</a:t>
            </a:r>
          </a:p>
          <a:p>
            <a:r>
              <a:rPr lang="en-US" dirty="0" smtClean="0"/>
              <a:t>Understand how high-level visual features can be understood by computers (e.g. faces, cars, streets, humans)</a:t>
            </a:r>
          </a:p>
          <a:p>
            <a:r>
              <a:rPr lang="en-US" dirty="0"/>
              <a:t>Understand how images, depth, and geometry can be acquired by computers</a:t>
            </a:r>
          </a:p>
          <a:p>
            <a:r>
              <a:rPr lang="en-US" dirty="0" smtClean="0"/>
              <a:t>Learn about applications such as autonomous driving</a:t>
            </a:r>
          </a:p>
        </p:txBody>
      </p:sp>
    </p:spTree>
    <p:extLst>
      <p:ext uri="{BB962C8B-B14F-4D97-AF65-F5344CB8AC3E}">
        <p14:creationId xmlns:p14="http://schemas.microsoft.com/office/powerpoint/2010/main" val="18175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 4810: Intro to Computer Graphics</a:t>
            </a:r>
          </a:p>
          <a:p>
            <a:r>
              <a:rPr lang="en-US" dirty="0" smtClean="0"/>
              <a:t>CS 6501: Graduate special topics courses, by</a:t>
            </a:r>
          </a:p>
          <a:p>
            <a:pPr lvl="1"/>
            <a:r>
              <a:rPr lang="en-US" dirty="0" smtClean="0"/>
              <a:t>Vicente Ordonez (computer vision)</a:t>
            </a:r>
          </a:p>
          <a:p>
            <a:pPr lvl="1"/>
            <a:r>
              <a:rPr lang="en-US" dirty="0" smtClean="0"/>
              <a:t>Connelly Barnes (computer graphics and vision)</a:t>
            </a:r>
          </a:p>
          <a:p>
            <a:pPr lvl="1"/>
            <a:r>
              <a:rPr lang="en-US" dirty="0" err="1" smtClean="0"/>
              <a:t>Yanjun</a:t>
            </a:r>
            <a:r>
              <a:rPr lang="en-US" dirty="0" smtClean="0"/>
              <a:t> Qi, Kai-Wei Chang, </a:t>
            </a:r>
            <a:r>
              <a:rPr lang="en-US" dirty="0" err="1" smtClean="0"/>
              <a:t>Hongning</a:t>
            </a:r>
            <a:r>
              <a:rPr lang="en-US" dirty="0" smtClean="0"/>
              <a:t> Wang (machine learning)</a:t>
            </a:r>
          </a:p>
          <a:p>
            <a:pPr lvl="1"/>
            <a:r>
              <a:rPr lang="en-US" dirty="0" smtClean="0"/>
              <a:t>Undergraduate students with appropriate background can join</a:t>
            </a:r>
          </a:p>
          <a:p>
            <a:r>
              <a:rPr lang="en-US" dirty="0" smtClean="0"/>
              <a:t>Occasional undergraduate courses by the above researchers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participation (10%)</a:t>
            </a:r>
          </a:p>
          <a:p>
            <a:pPr lvl="1"/>
            <a:r>
              <a:rPr lang="en-US" dirty="0"/>
              <a:t>e.g. being in class, participating in in-class discussions </a:t>
            </a:r>
            <a:endParaRPr lang="en-US" dirty="0" smtClean="0"/>
          </a:p>
          <a:p>
            <a:r>
              <a:rPr lang="en-US" dirty="0"/>
              <a:t>Final course project (25%)</a:t>
            </a:r>
          </a:p>
          <a:p>
            <a:r>
              <a:rPr lang="en-US" dirty="0"/>
              <a:t>Three programming assignments (40%)</a:t>
            </a:r>
            <a:endParaRPr lang="en-US" dirty="0" smtClean="0"/>
          </a:p>
          <a:p>
            <a:r>
              <a:rPr lang="en-US" dirty="0" smtClean="0"/>
              <a:t>Four </a:t>
            </a:r>
            <a:r>
              <a:rPr lang="en-US" dirty="0" smtClean="0"/>
              <a:t>quizzes (indicated on course calendar): (25%)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10 midterm exams</a:t>
            </a:r>
          </a:p>
          <a:p>
            <a:pPr lvl="1"/>
            <a:r>
              <a:rPr lang="en-US" dirty="0" smtClean="0"/>
              <a:t>Just kidding, no exams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info: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Textbooks</a:t>
            </a:r>
            <a:endParaRPr lang="en-US" dirty="0" smtClean="0"/>
          </a:p>
          <a:p>
            <a:pPr lvl="1"/>
            <a:r>
              <a:rPr lang="en-US" dirty="0" smtClean="0"/>
              <a:t>Goals / </a:t>
            </a:r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Related courses</a:t>
            </a:r>
            <a:endParaRPr lang="en-US" dirty="0" smtClean="0"/>
          </a:p>
          <a:p>
            <a:pPr lvl="1"/>
            <a:r>
              <a:rPr lang="en-US" dirty="0" smtClean="0"/>
              <a:t>Grading</a:t>
            </a:r>
          </a:p>
          <a:p>
            <a:r>
              <a:rPr lang="en-US" b="1" dirty="0" smtClean="0"/>
              <a:t>How to define computer vision</a:t>
            </a:r>
            <a:r>
              <a:rPr lang="en-US" b="1" dirty="0"/>
              <a:t> </a:t>
            </a:r>
            <a:r>
              <a:rPr lang="en-US" b="1" dirty="0" smtClean="0"/>
              <a:t>and</a:t>
            </a:r>
            <a:r>
              <a:rPr lang="en-US" b="1" dirty="0" smtClean="0"/>
              <a:t> machine learning?</a:t>
            </a:r>
          </a:p>
          <a:p>
            <a:r>
              <a:rPr lang="en-US" dirty="0"/>
              <a:t>History of computer vision, neural networks, example topics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78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5B7FE2"/>
      </a:hlink>
      <a:folHlink>
        <a:srgbClr val="5B7FE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100824</TotalTime>
  <Words>1187</Words>
  <Application>Microsoft Macintosh PowerPoint</Application>
  <PresentationFormat>Custom</PresentationFormat>
  <Paragraphs>248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Calibri</vt:lpstr>
      <vt:lpstr>Mangal</vt:lpstr>
      <vt:lpstr>Myriad Pro</vt:lpstr>
      <vt:lpstr>Palatino Linotype</vt:lpstr>
      <vt:lpstr>Times New Roman</vt:lpstr>
      <vt:lpstr>Arial</vt:lpstr>
      <vt:lpstr>Helvetica Neue</vt:lpstr>
      <vt:lpstr>Default Design</vt:lpstr>
      <vt:lpstr>CS 4501: Introduction to Computer Vision  Introduction / Overview </vt:lpstr>
      <vt:lpstr>Outline</vt:lpstr>
      <vt:lpstr>About the Instructor</vt:lpstr>
      <vt:lpstr>Course Website</vt:lpstr>
      <vt:lpstr>Textbooks</vt:lpstr>
      <vt:lpstr>Course Goals</vt:lpstr>
      <vt:lpstr>Related courses</vt:lpstr>
      <vt:lpstr>Grading</vt:lpstr>
      <vt:lpstr>Outline</vt:lpstr>
      <vt:lpstr>What is Computer Vision?</vt:lpstr>
      <vt:lpstr>What is Computer Vision?</vt:lpstr>
      <vt:lpstr>Examples of Computer Vision</vt:lpstr>
      <vt:lpstr>Examples of Computer Vision</vt:lpstr>
      <vt:lpstr>What is Computer Vision?</vt:lpstr>
      <vt:lpstr>What is Machine Learning?</vt:lpstr>
      <vt:lpstr>What is Machine Learning?</vt:lpstr>
      <vt:lpstr>Outline</vt:lpstr>
      <vt:lpstr>History of Computer Vision: Hubel &amp; Wiesel (1959)</vt:lpstr>
      <vt:lpstr>History of Computer Vision: Block World (1963)</vt:lpstr>
      <vt:lpstr>History of Computer Vision: David Marr (1970s)</vt:lpstr>
      <vt:lpstr>History of Computer Vision: 1980s</vt:lpstr>
      <vt:lpstr>History of Computer Vision: 1980s</vt:lpstr>
      <vt:lpstr>Scale-Invariant Feature Transform (SIFT, 1999)</vt:lpstr>
      <vt:lpstr>Face Detection (2001)</vt:lpstr>
      <vt:lpstr>HoG and Deformable Part Models (mid 2000s)</vt:lpstr>
      <vt:lpstr>Outline</vt:lpstr>
      <vt:lpstr>Parallel Development: Artificial Neural Networks</vt:lpstr>
      <vt:lpstr>Perceptron (1957, Cornell)</vt:lpstr>
      <vt:lpstr>Neural Networks: Perceptron (1957, Cornell)</vt:lpstr>
      <vt:lpstr>Convolutional Neural Networks (1990s)</vt:lpstr>
      <vt:lpstr>ImageNet (2009)</vt:lpstr>
      <vt:lpstr>Computer Vision: Deep Learning (2012-)</vt:lpstr>
      <vt:lpstr>Fast GPUs + Big Data =&gt; Deep Learning (2012-)</vt:lpstr>
      <vt:lpstr>Image Tagging / Image Classification</vt:lpstr>
      <vt:lpstr>Object Detection</vt:lpstr>
      <vt:lpstr>Image Parsing / Segmentation</vt:lpstr>
      <vt:lpstr>Computer Vision + Natural Language Processing</vt:lpstr>
      <vt:lpstr>Computer Vision + Natural Language Processing</vt:lpstr>
      <vt:lpstr>YOLO: Object Detection Demo</vt:lpstr>
      <vt:lpstr>Semantic Image Segmentation Demo #1</vt:lpstr>
      <vt:lpstr>PowerPoint Presentation</vt:lpstr>
      <vt:lpstr>Programming Assignments</vt:lpstr>
    </vt:vector>
  </TitlesOfParts>
  <Company>Adobe Systems inc.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3422</cp:revision>
  <cp:lastPrinted>2016-08-25T14:29:55Z</cp:lastPrinted>
  <dcterms:created xsi:type="dcterms:W3CDTF">2008-06-05T17:05:06Z</dcterms:created>
  <dcterms:modified xsi:type="dcterms:W3CDTF">2017-01-19T20:17:08Z</dcterms:modified>
</cp:coreProperties>
</file>