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80"/>
  </p:notesMasterIdLst>
  <p:handoutMasterIdLst>
    <p:handoutMasterId r:id="rId81"/>
  </p:handoutMasterIdLst>
  <p:sldIdLst>
    <p:sldId id="1404" r:id="rId2"/>
    <p:sldId id="1408" r:id="rId3"/>
    <p:sldId id="1409" r:id="rId4"/>
    <p:sldId id="1416" r:id="rId5"/>
    <p:sldId id="1417" r:id="rId6"/>
    <p:sldId id="1418" r:id="rId7"/>
    <p:sldId id="1461" r:id="rId8"/>
    <p:sldId id="1419" r:id="rId9"/>
    <p:sldId id="1420" r:id="rId10"/>
    <p:sldId id="1421" r:id="rId11"/>
    <p:sldId id="1422" r:id="rId12"/>
    <p:sldId id="1502" r:id="rId13"/>
    <p:sldId id="1452" r:id="rId14"/>
    <p:sldId id="1453" r:id="rId15"/>
    <p:sldId id="1423" r:id="rId16"/>
    <p:sldId id="1424" r:id="rId17"/>
    <p:sldId id="1454" r:id="rId18"/>
    <p:sldId id="1455" r:id="rId19"/>
    <p:sldId id="1456" r:id="rId20"/>
    <p:sldId id="1457" r:id="rId21"/>
    <p:sldId id="1458" r:id="rId22"/>
    <p:sldId id="1460" r:id="rId23"/>
    <p:sldId id="1459" r:id="rId24"/>
    <p:sldId id="1431" r:id="rId25"/>
    <p:sldId id="1517" r:id="rId26"/>
    <p:sldId id="1518" r:id="rId27"/>
    <p:sldId id="1503" r:id="rId28"/>
    <p:sldId id="1463" r:id="rId29"/>
    <p:sldId id="1464" r:id="rId30"/>
    <p:sldId id="1465" r:id="rId31"/>
    <p:sldId id="1466" r:id="rId32"/>
    <p:sldId id="1467" r:id="rId33"/>
    <p:sldId id="1468" r:id="rId34"/>
    <p:sldId id="1432" r:id="rId35"/>
    <p:sldId id="1433" r:id="rId36"/>
    <p:sldId id="1434" r:id="rId37"/>
    <p:sldId id="1435" r:id="rId38"/>
    <p:sldId id="1504" r:id="rId39"/>
    <p:sldId id="1436" r:id="rId40"/>
    <p:sldId id="1437" r:id="rId41"/>
    <p:sldId id="1506" r:id="rId42"/>
    <p:sldId id="1507" r:id="rId43"/>
    <p:sldId id="1508" r:id="rId44"/>
    <p:sldId id="1509" r:id="rId45"/>
    <p:sldId id="1510" r:id="rId46"/>
    <p:sldId id="1511" r:id="rId47"/>
    <p:sldId id="1512" r:id="rId48"/>
    <p:sldId id="1513" r:id="rId49"/>
    <p:sldId id="1505" r:id="rId50"/>
    <p:sldId id="1438" r:id="rId51"/>
    <p:sldId id="1439" r:id="rId52"/>
    <p:sldId id="1440" r:id="rId53"/>
    <p:sldId id="1441" r:id="rId54"/>
    <p:sldId id="1516" r:id="rId55"/>
    <p:sldId id="1472" r:id="rId56"/>
    <p:sldId id="1474" r:id="rId57"/>
    <p:sldId id="1475" r:id="rId58"/>
    <p:sldId id="1476" r:id="rId59"/>
    <p:sldId id="1477" r:id="rId60"/>
    <p:sldId id="1478" r:id="rId61"/>
    <p:sldId id="1479" r:id="rId62"/>
    <p:sldId id="1480" r:id="rId63"/>
    <p:sldId id="1500" r:id="rId64"/>
    <p:sldId id="1501" r:id="rId65"/>
    <p:sldId id="1483" r:id="rId66"/>
    <p:sldId id="1484" r:id="rId67"/>
    <p:sldId id="1485" r:id="rId68"/>
    <p:sldId id="1486" r:id="rId69"/>
    <p:sldId id="1487" r:id="rId70"/>
    <p:sldId id="1490" r:id="rId71"/>
    <p:sldId id="1491" r:id="rId72"/>
    <p:sldId id="1493" r:id="rId73"/>
    <p:sldId id="1494" r:id="rId74"/>
    <p:sldId id="1495" r:id="rId75"/>
    <p:sldId id="1496" r:id="rId76"/>
    <p:sldId id="1519" r:id="rId77"/>
    <p:sldId id="1497" r:id="rId78"/>
    <p:sldId id="1498" r:id="rId79"/>
  </p:sldIdLst>
  <p:sldSz cx="12188825" cy="6858000"/>
  <p:notesSz cx="6934200" cy="9232900"/>
  <p:custDataLst>
    <p:tags r:id="rId8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pos="4139" userDrawn="1">
          <p15:clr>
            <a:srgbClr val="A4A3A4"/>
          </p15:clr>
        </p15:guide>
        <p15:guide id="9" pos="4339" userDrawn="1">
          <p15:clr>
            <a:srgbClr val="A4A3A4"/>
          </p15:clr>
        </p15:guide>
        <p15:guide id="11" pos="4539" userDrawn="1">
          <p15:clr>
            <a:srgbClr val="A4A3A4"/>
          </p15:clr>
        </p15:guide>
        <p15:guide id="13" pos="4739" userDrawn="1">
          <p15:clr>
            <a:srgbClr val="A4A3A4"/>
          </p15:clr>
        </p15:guide>
        <p15:guide id="15" orient="horz" pos="2460" userDrawn="1">
          <p15:clr>
            <a:srgbClr val="A4A3A4"/>
          </p15:clr>
        </p15:guide>
        <p15:guide id="17" orient="horz" pos="2660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19" orient="horz" pos="2860" userDrawn="1">
          <p15:clr>
            <a:srgbClr val="A4A3A4"/>
          </p15:clr>
        </p15:guide>
        <p15:guide id="20" orient="horz" pos="4176" userDrawn="1">
          <p15:clr>
            <a:srgbClr val="A4A3A4"/>
          </p15:clr>
        </p15:guide>
        <p15:guide id="21" orient="horz" pos="3060" userDrawn="1">
          <p15:clr>
            <a:srgbClr val="A4A3A4"/>
          </p15:clr>
        </p15:guide>
        <p15:guide id="22" pos="4943" userDrawn="1">
          <p15:clr>
            <a:srgbClr val="A4A3A4"/>
          </p15:clr>
        </p15:guide>
        <p15:guide id="24" pos="5135" userDrawn="1">
          <p15:clr>
            <a:srgbClr val="A4A3A4"/>
          </p15:clr>
        </p15:guide>
        <p15:guide id="27" orient="horz" pos="3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CDC"/>
    <a:srgbClr val="99FC99"/>
    <a:srgbClr val="FFFF76"/>
    <a:srgbClr val="FFFF00"/>
    <a:srgbClr val="FF5B5E"/>
    <a:srgbClr val="9999FF"/>
    <a:srgbClr val="A0D8FC"/>
    <a:srgbClr val="93D14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3" autoAdjust="0"/>
    <p:restoredTop sz="86527" autoAdjust="0"/>
  </p:normalViewPr>
  <p:slideViewPr>
    <p:cSldViewPr>
      <p:cViewPr>
        <p:scale>
          <a:sx n="90" d="100"/>
          <a:sy n="90" d="100"/>
        </p:scale>
        <p:origin x="448" y="376"/>
      </p:cViewPr>
      <p:guideLst>
        <p:guide orient="horz" pos="2736"/>
        <p:guide orient="horz" pos="2260"/>
        <p:guide orient="horz" pos="192"/>
        <p:guide pos="4139"/>
        <p:guide pos="4339"/>
        <p:guide pos="4539"/>
        <p:guide pos="4739"/>
        <p:guide orient="horz" pos="2460"/>
        <p:guide orient="horz" pos="2660"/>
        <p:guide orient="horz" pos="4320"/>
        <p:guide orient="horz" pos="2860"/>
        <p:guide orient="horz" pos="4176"/>
        <p:guide orient="horz" pos="3060"/>
        <p:guide pos="4943"/>
        <p:guide pos="5135"/>
        <p:guide orient="horz" pos="3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44" y="1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tags" Target="tags/tag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FD52F11-82F9-487F-A4B4-5FF5AFBE2455}" type="datetimeFigureOut">
              <a:rPr lang="en-US" smtClean="0"/>
              <a:pPr/>
              <a:t>1/24/17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3DC89A8-7065-4E1E-A684-A24A390C97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9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A601B93-F761-48BF-8BD7-15ACBDE718AB}" type="datetimeFigureOut">
              <a:rPr lang="en-US" smtClean="0"/>
              <a:pPr/>
              <a:t>1/24/17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C52F251-12B7-4DA9-BBB1-AB213C944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Light passes through several transparent nerve layers to reach rods and cones, and is absorbed by the pigmented</a:t>
            </a:r>
            <a:r>
              <a:rPr lang="en-US" baseline="0" dirty="0" smtClean="0"/>
              <a:t> epithelium after that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When light falls on a receptor it sends a response to the bipolar</a:t>
            </a:r>
            <a:r>
              <a:rPr lang="en-US" baseline="0" dirty="0" smtClean="0"/>
              <a:t> cells which signal the retinal ganglion cells. A lot of compression and encoding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2F251-12B7-4DA9-BBB1-AB213C94493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02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726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823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197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68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586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328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46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711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589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81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316016" y="9650993"/>
            <a:ext cx="3302331" cy="507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03" tIns="48052" rIns="96103" bIns="48052"/>
          <a:lstStyle>
            <a:lvl1pPr defTabSz="101609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80840" indent="-300323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1293" indent="-240259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81810" indent="-240259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62327" indent="-240259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42845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123362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603879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84396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75052FA-2EAA-B043-89E6-D1DD233D3ACC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62000"/>
            <a:ext cx="6769100" cy="3810000"/>
          </a:xfrm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ea typeface="+mn-ea"/>
                <a:sym typeface="Symbol" pitchFamily="18" charset="2"/>
              </a:rPr>
              <a:t>  </a:t>
            </a:r>
            <a:r>
              <a:rPr 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sym typeface="Symbol" pitchFamily="18" charset="2"/>
              </a:rPr>
              <a:t>At least 3 spectral bands required (e.g. R,G,B)</a:t>
            </a:r>
            <a:r>
              <a:rPr lang="en-US" smtClean="0">
                <a:ea typeface="+mn-ea"/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916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932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499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881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824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572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3834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4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823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555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5450" y="762000"/>
            <a:ext cx="6769100" cy="38100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Metamerism can be illuminant based or observer based. Color blindness produced well known instances of metamerism.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316016" y="9650993"/>
            <a:ext cx="3302331" cy="507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03" tIns="48052" rIns="96103" bIns="48052"/>
          <a:lstStyle>
            <a:lvl1pPr defTabSz="101609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80840" indent="-300323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1293" indent="-240259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81810" indent="-240259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62327" indent="-240259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42845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123362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603879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84396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D7F11D16-1322-A14E-B430-EA2042722911}" type="slidenum">
              <a:rPr lang="en-US" sz="1300"/>
              <a:pPr/>
              <a:t>24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1340981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501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26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5450" y="762000"/>
            <a:ext cx="6769100" cy="3810000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http://en.wikipedia.org/wiki/Rolling_shutter</a:t>
            </a:r>
          </a:p>
          <a:p>
            <a:r>
              <a:rPr lang="en-US"/>
              <a:t>Even DSLRs have this problem.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316016" y="9650993"/>
            <a:ext cx="3302331" cy="507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03" tIns="48052" rIns="96103" bIns="48052"/>
          <a:lstStyle>
            <a:lvl1pPr defTabSz="101609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80840" indent="-300323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1293" indent="-240259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81810" indent="-240259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62327" indent="-240259" defTabSz="1016094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42845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123362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603879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84396" indent="-240259" defTabSz="10160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7D56FFF5-61D9-FF40-A7D7-68B9AC803835}" type="slidenum">
              <a:rPr lang="en-US" sz="1300"/>
              <a:pPr/>
              <a:t>33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732638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316016" y="9650993"/>
            <a:ext cx="3302331" cy="507328"/>
          </a:xfrm>
          <a:prstGeom prst="rect">
            <a:avLst/>
          </a:prstGeom>
          <a:ln/>
        </p:spPr>
        <p:txBody>
          <a:bodyPr lIns="96103" tIns="48052" rIns="96103" bIns="48052"/>
          <a:lstStyle/>
          <a:p>
            <a:fld id="{3687E141-E369-5D48-9B85-D0047A138A3C}" type="slidenum">
              <a:rPr lang="en-US"/>
              <a:pPr/>
              <a:t>41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60413"/>
            <a:ext cx="6773862" cy="38115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5339" y="4826337"/>
            <a:ext cx="5589323" cy="4572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49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316016" y="9650993"/>
            <a:ext cx="3302331" cy="507328"/>
          </a:xfrm>
          <a:prstGeom prst="rect">
            <a:avLst/>
          </a:prstGeom>
          <a:ln/>
        </p:spPr>
        <p:txBody>
          <a:bodyPr lIns="96103" tIns="48052" rIns="96103" bIns="48052"/>
          <a:lstStyle/>
          <a:p>
            <a:fld id="{0A3361E2-C912-A44A-B236-B974AD878527}" type="slidenum">
              <a:rPr lang="en-US"/>
              <a:pPr/>
              <a:t>43</a:t>
            </a:fld>
            <a:endParaRPr lang="en-US"/>
          </a:p>
        </p:txBody>
      </p:sp>
      <p:sp>
        <p:nvSpPr>
          <p:cNvPr id="369666" name="Rectangle 2"/>
          <p:cNvSpPr>
            <a:spLocks noChangeArrowheads="1"/>
          </p:cNvSpPr>
          <p:nvPr/>
        </p:nvSpPr>
        <p:spPr bwMode="auto">
          <a:xfrm>
            <a:off x="4317670" y="0"/>
            <a:ext cx="3322174" cy="4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103" tIns="48052" rIns="96103" bIns="48052" anchor="ctr"/>
          <a:lstStyle/>
          <a:p>
            <a:endParaRPr lang="en-US"/>
          </a:p>
        </p:txBody>
      </p:sp>
      <p:sp>
        <p:nvSpPr>
          <p:cNvPr id="369667" name="Rectangle 3"/>
          <p:cNvSpPr>
            <a:spLocks noChangeArrowheads="1"/>
          </p:cNvSpPr>
          <p:nvPr/>
        </p:nvSpPr>
        <p:spPr bwMode="auto">
          <a:xfrm>
            <a:off x="4317670" y="9674512"/>
            <a:ext cx="3322174" cy="49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533" tIns="49384" rIns="100533" bIns="49384" anchor="b"/>
          <a:lstStyle/>
          <a:p>
            <a:pPr algn="r" defTabSz="1016094"/>
            <a:r>
              <a:rPr lang="en-US">
                <a:latin typeface="Times New Roman" charset="0"/>
              </a:rPr>
              <a:t>2</a:t>
            </a:r>
          </a:p>
        </p:txBody>
      </p:sp>
      <p:sp>
        <p:nvSpPr>
          <p:cNvPr id="369668" name="Rectangle 4"/>
          <p:cNvSpPr>
            <a:spLocks noChangeArrowheads="1"/>
          </p:cNvSpPr>
          <p:nvPr/>
        </p:nvSpPr>
        <p:spPr bwMode="auto">
          <a:xfrm>
            <a:off x="0" y="9674512"/>
            <a:ext cx="3322175" cy="49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103" tIns="48052" rIns="96103" bIns="48052" anchor="ctr"/>
          <a:lstStyle/>
          <a:p>
            <a:endParaRPr lang="en-US"/>
          </a:p>
        </p:txBody>
      </p:sp>
      <p:sp>
        <p:nvSpPr>
          <p:cNvPr id="369669" name="Rectangle 5"/>
          <p:cNvSpPr>
            <a:spLocks noChangeArrowheads="1"/>
          </p:cNvSpPr>
          <p:nvPr/>
        </p:nvSpPr>
        <p:spPr bwMode="auto">
          <a:xfrm>
            <a:off x="0" y="0"/>
            <a:ext cx="3322175" cy="4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103" tIns="48052" rIns="96103" bIns="48052" anchor="ctr"/>
          <a:lstStyle/>
          <a:p>
            <a:endParaRPr lang="en-US"/>
          </a:p>
        </p:txBody>
      </p:sp>
      <p:sp>
        <p:nvSpPr>
          <p:cNvPr id="36967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62000"/>
            <a:ext cx="6769100" cy="3810000"/>
          </a:xfrm>
          <a:ln w="12700"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96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7149" y="4836416"/>
            <a:ext cx="5645547" cy="4587790"/>
          </a:xfrm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0533" tIns="49384" rIns="100533" bIns="493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9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316016" y="9650993"/>
            <a:ext cx="3302331" cy="507328"/>
          </a:xfrm>
          <a:prstGeom prst="rect">
            <a:avLst/>
          </a:prstGeom>
          <a:ln/>
        </p:spPr>
        <p:txBody>
          <a:bodyPr lIns="96103" tIns="48052" rIns="96103" bIns="48052"/>
          <a:lstStyle/>
          <a:p>
            <a:fld id="{0379F3DA-2849-2A49-85DC-74134E994BC7}" type="slidenum">
              <a:rPr lang="en-US"/>
              <a:pPr/>
              <a:t>44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60413"/>
            <a:ext cx="6773862" cy="38115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5339" y="4826337"/>
            <a:ext cx="5589323" cy="4572672"/>
          </a:xfrm>
        </p:spPr>
        <p:txBody>
          <a:bodyPr lIns="101487" tIns="50743" rIns="101487" bIns="5074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51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316016" y="9650993"/>
            <a:ext cx="3302331" cy="507328"/>
          </a:xfrm>
          <a:prstGeom prst="rect">
            <a:avLst/>
          </a:prstGeom>
          <a:ln/>
        </p:spPr>
        <p:txBody>
          <a:bodyPr lIns="96103" tIns="48052" rIns="96103" bIns="48052"/>
          <a:lstStyle/>
          <a:p>
            <a:fld id="{E51E0E49-6894-9247-B82A-9D264CE70896}" type="slidenum">
              <a:rPr lang="en-US"/>
              <a:pPr/>
              <a:t>47</a:t>
            </a:fld>
            <a:endParaRPr lang="en-US"/>
          </a:p>
        </p:txBody>
      </p:sp>
      <p:sp>
        <p:nvSpPr>
          <p:cNvPr id="374786" name="Rectangle 2"/>
          <p:cNvSpPr>
            <a:spLocks noChangeArrowheads="1"/>
          </p:cNvSpPr>
          <p:nvPr/>
        </p:nvSpPr>
        <p:spPr bwMode="auto">
          <a:xfrm>
            <a:off x="4317670" y="0"/>
            <a:ext cx="3322174" cy="4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103" tIns="48052" rIns="96103" bIns="48052" anchor="ctr"/>
          <a:lstStyle/>
          <a:p>
            <a:endParaRPr lang="en-US"/>
          </a:p>
        </p:txBody>
      </p:sp>
      <p:sp>
        <p:nvSpPr>
          <p:cNvPr id="374787" name="Rectangle 3"/>
          <p:cNvSpPr>
            <a:spLocks noChangeArrowheads="1"/>
          </p:cNvSpPr>
          <p:nvPr/>
        </p:nvSpPr>
        <p:spPr bwMode="auto">
          <a:xfrm>
            <a:off x="4317670" y="9674512"/>
            <a:ext cx="3322174" cy="49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533" tIns="49384" rIns="100533" bIns="49384" anchor="b"/>
          <a:lstStyle/>
          <a:p>
            <a:pPr algn="r" defTabSz="1016094"/>
            <a:r>
              <a:rPr lang="en-US">
                <a:latin typeface="Times New Roman" charset="0"/>
              </a:rPr>
              <a:t>3</a:t>
            </a:r>
          </a:p>
        </p:txBody>
      </p:sp>
      <p:sp>
        <p:nvSpPr>
          <p:cNvPr id="374788" name="Rectangle 4"/>
          <p:cNvSpPr>
            <a:spLocks noChangeArrowheads="1"/>
          </p:cNvSpPr>
          <p:nvPr/>
        </p:nvSpPr>
        <p:spPr bwMode="auto">
          <a:xfrm>
            <a:off x="0" y="9674512"/>
            <a:ext cx="3322175" cy="49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103" tIns="48052" rIns="96103" bIns="48052" anchor="ctr"/>
          <a:lstStyle/>
          <a:p>
            <a:endParaRPr lang="en-US"/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0" y="0"/>
            <a:ext cx="3322175" cy="4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103" tIns="48052" rIns="96103" bIns="48052" anchor="ctr"/>
          <a:lstStyle/>
          <a:p>
            <a:endParaRPr lang="en-US"/>
          </a:p>
        </p:txBody>
      </p:sp>
      <p:sp>
        <p:nvSpPr>
          <p:cNvPr id="37479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62000"/>
            <a:ext cx="6769100" cy="3810000"/>
          </a:xfrm>
          <a:ln w="12700"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47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7149" y="4836416"/>
            <a:ext cx="5645547" cy="4587790"/>
          </a:xfrm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0533" tIns="49384" rIns="100533" bIns="493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79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60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3BB4-0063-6643-8BFA-202AE7E57B7B}" type="datetime1">
              <a:rPr lang="en-US" smtClean="0"/>
              <a:t>1/24/17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4454-85EF-4EF2-9423-996440C7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0385-8BDE-F54B-9730-D68B865BF9E1}" type="datetime1">
              <a:rPr lang="en-US" smtClean="0"/>
              <a:t>1/24/17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B1B0-ADFA-46F4-8B73-438389ED9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9B27-6A5B-C843-9442-BBD928463B64}" type="datetime1">
              <a:rPr lang="en-US" smtClean="0"/>
              <a:t>1/24/17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74B-C2BD-42B0-AA76-1E4B8510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FA16-E477-F448-9FA9-E346F262FBD1}" type="datetime1">
              <a:rPr lang="en-US" smtClean="0"/>
              <a:t>1/24/17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01BB-B377-4770-8642-AFF57E968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722445"/>
            <a:ext cx="5383398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4060835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441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A858B-75E7-6548-829B-7F3B51F40179}" type="datetime1">
              <a:rPr lang="en-US" smtClean="0"/>
              <a:t>1/24/17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4515" y="6245233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5326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B948-4B93-4792-893C-5BB4DD29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65665" y="274320"/>
            <a:ext cx="11457496" cy="8229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</a:defRPr>
            </a:lvl1pPr>
            <a:lvl2pPr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</a:defRPr>
            </a:lvl2pPr>
            <a:lvl3pPr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</a:defRPr>
            </a:lvl3pPr>
            <a:lvl4pPr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</a:defRPr>
            </a:lvl4pPr>
            <a:lvl5pPr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</a:defRPr>
            </a:lvl5pPr>
            <a:lvl6pPr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</a:defRPr>
            </a:lvl6pPr>
            <a:lvl7pPr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</a:defRPr>
            </a:lvl7pPr>
            <a:lvl8pPr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</a:defRPr>
            </a:lvl8pPr>
            <a:lvl9pPr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65665" y="1645921"/>
            <a:ext cx="11457496" cy="493775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CCCCCC"/>
              </a:buClr>
              <a:buSzPct val="98765"/>
              <a:defRPr sz="2399">
                <a:solidFill>
                  <a:srgbClr val="CCCCCC"/>
                </a:solidFill>
              </a:defRPr>
            </a:lvl1pPr>
            <a:lvl2pPr>
              <a:buClr>
                <a:srgbClr val="CCCCCC"/>
              </a:buClr>
              <a:buSzPct val="98765"/>
              <a:defRPr sz="2399">
                <a:solidFill>
                  <a:srgbClr val="CCCCCC"/>
                </a:solidFill>
              </a:defRPr>
            </a:lvl2pPr>
            <a:lvl3pPr>
              <a:buClr>
                <a:srgbClr val="CCCCCC"/>
              </a:buClr>
              <a:buSzPct val="98765"/>
              <a:defRPr sz="2399">
                <a:solidFill>
                  <a:srgbClr val="CCCCCC"/>
                </a:solidFill>
              </a:defRPr>
            </a:lvl3pPr>
            <a:lvl4pPr>
              <a:buClr>
                <a:srgbClr val="CCCCCC"/>
              </a:buClr>
              <a:buSzPct val="98765"/>
              <a:defRPr sz="2399">
                <a:solidFill>
                  <a:srgbClr val="CCCCCC"/>
                </a:solidFill>
              </a:defRPr>
            </a:lvl4pPr>
            <a:lvl5pPr>
              <a:buClr>
                <a:srgbClr val="CCCCCC"/>
              </a:buClr>
              <a:buSzPct val="98765"/>
              <a:defRPr sz="2399">
                <a:solidFill>
                  <a:srgbClr val="CCCCCC"/>
                </a:solidFill>
              </a:defRPr>
            </a:lvl5pPr>
            <a:lvl6pPr>
              <a:buClr>
                <a:srgbClr val="CCCCCC"/>
              </a:buClr>
              <a:buSzPct val="98765"/>
              <a:defRPr sz="2399">
                <a:solidFill>
                  <a:srgbClr val="CCCCCC"/>
                </a:solidFill>
              </a:defRPr>
            </a:lvl6pPr>
            <a:lvl7pPr>
              <a:buClr>
                <a:srgbClr val="CCCCCC"/>
              </a:buClr>
              <a:buSzPct val="98765"/>
              <a:defRPr sz="2399">
                <a:solidFill>
                  <a:srgbClr val="CCCCCC"/>
                </a:solidFill>
              </a:defRPr>
            </a:lvl7pPr>
            <a:lvl8pPr>
              <a:buClr>
                <a:srgbClr val="CCCCCC"/>
              </a:buClr>
              <a:buSzPct val="98765"/>
              <a:defRPr sz="2399">
                <a:solidFill>
                  <a:srgbClr val="CCCCCC"/>
                </a:solidFill>
              </a:defRPr>
            </a:lvl8pPr>
            <a:lvl9pPr>
              <a:buClr>
                <a:srgbClr val="CCCCCC"/>
              </a:buClr>
              <a:buSzPct val="98765"/>
              <a:defRPr sz="2399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40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>
            <a:lvl1pPr algn="l"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600">
                <a:solidFill>
                  <a:schemeClr val="tx1"/>
                </a:solidFill>
                <a:latin typeface="+mj-lt"/>
              </a:defRPr>
            </a:lvl4pPr>
            <a:lvl5pP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46FC-164B-1E48-8AC9-B1C3A9A0BBEB}" type="datetime1">
              <a:rPr lang="en-US" smtClean="0"/>
              <a:t>1/24/17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E91225-603B-45C4-9B95-9148E1945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0969943" cy="48768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9494-0464-0A4D-9882-F7BCD878CCE9}" type="datetime1">
              <a:rPr lang="en-US" altLang="en-US" smtClean="0"/>
              <a:t>1/24/17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3A-D85E-5349-A326-949F8A1B9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ECCC-D588-4F48-A5A9-CB569549639D}" type="datetime1">
              <a:rPr lang="en-US" smtClean="0"/>
              <a:t>1/24/17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7A0A-6EFB-4AE8-8DF1-FDCC487E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8A88-B28E-6C48-8EE4-D710480A13DF}" type="datetime1">
              <a:rPr lang="en-US" smtClean="0"/>
              <a:t>1/24/17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136C2-5ADC-489C-980E-7B21FA7E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B907-6EEB-BE42-9571-BA5902357F40}" type="datetime1">
              <a:rPr lang="en-US" smtClean="0"/>
              <a:t>1/24/17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E099-C28E-4360-8B9F-90F01C11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E518C-706E-A44F-8185-CAD2C0A17AB4}" type="datetime1">
              <a:rPr lang="en-US" smtClean="0"/>
              <a:t>1/24/17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BA5B-4022-4ACE-A22E-32320DE3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7EB4F-8E31-864F-A1A2-E501EC8ADECD}" type="datetime1">
              <a:rPr lang="en-US" smtClean="0"/>
              <a:t>1/24/17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B2BA-A88A-4079-B533-94F861A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A529-41DC-D04D-8D8B-4459AE6BCBC6}" type="datetime1">
              <a:rPr lang="en-US" smtClean="0"/>
              <a:t>1/24/17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5CE1-4AAF-4E37-8CF5-8E274333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286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72244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7392495-4985-3F44-89F7-F00D9B72EF84}" type="datetime1">
              <a:rPr lang="en-US" smtClean="0"/>
              <a:t>1/24/17</a:t>
            </a:fld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33"/>
            <a:ext cx="385979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6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743AD-4FDF-4A10-9151-5C96EDC58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30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 sz="2600">
          <a:solidFill>
            <a:schemeClr val="bg1"/>
          </a:solidFill>
          <a:latin typeface="Myriad Pro" pitchFamily="34" charset="0"/>
        </a:defRPr>
      </a:lvl2pPr>
      <a:lvl3pPr marL="11430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2200">
          <a:solidFill>
            <a:schemeClr val="bg1"/>
          </a:solidFill>
          <a:latin typeface="Myriad Pro" pitchFamily="34" charset="0"/>
        </a:defRPr>
      </a:lvl3pPr>
      <a:lvl4pPr marL="16002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>
          <a:solidFill>
            <a:schemeClr val="bg1"/>
          </a:solidFill>
          <a:latin typeface="Myriad Pro" pitchFamily="34" charset="0"/>
        </a:defRPr>
      </a:lvl4pPr>
      <a:lvl5pPr marL="20574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bg1"/>
          </a:solidFill>
          <a:latin typeface="Myriad Pro" pitchFamily="34" charset="0"/>
        </a:defRPr>
      </a:lvl5pPr>
      <a:lvl6pPr marL="25146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W7ZQ-FG7Nvw&amp;t=28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Recombination_(cosmology)" TargetMode="Externa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hyperlink" Target="http://www.yorku.ca/eye/photopik.ht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wmf"/><Relationship Id="rId3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wmf"/><Relationship Id="rId3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hyperlink" Target="https://en.wikipedia.org/wiki/Color_blindness#/media/File:Braeburn_GrannySmith_dichromat_sim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www.pinterest.com/apothecaria/flowers-in-ultraviolet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hyperlink" Target="http://www.axis.com/products/video/camera/progressive_scan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hyperlink" Target="http://www.axis.com/products/video/camera/progressive_scan.htm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hyperlink" Target="http://www.axis.com/products/video/camera/progressive_scan.ht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hyperlink" Target="https://www.youtube.com/watch?v=EaB9EHeDLSk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michaelbach.de/ot/sze_muelue/index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wmf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en.wikipedia.org/wiki/Fovea_centralis#/media/File:Human_photoreceptor_distribution.sv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162" y="2895600"/>
            <a:ext cx="10360501" cy="1470025"/>
          </a:xfrm>
        </p:spPr>
        <p:txBody>
          <a:bodyPr/>
          <a:lstStyle/>
          <a:p>
            <a:r>
              <a:rPr lang="en-US" dirty="0"/>
              <a:t>CS </a:t>
            </a:r>
            <a:r>
              <a:rPr lang="en-US" dirty="0" smtClean="0"/>
              <a:t>4501: Introduction to</a:t>
            </a:r>
            <a:br>
              <a:rPr lang="en-US" dirty="0" smtClean="0"/>
            </a:br>
            <a:r>
              <a:rPr lang="en-US" dirty="0" smtClean="0"/>
              <a:t>Computer Vision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Image Formation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323" y="5715000"/>
            <a:ext cx="8532178" cy="609600"/>
          </a:xfrm>
        </p:spPr>
        <p:txBody>
          <a:bodyPr/>
          <a:lstStyle/>
          <a:p>
            <a:r>
              <a:rPr lang="en-US" dirty="0" smtClean="0"/>
              <a:t>Connelly Barnes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11625" y="6376987"/>
            <a:ext cx="1037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Some slides from Jason Lawrence,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Alexei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Efros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Steve Seitz, Stephen Palmer,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Fredo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Durand, Edward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Adleson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2412" y="76201"/>
            <a:ext cx="9144000" cy="838200"/>
          </a:xfrm>
        </p:spPr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Visual Clutter - Bandwidth Overload</a:t>
            </a:r>
            <a:endParaRPr lang="en-US" sz="4320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2482"/>
          <a:stretch/>
        </p:blipFill>
        <p:spPr>
          <a:xfrm>
            <a:off x="3213100" y="904131"/>
            <a:ext cx="5762625" cy="59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4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60" dirty="0">
                <a:latin typeface="Arial" charset="0"/>
              </a:rPr>
              <a:t>Eye </a:t>
            </a:r>
            <a:r>
              <a:rPr lang="en-US" sz="3960" dirty="0" smtClean="0">
                <a:latin typeface="Arial" charset="0"/>
              </a:rPr>
              <a:t>Movements: Saccades</a:t>
            </a:r>
            <a:endParaRPr lang="en-US" sz="3960" dirty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9801" y="3290501"/>
            <a:ext cx="666721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80" dirty="0">
                <a:hlinkClick r:id="rId2"/>
              </a:rPr>
              <a:t>Motion Magnification -- Eye Movements</a:t>
            </a:r>
            <a:endParaRPr lang="en-US" sz="2880" dirty="0"/>
          </a:p>
        </p:txBody>
      </p:sp>
      <p:sp>
        <p:nvSpPr>
          <p:cNvPr id="2" name="TextBox 1"/>
          <p:cNvSpPr txBox="1"/>
          <p:nvPr/>
        </p:nvSpPr>
        <p:spPr>
          <a:xfrm>
            <a:off x="5051499" y="1371600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“se-KAHDs”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8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b="1" dirty="0" smtClean="0"/>
              <a:t>Visible light and </a:t>
            </a:r>
            <a:r>
              <a:rPr lang="en-US" b="1" dirty="0" smtClean="0"/>
              <a:t>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Image representation</a:t>
            </a:r>
          </a:p>
          <a:p>
            <a:pPr lvl="1"/>
            <a:r>
              <a:rPr lang="en-US" dirty="0" smtClean="0"/>
              <a:t>Color spaces</a:t>
            </a:r>
          </a:p>
          <a:p>
            <a:pPr lvl="1"/>
            <a:r>
              <a:rPr lang="en-US" dirty="0"/>
              <a:t>Lens models and camera parameters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880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Visible Light?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Electromagnetic radiation with frequencies (wavelengths) between:</a:t>
            </a:r>
          </a:p>
          <a:p>
            <a:pPr lvl="1"/>
            <a:r>
              <a:rPr lang="en-US" dirty="0" smtClean="0"/>
              <a:t>Red: 4.3 x 10</a:t>
            </a:r>
            <a:r>
              <a:rPr lang="en-US" baseline="30000" dirty="0" smtClean="0"/>
              <a:t>14</a:t>
            </a:r>
            <a:r>
              <a:rPr lang="en-US" dirty="0" smtClean="0"/>
              <a:t> Hz (700 nm)</a:t>
            </a:r>
          </a:p>
          <a:p>
            <a:pPr lvl="1"/>
            <a:r>
              <a:rPr lang="en-US" dirty="0" smtClean="0"/>
              <a:t>Violet: 7.5 x 10</a:t>
            </a:r>
            <a:r>
              <a:rPr lang="en-US" baseline="30000" dirty="0" smtClean="0"/>
              <a:t>14</a:t>
            </a:r>
            <a:r>
              <a:rPr lang="en-US" dirty="0" smtClean="0"/>
              <a:t> Hz (400 nm)</a:t>
            </a:r>
          </a:p>
        </p:txBody>
      </p:sp>
    </p:spTree>
    <p:extLst>
      <p:ext uri="{BB962C8B-B14F-4D97-AF65-F5344CB8AC3E}">
        <p14:creationId xmlns:p14="http://schemas.microsoft.com/office/powerpoint/2010/main" val="11972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Beginnings of Visible Light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“Immediately after the Big Bang, the universe was a hot, dense plasma of photons, electrons, and protons. The plasma was effectively opaque to electromagnetic </a:t>
            </a:r>
            <a:r>
              <a:rPr lang="en-US" dirty="0" smtClean="0"/>
              <a:t>radiation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“Eventually</a:t>
            </a:r>
            <a:r>
              <a:rPr lang="en-US" dirty="0"/>
              <a:t>, the universe </a:t>
            </a:r>
            <a:r>
              <a:rPr lang="en-US" dirty="0" smtClean="0"/>
              <a:t>cooled [and hydrogen formed]</a:t>
            </a:r>
            <a:r>
              <a:rPr lang="mr-IN" dirty="0" smtClean="0"/>
              <a:t>…</a:t>
            </a:r>
            <a:r>
              <a:rPr lang="en-US" dirty="0" smtClean="0"/>
              <a:t>”</a:t>
            </a:r>
          </a:p>
          <a:p>
            <a:r>
              <a:rPr lang="en-US" dirty="0"/>
              <a:t>“Once photons decoupled from matter, they traveled freely through the universe without interacting with matter and constitute what is observed today as cosmic microwave background </a:t>
            </a:r>
            <a:r>
              <a:rPr lang="en-US" dirty="0" smtClean="0"/>
              <a:t>radiation.” </a:t>
            </a:r>
            <a:r>
              <a:rPr lang="mr-IN" dirty="0" smtClean="0"/>
              <a:t>–</a:t>
            </a:r>
            <a:r>
              <a:rPr lang="en-US" dirty="0" smtClean="0"/>
              <a:t> Wikipedia </a:t>
            </a:r>
            <a:r>
              <a:rPr lang="en-US" dirty="0" smtClean="0">
                <a:hlinkClick r:id="rId2"/>
              </a:rPr>
              <a:t>Recombination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2" y="5516105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9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Electromagnetic Spectrum</a:t>
            </a:r>
          </a:p>
        </p:txBody>
      </p:sp>
      <p:pic>
        <p:nvPicPr>
          <p:cNvPr id="23555" name="Picture 3" descr="spectr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89" y="1419672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89" y="2943672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222123" y="6362185"/>
            <a:ext cx="5444290" cy="36933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39" tIns="45719" rIns="91439" bIns="45719">
            <a:spAutoFit/>
          </a:bodyPr>
          <a:lstStyle/>
          <a:p>
            <a:pPr algn="ctr" eaLnBrk="1" hangingPunct="1"/>
            <a:r>
              <a:rPr lang="en-US" dirty="0">
                <a:solidFill>
                  <a:schemeClr val="accent1"/>
                </a:solidFill>
                <a:sym typeface="Symbol" charset="0"/>
                <a:hlinkClick r:id="rId5"/>
              </a:rPr>
              <a:t>http://</a:t>
            </a:r>
            <a:r>
              <a:rPr lang="en-US" dirty="0" err="1">
                <a:solidFill>
                  <a:schemeClr val="accent1"/>
                </a:solidFill>
                <a:sym typeface="Symbol" charset="0"/>
                <a:hlinkClick r:id="rId5"/>
              </a:rPr>
              <a:t>www.yorku.ca</a:t>
            </a:r>
            <a:r>
              <a:rPr lang="en-US" dirty="0">
                <a:solidFill>
                  <a:schemeClr val="accent1"/>
                </a:solidFill>
                <a:sym typeface="Symbol" charset="0"/>
                <a:hlinkClick r:id="rId5"/>
              </a:rPr>
              <a:t>/eye/</a:t>
            </a:r>
            <a:r>
              <a:rPr lang="en-US" dirty="0" err="1">
                <a:solidFill>
                  <a:schemeClr val="accent1"/>
                </a:solidFill>
                <a:sym typeface="Symbol" charset="0"/>
                <a:hlinkClick r:id="rId5"/>
              </a:rPr>
              <a:t>photopik.htm</a:t>
            </a:r>
            <a:endParaRPr lang="en-US" dirty="0">
              <a:solidFill>
                <a:schemeClr val="accent1"/>
              </a:solidFill>
              <a:sym typeface="Symbol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979612" y="5502401"/>
            <a:ext cx="7369323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3240" dirty="0"/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1438924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2" y="2286000"/>
            <a:ext cx="7772400" cy="1143000"/>
          </a:xfrm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402436" name="Rectangle 4"/>
          <p:cNvSpPr>
            <a:spLocks noChangeArrowheads="1"/>
          </p:cNvSpPr>
          <p:nvPr/>
        </p:nvSpPr>
        <p:spPr bwMode="auto">
          <a:xfrm>
            <a:off x="1903412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287850">
                  <a:gamma/>
                  <a:shade val="46275"/>
                  <a:invGamma/>
                </a:srgbClr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1439" tIns="45719" rIns="91439" bIns="45719" anchor="ctr"/>
          <a:lstStyle/>
          <a:p>
            <a:pPr>
              <a:defRPr/>
            </a:pPr>
            <a:endParaRPr lang="en-US" altLang="en-US">
              <a:latin typeface="Times" pitchFamily="18" charset="0"/>
              <a:ea typeface="+mn-ea"/>
            </a:endParaRPr>
          </a:p>
        </p:txBody>
      </p:sp>
      <p:sp>
        <p:nvSpPr>
          <p:cNvPr id="24581" name="Text Box 12"/>
          <p:cNvSpPr txBox="1">
            <a:spLocks noChangeArrowheads="1"/>
          </p:cNvSpPr>
          <p:nvPr/>
        </p:nvSpPr>
        <p:spPr bwMode="auto">
          <a:xfrm>
            <a:off x="3046413" y="1951038"/>
            <a:ext cx="7047120" cy="5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790">
                <a:solidFill>
                  <a:srgbClr val="FFFF00"/>
                </a:solidFill>
                <a:latin typeface="Helvetica" charset="0"/>
              </a:rPr>
              <a:t>Why do we see light of these wavelengths?</a:t>
            </a:r>
          </a:p>
        </p:txBody>
      </p:sp>
      <p:sp>
        <p:nvSpPr>
          <p:cNvPr id="24582" name="Rectangle 13"/>
          <p:cNvSpPr>
            <a:spLocks noChangeArrowheads="1"/>
          </p:cNvSpPr>
          <p:nvPr/>
        </p:nvSpPr>
        <p:spPr bwMode="auto">
          <a:xfrm>
            <a:off x="8456613" y="6156326"/>
            <a:ext cx="1576070" cy="24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99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2458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2559051"/>
            <a:ext cx="44164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5707148" y="3048001"/>
            <a:ext cx="4513093" cy="95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790">
                <a:solidFill>
                  <a:srgbClr val="FFFF00"/>
                </a:solidFill>
                <a:latin typeface="Helvetica" charset="0"/>
              </a:rPr>
              <a:t>…because that’s where the</a:t>
            </a:r>
          </a:p>
          <a:p>
            <a:pPr algn="ctr"/>
            <a:r>
              <a:rPr lang="en-US" sz="2790">
                <a:solidFill>
                  <a:srgbClr val="FFFF00"/>
                </a:solidFill>
                <a:latin typeface="Helvetica" charset="0"/>
              </a:rPr>
              <a:t>Sun radiates EM energy</a:t>
            </a:r>
          </a:p>
        </p:txBody>
      </p:sp>
      <p:sp>
        <p:nvSpPr>
          <p:cNvPr id="24585" name="Rectangle 16"/>
          <p:cNvSpPr>
            <a:spLocks noChangeArrowheads="1"/>
          </p:cNvSpPr>
          <p:nvPr/>
        </p:nvSpPr>
        <p:spPr bwMode="auto">
          <a:xfrm>
            <a:off x="2208212" y="76201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 anchor="ctr"/>
          <a:lstStyle/>
          <a:p>
            <a:pPr algn="ctr"/>
            <a:r>
              <a:rPr lang="en-US" sz="4320" dirty="0"/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71550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206843" y="182563"/>
            <a:ext cx="4241865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40" b="1" dirty="0">
                <a:solidFill>
                  <a:schemeClr val="bg1"/>
                </a:solidFill>
                <a:latin typeface="Helvetica" charset="0"/>
              </a:rPr>
              <a:t>The Physics of Light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878138" y="1349376"/>
            <a:ext cx="6317753" cy="10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dirty="0">
                <a:solidFill>
                  <a:srgbClr val="FFFF00"/>
                </a:solidFill>
                <a:latin typeface="Helvetica" charset="0"/>
              </a:rPr>
              <a:t>Any patch of light can be completely described</a:t>
            </a:r>
          </a:p>
          <a:p>
            <a:r>
              <a:rPr lang="en-US" sz="2160" dirty="0">
                <a:solidFill>
                  <a:srgbClr val="FFFF00"/>
                </a:solidFill>
                <a:latin typeface="Helvetica" charset="0"/>
              </a:rPr>
              <a:t>physically by its spectrum: the number of photons </a:t>
            </a:r>
          </a:p>
          <a:p>
            <a:r>
              <a:rPr lang="en-US" sz="2160" dirty="0">
                <a:solidFill>
                  <a:srgbClr val="FFFF00"/>
                </a:solidFill>
                <a:latin typeface="Helvetica" charset="0"/>
              </a:rPr>
              <a:t>(per time unit) at each wavelength 400 - 700 nm.</a:t>
            </a: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8553450" y="4267201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8380412" y="4038601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8207375" y="3810001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8034337" y="3886201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 flipV="1">
            <a:off x="7856537" y="4038601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7688262" y="3886201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7515225" y="3657601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7342187" y="3429001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7169150" y="3352801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6996112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V="1">
            <a:off x="6823075" y="3581401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flipV="1">
            <a:off x="6650037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V="1">
            <a:off x="6477000" y="3886201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flipV="1">
            <a:off x="6303962" y="4114801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flipV="1">
            <a:off x="6130925" y="4343401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flipV="1">
            <a:off x="5957887" y="4495801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flipV="1">
            <a:off x="5784850" y="4267201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flipV="1">
            <a:off x="5611812" y="4114801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pic>
        <p:nvPicPr>
          <p:cNvPr id="2562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8853488" y="6616700"/>
            <a:ext cx="1576070" cy="24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99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2107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206843" y="182563"/>
            <a:ext cx="4241865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40" b="1" dirty="0">
                <a:solidFill>
                  <a:srgbClr val="FFFFFF"/>
                </a:solidFill>
                <a:latin typeface="Helvetica" charset="0"/>
              </a:rPr>
              <a:t>The Physics of Light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2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335338" y="1425575"/>
            <a:ext cx="5857692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>
                <a:solidFill>
                  <a:srgbClr val="FFFF00"/>
                </a:solidFill>
                <a:latin typeface="Helvetica" charset="0"/>
              </a:rPr>
              <a:t>Some examples of the spectra of light sources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8853488" y="6616700"/>
            <a:ext cx="1576070" cy="24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99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6207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206843" y="182563"/>
            <a:ext cx="4241865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40" b="1" dirty="0">
                <a:solidFill>
                  <a:srgbClr val="FFFFFF"/>
                </a:solidFill>
                <a:latin typeface="Helvetica" charset="0"/>
              </a:rPr>
              <a:t>The Physics of Light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832100" y="1425575"/>
            <a:ext cx="6781021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>
                <a:solidFill>
                  <a:srgbClr val="FFFF00"/>
                </a:solidFill>
                <a:latin typeface="Helvetica" charset="0"/>
              </a:rPr>
              <a:t>Some examples of the </a:t>
            </a:r>
            <a:r>
              <a:rPr lang="en-US" sz="2160" u="sng">
                <a:solidFill>
                  <a:srgbClr val="FFFF00"/>
                </a:solidFill>
                <a:latin typeface="Helvetica" charset="0"/>
              </a:rPr>
              <a:t>reflectance</a:t>
            </a:r>
            <a:r>
              <a:rPr lang="en-US" sz="2160">
                <a:solidFill>
                  <a:srgbClr val="FFFF00"/>
                </a:solidFill>
                <a:latin typeface="Helvetica" charset="0"/>
              </a:rPr>
              <a:t> spectra of </a:t>
            </a:r>
            <a:r>
              <a:rPr lang="en-US" sz="2160" u="sng">
                <a:solidFill>
                  <a:srgbClr val="FFFF00"/>
                </a:solidFill>
                <a:latin typeface="Helvetica" charset="0"/>
              </a:rPr>
              <a:t>surfaces</a:t>
            </a:r>
            <a:endParaRPr lang="en-US" sz="216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332413" y="6324600"/>
            <a:ext cx="2282611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>
                <a:solidFill>
                  <a:schemeClr val="bg1"/>
                </a:solidFill>
                <a:latin typeface="Helvetica" charset="0"/>
              </a:rPr>
              <a:t>Wavelength (nm)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 rot="-5400000">
            <a:off x="1281060" y="4202473"/>
            <a:ext cx="2768705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>
                <a:solidFill>
                  <a:schemeClr val="bg1"/>
                </a:solidFill>
                <a:latin typeface="Helvetica" charset="0"/>
              </a:rPr>
              <a:t>% Photons Reflected</a:t>
            </a:r>
          </a:p>
        </p:txBody>
      </p:sp>
      <p:grpSp>
        <p:nvGrpSpPr>
          <p:cNvPr id="27655" name="Group 7"/>
          <p:cNvGrpSpPr>
            <a:grpSpLocks/>
          </p:cNvGrpSpPr>
          <p:nvPr/>
        </p:nvGrpSpPr>
        <p:grpSpPr bwMode="auto">
          <a:xfrm>
            <a:off x="2817812" y="3265488"/>
            <a:ext cx="1878013" cy="3014661"/>
            <a:chOff x="816" y="2057"/>
            <a:chExt cx="1183" cy="1899"/>
          </a:xfrm>
        </p:grpSpPr>
        <p:pic>
          <p:nvPicPr>
            <p:cNvPr id="2767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8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3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>
                  <a:solidFill>
                    <a:srgbClr val="FF0000"/>
                  </a:solidFill>
                  <a:latin typeface="Helvetica" charset="0"/>
                </a:rPr>
                <a:t>Red</a:t>
              </a:r>
            </a:p>
          </p:txBody>
        </p:sp>
        <p:sp>
          <p:nvSpPr>
            <p:cNvPr id="27680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183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>
                  <a:solidFill>
                    <a:schemeClr val="bg1"/>
                  </a:solidFill>
                  <a:latin typeface="Helvetica" charset="0"/>
                </a:rPr>
                <a:t>400          700</a:t>
              </a:r>
            </a:p>
          </p:txBody>
        </p:sp>
      </p:grpSp>
      <p:grpSp>
        <p:nvGrpSpPr>
          <p:cNvPr id="27656" name="Group 12"/>
          <p:cNvGrpSpPr>
            <a:grpSpLocks/>
          </p:cNvGrpSpPr>
          <p:nvPr/>
        </p:nvGrpSpPr>
        <p:grpSpPr bwMode="auto">
          <a:xfrm>
            <a:off x="4775200" y="3265488"/>
            <a:ext cx="1878013" cy="3014661"/>
            <a:chOff x="2049" y="2057"/>
            <a:chExt cx="1183" cy="1899"/>
          </a:xfrm>
        </p:grpSpPr>
        <p:pic>
          <p:nvPicPr>
            <p:cNvPr id="27673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4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5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13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>
                  <a:solidFill>
                    <a:srgbClr val="FFFF00"/>
                  </a:solidFill>
                  <a:latin typeface="Helvetica" charset="0"/>
                </a:rPr>
                <a:t>Yellow</a:t>
              </a:r>
            </a:p>
          </p:txBody>
        </p:sp>
        <p:sp>
          <p:nvSpPr>
            <p:cNvPr id="27676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183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>
                  <a:solidFill>
                    <a:schemeClr val="bg1"/>
                  </a:solidFill>
                  <a:latin typeface="Helvetica" charset="0"/>
                </a:rPr>
                <a:t>400          700</a:t>
              </a:r>
            </a:p>
          </p:txBody>
        </p:sp>
      </p:grpSp>
      <p:grpSp>
        <p:nvGrpSpPr>
          <p:cNvPr id="27657" name="Group 17"/>
          <p:cNvGrpSpPr>
            <a:grpSpLocks/>
          </p:cNvGrpSpPr>
          <p:nvPr/>
        </p:nvGrpSpPr>
        <p:grpSpPr bwMode="auto">
          <a:xfrm>
            <a:off x="6731000" y="3265488"/>
            <a:ext cx="1878013" cy="3014661"/>
            <a:chOff x="3281" y="2057"/>
            <a:chExt cx="1183" cy="1899"/>
          </a:xfrm>
        </p:grpSpPr>
        <p:pic>
          <p:nvPicPr>
            <p:cNvPr id="27669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0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46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>
                  <a:solidFill>
                    <a:srgbClr val="00FFFF"/>
                  </a:solidFill>
                  <a:latin typeface="Helvetica" charset="0"/>
                </a:rPr>
                <a:t>Blue</a:t>
              </a:r>
            </a:p>
          </p:txBody>
        </p:sp>
        <p:sp>
          <p:nvSpPr>
            <p:cNvPr id="27672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183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>
                  <a:solidFill>
                    <a:schemeClr val="bg1"/>
                  </a:solidFill>
                  <a:latin typeface="Helvetica" charset="0"/>
                </a:rPr>
                <a:t>400          700</a:t>
              </a:r>
            </a:p>
          </p:txBody>
        </p:sp>
      </p:grpSp>
      <p:grpSp>
        <p:nvGrpSpPr>
          <p:cNvPr id="27658" name="Group 22"/>
          <p:cNvGrpSpPr>
            <a:grpSpLocks/>
          </p:cNvGrpSpPr>
          <p:nvPr/>
        </p:nvGrpSpPr>
        <p:grpSpPr bwMode="auto">
          <a:xfrm>
            <a:off x="8688388" y="3263900"/>
            <a:ext cx="1878013" cy="3016251"/>
            <a:chOff x="4514" y="2056"/>
            <a:chExt cx="1183" cy="1900"/>
          </a:xfrm>
        </p:grpSpPr>
        <p:pic>
          <p:nvPicPr>
            <p:cNvPr id="27665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6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20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>
                  <a:solidFill>
                    <a:srgbClr val="9966FF"/>
                  </a:solidFill>
                  <a:latin typeface="Helvetica" charset="0"/>
                </a:rPr>
                <a:t>Purple</a:t>
              </a:r>
            </a:p>
          </p:txBody>
        </p:sp>
        <p:sp>
          <p:nvSpPr>
            <p:cNvPr id="27667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183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>
                  <a:solidFill>
                    <a:schemeClr val="bg1"/>
                  </a:solidFill>
                  <a:latin typeface="Helvetica" charset="0"/>
                </a:rPr>
                <a:t>400          700</a:t>
              </a:r>
            </a:p>
          </p:txBody>
        </p:sp>
        <p:sp>
          <p:nvSpPr>
            <p:cNvPr id="27668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9" name="Rectangle 27"/>
          <p:cNvSpPr>
            <a:spLocks noChangeArrowheads="1"/>
          </p:cNvSpPr>
          <p:nvPr/>
        </p:nvSpPr>
        <p:spPr bwMode="auto">
          <a:xfrm>
            <a:off x="8853488" y="6616700"/>
            <a:ext cx="1576070" cy="24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99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27660" name="Group 28"/>
          <p:cNvGrpSpPr>
            <a:grpSpLocks/>
          </p:cNvGrpSpPr>
          <p:nvPr/>
        </p:nvGrpSpPr>
        <p:grpSpPr bwMode="auto">
          <a:xfrm>
            <a:off x="3198813" y="2020889"/>
            <a:ext cx="7010400" cy="1068387"/>
            <a:chOff x="1056" y="1273"/>
            <a:chExt cx="4416" cy="673"/>
          </a:xfrm>
        </p:grpSpPr>
        <p:pic>
          <p:nvPicPr>
            <p:cNvPr id="27661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2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59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Human eyes</a:t>
            </a:r>
          </a:p>
          <a:p>
            <a:pPr lvl="1"/>
            <a:r>
              <a:rPr lang="en-US" b="1" dirty="0" smtClean="0"/>
              <a:t>How do they sense light?</a:t>
            </a:r>
          </a:p>
          <a:p>
            <a:pPr lvl="1"/>
            <a:r>
              <a:rPr lang="en-US" dirty="0" smtClean="0"/>
              <a:t>Visible light and </a:t>
            </a:r>
            <a:r>
              <a:rPr lang="en-US" dirty="0" smtClean="0"/>
              <a:t>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Image representation</a:t>
            </a:r>
          </a:p>
          <a:p>
            <a:pPr lvl="1"/>
            <a:r>
              <a:rPr lang="en-US" dirty="0" smtClean="0"/>
              <a:t>Color spaces</a:t>
            </a:r>
          </a:p>
          <a:p>
            <a:pPr lvl="1"/>
            <a:r>
              <a:rPr lang="en-US" dirty="0" smtClean="0"/>
              <a:t>Lens models and camera parameters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189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1522412" y="76201"/>
            <a:ext cx="9144000" cy="8382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rial" charset="0"/>
              </a:rPr>
              <a:t>Ordinary Human Vision (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</a:rPr>
              <a:t>Trichromatism</a:t>
            </a:r>
            <a:r>
              <a:rPr lang="en-US" sz="3600" dirty="0">
                <a:solidFill>
                  <a:srgbClr val="FFFFFF"/>
                </a:solidFill>
                <a:latin typeface="Arial" charset="0"/>
              </a:rPr>
              <a:t>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33" y="1021000"/>
            <a:ext cx="7985960" cy="56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1522412" y="76201"/>
            <a:ext cx="9144000" cy="8382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rial" charset="0"/>
              </a:rPr>
              <a:t>Perceptual Sensitivity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170" y="782052"/>
            <a:ext cx="6904486" cy="6075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048" y="2722145"/>
            <a:ext cx="7904729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ITU Recommendation for HDTV: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Y = 0.21 R + 0.72 G + 0.07 B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/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Evolved to detect vegetation, berries?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blindness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Missing cones (e.g. red or green)</a:t>
            </a:r>
          </a:p>
          <a:p>
            <a:r>
              <a:rPr lang="en-US" dirty="0" smtClean="0"/>
              <a:t>Or mutated pigments in cones</a:t>
            </a:r>
          </a:p>
          <a:p>
            <a:r>
              <a:rPr lang="en-US" dirty="0" smtClean="0"/>
              <a:t>Most common type is red-green</a:t>
            </a:r>
            <a:br>
              <a:rPr lang="en-US" dirty="0" smtClean="0"/>
            </a:br>
            <a:r>
              <a:rPr lang="en-US" dirty="0" smtClean="0"/>
              <a:t>color-blindness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785" y="1026767"/>
            <a:ext cx="4643316" cy="5211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89786" y="6248404"/>
            <a:ext cx="464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Wikipedia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3884612" y="13716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Arial" charset="0"/>
              </a:rPr>
              <a:t>Tetrachromatism</a:t>
            </a:r>
            <a:endParaRPr lang="en-US" dirty="0"/>
          </a:p>
        </p:txBody>
      </p:sp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609441" y="4800600"/>
            <a:ext cx="11733371" cy="1676404"/>
          </a:xfrm>
        </p:spPr>
        <p:txBody>
          <a:bodyPr/>
          <a:lstStyle/>
          <a:p>
            <a:r>
              <a:rPr lang="en-US" sz="2900" dirty="0">
                <a:latin typeface="Arial" charset="0"/>
              </a:rPr>
              <a:t>Most birds, and many other animals, have cones for ultraviolet light</a:t>
            </a:r>
            <a:r>
              <a:rPr lang="en-US" sz="2900" dirty="0" smtClean="0">
                <a:latin typeface="Arial" charset="0"/>
              </a:rPr>
              <a:t>.</a:t>
            </a:r>
          </a:p>
          <a:p>
            <a:pPr lvl="1"/>
            <a:r>
              <a:rPr lang="en-US" sz="2900" dirty="0" smtClean="0">
                <a:latin typeface="Arial" charset="0"/>
              </a:rPr>
              <a:t>Used for courtship, foraging for food (e.g. berries), </a:t>
            </a:r>
            <a:r>
              <a:rPr lang="en-US" sz="2900" dirty="0" smtClean="0">
                <a:latin typeface="Arial" charset="0"/>
                <a:hlinkClick r:id="rId3"/>
              </a:rPr>
              <a:t>flowers</a:t>
            </a:r>
            <a:endParaRPr lang="en-US" sz="2900" dirty="0">
              <a:latin typeface="Arial" charset="0"/>
            </a:endParaRPr>
          </a:p>
          <a:p>
            <a:r>
              <a:rPr lang="en-US" sz="2900" dirty="0">
                <a:latin typeface="Arial" charset="0"/>
              </a:rPr>
              <a:t>Some humans, mostly female, </a:t>
            </a:r>
            <a:r>
              <a:rPr lang="en-US" sz="2900" dirty="0" smtClean="0">
                <a:latin typeface="Arial" charset="0"/>
              </a:rPr>
              <a:t>have </a:t>
            </a:r>
            <a:r>
              <a:rPr lang="en-US" sz="2900" dirty="0">
                <a:latin typeface="Arial" charset="0"/>
              </a:rPr>
              <a:t>slight </a:t>
            </a:r>
            <a:r>
              <a:rPr lang="en-US" sz="2900" dirty="0" err="1">
                <a:latin typeface="Arial" charset="0"/>
              </a:rPr>
              <a:t>tetrachromatism</a:t>
            </a:r>
            <a:r>
              <a:rPr lang="en-US" sz="2900" dirty="0">
                <a:latin typeface="Arial" charset="0"/>
              </a:rPr>
              <a:t>.</a:t>
            </a:r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8365373" y="2131596"/>
            <a:ext cx="2301040" cy="10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40" dirty="0">
                <a:solidFill>
                  <a:srgbClr val="FFFFFF"/>
                </a:solidFill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3116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latin typeface="Arial" charset="0"/>
              </a:rPr>
              <a:t>Metamers</a:t>
            </a:r>
            <a:endParaRPr lang="en-US" dirty="0"/>
          </a:p>
        </p:txBody>
      </p:sp>
      <p:pic>
        <p:nvPicPr>
          <p:cNvPr id="348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24" y="1722438"/>
            <a:ext cx="5760315" cy="4525962"/>
          </a:xfrm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335338" y="2209800"/>
            <a:ext cx="1415770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4341812" y="2667000"/>
            <a:ext cx="2819399" cy="1099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4189412" y="2667001"/>
            <a:ext cx="762000" cy="8057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1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2433" y="0"/>
            <a:ext cx="8822105" cy="6858000"/>
          </a:xfrm>
          <a:prstGeom prst="rect">
            <a:avLst/>
          </a:prstGeom>
        </p:spPr>
      </p:pic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 smtClean="0"/>
              <a:t>Human Eye is Not a Photo-Meter</a:t>
            </a:r>
            <a:endParaRPr lang="en-US" sz="4320" dirty="0"/>
          </a:p>
        </p:txBody>
      </p:sp>
    </p:spTree>
    <p:extLst>
      <p:ext uri="{BB962C8B-B14F-4D97-AF65-F5344CB8AC3E}">
        <p14:creationId xmlns:p14="http://schemas.microsoft.com/office/powerpoint/2010/main" val="628525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2433" y="0"/>
            <a:ext cx="8822105" cy="6858000"/>
          </a:xfrm>
          <a:prstGeom prst="rect">
            <a:avLst/>
          </a:prstGeom>
        </p:spPr>
      </p:pic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320" dirty="0" smtClean="0"/>
              <a:t>Human Eye </a:t>
            </a:r>
            <a:r>
              <a:rPr lang="en-US" sz="4320" dirty="0"/>
              <a:t>is Not a Photo-Meter</a:t>
            </a:r>
            <a:endParaRPr lang="en-US" sz="4320" dirty="0"/>
          </a:p>
        </p:txBody>
      </p:sp>
    </p:spTree>
    <p:extLst>
      <p:ext uri="{BB962C8B-B14F-4D97-AF65-F5344CB8AC3E}">
        <p14:creationId xmlns:p14="http://schemas.microsoft.com/office/powerpoint/2010/main" val="151649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Visible light and </a:t>
            </a:r>
            <a:r>
              <a:rPr lang="en-US" dirty="0" smtClean="0"/>
              <a:t>human color perception</a:t>
            </a:r>
          </a:p>
          <a:p>
            <a:r>
              <a:rPr lang="en-US" b="1" dirty="0" smtClean="0"/>
              <a:t>Electronic eyes</a:t>
            </a:r>
          </a:p>
          <a:p>
            <a:pPr lvl="1"/>
            <a:r>
              <a:rPr lang="en-US" b="1" dirty="0" smtClean="0"/>
              <a:t>How do they sense light?</a:t>
            </a:r>
          </a:p>
          <a:p>
            <a:pPr lvl="1"/>
            <a:r>
              <a:rPr lang="en-US" dirty="0" smtClean="0"/>
              <a:t>Image representation</a:t>
            </a:r>
          </a:p>
          <a:p>
            <a:pPr lvl="1"/>
            <a:r>
              <a:rPr lang="en-US" dirty="0" smtClean="0"/>
              <a:t>Color spaces</a:t>
            </a:r>
          </a:p>
          <a:p>
            <a:pPr lvl="1"/>
            <a:r>
              <a:rPr lang="en-US" dirty="0"/>
              <a:t>Lens models and camera parameters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1828801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320" dirty="0" smtClean="0">
                <a:latin typeface="Arial" charset="0"/>
              </a:rPr>
              <a:t>Electronic Eyes: Sensor Arrays</a:t>
            </a:r>
            <a:endParaRPr lang="en-US" sz="4320" dirty="0">
              <a:latin typeface="Arial" charset="0"/>
            </a:endParaRP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8228012" y="3087688"/>
            <a:ext cx="1922319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CMOS sensor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7870" y="6472330"/>
            <a:ext cx="13260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Slide by </a:t>
            </a:r>
            <a:r>
              <a:rPr lang="en-US" sz="1440" dirty="0" err="1"/>
              <a:t>Efros</a:t>
            </a:r>
            <a:endParaRPr lang="en-US" sz="144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5" t="22148" r="32182" b="24342"/>
          <a:stretch/>
        </p:blipFill>
        <p:spPr>
          <a:xfrm>
            <a:off x="8304213" y="3645123"/>
            <a:ext cx="1909763" cy="1917623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458846" y="5727800"/>
            <a:ext cx="1693090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dirty="0"/>
              <a:t>CCD </a:t>
            </a:r>
            <a:r>
              <a:rPr lang="en-US" sz="2160" dirty="0"/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6289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2" y="13716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16671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2055813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Image Formation</a:t>
            </a:r>
          </a:p>
        </p:txBody>
      </p:sp>
      <p:pic>
        <p:nvPicPr>
          <p:cNvPr id="30724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7313613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7694613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7466012" y="3429001"/>
            <a:ext cx="2015293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Digital Camera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7770812" y="6324600"/>
            <a:ext cx="1215395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The Eye</a:t>
            </a:r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5011739" y="5221288"/>
            <a:ext cx="707243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Film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27870" y="6472330"/>
            <a:ext cx="13260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Slide by </a:t>
            </a:r>
            <a:r>
              <a:rPr lang="en-US" sz="1440" dirty="0" err="1"/>
              <a:t>Efros</a:t>
            </a:r>
            <a:endParaRPr lang="en-US" sz="1440" dirty="0"/>
          </a:p>
        </p:txBody>
      </p:sp>
    </p:spTree>
    <p:extLst>
      <p:ext uri="{BB962C8B-B14F-4D97-AF65-F5344CB8AC3E}">
        <p14:creationId xmlns:p14="http://schemas.microsoft.com/office/powerpoint/2010/main" val="12070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Interlace vs. progressive scan</a:t>
            </a:r>
          </a:p>
        </p:txBody>
      </p:sp>
      <p:pic>
        <p:nvPicPr>
          <p:cNvPr id="353284" name="Picture 4" descr="dvd-benchmark-part-5-tomato-feather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3048001"/>
            <a:ext cx="2438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interla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7" y="1371600"/>
            <a:ext cx="5807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6" name="Picture 6" descr="progres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873626"/>
            <a:ext cx="14287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503613" y="6583364"/>
            <a:ext cx="4632998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1170">
                <a:hlinkClick r:id="rId5"/>
              </a:rPr>
              <a:t>http://www.axis.com/products/video/camera/progressive_scan.htm</a:t>
            </a:r>
            <a:r>
              <a:rPr lang="en-US" sz="1170"/>
              <a:t> 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9066212" y="6583364"/>
            <a:ext cx="1518362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7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7622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Progressive scan</a:t>
            </a:r>
          </a:p>
        </p:txBody>
      </p:sp>
      <p:pic>
        <p:nvPicPr>
          <p:cNvPr id="34820" name="Picture 4" descr="prog-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2" y="1181488"/>
            <a:ext cx="7162800" cy="537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503613" y="6583364"/>
            <a:ext cx="4632998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1170">
                <a:hlinkClick r:id="rId3"/>
              </a:rPr>
              <a:t>http://www.axis.com/products/video/camera/progressive_scan.htm</a:t>
            </a:r>
            <a:r>
              <a:rPr lang="en-US" sz="1170"/>
              <a:t> 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9066212" y="6583364"/>
            <a:ext cx="1518362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7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7126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Interlace</a:t>
            </a:r>
          </a:p>
        </p:txBody>
      </p:sp>
      <p:pic>
        <p:nvPicPr>
          <p:cNvPr id="35844" name="Picture 4" descr="interla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57" y="1142999"/>
            <a:ext cx="692011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503613" y="6583364"/>
            <a:ext cx="4632998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1170">
                <a:hlinkClick r:id="rId3"/>
              </a:rPr>
              <a:t>http://www.axis.com/products/video/camera/progressive_scan.htm</a:t>
            </a:r>
            <a:r>
              <a:rPr lang="en-US" sz="1170"/>
              <a:t> 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9066212" y="6583364"/>
            <a:ext cx="1518362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7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04619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Rolling Shutter</a:t>
            </a:r>
          </a:p>
        </p:txBody>
      </p:sp>
      <p:pic>
        <p:nvPicPr>
          <p:cNvPr id="14339" name="Picture 2" descr="C:\Documents and Settings\James\Desktop\cs 129 comp_photo\hays_slides_2012\3\Turboprop_Rolling_Shu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1110712"/>
            <a:ext cx="3398299" cy="453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C:\Documents and Settings\James\Desktop\cs 129 comp_photo\hays_slides_2012\3\CMOS_rolling_shutter_distor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1828800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612" y="6306723"/>
            <a:ext cx="851707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SLR cameras at high shutter speed, most CMOS cameras</a:t>
            </a:r>
            <a:endParaRPr lang="en-US" sz="2520" dirty="0"/>
          </a:p>
        </p:txBody>
      </p:sp>
      <p:sp>
        <p:nvSpPr>
          <p:cNvPr id="3" name="TextBox 2"/>
          <p:cNvSpPr txBox="1"/>
          <p:nvPr/>
        </p:nvSpPr>
        <p:spPr>
          <a:xfrm>
            <a:off x="5096229" y="5777045"/>
            <a:ext cx="2378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YouTube video</a:t>
            </a:r>
            <a:endParaRPr lang="en-US" sz="2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02 at 11.36.18 P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25116" b="3509"/>
          <a:stretch/>
        </p:blipFill>
        <p:spPr>
          <a:xfrm>
            <a:off x="1763044" y="1722441"/>
            <a:ext cx="8768899" cy="48949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038951" y="6482014"/>
            <a:ext cx="249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Slide by </a:t>
            </a:r>
            <a:r>
              <a:rPr lang="en-US" dirty="0" err="1" smtClean="0"/>
              <a:t>Fredo</a:t>
            </a:r>
            <a:r>
              <a:rPr lang="en-US" dirty="0" smtClean="0"/>
              <a:t> Durand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Bayer RGB mosaic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2 at 11.36.33 P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26667" r="2950"/>
          <a:stretch/>
        </p:blipFill>
        <p:spPr>
          <a:xfrm>
            <a:off x="1823202" y="1828800"/>
            <a:ext cx="8452184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8951" y="6482014"/>
            <a:ext cx="249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Slide by </a:t>
            </a:r>
            <a:r>
              <a:rPr lang="en-US" dirty="0" err="1" smtClean="0"/>
              <a:t>Fredo</a:t>
            </a:r>
            <a:r>
              <a:rPr lang="en-US" dirty="0" smtClean="0"/>
              <a:t> Durand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/>
          <a:p>
            <a:r>
              <a:rPr lang="en-US" dirty="0" smtClean="0"/>
              <a:t>Bayer RGB mosaic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2 at 11.36.48 P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26667" r="2304" b="5482"/>
          <a:stretch/>
        </p:blipFill>
        <p:spPr>
          <a:xfrm>
            <a:off x="1868320" y="1828800"/>
            <a:ext cx="8452185" cy="4653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8951" y="6482014"/>
            <a:ext cx="249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Slide by </a:t>
            </a:r>
            <a:r>
              <a:rPr lang="en-US" dirty="0" err="1" smtClean="0"/>
              <a:t>Fredo</a:t>
            </a:r>
            <a:r>
              <a:rPr lang="en-US" dirty="0" smtClean="0"/>
              <a:t> Durand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Demosaicing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2 at 11.37.18 P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25555" r="2273" b="5483"/>
          <a:stretch/>
        </p:blipFill>
        <p:spPr>
          <a:xfrm>
            <a:off x="1793122" y="1752600"/>
            <a:ext cx="8542422" cy="4729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8951" y="6482014"/>
            <a:ext cx="249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Slide by </a:t>
            </a:r>
            <a:r>
              <a:rPr lang="en-US" dirty="0" err="1" smtClean="0"/>
              <a:t>Fredo</a:t>
            </a:r>
            <a:r>
              <a:rPr lang="en-US" dirty="0" smtClean="0"/>
              <a:t> Durand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Visible light and </a:t>
            </a:r>
            <a:r>
              <a:rPr lang="en-US" dirty="0" smtClean="0"/>
              <a:t>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b="1" dirty="0" smtClean="0"/>
              <a:t>Image representation</a:t>
            </a:r>
          </a:p>
          <a:p>
            <a:pPr lvl="1"/>
            <a:r>
              <a:rPr lang="en-US" dirty="0" smtClean="0"/>
              <a:t>Color spaces</a:t>
            </a:r>
          </a:p>
          <a:p>
            <a:pPr lvl="1"/>
            <a:r>
              <a:rPr lang="en-US" dirty="0"/>
              <a:t>Lens models and camera parameters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7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60" dirty="0">
                <a:latin typeface="Arial" charset="0"/>
              </a:rPr>
              <a:t>Color Image</a:t>
            </a:r>
          </a:p>
        </p:txBody>
      </p:sp>
      <p:pic>
        <p:nvPicPr>
          <p:cNvPr id="3789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9" y="2590801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1371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2" y="3048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6" y="46482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8913811" y="990601"/>
            <a:ext cx="385040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R</a:t>
            </a:r>
          </a:p>
        </p:txBody>
      </p:sp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9675812" y="2667000"/>
            <a:ext cx="399466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G</a:t>
            </a:r>
          </a:p>
        </p:txBody>
      </p:sp>
      <p:sp>
        <p:nvSpPr>
          <p:cNvPr id="37897" name="TextBox 9"/>
          <p:cNvSpPr txBox="1">
            <a:spLocks noChangeArrowheads="1"/>
          </p:cNvSpPr>
          <p:nvPr/>
        </p:nvSpPr>
        <p:spPr bwMode="auto">
          <a:xfrm>
            <a:off x="10361612" y="4191001"/>
            <a:ext cx="369010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670548" y="3581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298851" y="1202966"/>
            <a:ext cx="2500975" cy="2988035"/>
            <a:chOff x="9298851" y="1202966"/>
            <a:chExt cx="2500975" cy="2988035"/>
          </a:xfrm>
        </p:grpSpPr>
        <p:sp>
          <p:nvSpPr>
            <p:cNvPr id="2" name="TextBox 1"/>
            <p:cNvSpPr txBox="1"/>
            <p:nvPr/>
          </p:nvSpPr>
          <p:spPr>
            <a:xfrm>
              <a:off x="10361612" y="1371600"/>
              <a:ext cx="143821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charset="0"/>
                  <a:ea typeface="Times New Roman" charset="0"/>
                  <a:cs typeface="Times New Roman" charset="0"/>
                </a:rPr>
                <a:t>Color</a:t>
              </a:r>
            </a:p>
            <a:p>
              <a:r>
                <a:rPr lang="en-US" sz="2800" dirty="0" smtClean="0">
                  <a:latin typeface="Times New Roman" charset="0"/>
                  <a:ea typeface="Times New Roman" charset="0"/>
                  <a:cs typeface="Times New Roman" charset="0"/>
                </a:rPr>
                <a:t>channels</a:t>
              </a:r>
              <a:endParaRPr 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4" name="Straight Arrow Connector 3"/>
            <p:cNvCxnSpPr>
              <a:endCxn id="37895" idx="3"/>
            </p:cNvCxnSpPr>
            <p:nvPr/>
          </p:nvCxnSpPr>
          <p:spPr>
            <a:xfrm flipH="1" flipV="1">
              <a:off x="9298851" y="1202966"/>
              <a:ext cx="990459" cy="3713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10075278" y="2179818"/>
              <a:ext cx="267576" cy="4953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37897" idx="0"/>
            </p:cNvCxnSpPr>
            <p:nvPr/>
          </p:nvCxnSpPr>
          <p:spPr>
            <a:xfrm flipH="1">
              <a:off x="10546117" y="2343151"/>
              <a:ext cx="318293" cy="18478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70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426583" y="4259194"/>
            <a:ext cx="9771938" cy="1524000"/>
          </a:xfrm>
        </p:spPr>
        <p:txBody>
          <a:bodyPr/>
          <a:lstStyle/>
          <a:p>
            <a:r>
              <a:rPr lang="en-US" sz="2160" dirty="0">
                <a:latin typeface="Arial" charset="0"/>
              </a:rPr>
              <a:t>The human eye is a camera!</a:t>
            </a:r>
          </a:p>
          <a:p>
            <a:pPr lvl="1"/>
            <a:r>
              <a:rPr lang="en-US" sz="2520" b="1" dirty="0">
                <a:latin typeface="Arial" charset="0"/>
              </a:rPr>
              <a:t>Iris</a:t>
            </a:r>
            <a:r>
              <a:rPr lang="en-US" sz="2520" dirty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- </a:t>
            </a:r>
            <a:r>
              <a:rPr lang="en-US" sz="2880" dirty="0">
                <a:latin typeface="Arial" charset="0"/>
              </a:rPr>
              <a:t>colored annulus </a:t>
            </a:r>
            <a:r>
              <a:rPr lang="en-US" sz="2880" dirty="0" smtClean="0">
                <a:latin typeface="Arial" charset="0"/>
              </a:rPr>
              <a:t>(ring) with </a:t>
            </a:r>
            <a:r>
              <a:rPr lang="en-US" sz="2880" dirty="0">
                <a:latin typeface="Arial" charset="0"/>
              </a:rPr>
              <a:t>radial muscles</a:t>
            </a:r>
          </a:p>
          <a:p>
            <a:pPr lvl="1"/>
            <a:r>
              <a:rPr lang="en-US" sz="2520" b="1" dirty="0">
                <a:latin typeface="Arial" charset="0"/>
              </a:rPr>
              <a:t>Pupil</a:t>
            </a:r>
            <a:r>
              <a:rPr lang="en-US" sz="2520" dirty="0">
                <a:latin typeface="Arial" charset="0"/>
              </a:rPr>
              <a:t> </a:t>
            </a:r>
            <a:r>
              <a:rPr lang="en-US" sz="1620" dirty="0">
                <a:latin typeface="Arial" charset="0"/>
              </a:rPr>
              <a:t>- </a:t>
            </a:r>
            <a:r>
              <a:rPr lang="en-US" sz="2520" dirty="0">
                <a:latin typeface="Arial" charset="0"/>
              </a:rPr>
              <a:t>the hole (aperture) whose size is controlled by the iris</a:t>
            </a:r>
          </a:p>
          <a:p>
            <a:pPr lvl="1"/>
            <a:r>
              <a:rPr lang="en-US" sz="2880" dirty="0">
                <a:latin typeface="Arial" charset="0"/>
              </a:rPr>
              <a:t>What</a:t>
            </a:r>
            <a:r>
              <a:rPr lang="ja-JP" altLang="en-US" sz="2880" dirty="0">
                <a:latin typeface="Arial" charset="0"/>
              </a:rPr>
              <a:t>’</a:t>
            </a:r>
            <a:r>
              <a:rPr lang="en-US" sz="2880" dirty="0">
                <a:latin typeface="Arial" charset="0"/>
              </a:rPr>
              <a:t>s the </a:t>
            </a:r>
            <a:r>
              <a:rPr lang="ja-JP" altLang="en-US" sz="2880" dirty="0">
                <a:latin typeface="Arial" charset="0"/>
              </a:rPr>
              <a:t>“</a:t>
            </a:r>
            <a:r>
              <a:rPr lang="en-US" sz="2880" dirty="0">
                <a:latin typeface="Arial" charset="0"/>
              </a:rPr>
              <a:t>film</a:t>
            </a:r>
            <a:r>
              <a:rPr lang="ja-JP" altLang="en-US" sz="2880" dirty="0">
                <a:latin typeface="Arial" charset="0"/>
              </a:rPr>
              <a:t>”</a:t>
            </a:r>
            <a:r>
              <a:rPr lang="en-US" sz="2880" dirty="0">
                <a:latin typeface="Arial" charset="0"/>
              </a:rPr>
              <a:t>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1751012" y="6202364"/>
            <a:ext cx="8394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/>
          <a:p>
            <a:pPr marL="914391" lvl="2" algn="ctr">
              <a:spcBef>
                <a:spcPct val="20000"/>
              </a:spcBef>
            </a:pPr>
            <a:r>
              <a:rPr lang="en-US" sz="2520" dirty="0"/>
              <a:t>photoreceptor cells (rods and cones) in the </a:t>
            </a:r>
            <a:r>
              <a:rPr lang="en-US" sz="2520" b="1" dirty="0"/>
              <a:t>retina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066212" y="6583364"/>
            <a:ext cx="1518362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7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0161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60" dirty="0">
                <a:latin typeface="Arial" charset="0"/>
              </a:rPr>
              <a:t>Images in Python/MATLAB</a:t>
            </a:r>
            <a:endParaRPr lang="en-US" sz="4860" dirty="0">
              <a:latin typeface="Arial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677092" y="4345667"/>
          <a:ext cx="5548763" cy="2378035"/>
        </p:xfrm>
        <a:graphic>
          <a:graphicData uri="http://schemas.openxmlformats.org/drawingml/2006/table">
            <a:tbl>
              <a:tblPr/>
              <a:tblGrid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</a:tblGrid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922712" y="3934187"/>
          <a:ext cx="5548763" cy="2378035"/>
        </p:xfrm>
        <a:graphic>
          <a:graphicData uri="http://schemas.openxmlformats.org/drawingml/2006/table">
            <a:tbl>
              <a:tblPr/>
              <a:tblGrid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</a:tblGrid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3099752" y="3522707"/>
          <a:ext cx="5548763" cy="2378035"/>
        </p:xfrm>
        <a:graphic>
          <a:graphicData uri="http://schemas.openxmlformats.org/drawingml/2006/table">
            <a:tbl>
              <a:tblPr/>
              <a:tblGrid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</a:tblGrid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8867141" y="3120994"/>
            <a:ext cx="3981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R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9568057" y="3652364"/>
            <a:ext cx="41255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G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0284410" y="4071346"/>
            <a:ext cx="3981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B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444024" y="3309656"/>
            <a:ext cx="6755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row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58282" y="3729877"/>
            <a:ext cx="745" cy="20753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3031172" y="3118587"/>
            <a:ext cx="146304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column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171551" y="3324328"/>
            <a:ext cx="4582336" cy="18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03870" y="1193696"/>
            <a:ext cx="7540526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3240" dirty="0"/>
              <a:t>Image as array:   h x w x channels</a:t>
            </a:r>
            <a:endParaRPr lang="en-US" sz="3240" dirty="0"/>
          </a:p>
          <a:p>
            <a:pPr lvl="1"/>
            <a:r>
              <a:rPr lang="en-US" sz="3240" dirty="0"/>
              <a:t>      I(</a:t>
            </a:r>
            <a:r>
              <a:rPr lang="en-US" sz="3240" dirty="0" err="1"/>
              <a:t>y,x,channel</a:t>
            </a:r>
            <a:r>
              <a:rPr lang="en-US" sz="3240" dirty="0"/>
              <a:t>)</a:t>
            </a:r>
          </a:p>
          <a:p>
            <a:pPr marL="257175" indent="-257175">
              <a:buFont typeface="Arial"/>
              <a:buChar char="•"/>
            </a:pPr>
            <a:r>
              <a:rPr lang="en-US" sz="3240" dirty="0"/>
              <a:t>Red channel, upper left corner:</a:t>
            </a:r>
          </a:p>
          <a:p>
            <a:pPr lvl="1"/>
            <a:r>
              <a:rPr lang="en-US" sz="3240" dirty="0"/>
              <a:t> </a:t>
            </a:r>
            <a:r>
              <a:rPr lang="en-US" sz="3240" dirty="0"/>
              <a:t>     MATLAB: I(1,1,1), Python: I[0,0,0</a:t>
            </a:r>
            <a:r>
              <a:rPr lang="en-US" sz="3240" dirty="0"/>
              <a:t>]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58282" y="2702736"/>
            <a:ext cx="7467573" cy="2707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ea typeface="Times New Roman" charset="0"/>
                <a:cs typeface="Times New Roman" charset="0"/>
              </a:rPr>
              <a:t>Common ranges of pixel values:</a:t>
            </a:r>
          </a:p>
          <a:p>
            <a:pPr marL="457200" indent="-457200" algn="ctr">
              <a:buFont typeface="Arial" charset="0"/>
              <a:buChar char="•"/>
            </a:pPr>
            <a:r>
              <a:rPr lang="en-US" sz="2800" dirty="0" smtClean="0">
                <a:ea typeface="Times New Roman" charset="0"/>
                <a:cs typeface="Times New Roman" charset="0"/>
              </a:rPr>
              <a:t>Float (typical range: [0, 1])</a:t>
            </a:r>
          </a:p>
          <a:p>
            <a:pPr marL="457200" indent="-457200" algn="ctr">
              <a:buFont typeface="Arial" charset="0"/>
              <a:buChar char="•"/>
            </a:pPr>
            <a:r>
              <a:rPr lang="en-US" sz="2800" dirty="0" smtClean="0">
                <a:ea typeface="Times New Roman" charset="0"/>
                <a:cs typeface="Times New Roman" charset="0"/>
              </a:rPr>
              <a:t>Unsigned 8-bit integer (range: [0, 255])</a:t>
            </a:r>
            <a:br>
              <a:rPr lang="en-US" sz="2800" dirty="0" smtClean="0">
                <a:ea typeface="Times New Roman" charset="0"/>
                <a:cs typeface="Times New Roman" charset="0"/>
              </a:rPr>
            </a:br>
            <a:endParaRPr lang="en-US" sz="2800" dirty="0" smtClean="0">
              <a:ea typeface="Times New Roman" charset="0"/>
              <a:cs typeface="Times New Roman" charset="0"/>
            </a:endParaRPr>
          </a:p>
          <a:p>
            <a:pPr marL="457200" indent="-457200" algn="ctr">
              <a:buFont typeface="Arial" charset="0"/>
              <a:buChar char="•"/>
            </a:pPr>
            <a:r>
              <a:rPr lang="en-US" sz="2800" dirty="0" smtClean="0">
                <a:ea typeface="Times New Roman" charset="0"/>
                <a:cs typeface="Times New Roman" charset="0"/>
              </a:rPr>
              <a:t>Which is easier to work with?</a:t>
            </a:r>
            <a:endParaRPr lang="en-US" sz="28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2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dvsti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905000"/>
            <a:ext cx="15240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65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/>
              <a:t>Problem: Dynamic Range</a:t>
            </a:r>
          </a:p>
        </p:txBody>
      </p:sp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4494212" y="2971800"/>
            <a:ext cx="838200" cy="36930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8" rIns="91418" bIns="4570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1500</a:t>
            </a:r>
          </a:p>
        </p:txBody>
      </p:sp>
      <p:sp>
        <p:nvSpPr>
          <p:cNvPr id="366597" name="Rectangle 5"/>
          <p:cNvSpPr>
            <a:spLocks noChangeArrowheads="1"/>
          </p:cNvSpPr>
          <p:nvPr/>
        </p:nvSpPr>
        <p:spPr bwMode="auto">
          <a:xfrm>
            <a:off x="4099718" y="2133600"/>
            <a:ext cx="300038" cy="36930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8" rIns="91418" bIns="4570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latin typeface="Times New Roman" charset="0"/>
              </a:rPr>
              <a:t>1</a:t>
            </a:r>
          </a:p>
        </p:txBody>
      </p:sp>
      <p:pic>
        <p:nvPicPr>
          <p:cNvPr id="366598" name="Picture 6" descr="dvstill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2" y="2895600"/>
            <a:ext cx="15240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6599" name="Picture 7" descr="dvstill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2" y="3886200"/>
            <a:ext cx="15240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6600" name="Picture 8" descr="dvstill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4724400"/>
            <a:ext cx="15240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6601" name="Picture 9" descr="dvstill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5257800"/>
            <a:ext cx="15240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6602" name="Text Box 10"/>
          <p:cNvSpPr txBox="1">
            <a:spLocks noChangeArrowheads="1"/>
          </p:cNvSpPr>
          <p:nvPr/>
        </p:nvSpPr>
        <p:spPr bwMode="auto">
          <a:xfrm>
            <a:off x="5103812" y="3886200"/>
            <a:ext cx="1143000" cy="36930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8" rIns="91418" bIns="4570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charset="0"/>
              </a:rPr>
              <a:t>25,000</a:t>
            </a:r>
          </a:p>
        </p:txBody>
      </p:sp>
      <p:sp>
        <p:nvSpPr>
          <p:cNvPr id="366603" name="Text Box 11"/>
          <p:cNvSpPr txBox="1">
            <a:spLocks noChangeArrowheads="1"/>
          </p:cNvSpPr>
          <p:nvPr/>
        </p:nvSpPr>
        <p:spPr bwMode="auto">
          <a:xfrm>
            <a:off x="6170612" y="4648200"/>
            <a:ext cx="1371600" cy="36930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8" rIns="91418" bIns="4570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charset="0"/>
              </a:rPr>
              <a:t>400,000</a:t>
            </a:r>
          </a:p>
        </p:txBody>
      </p:sp>
      <p:sp>
        <p:nvSpPr>
          <p:cNvPr id="366604" name="Text Box 12"/>
          <p:cNvSpPr txBox="1">
            <a:spLocks noChangeArrowheads="1"/>
          </p:cNvSpPr>
          <p:nvPr/>
        </p:nvSpPr>
        <p:spPr bwMode="auto">
          <a:xfrm>
            <a:off x="7618413" y="5562600"/>
            <a:ext cx="1981200" cy="36930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8" rIns="91418" bIns="4570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charset="0"/>
              </a:rPr>
              <a:t>2,000,000,000</a:t>
            </a:r>
          </a:p>
        </p:txBody>
      </p:sp>
      <p:sp>
        <p:nvSpPr>
          <p:cNvPr id="366606" name="Text Box 14"/>
          <p:cNvSpPr txBox="1">
            <a:spLocks noChangeArrowheads="1"/>
          </p:cNvSpPr>
          <p:nvPr/>
        </p:nvSpPr>
        <p:spPr bwMode="auto">
          <a:xfrm>
            <a:off x="6627812" y="1752601"/>
            <a:ext cx="3405097" cy="142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2880" dirty="0"/>
              <a:t>The real world is</a:t>
            </a:r>
          </a:p>
          <a:p>
            <a:r>
              <a:rPr lang="en-US" sz="2880" dirty="0" smtClean="0"/>
              <a:t>high </a:t>
            </a:r>
            <a:r>
              <a:rPr lang="en-US" sz="2880" dirty="0"/>
              <a:t>dynamic </a:t>
            </a:r>
            <a:r>
              <a:rPr lang="en-US" sz="2880" dirty="0" smtClean="0"/>
              <a:t>range</a:t>
            </a:r>
          </a:p>
          <a:p>
            <a:endParaRPr lang="en-US" sz="2880" dirty="0"/>
          </a:p>
        </p:txBody>
      </p:sp>
      <p:sp>
        <p:nvSpPr>
          <p:cNvPr id="14" name="TextBox 13"/>
          <p:cNvSpPr txBox="1"/>
          <p:nvPr/>
        </p:nvSpPr>
        <p:spPr>
          <a:xfrm>
            <a:off x="8669498" y="6425765"/>
            <a:ext cx="187211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Slide by Alexei </a:t>
            </a:r>
            <a:r>
              <a:rPr lang="en-US" sz="1440" dirty="0" err="1"/>
              <a:t>Efros</a:t>
            </a:r>
            <a:endParaRPr lang="en-US" sz="1440" dirty="0"/>
          </a:p>
        </p:txBody>
      </p:sp>
    </p:spTree>
    <p:extLst>
      <p:ext uri="{BB962C8B-B14F-4D97-AF65-F5344CB8AC3E}">
        <p14:creationId xmlns:p14="http://schemas.microsoft.com/office/powerpoint/2010/main" val="1710274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eye (overall): 		1,000,000 : 1</a:t>
            </a:r>
          </a:p>
          <a:p>
            <a:r>
              <a:rPr lang="en-US" dirty="0" smtClean="0"/>
              <a:t>Human eye (instantaneous): 	1,000: 1</a:t>
            </a:r>
          </a:p>
          <a:p>
            <a:r>
              <a:rPr lang="en-US" dirty="0" smtClean="0"/>
              <a:t>Cell phone camera:			256: 1</a:t>
            </a:r>
          </a:p>
          <a:p>
            <a:r>
              <a:rPr lang="en-US" dirty="0" smtClean="0"/>
              <a:t>Nikon D610 (DSLR):			22,000: 1</a:t>
            </a:r>
          </a:p>
          <a:p>
            <a:r>
              <a:rPr lang="en-US" dirty="0" smtClean="0"/>
              <a:t>Conventional LCD:			500: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4646613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2571750" y="1752600"/>
            <a:ext cx="2684462" cy="38862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00000">
                  <a:gamma/>
                  <a:tint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4376738" y="4116389"/>
            <a:ext cx="73025" cy="73025"/>
          </a:xfrm>
          <a:prstGeom prst="rect">
            <a:avLst/>
          </a:prstGeom>
          <a:solidFill>
            <a:srgbClr val="3F3F3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368645" name="Line 5"/>
          <p:cNvSpPr>
            <a:spLocks noChangeShapeType="1"/>
          </p:cNvSpPr>
          <p:nvPr/>
        </p:nvSpPr>
        <p:spPr bwMode="auto">
          <a:xfrm flipH="1">
            <a:off x="4537075" y="2971800"/>
            <a:ext cx="1422400" cy="1066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6073775" y="2509839"/>
            <a:ext cx="3712554" cy="588364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49" rIns="90487" bIns="4444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40" dirty="0">
                <a:latin typeface="Times New Roman" charset="0"/>
              </a:rPr>
              <a:t>pixel (</a:t>
            </a:r>
            <a:r>
              <a:rPr lang="en-US" sz="3240" dirty="0">
                <a:solidFill>
                  <a:schemeClr val="accent1"/>
                </a:solidFill>
                <a:latin typeface="Times New Roman" charset="0"/>
              </a:rPr>
              <a:t>312</a:t>
            </a:r>
            <a:r>
              <a:rPr lang="en-US" sz="3240" dirty="0">
                <a:solidFill>
                  <a:srgbClr val="FFFFFF"/>
                </a:solidFill>
                <a:latin typeface="Times New Roman" charset="0"/>
              </a:rPr>
              <a:t>,</a:t>
            </a:r>
            <a:r>
              <a:rPr lang="en-US" sz="3240" dirty="0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 sz="3240" dirty="0">
                <a:solidFill>
                  <a:schemeClr val="accent1"/>
                </a:solidFill>
                <a:latin typeface="Times New Roman" charset="0"/>
              </a:rPr>
              <a:t>284</a:t>
            </a:r>
            <a:r>
              <a:rPr lang="en-US" sz="3240" dirty="0">
                <a:latin typeface="Times New Roman" charset="0"/>
              </a:rPr>
              <a:t>) </a:t>
            </a:r>
            <a:r>
              <a:rPr lang="en-US" sz="3240" dirty="0">
                <a:solidFill>
                  <a:srgbClr val="FFFFFF"/>
                </a:solidFill>
                <a:latin typeface="Times New Roman" charset="0"/>
              </a:rPr>
              <a:t>= </a:t>
            </a:r>
            <a:r>
              <a:rPr lang="en-US" sz="3240" b="1" dirty="0">
                <a:latin typeface="Times New Roman" charset="0"/>
              </a:rPr>
              <a:t>42</a:t>
            </a:r>
          </a:p>
        </p:txBody>
      </p:sp>
      <p:sp>
        <p:nvSpPr>
          <p:cNvPr id="368647" name="Rectangle 7"/>
          <p:cNvSpPr>
            <a:spLocks noChangeArrowheads="1"/>
          </p:cNvSpPr>
          <p:nvPr/>
        </p:nvSpPr>
        <p:spPr bwMode="auto">
          <a:xfrm>
            <a:off x="2568575" y="1138240"/>
            <a:ext cx="2717800" cy="519114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90">
                <a:latin typeface="Times New Roman" charset="0"/>
              </a:rPr>
              <a:t>Image</a:t>
            </a:r>
          </a:p>
        </p:txBody>
      </p:sp>
      <p:sp>
        <p:nvSpPr>
          <p:cNvPr id="368648" name="Rectangle 8"/>
          <p:cNvSpPr>
            <a:spLocks noChangeArrowheads="1"/>
          </p:cNvSpPr>
          <p:nvPr/>
        </p:nvSpPr>
        <p:spPr bwMode="auto">
          <a:xfrm>
            <a:off x="7427912" y="3881439"/>
            <a:ext cx="2321147" cy="588364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49" rIns="90487" bIns="4444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40" b="1" dirty="0">
                <a:latin typeface="Times New Roman" charset="0"/>
              </a:rPr>
              <a:t>42 </a:t>
            </a:r>
            <a:r>
              <a:rPr lang="en-US" sz="3240" b="1" dirty="0">
                <a:latin typeface="Times New Roman" charset="0"/>
              </a:rPr>
              <a:t>photons</a:t>
            </a:r>
            <a:r>
              <a:rPr lang="en-US" sz="3240" b="1" dirty="0">
                <a:latin typeface="Times New Roman" charset="0"/>
              </a:rPr>
              <a:t>?</a:t>
            </a:r>
          </a:p>
        </p:txBody>
      </p:sp>
      <p:sp>
        <p:nvSpPr>
          <p:cNvPr id="3686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/>
              <a:t>Is Camera a photometer?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9498" y="6425765"/>
            <a:ext cx="187211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Slide by Alexei </a:t>
            </a:r>
            <a:r>
              <a:rPr lang="en-US" sz="1440" dirty="0" err="1"/>
              <a:t>Efros</a:t>
            </a:r>
            <a:endParaRPr lang="en-US" sz="1440" dirty="0"/>
          </a:p>
        </p:txBody>
      </p:sp>
    </p:spTree>
    <p:extLst>
      <p:ext uri="{BB962C8B-B14F-4D97-AF65-F5344CB8AC3E}">
        <p14:creationId xmlns:p14="http://schemas.microsoft.com/office/powerpoint/2010/main" val="1781719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/>
              <a:t>Varying Exposure</a:t>
            </a:r>
          </a:p>
        </p:txBody>
      </p:sp>
      <p:pic>
        <p:nvPicPr>
          <p:cNvPr id="3788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2" y="1524000"/>
            <a:ext cx="8458200" cy="5105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214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/>
              <a:t>Long Exposure</a:t>
            </a:r>
          </a:p>
        </p:txBody>
      </p:sp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2878136" y="1793875"/>
            <a:ext cx="184729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fr-FR">
              <a:latin typeface="Times New Roman" charset="0"/>
            </a:endParaRPr>
          </a:p>
        </p:txBody>
      </p:sp>
      <p:sp>
        <p:nvSpPr>
          <p:cNvPr id="370692" name="Text Box 4"/>
          <p:cNvSpPr txBox="1">
            <a:spLocks noChangeArrowheads="1"/>
          </p:cNvSpPr>
          <p:nvPr/>
        </p:nvSpPr>
        <p:spPr bwMode="auto">
          <a:xfrm>
            <a:off x="3198812" y="1905000"/>
            <a:ext cx="832277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>
                <a:latin typeface="Times New Roman" charset="0"/>
              </a:rPr>
              <a:t>10</a:t>
            </a:r>
            <a:r>
              <a:rPr lang="en-US" sz="3240" baseline="30000">
                <a:latin typeface="Times New Roman" charset="0"/>
              </a:rPr>
              <a:t>-6</a:t>
            </a:r>
          </a:p>
        </p:txBody>
      </p:sp>
      <p:sp>
        <p:nvSpPr>
          <p:cNvPr id="370693" name="Line 5"/>
          <p:cNvSpPr>
            <a:spLocks noChangeShapeType="1"/>
          </p:cNvSpPr>
          <p:nvPr/>
        </p:nvSpPr>
        <p:spPr bwMode="auto">
          <a:xfrm>
            <a:off x="34274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694" name="Line 6"/>
          <p:cNvSpPr>
            <a:spLocks noChangeShapeType="1"/>
          </p:cNvSpPr>
          <p:nvPr/>
        </p:nvSpPr>
        <p:spPr bwMode="auto">
          <a:xfrm>
            <a:off x="39608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695" name="Line 7"/>
          <p:cNvSpPr>
            <a:spLocks noChangeShapeType="1"/>
          </p:cNvSpPr>
          <p:nvPr/>
        </p:nvSpPr>
        <p:spPr bwMode="auto">
          <a:xfrm>
            <a:off x="44942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696" name="Line 8"/>
          <p:cNvSpPr>
            <a:spLocks noChangeShapeType="1"/>
          </p:cNvSpPr>
          <p:nvPr/>
        </p:nvSpPr>
        <p:spPr bwMode="auto">
          <a:xfrm>
            <a:off x="50276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697" name="Line 9"/>
          <p:cNvSpPr>
            <a:spLocks noChangeShapeType="1"/>
          </p:cNvSpPr>
          <p:nvPr/>
        </p:nvSpPr>
        <p:spPr bwMode="auto">
          <a:xfrm>
            <a:off x="55610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60944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699" name="Line 11"/>
          <p:cNvSpPr>
            <a:spLocks noChangeShapeType="1"/>
          </p:cNvSpPr>
          <p:nvPr/>
        </p:nvSpPr>
        <p:spPr bwMode="auto">
          <a:xfrm>
            <a:off x="66278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00" name="Line 12"/>
          <p:cNvSpPr>
            <a:spLocks noChangeShapeType="1"/>
          </p:cNvSpPr>
          <p:nvPr/>
        </p:nvSpPr>
        <p:spPr bwMode="auto">
          <a:xfrm>
            <a:off x="71612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01" name="Line 13"/>
          <p:cNvSpPr>
            <a:spLocks noChangeShapeType="1"/>
          </p:cNvSpPr>
          <p:nvPr/>
        </p:nvSpPr>
        <p:spPr bwMode="auto">
          <a:xfrm>
            <a:off x="76946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02" name="Line 14"/>
          <p:cNvSpPr>
            <a:spLocks noChangeShapeType="1"/>
          </p:cNvSpPr>
          <p:nvPr/>
        </p:nvSpPr>
        <p:spPr bwMode="auto">
          <a:xfrm>
            <a:off x="82280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03" name="Line 15"/>
          <p:cNvSpPr>
            <a:spLocks noChangeShapeType="1"/>
          </p:cNvSpPr>
          <p:nvPr/>
        </p:nvSpPr>
        <p:spPr bwMode="auto">
          <a:xfrm>
            <a:off x="87614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04" name="Line 16"/>
          <p:cNvSpPr>
            <a:spLocks noChangeShapeType="1"/>
          </p:cNvSpPr>
          <p:nvPr/>
        </p:nvSpPr>
        <p:spPr bwMode="auto">
          <a:xfrm>
            <a:off x="92948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05" name="Line 17"/>
          <p:cNvSpPr>
            <a:spLocks noChangeShapeType="1"/>
          </p:cNvSpPr>
          <p:nvPr/>
        </p:nvSpPr>
        <p:spPr bwMode="auto">
          <a:xfrm>
            <a:off x="9828211" y="2514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06" name="Text Box 18"/>
          <p:cNvSpPr txBox="1">
            <a:spLocks noChangeArrowheads="1"/>
          </p:cNvSpPr>
          <p:nvPr/>
        </p:nvSpPr>
        <p:spPr bwMode="auto">
          <a:xfrm>
            <a:off x="9523411" y="1905000"/>
            <a:ext cx="739303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>
                <a:latin typeface="Times New Roman" charset="0"/>
              </a:rPr>
              <a:t>10</a:t>
            </a:r>
            <a:r>
              <a:rPr lang="en-US" sz="3240" baseline="30000">
                <a:latin typeface="Times New Roman" charset="0"/>
              </a:rPr>
              <a:t>6</a:t>
            </a:r>
          </a:p>
        </p:txBody>
      </p:sp>
      <p:sp>
        <p:nvSpPr>
          <p:cNvPr id="370707" name="Line 19"/>
          <p:cNvSpPr>
            <a:spLocks noChangeShapeType="1"/>
          </p:cNvSpPr>
          <p:nvPr/>
        </p:nvSpPr>
        <p:spPr bwMode="auto">
          <a:xfrm>
            <a:off x="3198812" y="2743200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08" name="Text Box 20"/>
          <p:cNvSpPr txBox="1">
            <a:spLocks noChangeArrowheads="1"/>
          </p:cNvSpPr>
          <p:nvPr/>
        </p:nvSpPr>
        <p:spPr bwMode="auto">
          <a:xfrm>
            <a:off x="3198812" y="3886201"/>
            <a:ext cx="832277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>
                <a:latin typeface="Times New Roman" charset="0"/>
              </a:rPr>
              <a:t>10</a:t>
            </a:r>
            <a:r>
              <a:rPr lang="en-US" sz="3240" baseline="30000">
                <a:latin typeface="Times New Roman" charset="0"/>
              </a:rPr>
              <a:t>-6</a:t>
            </a:r>
          </a:p>
        </p:txBody>
      </p:sp>
      <p:sp>
        <p:nvSpPr>
          <p:cNvPr id="370709" name="Line 21"/>
          <p:cNvSpPr>
            <a:spLocks noChangeShapeType="1"/>
          </p:cNvSpPr>
          <p:nvPr/>
        </p:nvSpPr>
        <p:spPr bwMode="auto">
          <a:xfrm>
            <a:off x="34274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0" name="Line 22"/>
          <p:cNvSpPr>
            <a:spLocks noChangeShapeType="1"/>
          </p:cNvSpPr>
          <p:nvPr/>
        </p:nvSpPr>
        <p:spPr bwMode="auto">
          <a:xfrm>
            <a:off x="39608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1" name="Line 23"/>
          <p:cNvSpPr>
            <a:spLocks noChangeShapeType="1"/>
          </p:cNvSpPr>
          <p:nvPr/>
        </p:nvSpPr>
        <p:spPr bwMode="auto">
          <a:xfrm>
            <a:off x="44942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2" name="Line 24"/>
          <p:cNvSpPr>
            <a:spLocks noChangeShapeType="1"/>
          </p:cNvSpPr>
          <p:nvPr/>
        </p:nvSpPr>
        <p:spPr bwMode="auto">
          <a:xfrm>
            <a:off x="50276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3" name="Line 25"/>
          <p:cNvSpPr>
            <a:spLocks noChangeShapeType="1"/>
          </p:cNvSpPr>
          <p:nvPr/>
        </p:nvSpPr>
        <p:spPr bwMode="auto">
          <a:xfrm>
            <a:off x="55610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4" name="Line 26"/>
          <p:cNvSpPr>
            <a:spLocks noChangeShapeType="1"/>
          </p:cNvSpPr>
          <p:nvPr/>
        </p:nvSpPr>
        <p:spPr bwMode="auto">
          <a:xfrm>
            <a:off x="60944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5" name="Line 27"/>
          <p:cNvSpPr>
            <a:spLocks noChangeShapeType="1"/>
          </p:cNvSpPr>
          <p:nvPr/>
        </p:nvSpPr>
        <p:spPr bwMode="auto">
          <a:xfrm>
            <a:off x="66278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6" name="Line 28"/>
          <p:cNvSpPr>
            <a:spLocks noChangeShapeType="1"/>
          </p:cNvSpPr>
          <p:nvPr/>
        </p:nvSpPr>
        <p:spPr bwMode="auto">
          <a:xfrm>
            <a:off x="71612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7" name="Line 29"/>
          <p:cNvSpPr>
            <a:spLocks noChangeShapeType="1"/>
          </p:cNvSpPr>
          <p:nvPr/>
        </p:nvSpPr>
        <p:spPr bwMode="auto">
          <a:xfrm>
            <a:off x="76946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8" name="Line 30"/>
          <p:cNvSpPr>
            <a:spLocks noChangeShapeType="1"/>
          </p:cNvSpPr>
          <p:nvPr/>
        </p:nvSpPr>
        <p:spPr bwMode="auto">
          <a:xfrm>
            <a:off x="82280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19" name="Line 31"/>
          <p:cNvSpPr>
            <a:spLocks noChangeShapeType="1"/>
          </p:cNvSpPr>
          <p:nvPr/>
        </p:nvSpPr>
        <p:spPr bwMode="auto">
          <a:xfrm>
            <a:off x="87614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20" name="Line 32"/>
          <p:cNvSpPr>
            <a:spLocks noChangeShapeType="1"/>
          </p:cNvSpPr>
          <p:nvPr/>
        </p:nvSpPr>
        <p:spPr bwMode="auto">
          <a:xfrm>
            <a:off x="92948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21" name="Line 33"/>
          <p:cNvSpPr>
            <a:spLocks noChangeShapeType="1"/>
          </p:cNvSpPr>
          <p:nvPr/>
        </p:nvSpPr>
        <p:spPr bwMode="auto">
          <a:xfrm>
            <a:off x="9828211" y="44958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22" name="Text Box 34"/>
          <p:cNvSpPr txBox="1">
            <a:spLocks noChangeArrowheads="1"/>
          </p:cNvSpPr>
          <p:nvPr/>
        </p:nvSpPr>
        <p:spPr bwMode="auto">
          <a:xfrm>
            <a:off x="9523411" y="3886201"/>
            <a:ext cx="739303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>
                <a:latin typeface="Times New Roman" charset="0"/>
              </a:rPr>
              <a:t>10</a:t>
            </a:r>
            <a:r>
              <a:rPr lang="en-US" sz="3240" baseline="30000">
                <a:latin typeface="Times New Roman" charset="0"/>
              </a:rPr>
              <a:t>6</a:t>
            </a:r>
          </a:p>
        </p:txBody>
      </p:sp>
      <p:sp>
        <p:nvSpPr>
          <p:cNvPr id="370723" name="Line 35"/>
          <p:cNvSpPr>
            <a:spLocks noChangeShapeType="1"/>
          </p:cNvSpPr>
          <p:nvPr/>
        </p:nvSpPr>
        <p:spPr bwMode="auto">
          <a:xfrm>
            <a:off x="3198812" y="4724400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24" name="Rectangle 36"/>
          <p:cNvSpPr>
            <a:spLocks noChangeArrowheads="1"/>
          </p:cNvSpPr>
          <p:nvPr/>
        </p:nvSpPr>
        <p:spPr bwMode="auto">
          <a:xfrm>
            <a:off x="1598611" y="2332039"/>
            <a:ext cx="1407756" cy="42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60" dirty="0">
                <a:latin typeface="Times New Roman" charset="0"/>
              </a:rPr>
              <a:t>Real world</a:t>
            </a:r>
            <a:endParaRPr lang="fr-FR" sz="2160" dirty="0">
              <a:latin typeface="Times New Roman" charset="0"/>
            </a:endParaRPr>
          </a:p>
        </p:txBody>
      </p:sp>
      <p:sp>
        <p:nvSpPr>
          <p:cNvPr id="370725" name="Rectangle 37"/>
          <p:cNvSpPr>
            <a:spLocks noChangeArrowheads="1"/>
          </p:cNvSpPr>
          <p:nvPr/>
        </p:nvSpPr>
        <p:spPr bwMode="auto">
          <a:xfrm>
            <a:off x="1827211" y="4313238"/>
            <a:ext cx="970135" cy="42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60" dirty="0">
                <a:latin typeface="Times New Roman" charset="0"/>
              </a:rPr>
              <a:t>Picture</a:t>
            </a:r>
            <a:endParaRPr lang="fr-FR" sz="2160" dirty="0">
              <a:latin typeface="Times New Roman" charset="0"/>
            </a:endParaRPr>
          </a:p>
        </p:txBody>
      </p:sp>
      <p:sp>
        <p:nvSpPr>
          <p:cNvPr id="370726" name="Text Box 38"/>
          <p:cNvSpPr txBox="1">
            <a:spLocks noChangeArrowheads="1"/>
          </p:cNvSpPr>
          <p:nvPr/>
        </p:nvSpPr>
        <p:spPr bwMode="auto">
          <a:xfrm>
            <a:off x="4951412" y="5181601"/>
            <a:ext cx="1088758" cy="42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 baseline="30000">
                <a:latin typeface="Times New Roman" charset="0"/>
              </a:rPr>
              <a:t>0 to 255</a:t>
            </a:r>
          </a:p>
        </p:txBody>
      </p:sp>
      <p:sp>
        <p:nvSpPr>
          <p:cNvPr id="370727" name="Line 39"/>
          <p:cNvSpPr>
            <a:spLocks noChangeShapeType="1"/>
          </p:cNvSpPr>
          <p:nvPr/>
        </p:nvSpPr>
        <p:spPr bwMode="auto">
          <a:xfrm flipH="1">
            <a:off x="5889624" y="3241676"/>
            <a:ext cx="509587" cy="124301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28" name="Line 40"/>
          <p:cNvSpPr>
            <a:spLocks noChangeShapeType="1"/>
          </p:cNvSpPr>
          <p:nvPr/>
        </p:nvSpPr>
        <p:spPr bwMode="auto">
          <a:xfrm flipH="1">
            <a:off x="5027612" y="3241676"/>
            <a:ext cx="533400" cy="1219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370729" name="Rectangle 41"/>
          <p:cNvSpPr>
            <a:spLocks noChangeArrowheads="1"/>
          </p:cNvSpPr>
          <p:nvPr/>
        </p:nvSpPr>
        <p:spPr bwMode="auto">
          <a:xfrm>
            <a:off x="5561012" y="2749035"/>
            <a:ext cx="2667000" cy="36933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 anchor="ctr">
            <a:spAutoFit/>
          </a:bodyPr>
          <a:lstStyle/>
          <a:p>
            <a:pPr algn="ctr"/>
            <a:r>
              <a:rPr lang="en-US" dirty="0" smtClean="0"/>
              <a:t>Scene</a:t>
            </a:r>
            <a:endParaRPr lang="en-US" dirty="0"/>
          </a:p>
        </p:txBody>
      </p:sp>
      <p:sp>
        <p:nvSpPr>
          <p:cNvPr id="370730" name="Rectangle 42"/>
          <p:cNvSpPr>
            <a:spLocks noChangeArrowheads="1"/>
          </p:cNvSpPr>
          <p:nvPr/>
        </p:nvSpPr>
        <p:spPr bwMode="auto">
          <a:xfrm>
            <a:off x="5027611" y="4654036"/>
            <a:ext cx="914400" cy="36933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 anchor="ctr">
            <a:spAutoFit/>
          </a:bodyPr>
          <a:lstStyle/>
          <a:p>
            <a:pPr algn="ctr"/>
            <a:r>
              <a:rPr lang="en-US" dirty="0" smtClean="0"/>
              <a:t>Photo</a:t>
            </a:r>
            <a:endParaRPr lang="en-US" dirty="0"/>
          </a:p>
        </p:txBody>
      </p:sp>
      <p:sp>
        <p:nvSpPr>
          <p:cNvPr id="370731" name="Text Box 43"/>
          <p:cNvSpPr txBox="1">
            <a:spLocks noChangeArrowheads="1"/>
          </p:cNvSpPr>
          <p:nvPr/>
        </p:nvSpPr>
        <p:spPr bwMode="auto">
          <a:xfrm>
            <a:off x="5180012" y="1946275"/>
            <a:ext cx="3581428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>
                <a:latin typeface="Times New Roman" charset="0"/>
              </a:rPr>
              <a:t>High dynamic range</a:t>
            </a:r>
            <a:endParaRPr lang="en-US" sz="3240" baseline="30000">
              <a:latin typeface="Times New Roman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262714" y="6396417"/>
            <a:ext cx="187211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Slide by Alexei </a:t>
            </a:r>
            <a:r>
              <a:rPr lang="en-US" sz="1440" dirty="0" err="1"/>
              <a:t>Efros</a:t>
            </a:r>
            <a:endParaRPr lang="en-US" sz="1440" dirty="0"/>
          </a:p>
        </p:txBody>
      </p:sp>
      <p:sp>
        <p:nvSpPr>
          <p:cNvPr id="4" name="TextBox 3"/>
          <p:cNvSpPr txBox="1"/>
          <p:nvPr/>
        </p:nvSpPr>
        <p:spPr>
          <a:xfrm>
            <a:off x="2954623" y="5797690"/>
            <a:ext cx="70054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Where do we lose information about the scene?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What happens to those areas?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9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/>
              <a:t>Short Exposure</a:t>
            </a:r>
          </a:p>
        </p:txBody>
      </p:sp>
      <p:sp>
        <p:nvSpPr>
          <p:cNvPr id="421891" name="Text Box 3"/>
          <p:cNvSpPr txBox="1">
            <a:spLocks noChangeArrowheads="1"/>
          </p:cNvSpPr>
          <p:nvPr/>
        </p:nvSpPr>
        <p:spPr bwMode="auto">
          <a:xfrm>
            <a:off x="2847991" y="1805780"/>
            <a:ext cx="184729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fr-FR">
              <a:latin typeface="Times New Roman" charset="0"/>
            </a:endParaRPr>
          </a:p>
        </p:txBody>
      </p:sp>
      <p:sp>
        <p:nvSpPr>
          <p:cNvPr id="421892" name="Text Box 4"/>
          <p:cNvSpPr txBox="1">
            <a:spLocks noChangeArrowheads="1"/>
          </p:cNvSpPr>
          <p:nvPr/>
        </p:nvSpPr>
        <p:spPr bwMode="auto">
          <a:xfrm>
            <a:off x="3168667" y="1916905"/>
            <a:ext cx="832277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>
                <a:latin typeface="Times New Roman" charset="0"/>
              </a:rPr>
              <a:t>10</a:t>
            </a:r>
            <a:r>
              <a:rPr lang="en-US" sz="3240" baseline="30000">
                <a:latin typeface="Times New Roman" charset="0"/>
              </a:rPr>
              <a:t>-6</a:t>
            </a:r>
          </a:p>
        </p:txBody>
      </p:sp>
      <p:sp>
        <p:nvSpPr>
          <p:cNvPr id="421893" name="Line 5"/>
          <p:cNvSpPr>
            <a:spLocks noChangeShapeType="1"/>
          </p:cNvSpPr>
          <p:nvPr/>
        </p:nvSpPr>
        <p:spPr bwMode="auto">
          <a:xfrm>
            <a:off x="33972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894" name="Line 6"/>
          <p:cNvSpPr>
            <a:spLocks noChangeShapeType="1"/>
          </p:cNvSpPr>
          <p:nvPr/>
        </p:nvSpPr>
        <p:spPr bwMode="auto">
          <a:xfrm>
            <a:off x="39306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895" name="Line 7"/>
          <p:cNvSpPr>
            <a:spLocks noChangeShapeType="1"/>
          </p:cNvSpPr>
          <p:nvPr/>
        </p:nvSpPr>
        <p:spPr bwMode="auto">
          <a:xfrm>
            <a:off x="44640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896" name="Line 8"/>
          <p:cNvSpPr>
            <a:spLocks noChangeShapeType="1"/>
          </p:cNvSpPr>
          <p:nvPr/>
        </p:nvSpPr>
        <p:spPr bwMode="auto">
          <a:xfrm>
            <a:off x="49974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897" name="Line 9"/>
          <p:cNvSpPr>
            <a:spLocks noChangeShapeType="1"/>
          </p:cNvSpPr>
          <p:nvPr/>
        </p:nvSpPr>
        <p:spPr bwMode="auto">
          <a:xfrm>
            <a:off x="55308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898" name="Line 10"/>
          <p:cNvSpPr>
            <a:spLocks noChangeShapeType="1"/>
          </p:cNvSpPr>
          <p:nvPr/>
        </p:nvSpPr>
        <p:spPr bwMode="auto">
          <a:xfrm>
            <a:off x="60642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899" name="Line 11"/>
          <p:cNvSpPr>
            <a:spLocks noChangeShapeType="1"/>
          </p:cNvSpPr>
          <p:nvPr/>
        </p:nvSpPr>
        <p:spPr bwMode="auto">
          <a:xfrm>
            <a:off x="65976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00" name="Line 12"/>
          <p:cNvSpPr>
            <a:spLocks noChangeShapeType="1"/>
          </p:cNvSpPr>
          <p:nvPr/>
        </p:nvSpPr>
        <p:spPr bwMode="auto">
          <a:xfrm>
            <a:off x="71310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01" name="Line 13"/>
          <p:cNvSpPr>
            <a:spLocks noChangeShapeType="1"/>
          </p:cNvSpPr>
          <p:nvPr/>
        </p:nvSpPr>
        <p:spPr bwMode="auto">
          <a:xfrm>
            <a:off x="76644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02" name="Line 14"/>
          <p:cNvSpPr>
            <a:spLocks noChangeShapeType="1"/>
          </p:cNvSpPr>
          <p:nvPr/>
        </p:nvSpPr>
        <p:spPr bwMode="auto">
          <a:xfrm>
            <a:off x="81978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03" name="Line 15"/>
          <p:cNvSpPr>
            <a:spLocks noChangeShapeType="1"/>
          </p:cNvSpPr>
          <p:nvPr/>
        </p:nvSpPr>
        <p:spPr bwMode="auto">
          <a:xfrm>
            <a:off x="87312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04" name="Line 16"/>
          <p:cNvSpPr>
            <a:spLocks noChangeShapeType="1"/>
          </p:cNvSpPr>
          <p:nvPr/>
        </p:nvSpPr>
        <p:spPr bwMode="auto">
          <a:xfrm>
            <a:off x="92646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05" name="Line 17"/>
          <p:cNvSpPr>
            <a:spLocks noChangeShapeType="1"/>
          </p:cNvSpPr>
          <p:nvPr/>
        </p:nvSpPr>
        <p:spPr bwMode="auto">
          <a:xfrm>
            <a:off x="9798066" y="25265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06" name="Text Box 18"/>
          <p:cNvSpPr txBox="1">
            <a:spLocks noChangeArrowheads="1"/>
          </p:cNvSpPr>
          <p:nvPr/>
        </p:nvSpPr>
        <p:spPr bwMode="auto">
          <a:xfrm>
            <a:off x="9493266" y="1916905"/>
            <a:ext cx="739303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>
                <a:latin typeface="Times New Roman" charset="0"/>
              </a:rPr>
              <a:t>10</a:t>
            </a:r>
            <a:r>
              <a:rPr lang="en-US" sz="3240" baseline="30000">
                <a:latin typeface="Times New Roman" charset="0"/>
              </a:rPr>
              <a:t>6</a:t>
            </a:r>
          </a:p>
        </p:txBody>
      </p:sp>
      <p:sp>
        <p:nvSpPr>
          <p:cNvPr id="421907" name="Line 19"/>
          <p:cNvSpPr>
            <a:spLocks noChangeShapeType="1"/>
          </p:cNvSpPr>
          <p:nvPr/>
        </p:nvSpPr>
        <p:spPr bwMode="auto">
          <a:xfrm>
            <a:off x="3168667" y="2755105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08" name="Text Box 20"/>
          <p:cNvSpPr txBox="1">
            <a:spLocks noChangeArrowheads="1"/>
          </p:cNvSpPr>
          <p:nvPr/>
        </p:nvSpPr>
        <p:spPr bwMode="auto">
          <a:xfrm>
            <a:off x="3168667" y="3898106"/>
            <a:ext cx="832277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>
                <a:latin typeface="Times New Roman" charset="0"/>
              </a:rPr>
              <a:t>10</a:t>
            </a:r>
            <a:r>
              <a:rPr lang="en-US" sz="3240" baseline="30000">
                <a:latin typeface="Times New Roman" charset="0"/>
              </a:rPr>
              <a:t>-6</a:t>
            </a:r>
          </a:p>
        </p:txBody>
      </p:sp>
      <p:sp>
        <p:nvSpPr>
          <p:cNvPr id="421909" name="Line 21"/>
          <p:cNvSpPr>
            <a:spLocks noChangeShapeType="1"/>
          </p:cNvSpPr>
          <p:nvPr/>
        </p:nvSpPr>
        <p:spPr bwMode="auto">
          <a:xfrm>
            <a:off x="33972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0" name="Line 22"/>
          <p:cNvSpPr>
            <a:spLocks noChangeShapeType="1"/>
          </p:cNvSpPr>
          <p:nvPr/>
        </p:nvSpPr>
        <p:spPr bwMode="auto">
          <a:xfrm>
            <a:off x="39306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1" name="Line 23"/>
          <p:cNvSpPr>
            <a:spLocks noChangeShapeType="1"/>
          </p:cNvSpPr>
          <p:nvPr/>
        </p:nvSpPr>
        <p:spPr bwMode="auto">
          <a:xfrm>
            <a:off x="44640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2" name="Line 24"/>
          <p:cNvSpPr>
            <a:spLocks noChangeShapeType="1"/>
          </p:cNvSpPr>
          <p:nvPr/>
        </p:nvSpPr>
        <p:spPr bwMode="auto">
          <a:xfrm>
            <a:off x="49974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3" name="Line 25"/>
          <p:cNvSpPr>
            <a:spLocks noChangeShapeType="1"/>
          </p:cNvSpPr>
          <p:nvPr/>
        </p:nvSpPr>
        <p:spPr bwMode="auto">
          <a:xfrm>
            <a:off x="55308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4" name="Line 26"/>
          <p:cNvSpPr>
            <a:spLocks noChangeShapeType="1"/>
          </p:cNvSpPr>
          <p:nvPr/>
        </p:nvSpPr>
        <p:spPr bwMode="auto">
          <a:xfrm>
            <a:off x="60642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5" name="Line 27"/>
          <p:cNvSpPr>
            <a:spLocks noChangeShapeType="1"/>
          </p:cNvSpPr>
          <p:nvPr/>
        </p:nvSpPr>
        <p:spPr bwMode="auto">
          <a:xfrm>
            <a:off x="65976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6" name="Line 28"/>
          <p:cNvSpPr>
            <a:spLocks noChangeShapeType="1"/>
          </p:cNvSpPr>
          <p:nvPr/>
        </p:nvSpPr>
        <p:spPr bwMode="auto">
          <a:xfrm>
            <a:off x="71310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7" name="Line 29"/>
          <p:cNvSpPr>
            <a:spLocks noChangeShapeType="1"/>
          </p:cNvSpPr>
          <p:nvPr/>
        </p:nvSpPr>
        <p:spPr bwMode="auto">
          <a:xfrm>
            <a:off x="76644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8" name="Line 30"/>
          <p:cNvSpPr>
            <a:spLocks noChangeShapeType="1"/>
          </p:cNvSpPr>
          <p:nvPr/>
        </p:nvSpPr>
        <p:spPr bwMode="auto">
          <a:xfrm>
            <a:off x="81978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19" name="Line 31"/>
          <p:cNvSpPr>
            <a:spLocks noChangeShapeType="1"/>
          </p:cNvSpPr>
          <p:nvPr/>
        </p:nvSpPr>
        <p:spPr bwMode="auto">
          <a:xfrm>
            <a:off x="87312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20" name="Line 32"/>
          <p:cNvSpPr>
            <a:spLocks noChangeShapeType="1"/>
          </p:cNvSpPr>
          <p:nvPr/>
        </p:nvSpPr>
        <p:spPr bwMode="auto">
          <a:xfrm>
            <a:off x="92646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21" name="Line 33"/>
          <p:cNvSpPr>
            <a:spLocks noChangeShapeType="1"/>
          </p:cNvSpPr>
          <p:nvPr/>
        </p:nvSpPr>
        <p:spPr bwMode="auto">
          <a:xfrm>
            <a:off x="9798066" y="450770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22" name="Text Box 34"/>
          <p:cNvSpPr txBox="1">
            <a:spLocks noChangeArrowheads="1"/>
          </p:cNvSpPr>
          <p:nvPr/>
        </p:nvSpPr>
        <p:spPr bwMode="auto">
          <a:xfrm>
            <a:off x="9493266" y="3898106"/>
            <a:ext cx="739303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>
                <a:latin typeface="Times New Roman" charset="0"/>
              </a:rPr>
              <a:t>10</a:t>
            </a:r>
            <a:r>
              <a:rPr lang="en-US" sz="3240" baseline="30000">
                <a:latin typeface="Times New Roman" charset="0"/>
              </a:rPr>
              <a:t>6</a:t>
            </a:r>
          </a:p>
        </p:txBody>
      </p:sp>
      <p:sp>
        <p:nvSpPr>
          <p:cNvPr id="421923" name="Line 35"/>
          <p:cNvSpPr>
            <a:spLocks noChangeShapeType="1"/>
          </p:cNvSpPr>
          <p:nvPr/>
        </p:nvSpPr>
        <p:spPr bwMode="auto">
          <a:xfrm>
            <a:off x="3168667" y="4736305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24" name="Rectangle 36"/>
          <p:cNvSpPr>
            <a:spLocks noChangeArrowheads="1"/>
          </p:cNvSpPr>
          <p:nvPr/>
        </p:nvSpPr>
        <p:spPr bwMode="auto">
          <a:xfrm>
            <a:off x="1568466" y="2343944"/>
            <a:ext cx="1407756" cy="42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60">
                <a:latin typeface="Times New Roman" charset="0"/>
              </a:rPr>
              <a:t>Real world</a:t>
            </a:r>
            <a:endParaRPr lang="fr-FR" sz="2160">
              <a:latin typeface="Times New Roman" charset="0"/>
            </a:endParaRPr>
          </a:p>
        </p:txBody>
      </p:sp>
      <p:sp>
        <p:nvSpPr>
          <p:cNvPr id="421925" name="Rectangle 37"/>
          <p:cNvSpPr>
            <a:spLocks noChangeArrowheads="1"/>
          </p:cNvSpPr>
          <p:nvPr/>
        </p:nvSpPr>
        <p:spPr bwMode="auto">
          <a:xfrm>
            <a:off x="1797066" y="4325143"/>
            <a:ext cx="970135" cy="42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60" dirty="0">
                <a:latin typeface="Times New Roman" charset="0"/>
              </a:rPr>
              <a:t>Picture</a:t>
            </a:r>
            <a:endParaRPr lang="fr-FR" sz="2160" dirty="0">
              <a:latin typeface="Times New Roman" charset="0"/>
            </a:endParaRPr>
          </a:p>
        </p:txBody>
      </p:sp>
      <p:sp>
        <p:nvSpPr>
          <p:cNvPr id="421926" name="Text Box 38"/>
          <p:cNvSpPr txBox="1">
            <a:spLocks noChangeArrowheads="1"/>
          </p:cNvSpPr>
          <p:nvPr/>
        </p:nvSpPr>
        <p:spPr bwMode="auto">
          <a:xfrm>
            <a:off x="4921267" y="5193506"/>
            <a:ext cx="1088758" cy="42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 baseline="30000">
                <a:latin typeface="Times New Roman" charset="0"/>
              </a:rPr>
              <a:t>0 to 255</a:t>
            </a:r>
          </a:p>
        </p:txBody>
      </p:sp>
      <p:sp>
        <p:nvSpPr>
          <p:cNvPr id="421927" name="Line 39"/>
          <p:cNvSpPr>
            <a:spLocks noChangeShapeType="1"/>
          </p:cNvSpPr>
          <p:nvPr/>
        </p:nvSpPr>
        <p:spPr bwMode="auto">
          <a:xfrm flipH="1">
            <a:off x="5859480" y="3253581"/>
            <a:ext cx="2185987" cy="124301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28" name="Line 40"/>
          <p:cNvSpPr>
            <a:spLocks noChangeShapeType="1"/>
          </p:cNvSpPr>
          <p:nvPr/>
        </p:nvSpPr>
        <p:spPr bwMode="auto">
          <a:xfrm flipH="1">
            <a:off x="4997467" y="3253581"/>
            <a:ext cx="1905000" cy="1219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endParaRPr lang="en-US"/>
          </a:p>
        </p:txBody>
      </p:sp>
      <p:sp>
        <p:nvSpPr>
          <p:cNvPr id="421929" name="Rectangle 41"/>
          <p:cNvSpPr>
            <a:spLocks noChangeArrowheads="1"/>
          </p:cNvSpPr>
          <p:nvPr/>
        </p:nvSpPr>
        <p:spPr bwMode="auto">
          <a:xfrm>
            <a:off x="5530867" y="2760940"/>
            <a:ext cx="2667000" cy="36933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 anchor="ctr">
            <a:spAutoFit/>
          </a:bodyPr>
          <a:lstStyle/>
          <a:p>
            <a:pPr algn="ctr"/>
            <a:r>
              <a:rPr lang="en-US" dirty="0" smtClean="0"/>
              <a:t>Scene</a:t>
            </a:r>
            <a:endParaRPr lang="en-US" dirty="0"/>
          </a:p>
        </p:txBody>
      </p:sp>
      <p:sp>
        <p:nvSpPr>
          <p:cNvPr id="421930" name="Rectangle 42"/>
          <p:cNvSpPr>
            <a:spLocks noChangeArrowheads="1"/>
          </p:cNvSpPr>
          <p:nvPr/>
        </p:nvSpPr>
        <p:spPr bwMode="auto">
          <a:xfrm>
            <a:off x="4997466" y="4665941"/>
            <a:ext cx="914400" cy="36933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 anchor="ctr">
            <a:spAutoFit/>
          </a:bodyPr>
          <a:lstStyle/>
          <a:p>
            <a:pPr algn="ctr"/>
            <a:r>
              <a:rPr lang="en-US" dirty="0" smtClean="0"/>
              <a:t>Photo</a:t>
            </a:r>
            <a:endParaRPr lang="en-US" dirty="0"/>
          </a:p>
        </p:txBody>
      </p:sp>
      <p:sp>
        <p:nvSpPr>
          <p:cNvPr id="421931" name="Text Box 43"/>
          <p:cNvSpPr txBox="1">
            <a:spLocks noChangeArrowheads="1"/>
          </p:cNvSpPr>
          <p:nvPr/>
        </p:nvSpPr>
        <p:spPr bwMode="auto">
          <a:xfrm>
            <a:off x="5149867" y="1958180"/>
            <a:ext cx="3581428" cy="5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40" dirty="0">
                <a:latin typeface="Times New Roman" charset="0"/>
              </a:rPr>
              <a:t>High dynamic range</a:t>
            </a:r>
            <a:endParaRPr lang="en-US" sz="3240" baseline="30000" dirty="0">
              <a:latin typeface="Times New Roman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243682" y="6357217"/>
            <a:ext cx="187211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Slide by Alexei </a:t>
            </a:r>
            <a:r>
              <a:rPr lang="en-US" sz="1440" dirty="0" err="1"/>
              <a:t>Efros</a:t>
            </a:r>
            <a:endParaRPr lang="en-US" sz="1440" dirty="0"/>
          </a:p>
        </p:txBody>
      </p:sp>
      <p:sp>
        <p:nvSpPr>
          <p:cNvPr id="47" name="TextBox 46"/>
          <p:cNvSpPr txBox="1"/>
          <p:nvPr/>
        </p:nvSpPr>
        <p:spPr>
          <a:xfrm>
            <a:off x="2954623" y="5797690"/>
            <a:ext cx="70054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Where do we lose information about the scene?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What happens to those areas?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7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3" name="Rectangle 3"/>
          <p:cNvSpPr>
            <a:spLocks noChangeArrowheads="1"/>
          </p:cNvSpPr>
          <p:nvPr/>
        </p:nvSpPr>
        <p:spPr bwMode="auto">
          <a:xfrm>
            <a:off x="1910628" y="1854200"/>
            <a:ext cx="1298432" cy="11285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49" rIns="90487" bIns="44449">
            <a:spAutoFit/>
          </a:bodyPr>
          <a:lstStyle/>
          <a:p>
            <a:pPr algn="ctr"/>
            <a:r>
              <a:rPr lang="en-US" sz="1980">
                <a:solidFill>
                  <a:srgbClr val="00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scene</a:t>
            </a:r>
          </a:p>
          <a:p>
            <a:pPr algn="ctr"/>
            <a:r>
              <a:rPr lang="en-US" sz="1980">
                <a:solidFill>
                  <a:srgbClr val="00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radiance</a:t>
            </a:r>
            <a:endParaRPr lang="en-US" sz="198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/>
            <a:endParaRPr lang="en-US" sz="81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/>
            <a:r>
              <a:rPr lang="en-US" sz="1980">
                <a:effectLst>
                  <a:outerShdw blurRad="38100" dist="38100" dir="2700000" algn="tl">
                    <a:srgbClr val="DDDDDD"/>
                  </a:outerShdw>
                </a:effectLst>
              </a:rPr>
              <a:t>(W/sr/m  )</a:t>
            </a:r>
          </a:p>
        </p:txBody>
      </p:sp>
      <p:grpSp>
        <p:nvGrpSpPr>
          <p:cNvPr id="373764" name="Group 4"/>
          <p:cNvGrpSpPr>
            <a:grpSpLocks/>
          </p:cNvGrpSpPr>
          <p:nvPr/>
        </p:nvGrpSpPr>
        <p:grpSpPr bwMode="auto">
          <a:xfrm>
            <a:off x="5586412" y="1752600"/>
            <a:ext cx="1050925" cy="914400"/>
            <a:chOff x="2880" y="1104"/>
            <a:chExt cx="745" cy="576"/>
          </a:xfrm>
        </p:grpSpPr>
        <p:sp>
          <p:nvSpPr>
            <p:cNvPr id="373765" name="Freeform 5"/>
            <p:cNvSpPr>
              <a:spLocks/>
            </p:cNvSpPr>
            <p:nvPr/>
          </p:nvSpPr>
          <p:spPr bwMode="auto">
            <a:xfrm>
              <a:off x="2880" y="1344"/>
              <a:ext cx="73" cy="97"/>
            </a:xfrm>
            <a:custGeom>
              <a:avLst/>
              <a:gdLst>
                <a:gd name="T0" fmla="*/ 72 w 73"/>
                <a:gd name="T1" fmla="*/ 0 h 97"/>
                <a:gd name="T2" fmla="*/ 0 w 73"/>
                <a:gd name="T3" fmla="*/ 0 h 97"/>
                <a:gd name="T4" fmla="*/ 0 w 73"/>
                <a:gd name="T5" fmla="*/ 48 h 97"/>
                <a:gd name="T6" fmla="*/ 0 w 73"/>
                <a:gd name="T7" fmla="*/ 96 h 97"/>
                <a:gd name="T8" fmla="*/ 72 w 73"/>
                <a:gd name="T9" fmla="*/ 96 h 97"/>
                <a:gd name="T10" fmla="*/ 72 w 73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97">
                  <a:moveTo>
                    <a:pt x="72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72" y="96"/>
                  </a:lnTo>
                  <a:lnTo>
                    <a:pt x="72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blurRad="63500" dist="107763" dir="2700000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66" name="Rectangle 6"/>
            <p:cNvSpPr>
              <a:spLocks noChangeArrowheads="1"/>
            </p:cNvSpPr>
            <p:nvPr/>
          </p:nvSpPr>
          <p:spPr bwMode="auto">
            <a:xfrm>
              <a:off x="2952" y="1104"/>
              <a:ext cx="576" cy="57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blurRad="63500" dist="107763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67" name="Line 7"/>
            <p:cNvSpPr>
              <a:spLocks noChangeShapeType="1"/>
            </p:cNvSpPr>
            <p:nvPr/>
          </p:nvSpPr>
          <p:spPr bwMode="auto">
            <a:xfrm>
              <a:off x="2952" y="1680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68" name="Rectangle 8"/>
            <p:cNvSpPr>
              <a:spLocks noChangeArrowheads="1"/>
            </p:cNvSpPr>
            <p:nvPr/>
          </p:nvSpPr>
          <p:spPr bwMode="auto">
            <a:xfrm>
              <a:off x="3000" y="1152"/>
              <a:ext cx="480" cy="4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69" name="Line 9"/>
            <p:cNvSpPr>
              <a:spLocks noChangeShapeType="1"/>
            </p:cNvSpPr>
            <p:nvPr/>
          </p:nvSpPr>
          <p:spPr bwMode="auto">
            <a:xfrm>
              <a:off x="3528" y="1104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0" name="Line 10"/>
            <p:cNvSpPr>
              <a:spLocks noChangeShapeType="1"/>
            </p:cNvSpPr>
            <p:nvPr/>
          </p:nvSpPr>
          <p:spPr bwMode="auto">
            <a:xfrm>
              <a:off x="3000" y="1632"/>
              <a:ext cx="480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1" name="Line 11"/>
            <p:cNvSpPr>
              <a:spLocks noChangeShapeType="1"/>
            </p:cNvSpPr>
            <p:nvPr/>
          </p:nvSpPr>
          <p:spPr bwMode="auto">
            <a:xfrm flipV="1">
              <a:off x="3000" y="1152"/>
              <a:ext cx="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2" name="Line 12"/>
            <p:cNvSpPr>
              <a:spLocks noChangeShapeType="1"/>
            </p:cNvSpPr>
            <p:nvPr/>
          </p:nvSpPr>
          <p:spPr bwMode="auto">
            <a:xfrm>
              <a:off x="3000" y="1152"/>
              <a:ext cx="4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3" name="Line 13"/>
            <p:cNvSpPr>
              <a:spLocks noChangeShapeType="1"/>
            </p:cNvSpPr>
            <p:nvPr/>
          </p:nvSpPr>
          <p:spPr bwMode="auto">
            <a:xfrm>
              <a:off x="2952" y="1104"/>
              <a:ext cx="576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4" name="Line 14"/>
            <p:cNvSpPr>
              <a:spLocks noChangeShapeType="1"/>
            </p:cNvSpPr>
            <p:nvPr/>
          </p:nvSpPr>
          <p:spPr bwMode="auto">
            <a:xfrm>
              <a:off x="2952" y="1104"/>
              <a:ext cx="0" cy="2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5" name="Freeform 15"/>
            <p:cNvSpPr>
              <a:spLocks/>
            </p:cNvSpPr>
            <p:nvPr/>
          </p:nvSpPr>
          <p:spPr bwMode="auto">
            <a:xfrm>
              <a:off x="3480" y="1344"/>
              <a:ext cx="145" cy="97"/>
            </a:xfrm>
            <a:custGeom>
              <a:avLst/>
              <a:gdLst>
                <a:gd name="T0" fmla="*/ 0 w 145"/>
                <a:gd name="T1" fmla="*/ 0 h 97"/>
                <a:gd name="T2" fmla="*/ 96 w 145"/>
                <a:gd name="T3" fmla="*/ 0 h 97"/>
                <a:gd name="T4" fmla="*/ 144 w 145"/>
                <a:gd name="T5" fmla="*/ 48 h 97"/>
                <a:gd name="T6" fmla="*/ 96 w 145"/>
                <a:gd name="T7" fmla="*/ 96 h 97"/>
                <a:gd name="T8" fmla="*/ 0 w 145"/>
                <a:gd name="T9" fmla="*/ 96 h 97"/>
                <a:gd name="T10" fmla="*/ 0 w 145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97">
                  <a:moveTo>
                    <a:pt x="0" y="0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96"/>
                  </a:lnTo>
                  <a:lnTo>
                    <a:pt x="0" y="96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blurRad="63500" dist="107763" dir="2700000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6" name="Line 16"/>
            <p:cNvSpPr>
              <a:spLocks noChangeShapeType="1"/>
            </p:cNvSpPr>
            <p:nvPr/>
          </p:nvSpPr>
          <p:spPr bwMode="auto">
            <a:xfrm>
              <a:off x="3480" y="1152"/>
              <a:ext cx="0" cy="48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7" name="Line 17"/>
            <p:cNvSpPr>
              <a:spLocks noChangeShapeType="1"/>
            </p:cNvSpPr>
            <p:nvPr/>
          </p:nvSpPr>
          <p:spPr bwMode="auto">
            <a:xfrm>
              <a:off x="3528" y="1344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8" name="Line 18"/>
            <p:cNvSpPr>
              <a:spLocks noChangeShapeType="1"/>
            </p:cNvSpPr>
            <p:nvPr/>
          </p:nvSpPr>
          <p:spPr bwMode="auto">
            <a:xfrm>
              <a:off x="2952" y="1440"/>
              <a:ext cx="0" cy="2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79" name="Line 19"/>
            <p:cNvSpPr>
              <a:spLocks noChangeShapeType="1"/>
            </p:cNvSpPr>
            <p:nvPr/>
          </p:nvSpPr>
          <p:spPr bwMode="auto">
            <a:xfrm>
              <a:off x="2880" y="1344"/>
              <a:ext cx="0" cy="9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80" name="Line 20"/>
            <p:cNvSpPr>
              <a:spLocks noChangeShapeType="1"/>
            </p:cNvSpPr>
            <p:nvPr/>
          </p:nvSpPr>
          <p:spPr bwMode="auto">
            <a:xfrm>
              <a:off x="2880" y="1344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81" name="Line 21"/>
            <p:cNvSpPr>
              <a:spLocks noChangeShapeType="1"/>
            </p:cNvSpPr>
            <p:nvPr/>
          </p:nvSpPr>
          <p:spPr bwMode="auto">
            <a:xfrm>
              <a:off x="2880" y="1440"/>
              <a:ext cx="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82" name="Rectangle 22"/>
            <p:cNvSpPr>
              <a:spLocks noChangeArrowheads="1"/>
            </p:cNvSpPr>
            <p:nvPr/>
          </p:nvSpPr>
          <p:spPr bwMode="auto">
            <a:xfrm>
              <a:off x="2953" y="1185"/>
              <a:ext cx="574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1439" tIns="40005" rIns="81439" bIns="40005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96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</a:rPr>
                <a:t>ò</a:t>
              </a:r>
            </a:p>
          </p:txBody>
        </p:sp>
      </p:grpSp>
      <p:grpSp>
        <p:nvGrpSpPr>
          <p:cNvPr id="373783" name="Group 23"/>
          <p:cNvGrpSpPr>
            <a:grpSpLocks/>
          </p:cNvGrpSpPr>
          <p:nvPr/>
        </p:nvGrpSpPr>
        <p:grpSpPr bwMode="auto">
          <a:xfrm>
            <a:off x="3148013" y="1752600"/>
            <a:ext cx="1050925" cy="914400"/>
            <a:chOff x="1152" y="1104"/>
            <a:chExt cx="745" cy="576"/>
          </a:xfrm>
        </p:grpSpPr>
        <p:sp>
          <p:nvSpPr>
            <p:cNvPr id="373784" name="Freeform 24"/>
            <p:cNvSpPr>
              <a:spLocks/>
            </p:cNvSpPr>
            <p:nvPr/>
          </p:nvSpPr>
          <p:spPr bwMode="auto">
            <a:xfrm>
              <a:off x="1152" y="1344"/>
              <a:ext cx="73" cy="97"/>
            </a:xfrm>
            <a:custGeom>
              <a:avLst/>
              <a:gdLst>
                <a:gd name="T0" fmla="*/ 72 w 73"/>
                <a:gd name="T1" fmla="*/ 0 h 97"/>
                <a:gd name="T2" fmla="*/ 0 w 73"/>
                <a:gd name="T3" fmla="*/ 0 h 97"/>
                <a:gd name="T4" fmla="*/ 0 w 73"/>
                <a:gd name="T5" fmla="*/ 48 h 97"/>
                <a:gd name="T6" fmla="*/ 0 w 73"/>
                <a:gd name="T7" fmla="*/ 96 h 97"/>
                <a:gd name="T8" fmla="*/ 72 w 73"/>
                <a:gd name="T9" fmla="*/ 96 h 97"/>
                <a:gd name="T10" fmla="*/ 72 w 73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97">
                  <a:moveTo>
                    <a:pt x="72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72" y="96"/>
                  </a:lnTo>
                  <a:lnTo>
                    <a:pt x="72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blurRad="63500" dist="107763" dir="2700000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85" name="Rectangle 25"/>
            <p:cNvSpPr>
              <a:spLocks noChangeArrowheads="1"/>
            </p:cNvSpPr>
            <p:nvPr/>
          </p:nvSpPr>
          <p:spPr bwMode="auto">
            <a:xfrm>
              <a:off x="1224" y="1104"/>
              <a:ext cx="576" cy="57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blurRad="63500" dist="107763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86" name="Line 26"/>
            <p:cNvSpPr>
              <a:spLocks noChangeShapeType="1"/>
            </p:cNvSpPr>
            <p:nvPr/>
          </p:nvSpPr>
          <p:spPr bwMode="auto">
            <a:xfrm>
              <a:off x="1800" y="1104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87" name="Line 27"/>
            <p:cNvSpPr>
              <a:spLocks noChangeShapeType="1"/>
            </p:cNvSpPr>
            <p:nvPr/>
          </p:nvSpPr>
          <p:spPr bwMode="auto">
            <a:xfrm>
              <a:off x="1224" y="1680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88" name="Rectangle 28"/>
            <p:cNvSpPr>
              <a:spLocks noChangeArrowheads="1"/>
            </p:cNvSpPr>
            <p:nvPr/>
          </p:nvSpPr>
          <p:spPr bwMode="auto">
            <a:xfrm>
              <a:off x="1288" y="1168"/>
              <a:ext cx="448" cy="448"/>
            </a:xfrm>
            <a:prstGeom prst="rect">
              <a:avLst/>
            </a:prstGeom>
            <a:noFill/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89" name="Line 29"/>
            <p:cNvSpPr>
              <a:spLocks noChangeShapeType="1"/>
            </p:cNvSpPr>
            <p:nvPr/>
          </p:nvSpPr>
          <p:spPr bwMode="auto">
            <a:xfrm>
              <a:off x="1272" y="1632"/>
              <a:ext cx="480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0" name="Line 30"/>
            <p:cNvSpPr>
              <a:spLocks noChangeShapeType="1"/>
            </p:cNvSpPr>
            <p:nvPr/>
          </p:nvSpPr>
          <p:spPr bwMode="auto">
            <a:xfrm flipV="1">
              <a:off x="1272" y="1152"/>
              <a:ext cx="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1" name="Line 31"/>
            <p:cNvSpPr>
              <a:spLocks noChangeShapeType="1"/>
            </p:cNvSpPr>
            <p:nvPr/>
          </p:nvSpPr>
          <p:spPr bwMode="auto">
            <a:xfrm>
              <a:off x="1272" y="1152"/>
              <a:ext cx="4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2" name="Line 32"/>
            <p:cNvSpPr>
              <a:spLocks noChangeShapeType="1"/>
            </p:cNvSpPr>
            <p:nvPr/>
          </p:nvSpPr>
          <p:spPr bwMode="auto">
            <a:xfrm>
              <a:off x="1224" y="1104"/>
              <a:ext cx="576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3" name="Line 33"/>
            <p:cNvSpPr>
              <a:spLocks noChangeShapeType="1"/>
            </p:cNvSpPr>
            <p:nvPr/>
          </p:nvSpPr>
          <p:spPr bwMode="auto">
            <a:xfrm>
              <a:off x="1224" y="1104"/>
              <a:ext cx="0" cy="2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4" name="Freeform 34"/>
            <p:cNvSpPr>
              <a:spLocks/>
            </p:cNvSpPr>
            <p:nvPr/>
          </p:nvSpPr>
          <p:spPr bwMode="auto">
            <a:xfrm>
              <a:off x="1752" y="1344"/>
              <a:ext cx="145" cy="97"/>
            </a:xfrm>
            <a:custGeom>
              <a:avLst/>
              <a:gdLst>
                <a:gd name="T0" fmla="*/ 0 w 145"/>
                <a:gd name="T1" fmla="*/ 0 h 97"/>
                <a:gd name="T2" fmla="*/ 96 w 145"/>
                <a:gd name="T3" fmla="*/ 0 h 97"/>
                <a:gd name="T4" fmla="*/ 144 w 145"/>
                <a:gd name="T5" fmla="*/ 48 h 97"/>
                <a:gd name="T6" fmla="*/ 96 w 145"/>
                <a:gd name="T7" fmla="*/ 96 h 97"/>
                <a:gd name="T8" fmla="*/ 0 w 145"/>
                <a:gd name="T9" fmla="*/ 96 h 97"/>
                <a:gd name="T10" fmla="*/ 0 w 145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97">
                  <a:moveTo>
                    <a:pt x="0" y="0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96"/>
                  </a:lnTo>
                  <a:lnTo>
                    <a:pt x="0" y="96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blurRad="63500" dist="107763" dir="2700000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5" name="Line 35"/>
            <p:cNvSpPr>
              <a:spLocks noChangeShapeType="1"/>
            </p:cNvSpPr>
            <p:nvPr/>
          </p:nvSpPr>
          <p:spPr bwMode="auto">
            <a:xfrm>
              <a:off x="1752" y="1152"/>
              <a:ext cx="0" cy="48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6" name="Line 36"/>
            <p:cNvSpPr>
              <a:spLocks noChangeShapeType="1"/>
            </p:cNvSpPr>
            <p:nvPr/>
          </p:nvSpPr>
          <p:spPr bwMode="auto">
            <a:xfrm>
              <a:off x="1800" y="1344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7" name="Line 37"/>
            <p:cNvSpPr>
              <a:spLocks noChangeShapeType="1"/>
            </p:cNvSpPr>
            <p:nvPr/>
          </p:nvSpPr>
          <p:spPr bwMode="auto">
            <a:xfrm>
              <a:off x="1224" y="1440"/>
              <a:ext cx="0" cy="2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8" name="Line 38"/>
            <p:cNvSpPr>
              <a:spLocks noChangeShapeType="1"/>
            </p:cNvSpPr>
            <p:nvPr/>
          </p:nvSpPr>
          <p:spPr bwMode="auto">
            <a:xfrm>
              <a:off x="1152" y="1344"/>
              <a:ext cx="0" cy="9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99" name="Line 39"/>
            <p:cNvSpPr>
              <a:spLocks noChangeShapeType="1"/>
            </p:cNvSpPr>
            <p:nvPr/>
          </p:nvSpPr>
          <p:spPr bwMode="auto">
            <a:xfrm>
              <a:off x="1152" y="1344"/>
              <a:ext cx="7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800" name="Line 40"/>
            <p:cNvSpPr>
              <a:spLocks noChangeShapeType="1"/>
            </p:cNvSpPr>
            <p:nvPr/>
          </p:nvSpPr>
          <p:spPr bwMode="auto">
            <a:xfrm>
              <a:off x="1152" y="1440"/>
              <a:ext cx="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3801" name="Freeform 41"/>
          <p:cNvSpPr>
            <a:spLocks/>
          </p:cNvSpPr>
          <p:nvPr/>
        </p:nvSpPr>
        <p:spPr bwMode="auto">
          <a:xfrm>
            <a:off x="3384550" y="1905000"/>
            <a:ext cx="544512" cy="611188"/>
          </a:xfrm>
          <a:custGeom>
            <a:avLst/>
            <a:gdLst>
              <a:gd name="T0" fmla="*/ 0 w 385"/>
              <a:gd name="T1" fmla="*/ 384 h 385"/>
              <a:gd name="T2" fmla="*/ 240 w 385"/>
              <a:gd name="T3" fmla="*/ 144 h 385"/>
              <a:gd name="T4" fmla="*/ 384 w 385"/>
              <a:gd name="T5" fmla="*/ 0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5" h="385">
                <a:moveTo>
                  <a:pt x="0" y="384"/>
                </a:moveTo>
                <a:lnTo>
                  <a:pt x="240" y="144"/>
                </a:lnTo>
                <a:lnTo>
                  <a:pt x="384" y="0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373802" name="Rectangle 42"/>
          <p:cNvSpPr>
            <a:spLocks noChangeArrowheads="1"/>
          </p:cNvSpPr>
          <p:nvPr/>
        </p:nvSpPr>
        <p:spPr bwMode="auto">
          <a:xfrm>
            <a:off x="4057650" y="1854200"/>
            <a:ext cx="1635125" cy="69916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/>
            <a:r>
              <a:rPr lang="en-US" sz="1980">
                <a:solidFill>
                  <a:srgbClr val="00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sensor</a:t>
            </a:r>
          </a:p>
          <a:p>
            <a:pPr algn="ctr"/>
            <a:r>
              <a:rPr lang="en-US" sz="1980">
                <a:solidFill>
                  <a:srgbClr val="00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irradiance</a:t>
            </a:r>
          </a:p>
        </p:txBody>
      </p:sp>
      <p:sp>
        <p:nvSpPr>
          <p:cNvPr id="373803" name="Rectangle 43"/>
          <p:cNvSpPr>
            <a:spLocks noChangeArrowheads="1"/>
          </p:cNvSpPr>
          <p:nvPr/>
        </p:nvSpPr>
        <p:spPr bwMode="auto">
          <a:xfrm>
            <a:off x="6496050" y="1854200"/>
            <a:ext cx="1566862" cy="69916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/>
            <a:r>
              <a:rPr lang="en-US" sz="1980">
                <a:solidFill>
                  <a:srgbClr val="00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sensor</a:t>
            </a:r>
          </a:p>
          <a:p>
            <a:pPr algn="ctr"/>
            <a:r>
              <a:rPr lang="en-US" sz="1980">
                <a:solidFill>
                  <a:srgbClr val="00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exposure</a:t>
            </a:r>
          </a:p>
        </p:txBody>
      </p:sp>
      <p:sp>
        <p:nvSpPr>
          <p:cNvPr id="373826" name="Rectangle 66"/>
          <p:cNvSpPr>
            <a:spLocks noChangeArrowheads="1"/>
          </p:cNvSpPr>
          <p:nvPr/>
        </p:nvSpPr>
        <p:spPr bwMode="auto">
          <a:xfrm>
            <a:off x="3244851" y="1214438"/>
            <a:ext cx="822325" cy="3667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Lens</a:t>
            </a:r>
          </a:p>
        </p:txBody>
      </p:sp>
      <p:sp>
        <p:nvSpPr>
          <p:cNvPr id="373827" name="Rectangle 67"/>
          <p:cNvSpPr>
            <a:spLocks noChangeArrowheads="1"/>
          </p:cNvSpPr>
          <p:nvPr/>
        </p:nvSpPr>
        <p:spPr bwMode="auto">
          <a:xfrm>
            <a:off x="5548312" y="1214438"/>
            <a:ext cx="1092200" cy="3667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Shutter</a:t>
            </a:r>
          </a:p>
        </p:txBody>
      </p:sp>
      <p:sp>
        <p:nvSpPr>
          <p:cNvPr id="373833" name="Rectangle 73"/>
          <p:cNvSpPr>
            <a:spLocks noChangeArrowheads="1"/>
          </p:cNvSpPr>
          <p:nvPr/>
        </p:nvSpPr>
        <p:spPr bwMode="auto">
          <a:xfrm>
            <a:off x="2760171" y="2536826"/>
            <a:ext cx="266097" cy="26981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49" rIns="90487" bIns="44449">
            <a:spAutoFit/>
          </a:bodyPr>
          <a:lstStyle/>
          <a:p>
            <a:pPr algn="ctr"/>
            <a:r>
              <a:rPr lang="en-US" sz="117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</a:p>
        </p:txBody>
      </p:sp>
      <p:sp>
        <p:nvSpPr>
          <p:cNvPr id="373834" name="Rectangle 74"/>
          <p:cNvSpPr>
            <a:spLocks noChangeArrowheads="1"/>
          </p:cNvSpPr>
          <p:nvPr/>
        </p:nvSpPr>
        <p:spPr bwMode="auto">
          <a:xfrm>
            <a:off x="5651501" y="2673351"/>
            <a:ext cx="915987" cy="36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49" rIns="90487" bIns="44449"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D</a:t>
            </a: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t</a:t>
            </a:r>
          </a:p>
        </p:txBody>
      </p:sp>
      <p:grpSp>
        <p:nvGrpSpPr>
          <p:cNvPr id="373835" name="Group 75"/>
          <p:cNvGrpSpPr>
            <a:grpSpLocks/>
          </p:cNvGrpSpPr>
          <p:nvPr/>
        </p:nvGrpSpPr>
        <p:grpSpPr bwMode="auto">
          <a:xfrm>
            <a:off x="3125788" y="4195763"/>
            <a:ext cx="1052513" cy="914400"/>
            <a:chOff x="1824" y="1104"/>
            <a:chExt cx="745" cy="576"/>
          </a:xfrm>
        </p:grpSpPr>
        <p:grpSp>
          <p:nvGrpSpPr>
            <p:cNvPr id="373836" name="Group 76"/>
            <p:cNvGrpSpPr>
              <a:grpSpLocks/>
            </p:cNvGrpSpPr>
            <p:nvPr/>
          </p:nvGrpSpPr>
          <p:grpSpPr bwMode="auto">
            <a:xfrm>
              <a:off x="1824" y="1104"/>
              <a:ext cx="745" cy="576"/>
              <a:chOff x="1824" y="1104"/>
              <a:chExt cx="745" cy="576"/>
            </a:xfrm>
          </p:grpSpPr>
          <p:sp>
            <p:nvSpPr>
              <p:cNvPr id="373837" name="Freeform 77"/>
              <p:cNvSpPr>
                <a:spLocks/>
              </p:cNvSpPr>
              <p:nvPr/>
            </p:nvSpPr>
            <p:spPr bwMode="auto">
              <a:xfrm>
                <a:off x="1824" y="1344"/>
                <a:ext cx="73" cy="97"/>
              </a:xfrm>
              <a:custGeom>
                <a:avLst/>
                <a:gdLst>
                  <a:gd name="T0" fmla="*/ 72 w 73"/>
                  <a:gd name="T1" fmla="*/ 0 h 97"/>
                  <a:gd name="T2" fmla="*/ 0 w 73"/>
                  <a:gd name="T3" fmla="*/ 0 h 97"/>
                  <a:gd name="T4" fmla="*/ 0 w 73"/>
                  <a:gd name="T5" fmla="*/ 48 h 97"/>
                  <a:gd name="T6" fmla="*/ 0 w 73"/>
                  <a:gd name="T7" fmla="*/ 96 h 97"/>
                  <a:gd name="T8" fmla="*/ 72 w 73"/>
                  <a:gd name="T9" fmla="*/ 96 h 97"/>
                  <a:gd name="T10" fmla="*/ 72 w 73"/>
                  <a:gd name="T1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97">
                    <a:moveTo>
                      <a:pt x="72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96"/>
                    </a:lnTo>
                    <a:lnTo>
                      <a:pt x="72" y="96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blurRad="63500" dist="107763" dir="2700000" algn="ctr" rotWithShape="0">
                  <a:schemeClr val="tx2"/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38" name="Rectangle 78"/>
              <p:cNvSpPr>
                <a:spLocks noChangeArrowheads="1"/>
              </p:cNvSpPr>
              <p:nvPr/>
            </p:nvSpPr>
            <p:spPr bwMode="auto">
              <a:xfrm>
                <a:off x="1896" y="1104"/>
                <a:ext cx="576" cy="57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blurRad="63500" dist="107763" dir="2700000" algn="ctr" rotWithShape="0">
                  <a:schemeClr val="tx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839" name="Line 79"/>
              <p:cNvSpPr>
                <a:spLocks noChangeShapeType="1"/>
              </p:cNvSpPr>
              <p:nvPr/>
            </p:nvSpPr>
            <p:spPr bwMode="auto">
              <a:xfrm>
                <a:off x="2472" y="1104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40" name="Line 80"/>
              <p:cNvSpPr>
                <a:spLocks noChangeShapeType="1"/>
              </p:cNvSpPr>
              <p:nvPr/>
            </p:nvSpPr>
            <p:spPr bwMode="auto">
              <a:xfrm>
                <a:off x="1896" y="1680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41" name="Rectangle 81"/>
              <p:cNvSpPr>
                <a:spLocks noChangeArrowheads="1"/>
              </p:cNvSpPr>
              <p:nvPr/>
            </p:nvSpPr>
            <p:spPr bwMode="auto">
              <a:xfrm>
                <a:off x="1960" y="1168"/>
                <a:ext cx="448" cy="448"/>
              </a:xfrm>
              <a:prstGeom prst="rect">
                <a:avLst/>
              </a:prstGeom>
              <a:noFill/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842" name="Line 82"/>
              <p:cNvSpPr>
                <a:spLocks noChangeShapeType="1"/>
              </p:cNvSpPr>
              <p:nvPr/>
            </p:nvSpPr>
            <p:spPr bwMode="auto">
              <a:xfrm>
                <a:off x="1944" y="1632"/>
                <a:ext cx="480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43" name="Line 83"/>
              <p:cNvSpPr>
                <a:spLocks noChangeShapeType="1"/>
              </p:cNvSpPr>
              <p:nvPr/>
            </p:nvSpPr>
            <p:spPr bwMode="auto">
              <a:xfrm flipV="1">
                <a:off x="1944" y="1152"/>
                <a:ext cx="0" cy="4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44" name="Line 84"/>
              <p:cNvSpPr>
                <a:spLocks noChangeShapeType="1"/>
              </p:cNvSpPr>
              <p:nvPr/>
            </p:nvSpPr>
            <p:spPr bwMode="auto">
              <a:xfrm>
                <a:off x="1944" y="115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45" name="Line 85"/>
              <p:cNvSpPr>
                <a:spLocks noChangeShapeType="1"/>
              </p:cNvSpPr>
              <p:nvPr/>
            </p:nvSpPr>
            <p:spPr bwMode="auto">
              <a:xfrm>
                <a:off x="1896" y="1104"/>
                <a:ext cx="576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46" name="Line 86"/>
              <p:cNvSpPr>
                <a:spLocks noChangeShapeType="1"/>
              </p:cNvSpPr>
              <p:nvPr/>
            </p:nvSpPr>
            <p:spPr bwMode="auto">
              <a:xfrm>
                <a:off x="1896" y="1104"/>
                <a:ext cx="0" cy="24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47" name="Freeform 87"/>
              <p:cNvSpPr>
                <a:spLocks/>
              </p:cNvSpPr>
              <p:nvPr/>
            </p:nvSpPr>
            <p:spPr bwMode="auto">
              <a:xfrm>
                <a:off x="2424" y="1344"/>
                <a:ext cx="145" cy="97"/>
              </a:xfrm>
              <a:custGeom>
                <a:avLst/>
                <a:gdLst>
                  <a:gd name="T0" fmla="*/ 0 w 145"/>
                  <a:gd name="T1" fmla="*/ 0 h 97"/>
                  <a:gd name="T2" fmla="*/ 96 w 145"/>
                  <a:gd name="T3" fmla="*/ 0 h 97"/>
                  <a:gd name="T4" fmla="*/ 144 w 145"/>
                  <a:gd name="T5" fmla="*/ 48 h 97"/>
                  <a:gd name="T6" fmla="*/ 96 w 145"/>
                  <a:gd name="T7" fmla="*/ 96 h 97"/>
                  <a:gd name="T8" fmla="*/ 0 w 145"/>
                  <a:gd name="T9" fmla="*/ 96 h 97"/>
                  <a:gd name="T10" fmla="*/ 0 w 145"/>
                  <a:gd name="T1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97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96" y="96"/>
                    </a:lnTo>
                    <a:lnTo>
                      <a:pt x="0" y="9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blurRad="63500" dist="107763" dir="2700000" algn="ctr" rotWithShape="0">
                  <a:schemeClr val="tx2"/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48" name="Line 88"/>
              <p:cNvSpPr>
                <a:spLocks noChangeShapeType="1"/>
              </p:cNvSpPr>
              <p:nvPr/>
            </p:nvSpPr>
            <p:spPr bwMode="auto">
              <a:xfrm>
                <a:off x="2424" y="1152"/>
                <a:ext cx="0" cy="48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49" name="Line 89"/>
              <p:cNvSpPr>
                <a:spLocks noChangeShapeType="1"/>
              </p:cNvSpPr>
              <p:nvPr/>
            </p:nvSpPr>
            <p:spPr bwMode="auto">
              <a:xfrm>
                <a:off x="2472" y="1344"/>
                <a:ext cx="4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50" name="Line 90"/>
              <p:cNvSpPr>
                <a:spLocks noChangeShapeType="1"/>
              </p:cNvSpPr>
              <p:nvPr/>
            </p:nvSpPr>
            <p:spPr bwMode="auto">
              <a:xfrm>
                <a:off x="1896" y="1440"/>
                <a:ext cx="0" cy="24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51" name="Line 91"/>
              <p:cNvSpPr>
                <a:spLocks noChangeShapeType="1"/>
              </p:cNvSpPr>
              <p:nvPr/>
            </p:nvSpPr>
            <p:spPr bwMode="auto">
              <a:xfrm>
                <a:off x="1824" y="134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52" name="Line 92"/>
              <p:cNvSpPr>
                <a:spLocks noChangeShapeType="1"/>
              </p:cNvSpPr>
              <p:nvPr/>
            </p:nvSpPr>
            <p:spPr bwMode="auto">
              <a:xfrm>
                <a:off x="1824" y="1344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53" name="Line 93"/>
              <p:cNvSpPr>
                <a:spLocks noChangeShapeType="1"/>
              </p:cNvSpPr>
              <p:nvPr/>
            </p:nvSpPr>
            <p:spPr bwMode="auto">
              <a:xfrm>
                <a:off x="1824" y="1440"/>
                <a:ext cx="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3854" name="Freeform 94"/>
            <p:cNvSpPr>
              <a:spLocks/>
            </p:cNvSpPr>
            <p:nvPr/>
          </p:nvSpPr>
          <p:spPr bwMode="auto">
            <a:xfrm>
              <a:off x="1992" y="1344"/>
              <a:ext cx="385" cy="241"/>
            </a:xfrm>
            <a:custGeom>
              <a:avLst/>
              <a:gdLst>
                <a:gd name="T0" fmla="*/ 0 w 385"/>
                <a:gd name="T1" fmla="*/ 240 h 241"/>
                <a:gd name="T2" fmla="*/ 240 w 385"/>
                <a:gd name="T3" fmla="*/ 0 h 241"/>
                <a:gd name="T4" fmla="*/ 384 w 385"/>
                <a:gd name="T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5" h="241">
                  <a:moveTo>
                    <a:pt x="0" y="240"/>
                  </a:moveTo>
                  <a:lnTo>
                    <a:pt x="240" y="0"/>
                  </a:lnTo>
                  <a:lnTo>
                    <a:pt x="384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3855" name="Group 95"/>
          <p:cNvGrpSpPr>
            <a:grpSpLocks/>
          </p:cNvGrpSpPr>
          <p:nvPr/>
        </p:nvGrpSpPr>
        <p:grpSpPr bwMode="auto">
          <a:xfrm>
            <a:off x="5360988" y="4195763"/>
            <a:ext cx="1052513" cy="914400"/>
            <a:chOff x="3408" y="1104"/>
            <a:chExt cx="745" cy="576"/>
          </a:xfrm>
        </p:grpSpPr>
        <p:grpSp>
          <p:nvGrpSpPr>
            <p:cNvPr id="373856" name="Group 96"/>
            <p:cNvGrpSpPr>
              <a:grpSpLocks/>
            </p:cNvGrpSpPr>
            <p:nvPr/>
          </p:nvGrpSpPr>
          <p:grpSpPr bwMode="auto">
            <a:xfrm>
              <a:off x="3408" y="1104"/>
              <a:ext cx="745" cy="576"/>
              <a:chOff x="3408" y="1104"/>
              <a:chExt cx="745" cy="576"/>
            </a:xfrm>
          </p:grpSpPr>
          <p:sp>
            <p:nvSpPr>
              <p:cNvPr id="373857" name="Freeform 97"/>
              <p:cNvSpPr>
                <a:spLocks/>
              </p:cNvSpPr>
              <p:nvPr/>
            </p:nvSpPr>
            <p:spPr bwMode="auto">
              <a:xfrm>
                <a:off x="3408" y="1344"/>
                <a:ext cx="73" cy="97"/>
              </a:xfrm>
              <a:custGeom>
                <a:avLst/>
                <a:gdLst>
                  <a:gd name="T0" fmla="*/ 72 w 73"/>
                  <a:gd name="T1" fmla="*/ 0 h 97"/>
                  <a:gd name="T2" fmla="*/ 0 w 73"/>
                  <a:gd name="T3" fmla="*/ 0 h 97"/>
                  <a:gd name="T4" fmla="*/ 0 w 73"/>
                  <a:gd name="T5" fmla="*/ 48 h 97"/>
                  <a:gd name="T6" fmla="*/ 0 w 73"/>
                  <a:gd name="T7" fmla="*/ 96 h 97"/>
                  <a:gd name="T8" fmla="*/ 72 w 73"/>
                  <a:gd name="T9" fmla="*/ 96 h 97"/>
                  <a:gd name="T10" fmla="*/ 72 w 73"/>
                  <a:gd name="T1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97">
                    <a:moveTo>
                      <a:pt x="72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96"/>
                    </a:lnTo>
                    <a:lnTo>
                      <a:pt x="72" y="96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blurRad="63500" dist="107763" dir="2700000" algn="ctr" rotWithShape="0">
                  <a:schemeClr val="tx2"/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58" name="Rectangle 98"/>
              <p:cNvSpPr>
                <a:spLocks noChangeArrowheads="1"/>
              </p:cNvSpPr>
              <p:nvPr/>
            </p:nvSpPr>
            <p:spPr bwMode="auto">
              <a:xfrm>
                <a:off x="3480" y="1104"/>
                <a:ext cx="576" cy="57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blurRad="63500" dist="107763" dir="2700000" algn="ctr" rotWithShape="0">
                  <a:schemeClr val="tx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859" name="Line 99"/>
              <p:cNvSpPr>
                <a:spLocks noChangeShapeType="1"/>
              </p:cNvSpPr>
              <p:nvPr/>
            </p:nvSpPr>
            <p:spPr bwMode="auto">
              <a:xfrm>
                <a:off x="4056" y="1104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60" name="Line 100"/>
              <p:cNvSpPr>
                <a:spLocks noChangeShapeType="1"/>
              </p:cNvSpPr>
              <p:nvPr/>
            </p:nvSpPr>
            <p:spPr bwMode="auto">
              <a:xfrm>
                <a:off x="3480" y="1680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61" name="Rectangle 101"/>
              <p:cNvSpPr>
                <a:spLocks noChangeArrowheads="1"/>
              </p:cNvSpPr>
              <p:nvPr/>
            </p:nvSpPr>
            <p:spPr bwMode="auto">
              <a:xfrm>
                <a:off x="3544" y="1168"/>
                <a:ext cx="448" cy="448"/>
              </a:xfrm>
              <a:prstGeom prst="rect">
                <a:avLst/>
              </a:prstGeom>
              <a:noFill/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862" name="Line 102"/>
              <p:cNvSpPr>
                <a:spLocks noChangeShapeType="1"/>
              </p:cNvSpPr>
              <p:nvPr/>
            </p:nvSpPr>
            <p:spPr bwMode="auto">
              <a:xfrm>
                <a:off x="3528" y="1632"/>
                <a:ext cx="480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63" name="Line 103"/>
              <p:cNvSpPr>
                <a:spLocks noChangeShapeType="1"/>
              </p:cNvSpPr>
              <p:nvPr/>
            </p:nvSpPr>
            <p:spPr bwMode="auto">
              <a:xfrm flipV="1">
                <a:off x="3528" y="1152"/>
                <a:ext cx="0" cy="4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64" name="Line 104"/>
              <p:cNvSpPr>
                <a:spLocks noChangeShapeType="1"/>
              </p:cNvSpPr>
              <p:nvPr/>
            </p:nvSpPr>
            <p:spPr bwMode="auto">
              <a:xfrm>
                <a:off x="3528" y="115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65" name="Line 105"/>
              <p:cNvSpPr>
                <a:spLocks noChangeShapeType="1"/>
              </p:cNvSpPr>
              <p:nvPr/>
            </p:nvSpPr>
            <p:spPr bwMode="auto">
              <a:xfrm>
                <a:off x="3480" y="1104"/>
                <a:ext cx="576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66" name="Line 106"/>
              <p:cNvSpPr>
                <a:spLocks noChangeShapeType="1"/>
              </p:cNvSpPr>
              <p:nvPr/>
            </p:nvSpPr>
            <p:spPr bwMode="auto">
              <a:xfrm>
                <a:off x="3480" y="1104"/>
                <a:ext cx="0" cy="24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67" name="Freeform 107"/>
              <p:cNvSpPr>
                <a:spLocks/>
              </p:cNvSpPr>
              <p:nvPr/>
            </p:nvSpPr>
            <p:spPr bwMode="auto">
              <a:xfrm>
                <a:off x="4008" y="1344"/>
                <a:ext cx="145" cy="97"/>
              </a:xfrm>
              <a:custGeom>
                <a:avLst/>
                <a:gdLst>
                  <a:gd name="T0" fmla="*/ 0 w 145"/>
                  <a:gd name="T1" fmla="*/ 0 h 97"/>
                  <a:gd name="T2" fmla="*/ 96 w 145"/>
                  <a:gd name="T3" fmla="*/ 0 h 97"/>
                  <a:gd name="T4" fmla="*/ 144 w 145"/>
                  <a:gd name="T5" fmla="*/ 48 h 97"/>
                  <a:gd name="T6" fmla="*/ 96 w 145"/>
                  <a:gd name="T7" fmla="*/ 96 h 97"/>
                  <a:gd name="T8" fmla="*/ 0 w 145"/>
                  <a:gd name="T9" fmla="*/ 96 h 97"/>
                  <a:gd name="T10" fmla="*/ 0 w 145"/>
                  <a:gd name="T1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97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96" y="96"/>
                    </a:lnTo>
                    <a:lnTo>
                      <a:pt x="0" y="9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blurRad="63500" dist="107763" dir="2700000" algn="ctr" rotWithShape="0">
                  <a:schemeClr val="tx2"/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68" name="Line 108"/>
              <p:cNvSpPr>
                <a:spLocks noChangeShapeType="1"/>
              </p:cNvSpPr>
              <p:nvPr/>
            </p:nvSpPr>
            <p:spPr bwMode="auto">
              <a:xfrm>
                <a:off x="4008" y="1152"/>
                <a:ext cx="0" cy="48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69" name="Line 109"/>
              <p:cNvSpPr>
                <a:spLocks noChangeShapeType="1"/>
              </p:cNvSpPr>
              <p:nvPr/>
            </p:nvSpPr>
            <p:spPr bwMode="auto">
              <a:xfrm>
                <a:off x="4056" y="1344"/>
                <a:ext cx="4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70" name="Line 110"/>
              <p:cNvSpPr>
                <a:spLocks noChangeShapeType="1"/>
              </p:cNvSpPr>
              <p:nvPr/>
            </p:nvSpPr>
            <p:spPr bwMode="auto">
              <a:xfrm>
                <a:off x="3480" y="1440"/>
                <a:ext cx="0" cy="24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71" name="Line 111"/>
              <p:cNvSpPr>
                <a:spLocks noChangeShapeType="1"/>
              </p:cNvSpPr>
              <p:nvPr/>
            </p:nvSpPr>
            <p:spPr bwMode="auto">
              <a:xfrm>
                <a:off x="3408" y="134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72" name="Line 112"/>
              <p:cNvSpPr>
                <a:spLocks noChangeShapeType="1"/>
              </p:cNvSpPr>
              <p:nvPr/>
            </p:nvSpPr>
            <p:spPr bwMode="auto">
              <a:xfrm>
                <a:off x="3408" y="1344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73" name="Line 113"/>
              <p:cNvSpPr>
                <a:spLocks noChangeShapeType="1"/>
              </p:cNvSpPr>
              <p:nvPr/>
            </p:nvSpPr>
            <p:spPr bwMode="auto">
              <a:xfrm>
                <a:off x="3408" y="1440"/>
                <a:ext cx="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3874" name="Freeform 114"/>
            <p:cNvSpPr>
              <a:spLocks/>
            </p:cNvSpPr>
            <p:nvPr/>
          </p:nvSpPr>
          <p:spPr bwMode="auto">
            <a:xfrm>
              <a:off x="3576" y="1200"/>
              <a:ext cx="385" cy="385"/>
            </a:xfrm>
            <a:custGeom>
              <a:avLst/>
              <a:gdLst>
                <a:gd name="T0" fmla="*/ 0 w 385"/>
                <a:gd name="T1" fmla="*/ 384 h 385"/>
                <a:gd name="T2" fmla="*/ 48 w 385"/>
                <a:gd name="T3" fmla="*/ 384 h 385"/>
                <a:gd name="T4" fmla="*/ 48 w 385"/>
                <a:gd name="T5" fmla="*/ 336 h 385"/>
                <a:gd name="T6" fmla="*/ 96 w 385"/>
                <a:gd name="T7" fmla="*/ 336 h 385"/>
                <a:gd name="T8" fmla="*/ 96 w 385"/>
                <a:gd name="T9" fmla="*/ 288 h 385"/>
                <a:gd name="T10" fmla="*/ 144 w 385"/>
                <a:gd name="T11" fmla="*/ 288 h 385"/>
                <a:gd name="T12" fmla="*/ 144 w 385"/>
                <a:gd name="T13" fmla="*/ 240 h 385"/>
                <a:gd name="T14" fmla="*/ 192 w 385"/>
                <a:gd name="T15" fmla="*/ 240 h 385"/>
                <a:gd name="T16" fmla="*/ 192 w 385"/>
                <a:gd name="T17" fmla="*/ 192 h 385"/>
                <a:gd name="T18" fmla="*/ 240 w 385"/>
                <a:gd name="T19" fmla="*/ 192 h 385"/>
                <a:gd name="T20" fmla="*/ 240 w 385"/>
                <a:gd name="T21" fmla="*/ 144 h 385"/>
                <a:gd name="T22" fmla="*/ 288 w 385"/>
                <a:gd name="T23" fmla="*/ 144 h 385"/>
                <a:gd name="T24" fmla="*/ 288 w 385"/>
                <a:gd name="T25" fmla="*/ 96 h 385"/>
                <a:gd name="T26" fmla="*/ 336 w 385"/>
                <a:gd name="T27" fmla="*/ 96 h 385"/>
                <a:gd name="T28" fmla="*/ 336 w 385"/>
                <a:gd name="T29" fmla="*/ 48 h 385"/>
                <a:gd name="T30" fmla="*/ 384 w 385"/>
                <a:gd name="T31" fmla="*/ 48 h 385"/>
                <a:gd name="T32" fmla="*/ 384 w 385"/>
                <a:gd name="T3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5" h="385">
                  <a:moveTo>
                    <a:pt x="0" y="384"/>
                  </a:moveTo>
                  <a:lnTo>
                    <a:pt x="48" y="384"/>
                  </a:lnTo>
                  <a:lnTo>
                    <a:pt x="48" y="336"/>
                  </a:lnTo>
                  <a:lnTo>
                    <a:pt x="96" y="336"/>
                  </a:lnTo>
                  <a:lnTo>
                    <a:pt x="96" y="288"/>
                  </a:lnTo>
                  <a:lnTo>
                    <a:pt x="144" y="288"/>
                  </a:lnTo>
                  <a:lnTo>
                    <a:pt x="144" y="240"/>
                  </a:lnTo>
                  <a:lnTo>
                    <a:pt x="192" y="240"/>
                  </a:lnTo>
                  <a:lnTo>
                    <a:pt x="192" y="192"/>
                  </a:lnTo>
                  <a:lnTo>
                    <a:pt x="240" y="192"/>
                  </a:lnTo>
                  <a:lnTo>
                    <a:pt x="240" y="144"/>
                  </a:lnTo>
                  <a:lnTo>
                    <a:pt x="288" y="144"/>
                  </a:lnTo>
                  <a:lnTo>
                    <a:pt x="288" y="96"/>
                  </a:lnTo>
                  <a:lnTo>
                    <a:pt x="336" y="96"/>
                  </a:lnTo>
                  <a:lnTo>
                    <a:pt x="336" y="48"/>
                  </a:lnTo>
                  <a:lnTo>
                    <a:pt x="384" y="48"/>
                  </a:lnTo>
                  <a:lnTo>
                    <a:pt x="384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3875" name="Group 115"/>
          <p:cNvGrpSpPr>
            <a:grpSpLocks/>
          </p:cNvGrpSpPr>
          <p:nvPr/>
        </p:nvGrpSpPr>
        <p:grpSpPr bwMode="auto">
          <a:xfrm>
            <a:off x="7392988" y="4195763"/>
            <a:ext cx="1052513" cy="914400"/>
            <a:chOff x="4848" y="1104"/>
            <a:chExt cx="745" cy="576"/>
          </a:xfrm>
        </p:grpSpPr>
        <p:grpSp>
          <p:nvGrpSpPr>
            <p:cNvPr id="373876" name="Group 116"/>
            <p:cNvGrpSpPr>
              <a:grpSpLocks/>
            </p:cNvGrpSpPr>
            <p:nvPr/>
          </p:nvGrpSpPr>
          <p:grpSpPr bwMode="auto">
            <a:xfrm>
              <a:off x="4848" y="1104"/>
              <a:ext cx="745" cy="576"/>
              <a:chOff x="4848" y="1104"/>
              <a:chExt cx="745" cy="576"/>
            </a:xfrm>
          </p:grpSpPr>
          <p:sp>
            <p:nvSpPr>
              <p:cNvPr id="373877" name="Freeform 117"/>
              <p:cNvSpPr>
                <a:spLocks/>
              </p:cNvSpPr>
              <p:nvPr/>
            </p:nvSpPr>
            <p:spPr bwMode="auto">
              <a:xfrm>
                <a:off x="4848" y="1344"/>
                <a:ext cx="73" cy="97"/>
              </a:xfrm>
              <a:custGeom>
                <a:avLst/>
                <a:gdLst>
                  <a:gd name="T0" fmla="*/ 72 w 73"/>
                  <a:gd name="T1" fmla="*/ 0 h 97"/>
                  <a:gd name="T2" fmla="*/ 0 w 73"/>
                  <a:gd name="T3" fmla="*/ 0 h 97"/>
                  <a:gd name="T4" fmla="*/ 0 w 73"/>
                  <a:gd name="T5" fmla="*/ 48 h 97"/>
                  <a:gd name="T6" fmla="*/ 0 w 73"/>
                  <a:gd name="T7" fmla="*/ 96 h 97"/>
                  <a:gd name="T8" fmla="*/ 72 w 73"/>
                  <a:gd name="T9" fmla="*/ 96 h 97"/>
                  <a:gd name="T10" fmla="*/ 72 w 73"/>
                  <a:gd name="T1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97">
                    <a:moveTo>
                      <a:pt x="72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96"/>
                    </a:lnTo>
                    <a:lnTo>
                      <a:pt x="72" y="96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blurRad="63500" dist="107763" dir="2700000" algn="ctr" rotWithShape="0">
                  <a:schemeClr val="tx2"/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78" name="Rectangle 118"/>
              <p:cNvSpPr>
                <a:spLocks noChangeArrowheads="1"/>
              </p:cNvSpPr>
              <p:nvPr/>
            </p:nvSpPr>
            <p:spPr bwMode="auto">
              <a:xfrm>
                <a:off x="4920" y="1104"/>
                <a:ext cx="576" cy="57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blurRad="63500" dist="107763" dir="2700000" algn="ctr" rotWithShape="0">
                  <a:schemeClr val="tx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879" name="Line 119"/>
              <p:cNvSpPr>
                <a:spLocks noChangeShapeType="1"/>
              </p:cNvSpPr>
              <p:nvPr/>
            </p:nvSpPr>
            <p:spPr bwMode="auto">
              <a:xfrm>
                <a:off x="5496" y="1104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80" name="Line 120"/>
              <p:cNvSpPr>
                <a:spLocks noChangeShapeType="1"/>
              </p:cNvSpPr>
              <p:nvPr/>
            </p:nvSpPr>
            <p:spPr bwMode="auto">
              <a:xfrm>
                <a:off x="4920" y="1680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81" name="Rectangle 121"/>
              <p:cNvSpPr>
                <a:spLocks noChangeArrowheads="1"/>
              </p:cNvSpPr>
              <p:nvPr/>
            </p:nvSpPr>
            <p:spPr bwMode="auto">
              <a:xfrm>
                <a:off x="4984" y="1168"/>
                <a:ext cx="448" cy="448"/>
              </a:xfrm>
              <a:prstGeom prst="rect">
                <a:avLst/>
              </a:prstGeom>
              <a:noFill/>
              <a:ln w="508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882" name="Line 122"/>
              <p:cNvSpPr>
                <a:spLocks noChangeShapeType="1"/>
              </p:cNvSpPr>
              <p:nvPr/>
            </p:nvSpPr>
            <p:spPr bwMode="auto">
              <a:xfrm>
                <a:off x="4968" y="1632"/>
                <a:ext cx="480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83" name="Line 123"/>
              <p:cNvSpPr>
                <a:spLocks noChangeShapeType="1"/>
              </p:cNvSpPr>
              <p:nvPr/>
            </p:nvSpPr>
            <p:spPr bwMode="auto">
              <a:xfrm flipV="1">
                <a:off x="4968" y="1152"/>
                <a:ext cx="0" cy="4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84" name="Line 124"/>
              <p:cNvSpPr>
                <a:spLocks noChangeShapeType="1"/>
              </p:cNvSpPr>
              <p:nvPr/>
            </p:nvSpPr>
            <p:spPr bwMode="auto">
              <a:xfrm>
                <a:off x="4968" y="115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85" name="Line 125"/>
              <p:cNvSpPr>
                <a:spLocks noChangeShapeType="1"/>
              </p:cNvSpPr>
              <p:nvPr/>
            </p:nvSpPr>
            <p:spPr bwMode="auto">
              <a:xfrm>
                <a:off x="4920" y="1104"/>
                <a:ext cx="576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86" name="Line 126"/>
              <p:cNvSpPr>
                <a:spLocks noChangeShapeType="1"/>
              </p:cNvSpPr>
              <p:nvPr/>
            </p:nvSpPr>
            <p:spPr bwMode="auto">
              <a:xfrm>
                <a:off x="4920" y="1104"/>
                <a:ext cx="0" cy="24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87" name="Freeform 127"/>
              <p:cNvSpPr>
                <a:spLocks/>
              </p:cNvSpPr>
              <p:nvPr/>
            </p:nvSpPr>
            <p:spPr bwMode="auto">
              <a:xfrm>
                <a:off x="5448" y="1344"/>
                <a:ext cx="145" cy="97"/>
              </a:xfrm>
              <a:custGeom>
                <a:avLst/>
                <a:gdLst>
                  <a:gd name="T0" fmla="*/ 0 w 145"/>
                  <a:gd name="T1" fmla="*/ 0 h 97"/>
                  <a:gd name="T2" fmla="*/ 96 w 145"/>
                  <a:gd name="T3" fmla="*/ 0 h 97"/>
                  <a:gd name="T4" fmla="*/ 144 w 145"/>
                  <a:gd name="T5" fmla="*/ 48 h 97"/>
                  <a:gd name="T6" fmla="*/ 96 w 145"/>
                  <a:gd name="T7" fmla="*/ 96 h 97"/>
                  <a:gd name="T8" fmla="*/ 0 w 145"/>
                  <a:gd name="T9" fmla="*/ 96 h 97"/>
                  <a:gd name="T10" fmla="*/ 0 w 145"/>
                  <a:gd name="T11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97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96" y="96"/>
                    </a:lnTo>
                    <a:lnTo>
                      <a:pt x="0" y="9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blurRad="63500" dist="107763" dir="2700000" algn="ctr" rotWithShape="0">
                  <a:schemeClr val="tx2"/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88" name="Line 128"/>
              <p:cNvSpPr>
                <a:spLocks noChangeShapeType="1"/>
              </p:cNvSpPr>
              <p:nvPr/>
            </p:nvSpPr>
            <p:spPr bwMode="auto">
              <a:xfrm>
                <a:off x="5448" y="1152"/>
                <a:ext cx="0" cy="48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89" name="Line 129"/>
              <p:cNvSpPr>
                <a:spLocks noChangeShapeType="1"/>
              </p:cNvSpPr>
              <p:nvPr/>
            </p:nvSpPr>
            <p:spPr bwMode="auto">
              <a:xfrm>
                <a:off x="5496" y="1344"/>
                <a:ext cx="4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90" name="Line 130"/>
              <p:cNvSpPr>
                <a:spLocks noChangeShapeType="1"/>
              </p:cNvSpPr>
              <p:nvPr/>
            </p:nvSpPr>
            <p:spPr bwMode="auto">
              <a:xfrm>
                <a:off x="4920" y="1440"/>
                <a:ext cx="0" cy="24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91" name="Line 131"/>
              <p:cNvSpPr>
                <a:spLocks noChangeShapeType="1"/>
              </p:cNvSpPr>
              <p:nvPr/>
            </p:nvSpPr>
            <p:spPr bwMode="auto">
              <a:xfrm>
                <a:off x="4848" y="1344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92" name="Line 132"/>
              <p:cNvSpPr>
                <a:spLocks noChangeShapeType="1"/>
              </p:cNvSpPr>
              <p:nvPr/>
            </p:nvSpPr>
            <p:spPr bwMode="auto">
              <a:xfrm>
                <a:off x="4848" y="1344"/>
                <a:ext cx="72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93" name="Line 133"/>
              <p:cNvSpPr>
                <a:spLocks noChangeShapeType="1"/>
              </p:cNvSpPr>
              <p:nvPr/>
            </p:nvSpPr>
            <p:spPr bwMode="auto">
              <a:xfrm>
                <a:off x="4848" y="1440"/>
                <a:ext cx="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3894" name="Group 134"/>
            <p:cNvGrpSpPr>
              <a:grpSpLocks/>
            </p:cNvGrpSpPr>
            <p:nvPr/>
          </p:nvGrpSpPr>
          <p:grpSpPr bwMode="auto">
            <a:xfrm>
              <a:off x="5016" y="1236"/>
              <a:ext cx="385" cy="313"/>
              <a:chOff x="5016" y="1236"/>
              <a:chExt cx="385" cy="313"/>
            </a:xfrm>
          </p:grpSpPr>
          <p:sp>
            <p:nvSpPr>
              <p:cNvPr id="373895" name="Freeform 135"/>
              <p:cNvSpPr>
                <a:spLocks/>
              </p:cNvSpPr>
              <p:nvPr/>
            </p:nvSpPr>
            <p:spPr bwMode="auto">
              <a:xfrm>
                <a:off x="5016" y="1332"/>
                <a:ext cx="241" cy="217"/>
              </a:xfrm>
              <a:custGeom>
                <a:avLst/>
                <a:gdLst>
                  <a:gd name="T0" fmla="*/ 0 w 241"/>
                  <a:gd name="T1" fmla="*/ 216 h 217"/>
                  <a:gd name="T2" fmla="*/ 72 w 241"/>
                  <a:gd name="T3" fmla="*/ 216 h 217"/>
                  <a:gd name="T4" fmla="*/ 72 w 241"/>
                  <a:gd name="T5" fmla="*/ 192 h 217"/>
                  <a:gd name="T6" fmla="*/ 120 w 241"/>
                  <a:gd name="T7" fmla="*/ 192 h 217"/>
                  <a:gd name="T8" fmla="*/ 120 w 241"/>
                  <a:gd name="T9" fmla="*/ 168 h 217"/>
                  <a:gd name="T10" fmla="*/ 144 w 241"/>
                  <a:gd name="T11" fmla="*/ 168 h 217"/>
                  <a:gd name="T12" fmla="*/ 144 w 241"/>
                  <a:gd name="T13" fmla="*/ 144 h 217"/>
                  <a:gd name="T14" fmla="*/ 168 w 241"/>
                  <a:gd name="T15" fmla="*/ 144 h 217"/>
                  <a:gd name="T16" fmla="*/ 168 w 241"/>
                  <a:gd name="T17" fmla="*/ 120 h 217"/>
                  <a:gd name="T18" fmla="*/ 168 w 241"/>
                  <a:gd name="T19" fmla="*/ 120 h 217"/>
                  <a:gd name="T20" fmla="*/ 168 w 241"/>
                  <a:gd name="T21" fmla="*/ 96 h 217"/>
                  <a:gd name="T22" fmla="*/ 192 w 241"/>
                  <a:gd name="T23" fmla="*/ 96 h 217"/>
                  <a:gd name="T24" fmla="*/ 192 w 241"/>
                  <a:gd name="T25" fmla="*/ 48 h 217"/>
                  <a:gd name="T26" fmla="*/ 216 w 241"/>
                  <a:gd name="T27" fmla="*/ 48 h 217"/>
                  <a:gd name="T28" fmla="*/ 216 w 241"/>
                  <a:gd name="T29" fmla="*/ 0 h 217"/>
                  <a:gd name="T30" fmla="*/ 240 w 241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1" h="217">
                    <a:moveTo>
                      <a:pt x="0" y="216"/>
                    </a:moveTo>
                    <a:lnTo>
                      <a:pt x="72" y="216"/>
                    </a:lnTo>
                    <a:lnTo>
                      <a:pt x="72" y="192"/>
                    </a:lnTo>
                    <a:lnTo>
                      <a:pt x="120" y="192"/>
                    </a:lnTo>
                    <a:lnTo>
                      <a:pt x="120" y="168"/>
                    </a:lnTo>
                    <a:lnTo>
                      <a:pt x="144" y="168"/>
                    </a:lnTo>
                    <a:lnTo>
                      <a:pt x="144" y="144"/>
                    </a:lnTo>
                    <a:lnTo>
                      <a:pt x="168" y="144"/>
                    </a:lnTo>
                    <a:lnTo>
                      <a:pt x="168" y="120"/>
                    </a:lnTo>
                    <a:lnTo>
                      <a:pt x="168" y="120"/>
                    </a:lnTo>
                    <a:lnTo>
                      <a:pt x="168" y="96"/>
                    </a:lnTo>
                    <a:lnTo>
                      <a:pt x="192" y="96"/>
                    </a:lnTo>
                    <a:lnTo>
                      <a:pt x="192" y="48"/>
                    </a:lnTo>
                    <a:lnTo>
                      <a:pt x="216" y="48"/>
                    </a:lnTo>
                    <a:lnTo>
                      <a:pt x="216" y="0"/>
                    </a:lnTo>
                    <a:lnTo>
                      <a:pt x="240" y="0"/>
                    </a:lnTo>
                  </a:path>
                </a:pathLst>
              </a:custGeom>
              <a:noFill/>
              <a:ln w="254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96" name="Freeform 136"/>
              <p:cNvSpPr>
                <a:spLocks/>
              </p:cNvSpPr>
              <p:nvPr/>
            </p:nvSpPr>
            <p:spPr bwMode="auto">
              <a:xfrm>
                <a:off x="5256" y="1236"/>
                <a:ext cx="145" cy="97"/>
              </a:xfrm>
              <a:custGeom>
                <a:avLst/>
                <a:gdLst>
                  <a:gd name="T0" fmla="*/ 0 w 145"/>
                  <a:gd name="T1" fmla="*/ 96 h 97"/>
                  <a:gd name="T2" fmla="*/ 0 w 145"/>
                  <a:gd name="T3" fmla="*/ 72 h 97"/>
                  <a:gd name="T4" fmla="*/ 24 w 145"/>
                  <a:gd name="T5" fmla="*/ 72 h 97"/>
                  <a:gd name="T6" fmla="*/ 24 w 145"/>
                  <a:gd name="T7" fmla="*/ 48 h 97"/>
                  <a:gd name="T8" fmla="*/ 48 w 145"/>
                  <a:gd name="T9" fmla="*/ 48 h 97"/>
                  <a:gd name="T10" fmla="*/ 48 w 145"/>
                  <a:gd name="T11" fmla="*/ 24 h 97"/>
                  <a:gd name="T12" fmla="*/ 96 w 145"/>
                  <a:gd name="T13" fmla="*/ 24 h 97"/>
                  <a:gd name="T14" fmla="*/ 96 w 145"/>
                  <a:gd name="T15" fmla="*/ 0 h 97"/>
                  <a:gd name="T16" fmla="*/ 144 w 145"/>
                  <a:gd name="T17" fmla="*/ 0 h 97"/>
                  <a:gd name="T18" fmla="*/ 144 w 145"/>
                  <a:gd name="T1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" h="97">
                    <a:moveTo>
                      <a:pt x="0" y="96"/>
                    </a:moveTo>
                    <a:lnTo>
                      <a:pt x="0" y="72"/>
                    </a:lnTo>
                    <a:lnTo>
                      <a:pt x="24" y="72"/>
                    </a:lnTo>
                    <a:lnTo>
                      <a:pt x="24" y="4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96" y="24"/>
                    </a:lnTo>
                    <a:lnTo>
                      <a:pt x="96" y="0"/>
                    </a:lnTo>
                    <a:lnTo>
                      <a:pt x="144" y="0"/>
                    </a:lnTo>
                    <a:lnTo>
                      <a:pt x="144" y="0"/>
                    </a:lnTo>
                  </a:path>
                </a:pathLst>
              </a:custGeom>
              <a:noFill/>
              <a:ln w="254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3897" name="Rectangle 137"/>
          <p:cNvSpPr>
            <a:spLocks noChangeArrowheads="1"/>
          </p:cNvSpPr>
          <p:nvPr/>
        </p:nvSpPr>
        <p:spPr bwMode="auto">
          <a:xfrm>
            <a:off x="4037012" y="4297363"/>
            <a:ext cx="1430338" cy="69916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/>
            <a:r>
              <a:rPr lang="en-US" sz="1980">
                <a:solidFill>
                  <a:srgbClr val="00FFFF"/>
                </a:solidFill>
              </a:rPr>
              <a:t>analog</a:t>
            </a:r>
          </a:p>
          <a:p>
            <a:pPr algn="ctr"/>
            <a:r>
              <a:rPr lang="en-US" sz="1980">
                <a:solidFill>
                  <a:srgbClr val="00FFFF"/>
                </a:solidFill>
              </a:rPr>
              <a:t>voltages</a:t>
            </a:r>
          </a:p>
        </p:txBody>
      </p:sp>
      <p:sp>
        <p:nvSpPr>
          <p:cNvPr id="373898" name="Rectangle 138"/>
          <p:cNvSpPr>
            <a:spLocks noChangeArrowheads="1"/>
          </p:cNvSpPr>
          <p:nvPr/>
        </p:nvSpPr>
        <p:spPr bwMode="auto">
          <a:xfrm>
            <a:off x="6272212" y="4297363"/>
            <a:ext cx="1227138" cy="69916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/>
            <a:r>
              <a:rPr lang="en-US" sz="1980">
                <a:solidFill>
                  <a:srgbClr val="00FFFF"/>
                </a:solidFill>
              </a:rPr>
              <a:t>digital</a:t>
            </a:r>
          </a:p>
          <a:p>
            <a:pPr algn="ctr"/>
            <a:r>
              <a:rPr lang="en-US" sz="1980">
                <a:solidFill>
                  <a:srgbClr val="00FFFF"/>
                </a:solidFill>
              </a:rPr>
              <a:t>values</a:t>
            </a:r>
          </a:p>
        </p:txBody>
      </p:sp>
      <p:sp>
        <p:nvSpPr>
          <p:cNvPr id="373899" name="Rectangle 139"/>
          <p:cNvSpPr>
            <a:spLocks noChangeArrowheads="1"/>
          </p:cNvSpPr>
          <p:nvPr/>
        </p:nvSpPr>
        <p:spPr bwMode="auto">
          <a:xfrm>
            <a:off x="8445837" y="4297363"/>
            <a:ext cx="915314" cy="69916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49" rIns="90487" bIns="44449">
            <a:spAutoFit/>
          </a:bodyPr>
          <a:lstStyle/>
          <a:p>
            <a:pPr algn="ctr"/>
            <a:r>
              <a:rPr lang="en-US" sz="1980">
                <a:solidFill>
                  <a:srgbClr val="00FFFF"/>
                </a:solidFill>
              </a:rPr>
              <a:t>pixel</a:t>
            </a:r>
          </a:p>
          <a:p>
            <a:pPr algn="ctr"/>
            <a:r>
              <a:rPr lang="en-US" sz="1980">
                <a:solidFill>
                  <a:srgbClr val="00FFFF"/>
                </a:solidFill>
              </a:rPr>
              <a:t>values</a:t>
            </a:r>
          </a:p>
        </p:txBody>
      </p:sp>
      <p:sp>
        <p:nvSpPr>
          <p:cNvPr id="373900" name="Rectangle 140"/>
          <p:cNvSpPr>
            <a:spLocks noChangeArrowheads="1"/>
          </p:cNvSpPr>
          <p:nvPr/>
        </p:nvSpPr>
        <p:spPr bwMode="auto">
          <a:xfrm>
            <a:off x="2817812" y="3657601"/>
            <a:ext cx="1633538" cy="3667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charset="0"/>
              </a:rPr>
              <a:t>CCD</a:t>
            </a:r>
          </a:p>
        </p:txBody>
      </p:sp>
      <p:sp>
        <p:nvSpPr>
          <p:cNvPr id="373901" name="Rectangle 141"/>
          <p:cNvSpPr>
            <a:spLocks noChangeArrowheads="1"/>
          </p:cNvSpPr>
          <p:nvPr/>
        </p:nvSpPr>
        <p:spPr bwMode="auto">
          <a:xfrm>
            <a:off x="5053012" y="3657601"/>
            <a:ext cx="1633538" cy="3667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charset="0"/>
              </a:rPr>
              <a:t>ADC</a:t>
            </a:r>
          </a:p>
        </p:txBody>
      </p:sp>
      <p:sp>
        <p:nvSpPr>
          <p:cNvPr id="373902" name="Rectangle 142"/>
          <p:cNvSpPr>
            <a:spLocks noChangeArrowheads="1"/>
          </p:cNvSpPr>
          <p:nvPr/>
        </p:nvSpPr>
        <p:spPr bwMode="auto">
          <a:xfrm>
            <a:off x="7085012" y="3657601"/>
            <a:ext cx="1633538" cy="3667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49" rIns="90487" bIns="444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charset="0"/>
              </a:rPr>
              <a:t>Remapping</a:t>
            </a:r>
          </a:p>
        </p:txBody>
      </p:sp>
      <p:sp>
        <p:nvSpPr>
          <p:cNvPr id="373912" name="Rectangle 1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/>
              <a:t>Image Acquisition Pipeline</a:t>
            </a:r>
          </a:p>
        </p:txBody>
      </p:sp>
      <p:sp>
        <p:nvSpPr>
          <p:cNvPr id="373913" name="Text Box 153"/>
          <p:cNvSpPr txBox="1">
            <a:spLocks noChangeArrowheads="1"/>
          </p:cNvSpPr>
          <p:nvPr/>
        </p:nvSpPr>
        <p:spPr bwMode="auto">
          <a:xfrm>
            <a:off x="3503612" y="5867401"/>
            <a:ext cx="4968025" cy="52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2790"/>
              <a:t>Camera is NOT a photometer!</a:t>
            </a:r>
          </a:p>
        </p:txBody>
      </p:sp>
    </p:spTree>
    <p:extLst>
      <p:ext uri="{BB962C8B-B14F-4D97-AF65-F5344CB8AC3E}">
        <p14:creationId xmlns:p14="http://schemas.microsoft.com/office/powerpoint/2010/main" val="1521941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/>
              <a:t>What does the eye </a:t>
            </a:r>
            <a:r>
              <a:rPr lang="en-US" sz="4320" dirty="0" smtClean="0"/>
              <a:t>see?</a:t>
            </a:r>
            <a:endParaRPr lang="en-US" sz="4320" dirty="0"/>
          </a:p>
        </p:txBody>
      </p:sp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1905000"/>
            <a:ext cx="81534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2980" name="Text Box 4"/>
          <p:cNvSpPr txBox="1">
            <a:spLocks noChangeArrowheads="1"/>
          </p:cNvSpPr>
          <p:nvPr/>
        </p:nvSpPr>
        <p:spPr bwMode="auto">
          <a:xfrm>
            <a:off x="3503613" y="5867401"/>
            <a:ext cx="5248551" cy="86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2520" dirty="0"/>
              <a:t>The eye has a huge dynamic range</a:t>
            </a:r>
          </a:p>
          <a:p>
            <a:r>
              <a:rPr lang="en-US" sz="2520" dirty="0"/>
              <a:t>Do we see a true radiance map?</a:t>
            </a:r>
          </a:p>
        </p:txBody>
      </p:sp>
    </p:spTree>
    <p:extLst>
      <p:ext uri="{BB962C8B-B14F-4D97-AF65-F5344CB8AC3E}">
        <p14:creationId xmlns:p14="http://schemas.microsoft.com/office/powerpoint/2010/main" val="385615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Visible light and </a:t>
            </a:r>
            <a:r>
              <a:rPr lang="en-US" dirty="0" smtClean="0"/>
              <a:t>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Image representation</a:t>
            </a:r>
          </a:p>
          <a:p>
            <a:pPr lvl="1"/>
            <a:r>
              <a:rPr lang="en-US" b="1" dirty="0" smtClean="0"/>
              <a:t>Color spaces</a:t>
            </a:r>
          </a:p>
          <a:p>
            <a:pPr lvl="1"/>
            <a:r>
              <a:rPr lang="en-US" dirty="0"/>
              <a:t>Lens models and camera parameters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19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The Retina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2" y="15240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Color spaces: RGB</a:t>
            </a:r>
          </a:p>
        </p:txBody>
      </p:sp>
      <p:grpSp>
        <p:nvGrpSpPr>
          <p:cNvPr id="40963" name="Group 13"/>
          <p:cNvGrpSpPr>
            <a:grpSpLocks/>
          </p:cNvGrpSpPr>
          <p:nvPr/>
        </p:nvGrpSpPr>
        <p:grpSpPr bwMode="auto">
          <a:xfrm>
            <a:off x="2132012" y="1638301"/>
            <a:ext cx="4029075" cy="4038600"/>
            <a:chOff x="609600" y="1371600"/>
            <a:chExt cx="4724400" cy="4953000"/>
          </a:xfrm>
        </p:grpSpPr>
        <p:pic>
          <p:nvPicPr>
            <p:cNvPr id="409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975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976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938318" cy="5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 b="1"/>
                <a:t>0,1,0</a:t>
              </a:r>
            </a:p>
          </p:txBody>
        </p:sp>
        <p:sp>
          <p:nvSpPr>
            <p:cNvPr id="40977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938318" cy="5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 b="1"/>
                <a:t>0,0,1</a:t>
              </a:r>
            </a:p>
          </p:txBody>
        </p:sp>
        <p:sp>
          <p:nvSpPr>
            <p:cNvPr id="40978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938318" cy="5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 b="1"/>
                <a:t>1,0,0</a:t>
              </a:r>
            </a:p>
          </p:txBody>
        </p:sp>
      </p:grpSp>
      <p:sp>
        <p:nvSpPr>
          <p:cNvPr id="40964" name="TextBox 38"/>
          <p:cNvSpPr txBox="1">
            <a:spLocks noChangeArrowheads="1"/>
          </p:cNvSpPr>
          <p:nvPr/>
        </p:nvSpPr>
        <p:spPr bwMode="auto">
          <a:xfrm>
            <a:off x="5629276" y="6581776"/>
            <a:ext cx="4932759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70"/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751011" y="5753102"/>
            <a:ext cx="3558986" cy="103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Some drawbacks</a:t>
            </a:r>
          </a:p>
          <a:p>
            <a:pPr>
              <a:buFont typeface="Arial" charset="0"/>
              <a:buChar char="•"/>
            </a:pPr>
            <a:r>
              <a:rPr lang="en-US" sz="1980"/>
              <a:t> Strongly correlated channels</a:t>
            </a:r>
          </a:p>
          <a:p>
            <a:pPr>
              <a:buFont typeface="Arial" charset="0"/>
              <a:buChar char="•"/>
            </a:pPr>
            <a:r>
              <a:rPr lang="en-US" sz="1980"/>
              <a:t> Non-perceptual </a:t>
            </a:r>
          </a:p>
        </p:txBody>
      </p:sp>
      <p:sp>
        <p:nvSpPr>
          <p:cNvPr id="40966" name="TextBox 12"/>
          <p:cNvSpPr txBox="1">
            <a:spLocks noChangeArrowheads="1"/>
          </p:cNvSpPr>
          <p:nvPr/>
        </p:nvSpPr>
        <p:spPr bwMode="auto">
          <a:xfrm>
            <a:off x="2589211" y="1104902"/>
            <a:ext cx="2552300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Default color space</a:t>
            </a:r>
          </a:p>
        </p:txBody>
      </p:sp>
      <p:pic>
        <p:nvPicPr>
          <p:cNvPr id="40967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4648201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3035301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2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Box 18"/>
          <p:cNvSpPr txBox="1">
            <a:spLocks noChangeArrowheads="1"/>
          </p:cNvSpPr>
          <p:nvPr/>
        </p:nvSpPr>
        <p:spPr bwMode="auto">
          <a:xfrm>
            <a:off x="9218612" y="2068513"/>
            <a:ext cx="830675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R</a:t>
            </a:r>
          </a:p>
          <a:p>
            <a:r>
              <a:rPr lang="en-US" sz="1080"/>
              <a:t>(G=0,B=0)</a:t>
            </a:r>
          </a:p>
        </p:txBody>
      </p:sp>
      <p:sp>
        <p:nvSpPr>
          <p:cNvPr id="40972" name="TextBox 19"/>
          <p:cNvSpPr txBox="1">
            <a:spLocks noChangeArrowheads="1"/>
          </p:cNvSpPr>
          <p:nvPr/>
        </p:nvSpPr>
        <p:spPr bwMode="auto">
          <a:xfrm>
            <a:off x="9218612" y="3657601"/>
            <a:ext cx="822659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G</a:t>
            </a:r>
          </a:p>
          <a:p>
            <a:r>
              <a:rPr lang="en-US" sz="1080"/>
              <a:t>(R=0,B=0)</a:t>
            </a:r>
            <a:endParaRPr lang="en-US" sz="1080" b="1"/>
          </a:p>
        </p:txBody>
      </p:sp>
      <p:sp>
        <p:nvSpPr>
          <p:cNvPr id="40973" name="TextBox 20"/>
          <p:cNvSpPr txBox="1">
            <a:spLocks noChangeArrowheads="1"/>
          </p:cNvSpPr>
          <p:nvPr/>
        </p:nvSpPr>
        <p:spPr bwMode="auto">
          <a:xfrm>
            <a:off x="9218613" y="5257801"/>
            <a:ext cx="837087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B</a:t>
            </a:r>
          </a:p>
          <a:p>
            <a:r>
              <a:rPr lang="en-US" sz="1080"/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3448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Color spaces: HSV</a:t>
            </a: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1905001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2665413" y="1143001"/>
            <a:ext cx="3348992" cy="5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790"/>
              <a:t>Intuitive color space</a:t>
            </a:r>
          </a:p>
        </p:txBody>
      </p:sp>
      <p:pic>
        <p:nvPicPr>
          <p:cNvPr id="41989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4991101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1562101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2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9429750" y="2057401"/>
            <a:ext cx="816247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H</a:t>
            </a:r>
          </a:p>
          <a:p>
            <a:r>
              <a:rPr lang="en-US" sz="1080" dirty="0"/>
              <a:t>(S=1,V=1)</a:t>
            </a:r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9471026" y="3733800"/>
            <a:ext cx="822659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S</a:t>
            </a:r>
          </a:p>
          <a:p>
            <a:r>
              <a:rPr lang="en-US" sz="1080"/>
              <a:t>(H=1,V=1)</a:t>
            </a:r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9447212" y="5562600"/>
            <a:ext cx="822659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V</a:t>
            </a:r>
          </a:p>
          <a:p>
            <a:r>
              <a:rPr lang="en-US" sz="1080"/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8505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Color spaces: L*a*b*</a:t>
            </a: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2997880" y="1110760"/>
            <a:ext cx="5735864" cy="5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ja-JP" altLang="en-US" sz="2790" dirty="0"/>
              <a:t>“</a:t>
            </a:r>
            <a:r>
              <a:rPr lang="en-US" sz="2790" dirty="0"/>
              <a:t>Perceptually uniform</a:t>
            </a:r>
            <a:r>
              <a:rPr lang="ja-JP" altLang="en-US" sz="2790" dirty="0"/>
              <a:t>”</a:t>
            </a:r>
            <a:r>
              <a:rPr lang="en-US" sz="2790" dirty="0"/>
              <a:t> </a:t>
            </a:r>
            <a:r>
              <a:rPr lang="en-US" sz="2790" dirty="0"/>
              <a:t>color space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2" y="2133601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4991101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16525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33289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2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Box 8"/>
          <p:cNvSpPr txBox="1">
            <a:spLocks noChangeArrowheads="1"/>
          </p:cNvSpPr>
          <p:nvPr/>
        </p:nvSpPr>
        <p:spPr bwMode="auto">
          <a:xfrm>
            <a:off x="9429750" y="2057401"/>
            <a:ext cx="784187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L</a:t>
            </a:r>
          </a:p>
          <a:p>
            <a:r>
              <a:rPr lang="en-US" sz="1080"/>
              <a:t>(a=0,b=0)</a:t>
            </a:r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9471026" y="3733800"/>
            <a:ext cx="861131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a</a:t>
            </a:r>
          </a:p>
          <a:p>
            <a:r>
              <a:rPr lang="en-US" sz="1080"/>
              <a:t>(L=65,b=0)</a:t>
            </a:r>
          </a:p>
        </p:txBody>
      </p:sp>
      <p:sp>
        <p:nvSpPr>
          <p:cNvPr id="44043" name="TextBox 10"/>
          <p:cNvSpPr txBox="1">
            <a:spLocks noChangeArrowheads="1"/>
          </p:cNvSpPr>
          <p:nvPr/>
        </p:nvSpPr>
        <p:spPr bwMode="auto">
          <a:xfrm>
            <a:off x="9447213" y="5562600"/>
            <a:ext cx="861131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b</a:t>
            </a:r>
          </a:p>
          <a:p>
            <a:r>
              <a:rPr lang="en-US" sz="1080"/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14099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60" dirty="0" smtClean="0"/>
              <a:t>Color Problems: White </a:t>
            </a:r>
            <a:r>
              <a:rPr lang="en-US" sz="3960" dirty="0"/>
              <a:t>Balance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7851" y="1905000"/>
            <a:ext cx="11071116" cy="4040894"/>
            <a:chOff x="1695806" y="1828799"/>
            <a:chExt cx="8833443" cy="3224156"/>
          </a:xfrm>
        </p:grpSpPr>
        <p:pic>
          <p:nvPicPr>
            <p:cNvPr id="418819" name="Picture 3" descr="Auto W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806" y="1828799"/>
              <a:ext cx="4293329" cy="3224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8820" name="Picture 4" descr="Preset Tungsten W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288" y="1828799"/>
              <a:ext cx="4291961" cy="3224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8669498" y="6425765"/>
            <a:ext cx="187211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Slide by Alexei </a:t>
            </a:r>
            <a:r>
              <a:rPr lang="en-US" sz="1440" dirty="0" err="1"/>
              <a:t>Efros</a:t>
            </a:r>
            <a:endParaRPr lang="en-US" sz="1440" dirty="0"/>
          </a:p>
        </p:txBody>
      </p:sp>
    </p:spTree>
    <p:extLst>
      <p:ext uri="{BB962C8B-B14F-4D97-AF65-F5344CB8AC3E}">
        <p14:creationId xmlns:p14="http://schemas.microsoft.com/office/powerpoint/2010/main" val="17367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Visible light and </a:t>
            </a:r>
            <a:r>
              <a:rPr lang="en-US" dirty="0" smtClean="0"/>
              <a:t>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Image representation</a:t>
            </a:r>
          </a:p>
          <a:p>
            <a:pPr lvl="1"/>
            <a:r>
              <a:rPr lang="en-US" dirty="0" smtClean="0"/>
              <a:t>Color spaces</a:t>
            </a:r>
          </a:p>
          <a:p>
            <a:pPr lvl="1"/>
            <a:r>
              <a:rPr lang="en-US" b="1" dirty="0"/>
              <a:t>Lens models and camera parameters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180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Pinhole Camera</a:t>
            </a:r>
            <a:endParaRPr lang="en-US" dirty="0"/>
          </a:p>
        </p:txBody>
      </p:sp>
      <p:sp>
        <p:nvSpPr>
          <p:cNvPr id="38" name="Shape 38"/>
          <p:cNvSpPr/>
          <p:nvPr/>
        </p:nvSpPr>
        <p:spPr>
          <a:xfrm>
            <a:off x="1522412" y="1383443"/>
            <a:ext cx="9144000" cy="40911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4" name="TextBox 3"/>
          <p:cNvSpPr txBox="1"/>
          <p:nvPr/>
        </p:nvSpPr>
        <p:spPr>
          <a:xfrm>
            <a:off x="8167701" y="5070138"/>
            <a:ext cx="25170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Illustration by Steve Seitz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76032" y="5769939"/>
            <a:ext cx="6920356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 - Pinhole camera has small aperture size.</a:t>
            </a:r>
          </a:p>
          <a:p>
            <a:r>
              <a:rPr lang="en-US" sz="2520" dirty="0"/>
              <a:t> - All objects are in focus – depth of field infinite</a:t>
            </a:r>
            <a:endParaRPr lang="en-US" sz="2520" dirty="0"/>
          </a:p>
        </p:txBody>
      </p:sp>
      <p:sp>
        <p:nvSpPr>
          <p:cNvPr id="6" name="TextBox 5"/>
          <p:cNvSpPr txBox="1"/>
          <p:nvPr/>
        </p:nvSpPr>
        <p:spPr>
          <a:xfrm>
            <a:off x="6452544" y="2600144"/>
            <a:ext cx="344677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 dirty="0"/>
              <a:t>Center of Projection</a:t>
            </a:r>
            <a:endParaRPr lang="en-US" sz="288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329736" y="3126442"/>
            <a:ext cx="235323" cy="403412"/>
          </a:xfrm>
          <a:prstGeom prst="line">
            <a:avLst/>
          </a:prstGeom>
          <a:ln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420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/>
        </p:nvSpPr>
        <p:spPr>
          <a:xfrm>
            <a:off x="3056883" y="2220310"/>
            <a:ext cx="3402725" cy="1386175"/>
          </a:xfrm>
          <a:prstGeom prst="rtTriangl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407056" y="1996966"/>
            <a:ext cx="52552" cy="3139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407056" y="3547241"/>
            <a:ext cx="52552" cy="11824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9239" y="3665484"/>
            <a:ext cx="6078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84381" y="2220310"/>
            <a:ext cx="419332" cy="1386175"/>
            <a:chOff x="686607" y="2364827"/>
            <a:chExt cx="465924" cy="1707932"/>
          </a:xfrm>
        </p:grpSpPr>
        <p:sp>
          <p:nvSpPr>
            <p:cNvPr id="3" name="Isosceles Triangle 2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22753" y="2532644"/>
            <a:ext cx="6078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h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975359" y="1996966"/>
            <a:ext cx="52552" cy="3139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Triangle 15"/>
          <p:cNvSpPr/>
          <p:nvPr/>
        </p:nvSpPr>
        <p:spPr>
          <a:xfrm flipH="1" flipV="1">
            <a:off x="6459607" y="3623526"/>
            <a:ext cx="2515751" cy="1024847"/>
          </a:xfrm>
          <a:prstGeom prst="rtTriangl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 flipH="1" flipV="1">
            <a:off x="9218727" y="3596607"/>
            <a:ext cx="360354" cy="1051766"/>
            <a:chOff x="686607" y="2364827"/>
            <a:chExt cx="465924" cy="1707932"/>
          </a:xfrm>
        </p:grpSpPr>
        <p:sp>
          <p:nvSpPr>
            <p:cNvPr id="22" name="Isosceles Triangle 21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387814" y="3623526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h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67135" y="2743200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352536" y="5148855"/>
            <a:ext cx="1895091" cy="1553867"/>
            <a:chOff x="4956558" y="5745927"/>
            <a:chExt cx="2105656" cy="1726519"/>
          </a:xfrm>
        </p:grpSpPr>
        <p:sp>
          <p:nvSpPr>
            <p:cNvPr id="28" name="TextBox 27"/>
            <p:cNvSpPr txBox="1"/>
            <p:nvPr/>
          </p:nvSpPr>
          <p:spPr>
            <a:xfrm>
              <a:off x="5040131" y="5745927"/>
              <a:ext cx="591687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h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40131" y="6667768"/>
              <a:ext cx="675399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h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86815" y="5770904"/>
              <a:ext cx="591687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6815" y="6692745"/>
              <a:ext cx="675399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956558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322619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66693" y="6307724"/>
              <a:ext cx="52400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=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238607" y="5834792"/>
            <a:ext cx="492795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Similar triangles gives optics law:</a:t>
            </a:r>
            <a:endParaRPr lang="en-US" sz="2520" dirty="0"/>
          </a:p>
        </p:txBody>
      </p:sp>
      <p:sp>
        <p:nvSpPr>
          <p:cNvPr id="46" name="TextBox 45"/>
          <p:cNvSpPr txBox="1"/>
          <p:nvPr/>
        </p:nvSpPr>
        <p:spPr>
          <a:xfrm>
            <a:off x="2247947" y="1364202"/>
            <a:ext cx="111921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Object</a:t>
            </a:r>
            <a:endParaRPr lang="en-US" sz="2520" dirty="0"/>
          </a:p>
        </p:txBody>
      </p:sp>
      <p:sp>
        <p:nvSpPr>
          <p:cNvPr id="47" name="TextBox 46"/>
          <p:cNvSpPr txBox="1"/>
          <p:nvPr/>
        </p:nvSpPr>
        <p:spPr>
          <a:xfrm>
            <a:off x="9052582" y="4700436"/>
            <a:ext cx="108234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Image</a:t>
            </a:r>
            <a:endParaRPr lang="en-US" sz="2520" dirty="0"/>
          </a:p>
        </p:txBody>
      </p:sp>
      <p:sp>
        <p:nvSpPr>
          <p:cNvPr id="48" name="TextBox 47"/>
          <p:cNvSpPr txBox="1"/>
          <p:nvPr/>
        </p:nvSpPr>
        <p:spPr>
          <a:xfrm>
            <a:off x="8408845" y="976404"/>
            <a:ext cx="1207382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520" dirty="0"/>
          </a:p>
          <a:p>
            <a:pPr algn="ctr"/>
            <a:r>
              <a:rPr lang="en-US" sz="2520" dirty="0"/>
              <a:t>Screen</a:t>
            </a:r>
            <a:endParaRPr lang="en-US" sz="2520" dirty="0"/>
          </a:p>
        </p:txBody>
      </p:sp>
      <p:sp>
        <p:nvSpPr>
          <p:cNvPr id="3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Pinhole Camera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3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/>
        </p:nvSpPr>
        <p:spPr>
          <a:xfrm>
            <a:off x="3056883" y="2220310"/>
            <a:ext cx="3402725" cy="1386175"/>
          </a:xfrm>
          <a:prstGeom prst="rtTriangl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407056" y="1996966"/>
            <a:ext cx="52552" cy="3139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407056" y="3547241"/>
            <a:ext cx="52552" cy="11824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9239" y="3665484"/>
            <a:ext cx="6078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84381" y="2220310"/>
            <a:ext cx="419332" cy="1386175"/>
            <a:chOff x="686607" y="2364827"/>
            <a:chExt cx="465924" cy="1707932"/>
          </a:xfrm>
        </p:grpSpPr>
        <p:sp>
          <p:nvSpPr>
            <p:cNvPr id="3" name="Isosceles Triangle 2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22753" y="2532644"/>
            <a:ext cx="6078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h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975359" y="1996966"/>
            <a:ext cx="52552" cy="3139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Triangle 15"/>
          <p:cNvSpPr/>
          <p:nvPr/>
        </p:nvSpPr>
        <p:spPr>
          <a:xfrm flipH="1" flipV="1">
            <a:off x="6459607" y="3623526"/>
            <a:ext cx="2515751" cy="1024847"/>
          </a:xfrm>
          <a:prstGeom prst="rtTriangl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 flipH="1" flipV="1">
            <a:off x="9218727" y="3596607"/>
            <a:ext cx="360354" cy="1051766"/>
            <a:chOff x="686607" y="2364827"/>
            <a:chExt cx="465924" cy="1707932"/>
          </a:xfrm>
        </p:grpSpPr>
        <p:sp>
          <p:nvSpPr>
            <p:cNvPr id="22" name="Isosceles Triangle 21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384132" y="3623526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h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67135" y="2743200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73873" y="5829300"/>
            <a:ext cx="634660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Fix object size and imaging plane distance:</a:t>
            </a:r>
            <a:endParaRPr lang="en-US" sz="2520" dirty="0"/>
          </a:p>
        </p:txBody>
      </p:sp>
      <p:grpSp>
        <p:nvGrpSpPr>
          <p:cNvPr id="32" name="Group 31"/>
          <p:cNvGrpSpPr/>
          <p:nvPr/>
        </p:nvGrpSpPr>
        <p:grpSpPr>
          <a:xfrm>
            <a:off x="8349529" y="5230778"/>
            <a:ext cx="1819874" cy="1533923"/>
            <a:chOff x="5040131" y="5768087"/>
            <a:chExt cx="2022082" cy="1704359"/>
          </a:xfrm>
        </p:grpSpPr>
        <p:sp>
          <p:nvSpPr>
            <p:cNvPr id="38" name="TextBox 37"/>
            <p:cNvSpPr txBox="1"/>
            <p:nvPr/>
          </p:nvSpPr>
          <p:spPr>
            <a:xfrm>
              <a:off x="5040131" y="6286366"/>
              <a:ext cx="591687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h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90048" y="5768087"/>
              <a:ext cx="486600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1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6814" y="6692745"/>
              <a:ext cx="675399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322619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664336" y="6307724"/>
              <a:ext cx="769798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∝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30" name="Title 4"/>
          <p:cNvSpPr txBox="1">
            <a:spLocks/>
          </p:cNvSpPr>
          <p:nvPr/>
        </p:nvSpPr>
        <p:spPr bwMode="auto">
          <a:xfrm>
            <a:off x="608012" y="442576"/>
            <a:ext cx="113523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9pPr>
          </a:lstStyle>
          <a:p>
            <a:pPr algn="l"/>
            <a:r>
              <a:rPr lang="en-US" sz="4000" kern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Pinhole Camera</a:t>
            </a:r>
            <a:endParaRPr lang="en-US" kern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153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/>
              <a:t>Perspective</a:t>
            </a:r>
            <a:endParaRPr lang="en-US" sz="432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524" y="1275568"/>
            <a:ext cx="5301776" cy="55824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5857068" y="1905001"/>
            <a:ext cx="336122" cy="4953000"/>
          </a:xfrm>
          <a:prstGeom prst="line">
            <a:avLst/>
          </a:prstGeom>
          <a:ln w="57150" cmpd="sng">
            <a:solidFill>
              <a:srgbClr val="05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193190" y="1820335"/>
            <a:ext cx="432124" cy="5037665"/>
          </a:xfrm>
          <a:prstGeom prst="line">
            <a:avLst/>
          </a:prstGeom>
          <a:ln w="57150" cmpd="sng">
            <a:solidFill>
              <a:srgbClr val="05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4213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796732" y="274320"/>
            <a:ext cx="8595450" cy="82296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rtl="0">
              <a:buNone/>
            </a:pPr>
            <a:r>
              <a:rPr lang="en-US" sz="4320" b="1" dirty="0">
                <a:solidFill>
                  <a:schemeClr val="tx1"/>
                </a:solidFill>
              </a:rPr>
              <a:t>Human Visual System</a:t>
            </a:r>
            <a:endParaRPr lang="en-US" sz="432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4259" y="4198177"/>
            <a:ext cx="4040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3"/>
              </a:rPr>
              <a:t>Müller-Lyer Illusion</a:t>
            </a:r>
            <a:endParaRPr lang="en-US" sz="3600" dirty="0"/>
          </a:p>
        </p:txBody>
      </p:sp>
      <p:sp>
        <p:nvSpPr>
          <p:cNvPr id="7" name="Shape 26"/>
          <p:cNvSpPr txBox="1">
            <a:spLocks noGrp="1"/>
          </p:cNvSpPr>
          <p:nvPr>
            <p:ph type="body" idx="1"/>
          </p:nvPr>
        </p:nvSpPr>
        <p:spPr>
          <a:xfrm>
            <a:off x="1796732" y="1645920"/>
            <a:ext cx="8595450" cy="2552257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marL="411480" indent="-411480">
              <a:buSzPct val="100000"/>
              <a:buFont typeface="Arial"/>
              <a:buChar char="●"/>
            </a:pPr>
            <a:r>
              <a:rPr lang="en-US" sz="3240" dirty="0">
                <a:solidFill>
                  <a:schemeClr val="tx1"/>
                </a:solidFill>
              </a:rPr>
              <a:t>The human brain attempts to invert the</a:t>
            </a:r>
            <a:br>
              <a:rPr lang="en-US" sz="3240" dirty="0">
                <a:solidFill>
                  <a:schemeClr val="tx1"/>
                </a:solidFill>
              </a:rPr>
            </a:br>
            <a:r>
              <a:rPr lang="en-US" sz="3240" dirty="0">
                <a:solidFill>
                  <a:schemeClr val="tx1"/>
                </a:solidFill>
              </a:rPr>
              <a:t>3D =&gt; 2D projective mapping. </a:t>
            </a:r>
          </a:p>
          <a:p>
            <a:endParaRPr lang="en-US" sz="324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98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8532813" y="6384926"/>
            <a:ext cx="1576070" cy="24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99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60412" y="1236258"/>
            <a:ext cx="3712874" cy="230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sz="2880" b="1" dirty="0">
                <a:solidFill>
                  <a:srgbClr val="FF0000"/>
                </a:solidFill>
                <a:latin typeface="Helvetica" charset="0"/>
              </a:rPr>
              <a:t>C</a:t>
            </a:r>
            <a:r>
              <a:rPr lang="en-US" sz="2880" b="1" dirty="0">
                <a:solidFill>
                  <a:srgbClr val="00FF00"/>
                </a:solidFill>
                <a:latin typeface="Helvetica" charset="0"/>
              </a:rPr>
              <a:t>on</a:t>
            </a:r>
            <a:r>
              <a:rPr lang="en-US" sz="2880" b="1" dirty="0">
                <a:solidFill>
                  <a:schemeClr val="folHlink"/>
                </a:solidFill>
                <a:latin typeface="Helvetica" charset="0"/>
              </a:rPr>
              <a:t>es</a:t>
            </a:r>
            <a:endParaRPr lang="en-US" sz="2880" dirty="0">
              <a:solidFill>
                <a:schemeClr val="folHlink"/>
              </a:solidFill>
              <a:latin typeface="Helvetica" charset="0"/>
            </a:endParaRPr>
          </a:p>
          <a:p>
            <a:r>
              <a:rPr lang="en-US" sz="2880" dirty="0">
                <a:latin typeface="Helvetica" charset="0"/>
              </a:rPr>
              <a:t>   cone-shaped </a:t>
            </a:r>
          </a:p>
          <a:p>
            <a:r>
              <a:rPr lang="en-US" sz="2880" dirty="0">
                <a:latin typeface="Helvetica" charset="0"/>
              </a:rPr>
              <a:t>   less sensitive</a:t>
            </a:r>
          </a:p>
          <a:p>
            <a:r>
              <a:rPr lang="en-US" sz="2880" dirty="0">
                <a:latin typeface="Helvetica" charset="0"/>
              </a:rPr>
              <a:t>   operate in high light</a:t>
            </a:r>
          </a:p>
          <a:p>
            <a:r>
              <a:rPr lang="en-US" sz="2880" dirty="0">
                <a:latin typeface="Helvetica" charset="0"/>
              </a:rPr>
              <a:t>   color vision</a:t>
            </a:r>
            <a:endParaRPr lang="en-US" sz="2880" b="1" dirty="0">
              <a:latin typeface="Helvetica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522413" y="182563"/>
            <a:ext cx="91440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600" dirty="0">
                <a:latin typeface="Helvetica" charset="0"/>
              </a:rPr>
              <a:t>Two types of light-sensitive receptors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1236258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36614" y="3859036"/>
            <a:ext cx="3239988" cy="275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880" b="1" dirty="0">
                <a:latin typeface="Helvetica" charset="0"/>
              </a:rPr>
              <a:t>Rods</a:t>
            </a:r>
            <a:r>
              <a:rPr lang="en-US" sz="2880" dirty="0">
                <a:latin typeface="Helvetica" charset="0"/>
              </a:rPr>
              <a:t> </a:t>
            </a:r>
          </a:p>
          <a:p>
            <a:r>
              <a:rPr lang="en-US" sz="2880" dirty="0">
                <a:latin typeface="Helvetica" charset="0"/>
              </a:rPr>
              <a:t>   rod-shaped</a:t>
            </a:r>
          </a:p>
          <a:p>
            <a:r>
              <a:rPr lang="en-US" sz="2880" dirty="0">
                <a:latin typeface="Helvetica" charset="0"/>
              </a:rPr>
              <a:t>   highly sensitive</a:t>
            </a:r>
          </a:p>
          <a:p>
            <a:r>
              <a:rPr lang="en-US" sz="2880" dirty="0">
                <a:latin typeface="Helvetica" charset="0"/>
              </a:rPr>
              <a:t>   operate at night</a:t>
            </a:r>
          </a:p>
          <a:p>
            <a:r>
              <a:rPr lang="en-US" sz="2880" dirty="0">
                <a:latin typeface="Helvetica" charset="0"/>
              </a:rPr>
              <a:t>   gray-scale vision</a:t>
            </a:r>
          </a:p>
          <a:p>
            <a:endParaRPr lang="en-US" sz="2880" dirty="0">
              <a:latin typeface="Time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54" y="2514600"/>
            <a:ext cx="4305568" cy="31592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297469" y="6410501"/>
            <a:ext cx="5891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Image from Jason </a:t>
            </a:r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Lawrence and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Szymon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Rusinkiewicz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457200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Limitations of Pinhole Camera</a:t>
            </a:r>
            <a:endParaRPr lang="en-US" sz="4320" dirty="0">
              <a:solidFill>
                <a:schemeClr val="tx1"/>
              </a:solidFill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marL="411480" indent="-411480">
              <a:buSzPct val="100000"/>
              <a:buFont typeface="Arial"/>
              <a:buChar char="●"/>
            </a:pPr>
            <a:r>
              <a:rPr lang="en-US" sz="3240" dirty="0">
                <a:solidFill>
                  <a:schemeClr val="tx1"/>
                </a:solidFill>
              </a:rPr>
              <a:t>Pros:</a:t>
            </a:r>
            <a:endParaRPr lang="en-US" sz="3240" dirty="0">
              <a:solidFill>
                <a:schemeClr val="tx1"/>
              </a:solidFill>
            </a:endParaRP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40" dirty="0" smtClean="0">
                <a:solidFill>
                  <a:schemeClr val="tx1"/>
                </a:solidFill>
              </a:rPr>
              <a:t>Infinite </a:t>
            </a:r>
            <a:r>
              <a:rPr lang="en-US" sz="3240" dirty="0">
                <a:solidFill>
                  <a:schemeClr val="tx1"/>
                </a:solidFill>
              </a:rPr>
              <a:t>depth of field</a:t>
            </a:r>
          </a:p>
          <a:p>
            <a:pPr marL="822960" lvl="1" indent="-411480">
              <a:buSzPct val="100000"/>
              <a:buFont typeface="Arial"/>
              <a:buChar char="○"/>
            </a:pPr>
            <a:endParaRPr lang="en-US" sz="3240" dirty="0">
              <a:solidFill>
                <a:schemeClr val="tx1"/>
              </a:solidFill>
            </a:endParaRPr>
          </a:p>
          <a:p>
            <a:pPr marL="411480" indent="-411480">
              <a:buSzPct val="100000"/>
              <a:buFont typeface="Arial"/>
              <a:buChar char="●"/>
            </a:pPr>
            <a:r>
              <a:rPr lang="en-US" sz="3240" dirty="0">
                <a:solidFill>
                  <a:schemeClr val="tx1"/>
                </a:solidFill>
              </a:rPr>
              <a:t>Cons:</a:t>
            </a:r>
            <a:endParaRPr lang="en-US" sz="3240" dirty="0">
              <a:solidFill>
                <a:schemeClr val="tx1"/>
              </a:solidFill>
            </a:endParaRP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40" dirty="0">
                <a:solidFill>
                  <a:schemeClr val="tx1"/>
                </a:solidFill>
              </a:rPr>
              <a:t>Not much light =&gt; higher noise</a:t>
            </a:r>
            <a:endParaRPr lang="en-US" sz="3240" dirty="0">
              <a:solidFill>
                <a:schemeClr val="tx1"/>
              </a:solidFill>
            </a:endParaRP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40" dirty="0">
                <a:solidFill>
                  <a:schemeClr val="tx1"/>
                </a:solidFill>
              </a:rPr>
              <a:t>Diffraction for small aperture size</a:t>
            </a:r>
            <a:endParaRPr lang="en-US" sz="3240" dirty="0">
              <a:solidFill>
                <a:schemeClr val="tx1"/>
              </a:solidFill>
            </a:endParaRPr>
          </a:p>
          <a:p>
            <a:pPr marL="822960" lvl="1" indent="-411480">
              <a:buSzPct val="100000"/>
              <a:buFont typeface="Arial"/>
              <a:buChar char="○"/>
            </a:pPr>
            <a:endParaRPr lang="en-US" sz="3240" dirty="0">
              <a:solidFill>
                <a:schemeClr val="tx1"/>
              </a:solidFill>
            </a:endParaRPr>
          </a:p>
          <a:p>
            <a:endParaRPr lang="en-US" sz="324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98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796732" y="274320"/>
            <a:ext cx="8595450" cy="82296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rtl="0">
              <a:buNone/>
            </a:pPr>
            <a:r>
              <a:rPr lang="en-US" sz="4320" b="1" dirty="0"/>
              <a:t>Limitations of Pinhole Camera</a:t>
            </a:r>
            <a:endParaRPr lang="en-US" sz="4320" b="1" dirty="0"/>
          </a:p>
        </p:txBody>
      </p:sp>
      <p:pic>
        <p:nvPicPr>
          <p:cNvPr id="5" name="Picture 4" descr="Screen Shot 2013-08-28 at 9.55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98" y="1097280"/>
            <a:ext cx="6190429" cy="56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050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428528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Lenses</a:t>
            </a:r>
            <a:endParaRPr lang="en-US" sz="432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2412" y="6185842"/>
            <a:ext cx="9144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Let in more light!</a:t>
            </a:r>
            <a:endParaRPr lang="en-US" sz="2520" dirty="0"/>
          </a:p>
        </p:txBody>
      </p:sp>
      <p:sp>
        <p:nvSpPr>
          <p:cNvPr id="6" name="Arc 5"/>
          <p:cNvSpPr/>
          <p:nvPr/>
        </p:nvSpPr>
        <p:spPr>
          <a:xfrm>
            <a:off x="5573192" y="2689413"/>
            <a:ext cx="655545" cy="2168339"/>
          </a:xfrm>
          <a:prstGeom prst="arc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V="1">
            <a:off x="5606809" y="2689413"/>
            <a:ext cx="621928" cy="2168339"/>
          </a:xfrm>
          <a:prstGeom prst="arc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>
            <a:off x="5609497" y="2689413"/>
            <a:ext cx="652712" cy="2168339"/>
          </a:xfrm>
          <a:prstGeom prst="arc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flipH="1" flipV="1">
            <a:off x="5609496" y="2689412"/>
            <a:ext cx="619240" cy="2168339"/>
          </a:xfrm>
          <a:prstGeom prst="arc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934354" y="2941544"/>
            <a:ext cx="2991970" cy="16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34354" y="2941544"/>
            <a:ext cx="6101602" cy="1647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26324" y="2941544"/>
            <a:ext cx="3109632" cy="1647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79662" y="3748368"/>
            <a:ext cx="7535901" cy="168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67120" y="2941544"/>
            <a:ext cx="134470" cy="806824"/>
          </a:xfrm>
          <a:prstGeom prst="rect">
            <a:avLst/>
          </a:prstGeom>
          <a:solidFill>
            <a:srgbClr val="632B2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68721" y="3765177"/>
            <a:ext cx="134470" cy="806824"/>
          </a:xfrm>
          <a:prstGeom prst="rect">
            <a:avLst/>
          </a:prstGeom>
          <a:solidFill>
            <a:srgbClr val="632B2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902381" y="2252383"/>
            <a:ext cx="23943" cy="32104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68291" y="2252383"/>
            <a:ext cx="0" cy="1495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26324" y="2389542"/>
            <a:ext cx="1541967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934354" y="3935955"/>
            <a:ext cx="0" cy="437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34354" y="4157158"/>
            <a:ext cx="2968027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79239" y="4242560"/>
            <a:ext cx="607859" cy="7017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84736" y="1559886"/>
            <a:ext cx="32573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f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9035956" y="4588808"/>
            <a:ext cx="2690" cy="705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902381" y="5168377"/>
            <a:ext cx="3105187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57943" y="5216128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22413" y="2257440"/>
            <a:ext cx="28575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Object</a:t>
            </a:r>
            <a:endParaRPr lang="en-US" sz="2520" dirty="0"/>
          </a:p>
        </p:txBody>
      </p:sp>
      <p:sp>
        <p:nvSpPr>
          <p:cNvPr id="45" name="TextBox 44"/>
          <p:cNvSpPr txBox="1"/>
          <p:nvPr/>
        </p:nvSpPr>
        <p:spPr>
          <a:xfrm>
            <a:off x="7674441" y="5440787"/>
            <a:ext cx="27177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Image</a:t>
            </a:r>
            <a:endParaRPr lang="en-US" sz="2520" dirty="0"/>
          </a:p>
        </p:txBody>
      </p:sp>
      <p:sp>
        <p:nvSpPr>
          <p:cNvPr id="46" name="TextBox 45"/>
          <p:cNvSpPr txBox="1"/>
          <p:nvPr/>
        </p:nvSpPr>
        <p:spPr>
          <a:xfrm>
            <a:off x="5360166" y="1097280"/>
            <a:ext cx="27177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Focal Length</a:t>
            </a:r>
            <a:endParaRPr lang="en-US" sz="2520" dirty="0"/>
          </a:p>
        </p:txBody>
      </p:sp>
      <p:sp>
        <p:nvSpPr>
          <p:cNvPr id="47" name="TextBox 46"/>
          <p:cNvSpPr txBox="1"/>
          <p:nvPr/>
        </p:nvSpPr>
        <p:spPr>
          <a:xfrm>
            <a:off x="7901722" y="2709676"/>
            <a:ext cx="2031325" cy="5355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80" dirty="0"/>
              <a:t>Focal </a:t>
            </a:r>
            <a:r>
              <a:rPr lang="en-US" sz="2880" dirty="0"/>
              <a:t>P</a:t>
            </a:r>
            <a:r>
              <a:rPr lang="en-US" sz="2880" dirty="0"/>
              <a:t>oint</a:t>
            </a:r>
            <a:endParaRPr lang="en-US" sz="2880" dirty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603172" y="3235975"/>
            <a:ext cx="298550" cy="398766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6006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428528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Lenses</a:t>
            </a:r>
            <a:endParaRPr lang="en-US" sz="432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28621" y="5863226"/>
            <a:ext cx="858930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/>
              <a:t>Thin lens equation:</a:t>
            </a:r>
            <a:endParaRPr lang="en-US" sz="252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493623" y="5315785"/>
            <a:ext cx="1895091" cy="1484620"/>
            <a:chOff x="4956558" y="5822868"/>
            <a:chExt cx="2105656" cy="1649578"/>
          </a:xfrm>
        </p:grpSpPr>
        <p:sp>
          <p:nvSpPr>
            <p:cNvPr id="34" name="TextBox 33"/>
            <p:cNvSpPr txBox="1"/>
            <p:nvPr/>
          </p:nvSpPr>
          <p:spPr>
            <a:xfrm>
              <a:off x="5117076" y="5822868"/>
              <a:ext cx="486600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1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40131" y="6667768"/>
              <a:ext cx="361922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f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08562" y="5847845"/>
              <a:ext cx="486600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1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86815" y="6692745"/>
              <a:ext cx="675399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956558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322619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766693" y="6307724"/>
              <a:ext cx="52400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=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958478" y="5338265"/>
            <a:ext cx="43794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dirty="0">
                <a:latin typeface="Times New Roman"/>
                <a:cs typeface="Times New Roman"/>
              </a:rPr>
              <a:t>1</a:t>
            </a:r>
            <a:endParaRPr lang="en-US" sz="3960" baseline="-25000" dirty="0">
              <a:latin typeface="Times New Roman"/>
              <a:cs typeface="Times New Roman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38905" y="6098675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11239" y="924537"/>
            <a:ext cx="7315199" cy="3978217"/>
            <a:chOff x="1911239" y="924537"/>
            <a:chExt cx="7315199" cy="3978217"/>
          </a:xfrm>
        </p:grpSpPr>
        <p:sp>
          <p:nvSpPr>
            <p:cNvPr id="6" name="Arc 5"/>
            <p:cNvSpPr/>
            <p:nvPr/>
          </p:nvSpPr>
          <p:spPr>
            <a:xfrm>
              <a:off x="5252053" y="2237623"/>
              <a:ext cx="540650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flipV="1">
              <a:off x="5279778" y="2237623"/>
              <a:ext cx="512925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5281995" y="2237623"/>
              <a:ext cx="538314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flipH="1" flipV="1">
              <a:off x="5281994" y="2237622"/>
              <a:ext cx="510708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075714" y="2445564"/>
              <a:ext cx="2467579" cy="138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075714" y="2445564"/>
              <a:ext cx="5032197" cy="135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43293" y="2445564"/>
              <a:ext cx="2564619" cy="135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618241" y="3110979"/>
              <a:ext cx="6215112" cy="138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020264" y="2445564"/>
              <a:ext cx="110902" cy="665415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2461" y="3124842"/>
              <a:ext cx="110902" cy="665415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523547" y="1877190"/>
              <a:ext cx="19747" cy="264779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815005" y="1877190"/>
              <a:ext cx="0" cy="1233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543293" y="1990309"/>
              <a:ext cx="1271712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75714" y="3265688"/>
              <a:ext cx="0" cy="3604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075714" y="3448122"/>
              <a:ext cx="2447832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102413" y="3518556"/>
              <a:ext cx="501322" cy="5787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03834" y="1306064"/>
              <a:ext cx="268641" cy="5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f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107912" y="3804118"/>
              <a:ext cx="2219" cy="582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523547" y="4282109"/>
              <a:ext cx="2560953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641524" y="4321490"/>
              <a:ext cx="439186" cy="5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11239" y="1881360"/>
              <a:ext cx="2356677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Object</a:t>
              </a:r>
              <a:endParaRPr lang="en-US" sz="252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85024" y="4506774"/>
              <a:ext cx="2241414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Image</a:t>
              </a:r>
              <a:endParaRPr lang="en-US" sz="252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76364" y="924537"/>
              <a:ext cx="2241414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Focal Length</a:t>
              </a:r>
              <a:endParaRPr lang="en-US" sz="252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72471" y="2254335"/>
              <a:ext cx="1675302" cy="4416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80" dirty="0"/>
                <a:t>Focal </a:t>
              </a:r>
              <a:r>
                <a:rPr lang="en-US" sz="2880" dirty="0"/>
                <a:t>P</a:t>
              </a:r>
              <a:r>
                <a:rPr lang="en-US" sz="2880" dirty="0"/>
                <a:t>oint</a:t>
              </a:r>
              <a:endParaRPr lang="en-US" sz="288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6926246" y="2688391"/>
              <a:ext cx="246224" cy="328876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/>
          <p:cNvCxnSpPr/>
          <p:nvPr/>
        </p:nvCxnSpPr>
        <p:spPr>
          <a:xfrm>
            <a:off x="7904169" y="6098674"/>
            <a:ext cx="5465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88481" y="5752426"/>
            <a:ext cx="47160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dirty="0">
                <a:latin typeface="Times New Roman"/>
                <a:cs typeface="Times New Roman"/>
              </a:rPr>
              <a:t>+</a:t>
            </a:r>
            <a:endParaRPr lang="en-US" sz="396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99345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428528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Lenses</a:t>
            </a:r>
            <a:endParaRPr lang="en-US" sz="432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11239" y="924537"/>
            <a:ext cx="7315199" cy="3978217"/>
            <a:chOff x="1911239" y="924537"/>
            <a:chExt cx="7315199" cy="3978217"/>
          </a:xfrm>
        </p:grpSpPr>
        <p:sp>
          <p:nvSpPr>
            <p:cNvPr id="6" name="Arc 5"/>
            <p:cNvSpPr/>
            <p:nvPr/>
          </p:nvSpPr>
          <p:spPr>
            <a:xfrm>
              <a:off x="5252053" y="2237623"/>
              <a:ext cx="540650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flipV="1">
              <a:off x="5279778" y="2237623"/>
              <a:ext cx="512925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5281995" y="2237623"/>
              <a:ext cx="538314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flipH="1" flipV="1">
              <a:off x="5281994" y="2237622"/>
              <a:ext cx="510708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075714" y="2445564"/>
              <a:ext cx="2467579" cy="138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075714" y="2445564"/>
              <a:ext cx="5032197" cy="135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43293" y="2445564"/>
              <a:ext cx="2564619" cy="135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618241" y="3110979"/>
              <a:ext cx="6215112" cy="138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020264" y="2445564"/>
              <a:ext cx="110902" cy="665415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2461" y="3124842"/>
              <a:ext cx="110902" cy="665415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523547" y="1877190"/>
              <a:ext cx="19747" cy="264779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815005" y="1877190"/>
              <a:ext cx="0" cy="1233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543293" y="1990309"/>
              <a:ext cx="1271712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75714" y="3265688"/>
              <a:ext cx="0" cy="3604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075714" y="3448122"/>
              <a:ext cx="2447832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102413" y="3518556"/>
              <a:ext cx="501322" cy="5787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03834" y="1306064"/>
              <a:ext cx="268641" cy="5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f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107912" y="3804118"/>
              <a:ext cx="2219" cy="582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523547" y="4282109"/>
              <a:ext cx="2560953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641524" y="4321490"/>
              <a:ext cx="439186" cy="5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11239" y="1881360"/>
              <a:ext cx="2356677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Object</a:t>
              </a:r>
              <a:endParaRPr lang="en-US" sz="252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85024" y="4506774"/>
              <a:ext cx="2241414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Image</a:t>
              </a:r>
              <a:endParaRPr lang="en-US" sz="252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76364" y="924537"/>
              <a:ext cx="2241414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Focal Length</a:t>
              </a:r>
              <a:endParaRPr lang="en-US" sz="252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72471" y="2254335"/>
              <a:ext cx="1675302" cy="4416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80" dirty="0"/>
                <a:t>Focal </a:t>
              </a:r>
              <a:r>
                <a:rPr lang="en-US" sz="2880" dirty="0"/>
                <a:t>P</a:t>
              </a:r>
              <a:r>
                <a:rPr lang="en-US" sz="2880" dirty="0"/>
                <a:t>oint</a:t>
              </a:r>
              <a:endParaRPr lang="en-US" sz="288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6926246" y="2688391"/>
              <a:ext cx="246224" cy="328876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1911239" y="5666850"/>
            <a:ext cx="848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/>
              <a:t>- </a:t>
            </a:r>
            <a:r>
              <a:rPr lang="en-US" sz="2800" dirty="0" smtClean="0"/>
              <a:t>Focal length reported </a:t>
            </a:r>
            <a:r>
              <a:rPr lang="en-US" sz="2800" dirty="0"/>
              <a:t>in mm, e.g. </a:t>
            </a:r>
            <a:r>
              <a:rPr lang="en-US" sz="2800" dirty="0"/>
              <a:t>50 mm lens.</a:t>
            </a:r>
          </a:p>
          <a:p>
            <a:r>
              <a:rPr lang="en-US" sz="2800" dirty="0"/>
              <a:t> - For zoom lenses, a range, e.g. 18-55 mm.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44087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617247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/>
              <a:t>Angle of View (Field of View)</a:t>
            </a:r>
            <a:endParaRPr lang="en-US" sz="432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ight Triangle 1"/>
          <p:cNvSpPr/>
          <p:nvPr/>
        </p:nvSpPr>
        <p:spPr>
          <a:xfrm flipH="1">
            <a:off x="3886745" y="1437514"/>
            <a:ext cx="3895223" cy="1864895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Triangle 25"/>
          <p:cNvSpPr/>
          <p:nvPr/>
        </p:nvSpPr>
        <p:spPr>
          <a:xfrm flipH="1" flipV="1">
            <a:off x="3886745" y="3302409"/>
            <a:ext cx="3895223" cy="1864895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48142" y="2150161"/>
            <a:ext cx="203132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 dirty="0"/>
              <a:t>Focal </a:t>
            </a:r>
            <a:r>
              <a:rPr lang="en-US" sz="2880" dirty="0"/>
              <a:t>P</a:t>
            </a:r>
            <a:r>
              <a:rPr lang="en-US" sz="2880" dirty="0"/>
              <a:t>oint</a:t>
            </a:r>
            <a:endParaRPr lang="en-US" sz="2880" dirty="0"/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3691231" y="2811814"/>
            <a:ext cx="310522" cy="403412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082757" y="1437514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082757" y="5169110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6644662" y="3034645"/>
            <a:ext cx="350769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 dirty="0"/>
              <a:t>Sensor Dimension </a:t>
            </a:r>
            <a:r>
              <a:rPr lang="en-US" sz="2880" i="1" dirty="0"/>
              <a:t>d</a:t>
            </a:r>
            <a:endParaRPr lang="en-US" sz="2880" i="1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3895636" y="5384956"/>
            <a:ext cx="0" cy="417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792665" y="5384956"/>
            <a:ext cx="0" cy="417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071091" y="5330638"/>
            <a:ext cx="35242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/>
              <a:t>Focal length </a:t>
            </a:r>
            <a:r>
              <a:rPr lang="en-US" sz="2880" i="1" dirty="0"/>
              <a:t>f</a:t>
            </a:r>
            <a:endParaRPr lang="en-US" sz="288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4542393" y="3039260"/>
            <a:ext cx="39466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80" i="1" dirty="0"/>
              <a:t>α</a:t>
            </a:r>
            <a:endParaRPr lang="en-US" sz="288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55023" y="6127438"/>
            <a:ext cx="59843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80" i="1" dirty="0"/>
              <a:t>α</a:t>
            </a:r>
            <a:r>
              <a:rPr lang="en-US" sz="2880" i="1" dirty="0"/>
              <a:t> = 2 </a:t>
            </a:r>
            <a:r>
              <a:rPr lang="en-US" sz="2880" dirty="0"/>
              <a:t>tan</a:t>
            </a:r>
            <a:r>
              <a:rPr lang="en-US" sz="2880" baseline="30000" dirty="0"/>
              <a:t>-1 </a:t>
            </a:r>
            <a:r>
              <a:rPr lang="en-US" sz="2880" dirty="0"/>
              <a:t>[d/(2f)] </a:t>
            </a:r>
            <a:r>
              <a:rPr lang="en-US" sz="2880" dirty="0"/>
              <a:t>≈ d / f    (radians) </a:t>
            </a:r>
            <a:endParaRPr lang="en-US" sz="2880" dirty="0"/>
          </a:p>
        </p:txBody>
      </p:sp>
    </p:spTree>
    <p:extLst>
      <p:ext uri="{BB962C8B-B14F-4D97-AF65-F5344CB8AC3E}">
        <p14:creationId xmlns:p14="http://schemas.microsoft.com/office/powerpoint/2010/main" val="14073728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43" grpId="0"/>
      <p:bldP spid="44" grpId="0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558595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4320" dirty="0"/>
              <a:t>Angle of View (Field of View)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ense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19" y="1130095"/>
            <a:ext cx="7463188" cy="55767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8180685" y="4713074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content from </a:t>
            </a:r>
            <a:r>
              <a:rPr lang="en-US" dirty="0" err="1" smtClean="0"/>
              <a:t>Fredo</a:t>
            </a:r>
            <a:r>
              <a:rPr lang="en-US" dirty="0" smtClean="0"/>
              <a:t> Durand]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478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546103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Shutter Speed</a:t>
            </a:r>
            <a:endParaRPr lang="en-US" sz="4320" dirty="0">
              <a:solidFill>
                <a:schemeClr val="tx1"/>
              </a:solidFill>
            </a:endParaRPr>
          </a:p>
        </p:txBody>
      </p:sp>
      <p:sp>
        <p:nvSpPr>
          <p:cNvPr id="5" name="Shape 2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ct val="100000"/>
            </a:pPr>
            <a:r>
              <a:rPr lang="en-US" sz="3240" dirty="0" smtClean="0">
                <a:solidFill>
                  <a:schemeClr val="tx1"/>
                </a:solidFill>
              </a:rPr>
              <a:t>Expressed </a:t>
            </a:r>
            <a:r>
              <a:rPr lang="en-US" sz="3240" dirty="0">
                <a:solidFill>
                  <a:schemeClr val="tx1"/>
                </a:solidFill>
              </a:rPr>
              <a:t>in fractions of a second, e.g. </a:t>
            </a:r>
            <a:r>
              <a:rPr lang="en-US" sz="3240" dirty="0">
                <a:solidFill>
                  <a:schemeClr val="tx1"/>
                </a:solidFill>
              </a:rPr>
              <a:t>1/100 sec</a:t>
            </a:r>
          </a:p>
          <a:p>
            <a:pPr>
              <a:buSzPct val="100000"/>
            </a:pPr>
            <a:r>
              <a:rPr lang="en-US" sz="3240" dirty="0">
                <a:solidFill>
                  <a:schemeClr val="tx1"/>
                </a:solidFill>
              </a:rPr>
              <a:t>If shutter is open</a:t>
            </a:r>
            <a:br>
              <a:rPr lang="en-US" sz="3240" dirty="0">
                <a:solidFill>
                  <a:schemeClr val="tx1"/>
                </a:solidFill>
              </a:rPr>
            </a:br>
            <a:r>
              <a:rPr lang="en-US" sz="3240" dirty="0">
                <a:solidFill>
                  <a:schemeClr val="tx1"/>
                </a:solidFill>
              </a:rPr>
              <a:t>longer, integrates</a:t>
            </a:r>
            <a:br>
              <a:rPr lang="en-US" sz="3240" dirty="0">
                <a:solidFill>
                  <a:schemeClr val="tx1"/>
                </a:solidFill>
              </a:rPr>
            </a:br>
            <a:r>
              <a:rPr lang="en-US" sz="3240" dirty="0">
                <a:solidFill>
                  <a:schemeClr val="tx1"/>
                </a:solidFill>
              </a:rPr>
              <a:t>across </a:t>
            </a:r>
            <a:r>
              <a:rPr lang="en-US" sz="3240" dirty="0" smtClean="0">
                <a:solidFill>
                  <a:schemeClr val="tx1"/>
                </a:solidFill>
              </a:rPr>
              <a:t>a longer time</a:t>
            </a:r>
            <a:endParaRPr lang="en-US" sz="3240" dirty="0">
              <a:solidFill>
                <a:schemeClr val="tx1"/>
              </a:solidFill>
            </a:endParaRPr>
          </a:p>
          <a:p>
            <a:pPr>
              <a:buSzPct val="100000"/>
            </a:pPr>
            <a:r>
              <a:rPr lang="en-US" sz="3240" dirty="0">
                <a:solidFill>
                  <a:schemeClr val="tx1"/>
                </a:solidFill>
              </a:rPr>
              <a:t>If shutter open too</a:t>
            </a:r>
            <a:br>
              <a:rPr lang="en-US" sz="3240" dirty="0">
                <a:solidFill>
                  <a:schemeClr val="tx1"/>
                </a:solidFill>
              </a:rPr>
            </a:br>
            <a:r>
              <a:rPr lang="en-US" sz="3240" dirty="0">
                <a:solidFill>
                  <a:schemeClr val="tx1"/>
                </a:solidFill>
              </a:rPr>
              <a:t>short, can cause</a:t>
            </a:r>
            <a:br>
              <a:rPr lang="en-US" sz="3240" dirty="0">
                <a:solidFill>
                  <a:schemeClr val="tx1"/>
                </a:solidFill>
              </a:rPr>
            </a:br>
            <a:r>
              <a:rPr lang="en-US" sz="3240" dirty="0">
                <a:solidFill>
                  <a:schemeClr val="tx1"/>
                </a:solidFill>
              </a:rPr>
              <a:t>noise</a:t>
            </a:r>
          </a:p>
          <a:p>
            <a:pPr marL="411480" lvl="1" indent="-411480">
              <a:buSzPct val="100000"/>
              <a:buFont typeface="Arial"/>
              <a:buChar char="●"/>
            </a:pPr>
            <a:endParaRPr lang="en-US" sz="324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35" y="2436394"/>
            <a:ext cx="4256171" cy="42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468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9183531" y="5222158"/>
            <a:ext cx="260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[Photo by Terence Tam]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1328321"/>
            <a:ext cx="8202198" cy="5470802"/>
          </a:xfrm>
          <a:prstGeom prst="rect">
            <a:avLst/>
          </a:prstGeom>
        </p:spPr>
      </p:pic>
      <p:sp>
        <p:nvSpPr>
          <p:cNvPr id="6" name="Shape 25"/>
          <p:cNvSpPr txBox="1">
            <a:spLocks noGrp="1"/>
          </p:cNvSpPr>
          <p:nvPr>
            <p:ph type="title"/>
          </p:nvPr>
        </p:nvSpPr>
        <p:spPr>
          <a:xfrm>
            <a:off x="609441" y="546103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en-US" sz="432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Shutter Speed</a:t>
            </a:r>
            <a:endParaRPr lang="en-US" sz="432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80606" y="5214228"/>
            <a:ext cx="5027613" cy="1459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ea typeface="Times New Roman" charset="0"/>
                <a:cs typeface="Times New Roman" charset="0"/>
              </a:rPr>
              <a:t>Was </a:t>
            </a:r>
            <a:r>
              <a:rPr lang="en-US" sz="2800" smtClean="0">
                <a:ea typeface="Times New Roman" charset="0"/>
                <a:cs typeface="Times New Roman" charset="0"/>
              </a:rPr>
              <a:t>the shutter open </a:t>
            </a:r>
            <a:r>
              <a:rPr lang="en-US" sz="2800" dirty="0" smtClean="0">
                <a:ea typeface="Times New Roman" charset="0"/>
                <a:cs typeface="Times New Roman" charset="0"/>
              </a:rPr>
              <a:t>a long time or a short time?</a:t>
            </a:r>
            <a:endParaRPr lang="en-US" sz="28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760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048" y="1336399"/>
            <a:ext cx="8192677" cy="5464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9183531" y="5222158"/>
            <a:ext cx="260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[Photo by Terence Tam]</a:t>
            </a:r>
            <a:endParaRPr lang="en-US" dirty="0"/>
          </a:p>
        </p:txBody>
      </p:sp>
      <p:sp>
        <p:nvSpPr>
          <p:cNvPr id="6" name="Shape 25"/>
          <p:cNvSpPr txBox="1">
            <a:spLocks noGrp="1"/>
          </p:cNvSpPr>
          <p:nvPr>
            <p:ph type="title"/>
          </p:nvPr>
        </p:nvSpPr>
        <p:spPr>
          <a:xfrm>
            <a:off x="609441" y="546103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en-US" sz="432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Shutter Speed</a:t>
            </a:r>
            <a:endParaRPr lang="en-US" sz="432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509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Rods and Cones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18" y="1142999"/>
            <a:ext cx="5628789" cy="5661373"/>
          </a:xfrm>
        </p:spPr>
      </p:pic>
      <p:sp>
        <p:nvSpPr>
          <p:cNvPr id="5" name="TextBox 4"/>
          <p:cNvSpPr txBox="1"/>
          <p:nvPr/>
        </p:nvSpPr>
        <p:spPr>
          <a:xfrm>
            <a:off x="9294812" y="6281152"/>
            <a:ext cx="289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From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Wikipedia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9250156" y="522215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Zach Heller]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141" y="1403173"/>
            <a:ext cx="8024543" cy="5352308"/>
          </a:xfrm>
          <a:prstGeom prst="rect">
            <a:avLst/>
          </a:prstGeom>
        </p:spPr>
      </p:pic>
      <p:sp>
        <p:nvSpPr>
          <p:cNvPr id="6" name="Shape 25"/>
          <p:cNvSpPr txBox="1">
            <a:spLocks noGrp="1"/>
          </p:cNvSpPr>
          <p:nvPr>
            <p:ph type="title"/>
          </p:nvPr>
        </p:nvSpPr>
        <p:spPr>
          <a:xfrm>
            <a:off x="609441" y="546103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en-US" sz="432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Shutter Speed</a:t>
            </a:r>
            <a:endParaRPr lang="en-US" sz="432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80606" y="5214228"/>
            <a:ext cx="5027613" cy="1459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ea typeface="Times New Roman" charset="0"/>
                <a:cs typeface="Times New Roman" charset="0"/>
              </a:rPr>
              <a:t>Was </a:t>
            </a:r>
            <a:r>
              <a:rPr lang="en-US" sz="2800" smtClean="0">
                <a:ea typeface="Times New Roman" charset="0"/>
                <a:cs typeface="Times New Roman" charset="0"/>
              </a:rPr>
              <a:t>the shutter open </a:t>
            </a:r>
            <a:r>
              <a:rPr lang="en-US" sz="2800" dirty="0" smtClean="0">
                <a:ea typeface="Times New Roman" charset="0"/>
                <a:cs typeface="Times New Roman" charset="0"/>
              </a:rPr>
              <a:t>a long time or a short time?</a:t>
            </a:r>
            <a:endParaRPr lang="en-US" sz="28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90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73" y="1387339"/>
            <a:ext cx="7967278" cy="5298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9121914" y="522215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[Photo by Evan ‘</a:t>
            </a:r>
            <a:r>
              <a:rPr lang="en-US" dirty="0" err="1" smtClean="0"/>
              <a:t>thevlue</a:t>
            </a:r>
            <a:r>
              <a:rPr lang="en-US" dirty="0" smtClean="0"/>
              <a:t>’]</a:t>
            </a:r>
            <a:endParaRPr lang="en-US" dirty="0"/>
          </a:p>
        </p:txBody>
      </p:sp>
      <p:sp>
        <p:nvSpPr>
          <p:cNvPr id="6" name="Shape 25"/>
          <p:cNvSpPr txBox="1">
            <a:spLocks noGrp="1"/>
          </p:cNvSpPr>
          <p:nvPr>
            <p:ph type="title"/>
          </p:nvPr>
        </p:nvSpPr>
        <p:spPr>
          <a:xfrm>
            <a:off x="609441" y="546103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en-US" sz="432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Shutter Speed</a:t>
            </a:r>
            <a:endParaRPr lang="en-US" sz="432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3859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8 at 11.2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1" y="1979744"/>
            <a:ext cx="7874003" cy="2849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409679" y="3255913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content from </a:t>
            </a:r>
            <a:r>
              <a:rPr lang="en-US" dirty="0" err="1" smtClean="0"/>
              <a:t>Fredo</a:t>
            </a:r>
            <a:r>
              <a:rPr lang="en-US" dirty="0" smtClean="0"/>
              <a:t> Durand]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88097" y="5666851"/>
            <a:ext cx="481263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/>
              <a:t> </a:t>
            </a:r>
            <a:r>
              <a:rPr lang="en-US" sz="2880" dirty="0"/>
              <a:t>- Trades off more/less light.</a:t>
            </a:r>
          </a:p>
          <a:p>
            <a:r>
              <a:rPr lang="en-US" sz="2880" dirty="0"/>
              <a:t> - Controls depth of field</a:t>
            </a:r>
            <a:endParaRPr lang="en-US" sz="2880" dirty="0"/>
          </a:p>
        </p:txBody>
      </p:sp>
      <p:sp>
        <p:nvSpPr>
          <p:cNvPr id="7" name="Shape 25"/>
          <p:cNvSpPr txBox="1">
            <a:spLocks/>
          </p:cNvSpPr>
          <p:nvPr/>
        </p:nvSpPr>
        <p:spPr bwMode="auto">
          <a:xfrm>
            <a:off x="609441" y="546103"/>
            <a:ext cx="113523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9pPr>
          </a:lstStyle>
          <a:p>
            <a:pPr algn="l"/>
            <a:r>
              <a:rPr lang="en-US" sz="4320" kern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Aperture</a:t>
            </a:r>
            <a:endParaRPr lang="en-US" sz="4320" kern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07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7218537" y="3731261"/>
            <a:ext cx="568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mmphotography.it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812" y="1298758"/>
            <a:ext cx="7384798" cy="5317055"/>
          </a:xfrm>
          <a:prstGeom prst="rect">
            <a:avLst/>
          </a:prstGeom>
        </p:spPr>
      </p:pic>
      <p:sp>
        <p:nvSpPr>
          <p:cNvPr id="6" name="Shape 25"/>
          <p:cNvSpPr txBox="1">
            <a:spLocks/>
          </p:cNvSpPr>
          <p:nvPr/>
        </p:nvSpPr>
        <p:spPr bwMode="auto">
          <a:xfrm>
            <a:off x="609441" y="546103"/>
            <a:ext cx="113523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9pPr>
          </a:lstStyle>
          <a:p>
            <a:pPr algn="l"/>
            <a:r>
              <a:rPr lang="en-US" sz="4320" kern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Depth of Field</a:t>
            </a:r>
            <a:endParaRPr lang="en-US" sz="4320" kern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633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7161387" y="3745549"/>
            <a:ext cx="568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mmphotography.it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812" y="1415889"/>
            <a:ext cx="7384046" cy="52611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hape 25"/>
          <p:cNvSpPr txBox="1">
            <a:spLocks/>
          </p:cNvSpPr>
          <p:nvPr/>
        </p:nvSpPr>
        <p:spPr bwMode="auto">
          <a:xfrm>
            <a:off x="609441" y="546103"/>
            <a:ext cx="113523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9pPr>
          </a:lstStyle>
          <a:p>
            <a:pPr algn="l"/>
            <a:r>
              <a:rPr lang="en-US" sz="4320" kern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Depth of Field</a:t>
            </a:r>
            <a:endParaRPr lang="en-US" sz="4320" kern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620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7475121" y="3628592"/>
            <a:ext cx="568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[Photo by Neil </a:t>
            </a:r>
            <a:r>
              <a:rPr lang="en-US" dirty="0" err="1" smtClean="0"/>
              <a:t>Halin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51" y="1441949"/>
            <a:ext cx="7851323" cy="5213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hape 25"/>
          <p:cNvSpPr txBox="1">
            <a:spLocks/>
          </p:cNvSpPr>
          <p:nvPr/>
        </p:nvSpPr>
        <p:spPr bwMode="auto">
          <a:xfrm>
            <a:off x="609441" y="546103"/>
            <a:ext cx="113523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9pPr>
          </a:lstStyle>
          <a:p>
            <a:pPr algn="l"/>
            <a:r>
              <a:rPr lang="en-US" sz="4320" kern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Depth of Field</a:t>
            </a:r>
            <a:endParaRPr lang="en-US" sz="4320" kern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013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Next class</a:t>
            </a:r>
            <a:endParaRPr lang="en-US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Filtering and edge detection</a:t>
            </a:r>
            <a:endParaRPr lang="en-US" sz="32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796732" y="274320"/>
            <a:ext cx="8595450" cy="82296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rtl="0">
              <a:buNone/>
            </a:pPr>
            <a:r>
              <a:rPr lang="en-US" sz="4320" b="1" dirty="0"/>
              <a:t>Aperture</a:t>
            </a:r>
            <a:endParaRPr lang="en-US" sz="432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77599" y="5902299"/>
            <a:ext cx="851458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solidFill>
                  <a:srgbClr val="FFFFFF"/>
                </a:solidFill>
              </a:rPr>
              <a:t> </a:t>
            </a:r>
            <a:r>
              <a:rPr lang="en-US" sz="2520" dirty="0">
                <a:solidFill>
                  <a:srgbClr val="FFFFFF"/>
                </a:solidFill>
              </a:rPr>
              <a:t>- Only one depth where objects are exactly in focus</a:t>
            </a:r>
          </a:p>
          <a:p>
            <a:r>
              <a:rPr lang="en-US" sz="2520" dirty="0">
                <a:solidFill>
                  <a:srgbClr val="FFFFFF"/>
                </a:solidFill>
              </a:rPr>
              <a:t> </a:t>
            </a:r>
            <a:r>
              <a:rPr lang="en-US" sz="2520" dirty="0">
                <a:solidFill>
                  <a:srgbClr val="FFFFFF"/>
                </a:solidFill>
              </a:rPr>
              <a:t>- Other depths project to a circle on the film </a:t>
            </a:r>
            <a:endParaRPr lang="en-US" sz="2520" dirty="0">
              <a:solidFill>
                <a:srgbClr val="FFFFFF"/>
              </a:solidFill>
            </a:endParaRPr>
          </a:p>
        </p:txBody>
      </p:sp>
      <p:sp>
        <p:nvSpPr>
          <p:cNvPr id="7" name="Shape 26"/>
          <p:cNvSpPr txBox="1">
            <a:spLocks noGrp="1"/>
          </p:cNvSpPr>
          <p:nvPr>
            <p:ph type="body" idx="1"/>
          </p:nvPr>
        </p:nvSpPr>
        <p:spPr>
          <a:xfrm>
            <a:off x="1796732" y="1645921"/>
            <a:ext cx="8595450" cy="402093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marL="411480" indent="-411480">
              <a:buSzPct val="100000"/>
              <a:buFont typeface="Arial"/>
              <a:buChar char="●"/>
            </a:pPr>
            <a:r>
              <a:rPr lang="en-US" sz="3240" dirty="0"/>
              <a:t>Aperture controls depth of field</a:t>
            </a:r>
            <a:endParaRPr lang="en-US" sz="3240" dirty="0"/>
          </a:p>
          <a:p>
            <a:pPr marL="822960" lvl="1" indent="-411480">
              <a:buSzPct val="100000"/>
              <a:buFont typeface="Arial"/>
              <a:buChar char="○"/>
            </a:pPr>
            <a:endParaRPr lang="en-US" sz="3240" dirty="0"/>
          </a:p>
          <a:p>
            <a:endParaRPr lang="en-US" sz="3240" dirty="0"/>
          </a:p>
        </p:txBody>
      </p:sp>
      <p:pic>
        <p:nvPicPr>
          <p:cNvPr id="3" name="Picture 2" descr="Screen Shot 2013-08-28 at 11.32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4363" r="1361"/>
          <a:stretch/>
        </p:blipFill>
        <p:spPr>
          <a:xfrm>
            <a:off x="1877599" y="2496551"/>
            <a:ext cx="8433626" cy="3170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82435" y="5334451"/>
            <a:ext cx="25170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Illustration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9443112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796732" y="274320"/>
            <a:ext cx="8595450" cy="82296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rtl="0">
              <a:buNone/>
            </a:pPr>
            <a:r>
              <a:rPr lang="en-US" sz="4320" b="1" dirty="0"/>
              <a:t>How to Adjust Focus?</a:t>
            </a:r>
            <a:endParaRPr lang="en-US" sz="4320" b="1" dirty="0"/>
          </a:p>
        </p:txBody>
      </p:sp>
      <p:sp>
        <p:nvSpPr>
          <p:cNvPr id="5" name="Shape 26"/>
          <p:cNvSpPr txBox="1">
            <a:spLocks noGrp="1"/>
          </p:cNvSpPr>
          <p:nvPr>
            <p:ph type="body" idx="1"/>
          </p:nvPr>
        </p:nvSpPr>
        <p:spPr>
          <a:xfrm>
            <a:off x="1796732" y="1645921"/>
            <a:ext cx="8595450" cy="402093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marL="411480" indent="-411480">
              <a:buSzPct val="100000"/>
              <a:buFont typeface="Arial"/>
              <a:buChar char="●"/>
            </a:pPr>
            <a:r>
              <a:rPr lang="en-US" sz="3240" dirty="0"/>
              <a:t>Aperture controls</a:t>
            </a:r>
            <a:br>
              <a:rPr lang="en-US" sz="3240" dirty="0"/>
            </a:br>
            <a:r>
              <a:rPr lang="en-US" sz="3240" dirty="0"/>
              <a:t>depth of field</a:t>
            </a:r>
          </a:p>
          <a:p>
            <a:pPr marL="411480" indent="-411480">
              <a:buSzPct val="100000"/>
              <a:buFont typeface="Arial"/>
              <a:buChar char="●"/>
            </a:pPr>
            <a:r>
              <a:rPr lang="en-US" sz="3240" dirty="0"/>
              <a:t>Denoted in  </a:t>
            </a:r>
            <a:r>
              <a:rPr lang="en-US" sz="3240" i="1" dirty="0"/>
              <a:t>f </a:t>
            </a:r>
            <a:r>
              <a:rPr lang="en-US" sz="3240" dirty="0"/>
              <a:t> number</a:t>
            </a:r>
            <a:br>
              <a:rPr lang="en-US" sz="3240" dirty="0"/>
            </a:br>
            <a:r>
              <a:rPr lang="en-US" sz="3240" dirty="0"/>
              <a:t>(“f-stop”)</a:t>
            </a:r>
            <a:endParaRPr lang="en-US" sz="3240" dirty="0"/>
          </a:p>
          <a:p>
            <a:pPr marL="822960" lvl="1" indent="-411480">
              <a:buSzPct val="100000"/>
              <a:buFont typeface="Arial"/>
              <a:buChar char="○"/>
            </a:pPr>
            <a:endParaRPr lang="en-US" sz="3240" dirty="0"/>
          </a:p>
          <a:p>
            <a:endParaRPr lang="en-US" sz="324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243" y="1323474"/>
            <a:ext cx="3084521" cy="5098381"/>
          </a:xfrm>
          <a:prstGeom prst="rect">
            <a:avLst/>
          </a:prstGeom>
        </p:spPr>
      </p:pic>
      <p:pic>
        <p:nvPicPr>
          <p:cNvPr id="3" name="Picture 2" descr="Screen Shot 2013-08-28 at 11.46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17" y="3955381"/>
            <a:ext cx="5567511" cy="22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359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2412" y="457200"/>
            <a:ext cx="9144000" cy="838200"/>
          </a:xfrm>
        </p:spPr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Rod / Cone </a:t>
            </a:r>
            <a:r>
              <a:rPr lang="en-US" sz="4320" dirty="0" smtClean="0">
                <a:latin typeface="Arial" charset="0"/>
              </a:rPr>
              <a:t>Sensitivity</a:t>
            </a:r>
            <a:endParaRPr lang="en-US" sz="4320" dirty="0">
              <a:latin typeface="Arial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447800"/>
            <a:ext cx="67056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4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Some </a:t>
            </a:r>
            <a:r>
              <a:rPr lang="en-US" sz="4320" dirty="0" smtClean="0">
                <a:latin typeface="Arial" charset="0"/>
              </a:rPr>
              <a:t>“Goals” </a:t>
            </a:r>
            <a:r>
              <a:rPr lang="en-US" sz="4320" dirty="0">
                <a:latin typeface="Arial" charset="0"/>
              </a:rPr>
              <a:t>of Human Eye</a:t>
            </a:r>
            <a:endParaRPr lang="en-US" sz="432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3360" y="1173079"/>
            <a:ext cx="8783052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3240" dirty="0"/>
              <a:t>Recognize food</a:t>
            </a:r>
          </a:p>
          <a:p>
            <a:pPr marL="257175" indent="-257175">
              <a:buFont typeface="Arial"/>
              <a:buChar char="•"/>
            </a:pPr>
            <a:r>
              <a:rPr lang="en-US" sz="3240" dirty="0"/>
              <a:t>Recognize friends, mates</a:t>
            </a:r>
            <a:endParaRPr lang="en-US" sz="3240" dirty="0"/>
          </a:p>
          <a:p>
            <a:pPr marL="257175" indent="-257175">
              <a:buFont typeface="Arial"/>
              <a:buChar char="•"/>
            </a:pPr>
            <a:r>
              <a:rPr lang="en-US" sz="3240" dirty="0"/>
              <a:t>Detect predators</a:t>
            </a:r>
          </a:p>
          <a:p>
            <a:pPr marL="257175" indent="-257175">
              <a:buFont typeface="Arial"/>
              <a:buChar char="•"/>
            </a:pPr>
            <a:r>
              <a:rPr lang="en-US" sz="3240" dirty="0"/>
              <a:t>Navigation -- identify 3D structure</a:t>
            </a:r>
            <a:endParaRPr lang="en-US" sz="3240" dirty="0"/>
          </a:p>
        </p:txBody>
      </p:sp>
      <p:sp>
        <p:nvSpPr>
          <p:cNvPr id="3" name="TextBox 2"/>
          <p:cNvSpPr txBox="1"/>
          <p:nvPr/>
        </p:nvSpPr>
        <p:spPr>
          <a:xfrm>
            <a:off x="1883360" y="3459079"/>
            <a:ext cx="85725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/>
              <a:t>Limited memory, computation budget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3360" y="4089505"/>
            <a:ext cx="87830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3240" dirty="0"/>
              <a:t>Highest resolution in fovea</a:t>
            </a:r>
          </a:p>
          <a:p>
            <a:r>
              <a:rPr lang="en-US" sz="3240" dirty="0"/>
              <a:t> </a:t>
            </a:r>
            <a:r>
              <a:rPr lang="en-US" sz="3240" dirty="0"/>
              <a:t>    - (2 degrees, 50% of visual cortex)</a:t>
            </a:r>
          </a:p>
          <a:p>
            <a:pPr marL="257175" lvl="8" indent="-257175">
              <a:buFont typeface="Arial"/>
              <a:buChar char="•"/>
            </a:pPr>
            <a:r>
              <a:rPr lang="en-US" sz="3240" dirty="0"/>
              <a:t>Absolute luminance discarded</a:t>
            </a:r>
          </a:p>
          <a:p>
            <a:pPr marL="257175" lvl="1" indent="-257175">
              <a:buFont typeface="Arial"/>
              <a:buChar char="•"/>
            </a:pPr>
            <a:r>
              <a:rPr lang="en-US" sz="3240" dirty="0"/>
              <a:t>Edges, corners retained</a:t>
            </a:r>
          </a:p>
          <a:p>
            <a:pPr marL="257175" lvl="1" indent="-257175">
              <a:buFont typeface="Arial"/>
              <a:buChar char="•"/>
            </a:pPr>
            <a:r>
              <a:rPr lang="en-US" sz="3240" dirty="0"/>
              <a:t>Store only a tiny fraction of what is observed</a:t>
            </a:r>
          </a:p>
        </p:txBody>
      </p:sp>
    </p:spTree>
    <p:extLst>
      <p:ext uri="{BB962C8B-B14F-4D97-AF65-F5344CB8AC3E}">
        <p14:creationId xmlns:p14="http://schemas.microsoft.com/office/powerpoint/2010/main" val="158922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66&quot;&gt;&lt;property id=&quot;20148&quot; value=&quot;5&quot;/&gt;&lt;property id=&quot;20300&quot; value=&quot;Slide 3 - &amp;quot;Motivation&amp;quot;&quot;/&gt;&lt;property id=&quot;20307&quot; value=&quot;258&quot;/&gt;&lt;/object&gt;&lt;object type=&quot;3&quot; unique_id=&quot;10067&quot;&gt;&lt;property id=&quot;20148&quot; value=&quot;5&quot;/&gt;&lt;property id=&quot;20300&quot; value=&quot;Slide 6 - &amp;quot;Inspiration&amp;quot;&quot;/&gt;&lt;property id=&quot;20307&quot; value=&quot;259&quot;/&gt;&lt;/object&gt;&lt;object type=&quot;3&quot; unique_id=&quot;10174&quot;&gt;&lt;property id=&quot;20148&quot; value=&quot;5&quot;/&gt;&lt;property id=&quot;20300&quot; value=&quot;Slide 4 - &amp;quot;Motivation&amp;quot;&quot;/&gt;&lt;property id=&quot;20307&quot; value=&quot;264&quot;/&gt;&lt;/object&gt;&lt;object type=&quot;3&quot; unique_id=&quot;10177&quot;&gt;&lt;property id=&quot;20148&quot; value=&quot;5&quot;/&gt;&lt;property id=&quot;20300&quot; value=&quot;Slide 9 - &amp;quot;Techniques&amp;quot;&quot;/&gt;&lt;property id=&quot;20307&quot; value=&quot;262&quot;/&gt;&lt;/object&gt;&lt;object type=&quot;3&quot; unique_id=&quot;10251&quot;&gt;&lt;property id=&quot;20148&quot; value=&quot;5&quot;/&gt;&lt;property id=&quot;20300&quot; value=&quot;Slide 13 - &amp;quot;Video Skims&amp;quot;&quot;/&gt;&lt;property id=&quot;20307&quot; value=&quot;268&quot;/&gt;&lt;/object&gt;&lt;object type=&quot;3&quot; unique_id=&quot;10322&quot;&gt;&lt;property id=&quot;20148&quot; value=&quot;5&quot;/&gt;&lt;property id=&quot;20300&quot; value=&quot;Slide 5 - &amp;quot;Previous Work&amp;quot;&quot;/&gt;&lt;property id=&quot;20307&quot; value=&quot;269&quot;/&gt;&lt;/object&gt;&lt;object type=&quot;3&quot; unique_id=&quot;10548&quot;&gt;&lt;property id=&quot;20148&quot; value=&quot;5&quot;/&gt;&lt;property id=&quot;20300&quot; value=&quot;Slide 1 - &amp;quot;&amp;#x0D;&amp;#x0A;Video Tapestries&amp;#x0D;&amp;#x0A;&amp;quot;&quot;/&gt;&lt;property id=&quot;20307&quot; value=&quot;270&quot;/&gt;&lt;/object&gt;&lt;object type=&quot;3&quot; unique_id=&quot;10724&quot;&gt;&lt;property id=&quot;20148&quot; value=&quot;5&quot;/&gt;&lt;property id=&quot;20300&quot; value=&quot;Slide 7 - &amp;quot;Goals&amp;quot;&quot;/&gt;&lt;property id=&quot;20307&quot; value=&quot;273&quot;/&gt;&lt;/object&gt;&lt;object type=&quot;3&quot; unique_id=&quot;11041&quot;&gt;&lt;property id=&quot;20148&quot; value=&quot;5&quot;/&gt;&lt;property id=&quot;20300&quot; value=&quot;Slide 11 - &amp;quot;Questions&amp;quot;&quot;/&gt;&lt;property id=&quot;20307&quot; value=&quot;275&quot;/&gt;&lt;/object&gt;&lt;object type=&quot;3&quot; unique_id=&quot;11516&quot;&gt;&lt;property id=&quot;20148&quot; value=&quot;5&quot;/&gt;&lt;property id=&quot;20300&quot; value=&quot;Slide 2 - &amp;quot;Who Am I?&amp;quot;&quot;/&gt;&lt;property id=&quot;20307&quot; value=&quot;279&quot;/&gt;&lt;/object&gt;&lt;object type=&quot;3&quot; unique_id=&quot;11709&quot;&gt;&lt;property id=&quot;20148&quot; value=&quot;5&quot;/&gt;&lt;property id=&quot;20300&quot; value=&quot;Slide 8 - &amp;quot;Applications&amp;quot;&quot;/&gt;&lt;property id=&quot;20307&quot; value=&quot;280&quot;/&gt;&lt;/object&gt;&lt;object type=&quot;3&quot; unique_id=&quot;11749&quot;&gt;&lt;property id=&quot;20148&quot; value=&quot;5&quot;/&gt;&lt;property id=&quot;20300&quot; value=&quot;Slide 12 - &amp;quot;References&amp;quot;&quot;/&gt;&lt;property id=&quot;20307&quot; value=&quot;281&quot;/&gt;&lt;/object&gt;&lt;object type=&quot;3&quot; unique_id=&quot;11764&quot;&gt;&lt;property id=&quot;20148&quot; value=&quot;5&quot;/&gt;&lt;property id=&quot;20300&quot; value=&quot;Slide 10 - &amp;quot;Preliminary Results&amp;quot;&quot;/&gt;&lt;property id=&quot;20307&quot; value=&quot;282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5B7FE2"/>
      </a:hlink>
      <a:folHlink>
        <a:srgbClr val="5B7FE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 dirty="0" smtClean="0">
            <a:solidFill>
              <a:schemeClr val="accent2"/>
            </a:solidFill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100988</TotalTime>
  <Words>2027</Words>
  <Application>Microsoft Macintosh PowerPoint</Application>
  <PresentationFormat>Custom</PresentationFormat>
  <Paragraphs>806</Paragraphs>
  <Slides>78</Slides>
  <Notes>31</Notes>
  <HiddenSlides>15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0" baseType="lpstr">
      <vt:lpstr>Calibri</vt:lpstr>
      <vt:lpstr>EngraversGothic BT Regular</vt:lpstr>
      <vt:lpstr>Helvetica</vt:lpstr>
      <vt:lpstr>Mangal</vt:lpstr>
      <vt:lpstr>ＭＳ Ｐゴシック</vt:lpstr>
      <vt:lpstr>Myriad Pro</vt:lpstr>
      <vt:lpstr>Palatino Linotype</vt:lpstr>
      <vt:lpstr>Symbol</vt:lpstr>
      <vt:lpstr>Times</vt:lpstr>
      <vt:lpstr>Times New Roman</vt:lpstr>
      <vt:lpstr>Arial</vt:lpstr>
      <vt:lpstr>Default Design</vt:lpstr>
      <vt:lpstr>CS 4501: Introduction to Computer Vision  Image Formation</vt:lpstr>
      <vt:lpstr>Outline</vt:lpstr>
      <vt:lpstr>Image Formation</vt:lpstr>
      <vt:lpstr>The Eye</vt:lpstr>
      <vt:lpstr>The Retina</vt:lpstr>
      <vt:lpstr>PowerPoint Presentation</vt:lpstr>
      <vt:lpstr>Distribution of Rods and Cones</vt:lpstr>
      <vt:lpstr>Rod / Cone Sensitivity</vt:lpstr>
      <vt:lpstr>Some “Goals” of Human Eye</vt:lpstr>
      <vt:lpstr>Visual Clutter - Bandwidth Overload</vt:lpstr>
      <vt:lpstr>Eye Movements: Saccades</vt:lpstr>
      <vt:lpstr>Outline</vt:lpstr>
      <vt:lpstr>What is Visible Light?</vt:lpstr>
      <vt:lpstr>Beginnings of Visible Light…</vt:lpstr>
      <vt:lpstr>Electromagnetic Spectrum</vt:lpstr>
      <vt:lpstr>PowerPoint Presentation</vt:lpstr>
      <vt:lpstr>PowerPoint Presentation</vt:lpstr>
      <vt:lpstr>PowerPoint Presentation</vt:lpstr>
      <vt:lpstr>PowerPoint Presentation</vt:lpstr>
      <vt:lpstr>Ordinary Human Vision (Trichromatism)</vt:lpstr>
      <vt:lpstr>Perceptual Sensitivity</vt:lpstr>
      <vt:lpstr>Color blindness</vt:lpstr>
      <vt:lpstr>Tetrachromatism</vt:lpstr>
      <vt:lpstr>Metamers</vt:lpstr>
      <vt:lpstr>Human Eye is Not a Photo-Meter</vt:lpstr>
      <vt:lpstr>Human Eye is Not a Photo-Meter</vt:lpstr>
      <vt:lpstr>Outline</vt:lpstr>
      <vt:lpstr>Electronic Eyes: Sensor Arrays</vt:lpstr>
      <vt:lpstr>Sampling and Quantization</vt:lpstr>
      <vt:lpstr>Interlace vs. progressive scan</vt:lpstr>
      <vt:lpstr>Progressive scan</vt:lpstr>
      <vt:lpstr>Interlace</vt:lpstr>
      <vt:lpstr>Rolling Shutter</vt:lpstr>
      <vt:lpstr>Bayer RGB mosaic</vt:lpstr>
      <vt:lpstr>Bayer RGB mosaic</vt:lpstr>
      <vt:lpstr>Demosaicing</vt:lpstr>
      <vt:lpstr>Linear Interpolation</vt:lpstr>
      <vt:lpstr>Outline</vt:lpstr>
      <vt:lpstr>Color Image</vt:lpstr>
      <vt:lpstr>Images in Python/MATLAB</vt:lpstr>
      <vt:lpstr>Problem: Dynamic Range</vt:lpstr>
      <vt:lpstr>Dynamic Range</vt:lpstr>
      <vt:lpstr>Is Camera a photometer?</vt:lpstr>
      <vt:lpstr>Varying Exposure</vt:lpstr>
      <vt:lpstr>Long Exposure</vt:lpstr>
      <vt:lpstr>Short Exposure</vt:lpstr>
      <vt:lpstr>Image Acquisition Pipeline</vt:lpstr>
      <vt:lpstr>What does the eye see?</vt:lpstr>
      <vt:lpstr>Outline</vt:lpstr>
      <vt:lpstr>Color spaces: RGB</vt:lpstr>
      <vt:lpstr>Color spaces: HSV</vt:lpstr>
      <vt:lpstr>Color spaces: L*a*b*</vt:lpstr>
      <vt:lpstr>Color Problems: White Balance</vt:lpstr>
      <vt:lpstr>Outline</vt:lpstr>
      <vt:lpstr>Pinhole Camera</vt:lpstr>
      <vt:lpstr>Pinhole Camera</vt:lpstr>
      <vt:lpstr>PowerPoint Presentation</vt:lpstr>
      <vt:lpstr>Perspective</vt:lpstr>
      <vt:lpstr>Human Visual System</vt:lpstr>
      <vt:lpstr>Limitations of Pinhole Camera</vt:lpstr>
      <vt:lpstr>Limitations of Pinhole Camera</vt:lpstr>
      <vt:lpstr>Lenses</vt:lpstr>
      <vt:lpstr>Lenses</vt:lpstr>
      <vt:lpstr>Lenses</vt:lpstr>
      <vt:lpstr>Angle of View (Field of View)</vt:lpstr>
      <vt:lpstr>Angle of View (Field of View)</vt:lpstr>
      <vt:lpstr>Shutter Speed</vt:lpstr>
      <vt:lpstr>Shutter Speed</vt:lpstr>
      <vt:lpstr>Shutter Speed</vt:lpstr>
      <vt:lpstr>Shutter Speed</vt:lpstr>
      <vt:lpstr>Shutter Speed</vt:lpstr>
      <vt:lpstr>PowerPoint Presentation</vt:lpstr>
      <vt:lpstr>PowerPoint Presentation</vt:lpstr>
      <vt:lpstr>PowerPoint Presentation</vt:lpstr>
      <vt:lpstr>PowerPoint Presentation</vt:lpstr>
      <vt:lpstr>Next class</vt:lpstr>
      <vt:lpstr>Aperture</vt:lpstr>
      <vt:lpstr>How to Adjust Focus?</vt:lpstr>
    </vt:vector>
  </TitlesOfParts>
  <Company>Adobe Systems inc.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Tapestries</dc:title>
  <dc:creator>Connelly Barnes</dc:creator>
  <cp:lastModifiedBy>Microsoft Office User</cp:lastModifiedBy>
  <cp:revision>3458</cp:revision>
  <cp:lastPrinted>2016-08-25T14:29:55Z</cp:lastPrinted>
  <dcterms:created xsi:type="dcterms:W3CDTF">2008-06-05T17:05:06Z</dcterms:created>
  <dcterms:modified xsi:type="dcterms:W3CDTF">2017-01-24T20:16:54Z</dcterms:modified>
</cp:coreProperties>
</file>