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1404" r:id="rId2"/>
    <p:sldId id="1408" r:id="rId3"/>
    <p:sldId id="1444" r:id="rId4"/>
    <p:sldId id="1445" r:id="rId5"/>
    <p:sldId id="1446" r:id="rId6"/>
    <p:sldId id="1447" r:id="rId7"/>
    <p:sldId id="1448" r:id="rId8"/>
    <p:sldId id="1449" r:id="rId9"/>
    <p:sldId id="1450" r:id="rId10"/>
    <p:sldId id="1409" r:id="rId11"/>
    <p:sldId id="1410" r:id="rId12"/>
    <p:sldId id="1411" r:id="rId13"/>
    <p:sldId id="1412" r:id="rId14"/>
    <p:sldId id="1413" r:id="rId15"/>
    <p:sldId id="1414" r:id="rId16"/>
    <p:sldId id="1415" r:id="rId17"/>
    <p:sldId id="1416" r:id="rId18"/>
    <p:sldId id="1417" r:id="rId19"/>
    <p:sldId id="1418" r:id="rId20"/>
    <p:sldId id="1420" r:id="rId21"/>
    <p:sldId id="1421" r:id="rId22"/>
    <p:sldId id="1422" r:id="rId23"/>
    <p:sldId id="1423" r:id="rId24"/>
    <p:sldId id="1424" r:id="rId25"/>
    <p:sldId id="1425" r:id="rId26"/>
    <p:sldId id="1426" r:id="rId27"/>
    <p:sldId id="1427" r:id="rId28"/>
    <p:sldId id="1428" r:id="rId29"/>
    <p:sldId id="1456" r:id="rId30"/>
    <p:sldId id="1429" r:id="rId31"/>
    <p:sldId id="1430" r:id="rId32"/>
    <p:sldId id="1452" r:id="rId33"/>
    <p:sldId id="1453" r:id="rId34"/>
    <p:sldId id="1454" r:id="rId35"/>
    <p:sldId id="1431" r:id="rId36"/>
    <p:sldId id="1451" r:id="rId37"/>
    <p:sldId id="1432" r:id="rId38"/>
    <p:sldId id="1457" r:id="rId39"/>
    <p:sldId id="1455" r:id="rId40"/>
    <p:sldId id="1458" r:id="rId41"/>
    <p:sldId id="1459" r:id="rId42"/>
    <p:sldId id="1460" r:id="rId43"/>
    <p:sldId id="1462" r:id="rId44"/>
    <p:sldId id="1461" r:id="rId45"/>
    <p:sldId id="1463" r:id="rId46"/>
    <p:sldId id="1464" r:id="rId47"/>
    <p:sldId id="1465" r:id="rId48"/>
    <p:sldId id="1466" r:id="rId49"/>
    <p:sldId id="1467" r:id="rId50"/>
    <p:sldId id="1468" r:id="rId51"/>
    <p:sldId id="1469" r:id="rId52"/>
    <p:sldId id="1470" r:id="rId53"/>
    <p:sldId id="1471" r:id="rId54"/>
    <p:sldId id="1472" r:id="rId55"/>
    <p:sldId id="1473" r:id="rId56"/>
    <p:sldId id="1474" r:id="rId57"/>
    <p:sldId id="1475" r:id="rId58"/>
    <p:sldId id="1476" r:id="rId59"/>
    <p:sldId id="1477" r:id="rId60"/>
    <p:sldId id="1478" r:id="rId61"/>
    <p:sldId id="1479" r:id="rId62"/>
    <p:sldId id="1480" r:id="rId63"/>
    <p:sldId id="1481" r:id="rId64"/>
    <p:sldId id="1482" r:id="rId65"/>
    <p:sldId id="1483" r:id="rId66"/>
    <p:sldId id="1486" r:id="rId67"/>
    <p:sldId id="1487" r:id="rId68"/>
    <p:sldId id="1485" r:id="rId69"/>
    <p:sldId id="1433" r:id="rId70"/>
    <p:sldId id="1434" r:id="rId71"/>
    <p:sldId id="1435" r:id="rId72"/>
    <p:sldId id="1436" r:id="rId73"/>
    <p:sldId id="1437" r:id="rId74"/>
    <p:sldId id="1438" r:id="rId75"/>
    <p:sldId id="1439" r:id="rId76"/>
    <p:sldId id="1440" r:id="rId77"/>
    <p:sldId id="1441" r:id="rId78"/>
    <p:sldId id="1442" r:id="rId79"/>
    <p:sldId id="1443" r:id="rId80"/>
  </p:sldIdLst>
  <p:sldSz cx="12188825" cy="6858000"/>
  <p:notesSz cx="6934200" cy="9232900"/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CDC"/>
    <a:srgbClr val="99FC99"/>
    <a:srgbClr val="FFFF76"/>
    <a:srgbClr val="FFFF00"/>
    <a:srgbClr val="FF5B5E"/>
    <a:srgbClr val="9999FF"/>
    <a:srgbClr val="A0D8FC"/>
    <a:srgbClr val="93D14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9" autoAdjust="0"/>
    <p:restoredTop sz="86506" autoAdjust="0"/>
  </p:normalViewPr>
  <p:slideViewPr>
    <p:cSldViewPr>
      <p:cViewPr>
        <p:scale>
          <a:sx n="73" d="100"/>
          <a:sy n="73" d="100"/>
        </p:scale>
        <p:origin x="488" y="-39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tags" Target="tags/tag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Terrible joke: if an image runs</a:t>
            </a:r>
            <a:r>
              <a:rPr lang="en-US" baseline="0" dirty="0" smtClean="0"/>
              <a:t> into your car, what do you do to it? Flip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2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061F666B-12D3-174F-BCEF-4EA0F4BA2035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EE82F5A8-ECD1-894F-8052-52C99174BB3F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BCE0C861-568F-4C42-8F34-E8B038BBFA35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7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4C7020C-2E58-A848-B055-481EC2FAA71C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4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8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7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274913E7-CF50-774F-8A85-F870FD272C58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373354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A86CD220-EAC2-C046-9A2E-F7872705B36D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274913E7-CF50-774F-8A85-F870FD272C58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844172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E79F61F-8740-F340-A1CE-600A40E59916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B0E80E-F251-AD45-AEF7-44E8B15F061C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7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3A78420C-A12E-4D41-9072-24611646DD1B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3A78420C-A12E-4D41-9072-24611646DD1B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595978B-785C-7349-A5A9-E0720BB2761B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3AF4CEC-4608-D643-918A-4AD37338B0CE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7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A7C86FC-F254-D44C-B050-7B2C1BB37E49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59E53FF-0DE5-C142-8C31-E92E32D601B9}" type="slidenum">
              <a:rPr lang="en-US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5338" cy="54498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6887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24D9CFF-F33B-504C-A99C-B3F59EF56680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5338" cy="54498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46880AE-8487-694B-ADFC-2366F10F00F8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" y="382588"/>
            <a:ext cx="9683750" cy="54498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5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8A744FF-217F-0D42-8647-58751625DB2A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1/31/17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1/31/17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1/31/17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1/31/17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1/31/17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1/31/17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1/31/17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1/31/17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1/31/17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1/31/17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1/31/17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1/31/17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1/31/17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1/31/17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21.png"/><Relationship Id="rId13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<Relationship Id="rId8" Type="http://schemas.openxmlformats.org/officeDocument/2006/relationships/image" Target="../media/image17.png"/><Relationship Id="rId9" Type="http://schemas.openxmlformats.org/officeDocument/2006/relationships/image" Target="../media/image22.png"/><Relationship Id="rId10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3.org/TR/AERT#color-contras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bviewer.jupyter.org/url/www.cs.virginia.edu/~connelly/class/2017/intro_vision/2d_convolution_demo.ipyn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ntinuum.io/download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hyperlink" Target="https://en.wikipedia.org/wiki/Canny_edge_detec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 Introduction to</a:t>
            </a:r>
            <a:br>
              <a:rPr lang="en-US" dirty="0" smtClean="0"/>
            </a:br>
            <a:r>
              <a:rPr lang="en-US" dirty="0" smtClean="0"/>
              <a:t>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Filtering and Edge Detection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233" y="6376987"/>
            <a:ext cx="1208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Slides from Jason Lawrence,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Misha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Kazhdan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Allison Klein, Tom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Funkhouser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Adam Finkelstein, David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Dobkin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9D4ADDE-0E2E-CA44-A8C3-4E6988C76B60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Linear filtering: a key idea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Gill Sans" charset="0"/>
              </a:rPr>
              <a:t>Transformations on signals; e.g.:</a:t>
            </a:r>
          </a:p>
          <a:p>
            <a:pPr lvl="1" eaLnBrk="1" hangingPunct="1"/>
            <a:r>
              <a:rPr lang="en-US">
                <a:latin typeface="Gill Sans" charset="0"/>
              </a:rPr>
              <a:t>bass/treble controls on stereo</a:t>
            </a:r>
          </a:p>
          <a:p>
            <a:pPr lvl="1" eaLnBrk="1" hangingPunct="1"/>
            <a:r>
              <a:rPr lang="en-US">
                <a:latin typeface="Gill Sans" charset="0"/>
              </a:rPr>
              <a:t>blurring/sharpening operations in image editing</a:t>
            </a:r>
          </a:p>
          <a:p>
            <a:pPr lvl="1" eaLnBrk="1" hangingPunct="1"/>
            <a:r>
              <a:rPr lang="en-US">
                <a:latin typeface="Gill Sans" charset="0"/>
              </a:rPr>
              <a:t>smoothing/noise reduction in tracking</a:t>
            </a:r>
          </a:p>
          <a:p>
            <a:pPr eaLnBrk="1" hangingPunct="1"/>
            <a:r>
              <a:rPr lang="en-US">
                <a:latin typeface="Gill Sans" charset="0"/>
              </a:rPr>
              <a:t>Key properties</a:t>
            </a:r>
          </a:p>
          <a:p>
            <a:pPr lvl="1" eaLnBrk="1" hangingPunct="1"/>
            <a:r>
              <a:rPr lang="en-US">
                <a:latin typeface="Gill Sans" charset="0"/>
              </a:rPr>
              <a:t>linearity: filter(</a:t>
            </a:r>
            <a:r>
              <a:rPr lang="en-US" i="1">
                <a:latin typeface="Gill Sans" charset="0"/>
              </a:rPr>
              <a:t>f + g</a:t>
            </a:r>
            <a:r>
              <a:rPr lang="en-US">
                <a:latin typeface="Gill Sans" charset="0"/>
              </a:rPr>
              <a:t>) = filter(</a:t>
            </a:r>
            <a:r>
              <a:rPr lang="en-US" i="1">
                <a:latin typeface="Gill Sans" charset="0"/>
              </a:rPr>
              <a:t>f</a:t>
            </a:r>
            <a:r>
              <a:rPr lang="en-US">
                <a:latin typeface="Gill Sans" charset="0"/>
              </a:rPr>
              <a:t>) + filter(</a:t>
            </a:r>
            <a:r>
              <a:rPr lang="en-US" i="1">
                <a:latin typeface="Gill Sans" charset="0"/>
              </a:rPr>
              <a:t>g</a:t>
            </a:r>
            <a:r>
              <a:rPr lang="en-US">
                <a:latin typeface="Gill Sans" charset="0"/>
              </a:rPr>
              <a:t>)</a:t>
            </a:r>
          </a:p>
          <a:p>
            <a:pPr lvl="1" eaLnBrk="1" hangingPunct="1"/>
            <a:r>
              <a:rPr lang="en-US">
                <a:latin typeface="Gill Sans" charset="0"/>
              </a:rPr>
              <a:t>shift invariance: behavior invariant to shifting the input</a:t>
            </a:r>
          </a:p>
          <a:p>
            <a:pPr lvl="2" eaLnBrk="1" hangingPunct="1"/>
            <a:r>
              <a:rPr lang="en-US">
                <a:latin typeface="Gill Sans" charset="0"/>
              </a:rPr>
              <a:t>delaying an audio signal</a:t>
            </a:r>
          </a:p>
          <a:p>
            <a:pPr lvl="2" eaLnBrk="1" hangingPunct="1"/>
            <a:r>
              <a:rPr lang="en-US">
                <a:latin typeface="Gill Sans" charset="0"/>
              </a:rPr>
              <a:t>sliding an image around</a:t>
            </a:r>
          </a:p>
          <a:p>
            <a:pPr eaLnBrk="1" hangingPunct="1"/>
            <a:r>
              <a:rPr lang="en-US">
                <a:latin typeface="Gill Sans" charset="0"/>
              </a:rPr>
              <a:t>Can be modeled mathematically by </a:t>
            </a:r>
            <a:r>
              <a:rPr lang="en-US" i="1">
                <a:latin typeface="Gill Sans" charset="0"/>
              </a:rPr>
              <a:t>convolution</a:t>
            </a:r>
            <a:endParaRPr lang="en-US">
              <a:latin typeface="Gill Sans" charset="0"/>
            </a:endParaRPr>
          </a:p>
          <a:p>
            <a:pPr eaLnBrk="1" hangingPunct="1"/>
            <a:endParaRPr lang="en-US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7F33A9BF-D473-9F4E-8223-23E0C81D7394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Moving Average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basic idea: define a new function by averaging over a sliding window</a:t>
            </a:r>
          </a:p>
          <a:p>
            <a:pPr eaLnBrk="1" hangingPunct="1"/>
            <a:r>
              <a:rPr lang="en-US">
                <a:latin typeface="Gill Sans" charset="0"/>
              </a:rPr>
              <a:t>a simple example to start off: smoothing</a:t>
            </a:r>
          </a:p>
        </p:txBody>
      </p:sp>
      <p:pic>
        <p:nvPicPr>
          <p:cNvPr id="27653" name="Picture 6" descr="smoothing-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E42EB6CD-3A7B-6F4E-AA0F-F8D5259B18FE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Can add weights to our moving average</a:t>
            </a:r>
          </a:p>
          <a:p>
            <a:pPr eaLnBrk="1" hangingPunct="1"/>
            <a:r>
              <a:rPr lang="en-US" i="1">
                <a:latin typeface="Gill Sans" charset="0"/>
              </a:rPr>
              <a:t>Weights </a:t>
            </a:r>
            <a:r>
              <a:rPr lang="en-US">
                <a:latin typeface="Gill Sans" charset="0"/>
              </a:rPr>
              <a:t> […, 0, 1, 1, 1, 1, 1, 0, …]  / 5 </a:t>
            </a:r>
          </a:p>
        </p:txBody>
      </p:sp>
      <p:pic>
        <p:nvPicPr>
          <p:cNvPr id="28677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F10717D7-A7C7-8944-9CA9-02C2DBCCC039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2" y="1545435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</a:rPr>
              <a:t>Bell </a:t>
            </a:r>
            <a:r>
              <a:rPr lang="en-US" dirty="0">
                <a:latin typeface="Gill Sans" charset="0"/>
              </a:rPr>
              <a:t>curve (</a:t>
            </a:r>
            <a:r>
              <a:rPr lang="en-US" dirty="0" err="1">
                <a:latin typeface="Gill Sans" charset="0"/>
              </a:rPr>
              <a:t>gaussian</a:t>
            </a:r>
            <a:r>
              <a:rPr lang="en-US" dirty="0">
                <a:latin typeface="Gill Sans" charset="0"/>
              </a:rPr>
              <a:t>-like) weights […, 1, 4, 6, 4, 1, …]</a:t>
            </a:r>
          </a:p>
        </p:txBody>
      </p:sp>
      <p:pic>
        <p:nvPicPr>
          <p:cNvPr id="29701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moothing-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1212173"/>
            <a:ext cx="2503714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60CBE95-3449-A545-92A7-2A06ACD5BE0B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Moving Average In 2D</a:t>
            </a:r>
          </a:p>
        </p:txBody>
      </p:sp>
      <p:graphicFrame>
        <p:nvGraphicFramePr>
          <p:cNvPr id="283798" name="Group 150"/>
          <p:cNvGraphicFramePr>
            <a:graphicFrameLocks noGrp="1"/>
          </p:cNvGraphicFramePr>
          <p:nvPr>
            <p:extLst/>
          </p:nvPr>
        </p:nvGraphicFramePr>
        <p:xfrm>
          <a:off x="2233612" y="2408010"/>
          <a:ext cx="5181600" cy="3108780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3802" name="Group 154"/>
          <p:cNvGraphicFramePr>
            <a:graphicFrameLocks noGrp="1"/>
          </p:cNvGraphicFramePr>
          <p:nvPr/>
        </p:nvGraphicFramePr>
        <p:xfrm>
          <a:off x="8532812" y="2522538"/>
          <a:ext cx="1524000" cy="1050926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67" name="Rectangle 146"/>
          <p:cNvSpPr>
            <a:spLocks noChangeArrowheads="1"/>
          </p:cNvSpPr>
          <p:nvPr/>
        </p:nvSpPr>
        <p:spPr bwMode="auto">
          <a:xfrm>
            <a:off x="2741612" y="3962400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8" name="Rectangle 147"/>
          <p:cNvSpPr>
            <a:spLocks noChangeArrowheads="1"/>
          </p:cNvSpPr>
          <p:nvPr/>
        </p:nvSpPr>
        <p:spPr bwMode="auto">
          <a:xfrm>
            <a:off x="8537576" y="2517776"/>
            <a:ext cx="1519237" cy="1063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9" name="Picture 1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800475"/>
            <a:ext cx="1330325" cy="3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0" name="Text Box 15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65269" y="144805"/>
            <a:ext cx="6196542" cy="2011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ea typeface="Times New Roman" charset="0"/>
                <a:cs typeface="Times New Roman" charset="0"/>
              </a:rPr>
              <a:t>What are the weights H?</a:t>
            </a:r>
            <a:br>
              <a:rPr lang="en-US" sz="2800" smtClean="0">
                <a:ea typeface="Times New Roman" charset="0"/>
                <a:cs typeface="Times New Roman" charset="0"/>
              </a:rPr>
            </a:br>
            <a:endParaRPr lang="en-US" sz="2800" smtClean="0"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For uniform filter? (takes the mean)</a:t>
            </a:r>
          </a:p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For bell curve shaped filter?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012" y="5628141"/>
            <a:ext cx="7772400" cy="2459717"/>
            <a:chOff x="2447697" y="5684609"/>
            <a:chExt cx="7772400" cy="2459717"/>
          </a:xfrm>
        </p:grpSpPr>
        <p:pic>
          <p:nvPicPr>
            <p:cNvPr id="30866" name="Picture 14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012" y="5684609"/>
              <a:ext cx="1270000" cy="44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47697" y="5686876"/>
              <a:ext cx="7772400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smtClean="0"/>
                <a:t>Input image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16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11B4296C-0B26-E24F-8DA7-7486FABB6909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Cross-correlation filtering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2" y="1250950"/>
            <a:ext cx="8534400" cy="1263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Let’s write this down as an equation.  Assume the averaging window is (2k+1)x(2k+1):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174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25" y="2055062"/>
            <a:ext cx="7075505" cy="8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32024" y="2975951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We can generalize this idea by allowing different weights for different neighboring pixels:</a:t>
            </a:r>
          </a:p>
        </p:txBody>
      </p:sp>
      <p:pic>
        <p:nvPicPr>
          <p:cNvPr id="31751" name="Picture 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56" y="3853543"/>
            <a:ext cx="5721970" cy="74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2232024" y="4686300"/>
            <a:ext cx="7772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This is called a </a:t>
            </a:r>
            <a:r>
              <a:rPr lang="en-US" sz="2400" b="1" dirty="0"/>
              <a:t>cross-correlation</a:t>
            </a:r>
            <a:r>
              <a:rPr lang="en-US" sz="2400" dirty="0"/>
              <a:t> operation and </a:t>
            </a:r>
            <a:br>
              <a:rPr lang="en-US" sz="2400" dirty="0"/>
            </a:br>
            <a:r>
              <a:rPr lang="en-US" sz="2400" dirty="0"/>
              <a:t>written: 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H is called the </a:t>
            </a:r>
            <a:r>
              <a:rPr lang="ja-JP" altLang="en-US" sz="2400" dirty="0"/>
              <a:t>“</a:t>
            </a:r>
            <a:r>
              <a:rPr lang="en-US" sz="2400" dirty="0"/>
              <a:t>filter</a:t>
            </a:r>
            <a:r>
              <a:rPr lang="ja-JP" altLang="en-US" sz="2400" dirty="0"/>
              <a:t>”</a:t>
            </a:r>
            <a:r>
              <a:rPr lang="en-US" altLang="ja-JP" sz="2400" dirty="0"/>
              <a:t> or</a:t>
            </a:r>
            <a:r>
              <a:rPr lang="en-US" sz="2400" dirty="0"/>
              <a:t> </a:t>
            </a:r>
            <a:r>
              <a:rPr lang="ja-JP" altLang="en-US" sz="2400" dirty="0"/>
              <a:t>“</a:t>
            </a:r>
            <a:r>
              <a:rPr lang="en-US" sz="2400" dirty="0"/>
              <a:t>kernel.</a:t>
            </a:r>
            <a:r>
              <a:rPr lang="ja-JP" altLang="en-US" sz="2400" dirty="0"/>
              <a:t>”</a:t>
            </a:r>
            <a:endParaRPr lang="en-US" sz="2400" dirty="0"/>
          </a:p>
        </p:txBody>
      </p:sp>
      <p:pic>
        <p:nvPicPr>
          <p:cNvPr id="31753" name="Picture 1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94" y="5345455"/>
            <a:ext cx="2602494" cy="4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6973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Roman" charset="0"/>
                <a:cs typeface="Arial" charset="0"/>
              </a:rPr>
              <a:t>Gaussian filtering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2" y="1263294"/>
            <a:ext cx="8026400" cy="577215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Myriad Roman" charset="0"/>
                <a:cs typeface="Arial" charset="0"/>
              </a:rPr>
              <a:t>A Gaussian kernel gives less weight to pixels further from the center of the window</a:t>
            </a: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</p:txBody>
      </p:sp>
      <p:graphicFrame>
        <p:nvGraphicFramePr>
          <p:cNvPr id="280580" name="Group 4"/>
          <p:cNvGraphicFramePr>
            <a:graphicFrameLocks noGrp="1"/>
          </p:cNvGraphicFramePr>
          <p:nvPr>
            <p:extLst/>
          </p:nvPr>
        </p:nvGraphicFramePr>
        <p:xfrm>
          <a:off x="2157412" y="2411413"/>
          <a:ext cx="5181600" cy="3048000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3" name="Group 127"/>
          <p:cNvGraphicFramePr>
            <a:graphicFrameLocks noGrp="1"/>
          </p:cNvGraphicFramePr>
          <p:nvPr/>
        </p:nvGraphicFramePr>
        <p:xfrm>
          <a:off x="8532812" y="2522538"/>
          <a:ext cx="1524000" cy="9144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2" y="5531505"/>
            <a:ext cx="1158020" cy="3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2665412" y="4511675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72" name="Rectangle 147"/>
          <p:cNvSpPr>
            <a:spLocks noChangeArrowheads="1"/>
          </p:cNvSpPr>
          <p:nvPr/>
        </p:nvSpPr>
        <p:spPr bwMode="auto">
          <a:xfrm>
            <a:off x="8532812" y="2517776"/>
            <a:ext cx="1524000" cy="911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1173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44" y="2670176"/>
            <a:ext cx="40256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656014"/>
            <a:ext cx="1330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50"/>
          <p:cNvGraphicFramePr>
            <a:graphicFrameLocks noChangeAspect="1"/>
          </p:cNvGraphicFramePr>
          <p:nvPr/>
        </p:nvGraphicFramePr>
        <p:xfrm>
          <a:off x="7339012" y="5033964"/>
          <a:ext cx="279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11" imgW="2095793" imgH="1390844" progId="MSPhotoEd.3">
                  <p:embed/>
                </p:oleObj>
              </mc:Choice>
              <mc:Fallback>
                <p:oleObj name="Photo Editor Photo" r:id="rId11" imgW="2095793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5033964"/>
                        <a:ext cx="279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5" name="Picture 15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42" y="588327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" name="Text Box 15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742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Myriad Roman" charset="0"/>
                <a:cs typeface="Arial" charset="0"/>
              </a:rPr>
              <a:t>Box Filter vs</a:t>
            </a:r>
            <a:r>
              <a:rPr lang="en-US" dirty="0">
                <a:latin typeface="Myriad Roman" charset="0"/>
                <a:cs typeface="Arial" charset="0"/>
              </a:rPr>
              <a:t>. Gaussian </a:t>
            </a:r>
            <a:r>
              <a:rPr lang="en-US" dirty="0" smtClean="0">
                <a:latin typeface="Myriad Roman" charset="0"/>
                <a:cs typeface="Arial" charset="0"/>
              </a:rPr>
              <a:t>Filter</a:t>
            </a:r>
            <a:endParaRPr lang="en-US" dirty="0">
              <a:latin typeface="Myriad Roman" charset="0"/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2233612" y="1229196"/>
          <a:ext cx="7666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2" y="1229196"/>
                        <a:ext cx="7666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698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5" y="1465386"/>
            <a:ext cx="9448800" cy="539261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>
                <a:latin typeface="Arial" charset="0"/>
                <a:cs typeface="Arial" charset="0"/>
              </a:rPr>
              <a:t>Cross-correlation</a:t>
            </a:r>
            <a:r>
              <a:rPr lang="en-US" sz="2600" dirty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  <a:cs typeface="Arial" charset="0"/>
              </a:rPr>
              <a:t>Convolution</a:t>
            </a:r>
            <a:r>
              <a:rPr lang="en-US" sz="2600" dirty="0">
                <a:latin typeface="Arial" charset="0"/>
                <a:cs typeface="Arial" charset="0"/>
              </a:rPr>
              <a:t> is similar to cross-correlation, but the filter is flipped horizontally and vertically before being applied: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  <a:cs typeface="Arial" charset="0"/>
              </a:rPr>
              <a:t>It is written:  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  <a:cs typeface="Arial" charset="0"/>
              </a:rPr>
              <a:t>Suppose H is a Gaussian or </a:t>
            </a:r>
            <a:r>
              <a:rPr lang="en-US" sz="2600" dirty="0" smtClean="0">
                <a:latin typeface="Arial" charset="0"/>
                <a:cs typeface="Arial" charset="0"/>
              </a:rPr>
              <a:t>uniform (mean) </a:t>
            </a:r>
            <a:r>
              <a:rPr lang="en-US" sz="2600" dirty="0">
                <a:latin typeface="Arial" charset="0"/>
                <a:cs typeface="Arial" charset="0"/>
              </a:rPr>
              <a:t>kernel. </a:t>
            </a:r>
            <a:r>
              <a:rPr lang="en-US" sz="2600" dirty="0" smtClean="0">
                <a:latin typeface="Arial" charset="0"/>
                <a:cs typeface="Arial" charset="0"/>
              </a:rPr>
              <a:t>How </a:t>
            </a:r>
            <a:r>
              <a:rPr lang="en-US" sz="2600" dirty="0">
                <a:latin typeface="Arial" charset="0"/>
                <a:cs typeface="Arial" charset="0"/>
              </a:rPr>
              <a:t>does convolution differ from cross-correlation?</a:t>
            </a:r>
          </a:p>
        </p:txBody>
      </p:sp>
      <p:pic>
        <p:nvPicPr>
          <p:cNvPr id="32772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62" y="4161693"/>
            <a:ext cx="6441049" cy="9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62" y="2360876"/>
            <a:ext cx="6089038" cy="8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  <p:pic>
        <p:nvPicPr>
          <p:cNvPr id="9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918693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0612" y="5382326"/>
                <a:ext cx="16369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5382326"/>
                <a:ext cx="163692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2D66EFBC-66BD-2848-83C7-F6C35CA75A6C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Convolution is nice!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Gill Sans" charset="0"/>
              </a:rPr>
              <a:t>Notation:</a:t>
            </a:r>
          </a:p>
          <a:p>
            <a:pPr eaLnBrk="1" hangingPunct="1"/>
            <a:r>
              <a:rPr lang="en-US" dirty="0">
                <a:latin typeface="Gill Sans" charset="0"/>
              </a:rPr>
              <a:t>Convolution is a multiplication-like operation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commutative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associative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distributes over addition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scalars factor out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identity: unit impulse </a:t>
            </a:r>
            <a:r>
              <a:rPr lang="en-US" i="1" dirty="0">
                <a:latin typeface="Gill Sans" charset="0"/>
              </a:rPr>
              <a:t>e</a:t>
            </a:r>
            <a:r>
              <a:rPr lang="en-US" dirty="0">
                <a:latin typeface="Gill Sans" charset="0"/>
              </a:rPr>
              <a:t> = […, 0, 0, 1, 0, 0, …]</a:t>
            </a:r>
          </a:p>
          <a:p>
            <a:pPr lvl="1" eaLnBrk="1" hangingPunct="1"/>
            <a:endParaRPr lang="en-US" dirty="0">
              <a:latin typeface="Gill Sans" charset="0"/>
            </a:endParaRPr>
          </a:p>
          <a:p>
            <a:pPr eaLnBrk="1" hangingPunct="1"/>
            <a:r>
              <a:rPr lang="en-US" dirty="0">
                <a:latin typeface="Gill Sans" charset="0"/>
              </a:rPr>
              <a:t>Conceptually no distinction between filter and signal</a:t>
            </a:r>
          </a:p>
          <a:p>
            <a:pPr eaLnBrk="1" hangingPunct="1"/>
            <a:r>
              <a:rPr lang="en-US" dirty="0">
                <a:latin typeface="Gill Sans" charset="0"/>
              </a:rPr>
              <a:t>Usefulness of associativity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often apply several filters one after another: (((</a:t>
            </a:r>
            <a:r>
              <a:rPr lang="en-US" i="1" dirty="0">
                <a:latin typeface="Gill Sans" charset="0"/>
              </a:rPr>
              <a:t>a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this is equivalent to applying one filter: a * (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3126" y="1653043"/>
                <a:ext cx="1477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26" y="1653043"/>
                <a:ext cx="14771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77691" y="3769978"/>
                <a:ext cx="1493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3769978"/>
                <a:ext cx="149380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7691" y="2208943"/>
                <a:ext cx="20443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208943"/>
                <a:ext cx="204434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77691" y="2614887"/>
                <a:ext cx="3658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614887"/>
                <a:ext cx="365875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77691" y="2999719"/>
                <a:ext cx="40916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999719"/>
                <a:ext cx="409169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6103" y="3405663"/>
                <a:ext cx="4506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03" y="3405663"/>
                <a:ext cx="450674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Simple image processing</a:t>
            </a:r>
          </a:p>
          <a:p>
            <a:pPr lvl="1"/>
            <a:r>
              <a:rPr lang="en-US" b="1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Linear filters: cross-correlation and convolution</a:t>
            </a:r>
          </a:p>
          <a:p>
            <a:pPr lvl="1"/>
            <a:r>
              <a:rPr lang="en-US" dirty="0" smtClean="0"/>
              <a:t>Gaussian 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1181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we are using </a:t>
            </a:r>
            <a:r>
              <a:rPr lang="en-US" b="1" dirty="0" smtClean="0"/>
              <a:t>cross-correlation</a:t>
            </a:r>
            <a:r>
              <a:rPr lang="en-US" dirty="0" smtClean="0"/>
              <a:t> filtering (filter is </a:t>
            </a:r>
            <a:r>
              <a:rPr lang="en-US" b="1" dirty="0" smtClean="0"/>
              <a:t>not</a:t>
            </a:r>
            <a:r>
              <a:rPr lang="en-US" dirty="0" smtClean="0"/>
              <a:t> flipped)</a:t>
            </a:r>
            <a:endParaRPr lang="en-US" dirty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</p:spTree>
    <p:extLst>
      <p:ext uri="{BB962C8B-B14F-4D97-AF65-F5344CB8AC3E}">
        <p14:creationId xmlns:p14="http://schemas.microsoft.com/office/powerpoint/2010/main" val="13059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7847012" y="4724401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Filtered 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linear filters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7999412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7999412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8075612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Shifted left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5408612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00712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</p:spTree>
    <p:extLst>
      <p:ext uri="{BB962C8B-B14F-4D97-AF65-F5344CB8AC3E}">
        <p14:creationId xmlns:p14="http://schemas.microsoft.com/office/powerpoint/2010/main" val="2282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5408612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999413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Vertical Edge</a:t>
            </a:r>
          </a:p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00712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5408612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00712" y="4659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5408612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999413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Horizontal Edge</a:t>
            </a:r>
          </a:p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(absolute value)</a:t>
            </a:r>
          </a:p>
        </p:txBody>
      </p: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00712" y="4659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dirty="0" err="1">
                <a:latin typeface="Arial" charset="0"/>
                <a:cs typeface="Arial" charset="0"/>
              </a:rPr>
              <a:t>Sinc</a:t>
            </a:r>
            <a:r>
              <a:rPr lang="en-US" sz="3800" dirty="0">
                <a:latin typeface="Arial" charset="0"/>
                <a:cs typeface="Arial" charset="0"/>
              </a:rPr>
              <a:t> filter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182" y="1123338"/>
            <a:ext cx="4683044" cy="3213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316" y="44300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Spatial Kernel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456" y="1239166"/>
            <a:ext cx="4489726" cy="3097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4599" y="4470561"/>
            <a:ext cx="3605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Frequency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612" y="5154821"/>
            <a:ext cx="9110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Ideal for </a:t>
            </a:r>
            <a:r>
              <a:rPr lang="en-US" sz="2800" dirty="0" err="1"/>
              <a:t>Nyquist</a:t>
            </a:r>
            <a:r>
              <a:rPr lang="en-US" sz="2800" dirty="0"/>
              <a:t>-Shannon: removes high frequencies!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Often a bit higher quality than Gaussian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But can introduce ringing (oscillations) due to sine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22413" y="1742920"/>
          <a:ext cx="1981171" cy="102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6" imgW="762000" imgH="393700" progId="Equation.3">
                  <p:embed/>
                </p:oleObj>
              </mc:Choice>
              <mc:Fallback>
                <p:oleObj name="Equation" r:id="rId6" imgW="762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2413" y="1742920"/>
                        <a:ext cx="1981171" cy="102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8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/>
              <a:t>Linear filters: cross-correlation and convolution</a:t>
            </a:r>
          </a:p>
          <a:p>
            <a:pPr lvl="1"/>
            <a:r>
              <a:rPr lang="en-US" b="1" dirty="0"/>
              <a:t>Gaussian </a:t>
            </a:r>
            <a:r>
              <a:rPr lang="en-US" b="1" dirty="0" smtClean="0"/>
              <a:t>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16685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processing: greyscale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7715954" cy="4525963"/>
          </a:xfrm>
        </p:spPr>
        <p:txBody>
          <a:bodyPr/>
          <a:lstStyle/>
          <a:p>
            <a:r>
              <a:rPr lang="en-US" dirty="0" smtClean="0"/>
              <a:t>The human retina perceives red, green</a:t>
            </a:r>
            <a:r>
              <a:rPr lang="en-US" smtClean="0"/>
              <a:t>, blue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compute luminance of a pixel, we need to take an average of the RGBs:</a:t>
            </a:r>
          </a:p>
          <a:p>
            <a:pPr lvl="1"/>
            <a:r>
              <a:rPr lang="en-US" dirty="0" smtClean="0"/>
              <a:t>L = 0.21 R + 0.72 G + 0.07 B (ITU HDTV)</a:t>
            </a:r>
          </a:p>
          <a:p>
            <a:pPr lvl="1"/>
            <a:r>
              <a:rPr lang="en-US" dirty="0" smtClean="0"/>
              <a:t>L = 0.3   R + 0.59 G + 0.11 B (</a:t>
            </a:r>
            <a:r>
              <a:rPr lang="en-US" dirty="0" smtClean="0">
                <a:hlinkClick r:id="rId2"/>
              </a:rPr>
              <a:t>W3C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5" y="1219200"/>
            <a:ext cx="3636416" cy="551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4289611"/>
            <a:ext cx="4041996" cy="25728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3812" y="5139695"/>
            <a:ext cx="9448800" cy="1459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If represented as arrays, what would the array sizes be for the input RGB image? The output greyscale image?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linear filter: Gaussian</a:t>
            </a:r>
            <a:endParaRPr lang="en-US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Same shape in spatial and frequency domain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(Fourier transform of Gaussian is Gaussian)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ourier New" charset="0"/>
              <a:cs typeface="Arial" charset="0"/>
            </a:endParaRPr>
          </a:p>
        </p:txBody>
      </p:sp>
      <p:pic>
        <p:nvPicPr>
          <p:cNvPr id="38915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601991" y="2209801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0" y="2209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90" y="4572001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810578" y="24955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0.022   0.097   0.159   0.097   0.022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964690" y="40528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ahoma" charset="0"/>
                <a:cs typeface="Arial" charset="0"/>
                <a:sym typeface="Symbol" charset="0"/>
              </a:rPr>
              <a:t>5 x 5,  = 1</a:t>
            </a: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783590" y="22098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9097961" y="6349210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Remove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high-frequency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components from the image (low-pass filter)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Images become more smooth</a:t>
            </a:r>
          </a:p>
          <a:p>
            <a:r>
              <a:rPr lang="en-US" dirty="0">
                <a:latin typeface="Arial" charset="0"/>
                <a:cs typeface="Arial" charset="0"/>
              </a:rPr>
              <a:t>Convolution with self is another Gaussian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So can smooth with small-width kernel, repeat, and get same result as larger-width kernel would have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Convolving two times with Gaussian kernel of width </a:t>
            </a:r>
            <a:r>
              <a:rPr lang="en-US" sz="2200" i="1" dirty="0" err="1">
                <a:latin typeface="Arial" charset="0"/>
                <a:cs typeface="Arial" charset="0"/>
              </a:rPr>
              <a:t>σ</a:t>
            </a:r>
            <a:r>
              <a:rPr lang="en-US" sz="2200" dirty="0">
                <a:latin typeface="Arial" charset="0"/>
                <a:cs typeface="Arial" charset="0"/>
              </a:rPr>
              <a:t> is same as convolving once with kernel of width  </a:t>
            </a:r>
            <a:r>
              <a:rPr lang="en-US" sz="2200" i="1" dirty="0">
                <a:latin typeface="Arial" charset="0"/>
                <a:cs typeface="Arial" charset="0"/>
              </a:rPr>
              <a:t>σ</a:t>
            </a:r>
            <a:r>
              <a:rPr lang="en-US" sz="2200" dirty="0">
                <a:latin typeface="Arial" charset="0"/>
                <a:cs typeface="Arial" charset="0"/>
              </a:rPr>
              <a:t>√2 </a:t>
            </a:r>
            <a:endParaRPr lang="en-US" sz="2200" i="1" dirty="0">
              <a:latin typeface="Arial" charset="0"/>
              <a:cs typeface="Arial" charset="0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837613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20000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image (2048 x 1397)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20000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filtered (</a:t>
            </a:r>
            <a:r>
              <a:rPr lang="el-GR" sz="2800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=5)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19999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filtered (</a:t>
            </a:r>
            <a:r>
              <a:rPr lang="el-GR" sz="2800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=20)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19" y="2147832"/>
            <a:ext cx="5015864" cy="432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matters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722441"/>
            <a:ext cx="7008971" cy="452596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How big should the filter be?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Values at edges should be near zero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Rule of thumb for Gaussian: set filter half-width to about 3 </a:t>
            </a:r>
            <a:r>
              <a:rPr lang="en-US" i="1" dirty="0" err="1" smtClean="0">
                <a:latin typeface="Arial" charset="0"/>
                <a:cs typeface="Arial" charset="0"/>
              </a:rPr>
              <a:t>σ</a:t>
            </a:r>
            <a:endParaRPr lang="en-US" i="1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Normalize truncated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kernel. Why?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323262" y="6477001"/>
            <a:ext cx="2202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Side by Derek Hoiem</a:t>
            </a:r>
          </a:p>
        </p:txBody>
      </p:sp>
    </p:spTree>
    <p:extLst>
      <p:ext uri="{BB962C8B-B14F-4D97-AF65-F5344CB8AC3E}">
        <p14:creationId xmlns:p14="http://schemas.microsoft.com/office/powerpoint/2010/main" val="17285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71600"/>
            <a:ext cx="9067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Some kernels </a:t>
            </a:r>
            <a:r>
              <a:rPr lang="en-US" i="1" dirty="0" smtClean="0"/>
              <a:t>K</a:t>
            </a:r>
            <a:r>
              <a:rPr lang="en-US" dirty="0" smtClean="0"/>
              <a:t> can be written:</a:t>
            </a:r>
            <a:br>
              <a:rPr lang="en-US" dirty="0" smtClean="0"/>
            </a:br>
            <a:endParaRPr lang="en-US" sz="1200" dirty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 ∗ </a:t>
            </a:r>
            <a:r>
              <a:rPr lang="en-US" i="1" dirty="0" smtClean="0"/>
              <a:t>V,     H</a:t>
            </a:r>
            <a:r>
              <a:rPr lang="en-US" dirty="0" smtClean="0"/>
              <a:t> is horizontal, </a:t>
            </a:r>
            <a:r>
              <a:rPr lang="en-US" i="1" dirty="0" smtClean="0"/>
              <a:t>V </a:t>
            </a:r>
            <a:r>
              <a:rPr lang="en-US" dirty="0" smtClean="0"/>
              <a:t>is vertical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  <a:p>
            <a:r>
              <a:rPr lang="en-US" dirty="0" smtClean="0"/>
              <a:t>Example: 2D Gaussian</a:t>
            </a:r>
            <a:r>
              <a:rPr lang="en-US" sz="4400" dirty="0"/>
              <a:t/>
            </a:r>
            <a:br>
              <a:rPr lang="en-US" sz="4400" dirty="0"/>
            </a:b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Filter first by </a:t>
            </a:r>
            <a:r>
              <a:rPr lang="en-US" i="1" dirty="0" smtClean="0"/>
              <a:t>H</a:t>
            </a:r>
            <a:r>
              <a:rPr lang="en-US" dirty="0" smtClean="0"/>
              <a:t> then </a:t>
            </a:r>
            <a:r>
              <a:rPr lang="en-US" i="1" dirty="0" smtClean="0"/>
              <a:t>V</a:t>
            </a:r>
            <a:r>
              <a:rPr lang="en-US" dirty="0" smtClean="0"/>
              <a:t> (or vice versa)</a:t>
            </a:r>
          </a:p>
          <a:p>
            <a:r>
              <a:rPr lang="en-US" dirty="0" smtClean="0"/>
              <a:t>Why is this useful?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57555" y="2971800"/>
          <a:ext cx="621823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3" imgW="2425700" imgH="952500" progId="Equation.3">
                  <p:embed/>
                </p:oleObj>
              </mc:Choice>
              <mc:Fallback>
                <p:oleObj name="Equation" r:id="rId3" imgW="24257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555" y="2971800"/>
                        <a:ext cx="6218238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2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Output</a:t>
            </a:r>
            <a:endParaRPr 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MATLAB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cs typeface="Arial" charset="0"/>
              </a:rPr>
              <a:t>conv2(</a:t>
            </a:r>
            <a:r>
              <a:rPr lang="en-US" dirty="0" err="1" smtClean="0">
                <a:latin typeface="Arial" charset="0"/>
                <a:cs typeface="Arial" charset="0"/>
              </a:rPr>
              <a:t>g,f,shape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Python: scipy.signal.convolve2d(</a:t>
            </a:r>
            <a:r>
              <a:rPr lang="en-US" dirty="0" err="1" smtClean="0">
                <a:latin typeface="Arial" charset="0"/>
                <a:cs typeface="Arial" charset="0"/>
              </a:rPr>
              <a:t>g,f,shape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shape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full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sum of sizes of f and g</a:t>
            </a:r>
          </a:p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shape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same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same as f</a:t>
            </a:r>
          </a:p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shape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valid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difference of sizes of f, g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Easier for color images: </a:t>
            </a:r>
            <a:r>
              <a:rPr lang="en-US" dirty="0" err="1" smtClean="0">
                <a:latin typeface="Arial" charset="0"/>
                <a:cs typeface="Arial" charset="0"/>
              </a:rPr>
              <a:t>scipy.ndimage.filters.convolve</a:t>
            </a: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 err="1" smtClean="0">
                <a:latin typeface="Arial" charset="0"/>
                <a:cs typeface="Arial" charset="0"/>
              </a:rPr>
              <a:t>g,f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7867" y="4734628"/>
            <a:ext cx="6055517" cy="2018505"/>
            <a:chOff x="228600" y="3505200"/>
            <a:chExt cx="8686800" cy="2895600"/>
          </a:xfrm>
        </p:grpSpPr>
        <p:sp>
          <p:nvSpPr>
            <p:cNvPr id="4198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8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200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0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5" name="Text Box 24"/>
            <p:cNvSpPr txBox="1">
              <a:spLocks noChangeArrowheads="1"/>
            </p:cNvSpPr>
            <p:nvPr/>
          </p:nvSpPr>
          <p:spPr bwMode="auto">
            <a:xfrm>
              <a:off x="1330325" y="3505200"/>
              <a:ext cx="506263" cy="3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full</a:t>
              </a:r>
            </a:p>
          </p:txBody>
        </p:sp>
        <p:sp>
          <p:nvSpPr>
            <p:cNvPr id="42006" name="Text Box 25"/>
            <p:cNvSpPr txBox="1">
              <a:spLocks noChangeArrowheads="1"/>
            </p:cNvSpPr>
            <p:nvPr/>
          </p:nvSpPr>
          <p:spPr bwMode="auto">
            <a:xfrm>
              <a:off x="4495801" y="3541713"/>
              <a:ext cx="790530" cy="3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same</a:t>
              </a:r>
            </a:p>
          </p:txBody>
        </p:sp>
        <p:sp>
          <p:nvSpPr>
            <p:cNvPr id="42007" name="Text Box 26"/>
            <p:cNvSpPr txBox="1">
              <a:spLocks noChangeArrowheads="1"/>
            </p:cNvSpPr>
            <p:nvPr/>
          </p:nvSpPr>
          <p:spPr bwMode="auto">
            <a:xfrm>
              <a:off x="7391401" y="3541713"/>
              <a:ext cx="695775" cy="3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valid</a:t>
              </a:r>
            </a:p>
          </p:txBody>
        </p:sp>
      </p:grpSp>
      <p:sp>
        <p:nvSpPr>
          <p:cNvPr id="42008" name="TextBox 23"/>
          <p:cNvSpPr txBox="1">
            <a:spLocks noChangeArrowheads="1"/>
          </p:cNvSpPr>
          <p:nvPr/>
        </p:nvSpPr>
        <p:spPr bwMode="auto">
          <a:xfrm>
            <a:off x="10418638" y="6445356"/>
            <a:ext cx="2364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17209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convolution (with </a:t>
            </a:r>
            <a:r>
              <a:rPr lang="en-US" dirty="0" err="1" smtClean="0"/>
              <a:t>SciPy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Python: scipy.signal.convolve2d(</a:t>
            </a:r>
            <a:r>
              <a:rPr lang="en-US" dirty="0" err="1" smtClean="0">
                <a:latin typeface="Arial" charset="0"/>
                <a:cs typeface="Arial" charset="0"/>
              </a:rPr>
              <a:t>g,f,shape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Convolves 2D images (e.g. greyscale)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Python: </a:t>
            </a:r>
            <a:r>
              <a:rPr lang="en-US" dirty="0" err="1" smtClean="0">
                <a:latin typeface="Arial" charset="0"/>
                <a:cs typeface="Arial" charset="0"/>
              </a:rPr>
              <a:t>scipy.ndimage.filters.convolve</a:t>
            </a: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 err="1" smtClean="0">
                <a:latin typeface="Arial" charset="0"/>
                <a:cs typeface="Arial" charset="0"/>
              </a:rPr>
              <a:t>g,f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Convolves n-D images (e.g. greyscale, color)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But always uses ‘same’ size output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Can specify how to handle out of bounds pixels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(e.g. ‘constant’, ‘reflect’)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7212" y="4866318"/>
            <a:ext cx="1752913" cy="1886815"/>
            <a:chOff x="3657600" y="3541713"/>
            <a:chExt cx="2514600" cy="2706687"/>
          </a:xfrm>
        </p:grpSpPr>
        <p:sp>
          <p:nvSpPr>
            <p:cNvPr id="4199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6" name="Text Box 25"/>
            <p:cNvSpPr txBox="1">
              <a:spLocks noChangeArrowheads="1"/>
            </p:cNvSpPr>
            <p:nvPr/>
          </p:nvSpPr>
          <p:spPr bwMode="auto">
            <a:xfrm>
              <a:off x="4495801" y="3541713"/>
              <a:ext cx="790530" cy="3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same</a:t>
              </a:r>
            </a:p>
          </p:txBody>
        </p:sp>
      </p:grpSp>
      <p:sp>
        <p:nvSpPr>
          <p:cNvPr id="42008" name="TextBox 23"/>
          <p:cNvSpPr txBox="1">
            <a:spLocks noChangeArrowheads="1"/>
          </p:cNvSpPr>
          <p:nvPr/>
        </p:nvSpPr>
        <p:spPr bwMode="auto">
          <a:xfrm>
            <a:off x="10418638" y="6445356"/>
            <a:ext cx="2364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47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Python (Jupyter)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processing: brightness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7715954" cy="4525963"/>
              </a:xfrm>
            </p:spPr>
            <p:txBody>
              <a:bodyPr/>
              <a:lstStyle/>
              <a:p>
                <a:r>
                  <a:rPr lang="en-US" dirty="0" smtClean="0"/>
                  <a:t>Simply scale the array of RGB values.</a:t>
                </a:r>
              </a:p>
              <a:p>
                <a:pPr lvl="1"/>
                <a:r>
                  <a:rPr lang="en-US" dirty="0" smtClean="0"/>
                  <a:t>Must clamp to valid range [0, 1]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out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a:rPr lang="en-US" b="0" i="1" smtClean="0">
                        <a:latin typeface="Cambria Math" charset="0"/>
                      </a:rPr>
                      <m:t>⁡(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in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 is this operation used?</a:t>
                </a:r>
              </a:p>
              <a:p>
                <a:pPr lvl="1"/>
                <a:r>
                  <a:rPr lang="en-US" dirty="0" smtClean="0"/>
                  <a:t>Photo adjustment, dataset augmentation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7715954" cy="4525963"/>
              </a:xfrm>
              <a:blipFill rotWithShape="0">
                <a:blip r:embed="rId2"/>
                <a:stretch>
                  <a:fillRect l="-142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1"/>
          <a:stretch/>
        </p:blipFill>
        <p:spPr>
          <a:xfrm>
            <a:off x="3275012" y="3581400"/>
            <a:ext cx="4230175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/>
          <a:stretch/>
        </p:blipFill>
        <p:spPr>
          <a:xfrm>
            <a:off x="7919833" y="4397546"/>
            <a:ext cx="4076250" cy="39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28600"/>
            <a:ext cx="11961971" cy="1143000"/>
          </a:xfrm>
        </p:spPr>
        <p:txBody>
          <a:bodyPr/>
          <a:lstStyle/>
          <a:p>
            <a:r>
              <a:rPr lang="en-US" smtClean="0"/>
              <a:t>Python Environment for 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Python (another option: MATLAB?)</a:t>
            </a:r>
          </a:p>
          <a:p>
            <a:r>
              <a:rPr lang="en-US" dirty="0" smtClean="0"/>
              <a:t>Set up Python (recommend </a:t>
            </a:r>
            <a:r>
              <a:rPr lang="en-US" dirty="0" smtClean="0">
                <a:hlinkClick r:id="rId2"/>
              </a:rPr>
              <a:t>Anaconda Python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Already included packages: </a:t>
            </a:r>
            <a:r>
              <a:rPr lang="en-US" dirty="0" err="1" smtClean="0"/>
              <a:t>SciPy</a:t>
            </a:r>
            <a:r>
              <a:rPr lang="en-US" dirty="0" smtClean="0"/>
              <a:t>, </a:t>
            </a:r>
            <a:r>
              <a:rPr lang="en-US" dirty="0" err="1" smtClean="0"/>
              <a:t>matplotlib</a:t>
            </a:r>
            <a:r>
              <a:rPr lang="en-US" dirty="0" smtClean="0"/>
              <a:t>, </a:t>
            </a:r>
            <a:r>
              <a:rPr lang="en-US" dirty="0" err="1" smtClean="0"/>
              <a:t>scikit</a:t>
            </a:r>
            <a:r>
              <a:rPr lang="en-US" dirty="0" smtClean="0"/>
              <a:t>-image.</a:t>
            </a:r>
          </a:p>
          <a:p>
            <a:r>
              <a:rPr lang="en-US" dirty="0" smtClean="0"/>
              <a:t>Recommend:</a:t>
            </a:r>
          </a:p>
          <a:p>
            <a:pPr lvl="1"/>
            <a:r>
              <a:rPr lang="en-US" dirty="0" err="1" smtClean="0"/>
              <a:t>tensorflow</a:t>
            </a:r>
            <a:r>
              <a:rPr lang="en-US" dirty="0" smtClean="0"/>
              <a:t> (neural networks), ideally configured with GPU support</a:t>
            </a:r>
          </a:p>
          <a:p>
            <a:pPr lvl="1"/>
            <a:r>
              <a:rPr lang="en-US" dirty="0" err="1" smtClean="0"/>
              <a:t>keras</a:t>
            </a:r>
            <a:r>
              <a:rPr lang="en-US" dirty="0" smtClean="0"/>
              <a:t> (neural networks)</a:t>
            </a:r>
          </a:p>
          <a:p>
            <a:r>
              <a:rPr lang="en-US" dirty="0" smtClean="0"/>
              <a:t>Can sign up to use department machines also,</a:t>
            </a:r>
            <a:br>
              <a:rPr lang="en-US" dirty="0" smtClean="0"/>
            </a:br>
            <a:r>
              <a:rPr lang="en-US" dirty="0" smtClean="0"/>
              <a:t>will send document for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Linear filters: cross-correlation and convolution</a:t>
            </a:r>
          </a:p>
          <a:p>
            <a:pPr lvl="1"/>
            <a:r>
              <a:rPr lang="en-US" dirty="0" smtClean="0"/>
              <a:t>Gaussian filters</a:t>
            </a:r>
          </a:p>
          <a:p>
            <a:r>
              <a:rPr lang="en-US" b="1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20971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032038"/>
            <a:ext cx="7543800" cy="5708548"/>
          </a:xfrm>
        </p:spPr>
      </p:pic>
      <p:sp>
        <p:nvSpPr>
          <p:cNvPr id="5" name="TextBox 4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1485900" y="1371600"/>
            <a:ext cx="9210745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Detection: Mammal 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1517209" y="1383323"/>
            <a:ext cx="9148126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Detection: Human 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Edge?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1" y="1722438"/>
            <a:ext cx="6051122" cy="4525962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77539" y="6447325"/>
            <a:ext cx="24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1" y="1722438"/>
            <a:ext cx="6051122" cy="455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Edge?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8851" y="6275006"/>
            <a:ext cx="605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Challenge: blur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7539" y="6447325"/>
            <a:ext cx="24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</a:t>
            </a:r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Jason Lawrence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1" y="1722438"/>
            <a:ext cx="6073299" cy="455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Edge?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8851" y="6275006"/>
            <a:ext cx="605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Challenge: noise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7539" y="6447325"/>
            <a:ext cx="24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</a:t>
            </a:r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Jason Lawrence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7" y="1722438"/>
            <a:ext cx="6088913" cy="4571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Edge?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8851" y="6275006"/>
            <a:ext cx="605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Is this one edge or two?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7539" y="6447325"/>
            <a:ext cx="24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</a:t>
            </a:r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Jason Lawrence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6" y="1722438"/>
            <a:ext cx="6076065" cy="455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Edge?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8851" y="6275006"/>
            <a:ext cx="605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Where are the edges?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7539" y="6447325"/>
            <a:ext cx="24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</a:t>
            </a:r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Jason Lawrence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processing: mirroring or “flipping”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5713"/>
          <a:stretch/>
        </p:blipFill>
        <p:spPr>
          <a:xfrm>
            <a:off x="2856843" y="1371600"/>
            <a:ext cx="2443755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5713"/>
          <a:stretch/>
        </p:blipFill>
        <p:spPr>
          <a:xfrm flipH="1">
            <a:off x="5643778" y="1371600"/>
            <a:ext cx="2422713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5713"/>
          <a:stretch/>
        </p:blipFill>
        <p:spPr>
          <a:xfrm flipV="1">
            <a:off x="2856842" y="4191000"/>
            <a:ext cx="2443755" cy="2523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5713"/>
          <a:stretch/>
        </p:blipFill>
        <p:spPr>
          <a:xfrm flipH="1" flipV="1">
            <a:off x="5637212" y="4191000"/>
            <a:ext cx="2443567" cy="2523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750234" y="1940162"/>
            <a:ext cx="2209800" cy="1682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Mirrored or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smtClean="0">
                <a:ea typeface="Times New Roman" charset="0"/>
                <a:cs typeface="Times New Roman" charset="0"/>
              </a:rPr>
              <a:t>Horizontally flipped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3819" y="4724400"/>
            <a:ext cx="2209800" cy="1682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Vertically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>flipped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33332" y="4572000"/>
            <a:ext cx="22098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ea typeface="Times New Roman" charset="0"/>
                <a:cs typeface="Times New Roman" charset="0"/>
              </a:rPr>
              <a:t>Vertically</a:t>
            </a:r>
            <a:br>
              <a:rPr lang="en-US" sz="2800" smtClean="0">
                <a:ea typeface="Times New Roman" charset="0"/>
                <a:cs typeface="Times New Roman" charset="0"/>
              </a:rPr>
            </a:br>
            <a:r>
              <a:rPr lang="en-US" sz="2800" smtClean="0">
                <a:ea typeface="Times New Roman" charset="0"/>
                <a:cs typeface="Times New Roman" charset="0"/>
              </a:rPr>
              <a:t>and horizontally</a:t>
            </a:r>
            <a:br>
              <a:rPr lang="en-US" sz="2800" smtClean="0">
                <a:ea typeface="Times New Roman" charset="0"/>
                <a:cs typeface="Times New Roman" charset="0"/>
              </a:rPr>
            </a:br>
            <a:r>
              <a:rPr lang="en-US" sz="2800" smtClean="0">
                <a:ea typeface="Times New Roman" charset="0"/>
                <a:cs typeface="Times New Roman" charset="0"/>
              </a:rPr>
              <a:t>flipped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929" y="-94705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7612" y="3050937"/>
            <a:ext cx="944880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Why do we care?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>Some linear filters involve “flipping” operations.</a:t>
            </a:r>
          </a:p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Another way to do dataset augmentation.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Linear filters: cross-correlation and convolution</a:t>
            </a:r>
          </a:p>
          <a:p>
            <a:pPr lvl="1"/>
            <a:r>
              <a:rPr lang="en-US" dirty="0" smtClean="0"/>
              <a:t>Gaussian 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b="1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59175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edge</a:t>
            </a:r>
            <a:r>
              <a:rPr lang="en-US" dirty="0" smtClean="0"/>
              <a:t> is a place of rapid change in the image intensity function.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5" y="2336800"/>
            <a:ext cx="9245234" cy="409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Gradient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6"/>
          <a:stretch/>
        </p:blipFill>
        <p:spPr>
          <a:xfrm>
            <a:off x="1560512" y="1181100"/>
            <a:ext cx="906780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4"/>
          <a:stretch/>
        </p:blipFill>
        <p:spPr>
          <a:xfrm>
            <a:off x="1560512" y="4191000"/>
            <a:ext cx="9067800" cy="26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Gradient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31" y="1030802"/>
            <a:ext cx="9111762" cy="5509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6816" y="6447325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531" y="4343400"/>
            <a:ext cx="1584081" cy="838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4205" y="4343400"/>
            <a:ext cx="1584081" cy="838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Noise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182018"/>
            <a:ext cx="8991600" cy="56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7" y="1680101"/>
            <a:ext cx="367275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Algorithm</a:t>
            </a:r>
            <a:r>
              <a:rPr lang="en-US" dirty="0" smtClean="0"/>
              <a:t>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Blur using Gaussian filter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gradient magnitude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005900"/>
            <a:ext cx="8320088" cy="524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9636" y="1406768"/>
            <a:ext cx="2023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Input image: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635" y="2498432"/>
            <a:ext cx="257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Gaussian kernel: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1310" y="3513222"/>
            <a:ext cx="2325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Calibri" charset="0"/>
                <a:ea typeface="Calibri" charset="0"/>
                <a:cs typeface="Calibri" charset="0"/>
              </a:rPr>
              <a:t>Blurred image: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612" y="4603400"/>
            <a:ext cx="155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Gradient: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6412" y="1005900"/>
            <a:ext cx="228600" cy="92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7796" y="2072700"/>
            <a:ext cx="228600" cy="92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2965" y="3338792"/>
            <a:ext cx="228600" cy="92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0212" y="4411454"/>
            <a:ext cx="228600" cy="92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5085" y="644732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optionally combine the blurring and differentiation steps using the theorem: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2895600"/>
            <a:ext cx="3830811" cy="134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4689" y="64473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From 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optionally combine the blurring and differentiation steps using the theorem: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Algorithm 2 for simple edge detector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Convolve with x derivative of Gaussian, gives </a:t>
            </a:r>
            <a:r>
              <a:rPr lang="en-US" i="1" dirty="0" smtClean="0"/>
              <a:t>E</a:t>
            </a:r>
            <a:r>
              <a:rPr lang="en-US" baseline="-25000" dirty="0" smtClean="0"/>
              <a:t>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Convolve with y derivative of Gaussian, gives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gradient magnitude: E = || </a:t>
            </a:r>
            <a:r>
              <a:rPr lang="en-US" i="1" dirty="0" smtClean="0"/>
              <a:t>E</a:t>
            </a:r>
            <a:r>
              <a:rPr lang="en-US" baseline="-25000" dirty="0" smtClean="0"/>
              <a:t>x</a:t>
            </a:r>
            <a:r>
              <a:rPr lang="en-US" baseline="30000" dirty="0" smtClean="0"/>
              <a:t>2 </a:t>
            </a:r>
            <a:r>
              <a:rPr lang="en-US" dirty="0" smtClean="0"/>
              <a:t>+ </a:t>
            </a:r>
            <a:r>
              <a:rPr lang="en-US" i="1" dirty="0" smtClean="0"/>
              <a:t>E</a:t>
            </a:r>
            <a:r>
              <a:rPr lang="en-US" baseline="-25000" dirty="0" smtClean="0"/>
              <a:t>y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||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2895600"/>
            <a:ext cx="3830811" cy="134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4689" y="64473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Gaussian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82700"/>
            <a:ext cx="10439400" cy="427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4689" y="64473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From 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Gaussian Filter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4689" y="64473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1131582"/>
            <a:ext cx="9321800" cy="5626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42326" y="3058904"/>
            <a:ext cx="7086600" cy="2011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These derivative of Gaussian filters are separable, just like the Gaussian.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>How does that help?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b="1" dirty="0" smtClean="0"/>
              <a:t>Filtering</a:t>
            </a:r>
          </a:p>
          <a:p>
            <a:pPr lvl="1"/>
            <a:r>
              <a:rPr lang="en-US" dirty="0"/>
              <a:t>Linear filters: cross-correlation and convolution</a:t>
            </a:r>
          </a:p>
          <a:p>
            <a:pPr lvl="1"/>
            <a:r>
              <a:rPr lang="en-US" dirty="0"/>
              <a:t>Gaussian 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8348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Gaussian Filter Width 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86" y="1219200"/>
            <a:ext cx="9259652" cy="5438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4689" y="64473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Steve Seitz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1" y="1371601"/>
            <a:ext cx="8942983" cy="5421684"/>
          </a:xfrm>
        </p:spPr>
      </p:pic>
    </p:spTree>
    <p:extLst>
      <p:ext uri="{BB962C8B-B14F-4D97-AF65-F5344CB8AC3E}">
        <p14:creationId xmlns:p14="http://schemas.microsoft.com/office/powerpoint/2010/main" val="3039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Linear filters: cross-correlation and convolution</a:t>
            </a:r>
          </a:p>
          <a:p>
            <a:pPr lvl="1"/>
            <a:r>
              <a:rPr lang="en-US" dirty="0" smtClean="0"/>
              <a:t>Gaussian 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b="1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17904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 (in Project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Smooth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derivative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Non-maximum suppression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Thresholding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smooth with a Gaussian with filter width </a:t>
            </a:r>
            <a:r>
              <a:rPr lang="el-GR" dirty="0"/>
              <a:t>σ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Then compute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derivatives</a:t>
            </a:r>
          </a:p>
          <a:p>
            <a:r>
              <a:rPr lang="en-US" dirty="0" smtClean="0"/>
              <a:t>As we mentioned before the above 2 steps can be combined (using two derivative of Gaussian filters)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09999"/>
            <a:ext cx="2514600" cy="260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3820924"/>
            <a:ext cx="2667000" cy="2593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3820138"/>
            <a:ext cx="2714148" cy="2594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412" y="63619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image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2" y="63619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Smoothed x derivative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7286" y="63619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Smoothed y derivative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Non-maximum suppression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Eliminate all but local maxima in magnitude of gradient</a:t>
            </a:r>
          </a:p>
          <a:p>
            <a:pPr lvl="1"/>
            <a:r>
              <a:rPr lang="en-US" dirty="0" smtClean="0"/>
              <a:t>At each pixel look along direction of gradient: if either neighbor is bigger, set to zero</a:t>
            </a:r>
          </a:p>
          <a:p>
            <a:pPr lvl="1"/>
            <a:r>
              <a:rPr lang="en-US" dirty="0" smtClean="0"/>
              <a:t>In practice, quantize gradient directions to vertical, horizontal, two diagonals</a:t>
            </a:r>
          </a:p>
          <a:p>
            <a:pPr lvl="1"/>
            <a:r>
              <a:rPr lang="en-US" dirty="0" smtClean="0"/>
              <a:t>Result: “thinned edge image.”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2" y="1722441"/>
                <a:ext cx="11579384" cy="4525963"/>
              </a:xfrm>
            </p:spPr>
            <p:txBody>
              <a:bodyPr/>
              <a:lstStyle/>
              <a:p>
                <a:r>
                  <a:rPr lang="en-US" dirty="0" smtClean="0"/>
                  <a:t>Final stage</a:t>
                </a:r>
                <a:r>
                  <a:rPr lang="en-US" b="1" dirty="0" smtClean="0"/>
                  <a:t>: thresholding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Simplest: use a single threshold</a:t>
                </a:r>
              </a:p>
              <a:p>
                <a:r>
                  <a:rPr lang="en-US" dirty="0" smtClean="0"/>
                  <a:t>Better: use two thresholds</a:t>
                </a:r>
              </a:p>
              <a:p>
                <a:pPr lvl="1"/>
                <a:r>
                  <a:rPr lang="en-US" dirty="0" smtClean="0"/>
                  <a:t>Mark pixels as “definitely not edge” if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𝑙𝑜𝑤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Mark pixels as “strong edge” if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Mark pixels as “weak edge” if within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].</a:t>
                </a:r>
              </a:p>
              <a:p>
                <a:pPr lvl="1"/>
                <a:r>
                  <a:rPr lang="en-US" dirty="0" smtClean="0"/>
                  <a:t>Strong pixels are definitely part of the edge.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Weak </a:t>
                </a:r>
                <a:r>
                  <a:rPr lang="en-US" dirty="0" smtClean="0"/>
                  <a:t>pixels are </a:t>
                </a:r>
                <a:r>
                  <a:rPr lang="en-US" dirty="0" smtClean="0"/>
                  <a:t>debatable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2" y="1722441"/>
                <a:ext cx="11579384" cy="4525963"/>
              </a:xfrm>
              <a:blipFill rotWithShape="0">
                <a:blip r:embed="rId2"/>
                <a:stretch>
                  <a:fillRect l="-94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1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722441"/>
            <a:ext cx="11579384" cy="4525963"/>
          </a:xfrm>
        </p:spPr>
        <p:txBody>
          <a:bodyPr/>
          <a:lstStyle/>
          <a:p>
            <a:r>
              <a:rPr lang="en-US" dirty="0"/>
              <a:t>Only include weak pixels </a:t>
            </a:r>
            <a:r>
              <a:rPr lang="en-US" dirty="0" smtClean="0"/>
              <a:t>connected </a:t>
            </a:r>
            <a:r>
              <a:rPr lang="en-US" dirty="0"/>
              <a:t>in a chain to some strong pixel.</a:t>
            </a:r>
            <a:endParaRPr lang="en-US" sz="2700" dirty="0"/>
          </a:p>
          <a:p>
            <a:r>
              <a:rPr lang="en-US" dirty="0" smtClean="0"/>
              <a:t>How to do this?</a:t>
            </a:r>
          </a:p>
          <a:p>
            <a:pPr lvl="1"/>
            <a:r>
              <a:rPr lang="en-US" dirty="0" smtClean="0"/>
              <a:t>Visit pixels in chains starting from the strong pixels. For each strong pixel, recursively visit the weak pixels that are in the 8 connected neighborhood around the strong pixel, and label those also as strong (and as edge). </a:t>
            </a:r>
            <a:endParaRPr lang="en-US" dirty="0" smtClean="0"/>
          </a:p>
          <a:p>
            <a:pPr lvl="1"/>
            <a:r>
              <a:rPr lang="en-US" sz="2700" dirty="0" smtClean="0"/>
              <a:t>Label as “not edge” any weak pixels that are not visited by this process.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279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371600"/>
            <a:ext cx="558800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69" y="1371600"/>
            <a:ext cx="5588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412" y="5539154"/>
            <a:ext cx="558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image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869" y="5586046"/>
            <a:ext cx="558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Canny Edge Detector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826" y="6311352"/>
            <a:ext cx="558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6" y="274638"/>
            <a:ext cx="43259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half-sizing</a:t>
            </a:r>
          </a:p>
        </p:txBody>
      </p:sp>
      <p:pic>
        <p:nvPicPr>
          <p:cNvPr id="55299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68538" y="1716088"/>
            <a:ext cx="33858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This image is too big to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fit on the screen.  How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can we reduce it?</a:t>
            </a:r>
          </a:p>
          <a:p>
            <a:pPr algn="l"/>
            <a:endParaRPr lang="en-US" sz="2400">
              <a:latin typeface="Arial" charset="0"/>
              <a:cs typeface="Arial" charset="0"/>
            </a:endParaRP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How to generate a half-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110194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Filtering:</a:t>
            </a:r>
          </a:p>
          <a:p>
            <a:pPr lvl="1"/>
            <a:r>
              <a:rPr lang="en-US" dirty="0" smtClean="0"/>
              <a:t>Form a new image whose pixels are a</a:t>
            </a:r>
            <a:br>
              <a:rPr lang="en-US" dirty="0" smtClean="0"/>
            </a:br>
            <a:r>
              <a:rPr lang="en-US" dirty="0" smtClean="0"/>
              <a:t>combination of original pixel values.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Goals:</a:t>
            </a:r>
          </a:p>
          <a:p>
            <a:pPr lvl="1"/>
            <a:r>
              <a:rPr lang="en-US" dirty="0" smtClean="0"/>
              <a:t>Extract useful information from image</a:t>
            </a:r>
          </a:p>
          <a:p>
            <a:pPr lvl="2"/>
            <a:r>
              <a:rPr lang="en-US" dirty="0" smtClean="0"/>
              <a:t>Features (corners, edges, blobs,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Enhance image properties</a:t>
            </a:r>
          </a:p>
          <a:p>
            <a:pPr lvl="2"/>
            <a:r>
              <a:rPr lang="en-US" dirty="0" smtClean="0"/>
              <a:t>Remove noise, remove unwanted objects, 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19231" y="6376987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-164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sub-sampling</a:t>
            </a:r>
          </a:p>
        </p:txBody>
      </p:sp>
      <p:pic>
        <p:nvPicPr>
          <p:cNvPr id="56323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914401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2" y="187960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36220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36812" y="5153025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latin typeface="Arial" charset="0"/>
                <a:cs typeface="Arial" charset="0"/>
              </a:rPr>
              <a:t>Throw away every other row and column to create a </a:t>
            </a:r>
            <a:r>
              <a:rPr lang="en-US" sz="2400">
                <a:latin typeface="Arial" charset="0"/>
                <a:cs typeface="Arial" charset="0"/>
              </a:rPr>
              <a:t>1/2</a:t>
            </a:r>
            <a:r>
              <a:rPr lang="en-US" sz="2000">
                <a:latin typeface="Arial" charset="0"/>
                <a:cs typeface="Arial" charset="0"/>
              </a:rPr>
              <a:t> size image</a:t>
            </a:r>
          </a:p>
          <a:p>
            <a:pPr lvl="1" algn="l"/>
            <a:r>
              <a:rPr lang="en-US" sz="2000">
                <a:latin typeface="Arial" charset="0"/>
                <a:cs typeface="Arial" charset="0"/>
              </a:rPr>
              <a:t>- called</a:t>
            </a:r>
            <a:r>
              <a:rPr lang="en-US" sz="2000" i="1">
                <a:latin typeface="Arial" charset="0"/>
                <a:cs typeface="Arial" charset="0"/>
              </a:rPr>
              <a:t> image sub-sampling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086600" y="4013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763000" y="34163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56382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914401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914401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1979612" y="-963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sub-sampling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256213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  </a:t>
            </a:r>
            <a:r>
              <a:rPr lang="en-US" sz="1600">
                <a:latin typeface="Arial" charset="0"/>
                <a:cs typeface="Arial" charset="0"/>
              </a:rPr>
              <a:t>(2x zoom)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456613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  </a:t>
            </a:r>
            <a:r>
              <a:rPr lang="en-US" sz="1600">
                <a:latin typeface="Arial" charset="0"/>
                <a:cs typeface="Arial" charset="0"/>
              </a:rPr>
              <a:t>(4x zoom)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2012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Aliasing!  What do we do?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817813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4085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895476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8212" y="762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(lowpass) pre-filtering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918326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8594726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27412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1827212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Solution:  filter the image, </a:t>
            </a:r>
            <a:r>
              <a:rPr lang="en-US" sz="2800" i="1">
                <a:cs typeface="Arial" charset="0"/>
              </a:rPr>
              <a:t>then</a:t>
            </a:r>
            <a:r>
              <a:rPr lang="en-US" sz="2800">
                <a:cs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Filter size should double for each ½ size reduction.  Why?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4263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914401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6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2412" y="762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Subsampling with Gaussian pre-filtering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789613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899526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5812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2564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914401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914401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979612" y="-11906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Compare with...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256213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  </a:t>
            </a:r>
            <a:r>
              <a:rPr lang="en-US" sz="1600">
                <a:latin typeface="Arial" charset="0"/>
                <a:cs typeface="Arial" charset="0"/>
              </a:rPr>
              <a:t>(2x zoom)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8456613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  </a:t>
            </a:r>
            <a:r>
              <a:rPr lang="en-US" sz="1600">
                <a:latin typeface="Arial" charset="0"/>
                <a:cs typeface="Arial" charset="0"/>
              </a:rPr>
              <a:t>(4x zoom)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817813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119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895476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08212" y="762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(lowpass) pre-filtering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918326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594726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427412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827212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Solution:  filter the image, </a:t>
            </a:r>
            <a:r>
              <a:rPr lang="en-US" sz="2800" i="1">
                <a:cs typeface="Arial" charset="0"/>
              </a:rPr>
              <a:t>then</a:t>
            </a:r>
            <a:r>
              <a:rPr lang="en-US" sz="2800">
                <a:cs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Filter size should double for each ½ size reduction.  Why?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How can we speed this up?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9898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76200"/>
            <a:ext cx="8153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Image Pyramids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124200" y="1016000"/>
          <a:ext cx="56372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16000"/>
                        <a:ext cx="5637212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7212" y="5105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Known as a </a:t>
            </a:r>
            <a:r>
              <a:rPr lang="en-US" sz="2400" b="1" dirty="0">
                <a:cs typeface="Arial" charset="0"/>
              </a:rPr>
              <a:t>Gaussian Pyramid </a:t>
            </a:r>
            <a:r>
              <a:rPr lang="en-US" sz="2400" dirty="0">
                <a:cs typeface="Arial" charset="0"/>
              </a:rPr>
              <a:t>[Burt and </a:t>
            </a:r>
            <a:r>
              <a:rPr lang="en-US" sz="2400" dirty="0" err="1">
                <a:cs typeface="Arial" charset="0"/>
              </a:rPr>
              <a:t>Adelson</a:t>
            </a:r>
            <a:r>
              <a:rPr lang="en-US" sz="2400" dirty="0">
                <a:cs typeface="Arial" charset="0"/>
              </a:rPr>
              <a:t>, 1983]</a:t>
            </a:r>
            <a:endParaRPr lang="en-US" sz="2400" b="1" dirty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In computer graphics, a </a:t>
            </a:r>
            <a:r>
              <a:rPr lang="en-US" sz="2800" i="1" dirty="0" err="1">
                <a:cs typeface="Arial" charset="0"/>
              </a:rPr>
              <a:t>mip</a:t>
            </a:r>
            <a:r>
              <a:rPr lang="en-US" sz="2800" i="1" dirty="0">
                <a:cs typeface="Arial" charset="0"/>
              </a:rPr>
              <a:t> map </a:t>
            </a:r>
            <a:r>
              <a:rPr lang="en-US" sz="2800" dirty="0">
                <a:cs typeface="Arial" charset="0"/>
              </a:rPr>
              <a:t>[Williams, 1983]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A precursor to </a:t>
            </a:r>
            <a:r>
              <a:rPr lang="en-US" sz="2800" i="1" dirty="0">
                <a:cs typeface="Arial" charset="0"/>
              </a:rPr>
              <a:t>wavelet transform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9593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"/>
            <a:ext cx="7620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685212" y="6553200"/>
            <a:ext cx="194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Figure from David Forsyth</a:t>
            </a:r>
          </a:p>
        </p:txBody>
      </p:sp>
    </p:spTree>
    <p:extLst>
      <p:ext uri="{BB962C8B-B14F-4D97-AF65-F5344CB8AC3E}">
        <p14:creationId xmlns:p14="http://schemas.microsoft.com/office/powerpoint/2010/main" val="44332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are they good for?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Improve Search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translations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Classic </a:t>
            </a:r>
            <a:r>
              <a:rPr lang="en-US" dirty="0">
                <a:latin typeface="Arial" charset="0"/>
                <a:cs typeface="Arial" charset="0"/>
              </a:rPr>
              <a:t>coarse-to-fine strategy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scale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Template matching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E.g. find a face at different scales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Pre-computation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Need to access image at different blur levels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Useful for texture mapping at different resolutions (called </a:t>
            </a:r>
            <a:r>
              <a:rPr lang="en-US" dirty="0" err="1">
                <a:latin typeface="Arial" charset="0"/>
                <a:cs typeface="Arial" charset="0"/>
              </a:rPr>
              <a:t>mip</a:t>
            </a:r>
            <a:r>
              <a:rPr lang="en-US" dirty="0">
                <a:latin typeface="Arial" charset="0"/>
                <a:cs typeface="Arial" charset="0"/>
              </a:rPr>
              <a:t>-mapping) 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0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pyramid construction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4113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4494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4875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637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256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6018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6399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7161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780212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4722812" y="2971800"/>
            <a:ext cx="1905000" cy="762000"/>
          </a:xfrm>
          <a:custGeom>
            <a:avLst/>
            <a:gdLst>
              <a:gd name="T0" fmla="*/ 0 w 1200"/>
              <a:gd name="T1" fmla="*/ 1209675000 h 480"/>
              <a:gd name="T2" fmla="*/ 0 w 1200"/>
              <a:gd name="T3" fmla="*/ 967740000 h 480"/>
              <a:gd name="T4" fmla="*/ 604837500 w 1200"/>
              <a:gd name="T5" fmla="*/ 967740000 h 480"/>
              <a:gd name="T6" fmla="*/ 604837500 w 1200"/>
              <a:gd name="T7" fmla="*/ 483870000 h 480"/>
              <a:gd name="T8" fmla="*/ 604837500 w 1200"/>
              <a:gd name="T9" fmla="*/ 362902500 h 480"/>
              <a:gd name="T10" fmla="*/ 1209675000 w 1200"/>
              <a:gd name="T11" fmla="*/ 362902500 h 480"/>
              <a:gd name="T12" fmla="*/ 1209675000 w 1200"/>
              <a:gd name="T13" fmla="*/ 0 h 480"/>
              <a:gd name="T14" fmla="*/ 1814512500 w 1200"/>
              <a:gd name="T15" fmla="*/ 0 h 480"/>
              <a:gd name="T16" fmla="*/ 1814512500 w 1200"/>
              <a:gd name="T17" fmla="*/ 362902500 h 480"/>
              <a:gd name="T18" fmla="*/ 2147483647 w 1200"/>
              <a:gd name="T19" fmla="*/ 362902500 h 480"/>
              <a:gd name="T20" fmla="*/ 2147483647 w 1200"/>
              <a:gd name="T21" fmla="*/ 967740000 h 480"/>
              <a:gd name="T22" fmla="*/ 2147483647 w 1200"/>
              <a:gd name="T23" fmla="*/ 967740000 h 480"/>
              <a:gd name="T24" fmla="*/ 2147483647 w 1200"/>
              <a:gd name="T25" fmla="*/ 120967500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480"/>
              <a:gd name="T41" fmla="*/ 1200 w 1200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480">
                <a:moveTo>
                  <a:pt x="0" y="480"/>
                </a:moveTo>
                <a:lnTo>
                  <a:pt x="0" y="384"/>
                </a:lnTo>
                <a:lnTo>
                  <a:pt x="240" y="384"/>
                </a:lnTo>
                <a:lnTo>
                  <a:pt x="240" y="192"/>
                </a:lnTo>
                <a:lnTo>
                  <a:pt x="240" y="144"/>
                </a:lnTo>
                <a:lnTo>
                  <a:pt x="480" y="144"/>
                </a:lnTo>
                <a:lnTo>
                  <a:pt x="480" y="0"/>
                </a:lnTo>
                <a:lnTo>
                  <a:pt x="720" y="0"/>
                </a:lnTo>
                <a:lnTo>
                  <a:pt x="720" y="144"/>
                </a:lnTo>
                <a:lnTo>
                  <a:pt x="960" y="144"/>
                </a:lnTo>
                <a:lnTo>
                  <a:pt x="960" y="384"/>
                </a:lnTo>
                <a:lnTo>
                  <a:pt x="1200" y="384"/>
                </a:lnTo>
                <a:lnTo>
                  <a:pt x="1200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411321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487521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63721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639921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716121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5680075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75075" y="1817688"/>
            <a:ext cx="3803650" cy="1001712"/>
            <a:chOff x="1419" y="857"/>
            <a:chExt cx="2395" cy="631"/>
          </a:xfrm>
        </p:grpSpPr>
        <p:sp>
          <p:nvSpPr>
            <p:cNvPr id="65560" name="Oval 20"/>
            <p:cNvSpPr>
              <a:spLocks noChangeArrowheads="1"/>
            </p:cNvSpPr>
            <p:nvPr/>
          </p:nvSpPr>
          <p:spPr bwMode="auto">
            <a:xfrm>
              <a:off x="163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1" name="Oval 21"/>
            <p:cNvSpPr>
              <a:spLocks noChangeArrowheads="1"/>
            </p:cNvSpPr>
            <p:nvPr/>
          </p:nvSpPr>
          <p:spPr bwMode="auto">
            <a:xfrm>
              <a:off x="259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2" name="Oval 22"/>
            <p:cNvSpPr>
              <a:spLocks noChangeArrowheads="1"/>
            </p:cNvSpPr>
            <p:nvPr/>
          </p:nvSpPr>
          <p:spPr bwMode="auto">
            <a:xfrm>
              <a:off x="355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3" name="Freeform 23"/>
            <p:cNvSpPr>
              <a:spLocks/>
            </p:cNvSpPr>
            <p:nvPr/>
          </p:nvSpPr>
          <p:spPr bwMode="auto">
            <a:xfrm>
              <a:off x="1419" y="1008"/>
              <a:ext cx="2395" cy="480"/>
            </a:xfrm>
            <a:custGeom>
              <a:avLst/>
              <a:gdLst>
                <a:gd name="T0" fmla="*/ 0 w 1200"/>
                <a:gd name="T1" fmla="*/ 480 h 480"/>
                <a:gd name="T2" fmla="*/ 0 w 1200"/>
                <a:gd name="T3" fmla="*/ 384 h 480"/>
                <a:gd name="T4" fmla="*/ 956 w 1200"/>
                <a:gd name="T5" fmla="*/ 384 h 480"/>
                <a:gd name="T6" fmla="*/ 956 w 1200"/>
                <a:gd name="T7" fmla="*/ 192 h 480"/>
                <a:gd name="T8" fmla="*/ 956 w 1200"/>
                <a:gd name="T9" fmla="*/ 144 h 480"/>
                <a:gd name="T10" fmla="*/ 1912 w 1200"/>
                <a:gd name="T11" fmla="*/ 144 h 480"/>
                <a:gd name="T12" fmla="*/ 1912 w 1200"/>
                <a:gd name="T13" fmla="*/ 0 h 480"/>
                <a:gd name="T14" fmla="*/ 2868 w 1200"/>
                <a:gd name="T15" fmla="*/ 0 h 480"/>
                <a:gd name="T16" fmla="*/ 2868 w 1200"/>
                <a:gd name="T17" fmla="*/ 144 h 480"/>
                <a:gd name="T18" fmla="*/ 3824 w 1200"/>
                <a:gd name="T19" fmla="*/ 144 h 480"/>
                <a:gd name="T20" fmla="*/ 3824 w 1200"/>
                <a:gd name="T21" fmla="*/ 384 h 480"/>
                <a:gd name="T22" fmla="*/ 4780 w 1200"/>
                <a:gd name="T23" fmla="*/ 384 h 480"/>
                <a:gd name="T24" fmla="*/ 4780 w 1200"/>
                <a:gd name="T25" fmla="*/ 480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0"/>
                <a:gd name="T40" fmla="*/ 0 h 480"/>
                <a:gd name="T41" fmla="*/ 1200 w 1200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0" h="480">
                  <a:moveTo>
                    <a:pt x="0" y="480"/>
                  </a:moveTo>
                  <a:lnTo>
                    <a:pt x="0" y="384"/>
                  </a:lnTo>
                  <a:lnTo>
                    <a:pt x="240" y="384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384"/>
                  </a:lnTo>
                  <a:lnTo>
                    <a:pt x="1200" y="384"/>
                  </a:lnTo>
                  <a:lnTo>
                    <a:pt x="1200" y="48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24"/>
            <p:cNvSpPr>
              <a:spLocks noChangeShapeType="1"/>
            </p:cNvSpPr>
            <p:nvPr/>
          </p:nvSpPr>
          <p:spPr bwMode="auto">
            <a:xfrm flipV="1">
              <a:off x="2619" y="9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56" name="Text Box 25"/>
          <p:cNvSpPr txBox="1">
            <a:spLocks noChangeArrowheads="1"/>
          </p:cNvSpPr>
          <p:nvPr/>
        </p:nvSpPr>
        <p:spPr bwMode="auto">
          <a:xfrm>
            <a:off x="6842125" y="30845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  <a:cs typeface="Arial" charset="0"/>
              </a:rPr>
              <a:t>filter mask</a:t>
            </a:r>
          </a:p>
        </p:txBody>
      </p:sp>
      <p:sp>
        <p:nvSpPr>
          <p:cNvPr id="65557" name="Line 26"/>
          <p:cNvSpPr>
            <a:spLocks noChangeShapeType="1"/>
          </p:cNvSpPr>
          <p:nvPr/>
        </p:nvSpPr>
        <p:spPr bwMode="auto">
          <a:xfrm flipH="1">
            <a:off x="6323012" y="3276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Rectangle 27"/>
          <p:cNvSpPr>
            <a:spLocks noChangeArrowheads="1"/>
          </p:cNvSpPr>
          <p:nvPr/>
        </p:nvSpPr>
        <p:spPr bwMode="auto">
          <a:xfrm>
            <a:off x="1827212" y="39624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cs typeface="Arial" charset="0"/>
              </a:rPr>
              <a:t>Repeat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Filter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Subsample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cs typeface="Arial" charset="0"/>
              </a:rPr>
              <a:t>Until minimum resolution reached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can specify desired number of levels (e.g., 3-level pyramid)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Whole pyramid is only 4/3 the size of the original image! (show)</a:t>
            </a:r>
          </a:p>
        </p:txBody>
      </p:sp>
      <p:sp>
        <p:nvSpPr>
          <p:cNvPr id="65559" name="Text Box 28"/>
          <p:cNvSpPr txBox="1">
            <a:spLocks noChangeArrowheads="1"/>
          </p:cNvSpPr>
          <p:nvPr/>
        </p:nvSpPr>
        <p:spPr bwMode="auto">
          <a:xfrm>
            <a:off x="8824912" y="6583364"/>
            <a:ext cx="2374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8691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62" y="1066800"/>
            <a:ext cx="7962500" cy="53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9231" y="6376987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Simple image processing</a:t>
            </a:r>
          </a:p>
          <a:p>
            <a:pPr lvl="1"/>
            <a:r>
              <a:rPr lang="en-US" dirty="0" smtClean="0"/>
              <a:t>Greyscale</a:t>
            </a:r>
          </a:p>
          <a:p>
            <a:pPr lvl="1"/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Mirroring or “flipping”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b="1" dirty="0"/>
              <a:t>Linear filters: cross-correlation and convolution</a:t>
            </a:r>
          </a:p>
          <a:p>
            <a:pPr lvl="1"/>
            <a:r>
              <a:rPr lang="en-US" dirty="0"/>
              <a:t>Gaussian </a:t>
            </a:r>
            <a:r>
              <a:rPr lang="en-US" dirty="0" smtClean="0"/>
              <a:t>filters</a:t>
            </a:r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Simple edge detector</a:t>
            </a:r>
          </a:p>
          <a:p>
            <a:pPr lvl="1"/>
            <a:r>
              <a:rPr lang="en-US" dirty="0" smtClean="0"/>
              <a:t>Canny edge detector</a:t>
            </a:r>
          </a:p>
        </p:txBody>
      </p:sp>
    </p:spTree>
    <p:extLst>
      <p:ext uri="{BB962C8B-B14F-4D97-AF65-F5344CB8AC3E}">
        <p14:creationId xmlns:p14="http://schemas.microsoft.com/office/powerpoint/2010/main" val="20984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101264</TotalTime>
  <Words>2617</Words>
  <Application>Microsoft Macintosh PowerPoint</Application>
  <PresentationFormat>Custom</PresentationFormat>
  <Paragraphs>804</Paragraphs>
  <Slides>79</Slides>
  <Notes>21</Notes>
  <HiddenSlides>13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Calibri</vt:lpstr>
      <vt:lpstr>Cambria Math</vt:lpstr>
      <vt:lpstr>Courier New</vt:lpstr>
      <vt:lpstr>Gill Sans</vt:lpstr>
      <vt:lpstr>ＭＳ Ｐゴシック</vt:lpstr>
      <vt:lpstr>Myriad Pro</vt:lpstr>
      <vt:lpstr>Myriad Roman</vt:lpstr>
      <vt:lpstr>Palatino Linotype</vt:lpstr>
      <vt:lpstr>Symbol</vt:lpstr>
      <vt:lpstr>Tahoma</vt:lpstr>
      <vt:lpstr>Times</vt:lpstr>
      <vt:lpstr>Times New Roman</vt:lpstr>
      <vt:lpstr>Arial</vt:lpstr>
      <vt:lpstr>Default Design</vt:lpstr>
      <vt:lpstr>Photo Editor Photo</vt:lpstr>
      <vt:lpstr>Equation</vt:lpstr>
      <vt:lpstr>CS 4501: Introduction to Computer Vision  Filtering and Edge Detection</vt:lpstr>
      <vt:lpstr>Outline</vt:lpstr>
      <vt:lpstr>Image processing: greyscale</vt:lpstr>
      <vt:lpstr>Image processing: brightness</vt:lpstr>
      <vt:lpstr>Image processing: mirroring or “flipping”</vt:lpstr>
      <vt:lpstr>Outline</vt:lpstr>
      <vt:lpstr>Image filtering</vt:lpstr>
      <vt:lpstr>Image filtering</vt:lpstr>
      <vt:lpstr>Outline</vt:lpstr>
      <vt:lpstr>Linear filtering: a key idea</vt:lpstr>
      <vt:lpstr>Moving Average</vt:lpstr>
      <vt:lpstr>Weighted Moving Average</vt:lpstr>
      <vt:lpstr>Weighted Moving Average</vt:lpstr>
      <vt:lpstr>Moving Average In 2D</vt:lpstr>
      <vt:lpstr>Cross-correlation filtering</vt:lpstr>
      <vt:lpstr>Gaussian filtering</vt:lpstr>
      <vt:lpstr>Box Filter vs. Gaussian Filter</vt:lpstr>
      <vt:lpstr>Convolution</vt:lpstr>
      <vt:lpstr>Convolution is nice!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Sinc filter</vt:lpstr>
      <vt:lpstr>Outline</vt:lpstr>
      <vt:lpstr>Important linear filter: Gaussian</vt:lpstr>
      <vt:lpstr>Gaussian filters</vt:lpstr>
      <vt:lpstr>Gaussian filters</vt:lpstr>
      <vt:lpstr>Gaussian filters</vt:lpstr>
      <vt:lpstr>Gaussian filters</vt:lpstr>
      <vt:lpstr>Practical matters</vt:lpstr>
      <vt:lpstr>Separable Filters</vt:lpstr>
      <vt:lpstr>Size of Output</vt:lpstr>
      <vt:lpstr>Python convolution (with SciPy)</vt:lpstr>
      <vt:lpstr>Demo in Python</vt:lpstr>
      <vt:lpstr>Python Environment for Programming Assignments</vt:lpstr>
      <vt:lpstr>Outline</vt:lpstr>
      <vt:lpstr>Edge Detection</vt:lpstr>
      <vt:lpstr>Edge Detection: Mammal Vision</vt:lpstr>
      <vt:lpstr>Edge Detection: Human Vision</vt:lpstr>
      <vt:lpstr>What is an Edge?</vt:lpstr>
      <vt:lpstr>What is an Edge?</vt:lpstr>
      <vt:lpstr>What is an Edge?</vt:lpstr>
      <vt:lpstr>What is an Edge?</vt:lpstr>
      <vt:lpstr>What is an Edge?</vt:lpstr>
      <vt:lpstr>Outline</vt:lpstr>
      <vt:lpstr>Characterizing Edges</vt:lpstr>
      <vt:lpstr>Image Gradient</vt:lpstr>
      <vt:lpstr>Image Gradient</vt:lpstr>
      <vt:lpstr>Effects of Noise</vt:lpstr>
      <vt:lpstr>Simple Edge Detector</vt:lpstr>
      <vt:lpstr>Derivatives of Filters</vt:lpstr>
      <vt:lpstr>Derivatives of Filters</vt:lpstr>
      <vt:lpstr>Derivatives of Gaussian Filter</vt:lpstr>
      <vt:lpstr>Derivatives of Gaussian Filter</vt:lpstr>
      <vt:lpstr>Effect of Gaussian Filter Width (σ)</vt:lpstr>
      <vt:lpstr>Remaining Issues</vt:lpstr>
      <vt:lpstr>Outline</vt:lpstr>
      <vt:lpstr>Canny Edge Detector (in Project 1)</vt:lpstr>
      <vt:lpstr>Canny Edge Detector</vt:lpstr>
      <vt:lpstr>Canny Edge Detector</vt:lpstr>
      <vt:lpstr>Canny Edge Detector</vt:lpstr>
      <vt:lpstr>Canny Edge Detector</vt:lpstr>
      <vt:lpstr>Canny Edge Detector</vt:lpstr>
      <vt:lpstr>Image half-sizing</vt:lpstr>
      <vt:lpstr>Image sub-sampling</vt:lpstr>
      <vt:lpstr>Image sub-sampling</vt:lpstr>
      <vt:lpstr>Gaussian (lowpass) pre-filtering</vt:lpstr>
      <vt:lpstr>Subsampling with Gaussian pre-filtering</vt:lpstr>
      <vt:lpstr>Compare with...</vt:lpstr>
      <vt:lpstr>Gaussian (lowpass) pre-filtering</vt:lpstr>
      <vt:lpstr>Image Pyramids</vt:lpstr>
      <vt:lpstr>PowerPoint Presentation</vt:lpstr>
      <vt:lpstr>What are they good for?</vt:lpstr>
      <vt:lpstr>Gaussian pyramid construction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3507</cp:revision>
  <cp:lastPrinted>2016-08-25T14:29:55Z</cp:lastPrinted>
  <dcterms:created xsi:type="dcterms:W3CDTF">2008-06-05T17:05:06Z</dcterms:created>
  <dcterms:modified xsi:type="dcterms:W3CDTF">2017-01-31T18:08:13Z</dcterms:modified>
</cp:coreProperties>
</file>