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75"/>
  </p:notesMasterIdLst>
  <p:handoutMasterIdLst>
    <p:handoutMasterId r:id="rId76"/>
  </p:handoutMasterIdLst>
  <p:sldIdLst>
    <p:sldId id="1404" r:id="rId2"/>
    <p:sldId id="1408" r:id="rId3"/>
    <p:sldId id="1525" r:id="rId4"/>
    <p:sldId id="1526" r:id="rId5"/>
    <p:sldId id="1527" r:id="rId6"/>
    <p:sldId id="1528" r:id="rId7"/>
    <p:sldId id="1529" r:id="rId8"/>
    <p:sldId id="1530" r:id="rId9"/>
    <p:sldId id="1532" r:id="rId10"/>
    <p:sldId id="1531" r:id="rId11"/>
    <p:sldId id="1493" r:id="rId12"/>
    <p:sldId id="1494" r:id="rId13"/>
    <p:sldId id="1495" r:id="rId14"/>
    <p:sldId id="1496" r:id="rId15"/>
    <p:sldId id="1497" r:id="rId16"/>
    <p:sldId id="1498" r:id="rId17"/>
    <p:sldId id="1505" r:id="rId18"/>
    <p:sldId id="1500" r:id="rId19"/>
    <p:sldId id="1501" r:id="rId20"/>
    <p:sldId id="1533" r:id="rId21"/>
    <p:sldId id="1503" r:id="rId22"/>
    <p:sldId id="1504" r:id="rId23"/>
    <p:sldId id="1506" r:id="rId24"/>
    <p:sldId id="1507" r:id="rId25"/>
    <p:sldId id="1508" r:id="rId26"/>
    <p:sldId id="1509" r:id="rId27"/>
    <p:sldId id="1510" r:id="rId28"/>
    <p:sldId id="1534" r:id="rId29"/>
    <p:sldId id="1535" r:id="rId30"/>
    <p:sldId id="1511" r:id="rId31"/>
    <p:sldId id="1512" r:id="rId32"/>
    <p:sldId id="1513" r:id="rId33"/>
    <p:sldId id="1514" r:id="rId34"/>
    <p:sldId id="1515" r:id="rId35"/>
    <p:sldId id="1516" r:id="rId36"/>
    <p:sldId id="1550" r:id="rId37"/>
    <p:sldId id="1536" r:id="rId38"/>
    <p:sldId id="1537" r:id="rId39"/>
    <p:sldId id="1538" r:id="rId40"/>
    <p:sldId id="1539" r:id="rId41"/>
    <p:sldId id="1544" r:id="rId42"/>
    <p:sldId id="1542" r:id="rId43"/>
    <p:sldId id="1543" r:id="rId44"/>
    <p:sldId id="1517" r:id="rId45"/>
    <p:sldId id="1518" r:id="rId46"/>
    <p:sldId id="1519" r:id="rId47"/>
    <p:sldId id="1566" r:id="rId48"/>
    <p:sldId id="1567" r:id="rId49"/>
    <p:sldId id="1546" r:id="rId50"/>
    <p:sldId id="1547" r:id="rId51"/>
    <p:sldId id="1522" r:id="rId52"/>
    <p:sldId id="1524" r:id="rId53"/>
    <p:sldId id="1548" r:id="rId54"/>
    <p:sldId id="1569" r:id="rId55"/>
    <p:sldId id="1568" r:id="rId56"/>
    <p:sldId id="1551" r:id="rId57"/>
    <p:sldId id="1562" r:id="rId58"/>
    <p:sldId id="1552" r:id="rId59"/>
    <p:sldId id="1563" r:id="rId60"/>
    <p:sldId id="1564" r:id="rId61"/>
    <p:sldId id="1553" r:id="rId62"/>
    <p:sldId id="1554" r:id="rId63"/>
    <p:sldId id="1555" r:id="rId64"/>
    <p:sldId id="1556" r:id="rId65"/>
    <p:sldId id="1557" r:id="rId66"/>
    <p:sldId id="1558" r:id="rId67"/>
    <p:sldId id="1559" r:id="rId68"/>
    <p:sldId id="1560" r:id="rId69"/>
    <p:sldId id="1561" r:id="rId70"/>
    <p:sldId id="1490" r:id="rId71"/>
    <p:sldId id="1491" r:id="rId72"/>
    <p:sldId id="1492" r:id="rId73"/>
    <p:sldId id="1565" r:id="rId74"/>
  </p:sldIdLst>
  <p:sldSz cx="12188825" cy="6858000"/>
  <p:notesSz cx="6934200" cy="9232900"/>
  <p:custDataLst>
    <p:tags r:id="rId7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36" userDrawn="1">
          <p15:clr>
            <a:srgbClr val="A4A3A4"/>
          </p15:clr>
        </p15:guide>
        <p15:guide id="3" orient="horz" pos="2260" userDrawn="1">
          <p15:clr>
            <a:srgbClr val="A4A3A4"/>
          </p15:clr>
        </p15:guide>
        <p15:guide id="6" orient="horz" pos="192" userDrawn="1">
          <p15:clr>
            <a:srgbClr val="A4A3A4"/>
          </p15:clr>
        </p15:guide>
        <p15:guide id="7" pos="4139" userDrawn="1">
          <p15:clr>
            <a:srgbClr val="A4A3A4"/>
          </p15:clr>
        </p15:guide>
        <p15:guide id="9" pos="4339" userDrawn="1">
          <p15:clr>
            <a:srgbClr val="A4A3A4"/>
          </p15:clr>
        </p15:guide>
        <p15:guide id="11" pos="4539" userDrawn="1">
          <p15:clr>
            <a:srgbClr val="A4A3A4"/>
          </p15:clr>
        </p15:guide>
        <p15:guide id="13" pos="4739" userDrawn="1">
          <p15:clr>
            <a:srgbClr val="A4A3A4"/>
          </p15:clr>
        </p15:guide>
        <p15:guide id="15" orient="horz" pos="2460" userDrawn="1">
          <p15:clr>
            <a:srgbClr val="A4A3A4"/>
          </p15:clr>
        </p15:guide>
        <p15:guide id="17" orient="horz" pos="2660" userDrawn="1">
          <p15:clr>
            <a:srgbClr val="A4A3A4"/>
          </p15:clr>
        </p15:guide>
        <p15:guide id="18" orient="horz" pos="4320" userDrawn="1">
          <p15:clr>
            <a:srgbClr val="A4A3A4"/>
          </p15:clr>
        </p15:guide>
        <p15:guide id="19" orient="horz" pos="2860" userDrawn="1">
          <p15:clr>
            <a:srgbClr val="A4A3A4"/>
          </p15:clr>
        </p15:guide>
        <p15:guide id="20" orient="horz" pos="4176" userDrawn="1">
          <p15:clr>
            <a:srgbClr val="A4A3A4"/>
          </p15:clr>
        </p15:guide>
        <p15:guide id="21" orient="horz" pos="3060" userDrawn="1">
          <p15:clr>
            <a:srgbClr val="A4A3A4"/>
          </p15:clr>
        </p15:guide>
        <p15:guide id="22" pos="4943" userDrawn="1">
          <p15:clr>
            <a:srgbClr val="A4A3A4"/>
          </p15:clr>
        </p15:guide>
        <p15:guide id="24" pos="5135" userDrawn="1">
          <p15:clr>
            <a:srgbClr val="A4A3A4"/>
          </p15:clr>
        </p15:guide>
        <p15:guide id="27" orient="horz" pos="32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8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CDC"/>
    <a:srgbClr val="99FC99"/>
    <a:srgbClr val="FFFF76"/>
    <a:srgbClr val="FFFF00"/>
    <a:srgbClr val="FF5B5E"/>
    <a:srgbClr val="9999FF"/>
    <a:srgbClr val="A0D8FC"/>
    <a:srgbClr val="93D14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28" autoAdjust="0"/>
    <p:restoredTop sz="86506" autoAdjust="0"/>
  </p:normalViewPr>
  <p:slideViewPr>
    <p:cSldViewPr>
      <p:cViewPr>
        <p:scale>
          <a:sx n="90" d="100"/>
          <a:sy n="90" d="100"/>
        </p:scale>
        <p:origin x="1928" y="320"/>
      </p:cViewPr>
      <p:guideLst>
        <p:guide orient="horz" pos="2736"/>
        <p:guide orient="horz" pos="2260"/>
        <p:guide orient="horz" pos="192"/>
        <p:guide pos="4139"/>
        <p:guide pos="4339"/>
        <p:guide pos="4539"/>
        <p:guide pos="4739"/>
        <p:guide orient="horz" pos="2460"/>
        <p:guide orient="horz" pos="2660"/>
        <p:guide orient="horz" pos="4320"/>
        <p:guide orient="horz" pos="2860"/>
        <p:guide orient="horz" pos="4176"/>
        <p:guide orient="horz" pos="3060"/>
        <p:guide pos="4943"/>
        <p:guide pos="5135"/>
        <p:guide orient="horz" pos="326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80" d="100"/>
        <a:sy n="180" d="100"/>
      </p:scale>
      <p:origin x="0" y="0"/>
    </p:cViewPr>
  </p:notesTextViewPr>
  <p:sorterViewPr>
    <p:cViewPr>
      <p:scale>
        <a:sx n="116" d="100"/>
        <a:sy n="11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44" y="184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handoutMaster" Target="handoutMasters/handoutMaster1.xml"/><Relationship Id="rId77" Type="http://schemas.openxmlformats.org/officeDocument/2006/relationships/tags" Target="tags/tag1.xml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5.xml"/><Relationship Id="rId4" Type="http://schemas.openxmlformats.org/officeDocument/2006/relationships/slide" Target="slides/slide52.xml"/><Relationship Id="rId5" Type="http://schemas.openxmlformats.org/officeDocument/2006/relationships/slide" Target="slides/slide71.xml"/><Relationship Id="rId1" Type="http://schemas.openxmlformats.org/officeDocument/2006/relationships/slide" Target="slides/slide27.xml"/><Relationship Id="rId2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Relationship Id="rId2" Type="http://schemas.openxmlformats.org/officeDocument/2006/relationships/image" Target="../media/image5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image" Target="../media/image7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7FD52F11-82F9-487F-A4B4-5FF5AFBE2455}" type="datetimeFigureOut">
              <a:rPr lang="en-US" smtClean="0"/>
              <a:pPr/>
              <a:t>2/2/17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23DC89A8-7065-4E1E-A684-A24A390C97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979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9A601B93-F761-48BF-8BD7-15ACBDE718AB}" type="datetimeFigureOut">
              <a:rPr lang="en-US" smtClean="0"/>
              <a:pPr/>
              <a:t>2/2/17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93738"/>
            <a:ext cx="61531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09" tIns="46154" rIns="92309" bIns="4615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1C52F251-12B7-4DA9-BBB1-AB213C9449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057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nsor" TargetMode="External"/><Relationship Id="rId4" Type="http://schemas.openxmlformats.org/officeDocument/2006/relationships/hyperlink" Target="http://en.wikipedia.org/wiki/Matrix_(mathematics)" TargetMode="External"/><Relationship Id="rId5" Type="http://schemas.openxmlformats.org/officeDocument/2006/relationships/hyperlink" Target="http://en.wikipedia.org/wiki/Gradient" TargetMode="External"/><Relationship Id="rId6" Type="http://schemas.openxmlformats.org/officeDocument/2006/relationships/hyperlink" Target="http://en.wikipedia.org/wiki/Function_(mathematics)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>
                <a:latin typeface="Times New Roman" charset="0"/>
                <a:ea typeface="ＭＳ Ｐゴシック" charset="-128"/>
              </a:rPr>
              <a:t>http://en.wikipedia.org/wiki/File:Historic_Sydney_Panorama.jpg</a:t>
            </a: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544C938B-B87B-5B45-B2EC-0054AC884348}" type="slidenum">
              <a:rPr lang="en-US" altLang="x-none" sz="1200"/>
              <a:pPr/>
              <a:t>14</a:t>
            </a:fld>
            <a:endParaRPr lang="en-US" altLang="x-none" sz="1200"/>
          </a:p>
        </p:txBody>
      </p:sp>
    </p:spTree>
    <p:extLst>
      <p:ext uri="{BB962C8B-B14F-4D97-AF65-F5344CB8AC3E}">
        <p14:creationId xmlns:p14="http://schemas.microsoft.com/office/powerpoint/2010/main" val="1137703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2F251-12B7-4DA9-BBB1-AB213C94493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33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charset="0"/>
                <a:ea typeface="ＭＳ Ｐゴシック" charset="-128"/>
              </a:rPr>
              <a:t>the </a:t>
            </a:r>
            <a:r>
              <a:rPr lang="en-US" altLang="en-US" b="1">
                <a:latin typeface="Times New Roman" charset="0"/>
                <a:ea typeface="ＭＳ Ｐゴシック" charset="-128"/>
              </a:rPr>
              <a:t>structure </a:t>
            </a:r>
            <a:r>
              <a:rPr lang="en-US" altLang="en-US" b="1">
                <a:latin typeface="Times New Roman" charset="0"/>
                <a:ea typeface="ＭＳ Ｐゴシック" charset="-128"/>
                <a:hlinkClick r:id="rId3" tooltip="Tensor"/>
              </a:rPr>
              <a:t>tensor</a:t>
            </a:r>
            <a:r>
              <a:rPr lang="en-US" altLang="en-US">
                <a:latin typeface="Times New Roman" charset="0"/>
                <a:ea typeface="ＭＳ Ｐゴシック" charset="-128"/>
              </a:rPr>
              <a:t>, also referred to as the </a:t>
            </a:r>
            <a:r>
              <a:rPr lang="en-US" altLang="en-US" b="1">
                <a:latin typeface="Times New Roman" charset="0"/>
                <a:ea typeface="ＭＳ Ｐゴシック" charset="-128"/>
              </a:rPr>
              <a:t>second-moment matrix</a:t>
            </a:r>
            <a:r>
              <a:rPr lang="en-US" altLang="en-US">
                <a:latin typeface="Times New Roman" charset="0"/>
                <a:ea typeface="ＭＳ Ｐゴシック" charset="-128"/>
              </a:rPr>
              <a:t>, is a </a:t>
            </a:r>
            <a:r>
              <a:rPr lang="en-US" altLang="en-US">
                <a:latin typeface="Times New Roman" charset="0"/>
                <a:ea typeface="ＭＳ Ｐゴシック" charset="-128"/>
                <a:hlinkClick r:id="rId4" tooltip="Matrix (mathematics)"/>
              </a:rPr>
              <a:t>matrix</a:t>
            </a:r>
            <a:r>
              <a:rPr lang="en-US" altLang="en-US">
                <a:latin typeface="Times New Roman" charset="0"/>
                <a:ea typeface="ＭＳ Ｐゴシック" charset="-128"/>
              </a:rPr>
              <a:t> derived from the </a:t>
            </a:r>
            <a:r>
              <a:rPr lang="en-US" altLang="en-US">
                <a:latin typeface="Times New Roman" charset="0"/>
                <a:ea typeface="ＭＳ Ｐゴシック" charset="-128"/>
                <a:hlinkClick r:id="rId5" tooltip="Gradient"/>
              </a:rPr>
              <a:t>gradient</a:t>
            </a:r>
            <a:r>
              <a:rPr lang="en-US" altLang="en-US">
                <a:latin typeface="Times New Roman" charset="0"/>
                <a:ea typeface="ＭＳ Ｐゴシック" charset="-128"/>
              </a:rPr>
              <a:t> of a </a:t>
            </a:r>
            <a:r>
              <a:rPr lang="en-US" altLang="en-US">
                <a:latin typeface="Times New Roman" charset="0"/>
                <a:ea typeface="ＭＳ Ｐゴシック" charset="-128"/>
                <a:hlinkClick r:id="rId6" tooltip="Function (mathematics)"/>
              </a:rPr>
              <a:t>function</a:t>
            </a:r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408" tIns="42204" rIns="84408" bIns="42204"/>
          <a:lstStyle>
            <a:lvl1pPr defTabSz="879475">
              <a:defRPr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defTabSz="879475">
              <a:defRPr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defTabSz="879475">
              <a:defRPr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defTabSz="879475">
              <a:defRPr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defTabSz="879475">
              <a:defRPr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fld id="{84AF1901-9F4E-B746-8B7A-8DC1DE2A531C}" type="slidenum">
              <a:rPr lang="en-US" altLang="en-US" sz="1100">
                <a:solidFill>
                  <a:schemeClr val="tx1"/>
                </a:solidFill>
                <a:latin typeface="Times New Roman" charset="0"/>
              </a:rPr>
              <a:pPr eaLnBrk="1" hangingPunct="1"/>
              <a:t>48</a:t>
            </a:fld>
            <a:endParaRPr lang="en-US" altLang="en-US" sz="1100">
              <a:solidFill>
                <a:schemeClr val="tx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927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2F251-12B7-4DA9-BBB1-AB213C944937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35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34"/>
            <a:ext cx="10360501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43BB4-0063-6643-8BFA-202AE7E57B7B}" type="datetime1">
              <a:rPr lang="en-US" smtClean="0"/>
              <a:t>2/2/17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A4454-85EF-4EF2-9423-996440C71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8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47"/>
            <a:ext cx="7313295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90385-8BDE-F54B-9730-D68B865BF9E1}" type="datetime1">
              <a:rPr lang="en-US" smtClean="0"/>
              <a:t>2/2/17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DB1B0-ADFA-46F4-8B73-438389ED9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D9B27-6A5B-C843-9442-BBD928463B64}" type="datetime1">
              <a:rPr lang="en-US" smtClean="0"/>
              <a:t>2/2/17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AA74B-C2BD-42B0-AA76-1E4B8510C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1"/>
            <a:ext cx="2742486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1"/>
            <a:ext cx="802431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4FA16-E477-F448-9FA9-E346F262FBD1}" type="datetime1">
              <a:rPr lang="en-US" smtClean="0"/>
              <a:t>2/2/17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B01BB-B377-4770-8642-AFF57E9681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7"/>
            <a:ext cx="1096994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722441"/>
            <a:ext cx="5383398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5986" y="1722445"/>
            <a:ext cx="5383398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5986" y="4060835"/>
            <a:ext cx="5383398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441" y="6245233"/>
            <a:ext cx="2844059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A858B-75E7-6548-829B-7F3B51F40179}" type="datetime1">
              <a:rPr lang="en-US" smtClean="0"/>
              <a:t>2/2/17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4515" y="6245233"/>
            <a:ext cx="3859795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5326" y="6245233"/>
            <a:ext cx="2844059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3B948-4B93-4792-893C-5BB4DD291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-130175"/>
            <a:ext cx="1096994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441" y="1143001"/>
            <a:ext cx="5383398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5986" y="1143000"/>
            <a:ext cx="5383398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5986" y="3481389"/>
            <a:ext cx="5383398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750138" y="6511925"/>
            <a:ext cx="2844059" cy="476250"/>
          </a:xfrm>
        </p:spPr>
        <p:txBody>
          <a:bodyPr/>
          <a:lstStyle>
            <a:lvl1pPr>
              <a:defRPr/>
            </a:lvl1pPr>
          </a:lstStyle>
          <a:p>
            <a:fld id="{8C3D8432-96E4-9E40-A914-E00D0775B52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744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2" y="76200"/>
            <a:ext cx="10360501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162" y="914400"/>
            <a:ext cx="5078677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914400"/>
            <a:ext cx="5078677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32D05A-D52B-4544-AAC3-5298E0798FF3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9729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28600"/>
            <a:ext cx="11352370" cy="1143000"/>
          </a:xfrm>
        </p:spPr>
        <p:txBody>
          <a:bodyPr/>
          <a:lstStyle>
            <a:lvl1pPr algn="l">
              <a:defRPr sz="4300" b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11460639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+mj-lt"/>
              </a:defRPr>
            </a:lvl1pPr>
            <a:lvl2pPr marL="742950" indent="-285750">
              <a:buFont typeface="Arial" charset="0"/>
              <a:buChar char="•"/>
              <a:defRPr sz="2800">
                <a:solidFill>
                  <a:schemeClr val="tx1"/>
                </a:solidFill>
                <a:latin typeface="+mj-lt"/>
              </a:defRPr>
            </a:lvl2pPr>
            <a:lvl3pPr>
              <a:defRPr sz="2000">
                <a:solidFill>
                  <a:schemeClr val="tx1"/>
                </a:solidFill>
                <a:latin typeface="+mj-lt"/>
              </a:defRPr>
            </a:lvl3pPr>
            <a:lvl4pPr>
              <a:defRPr sz="1600">
                <a:solidFill>
                  <a:schemeClr val="tx1"/>
                </a:solidFill>
                <a:latin typeface="+mj-lt"/>
              </a:defRPr>
            </a:lvl4pPr>
            <a:lvl5pP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346FC-164B-1E48-8AC9-B1C3A9A0BBEB}" type="datetime1">
              <a:rPr lang="en-US" smtClean="0"/>
              <a:t>2/2/17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4E91225-603B-45C4-9B95-9148E19454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371601"/>
            <a:ext cx="10969943" cy="487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09494-0464-0A4D-9882-F7BCD878CCE9}" type="datetime1">
              <a:rPr lang="en-US" altLang="en-US" smtClean="0"/>
              <a:t>2/2/17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9B43A-D85E-5349-A326-949F8A1B94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911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9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AECCC-D588-4F48-A5A9-CB569549639D}" type="datetime1">
              <a:rPr lang="en-US" smtClean="0"/>
              <a:t>2/2/17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97A0A-6EFB-4AE8-8DF1-FDCC487EDF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72244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72244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18A88-B28E-6C48-8EE4-D710480A13DF}" type="datetime1">
              <a:rPr lang="en-US" smtClean="0"/>
              <a:t>2/2/17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136C2-5ADC-489C-980E-7B21FA7E2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7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61" y="1535117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1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CB907-6EEB-BE42-9571-BA5902357F40}" type="datetime1">
              <a:rPr lang="en-US" smtClean="0"/>
              <a:t>2/2/17</a:t>
            </a:fld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0E099-C28E-4360-8B9F-90F01C11E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E518C-706E-A44F-8185-CAD2C0A17AB4}" type="datetime1">
              <a:rPr lang="en-US" smtClean="0"/>
              <a:t>2/2/17</a:t>
            </a:fld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7BA5B-4022-4ACE-A22E-32320DE3B5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7EB4F-8E31-864F-A1A2-E501EC8ADECD}" type="datetime1">
              <a:rPr lang="en-US" smtClean="0"/>
              <a:t>2/2/17</a:t>
            </a:fld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DB2BA-A88A-4079-B533-94F861A7E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51" y="273054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7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51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EA529-41DC-D04D-8D8B-4459AE6BCBC6}" type="datetime1">
              <a:rPr lang="en-US" smtClean="0"/>
              <a:t>2/2/17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35CE1-4AAF-4E37-8CF5-8E2743339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28600"/>
            <a:ext cx="109699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722441"/>
            <a:ext cx="1096994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33"/>
            <a:ext cx="2844059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fld id="{E7392495-4985-3F44-89F7-F00D9B72EF84}" type="datetime1">
              <a:rPr lang="en-US" smtClean="0"/>
              <a:t>2/2/17</a:t>
            </a:fld>
            <a:endParaRPr lang="en-US"/>
          </a:p>
        </p:txBody>
      </p:sp>
      <p:sp>
        <p:nvSpPr>
          <p:cNvPr id="266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33"/>
            <a:ext cx="3859795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6" y="6245233"/>
            <a:ext cx="2844059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61743AD-4FDF-4A10-9151-5C96EDC5870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62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Myriad Pro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•"/>
        <a:defRPr sz="30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42950" indent="-28575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–"/>
        <a:defRPr sz="2600">
          <a:solidFill>
            <a:schemeClr val="tx1"/>
          </a:solidFill>
          <a:latin typeface="Myriad Pro" pitchFamily="34" charset="0"/>
        </a:defRPr>
      </a:lvl2pPr>
      <a:lvl3pPr marL="1143000" indent="-2286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•"/>
        <a:defRPr sz="2200">
          <a:solidFill>
            <a:schemeClr val="tx1"/>
          </a:solidFill>
          <a:latin typeface="Myriad Pro" pitchFamily="34" charset="0"/>
        </a:defRPr>
      </a:lvl3pPr>
      <a:lvl4pPr marL="1600200" indent="-2286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–"/>
        <a:defRPr>
          <a:solidFill>
            <a:schemeClr val="tx1"/>
          </a:solidFill>
          <a:latin typeface="Myriad Pro" pitchFamily="34" charset="0"/>
        </a:defRPr>
      </a:lvl4pPr>
      <a:lvl5pPr marL="2057400" indent="-2286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Myriad Pro" pitchFamily="34" charset="0"/>
        </a:defRPr>
      </a:lvl5pPr>
      <a:lvl6pPr marL="25146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8" Type="http://schemas.openxmlformats.org/officeDocument/2006/relationships/image" Target="../media/image22.jpeg"/><Relationship Id="rId9" Type="http://schemas.openxmlformats.org/officeDocument/2006/relationships/image" Target="../media/image23.jpeg"/><Relationship Id="rId10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6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3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s.ubc.ca/~lowe/papers/ijcv04.pdf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microsoft.com/office/2007/relationships/hdphoto" Target="../media/hdphoto1.wdp"/><Relationship Id="rId5" Type="http://schemas.openxmlformats.org/officeDocument/2006/relationships/image" Target="../media/image46.pn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microsoft.com/office/2007/relationships/hdphoto" Target="../media/hdphoto3.wdp"/><Relationship Id="rId5" Type="http://schemas.openxmlformats.org/officeDocument/2006/relationships/image" Target="../media/image46.png"/><Relationship Id="rId6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53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oleObject" Target="../embeddings/oleObject5.bin"/><Relationship Id="rId6" Type="http://schemas.openxmlformats.org/officeDocument/2006/relationships/image" Target="../media/image54.w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55.wmf"/><Relationship Id="rId9" Type="http://schemas.openxmlformats.org/officeDocument/2006/relationships/image" Target="../media/image56.png"/><Relationship Id="rId1" Type="http://schemas.openxmlformats.org/officeDocument/2006/relationships/vmlDrawing" Target="../drawings/vmlDrawing4.vml"/><Relationship Id="rId2" Type="http://schemas.openxmlformats.org/officeDocument/2006/relationships/tags" Target="../tags/tag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5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microsoft.com/office/2007/relationships/hdphoto" Target="../media/hdphoto9.wdp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onnellybarnes.com/work/class/2017/intro_vision/proj1/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KeODrepX1NY" TargetMode="External"/><Relationship Id="rId3" Type="http://schemas.openxmlformats.org/officeDocument/2006/relationships/hyperlink" Target="http://people.csail.mit.edu/abedavis/ULF/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67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72.png"/><Relationship Id="rId5" Type="http://schemas.openxmlformats.org/officeDocument/2006/relationships/image" Target="../media/image74.w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73.emf"/><Relationship Id="rId8" Type="http://schemas.openxmlformats.org/officeDocument/2006/relationships/image" Target="../media/image75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4" Type="http://schemas.openxmlformats.org/officeDocument/2006/relationships/hyperlink" Target="https://www.codeproject.com/Articles/619039/Bag-of-Features-Descriptor-on-SIFT-Features-with-O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161" y="2667000"/>
            <a:ext cx="10360501" cy="1470025"/>
          </a:xfrm>
        </p:spPr>
        <p:txBody>
          <a:bodyPr/>
          <a:lstStyle/>
          <a:p>
            <a:r>
              <a:rPr lang="en-US" dirty="0"/>
              <a:t>CS </a:t>
            </a:r>
            <a:r>
              <a:rPr lang="en-US" dirty="0" smtClean="0"/>
              <a:t>4501: Introduction to</a:t>
            </a:r>
            <a:br>
              <a:rPr lang="en-US" dirty="0" smtClean="0"/>
            </a:br>
            <a:r>
              <a:rPr lang="en-US" dirty="0" smtClean="0"/>
              <a:t>Computer Vision</a:t>
            </a:r>
            <a:br>
              <a:rPr lang="en-US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dirty="0" smtClean="0"/>
              <a:t>Sparse Feature Detectors:</a:t>
            </a:r>
            <a:br>
              <a:rPr lang="en-US" dirty="0" smtClean="0"/>
            </a:br>
            <a:r>
              <a:rPr lang="en-US" dirty="0" smtClean="0"/>
              <a:t>Harris Corner,</a:t>
            </a:r>
            <a:br>
              <a:rPr lang="en-US" dirty="0" smtClean="0"/>
            </a:br>
            <a:r>
              <a:rPr lang="en-US" dirty="0" smtClean="0"/>
              <a:t>Difference of Gaussian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828323" y="5715000"/>
            <a:ext cx="8532178" cy="609600"/>
          </a:xfrm>
        </p:spPr>
        <p:txBody>
          <a:bodyPr/>
          <a:lstStyle/>
          <a:p>
            <a:r>
              <a:rPr lang="en-US" dirty="0" smtClean="0"/>
              <a:t>Connelly Barnes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49914" y="6376987"/>
            <a:ext cx="112389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Slides from Jason Lawrence,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Fei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Fei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 Li, Juan Carlos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Niebles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, Alexei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Efros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, Rick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Szeliski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Fredo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 Durand, Kristin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Grauman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, James Hays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75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t="35651" r="16108" b="23345"/>
          <a:stretch/>
        </p:blipFill>
        <p:spPr>
          <a:xfrm>
            <a:off x="609441" y="3802838"/>
            <a:ext cx="8398863" cy="30338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for sparse/local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11733371" cy="4525963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b="1" dirty="0" smtClean="0"/>
              <a:t>Global features </a:t>
            </a:r>
            <a:r>
              <a:rPr lang="en-US" dirty="0" smtClean="0"/>
              <a:t>can only summarize the overall content of the image.</a:t>
            </a:r>
          </a:p>
          <a:p>
            <a:r>
              <a:rPr lang="en-US" b="1" dirty="0" smtClean="0"/>
              <a:t>Local (or sparse) features</a:t>
            </a:r>
            <a:r>
              <a:rPr lang="en-US" dirty="0" smtClean="0"/>
              <a:t> can allow us to match local regions with more geometric accuracy.</a:t>
            </a:r>
          </a:p>
          <a:p>
            <a:r>
              <a:rPr lang="en-US" dirty="0" smtClean="0"/>
              <a:t>Increased robustness to: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536816" y="6447325"/>
            <a:ext cx="3669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Slide from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Fei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Fei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 Li, Juan Carlos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Niebles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71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>
                <a:ea typeface="ＭＳ Ｐゴシック" charset="-128"/>
              </a:rPr>
              <a:t>Motivating Application: Panorama Stitching</a:t>
            </a:r>
            <a:endParaRPr lang="en-US" altLang="x-none" dirty="0">
              <a:ea typeface="ＭＳ Ｐゴシック" charset="-128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Are you getting the whole picture?</a:t>
            </a:r>
          </a:p>
          <a:p>
            <a:pPr lvl="1"/>
            <a:r>
              <a:rPr lang="en-US" altLang="x-none">
                <a:ea typeface="ＭＳ Ｐゴシック" charset="-128"/>
              </a:rPr>
              <a:t>Compact Camera FOV = 50 x 35°</a:t>
            </a:r>
          </a:p>
        </p:txBody>
      </p:sp>
      <p:pic>
        <p:nvPicPr>
          <p:cNvPr id="18435" name="Picture 4" descr="compac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3827463"/>
            <a:ext cx="914400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7916862" y="6515100"/>
            <a:ext cx="2463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x-none" sz="1600">
                <a:latin typeface="Arial" charset="0"/>
              </a:rPr>
              <a:t>Slide from Brown &amp; Lowe</a:t>
            </a:r>
          </a:p>
        </p:txBody>
      </p:sp>
    </p:spTree>
    <p:extLst>
      <p:ext uri="{BB962C8B-B14F-4D97-AF65-F5344CB8AC3E}">
        <p14:creationId xmlns:p14="http://schemas.microsoft.com/office/powerpoint/2010/main" val="60595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ea typeface="ＭＳ Ｐゴシック" charset="-128"/>
              </a:rPr>
              <a:t>Motivating Application: Panorama Stitching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Are you getting the whole picture?</a:t>
            </a:r>
          </a:p>
          <a:p>
            <a:pPr lvl="1"/>
            <a:r>
              <a:rPr lang="en-US" altLang="x-none">
                <a:ea typeface="ＭＳ Ｐゴシック" charset="-128"/>
              </a:rPr>
              <a:t>Compact Camera FOV = 50 x 35°</a:t>
            </a:r>
          </a:p>
          <a:p>
            <a:pPr lvl="1"/>
            <a:r>
              <a:rPr lang="en-US" altLang="x-none">
                <a:ea typeface="ＭＳ Ｐゴシック" charset="-128"/>
              </a:rPr>
              <a:t>Human FOV                = 200 x 135°</a:t>
            </a:r>
          </a:p>
          <a:p>
            <a:pPr lvl="1"/>
            <a:endParaRPr lang="en-US" altLang="x-none">
              <a:ea typeface="ＭＳ Ｐゴシック" charset="-128"/>
            </a:endParaRPr>
          </a:p>
        </p:txBody>
      </p:sp>
      <p:pic>
        <p:nvPicPr>
          <p:cNvPr id="19459" name="Picture 4" descr="huma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3827463"/>
            <a:ext cx="914400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7916862" y="6515100"/>
            <a:ext cx="2463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x-none" sz="1600">
                <a:latin typeface="Arial" charset="0"/>
              </a:rPr>
              <a:t>Slide from Brown &amp; Lowe</a:t>
            </a:r>
          </a:p>
        </p:txBody>
      </p:sp>
    </p:spTree>
    <p:extLst>
      <p:ext uri="{BB962C8B-B14F-4D97-AF65-F5344CB8AC3E}">
        <p14:creationId xmlns:p14="http://schemas.microsoft.com/office/powerpoint/2010/main" val="83680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ea typeface="ＭＳ Ｐゴシック" charset="-128"/>
              </a:rPr>
              <a:t>Motivating Application: Panorama Stitching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Are you getting the whole picture?</a:t>
            </a:r>
          </a:p>
          <a:p>
            <a:pPr lvl="1"/>
            <a:r>
              <a:rPr lang="en-US" altLang="x-none">
                <a:ea typeface="ＭＳ Ｐゴシック" charset="-128"/>
              </a:rPr>
              <a:t>Compact Camera FOV = 50 x 35°</a:t>
            </a:r>
          </a:p>
          <a:p>
            <a:pPr lvl="1"/>
            <a:r>
              <a:rPr lang="en-US" altLang="x-none">
                <a:ea typeface="ＭＳ Ｐゴシック" charset="-128"/>
              </a:rPr>
              <a:t>Human FOV                = 200 x 135°</a:t>
            </a:r>
          </a:p>
          <a:p>
            <a:pPr lvl="1"/>
            <a:r>
              <a:rPr lang="en-US" altLang="x-none">
                <a:ea typeface="ＭＳ Ｐゴシック" charset="-128"/>
              </a:rPr>
              <a:t>Panoramic Mosaic        = 360 x 180°</a:t>
            </a:r>
          </a:p>
          <a:p>
            <a:pPr lvl="1"/>
            <a:endParaRPr lang="en-US" altLang="x-none">
              <a:ea typeface="ＭＳ Ｐゴシック" charset="-128"/>
            </a:endParaRPr>
          </a:p>
        </p:txBody>
      </p:sp>
      <p:pic>
        <p:nvPicPr>
          <p:cNvPr id="20483" name="Picture 4" descr="294x1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3818995"/>
            <a:ext cx="9144000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7916862" y="6515100"/>
            <a:ext cx="2463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x-none" sz="1600">
                <a:latin typeface="Arial" charset="0"/>
              </a:rPr>
              <a:t>Slide from Brown &amp; Lowe</a:t>
            </a:r>
          </a:p>
        </p:txBody>
      </p:sp>
    </p:spTree>
    <p:extLst>
      <p:ext uri="{BB962C8B-B14F-4D97-AF65-F5344CB8AC3E}">
        <p14:creationId xmlns:p14="http://schemas.microsoft.com/office/powerpoint/2010/main" val="24418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Panoramic Photos are old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2208212" y="3048000"/>
            <a:ext cx="7772400" cy="609600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Sydney,1875</a:t>
            </a:r>
          </a:p>
        </p:txBody>
      </p:sp>
      <p:pic>
        <p:nvPicPr>
          <p:cNvPr id="21507" name="Picture 2" descr="C:\Documents and Settings\James\Desktop\cs 129 comp_photo\hays_slides_2012\23\Historic_Sydney_Panora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1524000"/>
            <a:ext cx="92535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:\Documents and Settings\James\Desktop\cs 129 comp_photo\hays_slides_2012\23\800px-بيروت-القرن_١٩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4038601"/>
            <a:ext cx="91122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Content Placeholder 2"/>
          <p:cNvSpPr txBox="1">
            <a:spLocks/>
          </p:cNvSpPr>
          <p:nvPr/>
        </p:nvSpPr>
        <p:spPr bwMode="auto">
          <a:xfrm>
            <a:off x="2208212" y="60198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x-none">
                <a:latin typeface="Arial" charset="0"/>
              </a:rPr>
              <a:t>Beirut, late 1800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s</a:t>
            </a:r>
            <a:endParaRPr lang="en-US" altLang="x-non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8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Panorama Capture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 altLang="x-none">
              <a:ea typeface="ＭＳ Ｐゴシック" charset="-128"/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51556" r="46667" b="7555"/>
          <a:stretch>
            <a:fillRect/>
          </a:stretch>
        </p:blipFill>
        <p:spPr bwMode="auto">
          <a:xfrm>
            <a:off x="5970588" y="1913467"/>
            <a:ext cx="46958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2444" r="43333" b="8221"/>
          <a:stretch>
            <a:fillRect/>
          </a:stretch>
        </p:blipFill>
        <p:spPr bwMode="auto">
          <a:xfrm>
            <a:off x="1522413" y="1227667"/>
            <a:ext cx="42195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5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IMG_01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12" y="2899833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5" descr="IMG_0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2" y="1223433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6" descr="IMG_01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12" y="1223433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IMG_01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2" y="1223433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 descr="IMG_01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12" y="1223433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9" descr="IMG_01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2" y="2899833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0" descr="IMG_010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12" y="2899833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1" descr="IMG_010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2" y="2899833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0012" name="Picture 12" descr="pan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471" y="4471956"/>
            <a:ext cx="6093883" cy="238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0013" name="Text Box 13"/>
          <p:cNvSpPr txBox="1">
            <a:spLocks noChangeArrowheads="1"/>
          </p:cNvSpPr>
          <p:nvPr/>
        </p:nvSpPr>
        <p:spPr bwMode="auto">
          <a:xfrm>
            <a:off x="4646613" y="6461126"/>
            <a:ext cx="3078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x-none" sz="2000">
                <a:latin typeface="Arial" charset="0"/>
              </a:rPr>
              <a:t>virtual wide-angle camera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ea typeface="ＭＳ Ｐゴシック" charset="-128"/>
              </a:rPr>
              <a:t>Mosaics: stitching images together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3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0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Image Alignment</a:t>
            </a:r>
          </a:p>
        </p:txBody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4411" y="3176245"/>
            <a:ext cx="10060705" cy="3124200"/>
          </a:xfrm>
        </p:spPr>
        <p:txBody>
          <a:bodyPr/>
          <a:lstStyle/>
          <a:p>
            <a:r>
              <a:rPr lang="en-US" altLang="x-none" dirty="0">
                <a:ea typeface="ＭＳ Ｐゴシック" charset="-128"/>
              </a:rPr>
              <a:t>How do we align two images automatically?</a:t>
            </a:r>
          </a:p>
          <a:p>
            <a:r>
              <a:rPr lang="en-US" altLang="x-none" dirty="0">
                <a:ea typeface="ＭＳ Ｐゴシック" charset="-128"/>
              </a:rPr>
              <a:t>Two broad approaches:</a:t>
            </a:r>
          </a:p>
          <a:p>
            <a:pPr lvl="1"/>
            <a:r>
              <a:rPr lang="en-US" altLang="x-none" dirty="0">
                <a:ea typeface="ＭＳ Ｐゴシック" charset="-128"/>
              </a:rPr>
              <a:t>Feature-based alignment</a:t>
            </a:r>
          </a:p>
          <a:p>
            <a:pPr lvl="2"/>
            <a:r>
              <a:rPr lang="en-US" altLang="x-none" dirty="0">
                <a:ea typeface="ＭＳ Ｐゴシック" charset="-128"/>
              </a:rPr>
              <a:t>Find a few matching features in both images</a:t>
            </a:r>
          </a:p>
          <a:p>
            <a:pPr lvl="2"/>
            <a:r>
              <a:rPr lang="en-US" altLang="x-none" dirty="0">
                <a:ea typeface="ＭＳ Ｐゴシック" charset="-128"/>
              </a:rPr>
              <a:t>Compute alignment</a:t>
            </a:r>
          </a:p>
          <a:p>
            <a:pPr lvl="1"/>
            <a:r>
              <a:rPr lang="en-US" altLang="x-none" dirty="0">
                <a:ea typeface="ＭＳ Ｐゴシック" charset="-128"/>
              </a:rPr>
              <a:t>Direct (pixel-based) alignment</a:t>
            </a:r>
          </a:p>
          <a:p>
            <a:pPr lvl="2"/>
            <a:r>
              <a:rPr lang="en-US" altLang="x-none" dirty="0">
                <a:ea typeface="ＭＳ Ｐゴシック" charset="-128"/>
              </a:rPr>
              <a:t>Search for alignment where most pixels </a:t>
            </a:r>
            <a:r>
              <a:rPr lang="en-US" altLang="x-none" dirty="0" smtClean="0">
                <a:ea typeface="ＭＳ Ｐゴシック" charset="-128"/>
              </a:rPr>
              <a:t>agree</a:t>
            </a:r>
          </a:p>
          <a:p>
            <a:pPr lvl="2"/>
            <a:r>
              <a:rPr lang="en-US" altLang="x-none" dirty="0" smtClean="0">
                <a:ea typeface="ＭＳ Ｐゴシック" charset="-128"/>
              </a:rPr>
              <a:t>High computation requirements if many unknown alignment parameters</a:t>
            </a:r>
            <a:endParaRPr lang="en-US" altLang="x-none" dirty="0">
              <a:ea typeface="ＭＳ Ｐゴシック" charset="-128"/>
            </a:endParaRPr>
          </a:p>
        </p:txBody>
      </p:sp>
      <p:sp>
        <p:nvSpPr>
          <p:cNvPr id="714756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6627812" y="1219200"/>
            <a:ext cx="2057400" cy="1752600"/>
          </a:xfrm>
          <a:prstGeom prst="actionButtonHome">
            <a:avLst/>
          </a:prstGeom>
          <a:solidFill>
            <a:schemeClr val="bg2">
              <a:alpha val="2392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72708" name="AutoShape 5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3929062" y="1066801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72709" name="Line 6"/>
          <p:cNvSpPr>
            <a:spLocks noChangeShapeType="1"/>
          </p:cNvSpPr>
          <p:nvPr/>
        </p:nvSpPr>
        <p:spPr bwMode="auto">
          <a:xfrm flipV="1">
            <a:off x="5561012" y="22098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4759" name="Oval 7"/>
          <p:cNvSpPr>
            <a:spLocks noChangeAspect="1" noChangeArrowheads="1"/>
          </p:cNvSpPr>
          <p:nvPr/>
        </p:nvSpPr>
        <p:spPr bwMode="auto">
          <a:xfrm>
            <a:off x="7575550" y="14049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714760" name="Oval 8"/>
          <p:cNvSpPr>
            <a:spLocks noChangeAspect="1" noChangeArrowheads="1"/>
          </p:cNvSpPr>
          <p:nvPr/>
        </p:nvSpPr>
        <p:spPr bwMode="auto">
          <a:xfrm>
            <a:off x="4756150" y="1447801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714761" name="Oval 9"/>
          <p:cNvSpPr>
            <a:spLocks noChangeAspect="1" noChangeArrowheads="1"/>
          </p:cNvSpPr>
          <p:nvPr/>
        </p:nvSpPr>
        <p:spPr bwMode="auto">
          <a:xfrm>
            <a:off x="8108950" y="2700338"/>
            <a:ext cx="119062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714762" name="Oval 10"/>
          <p:cNvSpPr>
            <a:spLocks noChangeAspect="1" noChangeArrowheads="1"/>
          </p:cNvSpPr>
          <p:nvPr/>
        </p:nvSpPr>
        <p:spPr bwMode="auto">
          <a:xfrm>
            <a:off x="4799013" y="2547938"/>
            <a:ext cx="119063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714763" name="AutoShape 11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6748462" y="1108076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714764" name="Oval 12"/>
          <p:cNvSpPr>
            <a:spLocks noChangeAspect="1" noChangeArrowheads="1"/>
          </p:cNvSpPr>
          <p:nvPr/>
        </p:nvSpPr>
        <p:spPr bwMode="auto">
          <a:xfrm>
            <a:off x="7618413" y="2624138"/>
            <a:ext cx="119063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714765" name="AutoShape 13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6627812" y="1219200"/>
            <a:ext cx="2057400" cy="1752600"/>
          </a:xfrm>
          <a:prstGeom prst="actionButtonHome">
            <a:avLst/>
          </a:prstGeom>
          <a:solidFill>
            <a:schemeClr val="bg2">
              <a:alpha val="2392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714766" name="AutoShape 1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12614275" y="1219201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714767" name="AutoShape 15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557418">
            <a:off x="12461875" y="1066801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714768" name="AutoShape 1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4652012">
            <a:off x="12612688" y="1066801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59360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4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4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4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4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714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714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714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714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714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714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755" grpId="0" build="p"/>
      <p:bldP spid="714756" grpId="0" animBg="1"/>
      <p:bldP spid="714759" grpId="0" animBg="1"/>
      <p:bldP spid="714759" grpId="1" animBg="1"/>
      <p:bldP spid="714760" grpId="0" animBg="1"/>
      <p:bldP spid="714760" grpId="1" animBg="1"/>
      <p:bldP spid="714761" grpId="0" animBg="1"/>
      <p:bldP spid="714761" grpId="1" animBg="1"/>
      <p:bldP spid="714762" grpId="0" animBg="1"/>
      <p:bldP spid="714762" grpId="1" animBg="1"/>
      <p:bldP spid="714763" grpId="0" animBg="1"/>
      <p:bldP spid="714763" grpId="1" animBg="1"/>
      <p:bldP spid="714764" grpId="0" animBg="1"/>
      <p:bldP spid="714764" grpId="1" animBg="1"/>
      <p:bldP spid="714764" grpId="2" animBg="1"/>
      <p:bldP spid="714765" grpId="0" animBg="1"/>
      <p:bldP spid="714766" grpId="0" animBg="1"/>
      <p:bldP spid="714767" grpId="0" animBg="1"/>
      <p:bldP spid="71476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609441" y="1371600"/>
            <a:ext cx="11352370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x-none" sz="3600" dirty="0" smtClean="0">
                <a:solidFill>
                  <a:srgbClr val="4C57FF"/>
                </a:solidFill>
                <a:latin typeface="Calibri" charset="0"/>
                <a:ea typeface="Calibri" charset="0"/>
                <a:cs typeface="Calibri" charset="0"/>
              </a:rPr>
              <a:t>Find corresponding feature points</a:t>
            </a:r>
            <a:endParaRPr lang="en-US" altLang="x-none" sz="3600" dirty="0">
              <a:solidFill>
                <a:srgbClr val="4C57FF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buFont typeface="Arial" charset="0"/>
              <a:buChar char="•"/>
            </a:pPr>
            <a:r>
              <a:rPr lang="en-US" altLang="x-none" sz="3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Fit </a:t>
            </a:r>
            <a:r>
              <a:rPr lang="en-US" altLang="x-none" sz="3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 model placing the two images in correspondence</a:t>
            </a:r>
            <a:endParaRPr lang="en-US" altLang="x-none" sz="36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buFont typeface="Arial" charset="0"/>
              <a:buChar char="•"/>
            </a:pPr>
            <a:r>
              <a:rPr lang="en-US" altLang="x-none" sz="3600" dirty="0">
                <a:latin typeface="Calibri" charset="0"/>
                <a:ea typeface="Calibri" charset="0"/>
                <a:cs typeface="Calibri" charset="0"/>
              </a:rPr>
              <a:t>Blend / cut</a:t>
            </a:r>
          </a:p>
          <a:p>
            <a:pPr>
              <a:buFont typeface="Arial" charset="0"/>
              <a:buChar char="•"/>
            </a:pPr>
            <a:endParaRPr lang="en-US" altLang="x-none" sz="3200" dirty="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Arial" charset="0"/>
              <a:buChar char="•"/>
            </a:pPr>
            <a:endParaRPr lang="en-US" altLang="x-none" sz="3200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6627" name="Group 1"/>
          <p:cNvGrpSpPr>
            <a:grpSpLocks/>
          </p:cNvGrpSpPr>
          <p:nvPr/>
        </p:nvGrpSpPr>
        <p:grpSpPr bwMode="auto">
          <a:xfrm>
            <a:off x="2208212" y="3657600"/>
            <a:ext cx="7789862" cy="2968625"/>
            <a:chOff x="838200" y="3810000"/>
            <a:chExt cx="7485063" cy="2663825"/>
          </a:xfrm>
        </p:grpSpPr>
        <p:pic>
          <p:nvPicPr>
            <p:cNvPr id="26628" name="Picture 4" descr="SIFT2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3810000"/>
              <a:ext cx="3675063" cy="266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29" name="Picture 5" descr="SIFT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810000"/>
              <a:ext cx="3675063" cy="266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0" name="Line 6"/>
            <p:cNvSpPr>
              <a:spLocks noChangeShapeType="1"/>
            </p:cNvSpPr>
            <p:nvPr/>
          </p:nvSpPr>
          <p:spPr bwMode="auto">
            <a:xfrm flipV="1">
              <a:off x="3276600" y="4610100"/>
              <a:ext cx="1905000" cy="1524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1" name="Line 7"/>
            <p:cNvSpPr>
              <a:spLocks noChangeShapeType="1"/>
            </p:cNvSpPr>
            <p:nvPr/>
          </p:nvSpPr>
          <p:spPr bwMode="auto">
            <a:xfrm>
              <a:off x="4219575" y="4879975"/>
              <a:ext cx="1816100" cy="142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2" name="Line 8"/>
            <p:cNvSpPr>
              <a:spLocks noChangeShapeType="1"/>
            </p:cNvSpPr>
            <p:nvPr/>
          </p:nvSpPr>
          <p:spPr bwMode="auto">
            <a:xfrm flipV="1">
              <a:off x="3711575" y="5981700"/>
              <a:ext cx="1698625" cy="14287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3" name="Line 9"/>
            <p:cNvSpPr>
              <a:spLocks noChangeShapeType="1"/>
            </p:cNvSpPr>
            <p:nvPr/>
          </p:nvSpPr>
          <p:spPr bwMode="auto">
            <a:xfrm flipV="1">
              <a:off x="4168775" y="5524500"/>
              <a:ext cx="1736725" cy="4127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4" name="Line 10"/>
            <p:cNvSpPr>
              <a:spLocks noChangeShapeType="1"/>
            </p:cNvSpPr>
            <p:nvPr/>
          </p:nvSpPr>
          <p:spPr bwMode="auto">
            <a:xfrm flipV="1">
              <a:off x="3432175" y="5105400"/>
              <a:ext cx="1825625" cy="13017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5" name="Text Box 11"/>
            <p:cNvSpPr txBox="1">
              <a:spLocks noChangeArrowheads="1"/>
            </p:cNvSpPr>
            <p:nvPr/>
          </p:nvSpPr>
          <p:spPr bwMode="auto">
            <a:xfrm>
              <a:off x="4205008" y="3908425"/>
              <a:ext cx="768908" cy="1408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x-none" sz="9600" b="1">
                  <a:solidFill>
                    <a:srgbClr val="FF0000"/>
                  </a:solidFill>
                </a:rPr>
                <a:t>?</a:t>
              </a:r>
              <a:endParaRPr lang="ru-RU" altLang="x-none" sz="9600" b="1">
                <a:solidFill>
                  <a:srgbClr val="FF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>
                <a:ea typeface="ＭＳ Ｐゴシック" charset="-128"/>
              </a:rPr>
              <a:t>Feature-based Panorama Stitching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30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5" descr="inliers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921125"/>
            <a:ext cx="3675062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6" descr="inliers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3921125"/>
            <a:ext cx="3675062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09441" y="1371600"/>
            <a:ext cx="11352370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x-none" sz="3600" dirty="0">
                <a:latin typeface="Calibri" charset="0"/>
                <a:ea typeface="Calibri" charset="0"/>
                <a:cs typeface="Calibri" charset="0"/>
              </a:rPr>
              <a:t>Find corresponding feature points</a:t>
            </a:r>
          </a:p>
          <a:p>
            <a:pPr>
              <a:buFont typeface="Arial" charset="0"/>
              <a:buChar char="•"/>
            </a:pPr>
            <a:r>
              <a:rPr lang="en-US" altLang="x-none" sz="3600" dirty="0" smtClean="0">
                <a:solidFill>
                  <a:srgbClr val="4C57FF"/>
                </a:solidFill>
                <a:latin typeface="Calibri" charset="0"/>
                <a:ea typeface="Calibri" charset="0"/>
                <a:cs typeface="Calibri" charset="0"/>
              </a:rPr>
              <a:t>Fit a model placing the two images in correspondence</a:t>
            </a:r>
            <a:endParaRPr lang="en-US" altLang="x-none" sz="3600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buFont typeface="Arial" charset="0"/>
              <a:buChar char="•"/>
            </a:pPr>
            <a:r>
              <a:rPr lang="en-US" altLang="x-none" sz="3600" dirty="0">
                <a:latin typeface="Calibri" charset="0"/>
                <a:ea typeface="Calibri" charset="0"/>
                <a:cs typeface="Calibri" charset="0"/>
              </a:rPr>
              <a:t>Blend / cut</a:t>
            </a:r>
          </a:p>
          <a:p>
            <a:pPr>
              <a:buFont typeface="Arial" charset="0"/>
              <a:buChar char="•"/>
            </a:pPr>
            <a:endParaRPr lang="en-US" altLang="x-none" sz="3200" dirty="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Arial" charset="0"/>
              <a:buChar char="•"/>
            </a:pPr>
            <a:endParaRPr lang="en-US" altLang="x-none" sz="32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ea typeface="ＭＳ Ｐゴシック" charset="-128"/>
              </a:rPr>
              <a:t>Feature-based Panorama Stitching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39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371601"/>
            <a:ext cx="11460639" cy="4876804"/>
          </a:xfrm>
        </p:spPr>
        <p:txBody>
          <a:bodyPr/>
          <a:lstStyle/>
          <a:p>
            <a:r>
              <a:rPr lang="en-US" b="1" dirty="0" smtClean="0"/>
              <a:t>Motivation for sparse features</a:t>
            </a:r>
          </a:p>
          <a:p>
            <a:r>
              <a:rPr lang="en-US" dirty="0" smtClean="0"/>
              <a:t>Harris corner detector</a:t>
            </a:r>
          </a:p>
          <a:p>
            <a:pPr lvl="1"/>
            <a:r>
              <a:rPr lang="en-US" dirty="0" smtClean="0"/>
              <a:t>Project 1</a:t>
            </a:r>
          </a:p>
          <a:p>
            <a:r>
              <a:rPr lang="en-US" dirty="0" smtClean="0"/>
              <a:t>Difference of Gaussian (blob) feature detector</a:t>
            </a:r>
          </a:p>
          <a:p>
            <a:pPr lvl="1"/>
            <a:r>
              <a:rPr lang="en-US" dirty="0" smtClean="0"/>
              <a:t>Image pyramids</a:t>
            </a:r>
          </a:p>
          <a:p>
            <a:pPr lvl="1"/>
            <a:r>
              <a:rPr lang="en-US" dirty="0" smtClean="0"/>
              <a:t>Feature detector</a:t>
            </a:r>
          </a:p>
        </p:txBody>
      </p:sp>
    </p:spTree>
    <p:extLst>
      <p:ext uri="{BB962C8B-B14F-4D97-AF65-F5344CB8AC3E}">
        <p14:creationId xmlns:p14="http://schemas.microsoft.com/office/powerpoint/2010/main" val="118189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09441" y="1371600"/>
            <a:ext cx="11352370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x-none" sz="3600" dirty="0" smtClean="0">
                <a:latin typeface="Calibri" charset="0"/>
                <a:ea typeface="Calibri" charset="0"/>
                <a:cs typeface="Calibri" charset="0"/>
              </a:rPr>
              <a:t>Detect feature points</a:t>
            </a:r>
            <a:endParaRPr lang="en-US" altLang="x-none" sz="3600" dirty="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Arial" charset="0"/>
              <a:buChar char="•"/>
            </a:pPr>
            <a:r>
              <a:rPr lang="en-US" altLang="x-none" sz="3600" dirty="0" smtClean="0">
                <a:latin typeface="Calibri" charset="0"/>
                <a:ea typeface="Calibri" charset="0"/>
                <a:cs typeface="Calibri" charset="0"/>
              </a:rPr>
              <a:t>Fit a model placing the two images in correspondence</a:t>
            </a:r>
          </a:p>
          <a:p>
            <a:pPr>
              <a:buFont typeface="Arial" charset="0"/>
              <a:buChar char="•"/>
            </a:pPr>
            <a:r>
              <a:rPr lang="en-US" altLang="x-none" sz="3600" dirty="0" smtClean="0">
                <a:solidFill>
                  <a:srgbClr val="4C57FF"/>
                </a:solidFill>
                <a:latin typeface="Calibri" charset="0"/>
                <a:ea typeface="Calibri" charset="0"/>
                <a:cs typeface="Calibri" charset="0"/>
              </a:rPr>
              <a:t>Blend / cut</a:t>
            </a:r>
            <a:endParaRPr lang="en-US" altLang="x-none" sz="3600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buFont typeface="Arial" charset="0"/>
              <a:buChar char="•"/>
            </a:pPr>
            <a:endParaRPr lang="en-US" altLang="x-none" sz="3200" dirty="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Arial" charset="0"/>
              <a:buChar char="•"/>
            </a:pPr>
            <a:endParaRPr lang="en-US" altLang="x-none" sz="32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ea typeface="ＭＳ Ｐゴシック" charset="-128"/>
              </a:rPr>
              <a:t>Feature-based Panorama Stitching</a:t>
            </a:r>
            <a:endParaRPr lang="en-US" dirty="0"/>
          </a:p>
        </p:txBody>
      </p:sp>
      <p:pic>
        <p:nvPicPr>
          <p:cNvPr id="6" name="Picture 5" descr="homogra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3" y="3581400"/>
            <a:ext cx="6221413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04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How to do it?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dirty="0">
                <a:ea typeface="ＭＳ Ｐゴシック" charset="-128"/>
              </a:rPr>
              <a:t>Basic Procedure</a:t>
            </a:r>
          </a:p>
          <a:p>
            <a:pPr lvl="1"/>
            <a:r>
              <a:rPr lang="en-US" altLang="x-none" dirty="0">
                <a:ea typeface="ＭＳ Ｐゴシック" charset="-128"/>
              </a:rPr>
              <a:t>Take a sequence of images from the same position</a:t>
            </a:r>
          </a:p>
          <a:p>
            <a:pPr lvl="2"/>
            <a:r>
              <a:rPr lang="en-US" altLang="x-none" dirty="0">
                <a:ea typeface="ＭＳ Ｐゴシック" charset="-128"/>
              </a:rPr>
              <a:t>Rotate the camera about its optical center</a:t>
            </a:r>
          </a:p>
          <a:p>
            <a:pPr lvl="1"/>
            <a:r>
              <a:rPr lang="en-US" altLang="x-none" dirty="0">
                <a:ea typeface="ＭＳ Ｐゴシック" charset="-128"/>
              </a:rPr>
              <a:t>Compute transformation between second image and first</a:t>
            </a:r>
          </a:p>
          <a:p>
            <a:pPr lvl="1"/>
            <a:r>
              <a:rPr lang="en-US" altLang="x-none" dirty="0">
                <a:ea typeface="ＭＳ Ｐゴシック" charset="-128"/>
              </a:rPr>
              <a:t>Transform the second image to overlap with the first</a:t>
            </a:r>
          </a:p>
          <a:p>
            <a:pPr lvl="1"/>
            <a:r>
              <a:rPr lang="en-US" altLang="x-none" dirty="0">
                <a:ea typeface="ＭＳ Ｐゴシック" charset="-128"/>
              </a:rPr>
              <a:t>Blend the two together to create a mosaic</a:t>
            </a:r>
          </a:p>
          <a:p>
            <a:pPr lvl="1"/>
            <a:r>
              <a:rPr lang="en-US" altLang="x-none" dirty="0">
                <a:ea typeface="ＭＳ Ｐゴシック" charset="-128"/>
              </a:rPr>
              <a:t>If there are more images, repeat</a:t>
            </a:r>
          </a:p>
          <a:p>
            <a:pPr lvl="1"/>
            <a:endParaRPr lang="en-US" altLang="x-none" sz="100" dirty="0">
              <a:ea typeface="ＭＳ Ｐゴシック" charset="-128"/>
            </a:endParaRPr>
          </a:p>
          <a:p>
            <a:r>
              <a:rPr lang="en-US" altLang="x-none" dirty="0">
                <a:ea typeface="ＭＳ Ｐゴシック" charset="-128"/>
              </a:rPr>
              <a:t>…but </a:t>
            </a:r>
            <a:r>
              <a:rPr lang="en-US" altLang="x-none" b="1" dirty="0">
                <a:ea typeface="ＭＳ Ｐゴシック" charset="-128"/>
              </a:rPr>
              <a:t>wait</a:t>
            </a:r>
            <a:r>
              <a:rPr lang="en-US" altLang="x-none" dirty="0">
                <a:ea typeface="ＭＳ Ｐゴシック" charset="-128"/>
              </a:rPr>
              <a:t>, why should this work at all?</a:t>
            </a:r>
          </a:p>
          <a:p>
            <a:pPr lvl="1"/>
            <a:r>
              <a:rPr lang="en-US" altLang="x-none" dirty="0">
                <a:ea typeface="ＭＳ Ｐゴシック" charset="-128"/>
              </a:rPr>
              <a:t>What about the 3D geometry of the scene?</a:t>
            </a:r>
          </a:p>
          <a:p>
            <a:pPr lvl="1"/>
            <a:r>
              <a:rPr lang="en-US" altLang="x-none" dirty="0">
                <a:ea typeface="ＭＳ Ｐゴシック" charset="-128"/>
              </a:rPr>
              <a:t>Why </a:t>
            </a:r>
            <a:r>
              <a:rPr lang="en-US" altLang="x-none" dirty="0" err="1">
                <a:ea typeface="ＭＳ Ｐゴシック" charset="-128"/>
              </a:rPr>
              <a:t>aren</a:t>
            </a:r>
            <a:r>
              <a:rPr lang="ja-JP" altLang="en-US" dirty="0">
                <a:ea typeface="ＭＳ Ｐゴシック" charset="-128"/>
              </a:rPr>
              <a:t>’</a:t>
            </a:r>
            <a:r>
              <a:rPr lang="en-US" altLang="ja-JP" dirty="0">
                <a:ea typeface="ＭＳ Ｐゴシック" charset="-128"/>
              </a:rPr>
              <a:t>t we using it?</a:t>
            </a:r>
            <a:endParaRPr lang="en-US" altLang="x-none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9525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099" grpId="0" build="p" bldLvl="2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Aligning images</a:t>
            </a:r>
          </a:p>
        </p:txBody>
      </p:sp>
      <p:sp>
        <p:nvSpPr>
          <p:cNvPr id="64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89212" y="4495800"/>
            <a:ext cx="6553200" cy="533400"/>
          </a:xfrm>
        </p:spPr>
        <p:txBody>
          <a:bodyPr/>
          <a:lstStyle/>
          <a:p>
            <a:pPr lvl="1">
              <a:buFontTx/>
              <a:buNone/>
            </a:pPr>
            <a:r>
              <a:rPr lang="en-US" altLang="x-none">
                <a:ea typeface="ＭＳ Ｐゴシック" charset="-128"/>
              </a:rPr>
              <a:t>Translations are not enough to align the images</a:t>
            </a:r>
          </a:p>
        </p:txBody>
      </p:sp>
      <p:pic>
        <p:nvPicPr>
          <p:cNvPr id="30723" name="Picture 6" descr="IMG_01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2" y="1066800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5" descr="IMG_01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262" y="1066800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33" name="Picture 13" descr="pa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13" y="4953000"/>
            <a:ext cx="3757613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901826" y="2514600"/>
            <a:ext cx="8002587" cy="1911350"/>
            <a:chOff x="239" y="1584"/>
            <a:chExt cx="5041" cy="1204"/>
          </a:xfrm>
        </p:grpSpPr>
        <p:pic>
          <p:nvPicPr>
            <p:cNvPr id="30727" name="Picture 7" descr="IMG_010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6" y="1824"/>
              <a:ext cx="1284" cy="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8" name="Picture 11" descr="IMG_01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824"/>
              <a:ext cx="1284" cy="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9" name="Picture 8" descr="IMG_01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824"/>
              <a:ext cx="1284" cy="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0" name="Picture 12" descr="IMG_010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" y="1824"/>
              <a:ext cx="1284" cy="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1" name="Text Box 15"/>
            <p:cNvSpPr txBox="1">
              <a:spLocks noChangeArrowheads="1"/>
            </p:cNvSpPr>
            <p:nvPr/>
          </p:nvSpPr>
          <p:spPr bwMode="auto">
            <a:xfrm>
              <a:off x="239" y="1584"/>
              <a:ext cx="81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r>
                <a:rPr lang="en-US" altLang="x-none" sz="2000">
                  <a:latin typeface="Arial" charset="0"/>
                </a:rPr>
                <a:t>left on top</a:t>
              </a:r>
            </a:p>
          </p:txBody>
        </p:sp>
        <p:sp>
          <p:nvSpPr>
            <p:cNvPr id="30732" name="Text Box 16"/>
            <p:cNvSpPr txBox="1">
              <a:spLocks noChangeArrowheads="1"/>
            </p:cNvSpPr>
            <p:nvPr/>
          </p:nvSpPr>
          <p:spPr bwMode="auto">
            <a:xfrm>
              <a:off x="4365" y="1584"/>
              <a:ext cx="91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r>
                <a:rPr lang="en-US" altLang="x-none" sz="2000">
                  <a:latin typeface="Arial" charset="0"/>
                </a:rPr>
                <a:t>right on top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433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2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Direct Alignment </a:t>
            </a:r>
          </a:p>
        </p:txBody>
      </p:sp>
      <p:sp>
        <p:nvSpPr>
          <p:cNvPr id="71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8212" y="914400"/>
            <a:ext cx="7924800" cy="5257800"/>
          </a:xfrm>
        </p:spPr>
        <p:txBody>
          <a:bodyPr/>
          <a:lstStyle/>
          <a:p>
            <a:pPr marL="457200" indent="-457200">
              <a:lnSpc>
                <a:spcPct val="90000"/>
              </a:lnSpc>
            </a:pPr>
            <a:r>
              <a:rPr lang="en-US" altLang="x-none">
                <a:ea typeface="ＭＳ Ｐゴシック" charset="-128"/>
              </a:rPr>
              <a:t>The simplest approach is a brute force search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altLang="x-none">
                <a:ea typeface="ＭＳ Ｐゴシック" charset="-128"/>
              </a:rPr>
              <a:t>Need to define image matching function</a:t>
            </a:r>
          </a:p>
          <a:p>
            <a:pPr marL="1257300" lvl="2" indent="-342900">
              <a:lnSpc>
                <a:spcPct val="90000"/>
              </a:lnSpc>
            </a:pPr>
            <a:r>
              <a:rPr lang="en-US" altLang="x-none">
                <a:ea typeface="ＭＳ Ｐゴシック" charset="-128"/>
              </a:rPr>
              <a:t>SSD, Normalized Correlation, edge matching, etc.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altLang="x-none">
                <a:ea typeface="ＭＳ Ｐゴシック" charset="-128"/>
              </a:rPr>
              <a:t>Search over all parameters within a reasonable range:</a:t>
            </a:r>
          </a:p>
          <a:p>
            <a:pPr marL="457200" indent="-457200">
              <a:lnSpc>
                <a:spcPct val="90000"/>
              </a:lnSpc>
            </a:pPr>
            <a:endParaRPr lang="en-US" altLang="x-none">
              <a:ea typeface="ＭＳ Ｐゴシック" charset="-128"/>
            </a:endParaRPr>
          </a:p>
          <a:p>
            <a:pPr marL="457200" indent="-457200">
              <a:lnSpc>
                <a:spcPct val="90000"/>
              </a:lnSpc>
            </a:pPr>
            <a:r>
              <a:rPr lang="en-US" altLang="x-none">
                <a:ea typeface="ＭＳ Ｐゴシック" charset="-128"/>
              </a:rPr>
              <a:t>e.g. for translation: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x-none" sz="2000">
                <a:latin typeface="Courier" charset="0"/>
                <a:ea typeface="ＭＳ Ｐゴシック" charset="-128"/>
              </a:rPr>
              <a:t>for tx=x0:step:x1,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x-none" sz="2000">
                <a:latin typeface="Courier" charset="0"/>
                <a:ea typeface="ＭＳ Ｐゴシック" charset="-128"/>
              </a:rPr>
              <a:t>  for ty=y0:step:y1,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x-none" sz="2000">
                <a:latin typeface="Courier" charset="0"/>
                <a:ea typeface="ＭＳ Ｐゴシック" charset="-128"/>
              </a:rPr>
              <a:t>     compare image1(x,y) to image2(x+tx,y+ty)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x-none" sz="2000">
                <a:latin typeface="Courier" charset="0"/>
                <a:ea typeface="ＭＳ Ｐゴシック" charset="-128"/>
              </a:rPr>
              <a:t>  end;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x-none" sz="2000">
                <a:latin typeface="Courier" charset="0"/>
                <a:ea typeface="ＭＳ Ｐゴシック" charset="-128"/>
              </a:rPr>
              <a:t>end;</a:t>
            </a:r>
          </a:p>
          <a:p>
            <a:pPr marL="457200" indent="-457200">
              <a:lnSpc>
                <a:spcPct val="90000"/>
              </a:lnSpc>
            </a:pPr>
            <a:endParaRPr lang="en-US" altLang="x-none">
              <a:ea typeface="ＭＳ Ｐゴシック" charset="-128"/>
            </a:endParaRPr>
          </a:p>
          <a:p>
            <a:pPr marL="457200" indent="-457200">
              <a:lnSpc>
                <a:spcPct val="90000"/>
              </a:lnSpc>
            </a:pPr>
            <a:r>
              <a:rPr lang="en-US" altLang="x-none">
                <a:ea typeface="ＭＳ Ｐゴシック" charset="-128"/>
              </a:rPr>
              <a:t>Need to pick correct </a:t>
            </a:r>
            <a:r>
              <a:rPr lang="en-US" altLang="x-none">
                <a:latin typeface="Courier" charset="0"/>
                <a:ea typeface="ＭＳ Ｐゴシック" charset="-128"/>
              </a:rPr>
              <a:t>x0,x1</a:t>
            </a:r>
            <a:r>
              <a:rPr lang="en-US" altLang="x-none">
                <a:ea typeface="ＭＳ Ｐゴシック" charset="-128"/>
              </a:rPr>
              <a:t> and </a:t>
            </a:r>
            <a:r>
              <a:rPr lang="en-US" altLang="x-none">
                <a:latin typeface="Courier" charset="0"/>
                <a:ea typeface="ＭＳ Ｐゴシック" charset="-128"/>
              </a:rPr>
              <a:t>step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altLang="x-none">
                <a:ea typeface="ＭＳ Ｐゴシック" charset="-128"/>
              </a:rPr>
              <a:t>What happens if </a:t>
            </a:r>
            <a:r>
              <a:rPr lang="en-US" altLang="x-none">
                <a:latin typeface="Courier" charset="0"/>
                <a:ea typeface="ＭＳ Ｐゴシック" charset="-128"/>
              </a:rPr>
              <a:t>step</a:t>
            </a:r>
            <a:r>
              <a:rPr lang="en-US" altLang="x-none">
                <a:ea typeface="ＭＳ Ｐゴシック" charset="-128"/>
              </a:rPr>
              <a:t> is too large?</a:t>
            </a:r>
          </a:p>
        </p:txBody>
      </p:sp>
    </p:spTree>
    <p:extLst>
      <p:ext uri="{BB962C8B-B14F-4D97-AF65-F5344CB8AC3E}">
        <p14:creationId xmlns:p14="http://schemas.microsoft.com/office/powerpoint/2010/main" val="1573659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7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577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Direct Alignment (brute force)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08212" y="914400"/>
            <a:ext cx="7772400" cy="990600"/>
          </a:xfrm>
        </p:spPr>
        <p:txBody>
          <a:bodyPr/>
          <a:lstStyle/>
          <a:p>
            <a:pPr marL="0" indent="0"/>
            <a:r>
              <a:rPr lang="en-US" altLang="x-none">
                <a:ea typeface="ＭＳ Ｐゴシック" charset="-128"/>
              </a:rPr>
              <a:t>What if we want to search for more complicated transformation, e.g. homography?</a:t>
            </a:r>
          </a:p>
        </p:txBody>
      </p:sp>
      <p:sp>
        <p:nvSpPr>
          <p:cNvPr id="716804" name="Rectangle 4"/>
          <p:cNvSpPr>
            <a:spLocks noChangeArrowheads="1"/>
          </p:cNvSpPr>
          <p:nvPr/>
        </p:nvSpPr>
        <p:spPr bwMode="auto">
          <a:xfrm>
            <a:off x="1979612" y="3260726"/>
            <a:ext cx="83820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x-none" sz="2000">
                <a:latin typeface="Courier" charset="0"/>
              </a:rPr>
              <a:t>for a=a0:astep:a1,</a:t>
            </a:r>
          </a:p>
          <a:p>
            <a:r>
              <a:rPr lang="en-US" altLang="x-none" sz="2000">
                <a:latin typeface="Courier" charset="0"/>
              </a:rPr>
              <a:t>  for b=b0:bstep:b1,</a:t>
            </a:r>
          </a:p>
          <a:p>
            <a:r>
              <a:rPr lang="en-US" altLang="x-none" sz="2000">
                <a:latin typeface="Courier" charset="0"/>
              </a:rPr>
              <a:t>    for c=c0:cstep:c1,</a:t>
            </a:r>
          </a:p>
          <a:p>
            <a:r>
              <a:rPr lang="en-US" altLang="x-none" sz="2000">
                <a:latin typeface="Courier" charset="0"/>
              </a:rPr>
              <a:t>      for d=d0:dstep:d1,</a:t>
            </a:r>
          </a:p>
          <a:p>
            <a:r>
              <a:rPr lang="en-US" altLang="x-none" sz="2000">
                <a:latin typeface="Courier" charset="0"/>
              </a:rPr>
              <a:t>        for e=e0:estep:e1,</a:t>
            </a:r>
          </a:p>
          <a:p>
            <a:r>
              <a:rPr lang="en-US" altLang="x-none" sz="2000">
                <a:latin typeface="Courier" charset="0"/>
              </a:rPr>
              <a:t>          for f=f0:fstep:f1, </a:t>
            </a:r>
          </a:p>
          <a:p>
            <a:r>
              <a:rPr lang="en-US" altLang="x-none" sz="2000">
                <a:latin typeface="Courier" charset="0"/>
              </a:rPr>
              <a:t>             for g=g0:gstep:g1,</a:t>
            </a:r>
          </a:p>
          <a:p>
            <a:r>
              <a:rPr lang="en-US" altLang="x-none" sz="2000">
                <a:latin typeface="Courier" charset="0"/>
              </a:rPr>
              <a:t>                for h=h0:hstep:h1,</a:t>
            </a:r>
          </a:p>
          <a:p>
            <a:r>
              <a:rPr lang="en-US" altLang="x-none" sz="2000">
                <a:latin typeface="Courier" charset="0"/>
              </a:rPr>
              <a:t>     compare image1 to H(image2)</a:t>
            </a:r>
          </a:p>
          <a:p>
            <a:r>
              <a:rPr lang="en-US" altLang="x-none" sz="2000">
                <a:latin typeface="Courier" charset="0"/>
              </a:rPr>
              <a:t>end; end; end; end; end; end; end; end;</a:t>
            </a:r>
          </a:p>
        </p:txBody>
      </p:sp>
      <p:graphicFrame>
        <p:nvGraphicFramePr>
          <p:cNvPr id="31748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4113212" y="1801814"/>
          <a:ext cx="2743200" cy="124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9" name="Equation" r:id="rId3" imgW="1536126" imgH="698339" progId="Equation.3">
                  <p:embed/>
                </p:oleObj>
              </mc:Choice>
              <mc:Fallback>
                <p:oleObj name="Equation" r:id="rId3" imgW="1536126" imgH="698339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3212" y="1801814"/>
                        <a:ext cx="2743200" cy="1246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7547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Problems with brute force</a:t>
            </a:r>
          </a:p>
        </p:txBody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8212" y="914400"/>
            <a:ext cx="7772400" cy="5638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>
                <a:ea typeface="ＭＳ Ｐゴシック" charset="-128"/>
              </a:rPr>
              <a:t>Not realistic</a:t>
            </a:r>
          </a:p>
          <a:p>
            <a:pPr lvl="1">
              <a:lnSpc>
                <a:spcPct val="90000"/>
              </a:lnSpc>
            </a:pPr>
            <a:r>
              <a:rPr lang="en-US" altLang="x-none">
                <a:ea typeface="ＭＳ Ｐゴシック" charset="-128"/>
              </a:rPr>
              <a:t>Search in O(N</a:t>
            </a:r>
            <a:r>
              <a:rPr lang="en-US" altLang="x-none" baseline="30000">
                <a:ea typeface="ＭＳ Ｐゴシック" charset="-128"/>
              </a:rPr>
              <a:t>8</a:t>
            </a:r>
            <a:r>
              <a:rPr lang="en-US" altLang="x-none">
                <a:ea typeface="ＭＳ Ｐゴシック" charset="-128"/>
              </a:rPr>
              <a:t>) is problematic</a:t>
            </a:r>
          </a:p>
          <a:p>
            <a:pPr lvl="1">
              <a:lnSpc>
                <a:spcPct val="90000"/>
              </a:lnSpc>
            </a:pPr>
            <a:r>
              <a:rPr lang="en-US" altLang="x-none">
                <a:ea typeface="ＭＳ Ｐゴシック" charset="-128"/>
              </a:rPr>
              <a:t>Not clear how to set starting/stopping value and step</a:t>
            </a:r>
          </a:p>
          <a:p>
            <a:pPr>
              <a:lnSpc>
                <a:spcPct val="90000"/>
              </a:lnSpc>
            </a:pPr>
            <a:r>
              <a:rPr lang="en-US" altLang="x-none">
                <a:ea typeface="ＭＳ Ｐゴシック" charset="-128"/>
              </a:rPr>
              <a:t>What can we do?</a:t>
            </a:r>
          </a:p>
          <a:p>
            <a:pPr lvl="1">
              <a:lnSpc>
                <a:spcPct val="90000"/>
              </a:lnSpc>
            </a:pPr>
            <a:r>
              <a:rPr lang="en-US" altLang="x-none">
                <a:ea typeface="ＭＳ Ｐゴシック" charset="-128"/>
              </a:rPr>
              <a:t>Use pyramid search to limit starting/stopping/step values</a:t>
            </a:r>
          </a:p>
          <a:p>
            <a:pPr lvl="1">
              <a:lnSpc>
                <a:spcPct val="90000"/>
              </a:lnSpc>
            </a:pPr>
            <a:r>
              <a:rPr lang="en-US" altLang="x-none">
                <a:ea typeface="ＭＳ Ｐゴシック" charset="-128"/>
              </a:rPr>
              <a:t>For special cases (rotational panoramas), can reduce search slightly to O(N</a:t>
            </a:r>
            <a:r>
              <a:rPr lang="en-US" altLang="x-none" baseline="30000">
                <a:ea typeface="ＭＳ Ｐゴシック" charset="-128"/>
              </a:rPr>
              <a:t>4</a:t>
            </a:r>
            <a:r>
              <a:rPr lang="en-US" altLang="x-none">
                <a:ea typeface="ＭＳ Ｐゴシック" charset="-128"/>
              </a:rPr>
              <a:t>):</a:t>
            </a:r>
          </a:p>
          <a:p>
            <a:pPr lvl="2">
              <a:lnSpc>
                <a:spcPct val="90000"/>
              </a:lnSpc>
            </a:pPr>
            <a:r>
              <a:rPr lang="en-US" altLang="x-none">
                <a:ea typeface="ＭＳ Ｐゴシック" charset="-128"/>
              </a:rPr>
              <a:t>H = </a:t>
            </a:r>
            <a:r>
              <a:rPr lang="en-US" altLang="x-none" i="1">
                <a:ea typeface="ＭＳ Ｐゴシック" charset="-128"/>
              </a:rPr>
              <a:t> </a:t>
            </a:r>
            <a:r>
              <a:rPr lang="en-US" altLang="x-none">
                <a:ea typeface="ＭＳ Ｐゴシック" charset="-128"/>
              </a:rPr>
              <a:t>K</a:t>
            </a:r>
            <a:r>
              <a:rPr lang="en-US" altLang="x-none" baseline="-25000">
                <a:ea typeface="ＭＳ Ｐゴシック" charset="-128"/>
              </a:rPr>
              <a:t>1</a:t>
            </a:r>
            <a:r>
              <a:rPr lang="en-US" altLang="x-none">
                <a:ea typeface="ＭＳ Ｐゴシック" charset="-128"/>
              </a:rPr>
              <a:t>R</a:t>
            </a:r>
            <a:r>
              <a:rPr lang="en-US" altLang="x-none" baseline="-25000">
                <a:ea typeface="ＭＳ Ｐゴシック" charset="-128"/>
              </a:rPr>
              <a:t>1</a:t>
            </a:r>
            <a:r>
              <a:rPr lang="en-US" altLang="x-none">
                <a:ea typeface="ＭＳ Ｐゴシック" charset="-128"/>
              </a:rPr>
              <a:t>R</a:t>
            </a:r>
            <a:r>
              <a:rPr lang="en-US" altLang="x-none" baseline="-25000">
                <a:ea typeface="ＭＳ Ｐゴシック" charset="-128"/>
              </a:rPr>
              <a:t>2</a:t>
            </a:r>
            <a:r>
              <a:rPr lang="en-US" altLang="x-none" baseline="30000">
                <a:ea typeface="ＭＳ Ｐゴシック" charset="-128"/>
              </a:rPr>
              <a:t>-1</a:t>
            </a:r>
            <a:r>
              <a:rPr lang="en-US" altLang="x-none">
                <a:ea typeface="ＭＳ Ｐゴシック" charset="-128"/>
              </a:rPr>
              <a:t>K</a:t>
            </a:r>
            <a:r>
              <a:rPr lang="en-US" altLang="x-none" baseline="-25000">
                <a:ea typeface="ＭＳ Ｐゴシック" charset="-128"/>
              </a:rPr>
              <a:t>2</a:t>
            </a:r>
            <a:r>
              <a:rPr lang="en-US" altLang="x-none" baseline="30000">
                <a:ea typeface="ＭＳ Ｐゴシック" charset="-128"/>
              </a:rPr>
              <a:t>-1         </a:t>
            </a:r>
            <a:r>
              <a:rPr lang="en-US" altLang="x-none">
                <a:ea typeface="ＭＳ Ｐゴシック" charset="-128"/>
              </a:rPr>
              <a:t>(4 DOF: f and rotation)</a:t>
            </a:r>
          </a:p>
          <a:p>
            <a:pPr>
              <a:lnSpc>
                <a:spcPct val="90000"/>
              </a:lnSpc>
            </a:pPr>
            <a:r>
              <a:rPr lang="en-US" altLang="x-none">
                <a:ea typeface="ＭＳ Ｐゴシック" charset="-128"/>
              </a:rPr>
              <a:t>Alternative: gradient descent on the error function</a:t>
            </a:r>
          </a:p>
          <a:p>
            <a:pPr lvl="1">
              <a:lnSpc>
                <a:spcPct val="90000"/>
              </a:lnSpc>
            </a:pPr>
            <a:r>
              <a:rPr lang="en-US" altLang="x-none">
                <a:ea typeface="ＭＳ Ｐゴシック" charset="-128"/>
              </a:rPr>
              <a:t>i.e. how do I tweak my current estimate to make the SSD error go down?</a:t>
            </a:r>
          </a:p>
          <a:p>
            <a:pPr lvl="1">
              <a:lnSpc>
                <a:spcPct val="90000"/>
              </a:lnSpc>
            </a:pPr>
            <a:r>
              <a:rPr lang="en-US" altLang="x-none">
                <a:ea typeface="ＭＳ Ｐゴシック" charset="-128"/>
              </a:rPr>
              <a:t>Can do sub-pixel accuracy</a:t>
            </a:r>
          </a:p>
          <a:p>
            <a:pPr lvl="1">
              <a:lnSpc>
                <a:spcPct val="90000"/>
              </a:lnSpc>
            </a:pPr>
            <a:r>
              <a:rPr lang="en-US" altLang="x-none">
                <a:ea typeface="ＭＳ Ｐゴシック" charset="-128"/>
              </a:rPr>
              <a:t>BIG assumption?</a:t>
            </a:r>
          </a:p>
          <a:p>
            <a:pPr lvl="2">
              <a:lnSpc>
                <a:spcPct val="90000"/>
              </a:lnSpc>
            </a:pPr>
            <a:r>
              <a:rPr lang="en-US" altLang="x-none">
                <a:ea typeface="ＭＳ Ｐゴシック" charset="-128"/>
              </a:rPr>
              <a:t>Images are already almost aligned (&lt;2 pixels difference!)</a:t>
            </a:r>
          </a:p>
          <a:p>
            <a:pPr lvl="2">
              <a:lnSpc>
                <a:spcPct val="90000"/>
              </a:lnSpc>
            </a:pPr>
            <a:r>
              <a:rPr lang="en-US" altLang="x-none">
                <a:ea typeface="ＭＳ Ｐゴシック" charset="-128"/>
              </a:rPr>
              <a:t>Can improve with pyramid</a:t>
            </a:r>
          </a:p>
          <a:p>
            <a:pPr lvl="1">
              <a:lnSpc>
                <a:spcPct val="90000"/>
              </a:lnSpc>
            </a:pPr>
            <a:r>
              <a:rPr lang="en-US" altLang="x-none">
                <a:ea typeface="ＭＳ Ｐゴシック" charset="-128"/>
              </a:rPr>
              <a:t>Same tool as in </a:t>
            </a:r>
            <a:r>
              <a:rPr lang="en-US" altLang="x-none" b="1">
                <a:ea typeface="ＭＳ Ｐゴシック" charset="-128"/>
              </a:rPr>
              <a:t>motion estimation</a:t>
            </a:r>
          </a:p>
        </p:txBody>
      </p:sp>
    </p:spTree>
    <p:extLst>
      <p:ext uri="{BB962C8B-B14F-4D97-AF65-F5344CB8AC3E}">
        <p14:creationId xmlns:p14="http://schemas.microsoft.com/office/powerpoint/2010/main" val="665203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2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Image alignment</a:t>
            </a:r>
          </a:p>
        </p:txBody>
      </p:sp>
      <p:sp>
        <p:nvSpPr>
          <p:cNvPr id="75778" name="Rectangle 5"/>
          <p:cNvSpPr>
            <a:spLocks noChangeArrowheads="1"/>
          </p:cNvSpPr>
          <p:nvPr/>
        </p:nvSpPr>
        <p:spPr bwMode="auto">
          <a:xfrm>
            <a:off x="1576387" y="254952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pic>
        <p:nvPicPr>
          <p:cNvPr id="75779" name="Picture 6" descr="Two Vi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2" y="1052513"/>
            <a:ext cx="4572000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7"/>
          <p:cNvSpPr>
            <a:spLocks noChangeArrowheads="1"/>
          </p:cNvSpPr>
          <p:nvPr/>
        </p:nvSpPr>
        <p:spPr bwMode="auto">
          <a:xfrm>
            <a:off x="1365250" y="1954214"/>
            <a:ext cx="91440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pic>
        <p:nvPicPr>
          <p:cNvPr id="75781" name="Picture 8" descr="Composit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2" y="3124200"/>
            <a:ext cx="501808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Line 9"/>
          <p:cNvSpPr>
            <a:spLocks noChangeShapeType="1"/>
          </p:cNvSpPr>
          <p:nvPr/>
        </p:nvSpPr>
        <p:spPr bwMode="auto">
          <a:xfrm>
            <a:off x="3351212" y="2720976"/>
            <a:ext cx="152400" cy="669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3" name="Line 10"/>
          <p:cNvSpPr>
            <a:spLocks noChangeShapeType="1"/>
          </p:cNvSpPr>
          <p:nvPr/>
        </p:nvSpPr>
        <p:spPr bwMode="auto">
          <a:xfrm flipH="1">
            <a:off x="5484812" y="2720976"/>
            <a:ext cx="152400" cy="669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4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585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Feature-based alignment</a:t>
            </a:r>
          </a:p>
        </p:txBody>
      </p:sp>
      <p:sp>
        <p:nvSpPr>
          <p:cNvPr id="72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612" y="1371600"/>
            <a:ext cx="9753599" cy="5334000"/>
          </a:xfrm>
        </p:spPr>
        <p:txBody>
          <a:bodyPr/>
          <a:lstStyle/>
          <a:p>
            <a:pPr marL="457200" indent="-457200">
              <a:buFontTx/>
              <a:buAutoNum type="arabicPeriod"/>
            </a:pPr>
            <a:r>
              <a:rPr lang="en-US" altLang="x-none" dirty="0">
                <a:ea typeface="ＭＳ Ｐゴシック" charset="-128"/>
              </a:rPr>
              <a:t>Find a few important features (aka Interest Points)</a:t>
            </a:r>
          </a:p>
          <a:p>
            <a:pPr marL="457200" indent="-457200">
              <a:buFontTx/>
              <a:buAutoNum type="arabicPeriod"/>
            </a:pPr>
            <a:r>
              <a:rPr lang="en-US" altLang="x-none" dirty="0">
                <a:ea typeface="ＭＳ Ｐゴシック" charset="-128"/>
              </a:rPr>
              <a:t>Match them across two images</a:t>
            </a:r>
          </a:p>
          <a:p>
            <a:pPr marL="457200" indent="-457200">
              <a:buFontTx/>
              <a:buAutoNum type="arabicPeriod"/>
            </a:pPr>
            <a:r>
              <a:rPr lang="en-US" altLang="x-none" dirty="0">
                <a:ea typeface="ＭＳ Ｐゴシック" charset="-128"/>
              </a:rPr>
              <a:t>Compute image transformation</a:t>
            </a:r>
          </a:p>
          <a:p>
            <a:pPr marL="457200" indent="-457200">
              <a:buFontTx/>
              <a:buAutoNum type="arabicPeriod"/>
            </a:pPr>
            <a:endParaRPr lang="en-US" altLang="x-none" dirty="0">
              <a:ea typeface="ＭＳ Ｐゴシック" charset="-128"/>
            </a:endParaRPr>
          </a:p>
          <a:p>
            <a:pPr marL="457200" indent="-457200"/>
            <a:r>
              <a:rPr lang="en-US" altLang="x-none" dirty="0">
                <a:ea typeface="ＭＳ Ｐゴシック" charset="-128"/>
              </a:rPr>
              <a:t>How do we </a:t>
            </a:r>
            <a:r>
              <a:rPr lang="en-US" altLang="x-none" u="sng" dirty="0">
                <a:ea typeface="ＭＳ Ｐゴシック" charset="-128"/>
              </a:rPr>
              <a:t>choose</a:t>
            </a:r>
            <a:r>
              <a:rPr lang="en-US" altLang="x-none" dirty="0">
                <a:ea typeface="ＭＳ Ｐゴシック" charset="-128"/>
              </a:rPr>
              <a:t> good features?</a:t>
            </a:r>
          </a:p>
          <a:p>
            <a:pPr marL="838200" lvl="1" indent="-381000"/>
            <a:r>
              <a:rPr lang="en-US" altLang="x-none" dirty="0">
                <a:ea typeface="ＭＳ Ｐゴシック" charset="-128"/>
              </a:rPr>
              <a:t>They must prominent in both images</a:t>
            </a:r>
          </a:p>
          <a:p>
            <a:pPr marL="838200" lvl="1" indent="-381000"/>
            <a:r>
              <a:rPr lang="en-US" altLang="x-none" dirty="0">
                <a:ea typeface="ＭＳ Ｐゴシック" charset="-128"/>
              </a:rPr>
              <a:t>Easy to localize</a:t>
            </a:r>
          </a:p>
          <a:p>
            <a:pPr marL="838200" lvl="1" indent="-381000"/>
            <a:r>
              <a:rPr lang="en-US" altLang="x-none" dirty="0">
                <a:ea typeface="ＭＳ Ｐゴシック" charset="-128"/>
              </a:rPr>
              <a:t>Think how you would do it by hand</a:t>
            </a:r>
          </a:p>
          <a:p>
            <a:pPr marL="838200" lvl="1" indent="-381000"/>
            <a:r>
              <a:rPr lang="en-US" altLang="x-none" dirty="0">
                <a:ea typeface="ＭＳ Ｐゴシック" charset="-128"/>
              </a:rPr>
              <a:t>Corners!</a:t>
            </a:r>
          </a:p>
          <a:p>
            <a:pPr marL="838200" lvl="1" indent="-381000"/>
            <a:endParaRPr lang="en-US" altLang="x-none" dirty="0">
              <a:ea typeface="ＭＳ Ｐゴシック" charset="-128"/>
            </a:endParaRPr>
          </a:p>
          <a:p>
            <a:pPr marL="457200" indent="-457200"/>
            <a:endParaRPr lang="en-US" altLang="x-none" dirty="0">
              <a:ea typeface="ＭＳ Ｐゴシック" charset="-128"/>
            </a:endParaRPr>
          </a:p>
          <a:p>
            <a:pPr marL="457200" indent="-457200"/>
            <a:endParaRPr lang="en-US" altLang="x-none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51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89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for the Features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4"/>
          <a:stretch/>
        </p:blipFill>
        <p:spPr>
          <a:xfrm>
            <a:off x="1217612" y="1186681"/>
            <a:ext cx="9753600" cy="561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5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3"/>
          <a:stretch/>
        </p:blipFill>
        <p:spPr>
          <a:xfrm>
            <a:off x="1168400" y="1186680"/>
            <a:ext cx="9844548" cy="56713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for the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94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Motivation: Image Matching (Hard Problem)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536816" y="6447325"/>
            <a:ext cx="3669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Slide from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Fei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Fei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 Li, Juan Carlos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Niebles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/>
          <a:stretch/>
        </p:blipFill>
        <p:spPr>
          <a:xfrm>
            <a:off x="1455917" y="1371599"/>
            <a:ext cx="9276991" cy="499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0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Feature Detection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8212" y="5867400"/>
            <a:ext cx="7772400" cy="3048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ru-RU" altLang="x-none" sz="2000">
              <a:ea typeface="ＭＳ Ｐゴシック" charset="-128"/>
            </a:endParaRPr>
          </a:p>
        </p:txBody>
      </p:sp>
      <p:graphicFrame>
        <p:nvGraphicFramePr>
          <p:cNvPr id="32771" name="Object 4"/>
          <p:cNvGraphicFramePr>
            <a:graphicFrameLocks noChangeAspect="1"/>
          </p:cNvGraphicFramePr>
          <p:nvPr/>
        </p:nvGraphicFramePr>
        <p:xfrm>
          <a:off x="2781300" y="1219200"/>
          <a:ext cx="6627812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5" name="Photo Editor Photo" r:id="rId3" imgW="6628571" imgH="4420217" progId="">
                  <p:embed/>
                </p:oleObj>
              </mc:Choice>
              <mc:Fallback>
                <p:oleObj name="Photo Editor Photo" r:id="rId3" imgW="6628571" imgH="442021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1300" y="1219200"/>
                        <a:ext cx="6627812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1925" name="Object 5"/>
          <p:cNvGraphicFramePr>
            <a:graphicFrameLocks noChangeAspect="1"/>
          </p:cNvGraphicFramePr>
          <p:nvPr/>
        </p:nvGraphicFramePr>
        <p:xfrm>
          <a:off x="2784475" y="1223964"/>
          <a:ext cx="6621462" cy="441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6" name="Photo Editor Photo" r:id="rId5" imgW="6620799" imgH="4409524" progId="">
                  <p:embed/>
                </p:oleObj>
              </mc:Choice>
              <mc:Fallback>
                <p:oleObj name="Photo Editor Photo" r:id="rId5" imgW="6620799" imgH="4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4475" y="1223964"/>
                        <a:ext cx="6621462" cy="441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110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Feature Matching</a:t>
            </a:r>
          </a:p>
        </p:txBody>
      </p:sp>
      <p:sp>
        <p:nvSpPr>
          <p:cNvPr id="72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8212" y="914400"/>
            <a:ext cx="8229600" cy="5257800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How do we match the features between the images?</a:t>
            </a:r>
          </a:p>
          <a:p>
            <a:pPr lvl="1"/>
            <a:r>
              <a:rPr lang="en-US" altLang="x-none">
                <a:ea typeface="ＭＳ Ｐゴシック" charset="-128"/>
              </a:rPr>
              <a:t>Need a way to </a:t>
            </a:r>
            <a:r>
              <a:rPr lang="en-US" altLang="x-none" u="sng">
                <a:ea typeface="ＭＳ Ｐゴシック" charset="-128"/>
              </a:rPr>
              <a:t>describe</a:t>
            </a:r>
            <a:r>
              <a:rPr lang="en-US" altLang="x-none">
                <a:ea typeface="ＭＳ Ｐゴシック" charset="-128"/>
              </a:rPr>
              <a:t> a region around each feature</a:t>
            </a:r>
          </a:p>
          <a:p>
            <a:pPr lvl="2"/>
            <a:r>
              <a:rPr lang="en-US" altLang="x-none">
                <a:ea typeface="ＭＳ Ｐゴシック" charset="-128"/>
              </a:rPr>
              <a:t>e.g. image patch around each feature</a:t>
            </a:r>
          </a:p>
          <a:p>
            <a:pPr lvl="1"/>
            <a:r>
              <a:rPr lang="en-US" altLang="x-none">
                <a:ea typeface="ＭＳ Ｐゴシック" charset="-128"/>
              </a:rPr>
              <a:t>Use successful matches to estimate homography</a:t>
            </a:r>
          </a:p>
          <a:p>
            <a:pPr lvl="2"/>
            <a:r>
              <a:rPr lang="en-US" altLang="x-none">
                <a:ea typeface="ＭＳ Ｐゴシック" charset="-128"/>
              </a:rPr>
              <a:t>Need to do something to get rid of outliers </a:t>
            </a:r>
          </a:p>
          <a:p>
            <a:r>
              <a:rPr lang="en-US" altLang="x-none">
                <a:ea typeface="ＭＳ Ｐゴシック" charset="-128"/>
              </a:rPr>
              <a:t>Issues:</a:t>
            </a:r>
          </a:p>
          <a:p>
            <a:pPr lvl="1"/>
            <a:r>
              <a:rPr lang="en-US" altLang="x-none">
                <a:ea typeface="ＭＳ Ｐゴシック" charset="-128"/>
              </a:rPr>
              <a:t>What if the image patches for several interest points look similar?</a:t>
            </a:r>
          </a:p>
          <a:p>
            <a:pPr lvl="2"/>
            <a:r>
              <a:rPr lang="en-US" altLang="x-none">
                <a:ea typeface="ＭＳ Ｐゴシック" charset="-128"/>
              </a:rPr>
              <a:t>Make patch size bigger</a:t>
            </a:r>
          </a:p>
          <a:p>
            <a:pPr lvl="1"/>
            <a:r>
              <a:rPr lang="en-US" altLang="x-none">
                <a:ea typeface="ＭＳ Ｐゴシック" charset="-128"/>
              </a:rPr>
              <a:t>What if the image patches for the same feature look different due to scale, rotation, exposure etc.</a:t>
            </a:r>
          </a:p>
          <a:p>
            <a:pPr lvl="2"/>
            <a:r>
              <a:rPr lang="en-US" altLang="x-none">
                <a:ea typeface="ＭＳ Ｐゴシック" charset="-128"/>
              </a:rPr>
              <a:t>Need an invariant descriptor</a:t>
            </a:r>
          </a:p>
        </p:txBody>
      </p:sp>
    </p:spTree>
    <p:extLst>
      <p:ext uri="{BB962C8B-B14F-4D97-AF65-F5344CB8AC3E}">
        <p14:creationId xmlns:p14="http://schemas.microsoft.com/office/powerpoint/2010/main" val="2003675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94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Invariant Feature Descriptors</a:t>
            </a:r>
          </a:p>
        </p:txBody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sz="1800">
                <a:ea typeface="ＭＳ Ｐゴシック" charset="-128"/>
              </a:rPr>
              <a:t>Schmid &amp; Mohr 1997, Lowe 1999, Baumberg 2000, Tuytelaars &amp; Van Gool 2000, Mikolajczyk &amp; Schmid 2001, Brown &amp; Lowe 2002, Matas et. al. 2002, Schaffalitzky &amp; Zisserman 2002 </a:t>
            </a:r>
          </a:p>
          <a:p>
            <a:endParaRPr lang="en-US" altLang="x-none" sz="2000">
              <a:ea typeface="ＭＳ Ｐゴシック" charset="-128"/>
            </a:endParaRPr>
          </a:p>
        </p:txBody>
      </p:sp>
      <p:grpSp>
        <p:nvGrpSpPr>
          <p:cNvPr id="78851" name="Group 4"/>
          <p:cNvGrpSpPr>
            <a:grpSpLocks noChangeAspect="1"/>
          </p:cNvGrpSpPr>
          <p:nvPr/>
        </p:nvGrpSpPr>
        <p:grpSpPr bwMode="auto">
          <a:xfrm>
            <a:off x="2132012" y="2590800"/>
            <a:ext cx="8077200" cy="4025900"/>
            <a:chOff x="10416" y="9360"/>
            <a:chExt cx="6236" cy="3109"/>
          </a:xfrm>
        </p:grpSpPr>
        <p:pic>
          <p:nvPicPr>
            <p:cNvPr id="78852" name="Picture 5" descr="featExtract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6" y="9360"/>
              <a:ext cx="1690" cy="1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53" name="Picture 6" descr="featExtract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50" y="10626"/>
              <a:ext cx="2302" cy="1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54" name="Picture 7" descr="featData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4" y="10889"/>
              <a:ext cx="1229" cy="1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55" name="Picture 8" descr="featData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4" y="9360"/>
              <a:ext cx="1229" cy="1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856" name="AutoShape 9"/>
            <p:cNvSpPr>
              <a:spLocks noChangeAspect="1" noChangeArrowheads="1"/>
            </p:cNvSpPr>
            <p:nvPr/>
          </p:nvSpPr>
          <p:spPr bwMode="auto">
            <a:xfrm>
              <a:off x="11913" y="9639"/>
              <a:ext cx="767" cy="708"/>
            </a:xfrm>
            <a:prstGeom prst="rightArrow">
              <a:avLst>
                <a:gd name="adj1" fmla="val 50000"/>
                <a:gd name="adj2" fmla="val 33290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78857" name="AutoShape 10"/>
            <p:cNvSpPr>
              <a:spLocks noChangeAspect="1" noChangeArrowheads="1"/>
            </p:cNvSpPr>
            <p:nvPr/>
          </p:nvSpPr>
          <p:spPr bwMode="auto">
            <a:xfrm rot="10800000">
              <a:off x="13659" y="11174"/>
              <a:ext cx="768" cy="708"/>
            </a:xfrm>
            <a:prstGeom prst="rightArrow">
              <a:avLst>
                <a:gd name="adj1" fmla="val 50000"/>
                <a:gd name="adj2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</p:grpSp>
    </p:spTree>
    <p:extLst>
      <p:ext uri="{BB962C8B-B14F-4D97-AF65-F5344CB8AC3E}">
        <p14:creationId xmlns:p14="http://schemas.microsoft.com/office/powerpoint/2010/main" val="1083648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3000">
                <a:ea typeface="ＭＳ Ｐゴシック" charset="-128"/>
              </a:rPr>
              <a:t>Invariant Local Features</a:t>
            </a:r>
          </a:p>
        </p:txBody>
      </p:sp>
      <p:sp>
        <p:nvSpPr>
          <p:cNvPr id="7987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55812" y="1143000"/>
            <a:ext cx="8001000" cy="1676400"/>
          </a:xfrm>
        </p:spPr>
        <p:txBody>
          <a:bodyPr/>
          <a:lstStyle/>
          <a:p>
            <a:pPr marL="0" indent="0"/>
            <a:r>
              <a:rPr lang="en-US" altLang="x-none" sz="2000">
                <a:ea typeface="ＭＳ Ｐゴシック" charset="-128"/>
              </a:rPr>
              <a:t>Image content is transformed into local feature coordinates that are invariant to translation, rotation, scale, and other imaging parameters</a:t>
            </a:r>
          </a:p>
        </p:txBody>
      </p:sp>
      <p:pic>
        <p:nvPicPr>
          <p:cNvPr id="79875" name="Picture 4" descr="sift-fea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8213" y="2362200"/>
            <a:ext cx="7559675" cy="3640138"/>
          </a:xfrm>
        </p:spPr>
      </p:pic>
      <p:sp>
        <p:nvSpPr>
          <p:cNvPr id="79876" name="Text Box 5"/>
          <p:cNvSpPr txBox="1">
            <a:spLocks noChangeArrowheads="1"/>
          </p:cNvSpPr>
          <p:nvPr/>
        </p:nvSpPr>
        <p:spPr bwMode="auto">
          <a:xfrm>
            <a:off x="4875212" y="6186488"/>
            <a:ext cx="23262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x-none" sz="1800">
                <a:latin typeface="Arial" charset="0"/>
              </a:rPr>
              <a:t>Features Descriptors</a:t>
            </a:r>
          </a:p>
        </p:txBody>
      </p:sp>
    </p:spTree>
    <p:extLst>
      <p:ext uri="{BB962C8B-B14F-4D97-AF65-F5344CB8AC3E}">
        <p14:creationId xmlns:p14="http://schemas.microsoft.com/office/powerpoint/2010/main" val="65445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Applications  </a:t>
            </a:r>
            <a:endParaRPr lang="ru-RU" altLang="x-none">
              <a:ea typeface="ＭＳ Ｐゴシック" charset="-128"/>
            </a:endParaRPr>
          </a:p>
        </p:txBody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Feature points are used for:</a:t>
            </a:r>
          </a:p>
          <a:p>
            <a:pPr lvl="1"/>
            <a:r>
              <a:rPr lang="en-US" altLang="x-none" sz="2400">
                <a:ea typeface="ＭＳ Ｐゴシック" charset="-128"/>
              </a:rPr>
              <a:t>Image alignment (homography, fundamental matrix)</a:t>
            </a:r>
          </a:p>
          <a:p>
            <a:pPr lvl="1"/>
            <a:r>
              <a:rPr lang="en-US" altLang="x-none" sz="2400">
                <a:ea typeface="ＭＳ Ｐゴシック" charset="-128"/>
              </a:rPr>
              <a:t>3D reconstruction</a:t>
            </a:r>
          </a:p>
          <a:p>
            <a:pPr lvl="1"/>
            <a:r>
              <a:rPr lang="en-US" altLang="x-none" sz="2400">
                <a:ea typeface="ＭＳ Ｐゴシック" charset="-128"/>
              </a:rPr>
              <a:t>Motion tracking</a:t>
            </a:r>
          </a:p>
          <a:p>
            <a:pPr lvl="1"/>
            <a:r>
              <a:rPr lang="en-US" altLang="x-none" sz="2400">
                <a:ea typeface="ＭＳ Ｐゴシック" charset="-128"/>
              </a:rPr>
              <a:t>Object recognition</a:t>
            </a:r>
          </a:p>
          <a:p>
            <a:pPr lvl="1"/>
            <a:r>
              <a:rPr lang="en-US" altLang="x-none" sz="2400">
                <a:ea typeface="ＭＳ Ｐゴシック" charset="-128"/>
              </a:rPr>
              <a:t>Scene categorization</a:t>
            </a:r>
          </a:p>
          <a:p>
            <a:pPr lvl="1"/>
            <a:r>
              <a:rPr lang="en-US" altLang="x-none" sz="2400">
                <a:ea typeface="ＭＳ Ｐゴシック" charset="-128"/>
              </a:rPr>
              <a:t>Indexing and database retrieval</a:t>
            </a:r>
          </a:p>
          <a:p>
            <a:pPr lvl="1"/>
            <a:r>
              <a:rPr lang="en-US" altLang="x-none" sz="2400">
                <a:ea typeface="ＭＳ Ｐゴシック" charset="-128"/>
              </a:rPr>
              <a:t>Robot navigation</a:t>
            </a:r>
          </a:p>
          <a:p>
            <a:pPr lvl="1"/>
            <a:r>
              <a:rPr lang="en-US" altLang="x-none" sz="2400">
                <a:ea typeface="ＭＳ Ｐゴシック" charset="-128"/>
              </a:rPr>
              <a:t>… other</a:t>
            </a:r>
            <a:endParaRPr lang="ru-RU" altLang="x-none" sz="240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160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Feature Detectors and Descriptors</a:t>
            </a:r>
          </a:p>
        </p:txBody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x-none">
                <a:ea typeface="ＭＳ Ｐゴシック" charset="-128"/>
              </a:rPr>
              <a:t>1 Feature </a:t>
            </a:r>
            <a:r>
              <a:rPr lang="en-US" altLang="x-none" u="sng">
                <a:ea typeface="ＭＳ Ｐゴシック" charset="-128"/>
              </a:rPr>
              <a:t>detector</a:t>
            </a:r>
          </a:p>
          <a:p>
            <a:pPr lvl="1"/>
            <a:r>
              <a:rPr lang="en-US" altLang="x-none" sz="2400">
                <a:ea typeface="ＭＳ Ｐゴシック" charset="-128"/>
              </a:rPr>
              <a:t>scale invariant Harris corners</a:t>
            </a:r>
          </a:p>
          <a:p>
            <a:pPr>
              <a:buFontTx/>
              <a:buChar char="•"/>
            </a:pPr>
            <a:r>
              <a:rPr lang="en-US" altLang="x-none">
                <a:ea typeface="ＭＳ Ｐゴシック" charset="-128"/>
              </a:rPr>
              <a:t>1 Feature </a:t>
            </a:r>
            <a:r>
              <a:rPr lang="en-US" altLang="x-none" u="sng">
                <a:ea typeface="ＭＳ Ｐゴシック" charset="-128"/>
              </a:rPr>
              <a:t>descriptor</a:t>
            </a:r>
          </a:p>
          <a:p>
            <a:pPr lvl="1"/>
            <a:r>
              <a:rPr lang="en-US" altLang="x-none" sz="2400">
                <a:ea typeface="ＭＳ Ｐゴシック" charset="-128"/>
              </a:rPr>
              <a:t>patches, oriented patches</a:t>
            </a:r>
          </a:p>
          <a:p>
            <a:pPr lvl="1">
              <a:buFontTx/>
              <a:buNone/>
            </a:pPr>
            <a:endParaRPr lang="en-US" altLang="x-none" sz="2400">
              <a:ea typeface="ＭＳ Ｐゴシック" charset="-128"/>
            </a:endParaRPr>
          </a:p>
          <a:p>
            <a:pPr lvl="1">
              <a:buFontTx/>
              <a:buNone/>
            </a:pPr>
            <a:endParaRPr lang="en-US" altLang="x-none" sz="2400">
              <a:ea typeface="ＭＳ Ｐゴシック" charset="-128"/>
            </a:endParaRPr>
          </a:p>
          <a:p>
            <a:r>
              <a:rPr lang="en-US" altLang="x-none">
                <a:ea typeface="ＭＳ Ｐゴシック" charset="-128"/>
              </a:rPr>
              <a:t>Reading:</a:t>
            </a:r>
          </a:p>
          <a:p>
            <a:r>
              <a:rPr lang="en-US" altLang="x-none">
                <a:ea typeface="ＭＳ Ｐゴシック" charset="-128"/>
              </a:rPr>
              <a:t>	David Lowe 2004,</a:t>
            </a:r>
            <a:br>
              <a:rPr lang="en-US" altLang="x-none">
                <a:ea typeface="ＭＳ Ｐゴシック" charset="-128"/>
              </a:rPr>
            </a:br>
            <a:r>
              <a:rPr lang="en-US" altLang="x-none">
                <a:ea typeface="ＭＳ Ｐゴシック" charset="-128"/>
                <a:hlinkClick r:id="rId2"/>
              </a:rPr>
              <a:t>Distinctive Image Features from Scale-Invariant Keypoints</a:t>
            </a:r>
            <a:endParaRPr lang="en-US" altLang="x-none" b="1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684997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371601"/>
            <a:ext cx="11460639" cy="4876804"/>
          </a:xfrm>
        </p:spPr>
        <p:txBody>
          <a:bodyPr/>
          <a:lstStyle/>
          <a:p>
            <a:r>
              <a:rPr lang="en-US" dirty="0" smtClean="0"/>
              <a:t>Motivation for sparse features</a:t>
            </a:r>
          </a:p>
          <a:p>
            <a:r>
              <a:rPr lang="en-US" b="1" dirty="0" smtClean="0"/>
              <a:t>Harris corner detector</a:t>
            </a:r>
          </a:p>
          <a:p>
            <a:pPr lvl="1"/>
            <a:r>
              <a:rPr lang="en-US" dirty="0" smtClean="0"/>
              <a:t>Project 1</a:t>
            </a:r>
          </a:p>
          <a:p>
            <a:r>
              <a:rPr lang="en-US" dirty="0" smtClean="0"/>
              <a:t>Difference of Gaussian (blob) feature detector</a:t>
            </a:r>
          </a:p>
          <a:p>
            <a:pPr lvl="1"/>
            <a:r>
              <a:rPr lang="en-US" dirty="0" smtClean="0"/>
              <a:t>Image pyramids</a:t>
            </a:r>
          </a:p>
          <a:p>
            <a:pPr lvl="1"/>
            <a:r>
              <a:rPr lang="en-US" dirty="0" smtClean="0"/>
              <a:t>Feature detector</a:t>
            </a:r>
          </a:p>
        </p:txBody>
      </p:sp>
    </p:spTree>
    <p:extLst>
      <p:ext uri="{BB962C8B-B14F-4D97-AF65-F5344CB8AC3E}">
        <p14:creationId xmlns:p14="http://schemas.microsoft.com/office/powerpoint/2010/main" val="139128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 dirty="0" smtClean="0"/>
              <a:t>Corner </a:t>
            </a:r>
            <a:r>
              <a:rPr lang="en-US" altLang="x-none" dirty="0"/>
              <a:t>detection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756" y="1821656"/>
            <a:ext cx="3643313" cy="3643313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Rectangle 3"/>
          <p:cNvSpPr>
            <a:spLocks/>
          </p:cNvSpPr>
          <p:nvPr/>
        </p:nvSpPr>
        <p:spPr bwMode="auto">
          <a:xfrm>
            <a:off x="3822834" y="5675811"/>
            <a:ext cx="4535344" cy="90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953" dirty="0" smtClean="0">
                <a:ea typeface="Gill Sans" charset="0"/>
                <a:cs typeface="Gill Sans" charset="0"/>
              </a:rPr>
              <a:t>What </a:t>
            </a:r>
            <a:r>
              <a:rPr lang="en-US" altLang="x-none" sz="2953" dirty="0">
                <a:ea typeface="Gill Sans" charset="0"/>
                <a:cs typeface="Gill Sans" charset="0"/>
              </a:rPr>
              <a:t>could we compute that</a:t>
            </a:r>
          </a:p>
          <a:p>
            <a:pPr algn="ctr"/>
            <a:r>
              <a:rPr lang="en-US" altLang="x-none" sz="2953" dirty="0">
                <a:ea typeface="Gill Sans" charset="0"/>
                <a:cs typeface="Gill Sans" charset="0"/>
              </a:rPr>
              <a:t>would help detect corners?</a:t>
            </a:r>
          </a:p>
        </p:txBody>
      </p:sp>
    </p:spTree>
    <p:extLst>
      <p:ext uri="{BB962C8B-B14F-4D97-AF65-F5344CB8AC3E}">
        <p14:creationId xmlns:p14="http://schemas.microsoft.com/office/powerpoint/2010/main" val="19617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 dirty="0" smtClean="0"/>
              <a:t>Edges</a:t>
            </a:r>
            <a:endParaRPr lang="en-US" altLang="x-none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795" y="2616399"/>
            <a:ext cx="2678906" cy="2678906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/>
          </p:cNvSpPr>
          <p:nvPr/>
        </p:nvSpPr>
        <p:spPr bwMode="auto">
          <a:xfrm>
            <a:off x="6362303" y="2616399"/>
            <a:ext cx="2678906" cy="267890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 flipH="1">
            <a:off x="7468468" y="2920008"/>
            <a:ext cx="45653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 flipH="1">
            <a:off x="7468468" y="3107531"/>
            <a:ext cx="45653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 flipH="1">
            <a:off x="7468468" y="3295055"/>
            <a:ext cx="45653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H="1">
            <a:off x="7468468" y="3857625"/>
            <a:ext cx="45653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 flipH="1">
            <a:off x="7468468" y="3482578"/>
            <a:ext cx="45653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 flipH="1">
            <a:off x="7468468" y="3670102"/>
            <a:ext cx="45653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 flipH="1">
            <a:off x="7468468" y="4045148"/>
            <a:ext cx="45653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 flipH="1">
            <a:off x="7468468" y="4232672"/>
            <a:ext cx="45653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 flipH="1">
            <a:off x="7468468" y="4420195"/>
            <a:ext cx="45653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 flipH="1">
            <a:off x="7468468" y="4795242"/>
            <a:ext cx="45653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 flipH="1">
            <a:off x="7468468" y="4607719"/>
            <a:ext cx="45653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 flipH="1">
            <a:off x="7468468" y="4982766"/>
            <a:ext cx="45653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 flipH="1">
            <a:off x="7468468" y="2732484"/>
            <a:ext cx="45653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7" name="Line 17"/>
          <p:cNvSpPr>
            <a:spLocks noChangeShapeType="1"/>
          </p:cNvSpPr>
          <p:nvPr/>
        </p:nvSpPr>
        <p:spPr bwMode="auto">
          <a:xfrm flipH="1">
            <a:off x="7468468" y="5170289"/>
            <a:ext cx="45653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498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693" y="5786438"/>
            <a:ext cx="875109" cy="33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Picture 19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00" y="5563195"/>
            <a:ext cx="1366242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89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 dirty="0" smtClean="0"/>
              <a:t>Corners</a:t>
            </a:r>
            <a:endParaRPr lang="en-US" altLang="x-none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795" y="2616399"/>
            <a:ext cx="2678906" cy="2678906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/>
          </p:cNvSpPr>
          <p:nvPr/>
        </p:nvSpPr>
        <p:spPr bwMode="auto">
          <a:xfrm>
            <a:off x="6362303" y="2616399"/>
            <a:ext cx="2678906" cy="267890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 flipH="1">
            <a:off x="7468468" y="2920008"/>
            <a:ext cx="45653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 flipH="1">
            <a:off x="7468468" y="3107531"/>
            <a:ext cx="45653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 flipH="1">
            <a:off x="7468468" y="3295055"/>
            <a:ext cx="45653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 flipH="1">
            <a:off x="7468468" y="3857625"/>
            <a:ext cx="45653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 flipH="1">
            <a:off x="7468468" y="3482578"/>
            <a:ext cx="45653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 flipH="1">
            <a:off x="7468468" y="3670102"/>
            <a:ext cx="45653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8048898" y="3874369"/>
            <a:ext cx="0" cy="394022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H="1">
            <a:off x="7468468" y="2732484"/>
            <a:ext cx="45653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8191773" y="3874369"/>
            <a:ext cx="0" cy="394022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7" name="Line 13"/>
          <p:cNvSpPr>
            <a:spLocks noChangeShapeType="1"/>
          </p:cNvSpPr>
          <p:nvPr/>
        </p:nvSpPr>
        <p:spPr bwMode="auto">
          <a:xfrm>
            <a:off x="8334648" y="3874369"/>
            <a:ext cx="0" cy="394022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8" name="Line 14"/>
          <p:cNvSpPr>
            <a:spLocks noChangeShapeType="1"/>
          </p:cNvSpPr>
          <p:nvPr/>
        </p:nvSpPr>
        <p:spPr bwMode="auto">
          <a:xfrm>
            <a:off x="8477523" y="3874369"/>
            <a:ext cx="0" cy="394022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>
            <a:off x="8763273" y="3874369"/>
            <a:ext cx="0" cy="394022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0" name="Line 16"/>
          <p:cNvSpPr>
            <a:spLocks noChangeShapeType="1"/>
          </p:cNvSpPr>
          <p:nvPr/>
        </p:nvSpPr>
        <p:spPr bwMode="auto">
          <a:xfrm>
            <a:off x="8620398" y="3874369"/>
            <a:ext cx="0" cy="394022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1" name="Line 17"/>
          <p:cNvSpPr>
            <a:spLocks noChangeShapeType="1"/>
          </p:cNvSpPr>
          <p:nvPr/>
        </p:nvSpPr>
        <p:spPr bwMode="auto">
          <a:xfrm>
            <a:off x="8906148" y="3874369"/>
            <a:ext cx="0" cy="394022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693" y="5786438"/>
            <a:ext cx="875109" cy="33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9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00" y="5563195"/>
            <a:ext cx="1366242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15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Motivation: Image Matching (Hard Problem)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14099" y="6447325"/>
            <a:ext cx="4692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Slide from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Fei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Fei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 Li, Juan Carlos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Niebles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, Steve Seitz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r="3648"/>
          <a:stretch/>
        </p:blipFill>
        <p:spPr>
          <a:xfrm>
            <a:off x="1080307" y="1219200"/>
            <a:ext cx="9662305" cy="556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4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 dirty="0" smtClean="0"/>
              <a:t>Corners</a:t>
            </a:r>
            <a:endParaRPr lang="en-US" altLang="x-none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2089547"/>
            <a:ext cx="2678906" cy="2678906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Line 3"/>
          <p:cNvSpPr>
            <a:spLocks noChangeShapeType="1"/>
          </p:cNvSpPr>
          <p:nvPr/>
        </p:nvSpPr>
        <p:spPr bwMode="auto">
          <a:xfrm flipH="1">
            <a:off x="3807296" y="2419945"/>
            <a:ext cx="456530" cy="0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" name="Line 4"/>
          <p:cNvSpPr>
            <a:spLocks noChangeShapeType="1"/>
          </p:cNvSpPr>
          <p:nvPr/>
        </p:nvSpPr>
        <p:spPr bwMode="auto">
          <a:xfrm flipH="1">
            <a:off x="3807296" y="2607469"/>
            <a:ext cx="456530" cy="0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 flipH="1">
            <a:off x="3807296" y="2794992"/>
            <a:ext cx="456530" cy="0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>
            <a:off x="3807296" y="2982516"/>
            <a:ext cx="456530" cy="0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>
            <a:off x="4727054" y="3526111"/>
            <a:ext cx="0" cy="394022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 flipH="1">
            <a:off x="3807296" y="2232422"/>
            <a:ext cx="456530" cy="0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4869929" y="3526111"/>
            <a:ext cx="0" cy="394022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5012804" y="3526111"/>
            <a:ext cx="0" cy="394022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>
            <a:off x="5155679" y="3526111"/>
            <a:ext cx="0" cy="394022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5441429" y="3526111"/>
            <a:ext cx="0" cy="394022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5298554" y="3526111"/>
            <a:ext cx="0" cy="394022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>
            <a:off x="5584304" y="3526111"/>
            <a:ext cx="0" cy="394022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54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318" y="2089547"/>
            <a:ext cx="2678906" cy="2678906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44" name="Line 16"/>
          <p:cNvSpPr>
            <a:spLocks noChangeShapeType="1"/>
          </p:cNvSpPr>
          <p:nvPr/>
        </p:nvSpPr>
        <p:spPr bwMode="auto">
          <a:xfrm flipH="1">
            <a:off x="7135837" y="2364135"/>
            <a:ext cx="322585" cy="322585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 flipH="1">
            <a:off x="7268666" y="2495848"/>
            <a:ext cx="322585" cy="323701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 flipH="1">
            <a:off x="7401496" y="2628677"/>
            <a:ext cx="322585" cy="322585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 flipH="1">
            <a:off x="7798867" y="3027164"/>
            <a:ext cx="322585" cy="322585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 flipH="1">
            <a:off x="7533209" y="2761506"/>
            <a:ext cx="323701" cy="322585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9" name="Line 21"/>
          <p:cNvSpPr>
            <a:spLocks noChangeShapeType="1"/>
          </p:cNvSpPr>
          <p:nvPr/>
        </p:nvSpPr>
        <p:spPr bwMode="auto">
          <a:xfrm flipH="1">
            <a:off x="7666037" y="2894335"/>
            <a:ext cx="322585" cy="322585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0" name="Line 22"/>
          <p:cNvSpPr>
            <a:spLocks noChangeShapeType="1"/>
          </p:cNvSpPr>
          <p:nvPr/>
        </p:nvSpPr>
        <p:spPr bwMode="auto">
          <a:xfrm flipH="1">
            <a:off x="7931695" y="3158877"/>
            <a:ext cx="322585" cy="322585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1" name="Line 23"/>
          <p:cNvSpPr>
            <a:spLocks noChangeShapeType="1"/>
          </p:cNvSpPr>
          <p:nvPr/>
        </p:nvSpPr>
        <p:spPr bwMode="auto">
          <a:xfrm flipH="1">
            <a:off x="8064525" y="3291707"/>
            <a:ext cx="322585" cy="322585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2" name="Line 24"/>
          <p:cNvSpPr>
            <a:spLocks noChangeShapeType="1"/>
          </p:cNvSpPr>
          <p:nvPr/>
        </p:nvSpPr>
        <p:spPr bwMode="auto">
          <a:xfrm flipH="1">
            <a:off x="8196238" y="3424535"/>
            <a:ext cx="323701" cy="322585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3" name="Line 25"/>
          <p:cNvSpPr>
            <a:spLocks noChangeShapeType="1"/>
          </p:cNvSpPr>
          <p:nvPr/>
        </p:nvSpPr>
        <p:spPr bwMode="auto">
          <a:xfrm flipH="1">
            <a:off x="8461896" y="3689078"/>
            <a:ext cx="322585" cy="323701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4" name="Line 26"/>
          <p:cNvSpPr>
            <a:spLocks noChangeShapeType="1"/>
          </p:cNvSpPr>
          <p:nvPr/>
        </p:nvSpPr>
        <p:spPr bwMode="auto">
          <a:xfrm flipH="1">
            <a:off x="8329066" y="3557365"/>
            <a:ext cx="322585" cy="322585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5" name="Line 27"/>
          <p:cNvSpPr>
            <a:spLocks noChangeShapeType="1"/>
          </p:cNvSpPr>
          <p:nvPr/>
        </p:nvSpPr>
        <p:spPr bwMode="auto">
          <a:xfrm flipH="1">
            <a:off x="8594725" y="3821906"/>
            <a:ext cx="322585" cy="322585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6" name="Line 28"/>
          <p:cNvSpPr>
            <a:spLocks noChangeShapeType="1"/>
          </p:cNvSpPr>
          <p:nvPr/>
        </p:nvSpPr>
        <p:spPr bwMode="auto">
          <a:xfrm flipH="1">
            <a:off x="7003008" y="2231306"/>
            <a:ext cx="322585" cy="322585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7" name="Line 29"/>
          <p:cNvSpPr>
            <a:spLocks noChangeShapeType="1"/>
          </p:cNvSpPr>
          <p:nvPr/>
        </p:nvSpPr>
        <p:spPr bwMode="auto">
          <a:xfrm flipH="1">
            <a:off x="8727554" y="3954736"/>
            <a:ext cx="322585" cy="322585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8" name="Line 30"/>
          <p:cNvSpPr>
            <a:spLocks noChangeShapeType="1"/>
          </p:cNvSpPr>
          <p:nvPr/>
        </p:nvSpPr>
        <p:spPr bwMode="auto">
          <a:xfrm flipH="1">
            <a:off x="3798367" y="3134320"/>
            <a:ext cx="456530" cy="0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9" name="Line 31"/>
          <p:cNvSpPr>
            <a:spLocks noChangeShapeType="1"/>
          </p:cNvSpPr>
          <p:nvPr/>
        </p:nvSpPr>
        <p:spPr bwMode="auto">
          <a:xfrm flipH="1">
            <a:off x="3798367" y="3321844"/>
            <a:ext cx="456530" cy="0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0" name="Rectangle 32"/>
          <p:cNvSpPr>
            <a:spLocks/>
          </p:cNvSpPr>
          <p:nvPr/>
        </p:nvSpPr>
        <p:spPr bwMode="auto">
          <a:xfrm>
            <a:off x="4492650" y="5348883"/>
            <a:ext cx="3946922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x-none" sz="2953">
                <a:ea typeface="Gill Sans" charset="0"/>
                <a:cs typeface="Gill Sans" charset="0"/>
              </a:rPr>
              <a:t>average                ??</a:t>
            </a:r>
          </a:p>
        </p:txBody>
      </p:sp>
      <p:pic>
        <p:nvPicPr>
          <p:cNvPr id="22561" name="Picture 33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225" y="5286375"/>
            <a:ext cx="1366242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62" name="Line 34"/>
          <p:cNvSpPr>
            <a:spLocks noChangeShapeType="1"/>
          </p:cNvSpPr>
          <p:nvPr/>
        </p:nvSpPr>
        <p:spPr bwMode="auto">
          <a:xfrm>
            <a:off x="4432374" y="3535041"/>
            <a:ext cx="0" cy="394022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3" name="Line 35"/>
          <p:cNvSpPr>
            <a:spLocks noChangeShapeType="1"/>
          </p:cNvSpPr>
          <p:nvPr/>
        </p:nvSpPr>
        <p:spPr bwMode="auto">
          <a:xfrm>
            <a:off x="4575249" y="3535041"/>
            <a:ext cx="0" cy="394022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9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 dirty="0" smtClean="0"/>
              <a:t>Corners</a:t>
            </a:r>
            <a:endParaRPr lang="en-US" altLang="x-none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959" y="2089547"/>
            <a:ext cx="2678906" cy="2678906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Line 3"/>
          <p:cNvSpPr>
            <a:spLocks noChangeShapeType="1"/>
          </p:cNvSpPr>
          <p:nvPr/>
        </p:nvSpPr>
        <p:spPr bwMode="auto">
          <a:xfrm flipH="1">
            <a:off x="5602164" y="2464594"/>
            <a:ext cx="456530" cy="0"/>
          </a:xfrm>
          <a:prstGeom prst="line">
            <a:avLst/>
          </a:prstGeom>
          <a:noFill/>
          <a:ln w="25400">
            <a:solidFill>
              <a:srgbClr val="B3B3B3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2" name="Line 4"/>
          <p:cNvSpPr>
            <a:spLocks noChangeShapeType="1"/>
          </p:cNvSpPr>
          <p:nvPr/>
        </p:nvSpPr>
        <p:spPr bwMode="auto">
          <a:xfrm flipH="1">
            <a:off x="5602164" y="2652117"/>
            <a:ext cx="456530" cy="0"/>
          </a:xfrm>
          <a:prstGeom prst="line">
            <a:avLst/>
          </a:prstGeom>
          <a:noFill/>
          <a:ln w="25400">
            <a:solidFill>
              <a:srgbClr val="B3B3B3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 flipH="1">
            <a:off x="5602164" y="2839641"/>
            <a:ext cx="456530" cy="0"/>
          </a:xfrm>
          <a:prstGeom prst="line">
            <a:avLst/>
          </a:prstGeom>
          <a:noFill/>
          <a:ln w="25400">
            <a:solidFill>
              <a:srgbClr val="B3B3B3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 flipH="1">
            <a:off x="5602164" y="3402211"/>
            <a:ext cx="456530" cy="0"/>
          </a:xfrm>
          <a:prstGeom prst="line">
            <a:avLst/>
          </a:prstGeom>
          <a:noFill/>
          <a:ln w="25400">
            <a:solidFill>
              <a:srgbClr val="B3B3B3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 flipH="1">
            <a:off x="5602164" y="3027164"/>
            <a:ext cx="456530" cy="0"/>
          </a:xfrm>
          <a:prstGeom prst="line">
            <a:avLst/>
          </a:prstGeom>
          <a:noFill/>
          <a:ln w="25400">
            <a:solidFill>
              <a:srgbClr val="B3B3B3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 flipH="1">
            <a:off x="5602164" y="3214688"/>
            <a:ext cx="456530" cy="0"/>
          </a:xfrm>
          <a:prstGeom prst="line">
            <a:avLst/>
          </a:prstGeom>
          <a:noFill/>
          <a:ln w="25400">
            <a:solidFill>
              <a:srgbClr val="B3B3B3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>
            <a:off x="6280820" y="3463603"/>
            <a:ext cx="0" cy="394022"/>
          </a:xfrm>
          <a:prstGeom prst="line">
            <a:avLst/>
          </a:prstGeom>
          <a:noFill/>
          <a:ln w="25400">
            <a:solidFill>
              <a:srgbClr val="B3B3B3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8" name="Line 10"/>
          <p:cNvSpPr>
            <a:spLocks noChangeShapeType="1"/>
          </p:cNvSpPr>
          <p:nvPr/>
        </p:nvSpPr>
        <p:spPr bwMode="auto">
          <a:xfrm flipH="1">
            <a:off x="5602164" y="2277070"/>
            <a:ext cx="456530" cy="0"/>
          </a:xfrm>
          <a:prstGeom prst="line">
            <a:avLst/>
          </a:prstGeom>
          <a:noFill/>
          <a:ln w="25400">
            <a:solidFill>
              <a:srgbClr val="B3B3B3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9" name="Line 11"/>
          <p:cNvSpPr>
            <a:spLocks noChangeShapeType="1"/>
          </p:cNvSpPr>
          <p:nvPr/>
        </p:nvSpPr>
        <p:spPr bwMode="auto">
          <a:xfrm>
            <a:off x="6423695" y="3463603"/>
            <a:ext cx="0" cy="394022"/>
          </a:xfrm>
          <a:prstGeom prst="line">
            <a:avLst/>
          </a:prstGeom>
          <a:noFill/>
          <a:ln w="25400">
            <a:solidFill>
              <a:srgbClr val="B3B3B3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0" name="Line 12"/>
          <p:cNvSpPr>
            <a:spLocks noChangeShapeType="1"/>
          </p:cNvSpPr>
          <p:nvPr/>
        </p:nvSpPr>
        <p:spPr bwMode="auto">
          <a:xfrm>
            <a:off x="6566570" y="3463603"/>
            <a:ext cx="0" cy="394022"/>
          </a:xfrm>
          <a:prstGeom prst="line">
            <a:avLst/>
          </a:prstGeom>
          <a:noFill/>
          <a:ln w="25400">
            <a:solidFill>
              <a:srgbClr val="B3B3B3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1" name="Line 13"/>
          <p:cNvSpPr>
            <a:spLocks noChangeShapeType="1"/>
          </p:cNvSpPr>
          <p:nvPr/>
        </p:nvSpPr>
        <p:spPr bwMode="auto">
          <a:xfrm>
            <a:off x="6709445" y="3463603"/>
            <a:ext cx="0" cy="394022"/>
          </a:xfrm>
          <a:prstGeom prst="line">
            <a:avLst/>
          </a:prstGeom>
          <a:noFill/>
          <a:ln w="25400">
            <a:solidFill>
              <a:srgbClr val="B3B3B3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2" name="Line 14"/>
          <p:cNvSpPr>
            <a:spLocks noChangeShapeType="1"/>
          </p:cNvSpPr>
          <p:nvPr/>
        </p:nvSpPr>
        <p:spPr bwMode="auto">
          <a:xfrm>
            <a:off x="6995195" y="3463603"/>
            <a:ext cx="0" cy="394022"/>
          </a:xfrm>
          <a:prstGeom prst="line">
            <a:avLst/>
          </a:prstGeom>
          <a:noFill/>
          <a:ln w="25400">
            <a:solidFill>
              <a:srgbClr val="B3B3B3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3" name="Line 15"/>
          <p:cNvSpPr>
            <a:spLocks noChangeShapeType="1"/>
          </p:cNvSpPr>
          <p:nvPr/>
        </p:nvSpPr>
        <p:spPr bwMode="auto">
          <a:xfrm>
            <a:off x="6852320" y="3463603"/>
            <a:ext cx="0" cy="394022"/>
          </a:xfrm>
          <a:prstGeom prst="line">
            <a:avLst/>
          </a:prstGeom>
          <a:noFill/>
          <a:ln w="25400">
            <a:solidFill>
              <a:srgbClr val="B3B3B3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4" name="Line 16"/>
          <p:cNvSpPr>
            <a:spLocks noChangeShapeType="1"/>
          </p:cNvSpPr>
          <p:nvPr/>
        </p:nvSpPr>
        <p:spPr bwMode="auto">
          <a:xfrm>
            <a:off x="7138070" y="3463603"/>
            <a:ext cx="0" cy="394022"/>
          </a:xfrm>
          <a:prstGeom prst="line">
            <a:avLst/>
          </a:prstGeom>
          <a:noFill/>
          <a:ln w="25400">
            <a:solidFill>
              <a:srgbClr val="B3B3B3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7665" name="Picture 17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951" y="5036344"/>
            <a:ext cx="3955852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73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959" y="2089547"/>
            <a:ext cx="2678906" cy="267890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 dirty="0" smtClean="0"/>
              <a:t>Case </a:t>
            </a:r>
            <a:r>
              <a:rPr lang="en-US" altLang="x-none" dirty="0"/>
              <a:t>#1: </a:t>
            </a:r>
            <a:r>
              <a:rPr lang="en-US" altLang="x-none" dirty="0" smtClean="0"/>
              <a:t>Uniform Image Region</a:t>
            </a:r>
            <a:endParaRPr lang="en-US" altLang="x-none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326" y="5018484"/>
            <a:ext cx="2518172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522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959" y="2089547"/>
            <a:ext cx="2678906" cy="2678906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326" y="5000625"/>
            <a:ext cx="2527102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Line 3"/>
          <p:cNvSpPr>
            <a:spLocks noChangeShapeType="1"/>
          </p:cNvSpPr>
          <p:nvPr/>
        </p:nvSpPr>
        <p:spPr bwMode="auto">
          <a:xfrm flipH="1">
            <a:off x="5403478" y="2364135"/>
            <a:ext cx="322585" cy="322585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 flipH="1">
            <a:off x="5536307" y="2495848"/>
            <a:ext cx="322585" cy="323701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 flipH="1">
            <a:off x="5669136" y="2628677"/>
            <a:ext cx="322585" cy="322585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 flipH="1">
            <a:off x="6066507" y="3027164"/>
            <a:ext cx="322585" cy="322585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 flipH="1">
            <a:off x="5800849" y="2761506"/>
            <a:ext cx="323701" cy="322585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 flipH="1">
            <a:off x="5933678" y="2894335"/>
            <a:ext cx="322585" cy="322585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3" name="Line 9"/>
          <p:cNvSpPr>
            <a:spLocks noChangeShapeType="1"/>
          </p:cNvSpPr>
          <p:nvPr/>
        </p:nvSpPr>
        <p:spPr bwMode="auto">
          <a:xfrm flipH="1">
            <a:off x="6199336" y="3158877"/>
            <a:ext cx="322585" cy="322585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 flipH="1">
            <a:off x="6332165" y="3291707"/>
            <a:ext cx="322585" cy="322585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 flipH="1">
            <a:off x="6463879" y="3424535"/>
            <a:ext cx="323701" cy="322585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 flipH="1">
            <a:off x="6729537" y="3689078"/>
            <a:ext cx="322585" cy="323701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 flipH="1">
            <a:off x="6596707" y="3557365"/>
            <a:ext cx="322585" cy="322585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 flipH="1">
            <a:off x="6862365" y="3821906"/>
            <a:ext cx="322585" cy="322585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9" name="Line 15"/>
          <p:cNvSpPr>
            <a:spLocks noChangeShapeType="1"/>
          </p:cNvSpPr>
          <p:nvPr/>
        </p:nvSpPr>
        <p:spPr bwMode="auto">
          <a:xfrm flipH="1">
            <a:off x="5270648" y="2231306"/>
            <a:ext cx="322585" cy="322585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 flipH="1">
            <a:off x="6995195" y="3954736"/>
            <a:ext cx="322585" cy="322585"/>
          </a:xfrm>
          <a:prstGeom prst="line">
            <a:avLst/>
          </a:prstGeom>
          <a:noFill/>
          <a:ln w="25400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1" name="Rectangle 17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 dirty="0" smtClean="0"/>
              <a:t>Case </a:t>
            </a:r>
            <a:r>
              <a:rPr lang="en-US" altLang="x-none" dirty="0"/>
              <a:t>#2: </a:t>
            </a:r>
            <a:r>
              <a:rPr lang="en-US" altLang="x-none" dirty="0" smtClean="0"/>
              <a:t>Single Edge</a:t>
            </a:r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600796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Harris corner detector</a:t>
            </a:r>
          </a:p>
        </p:txBody>
      </p:sp>
      <p:sp>
        <p:nvSpPr>
          <p:cNvPr id="829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441" y="1722441"/>
            <a:ext cx="11733371" cy="4525963"/>
          </a:xfrm>
        </p:spPr>
        <p:txBody>
          <a:bodyPr/>
          <a:lstStyle/>
          <a:p>
            <a:r>
              <a:rPr lang="en-US" altLang="x-none" b="1" dirty="0" smtClean="0">
                <a:ea typeface="ＭＳ Ｐゴシック" charset="-128"/>
              </a:rPr>
              <a:t>Key property</a:t>
            </a:r>
            <a:r>
              <a:rPr lang="en-US" altLang="x-none" dirty="0" smtClean="0">
                <a:ea typeface="ＭＳ Ｐゴシック" charset="-128"/>
              </a:rPr>
              <a:t>: in a region around a corner, image gradient has two or more dominant directions.</a:t>
            </a:r>
          </a:p>
          <a:p>
            <a:r>
              <a:rPr lang="en-US" altLang="x-none" dirty="0" smtClean="0">
                <a:ea typeface="ＭＳ Ｐゴシック" charset="-128"/>
              </a:rPr>
              <a:t>Corners are </a:t>
            </a:r>
            <a:r>
              <a:rPr lang="en-US" altLang="x-none" b="1" dirty="0" smtClean="0">
                <a:ea typeface="ＭＳ Ｐゴシック" charset="-128"/>
              </a:rPr>
              <a:t>repeatable</a:t>
            </a:r>
            <a:r>
              <a:rPr lang="en-US" altLang="x-none" dirty="0" smtClean="0">
                <a:ea typeface="ＭＳ Ｐゴシック" charset="-128"/>
              </a:rPr>
              <a:t> and distinctive.</a:t>
            </a:r>
            <a:br>
              <a:rPr lang="en-US" altLang="x-none" dirty="0" smtClean="0">
                <a:ea typeface="ＭＳ Ｐゴシック" charset="-128"/>
              </a:rPr>
            </a:br>
            <a:r>
              <a:rPr lang="en-US" altLang="x-none" dirty="0" smtClean="0">
                <a:ea typeface="ＭＳ Ｐゴシック" charset="-128"/>
              </a:rPr>
              <a:t/>
            </a:r>
            <a:br>
              <a:rPr lang="en-US" altLang="x-none" dirty="0" smtClean="0">
                <a:ea typeface="ＭＳ Ｐゴシック" charset="-128"/>
              </a:rPr>
            </a:br>
            <a:r>
              <a:rPr lang="en-US" altLang="x-none" dirty="0" smtClean="0">
                <a:ea typeface="ＭＳ Ｐゴシック" charset="-128"/>
              </a:rPr>
              <a:t/>
            </a:r>
            <a:br>
              <a:rPr lang="en-US" altLang="x-none" dirty="0" smtClean="0">
                <a:ea typeface="ＭＳ Ｐゴシック" charset="-128"/>
              </a:rPr>
            </a:br>
            <a:r>
              <a:rPr lang="en-US" altLang="x-none" dirty="0" smtClean="0">
                <a:ea typeface="ＭＳ Ｐゴシック" charset="-128"/>
              </a:rPr>
              <a:t/>
            </a:r>
            <a:br>
              <a:rPr lang="en-US" altLang="x-none" dirty="0" smtClean="0">
                <a:ea typeface="ＭＳ Ｐゴシック" charset="-128"/>
              </a:rPr>
            </a:br>
            <a:r>
              <a:rPr lang="en-US" altLang="x-none" dirty="0" smtClean="0">
                <a:ea typeface="ＭＳ Ｐゴシック" charset="-128"/>
              </a:rPr>
              <a:t/>
            </a:r>
            <a:br>
              <a:rPr lang="en-US" altLang="x-none" dirty="0" smtClean="0">
                <a:ea typeface="ＭＳ Ｐゴシック" charset="-128"/>
              </a:rPr>
            </a:br>
            <a:r>
              <a:rPr lang="en-US" altLang="x-none" dirty="0" smtClean="0">
                <a:ea typeface="ＭＳ Ｐゴシック" charset="-128"/>
              </a:rPr>
              <a:t/>
            </a:r>
            <a:br>
              <a:rPr lang="en-US" altLang="x-none" dirty="0" smtClean="0">
                <a:ea typeface="ＭＳ Ｐゴシック" charset="-128"/>
              </a:rPr>
            </a:br>
            <a:r>
              <a:rPr lang="en-US" altLang="x-none" dirty="0" smtClean="0">
                <a:ea typeface="ＭＳ Ｐゴシック" charset="-128"/>
              </a:rPr>
              <a:t/>
            </a:r>
            <a:br>
              <a:rPr lang="en-US" altLang="x-none" dirty="0" smtClean="0">
                <a:ea typeface="ＭＳ Ｐゴシック" charset="-128"/>
              </a:rPr>
            </a:br>
            <a:r>
              <a:rPr lang="en-US" altLang="x-none" dirty="0" smtClean="0">
                <a:ea typeface="ＭＳ Ｐゴシック" charset="-128"/>
              </a:rPr>
              <a:t/>
            </a:r>
            <a:br>
              <a:rPr lang="en-US" altLang="x-none" dirty="0" smtClean="0">
                <a:ea typeface="ＭＳ Ｐゴシック" charset="-128"/>
              </a:rPr>
            </a:br>
            <a:r>
              <a:rPr lang="en-US" altLang="x-none" dirty="0" err="1" smtClean="0">
                <a:ea typeface="ＭＳ Ｐゴシック" charset="-128"/>
              </a:rPr>
              <a:t>C.Harris</a:t>
            </a:r>
            <a:r>
              <a:rPr lang="en-US" altLang="x-none" dirty="0">
                <a:ea typeface="ＭＳ Ｐゴシック" charset="-128"/>
              </a:rPr>
              <a:t>, </a:t>
            </a:r>
            <a:r>
              <a:rPr lang="en-US" altLang="x-none" dirty="0" err="1">
                <a:ea typeface="ＭＳ Ｐゴシック" charset="-128"/>
              </a:rPr>
              <a:t>M.Stephens</a:t>
            </a:r>
            <a:r>
              <a:rPr lang="en-US" altLang="x-none" dirty="0">
                <a:ea typeface="ＭＳ Ｐゴシック" charset="-128"/>
              </a:rPr>
              <a:t>. </a:t>
            </a:r>
            <a:r>
              <a:rPr lang="en-US" altLang="en-US" dirty="0">
                <a:ea typeface="ＭＳ Ｐゴシック" charset="-128"/>
              </a:rPr>
              <a:t>“</a:t>
            </a:r>
            <a:r>
              <a:rPr lang="en-US" altLang="x-none" dirty="0">
                <a:ea typeface="ＭＳ Ｐゴシック" charset="-128"/>
              </a:rPr>
              <a:t>A Combined Corner and Edge Detector</a:t>
            </a:r>
            <a:r>
              <a:rPr lang="en-US" altLang="en-US" dirty="0">
                <a:ea typeface="ＭＳ Ｐゴシック" charset="-128"/>
              </a:rPr>
              <a:t>”</a:t>
            </a:r>
            <a:r>
              <a:rPr lang="en-US" altLang="x-none" dirty="0">
                <a:ea typeface="ＭＳ Ｐゴシック" charset="-128"/>
              </a:rPr>
              <a:t>. </a:t>
            </a:r>
            <a:r>
              <a:rPr lang="en-US" altLang="x-none" dirty="0" smtClean="0">
                <a:ea typeface="ＭＳ Ｐゴシック" charset="-128"/>
              </a:rPr>
              <a:t>1988</a:t>
            </a:r>
            <a:br>
              <a:rPr lang="en-US" altLang="x-none" dirty="0" smtClean="0">
                <a:ea typeface="ＭＳ Ｐゴシック" charset="-128"/>
              </a:rPr>
            </a:br>
            <a:endParaRPr lang="en-US" altLang="x-none" dirty="0">
              <a:ea typeface="ＭＳ Ｐゴシック" charset="-128"/>
            </a:endParaRPr>
          </a:p>
          <a:p>
            <a:endParaRPr lang="en-US" altLang="x-none" dirty="0">
              <a:ea typeface="ＭＳ Ｐゴシック" charset="-128"/>
            </a:endParaRPr>
          </a:p>
        </p:txBody>
      </p:sp>
      <p:grpSp>
        <p:nvGrpSpPr>
          <p:cNvPr id="82947" name="Group 4"/>
          <p:cNvGrpSpPr>
            <a:grpSpLocks/>
          </p:cNvGrpSpPr>
          <p:nvPr/>
        </p:nvGrpSpPr>
        <p:grpSpPr bwMode="auto">
          <a:xfrm>
            <a:off x="4494212" y="3581400"/>
            <a:ext cx="3581400" cy="2209800"/>
            <a:chOff x="1872" y="2256"/>
            <a:chExt cx="2256" cy="1392"/>
          </a:xfrm>
        </p:grpSpPr>
        <p:sp>
          <p:nvSpPr>
            <p:cNvPr id="82948" name="Rectangle 5"/>
            <p:cNvSpPr>
              <a:spLocks noChangeArrowheads="1"/>
            </p:cNvSpPr>
            <p:nvPr/>
          </p:nvSpPr>
          <p:spPr bwMode="auto">
            <a:xfrm>
              <a:off x="1872" y="2256"/>
              <a:ext cx="2256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82949" name="Freeform 6"/>
            <p:cNvSpPr>
              <a:spLocks/>
            </p:cNvSpPr>
            <p:nvPr/>
          </p:nvSpPr>
          <p:spPr bwMode="auto">
            <a:xfrm>
              <a:off x="2323" y="2496"/>
              <a:ext cx="1579" cy="773"/>
            </a:xfrm>
            <a:custGeom>
              <a:avLst/>
              <a:gdLst>
                <a:gd name="T0" fmla="*/ 0 w 672"/>
                <a:gd name="T1" fmla="*/ 1245 h 480"/>
                <a:gd name="T2" fmla="*/ 0 w 672"/>
                <a:gd name="T3" fmla="*/ 498 h 480"/>
                <a:gd name="T4" fmla="*/ 2119 w 672"/>
                <a:gd name="T5" fmla="*/ 623 h 480"/>
                <a:gd name="T6" fmla="*/ 1325 w 672"/>
                <a:gd name="T7" fmla="*/ 0 h 480"/>
                <a:gd name="T8" fmla="*/ 3710 w 672"/>
                <a:gd name="T9" fmla="*/ 0 h 4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480"/>
                <a:gd name="T17" fmla="*/ 672 w 672"/>
                <a:gd name="T18" fmla="*/ 480 h 4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480">
                  <a:moveTo>
                    <a:pt x="0" y="480"/>
                  </a:moveTo>
                  <a:lnTo>
                    <a:pt x="0" y="192"/>
                  </a:lnTo>
                  <a:lnTo>
                    <a:pt x="384" y="240"/>
                  </a:lnTo>
                  <a:lnTo>
                    <a:pt x="240" y="0"/>
                  </a:lnTo>
                  <a:lnTo>
                    <a:pt x="672" y="0"/>
                  </a:lnTo>
                </a:path>
              </a:pathLst>
            </a:custGeom>
            <a:noFill/>
            <a:ln w="444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50" name="Oval 7"/>
            <p:cNvSpPr>
              <a:spLocks noChangeArrowheads="1"/>
            </p:cNvSpPr>
            <p:nvPr/>
          </p:nvSpPr>
          <p:spPr bwMode="auto">
            <a:xfrm>
              <a:off x="2254" y="2733"/>
              <a:ext cx="192" cy="19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ru-RU" altLang="x-none"/>
            </a:p>
          </p:txBody>
        </p:sp>
        <p:sp>
          <p:nvSpPr>
            <p:cNvPr id="82951" name="Oval 8"/>
            <p:cNvSpPr>
              <a:spLocks noChangeArrowheads="1"/>
            </p:cNvSpPr>
            <p:nvPr/>
          </p:nvSpPr>
          <p:spPr bwMode="auto">
            <a:xfrm>
              <a:off x="3101" y="2777"/>
              <a:ext cx="192" cy="19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ru-RU" altLang="x-none"/>
            </a:p>
          </p:txBody>
        </p:sp>
        <p:sp>
          <p:nvSpPr>
            <p:cNvPr id="82952" name="Oval 9"/>
            <p:cNvSpPr>
              <a:spLocks noChangeArrowheads="1"/>
            </p:cNvSpPr>
            <p:nvPr/>
          </p:nvSpPr>
          <p:spPr bwMode="auto">
            <a:xfrm>
              <a:off x="2807" y="2409"/>
              <a:ext cx="192" cy="19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ru-RU" altLang="x-none"/>
            </a:p>
          </p:txBody>
        </p:sp>
      </p:grpSp>
    </p:spTree>
    <p:extLst>
      <p:ext uri="{BB962C8B-B14F-4D97-AF65-F5344CB8AC3E}">
        <p14:creationId xmlns:p14="http://schemas.microsoft.com/office/powerpoint/2010/main" val="97130723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441" y="1676400"/>
            <a:ext cx="9980771" cy="1828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dirty="0">
                <a:ea typeface="ＭＳ Ｐゴシック" charset="-128"/>
              </a:rPr>
              <a:t>We should easily recognize the point by looking through a small window</a:t>
            </a:r>
          </a:p>
          <a:p>
            <a:pPr>
              <a:lnSpc>
                <a:spcPct val="90000"/>
              </a:lnSpc>
            </a:pPr>
            <a:r>
              <a:rPr lang="en-US" altLang="x-none" dirty="0">
                <a:ea typeface="ＭＳ Ｐゴシック" charset="-128"/>
              </a:rPr>
              <a:t>Shifting a window in </a:t>
            </a:r>
            <a:r>
              <a:rPr lang="en-US" altLang="x-none" i="1" dirty="0">
                <a:ea typeface="ＭＳ Ｐゴシック" charset="-128"/>
              </a:rPr>
              <a:t>any</a:t>
            </a:r>
            <a:r>
              <a:rPr lang="en-US" altLang="x-none" dirty="0">
                <a:ea typeface="ＭＳ Ｐゴシック" charset="-128"/>
              </a:rPr>
              <a:t> </a:t>
            </a:r>
            <a:r>
              <a:rPr lang="en-US" altLang="x-none" i="1" dirty="0">
                <a:ea typeface="ＭＳ Ｐゴシック" charset="-128"/>
              </a:rPr>
              <a:t>direction</a:t>
            </a:r>
            <a:r>
              <a:rPr lang="en-US" altLang="x-none" dirty="0">
                <a:ea typeface="ＭＳ Ｐゴシック" charset="-128"/>
              </a:rPr>
              <a:t> should give </a:t>
            </a:r>
            <a:r>
              <a:rPr lang="en-US" altLang="x-none" i="1" dirty="0">
                <a:ea typeface="ＭＳ Ｐゴシック" charset="-128"/>
              </a:rPr>
              <a:t>a large change</a:t>
            </a:r>
            <a:r>
              <a:rPr lang="en-US" altLang="x-none" dirty="0">
                <a:ea typeface="ＭＳ Ｐゴシック" charset="-128"/>
              </a:rPr>
              <a:t> in </a:t>
            </a:r>
            <a:r>
              <a:rPr lang="en-US" altLang="x-none" dirty="0" smtClean="0">
                <a:ea typeface="ＭＳ Ｐゴシック" charset="-128"/>
              </a:rPr>
              <a:t>intensity</a:t>
            </a:r>
            <a:endParaRPr lang="en-US" altLang="x-none" dirty="0">
              <a:ea typeface="ＭＳ Ｐゴシック" charset="-128"/>
            </a:endParaRPr>
          </a:p>
        </p:txBody>
      </p:sp>
      <p:sp>
        <p:nvSpPr>
          <p:cNvPr id="83971" name="Rectangle 4"/>
          <p:cNvSpPr>
            <a:spLocks noChangeArrowheads="1"/>
          </p:cNvSpPr>
          <p:nvPr/>
        </p:nvSpPr>
        <p:spPr bwMode="auto">
          <a:xfrm>
            <a:off x="4799012" y="3962400"/>
            <a:ext cx="2590800" cy="2514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83972" name="Freeform 5"/>
          <p:cNvSpPr>
            <a:spLocks/>
          </p:cNvSpPr>
          <p:nvPr/>
        </p:nvSpPr>
        <p:spPr bwMode="auto">
          <a:xfrm>
            <a:off x="5256212" y="4495800"/>
            <a:ext cx="2027238" cy="1485900"/>
          </a:xfrm>
          <a:custGeom>
            <a:avLst/>
            <a:gdLst>
              <a:gd name="T0" fmla="*/ 0 w 720"/>
              <a:gd name="T1" fmla="*/ 2147483647 h 528"/>
              <a:gd name="T2" fmla="*/ 380526651 w 720"/>
              <a:gd name="T3" fmla="*/ 0 h 528"/>
              <a:gd name="T4" fmla="*/ 2147483647 w 720"/>
              <a:gd name="T5" fmla="*/ 2147483647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noFill/>
          <a:ln w="444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3" name="Rectangle 6"/>
          <p:cNvSpPr>
            <a:spLocks noChangeArrowheads="1"/>
          </p:cNvSpPr>
          <p:nvPr/>
        </p:nvSpPr>
        <p:spPr bwMode="auto">
          <a:xfrm>
            <a:off x="5180012" y="4343400"/>
            <a:ext cx="533400" cy="5334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Harris Corner Detector: Basic Idea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53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ChangeArrowheads="1"/>
          </p:cNvSpPr>
          <p:nvPr/>
        </p:nvSpPr>
        <p:spPr bwMode="auto">
          <a:xfrm>
            <a:off x="2055812" y="1752600"/>
            <a:ext cx="2362200" cy="22098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630788" name="Text Box 4"/>
          <p:cNvSpPr txBox="1">
            <a:spLocks noChangeArrowheads="1"/>
          </p:cNvSpPr>
          <p:nvPr/>
        </p:nvSpPr>
        <p:spPr bwMode="auto">
          <a:xfrm>
            <a:off x="2284412" y="4419601"/>
            <a:ext cx="2057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3399"/>
                </a:solidFill>
              </a:rPr>
              <a:t>“</a:t>
            </a:r>
            <a:r>
              <a:rPr lang="en-US" altLang="x-none">
                <a:solidFill>
                  <a:srgbClr val="003399"/>
                </a:solidFill>
              </a:rPr>
              <a:t>flat</a:t>
            </a:r>
            <a:r>
              <a:rPr lang="en-US" altLang="en-US">
                <a:solidFill>
                  <a:srgbClr val="003399"/>
                </a:solidFill>
              </a:rPr>
              <a:t>”</a:t>
            </a:r>
            <a:r>
              <a:rPr lang="en-US" altLang="ja-JP"/>
              <a:t> region:</a:t>
            </a:r>
            <a:br>
              <a:rPr lang="en-US" altLang="ja-JP"/>
            </a:br>
            <a:r>
              <a:rPr lang="en-US" altLang="ja-JP"/>
              <a:t>no change in all directions</a:t>
            </a:r>
            <a:endParaRPr lang="ru-RU" altLang="x-none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894013" y="2971801"/>
            <a:ext cx="703263" cy="677863"/>
            <a:chOff x="892" y="1801"/>
            <a:chExt cx="443" cy="427"/>
          </a:xfrm>
        </p:grpSpPr>
        <p:sp>
          <p:nvSpPr>
            <p:cNvPr id="85132" name="Rectangle 6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85133" name="Line 7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34" name="Line 8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35" name="Line 9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36" name="Line 10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970213" y="2895601"/>
            <a:ext cx="703263" cy="677863"/>
            <a:chOff x="892" y="1801"/>
            <a:chExt cx="443" cy="427"/>
          </a:xfrm>
        </p:grpSpPr>
        <p:sp>
          <p:nvSpPr>
            <p:cNvPr id="85127" name="Rectangle 12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85128" name="Line 13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29" name="Line 14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30" name="Line 15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31" name="Line 16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3016250" y="2955926"/>
            <a:ext cx="703262" cy="677863"/>
            <a:chOff x="892" y="1801"/>
            <a:chExt cx="443" cy="427"/>
          </a:xfrm>
        </p:grpSpPr>
        <p:sp>
          <p:nvSpPr>
            <p:cNvPr id="85122" name="Rectangle 18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85123" name="Line 19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24" name="Line 20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25" name="Line 21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26" name="Line 22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959100" y="3057526"/>
            <a:ext cx="703262" cy="677863"/>
            <a:chOff x="892" y="1801"/>
            <a:chExt cx="443" cy="427"/>
          </a:xfrm>
        </p:grpSpPr>
        <p:sp>
          <p:nvSpPr>
            <p:cNvPr id="85117" name="Rectangle 24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85118" name="Line 25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19" name="Line 26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20" name="Line 27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21" name="Line 28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2871788" y="3014663"/>
            <a:ext cx="703263" cy="677862"/>
            <a:chOff x="892" y="1801"/>
            <a:chExt cx="443" cy="427"/>
          </a:xfrm>
        </p:grpSpPr>
        <p:sp>
          <p:nvSpPr>
            <p:cNvPr id="85112" name="Rectangle 30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85113" name="Line 31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14" name="Line 32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15" name="Line 33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16" name="Line 34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2930525" y="2941638"/>
            <a:ext cx="703262" cy="677862"/>
            <a:chOff x="892" y="1801"/>
            <a:chExt cx="443" cy="427"/>
          </a:xfrm>
        </p:grpSpPr>
        <p:sp>
          <p:nvSpPr>
            <p:cNvPr id="85107" name="Rectangle 36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85108" name="Line 37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9" name="Line 38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10" name="Line 39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11" name="Line 40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5002" name="Freeform 41"/>
          <p:cNvSpPr>
            <a:spLocks/>
          </p:cNvSpPr>
          <p:nvPr/>
        </p:nvSpPr>
        <p:spPr bwMode="auto">
          <a:xfrm>
            <a:off x="2513012" y="2133600"/>
            <a:ext cx="1600200" cy="1447800"/>
          </a:xfrm>
          <a:custGeom>
            <a:avLst/>
            <a:gdLst>
              <a:gd name="T0" fmla="*/ 0 w 1008"/>
              <a:gd name="T1" fmla="*/ 2147483647 h 912"/>
              <a:gd name="T2" fmla="*/ 0 w 1008"/>
              <a:gd name="T3" fmla="*/ 0 h 912"/>
              <a:gd name="T4" fmla="*/ 2147483647 w 1008"/>
              <a:gd name="T5" fmla="*/ 1330642500 h 912"/>
              <a:gd name="T6" fmla="*/ 0 60000 65536"/>
              <a:gd name="T7" fmla="*/ 0 60000 65536"/>
              <a:gd name="T8" fmla="*/ 0 60000 65536"/>
              <a:gd name="T9" fmla="*/ 0 w 1008"/>
              <a:gd name="T10" fmla="*/ 0 h 912"/>
              <a:gd name="T11" fmla="*/ 1008 w 1008"/>
              <a:gd name="T12" fmla="*/ 912 h 9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8" h="912">
                <a:moveTo>
                  <a:pt x="0" y="912"/>
                </a:moveTo>
                <a:lnTo>
                  <a:pt x="0" y="0"/>
                </a:lnTo>
                <a:lnTo>
                  <a:pt x="1008" y="528"/>
                </a:lnTo>
              </a:path>
            </a:pathLst>
          </a:custGeom>
          <a:noFill/>
          <a:ln w="41275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4951412" y="1752600"/>
            <a:ext cx="2362200" cy="2209800"/>
            <a:chOff x="2208" y="1104"/>
            <a:chExt cx="1488" cy="1392"/>
          </a:xfrm>
        </p:grpSpPr>
        <p:sp>
          <p:nvSpPr>
            <p:cNvPr id="85105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85106" name="Freeform 44"/>
            <p:cNvSpPr>
              <a:spLocks/>
            </p:cNvSpPr>
            <p:nvPr/>
          </p:nvSpPr>
          <p:spPr bwMode="auto">
            <a:xfrm>
              <a:off x="2496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5103813" y="2590801"/>
            <a:ext cx="703263" cy="677863"/>
            <a:chOff x="892" y="1801"/>
            <a:chExt cx="443" cy="427"/>
          </a:xfrm>
        </p:grpSpPr>
        <p:sp>
          <p:nvSpPr>
            <p:cNvPr id="85100" name="Rectangle 46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85101" name="Line 47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2" name="Line 48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3" name="Line 49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4" name="Line 50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51"/>
          <p:cNvGrpSpPr>
            <a:grpSpLocks/>
          </p:cNvGrpSpPr>
          <p:nvPr/>
        </p:nvGrpSpPr>
        <p:grpSpPr bwMode="auto">
          <a:xfrm>
            <a:off x="5180013" y="2590801"/>
            <a:ext cx="703263" cy="677863"/>
            <a:chOff x="892" y="1801"/>
            <a:chExt cx="443" cy="427"/>
          </a:xfrm>
        </p:grpSpPr>
        <p:sp>
          <p:nvSpPr>
            <p:cNvPr id="85095" name="Rectangle 52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85096" name="Line 53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7" name="Line 54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8" name="Line 55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9" name="Line 56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57"/>
          <p:cNvGrpSpPr>
            <a:grpSpLocks/>
          </p:cNvGrpSpPr>
          <p:nvPr/>
        </p:nvGrpSpPr>
        <p:grpSpPr bwMode="auto">
          <a:xfrm>
            <a:off x="5140325" y="2409826"/>
            <a:ext cx="703262" cy="677863"/>
            <a:chOff x="892" y="1801"/>
            <a:chExt cx="443" cy="427"/>
          </a:xfrm>
        </p:grpSpPr>
        <p:sp>
          <p:nvSpPr>
            <p:cNvPr id="85090" name="Rectangle 58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85091" name="Line 59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2" name="Line 60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3" name="Line 61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4" name="Line 62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63"/>
          <p:cNvGrpSpPr>
            <a:grpSpLocks/>
          </p:cNvGrpSpPr>
          <p:nvPr/>
        </p:nvGrpSpPr>
        <p:grpSpPr bwMode="auto">
          <a:xfrm>
            <a:off x="5030788" y="2525713"/>
            <a:ext cx="703263" cy="677862"/>
            <a:chOff x="892" y="1801"/>
            <a:chExt cx="443" cy="427"/>
          </a:xfrm>
        </p:grpSpPr>
        <p:sp>
          <p:nvSpPr>
            <p:cNvPr id="85085" name="Rectangle 64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85086" name="Line 65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87" name="Line 66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88" name="Line 67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89" name="Line 68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69"/>
          <p:cNvGrpSpPr>
            <a:grpSpLocks/>
          </p:cNvGrpSpPr>
          <p:nvPr/>
        </p:nvGrpSpPr>
        <p:grpSpPr bwMode="auto">
          <a:xfrm>
            <a:off x="5027613" y="2590801"/>
            <a:ext cx="703263" cy="677863"/>
            <a:chOff x="892" y="1801"/>
            <a:chExt cx="443" cy="427"/>
          </a:xfrm>
        </p:grpSpPr>
        <p:sp>
          <p:nvSpPr>
            <p:cNvPr id="85080" name="Rectangle 70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85081" name="Line 71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82" name="Line 72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83" name="Line 73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84" name="Line 74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75"/>
          <p:cNvGrpSpPr>
            <a:grpSpLocks/>
          </p:cNvGrpSpPr>
          <p:nvPr/>
        </p:nvGrpSpPr>
        <p:grpSpPr bwMode="auto">
          <a:xfrm>
            <a:off x="5027613" y="2667001"/>
            <a:ext cx="703263" cy="677863"/>
            <a:chOff x="892" y="1801"/>
            <a:chExt cx="443" cy="427"/>
          </a:xfrm>
        </p:grpSpPr>
        <p:sp>
          <p:nvSpPr>
            <p:cNvPr id="85075" name="Rectangle 76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85076" name="Line 77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77" name="Line 78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78" name="Line 79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79" name="Line 80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81"/>
          <p:cNvGrpSpPr>
            <a:grpSpLocks/>
          </p:cNvGrpSpPr>
          <p:nvPr/>
        </p:nvGrpSpPr>
        <p:grpSpPr bwMode="auto">
          <a:xfrm>
            <a:off x="5027613" y="2514601"/>
            <a:ext cx="703263" cy="677863"/>
            <a:chOff x="892" y="1801"/>
            <a:chExt cx="443" cy="427"/>
          </a:xfrm>
        </p:grpSpPr>
        <p:sp>
          <p:nvSpPr>
            <p:cNvPr id="85070" name="Rectangle 82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85071" name="Line 83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72" name="Line 84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73" name="Line 85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74" name="Line 86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87"/>
          <p:cNvGrpSpPr>
            <a:grpSpLocks/>
          </p:cNvGrpSpPr>
          <p:nvPr/>
        </p:nvGrpSpPr>
        <p:grpSpPr bwMode="auto">
          <a:xfrm>
            <a:off x="5027613" y="2438401"/>
            <a:ext cx="703263" cy="677863"/>
            <a:chOff x="892" y="1801"/>
            <a:chExt cx="443" cy="427"/>
          </a:xfrm>
        </p:grpSpPr>
        <p:sp>
          <p:nvSpPr>
            <p:cNvPr id="85065" name="Rectangle 88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85066" name="Line 89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67" name="Line 90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68" name="Line 91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69" name="Line 92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0877" name="Text Box 93"/>
          <p:cNvSpPr txBox="1">
            <a:spLocks noChangeArrowheads="1"/>
          </p:cNvSpPr>
          <p:nvPr/>
        </p:nvSpPr>
        <p:spPr bwMode="auto">
          <a:xfrm>
            <a:off x="4951412" y="4419601"/>
            <a:ext cx="2438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03399"/>
                </a:solidFill>
              </a:rPr>
              <a:t>“</a:t>
            </a:r>
            <a:r>
              <a:rPr lang="en-US" altLang="x-none" dirty="0">
                <a:solidFill>
                  <a:srgbClr val="003399"/>
                </a:solidFill>
              </a:rPr>
              <a:t>edge</a:t>
            </a:r>
            <a:r>
              <a:rPr lang="en-US" altLang="en-US" dirty="0">
                <a:solidFill>
                  <a:srgbClr val="003399"/>
                </a:solidFill>
              </a:rPr>
              <a:t>”</a:t>
            </a:r>
            <a:r>
              <a:rPr lang="en-US" altLang="ja-JP" dirty="0"/>
              <a:t>:</a:t>
            </a:r>
            <a:br>
              <a:rPr lang="en-US" altLang="ja-JP" dirty="0"/>
            </a:br>
            <a:r>
              <a:rPr lang="en-US" altLang="ja-JP" dirty="0"/>
              <a:t>no change along the edge </a:t>
            </a:r>
            <a:r>
              <a:rPr lang="en-US" altLang="ja-JP" dirty="0" smtClean="0"/>
              <a:t>direction</a:t>
            </a:r>
          </a:p>
        </p:txBody>
      </p:sp>
      <p:grpSp>
        <p:nvGrpSpPr>
          <p:cNvPr id="17" name="Group 94"/>
          <p:cNvGrpSpPr>
            <a:grpSpLocks/>
          </p:cNvGrpSpPr>
          <p:nvPr/>
        </p:nvGrpSpPr>
        <p:grpSpPr bwMode="auto">
          <a:xfrm>
            <a:off x="7770812" y="1752600"/>
            <a:ext cx="2362200" cy="2209800"/>
            <a:chOff x="2208" y="1104"/>
            <a:chExt cx="1488" cy="1392"/>
          </a:xfrm>
        </p:grpSpPr>
        <p:sp>
          <p:nvSpPr>
            <p:cNvPr id="85063" name="Rectangle 95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85064" name="Freeform 96"/>
            <p:cNvSpPr>
              <a:spLocks/>
            </p:cNvSpPr>
            <p:nvPr/>
          </p:nvSpPr>
          <p:spPr bwMode="auto">
            <a:xfrm>
              <a:off x="2496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97"/>
          <p:cNvGrpSpPr>
            <a:grpSpLocks/>
          </p:cNvGrpSpPr>
          <p:nvPr/>
        </p:nvGrpSpPr>
        <p:grpSpPr bwMode="auto">
          <a:xfrm>
            <a:off x="7923213" y="1828801"/>
            <a:ext cx="703263" cy="677863"/>
            <a:chOff x="892" y="1801"/>
            <a:chExt cx="443" cy="427"/>
          </a:xfrm>
        </p:grpSpPr>
        <p:sp>
          <p:nvSpPr>
            <p:cNvPr id="85058" name="Rectangle 98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85059" name="Line 99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60" name="Line 100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61" name="Line 101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62" name="Line 102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03"/>
          <p:cNvGrpSpPr>
            <a:grpSpLocks/>
          </p:cNvGrpSpPr>
          <p:nvPr/>
        </p:nvGrpSpPr>
        <p:grpSpPr bwMode="auto">
          <a:xfrm>
            <a:off x="7991475" y="1897063"/>
            <a:ext cx="703262" cy="677862"/>
            <a:chOff x="892" y="1801"/>
            <a:chExt cx="443" cy="427"/>
          </a:xfrm>
        </p:grpSpPr>
        <p:sp>
          <p:nvSpPr>
            <p:cNvPr id="85053" name="Rectangle 104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85054" name="Line 105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55" name="Line 106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56" name="Line 107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57" name="Line 108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109"/>
          <p:cNvGrpSpPr>
            <a:grpSpLocks/>
          </p:cNvGrpSpPr>
          <p:nvPr/>
        </p:nvGrpSpPr>
        <p:grpSpPr bwMode="auto">
          <a:xfrm>
            <a:off x="7954963" y="1962151"/>
            <a:ext cx="703263" cy="677863"/>
            <a:chOff x="892" y="1801"/>
            <a:chExt cx="443" cy="427"/>
          </a:xfrm>
        </p:grpSpPr>
        <p:sp>
          <p:nvSpPr>
            <p:cNvPr id="85048" name="Rectangle 110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85049" name="Line 111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50" name="Line 112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51" name="Line 113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52" name="Line 114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115"/>
          <p:cNvGrpSpPr>
            <a:grpSpLocks/>
          </p:cNvGrpSpPr>
          <p:nvPr/>
        </p:nvGrpSpPr>
        <p:grpSpPr bwMode="auto">
          <a:xfrm>
            <a:off x="7867650" y="1917701"/>
            <a:ext cx="703262" cy="677863"/>
            <a:chOff x="892" y="1801"/>
            <a:chExt cx="443" cy="427"/>
          </a:xfrm>
        </p:grpSpPr>
        <p:sp>
          <p:nvSpPr>
            <p:cNvPr id="85043" name="Rectangle 116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85044" name="Line 117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45" name="Line 118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46" name="Line 119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47" name="Line 120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121"/>
          <p:cNvGrpSpPr>
            <a:grpSpLocks/>
          </p:cNvGrpSpPr>
          <p:nvPr/>
        </p:nvGrpSpPr>
        <p:grpSpPr bwMode="auto">
          <a:xfrm>
            <a:off x="7808913" y="1801813"/>
            <a:ext cx="703263" cy="677862"/>
            <a:chOff x="892" y="1801"/>
            <a:chExt cx="443" cy="427"/>
          </a:xfrm>
        </p:grpSpPr>
        <p:sp>
          <p:nvSpPr>
            <p:cNvPr id="85038" name="Rectangle 122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85039" name="Line 123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40" name="Line 124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41" name="Line 125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42" name="Line 126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127"/>
          <p:cNvGrpSpPr>
            <a:grpSpLocks/>
          </p:cNvGrpSpPr>
          <p:nvPr/>
        </p:nvGrpSpPr>
        <p:grpSpPr bwMode="auto">
          <a:xfrm>
            <a:off x="7867650" y="1728788"/>
            <a:ext cx="703262" cy="677862"/>
            <a:chOff x="892" y="1801"/>
            <a:chExt cx="443" cy="427"/>
          </a:xfrm>
        </p:grpSpPr>
        <p:sp>
          <p:nvSpPr>
            <p:cNvPr id="85033" name="Rectangle 128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85034" name="Line 129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35" name="Line 130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36" name="Line 131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37" name="Line 132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3"/>
          <p:cNvGrpSpPr>
            <a:grpSpLocks/>
          </p:cNvGrpSpPr>
          <p:nvPr/>
        </p:nvGrpSpPr>
        <p:grpSpPr bwMode="auto">
          <a:xfrm>
            <a:off x="8012113" y="1785938"/>
            <a:ext cx="703263" cy="677862"/>
            <a:chOff x="892" y="1801"/>
            <a:chExt cx="443" cy="427"/>
          </a:xfrm>
        </p:grpSpPr>
        <p:sp>
          <p:nvSpPr>
            <p:cNvPr id="85028" name="Rectangle 134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85029" name="Line 135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30" name="Line 136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31" name="Line 137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32" name="Line 138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139"/>
          <p:cNvGrpSpPr>
            <a:grpSpLocks/>
          </p:cNvGrpSpPr>
          <p:nvPr/>
        </p:nvGrpSpPr>
        <p:grpSpPr bwMode="auto">
          <a:xfrm>
            <a:off x="7953375" y="1828801"/>
            <a:ext cx="703262" cy="677863"/>
            <a:chOff x="892" y="1801"/>
            <a:chExt cx="443" cy="427"/>
          </a:xfrm>
        </p:grpSpPr>
        <p:sp>
          <p:nvSpPr>
            <p:cNvPr id="85023" name="Rectangle 140"/>
            <p:cNvSpPr>
              <a:spLocks noChangeArrowheads="1"/>
            </p:cNvSpPr>
            <p:nvPr/>
          </p:nvSpPr>
          <p:spPr bwMode="auto">
            <a:xfrm>
              <a:off x="960" y="1872"/>
              <a:ext cx="306" cy="29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85024" name="Line 141"/>
            <p:cNvSpPr>
              <a:spLocks noChangeShapeType="1"/>
            </p:cNvSpPr>
            <p:nvPr/>
          </p:nvSpPr>
          <p:spPr bwMode="auto">
            <a:xfrm flipV="1">
              <a:off x="1263" y="1811"/>
              <a:ext cx="5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25" name="Line 142"/>
            <p:cNvSpPr>
              <a:spLocks noChangeShapeType="1"/>
            </p:cNvSpPr>
            <p:nvPr/>
          </p:nvSpPr>
          <p:spPr bwMode="auto">
            <a:xfrm>
              <a:off x="1275" y="2169"/>
              <a:ext cx="6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26" name="Line 143"/>
            <p:cNvSpPr>
              <a:spLocks noChangeShapeType="1"/>
            </p:cNvSpPr>
            <p:nvPr/>
          </p:nvSpPr>
          <p:spPr bwMode="auto">
            <a:xfrm flipH="1">
              <a:off x="892" y="2170"/>
              <a:ext cx="68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27" name="Line 144"/>
            <p:cNvSpPr>
              <a:spLocks noChangeShapeType="1"/>
            </p:cNvSpPr>
            <p:nvPr/>
          </p:nvSpPr>
          <p:spPr bwMode="auto">
            <a:xfrm flipH="1" flipV="1">
              <a:off x="898" y="1801"/>
              <a:ext cx="62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0929" name="Text Box 145"/>
          <p:cNvSpPr txBox="1">
            <a:spLocks noChangeArrowheads="1"/>
          </p:cNvSpPr>
          <p:nvPr/>
        </p:nvSpPr>
        <p:spPr bwMode="auto">
          <a:xfrm>
            <a:off x="7770812" y="4419601"/>
            <a:ext cx="3048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03399"/>
                </a:solidFill>
              </a:rPr>
              <a:t>“</a:t>
            </a:r>
            <a:r>
              <a:rPr lang="en-US" altLang="x-none" dirty="0">
                <a:solidFill>
                  <a:srgbClr val="003399"/>
                </a:solidFill>
              </a:rPr>
              <a:t>corner</a:t>
            </a:r>
            <a:r>
              <a:rPr lang="en-US" altLang="en-US" dirty="0">
                <a:solidFill>
                  <a:srgbClr val="003399"/>
                </a:solidFill>
              </a:rPr>
              <a:t>”</a:t>
            </a:r>
            <a:r>
              <a:rPr lang="en-US" altLang="ja-JP" dirty="0"/>
              <a:t>:</a:t>
            </a:r>
            <a:br>
              <a:rPr lang="en-US" altLang="ja-JP" dirty="0"/>
            </a:br>
            <a:r>
              <a:rPr lang="en-US" altLang="ja-JP" dirty="0"/>
              <a:t>significant change in all </a:t>
            </a:r>
            <a:r>
              <a:rPr lang="en-US" altLang="ja-JP" dirty="0" smtClean="0"/>
              <a:t>directions</a:t>
            </a:r>
          </a:p>
          <a:p>
            <a:pPr eaLnBrk="1" hangingPunct="1"/>
            <a:endParaRPr lang="ru-RU" altLang="x-none" dirty="0"/>
          </a:p>
        </p:txBody>
      </p:sp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Harris Corner Detector: Basic Idea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80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30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630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630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0788" grpId="0" autoUpdateAnimBg="0"/>
      <p:bldP spid="630877" grpId="0" autoUpdateAnimBg="0"/>
      <p:bldP spid="630929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Harris Detector: Mathematics</a:t>
            </a:r>
            <a:endParaRPr lang="ru-RU" altLang="en-US"/>
          </a:p>
        </p:txBody>
      </p:sp>
      <p:graphicFrame>
        <p:nvGraphicFramePr>
          <p:cNvPr id="95234" name="Object 3"/>
          <p:cNvGraphicFramePr>
            <a:graphicFrameLocks noChangeAspect="1"/>
          </p:cNvGraphicFramePr>
          <p:nvPr/>
        </p:nvGraphicFramePr>
        <p:xfrm>
          <a:off x="2741612" y="25146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3" imgW="2768003" imgH="380862" progId="Equation.3">
                  <p:embed/>
                </p:oleObj>
              </mc:Choice>
              <mc:Fallback>
                <p:oleObj name="Equation" r:id="rId3" imgW="2768003" imgH="38086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1612" y="25146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35" name="Text Box 4"/>
          <p:cNvSpPr txBox="1">
            <a:spLocks noChangeArrowheads="1"/>
          </p:cNvSpPr>
          <p:nvPr/>
        </p:nvSpPr>
        <p:spPr bwMode="auto">
          <a:xfrm>
            <a:off x="1998662" y="1752601"/>
            <a:ext cx="5562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defRPr sz="2800">
                <a:solidFill>
                  <a:schemeClr val="tx1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>
              <a:spcBef>
                <a:spcPts val="1000"/>
              </a:spcBef>
              <a:buSzPct val="100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>
              <a:spcBef>
                <a:spcPts val="400"/>
              </a:spcBef>
              <a:buSzPct val="100000"/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>
              <a:spcBef>
                <a:spcPts val="400"/>
              </a:spcBef>
              <a:buSzPct val="100000"/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>
              <a:spcBef>
                <a:spcPts val="300"/>
              </a:spcBef>
              <a:buSzPct val="10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SzPct val="10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SzPct val="10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SzPct val="10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SzPct val="10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>
                <a:latin typeface="Times New Roman" charset="0"/>
                <a:ea typeface="ＭＳ Ｐゴシック" charset="-128"/>
              </a:rPr>
              <a:t>Change of intensity for the shift [</a:t>
            </a:r>
            <a:r>
              <a:rPr lang="en-US" altLang="en-US" i="1">
                <a:latin typeface="Times New Roman" charset="0"/>
                <a:ea typeface="ＭＳ Ｐゴシック" charset="-128"/>
              </a:rPr>
              <a:t>u,v</a:t>
            </a:r>
            <a:r>
              <a:rPr lang="en-US" altLang="en-US">
                <a:latin typeface="Times New Roman" charset="0"/>
                <a:ea typeface="ＭＳ Ｐゴシック" charset="-128"/>
              </a:rPr>
              <a:t>]:</a:t>
            </a:r>
            <a:endParaRPr lang="ru-RU" altLang="en-US">
              <a:latin typeface="Times New Roman" charset="0"/>
              <a:ea typeface="ＭＳ Ｐゴシック" charset="-128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999412" y="3048000"/>
            <a:ext cx="1371600" cy="1371600"/>
            <a:chOff x="4080" y="1920"/>
            <a:chExt cx="864" cy="864"/>
          </a:xfrm>
        </p:grpSpPr>
        <p:sp>
          <p:nvSpPr>
            <p:cNvPr id="95263" name="Line 6"/>
            <p:cNvSpPr>
              <a:spLocks noChangeShapeType="1"/>
            </p:cNvSpPr>
            <p:nvPr/>
          </p:nvSpPr>
          <p:spPr bwMode="auto">
            <a:xfrm flipH="1" flipV="1">
              <a:off x="4368" y="1920"/>
              <a:ext cx="96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264" name="AutoShape 7"/>
            <p:cNvSpPr>
              <a:spLocks noChangeArrowheads="1"/>
            </p:cNvSpPr>
            <p:nvPr/>
          </p:nvSpPr>
          <p:spPr bwMode="auto">
            <a:xfrm>
              <a:off x="4080" y="2448"/>
              <a:ext cx="864" cy="336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ts val="600"/>
                </a:spcBef>
                <a:defRPr sz="28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1pPr>
              <a:lvl2pPr marL="742950" indent="-285750">
                <a:spcBef>
                  <a:spcPts val="1000"/>
                </a:spcBef>
                <a:buSzPct val="100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2pPr>
              <a:lvl3pPr marL="1143000" indent="-228600">
                <a:spcBef>
                  <a:spcPts val="400"/>
                </a:spcBef>
                <a:buSzPct val="10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3pPr>
              <a:lvl4pPr marL="1600200" indent="-228600">
                <a:spcBef>
                  <a:spcPts val="400"/>
                </a:spcBef>
                <a:buSzPct val="100000"/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4pPr>
              <a:lvl5pPr marL="2057400" indent="-228600">
                <a:spcBef>
                  <a:spcPts val="300"/>
                </a:spcBef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95265" name="Text Box 8"/>
            <p:cNvSpPr txBox="1">
              <a:spLocks noChangeArrowheads="1"/>
            </p:cNvSpPr>
            <p:nvPr/>
          </p:nvSpPr>
          <p:spPr bwMode="auto">
            <a:xfrm>
              <a:off x="4080" y="2486"/>
              <a:ext cx="8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defRPr sz="28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1pPr>
              <a:lvl2pPr marL="742950" indent="-285750">
                <a:spcBef>
                  <a:spcPts val="1000"/>
                </a:spcBef>
                <a:buSzPct val="100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2pPr>
              <a:lvl3pPr marL="1143000" indent="-228600">
                <a:spcBef>
                  <a:spcPts val="400"/>
                </a:spcBef>
                <a:buSzPct val="10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3pPr>
              <a:lvl4pPr marL="1600200" indent="-228600">
                <a:spcBef>
                  <a:spcPts val="400"/>
                </a:spcBef>
                <a:buSzPct val="100000"/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4pPr>
              <a:lvl5pPr marL="2057400" indent="-228600">
                <a:spcBef>
                  <a:spcPts val="300"/>
                </a:spcBef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>
                  <a:latin typeface="Tahoma" charset="0"/>
                  <a:ea typeface="ＭＳ Ｐゴシック" charset="-128"/>
                </a:rPr>
                <a:t>Intensity</a:t>
              </a:r>
              <a:endParaRPr lang="ru-RU" altLang="en-US" sz="2000">
                <a:latin typeface="Tahoma" charset="0"/>
                <a:ea typeface="ＭＳ Ｐゴシック" charset="-128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637212" y="3200400"/>
            <a:ext cx="1385888" cy="1371600"/>
            <a:chOff x="2592" y="2016"/>
            <a:chExt cx="873" cy="864"/>
          </a:xfrm>
        </p:grpSpPr>
        <p:sp>
          <p:nvSpPr>
            <p:cNvPr id="95260" name="AutoShape 10"/>
            <p:cNvSpPr>
              <a:spLocks noChangeArrowheads="1"/>
            </p:cNvSpPr>
            <p:nvPr/>
          </p:nvSpPr>
          <p:spPr bwMode="auto">
            <a:xfrm>
              <a:off x="2592" y="2400"/>
              <a:ext cx="864" cy="480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ts val="600"/>
                </a:spcBef>
                <a:defRPr sz="28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1pPr>
              <a:lvl2pPr marL="742950" indent="-285750">
                <a:spcBef>
                  <a:spcPts val="1000"/>
                </a:spcBef>
                <a:buSzPct val="100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2pPr>
              <a:lvl3pPr marL="1143000" indent="-228600">
                <a:spcBef>
                  <a:spcPts val="400"/>
                </a:spcBef>
                <a:buSzPct val="10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3pPr>
              <a:lvl4pPr marL="1600200" indent="-228600">
                <a:spcBef>
                  <a:spcPts val="400"/>
                </a:spcBef>
                <a:buSzPct val="100000"/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4pPr>
              <a:lvl5pPr marL="2057400" indent="-228600">
                <a:spcBef>
                  <a:spcPts val="300"/>
                </a:spcBef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95261" name="Text Box 11"/>
            <p:cNvSpPr txBox="1">
              <a:spLocks noChangeArrowheads="1"/>
            </p:cNvSpPr>
            <p:nvPr/>
          </p:nvSpPr>
          <p:spPr bwMode="auto">
            <a:xfrm>
              <a:off x="2601" y="2427"/>
              <a:ext cx="86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defRPr sz="28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1pPr>
              <a:lvl2pPr marL="742950" indent="-285750">
                <a:spcBef>
                  <a:spcPts val="1000"/>
                </a:spcBef>
                <a:buSzPct val="100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2pPr>
              <a:lvl3pPr marL="1143000" indent="-228600">
                <a:spcBef>
                  <a:spcPts val="400"/>
                </a:spcBef>
                <a:buSzPct val="10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3pPr>
              <a:lvl4pPr marL="1600200" indent="-228600">
                <a:spcBef>
                  <a:spcPts val="400"/>
                </a:spcBef>
                <a:buSzPct val="100000"/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4pPr>
              <a:lvl5pPr marL="2057400" indent="-228600">
                <a:spcBef>
                  <a:spcPts val="300"/>
                </a:spcBef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>
                  <a:latin typeface="Tahoma" charset="0"/>
                  <a:ea typeface="ＭＳ Ｐゴシック" charset="-128"/>
                </a:rPr>
                <a:t>Shifted intensity</a:t>
              </a:r>
              <a:endParaRPr lang="ru-RU" altLang="en-US" sz="2000">
                <a:latin typeface="Tahoma" charset="0"/>
                <a:ea typeface="ＭＳ Ｐゴシック" charset="-128"/>
              </a:endParaRPr>
            </a:p>
          </p:txBody>
        </p:sp>
        <p:sp>
          <p:nvSpPr>
            <p:cNvPr id="95262" name="Line 12"/>
            <p:cNvSpPr>
              <a:spLocks noChangeShapeType="1"/>
            </p:cNvSpPr>
            <p:nvPr/>
          </p:nvSpPr>
          <p:spPr bwMode="auto">
            <a:xfrm flipH="1" flipV="1">
              <a:off x="2928" y="2016"/>
              <a:ext cx="48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427412" y="3124200"/>
            <a:ext cx="1385888" cy="1447800"/>
            <a:chOff x="1200" y="1968"/>
            <a:chExt cx="873" cy="912"/>
          </a:xfrm>
        </p:grpSpPr>
        <p:sp>
          <p:nvSpPr>
            <p:cNvPr id="95257" name="AutoShape 14"/>
            <p:cNvSpPr>
              <a:spLocks noChangeArrowheads="1"/>
            </p:cNvSpPr>
            <p:nvPr/>
          </p:nvSpPr>
          <p:spPr bwMode="auto">
            <a:xfrm>
              <a:off x="1200" y="2400"/>
              <a:ext cx="864" cy="480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ts val="600"/>
                </a:spcBef>
                <a:defRPr sz="28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1pPr>
              <a:lvl2pPr marL="742950" indent="-285750">
                <a:spcBef>
                  <a:spcPts val="1000"/>
                </a:spcBef>
                <a:buSzPct val="100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2pPr>
              <a:lvl3pPr marL="1143000" indent="-228600">
                <a:spcBef>
                  <a:spcPts val="400"/>
                </a:spcBef>
                <a:buSzPct val="10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3pPr>
              <a:lvl4pPr marL="1600200" indent="-228600">
                <a:spcBef>
                  <a:spcPts val="400"/>
                </a:spcBef>
                <a:buSzPct val="100000"/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4pPr>
              <a:lvl5pPr marL="2057400" indent="-228600">
                <a:spcBef>
                  <a:spcPts val="300"/>
                </a:spcBef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95258" name="Text Box 15"/>
            <p:cNvSpPr txBox="1">
              <a:spLocks noChangeArrowheads="1"/>
            </p:cNvSpPr>
            <p:nvPr/>
          </p:nvSpPr>
          <p:spPr bwMode="auto">
            <a:xfrm>
              <a:off x="1209" y="2427"/>
              <a:ext cx="86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defRPr sz="28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1pPr>
              <a:lvl2pPr marL="742950" indent="-285750">
                <a:spcBef>
                  <a:spcPts val="1000"/>
                </a:spcBef>
                <a:buSzPct val="100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2pPr>
              <a:lvl3pPr marL="1143000" indent="-228600">
                <a:spcBef>
                  <a:spcPts val="400"/>
                </a:spcBef>
                <a:buSzPct val="10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3pPr>
              <a:lvl4pPr marL="1600200" indent="-228600">
                <a:spcBef>
                  <a:spcPts val="400"/>
                </a:spcBef>
                <a:buSzPct val="100000"/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4pPr>
              <a:lvl5pPr marL="2057400" indent="-228600">
                <a:spcBef>
                  <a:spcPts val="300"/>
                </a:spcBef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>
                  <a:latin typeface="Tahoma" charset="0"/>
                  <a:ea typeface="ＭＳ Ｐゴシック" charset="-128"/>
                </a:rPr>
                <a:t>Window function</a:t>
              </a:r>
              <a:endParaRPr lang="ru-RU" altLang="en-US" sz="2000">
                <a:latin typeface="Tahoma" charset="0"/>
                <a:ea typeface="ＭＳ Ｐゴシック" charset="-128"/>
              </a:endParaRPr>
            </a:p>
          </p:txBody>
        </p:sp>
        <p:sp>
          <p:nvSpPr>
            <p:cNvPr id="95259" name="Line 16"/>
            <p:cNvSpPr>
              <a:spLocks noChangeShapeType="1"/>
            </p:cNvSpPr>
            <p:nvPr/>
          </p:nvSpPr>
          <p:spPr bwMode="auto">
            <a:xfrm flipV="1">
              <a:off x="1728" y="1968"/>
              <a:ext cx="336" cy="4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722438" y="4876800"/>
            <a:ext cx="8715375" cy="1284288"/>
            <a:chOff x="126" y="3312"/>
            <a:chExt cx="5490" cy="809"/>
          </a:xfrm>
        </p:grpSpPr>
        <p:grpSp>
          <p:nvGrpSpPr>
            <p:cNvPr id="95240" name="Group 18"/>
            <p:cNvGrpSpPr>
              <a:grpSpLocks/>
            </p:cNvGrpSpPr>
            <p:nvPr/>
          </p:nvGrpSpPr>
          <p:grpSpPr bwMode="auto">
            <a:xfrm>
              <a:off x="4128" y="3312"/>
              <a:ext cx="1488" cy="432"/>
              <a:chOff x="3696" y="3264"/>
              <a:chExt cx="1920" cy="624"/>
            </a:xfrm>
          </p:grpSpPr>
          <p:grpSp>
            <p:nvGrpSpPr>
              <p:cNvPr id="95250" name="Group 19"/>
              <p:cNvGrpSpPr>
                <a:grpSpLocks/>
              </p:cNvGrpSpPr>
              <p:nvPr/>
            </p:nvGrpSpPr>
            <p:grpSpPr bwMode="auto">
              <a:xfrm>
                <a:off x="3696" y="3648"/>
                <a:ext cx="1920" cy="240"/>
                <a:chOff x="3408" y="3648"/>
                <a:chExt cx="1920" cy="240"/>
              </a:xfrm>
            </p:grpSpPr>
            <p:sp>
              <p:nvSpPr>
                <p:cNvPr id="9525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08" y="3648"/>
                  <a:ext cx="1920" cy="240"/>
                </a:xfrm>
                <a:prstGeom prst="parallelogram">
                  <a:avLst>
                    <a:gd name="adj" fmla="val 200000"/>
                  </a:avLst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ts val="600"/>
                    </a:spcBef>
                    <a:defRPr sz="2800">
                      <a:solidFill>
                        <a:schemeClr val="tx1"/>
                      </a:solidFill>
                      <a:latin typeface="Arial" charset="0"/>
                      <a:ea typeface="ヒラギノ角ゴ ProN W3" charset="-128"/>
                      <a:sym typeface="Arial" charset="0"/>
                    </a:defRPr>
                  </a:lvl1pPr>
                  <a:lvl2pPr marL="742950" indent="-285750">
                    <a:spcBef>
                      <a:spcPts val="1000"/>
                    </a:spcBef>
                    <a:buSzPct val="100000"/>
                    <a:buFont typeface="Arial" charset="0"/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  <a:ea typeface="ヒラギノ角ゴ ProN W3" charset="-128"/>
                      <a:sym typeface="Arial" charset="0"/>
                    </a:defRPr>
                  </a:lvl2pPr>
                  <a:lvl3pPr marL="1143000" indent="-228600">
                    <a:spcBef>
                      <a:spcPts val="400"/>
                    </a:spcBef>
                    <a:buSzPct val="100000"/>
                    <a:buFont typeface="Arial" charset="0"/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ヒラギノ角ゴ ProN W3" charset="-128"/>
                      <a:sym typeface="Arial" charset="0"/>
                    </a:defRPr>
                  </a:lvl3pPr>
                  <a:lvl4pPr marL="1600200" indent="-228600">
                    <a:spcBef>
                      <a:spcPts val="400"/>
                    </a:spcBef>
                    <a:buSzPct val="100000"/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ヒラギノ角ゴ ProN W3" charset="-128"/>
                      <a:sym typeface="Arial" charset="0"/>
                    </a:defRPr>
                  </a:lvl4pPr>
                  <a:lvl5pPr marL="2057400" indent="-228600">
                    <a:spcBef>
                      <a:spcPts val="300"/>
                    </a:spcBef>
                    <a:buSzPct val="100000"/>
                    <a:buFont typeface="Arial" charset="0"/>
                    <a:buChar char="»"/>
                    <a:defRPr sz="1400">
                      <a:solidFill>
                        <a:schemeClr val="tx1"/>
                      </a:solidFill>
                      <a:latin typeface="Arial" charset="0"/>
                      <a:ea typeface="ヒラギノ角ゴ ProN W3" charset="-128"/>
                      <a:sym typeface="Arial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SzPct val="100000"/>
                    <a:buFont typeface="Arial" charset="0"/>
                    <a:buChar char="»"/>
                    <a:defRPr sz="1400">
                      <a:solidFill>
                        <a:schemeClr val="tx1"/>
                      </a:solidFill>
                      <a:latin typeface="Arial" charset="0"/>
                      <a:ea typeface="ヒラギノ角ゴ ProN W3" charset="-128"/>
                      <a:sym typeface="Arial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SzPct val="100000"/>
                    <a:buFont typeface="Arial" charset="0"/>
                    <a:buChar char="»"/>
                    <a:defRPr sz="1400">
                      <a:solidFill>
                        <a:schemeClr val="tx1"/>
                      </a:solidFill>
                      <a:latin typeface="Arial" charset="0"/>
                      <a:ea typeface="ヒラギノ角ゴ ProN W3" charset="-128"/>
                      <a:sym typeface="Arial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SzPct val="100000"/>
                    <a:buFont typeface="Arial" charset="0"/>
                    <a:buChar char="»"/>
                    <a:defRPr sz="1400">
                      <a:solidFill>
                        <a:schemeClr val="tx1"/>
                      </a:solidFill>
                      <a:latin typeface="Arial" charset="0"/>
                      <a:ea typeface="ヒラギノ角ゴ ProN W3" charset="-128"/>
                      <a:sym typeface="Arial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SzPct val="100000"/>
                    <a:buFont typeface="Arial" charset="0"/>
                    <a:buChar char="»"/>
                    <a:defRPr sz="1400">
                      <a:solidFill>
                        <a:schemeClr val="tx1"/>
                      </a:solidFill>
                      <a:latin typeface="Arial" charset="0"/>
                      <a:ea typeface="ヒラギノ角ゴ ProN W3" charset="-128"/>
                      <a:sym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endParaRPr lang="en-US" altLang="en-US" sz="18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256" name="Freeform 21"/>
                <p:cNvSpPr>
                  <a:spLocks/>
                </p:cNvSpPr>
                <p:nvPr/>
              </p:nvSpPr>
              <p:spPr bwMode="auto">
                <a:xfrm>
                  <a:off x="3840" y="3696"/>
                  <a:ext cx="960" cy="144"/>
                </a:xfrm>
                <a:custGeom>
                  <a:avLst/>
                  <a:gdLst>
                    <a:gd name="T0" fmla="*/ 0 w 960"/>
                    <a:gd name="T1" fmla="*/ 144 h 144"/>
                    <a:gd name="T2" fmla="*/ 240 w 960"/>
                    <a:gd name="T3" fmla="*/ 0 h 144"/>
                    <a:gd name="T4" fmla="*/ 960 w 960"/>
                    <a:gd name="T5" fmla="*/ 96 h 144"/>
                    <a:gd name="T6" fmla="*/ 0 60000 65536"/>
                    <a:gd name="T7" fmla="*/ 0 60000 65536"/>
                    <a:gd name="T8" fmla="*/ 0 60000 65536"/>
                    <a:gd name="T9" fmla="*/ 0 w 960"/>
                    <a:gd name="T10" fmla="*/ 0 h 144"/>
                    <a:gd name="T11" fmla="*/ 960 w 960"/>
                    <a:gd name="T12" fmla="*/ 144 h 1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60" h="144">
                      <a:moveTo>
                        <a:pt x="0" y="144"/>
                      </a:moveTo>
                      <a:lnTo>
                        <a:pt x="240" y="0"/>
                      </a:lnTo>
                      <a:lnTo>
                        <a:pt x="960" y="96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5251" name="Group 22"/>
              <p:cNvGrpSpPr>
                <a:grpSpLocks/>
              </p:cNvGrpSpPr>
              <p:nvPr/>
            </p:nvGrpSpPr>
            <p:grpSpPr bwMode="auto">
              <a:xfrm>
                <a:off x="3744" y="3264"/>
                <a:ext cx="1824" cy="528"/>
                <a:chOff x="1680" y="3312"/>
                <a:chExt cx="2640" cy="816"/>
              </a:xfrm>
            </p:grpSpPr>
            <p:sp>
              <p:nvSpPr>
                <p:cNvPr id="95252" name="Freeform 23"/>
                <p:cNvSpPr>
                  <a:spLocks/>
                </p:cNvSpPr>
                <p:nvPr/>
              </p:nvSpPr>
              <p:spPr bwMode="auto">
                <a:xfrm>
                  <a:off x="1680" y="3312"/>
                  <a:ext cx="1248" cy="816"/>
                </a:xfrm>
                <a:custGeom>
                  <a:avLst/>
                  <a:gdLst>
                    <a:gd name="T0" fmla="*/ 0 w 1248"/>
                    <a:gd name="T1" fmla="*/ 816 h 816"/>
                    <a:gd name="T2" fmla="*/ 336 w 1248"/>
                    <a:gd name="T3" fmla="*/ 720 h 816"/>
                    <a:gd name="T4" fmla="*/ 768 w 1248"/>
                    <a:gd name="T5" fmla="*/ 288 h 816"/>
                    <a:gd name="T6" fmla="*/ 1008 w 1248"/>
                    <a:gd name="T7" fmla="*/ 96 h 816"/>
                    <a:gd name="T8" fmla="*/ 1248 w 1248"/>
                    <a:gd name="T9" fmla="*/ 0 h 8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8"/>
                    <a:gd name="T16" fmla="*/ 0 h 816"/>
                    <a:gd name="T17" fmla="*/ 1248 w 1248"/>
                    <a:gd name="T18" fmla="*/ 816 h 8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8" h="816">
                      <a:moveTo>
                        <a:pt x="0" y="816"/>
                      </a:moveTo>
                      <a:cubicBezTo>
                        <a:pt x="104" y="812"/>
                        <a:pt x="208" y="808"/>
                        <a:pt x="336" y="720"/>
                      </a:cubicBezTo>
                      <a:cubicBezTo>
                        <a:pt x="464" y="632"/>
                        <a:pt x="656" y="392"/>
                        <a:pt x="768" y="288"/>
                      </a:cubicBezTo>
                      <a:cubicBezTo>
                        <a:pt x="880" y="184"/>
                        <a:pt x="928" y="144"/>
                        <a:pt x="1008" y="96"/>
                      </a:cubicBezTo>
                      <a:cubicBezTo>
                        <a:pt x="1088" y="48"/>
                        <a:pt x="1208" y="16"/>
                        <a:pt x="1248" y="0"/>
                      </a:cubicBezTo>
                    </a:path>
                  </a:pathLst>
                </a:custGeom>
                <a:noFill/>
                <a:ln w="31750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253" name="Freeform 24"/>
                <p:cNvSpPr>
                  <a:spLocks/>
                </p:cNvSpPr>
                <p:nvPr/>
              </p:nvSpPr>
              <p:spPr bwMode="auto">
                <a:xfrm flipH="1">
                  <a:off x="3072" y="3312"/>
                  <a:ext cx="1248" cy="816"/>
                </a:xfrm>
                <a:custGeom>
                  <a:avLst/>
                  <a:gdLst>
                    <a:gd name="T0" fmla="*/ 0 w 1248"/>
                    <a:gd name="T1" fmla="*/ 816 h 816"/>
                    <a:gd name="T2" fmla="*/ 336 w 1248"/>
                    <a:gd name="T3" fmla="*/ 720 h 816"/>
                    <a:gd name="T4" fmla="*/ 768 w 1248"/>
                    <a:gd name="T5" fmla="*/ 288 h 816"/>
                    <a:gd name="T6" fmla="*/ 1008 w 1248"/>
                    <a:gd name="T7" fmla="*/ 96 h 816"/>
                    <a:gd name="T8" fmla="*/ 1248 w 1248"/>
                    <a:gd name="T9" fmla="*/ 0 h 8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8"/>
                    <a:gd name="T16" fmla="*/ 0 h 816"/>
                    <a:gd name="T17" fmla="*/ 1248 w 1248"/>
                    <a:gd name="T18" fmla="*/ 816 h 8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8" h="816">
                      <a:moveTo>
                        <a:pt x="0" y="816"/>
                      </a:moveTo>
                      <a:cubicBezTo>
                        <a:pt x="104" y="812"/>
                        <a:pt x="208" y="808"/>
                        <a:pt x="336" y="720"/>
                      </a:cubicBezTo>
                      <a:cubicBezTo>
                        <a:pt x="464" y="632"/>
                        <a:pt x="656" y="392"/>
                        <a:pt x="768" y="288"/>
                      </a:cubicBezTo>
                      <a:cubicBezTo>
                        <a:pt x="880" y="184"/>
                        <a:pt x="928" y="144"/>
                        <a:pt x="1008" y="96"/>
                      </a:cubicBezTo>
                      <a:cubicBezTo>
                        <a:pt x="1088" y="48"/>
                        <a:pt x="1208" y="16"/>
                        <a:pt x="1248" y="0"/>
                      </a:cubicBezTo>
                    </a:path>
                  </a:pathLst>
                </a:custGeom>
                <a:noFill/>
                <a:ln w="31750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254" name="Line 25"/>
                <p:cNvSpPr>
                  <a:spLocks noChangeShapeType="1"/>
                </p:cNvSpPr>
                <p:nvPr/>
              </p:nvSpPr>
              <p:spPr bwMode="auto">
                <a:xfrm>
                  <a:off x="2928" y="33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95241" name="Group 26"/>
            <p:cNvGrpSpPr>
              <a:grpSpLocks/>
            </p:cNvGrpSpPr>
            <p:nvPr/>
          </p:nvGrpSpPr>
          <p:grpSpPr bwMode="auto">
            <a:xfrm>
              <a:off x="2208" y="3360"/>
              <a:ext cx="1632" cy="432"/>
              <a:chOff x="1296" y="3360"/>
              <a:chExt cx="2112" cy="528"/>
            </a:xfrm>
          </p:grpSpPr>
          <p:grpSp>
            <p:nvGrpSpPr>
              <p:cNvPr id="95246" name="Group 27"/>
              <p:cNvGrpSpPr>
                <a:grpSpLocks/>
              </p:cNvGrpSpPr>
              <p:nvPr/>
            </p:nvGrpSpPr>
            <p:grpSpPr bwMode="auto">
              <a:xfrm>
                <a:off x="1488" y="3648"/>
                <a:ext cx="1920" cy="240"/>
                <a:chOff x="3408" y="3648"/>
                <a:chExt cx="1920" cy="240"/>
              </a:xfrm>
            </p:grpSpPr>
            <p:sp>
              <p:nvSpPr>
                <p:cNvPr id="95248" name="AutoShape 28"/>
                <p:cNvSpPr>
                  <a:spLocks noChangeArrowheads="1"/>
                </p:cNvSpPr>
                <p:nvPr/>
              </p:nvSpPr>
              <p:spPr bwMode="auto">
                <a:xfrm>
                  <a:off x="3408" y="3648"/>
                  <a:ext cx="1920" cy="240"/>
                </a:xfrm>
                <a:prstGeom prst="parallelogram">
                  <a:avLst>
                    <a:gd name="adj" fmla="val 200000"/>
                  </a:avLst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ts val="600"/>
                    </a:spcBef>
                    <a:defRPr sz="2800">
                      <a:solidFill>
                        <a:schemeClr val="tx1"/>
                      </a:solidFill>
                      <a:latin typeface="Arial" charset="0"/>
                      <a:ea typeface="ヒラギノ角ゴ ProN W3" charset="-128"/>
                      <a:sym typeface="Arial" charset="0"/>
                    </a:defRPr>
                  </a:lvl1pPr>
                  <a:lvl2pPr marL="742950" indent="-285750">
                    <a:spcBef>
                      <a:spcPts val="1000"/>
                    </a:spcBef>
                    <a:buSzPct val="100000"/>
                    <a:buFont typeface="Arial" charset="0"/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  <a:ea typeface="ヒラギノ角ゴ ProN W3" charset="-128"/>
                      <a:sym typeface="Arial" charset="0"/>
                    </a:defRPr>
                  </a:lvl2pPr>
                  <a:lvl3pPr marL="1143000" indent="-228600">
                    <a:spcBef>
                      <a:spcPts val="400"/>
                    </a:spcBef>
                    <a:buSzPct val="100000"/>
                    <a:buFont typeface="Arial" charset="0"/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ヒラギノ角ゴ ProN W3" charset="-128"/>
                      <a:sym typeface="Arial" charset="0"/>
                    </a:defRPr>
                  </a:lvl3pPr>
                  <a:lvl4pPr marL="1600200" indent="-228600">
                    <a:spcBef>
                      <a:spcPts val="400"/>
                    </a:spcBef>
                    <a:buSzPct val="100000"/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ヒラギノ角ゴ ProN W3" charset="-128"/>
                      <a:sym typeface="Arial" charset="0"/>
                    </a:defRPr>
                  </a:lvl4pPr>
                  <a:lvl5pPr marL="2057400" indent="-228600">
                    <a:spcBef>
                      <a:spcPts val="300"/>
                    </a:spcBef>
                    <a:buSzPct val="100000"/>
                    <a:buFont typeface="Arial" charset="0"/>
                    <a:buChar char="»"/>
                    <a:defRPr sz="1400">
                      <a:solidFill>
                        <a:schemeClr val="tx1"/>
                      </a:solidFill>
                      <a:latin typeface="Arial" charset="0"/>
                      <a:ea typeface="ヒラギノ角ゴ ProN W3" charset="-128"/>
                      <a:sym typeface="Arial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SzPct val="100000"/>
                    <a:buFont typeface="Arial" charset="0"/>
                    <a:buChar char="»"/>
                    <a:defRPr sz="1400">
                      <a:solidFill>
                        <a:schemeClr val="tx1"/>
                      </a:solidFill>
                      <a:latin typeface="Arial" charset="0"/>
                      <a:ea typeface="ヒラギノ角ゴ ProN W3" charset="-128"/>
                      <a:sym typeface="Arial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SzPct val="100000"/>
                    <a:buFont typeface="Arial" charset="0"/>
                    <a:buChar char="»"/>
                    <a:defRPr sz="1400">
                      <a:solidFill>
                        <a:schemeClr val="tx1"/>
                      </a:solidFill>
                      <a:latin typeface="Arial" charset="0"/>
                      <a:ea typeface="ヒラギノ角ゴ ProN W3" charset="-128"/>
                      <a:sym typeface="Arial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SzPct val="100000"/>
                    <a:buFont typeface="Arial" charset="0"/>
                    <a:buChar char="»"/>
                    <a:defRPr sz="1400">
                      <a:solidFill>
                        <a:schemeClr val="tx1"/>
                      </a:solidFill>
                      <a:latin typeface="Arial" charset="0"/>
                      <a:ea typeface="ヒラギノ角ゴ ProN W3" charset="-128"/>
                      <a:sym typeface="Arial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SzPct val="100000"/>
                    <a:buFont typeface="Arial" charset="0"/>
                    <a:buChar char="»"/>
                    <a:defRPr sz="1400">
                      <a:solidFill>
                        <a:schemeClr val="tx1"/>
                      </a:solidFill>
                      <a:latin typeface="Arial" charset="0"/>
                      <a:ea typeface="ヒラギノ角ゴ ProN W3" charset="-128"/>
                      <a:sym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endParaRPr lang="en-US" altLang="en-US" sz="18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249" name="Freeform 29"/>
                <p:cNvSpPr>
                  <a:spLocks/>
                </p:cNvSpPr>
                <p:nvPr/>
              </p:nvSpPr>
              <p:spPr bwMode="auto">
                <a:xfrm>
                  <a:off x="3840" y="3696"/>
                  <a:ext cx="960" cy="144"/>
                </a:xfrm>
                <a:custGeom>
                  <a:avLst/>
                  <a:gdLst>
                    <a:gd name="T0" fmla="*/ 0 w 960"/>
                    <a:gd name="T1" fmla="*/ 144 h 144"/>
                    <a:gd name="T2" fmla="*/ 240 w 960"/>
                    <a:gd name="T3" fmla="*/ 0 h 144"/>
                    <a:gd name="T4" fmla="*/ 960 w 960"/>
                    <a:gd name="T5" fmla="*/ 96 h 144"/>
                    <a:gd name="T6" fmla="*/ 0 60000 65536"/>
                    <a:gd name="T7" fmla="*/ 0 60000 65536"/>
                    <a:gd name="T8" fmla="*/ 0 60000 65536"/>
                    <a:gd name="T9" fmla="*/ 0 w 960"/>
                    <a:gd name="T10" fmla="*/ 0 h 144"/>
                    <a:gd name="T11" fmla="*/ 960 w 960"/>
                    <a:gd name="T12" fmla="*/ 144 h 1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60" h="144">
                      <a:moveTo>
                        <a:pt x="0" y="144"/>
                      </a:moveTo>
                      <a:lnTo>
                        <a:pt x="240" y="0"/>
                      </a:lnTo>
                      <a:lnTo>
                        <a:pt x="960" y="96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5247" name="Freeform 30"/>
              <p:cNvSpPr>
                <a:spLocks/>
              </p:cNvSpPr>
              <p:nvPr/>
            </p:nvSpPr>
            <p:spPr bwMode="auto">
              <a:xfrm>
                <a:off x="1296" y="3360"/>
                <a:ext cx="2064" cy="432"/>
              </a:xfrm>
              <a:custGeom>
                <a:avLst/>
                <a:gdLst>
                  <a:gd name="T0" fmla="*/ 0 w 2064"/>
                  <a:gd name="T1" fmla="*/ 432 h 432"/>
                  <a:gd name="T2" fmla="*/ 384 w 2064"/>
                  <a:gd name="T3" fmla="*/ 432 h 432"/>
                  <a:gd name="T4" fmla="*/ 384 w 2064"/>
                  <a:gd name="T5" fmla="*/ 0 h 432"/>
                  <a:gd name="T6" fmla="*/ 1824 w 2064"/>
                  <a:gd name="T7" fmla="*/ 0 h 432"/>
                  <a:gd name="T8" fmla="*/ 1824 w 2064"/>
                  <a:gd name="T9" fmla="*/ 432 h 432"/>
                  <a:gd name="T10" fmla="*/ 2064 w 2064"/>
                  <a:gd name="T11" fmla="*/ 432 h 4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64"/>
                  <a:gd name="T19" fmla="*/ 0 h 432"/>
                  <a:gd name="T20" fmla="*/ 2064 w 2064"/>
                  <a:gd name="T21" fmla="*/ 432 h 4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64" h="432">
                    <a:moveTo>
                      <a:pt x="0" y="432"/>
                    </a:moveTo>
                    <a:lnTo>
                      <a:pt x="384" y="432"/>
                    </a:lnTo>
                    <a:lnTo>
                      <a:pt x="384" y="0"/>
                    </a:lnTo>
                    <a:lnTo>
                      <a:pt x="1824" y="0"/>
                    </a:lnTo>
                    <a:lnTo>
                      <a:pt x="1824" y="432"/>
                    </a:lnTo>
                    <a:lnTo>
                      <a:pt x="2064" y="432"/>
                    </a:lnTo>
                  </a:path>
                </a:pathLst>
              </a:custGeom>
              <a:noFill/>
              <a:ln w="317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5242" name="Text Box 31"/>
            <p:cNvSpPr txBox="1">
              <a:spLocks noChangeArrowheads="1"/>
            </p:cNvSpPr>
            <p:nvPr/>
          </p:nvSpPr>
          <p:spPr bwMode="auto">
            <a:xfrm>
              <a:off x="3927" y="3391"/>
              <a:ext cx="24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600"/>
                </a:spcBef>
                <a:defRPr sz="28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1pPr>
              <a:lvl2pPr marL="742950" indent="-285750">
                <a:spcBef>
                  <a:spcPts val="1000"/>
                </a:spcBef>
                <a:buSzPct val="100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2pPr>
              <a:lvl3pPr marL="1143000" indent="-228600">
                <a:spcBef>
                  <a:spcPts val="400"/>
                </a:spcBef>
                <a:buSzPct val="10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3pPr>
              <a:lvl4pPr marL="1600200" indent="-228600">
                <a:spcBef>
                  <a:spcPts val="400"/>
                </a:spcBef>
                <a:buSzPct val="100000"/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4pPr>
              <a:lvl5pPr marL="2057400" indent="-228600">
                <a:spcBef>
                  <a:spcPts val="300"/>
                </a:spcBef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en-US" sz="2000">
                  <a:latin typeface="Times New Roman" charset="0"/>
                  <a:ea typeface="ＭＳ Ｐゴシック" charset="-128"/>
                </a:rPr>
                <a:t>or</a:t>
              </a:r>
              <a:endParaRPr lang="ru-RU" altLang="en-US" sz="2000">
                <a:latin typeface="Times New Roman" charset="0"/>
                <a:ea typeface="ＭＳ Ｐゴシック" charset="-128"/>
              </a:endParaRPr>
            </a:p>
          </p:txBody>
        </p:sp>
        <p:sp>
          <p:nvSpPr>
            <p:cNvPr id="95243" name="Text Box 32"/>
            <p:cNvSpPr txBox="1">
              <a:spLocks noChangeArrowheads="1"/>
            </p:cNvSpPr>
            <p:nvPr/>
          </p:nvSpPr>
          <p:spPr bwMode="auto">
            <a:xfrm>
              <a:off x="126" y="3360"/>
              <a:ext cx="196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600"/>
                </a:spcBef>
                <a:defRPr sz="28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1pPr>
              <a:lvl2pPr marL="742950" indent="-285750">
                <a:spcBef>
                  <a:spcPts val="1000"/>
                </a:spcBef>
                <a:buSzPct val="100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2pPr>
              <a:lvl3pPr marL="1143000" indent="-228600">
                <a:spcBef>
                  <a:spcPts val="400"/>
                </a:spcBef>
                <a:buSzPct val="10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3pPr>
              <a:lvl4pPr marL="1600200" indent="-228600">
                <a:spcBef>
                  <a:spcPts val="400"/>
                </a:spcBef>
                <a:buSzPct val="100000"/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4pPr>
              <a:lvl5pPr marL="2057400" indent="-228600">
                <a:spcBef>
                  <a:spcPts val="300"/>
                </a:spcBef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en-US" sz="2000">
                  <a:latin typeface="Times New Roman" charset="0"/>
                  <a:ea typeface="ＭＳ Ｐゴシック" charset="-128"/>
                </a:rPr>
                <a:t>Window function </a:t>
              </a:r>
              <a:r>
                <a:rPr lang="en-US" altLang="en-US" i="1">
                  <a:latin typeface="Times New Roman" charset="0"/>
                  <a:ea typeface="ＭＳ Ｐゴシック" charset="-128"/>
                </a:rPr>
                <a:t>w(x,y)</a:t>
              </a:r>
              <a:r>
                <a:rPr lang="en-US" altLang="en-US" sz="2000">
                  <a:latin typeface="Times New Roman" charset="0"/>
                  <a:ea typeface="ＭＳ Ｐゴシック" charset="-128"/>
                </a:rPr>
                <a:t> =</a:t>
              </a:r>
              <a:endParaRPr lang="ru-RU" altLang="en-US" sz="2000">
                <a:latin typeface="Times New Roman" charset="0"/>
                <a:ea typeface="ＭＳ Ｐゴシック" charset="-128"/>
              </a:endParaRPr>
            </a:p>
          </p:txBody>
        </p:sp>
        <p:sp>
          <p:nvSpPr>
            <p:cNvPr id="95244" name="Text Box 33"/>
            <p:cNvSpPr txBox="1">
              <a:spLocks noChangeArrowheads="1"/>
            </p:cNvSpPr>
            <p:nvPr/>
          </p:nvSpPr>
          <p:spPr bwMode="auto">
            <a:xfrm>
              <a:off x="4523" y="3871"/>
              <a:ext cx="70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600"/>
                </a:spcBef>
                <a:defRPr sz="28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1pPr>
              <a:lvl2pPr marL="742950" indent="-285750">
                <a:spcBef>
                  <a:spcPts val="1000"/>
                </a:spcBef>
                <a:buSzPct val="100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2pPr>
              <a:lvl3pPr marL="1143000" indent="-228600">
                <a:spcBef>
                  <a:spcPts val="400"/>
                </a:spcBef>
                <a:buSzPct val="10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3pPr>
              <a:lvl4pPr marL="1600200" indent="-228600">
                <a:spcBef>
                  <a:spcPts val="400"/>
                </a:spcBef>
                <a:buSzPct val="100000"/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4pPr>
              <a:lvl5pPr marL="2057400" indent="-228600">
                <a:spcBef>
                  <a:spcPts val="300"/>
                </a:spcBef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en-US" sz="2000">
                  <a:latin typeface="Times New Roman" charset="0"/>
                  <a:ea typeface="ＭＳ Ｐゴシック" charset="-128"/>
                </a:rPr>
                <a:t>Gaussian</a:t>
              </a:r>
              <a:endParaRPr lang="ru-RU" altLang="en-US" sz="2000">
                <a:latin typeface="Times New Roman" charset="0"/>
                <a:ea typeface="ＭＳ Ｐゴシック" charset="-128"/>
              </a:endParaRPr>
            </a:p>
          </p:txBody>
        </p:sp>
        <p:sp>
          <p:nvSpPr>
            <p:cNvPr id="95245" name="Text Box 34"/>
            <p:cNvSpPr txBox="1">
              <a:spLocks noChangeArrowheads="1"/>
            </p:cNvSpPr>
            <p:nvPr/>
          </p:nvSpPr>
          <p:spPr bwMode="auto">
            <a:xfrm>
              <a:off x="2210" y="3871"/>
              <a:ext cx="157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600"/>
                </a:spcBef>
                <a:defRPr sz="28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1pPr>
              <a:lvl2pPr marL="742950" indent="-285750">
                <a:spcBef>
                  <a:spcPts val="1000"/>
                </a:spcBef>
                <a:buSzPct val="100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2pPr>
              <a:lvl3pPr marL="1143000" indent="-228600">
                <a:spcBef>
                  <a:spcPts val="400"/>
                </a:spcBef>
                <a:buSzPct val="10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3pPr>
              <a:lvl4pPr marL="1600200" indent="-228600">
                <a:spcBef>
                  <a:spcPts val="400"/>
                </a:spcBef>
                <a:buSzPct val="100000"/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4pPr>
              <a:lvl5pPr marL="2057400" indent="-228600">
                <a:spcBef>
                  <a:spcPts val="300"/>
                </a:spcBef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N W3" charset="-128"/>
                  <a:sym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en-US" sz="2000">
                  <a:latin typeface="Times New Roman" charset="0"/>
                  <a:ea typeface="ＭＳ Ｐゴシック" charset="-128"/>
                </a:rPr>
                <a:t>1 in window, 0 outside</a:t>
              </a:r>
              <a:endParaRPr lang="ru-RU" altLang="en-US" sz="2000">
                <a:latin typeface="Times New Roman" charset="0"/>
                <a:ea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4422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Harris Detector: Mathematics</a:t>
            </a:r>
            <a:endParaRPr lang="ru-RU" altLang="en-US"/>
          </a:p>
        </p:txBody>
      </p:sp>
      <p:graphicFrame>
        <p:nvGraphicFramePr>
          <p:cNvPr id="9625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790572"/>
              </p:ext>
            </p:extLst>
          </p:nvPr>
        </p:nvGraphicFramePr>
        <p:xfrm>
          <a:off x="4116386" y="2010569"/>
          <a:ext cx="3752850" cy="114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2" name="Equation" r:id="rId5" imgW="1498095" imgH="456924" progId="">
                  <p:embed/>
                </p:oleObj>
              </mc:Choice>
              <mc:Fallback>
                <p:oleObj name="Equation" r:id="rId5" imgW="1498095" imgH="4569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6386" y="2010569"/>
                        <a:ext cx="3752850" cy="11445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59" name="Text Box 4"/>
          <p:cNvSpPr txBox="1">
            <a:spLocks noChangeArrowheads="1"/>
          </p:cNvSpPr>
          <p:nvPr/>
        </p:nvSpPr>
        <p:spPr bwMode="auto">
          <a:xfrm>
            <a:off x="2058986" y="1248570"/>
            <a:ext cx="853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defRPr sz="2800">
                <a:solidFill>
                  <a:schemeClr val="tx1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>
              <a:spcBef>
                <a:spcPts val="1000"/>
              </a:spcBef>
              <a:buSzPct val="100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>
              <a:spcBef>
                <a:spcPts val="400"/>
              </a:spcBef>
              <a:buSzPct val="100000"/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>
              <a:spcBef>
                <a:spcPts val="400"/>
              </a:spcBef>
              <a:buSzPct val="100000"/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>
              <a:spcBef>
                <a:spcPts val="300"/>
              </a:spcBef>
              <a:buSzPct val="10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SzPct val="10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SzPct val="10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SzPct val="10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SzPct val="10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imes New Roman" charset="0"/>
                <a:ea typeface="ＭＳ Ｐゴシック" charset="-128"/>
              </a:rPr>
              <a:t>For small shifts </a:t>
            </a:r>
            <a:r>
              <a:rPr lang="en-US" altLang="en-US">
                <a:latin typeface="Times New Roman" charset="0"/>
                <a:ea typeface="ＭＳ Ｐゴシック" charset="-128"/>
              </a:rPr>
              <a:t>[</a:t>
            </a:r>
            <a:r>
              <a:rPr lang="en-US" altLang="en-US" i="1" dirty="0" err="1">
                <a:latin typeface="Times New Roman" charset="0"/>
                <a:ea typeface="ＭＳ Ｐゴシック" charset="-128"/>
              </a:rPr>
              <a:t>u,v</a:t>
            </a:r>
            <a:r>
              <a:rPr lang="en-US" altLang="en-US" sz="2400" dirty="0">
                <a:latin typeface="Times New Roman" charset="0"/>
                <a:ea typeface="ＭＳ Ｐゴシック" charset="-128"/>
              </a:rPr>
              <a:t>] we have a </a:t>
            </a:r>
            <a:r>
              <a:rPr lang="en-US" altLang="en-US" sz="2400" i="1" dirty="0">
                <a:latin typeface="Times New Roman" charset="0"/>
                <a:ea typeface="ＭＳ Ｐゴシック" charset="-128"/>
              </a:rPr>
              <a:t>bilinear</a:t>
            </a:r>
            <a:r>
              <a:rPr lang="en-US" altLang="en-US" sz="2400" dirty="0">
                <a:latin typeface="Times New Roman" charset="0"/>
                <a:ea typeface="ＭＳ Ｐゴシック" charset="-128"/>
              </a:rPr>
              <a:t> approximation:</a:t>
            </a:r>
            <a:endParaRPr lang="ru-RU" altLang="en-US" sz="2400" dirty="0">
              <a:latin typeface="Times New Roman" charset="0"/>
              <a:ea typeface="ＭＳ Ｐゴシック" charset="-128"/>
            </a:endParaRPr>
          </a:p>
        </p:txBody>
      </p:sp>
      <p:graphicFrame>
        <p:nvGraphicFramePr>
          <p:cNvPr id="96260" name="Object 5"/>
          <p:cNvGraphicFramePr>
            <a:graphicFrameLocks noChangeAspect="1"/>
          </p:cNvGraphicFramePr>
          <p:nvPr/>
        </p:nvGraphicFramePr>
        <p:xfrm>
          <a:off x="3884613" y="3962400"/>
          <a:ext cx="4422775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3" name="Equation" r:id="rId7" imgW="1764864" imgH="507633" progId="Equation.3">
                  <p:embed/>
                </p:oleObj>
              </mc:Choice>
              <mc:Fallback>
                <p:oleObj name="Equation" r:id="rId7" imgW="1764864" imgH="50763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4613" y="3962400"/>
                        <a:ext cx="4422775" cy="1270000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61" name="Text Box 6"/>
          <p:cNvSpPr txBox="1">
            <a:spLocks noChangeArrowheads="1"/>
          </p:cNvSpPr>
          <p:nvPr/>
        </p:nvSpPr>
        <p:spPr bwMode="auto">
          <a:xfrm>
            <a:off x="2055812" y="3352800"/>
            <a:ext cx="853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defRPr sz="2800">
                <a:solidFill>
                  <a:schemeClr val="tx1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>
              <a:spcBef>
                <a:spcPts val="1000"/>
              </a:spcBef>
              <a:buSzPct val="100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>
              <a:spcBef>
                <a:spcPts val="400"/>
              </a:spcBef>
              <a:buSzPct val="100000"/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>
              <a:spcBef>
                <a:spcPts val="400"/>
              </a:spcBef>
              <a:buSzPct val="100000"/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>
              <a:spcBef>
                <a:spcPts val="300"/>
              </a:spcBef>
              <a:buSzPct val="10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SzPct val="10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SzPct val="10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SzPct val="10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SzPct val="10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imes New Roman" charset="0"/>
                <a:ea typeface="ＭＳ Ｐゴシック" charset="-128"/>
              </a:rPr>
              <a:t>where </a:t>
            </a:r>
            <a:r>
              <a:rPr lang="en-US" altLang="en-US" sz="2400" i="1">
                <a:latin typeface="Times New Roman" charset="0"/>
                <a:ea typeface="ＭＳ Ｐゴシック" charset="-128"/>
              </a:rPr>
              <a:t>M</a:t>
            </a:r>
            <a:r>
              <a:rPr lang="en-US" altLang="en-US" sz="2400">
                <a:latin typeface="Times New Roman" charset="0"/>
                <a:ea typeface="ＭＳ Ｐゴシック" charset="-128"/>
              </a:rPr>
              <a:t> is a 2</a:t>
            </a:r>
            <a:r>
              <a:rPr lang="en-US" altLang="en-US" sz="2400">
                <a:latin typeface="Times New Roman" charset="0"/>
                <a:ea typeface="ＭＳ Ｐゴシック" charset="-128"/>
                <a:sym typeface="Symbol" charset="2"/>
              </a:rPr>
              <a:t>2 matrix computed from image derivatives:</a:t>
            </a:r>
            <a:endParaRPr lang="ru-RU" altLang="en-US" sz="2400">
              <a:latin typeface="Times New Roman" charset="0"/>
              <a:ea typeface="ＭＳ Ｐゴシック" charset="-128"/>
            </a:endParaRPr>
          </a:p>
        </p:txBody>
      </p:sp>
      <p:pic>
        <p:nvPicPr>
          <p:cNvPr id="632839" name="Picture 7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2" y="5867400"/>
            <a:ext cx="7431088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590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518138" y="-119196"/>
            <a:ext cx="9108281" cy="2116336"/>
          </a:xfrm>
          <a:ln/>
        </p:spPr>
        <p:txBody>
          <a:bodyPr/>
          <a:lstStyle/>
          <a:p>
            <a:r>
              <a:rPr lang="en-US" altLang="x-none" dirty="0" smtClean="0"/>
              <a:t>Gradient </a:t>
            </a:r>
            <a:r>
              <a:rPr lang="en-US" altLang="x-none" dirty="0"/>
              <a:t>covariance matrix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559" y="1447800"/>
            <a:ext cx="2678906" cy="2678906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Rectangle 4"/>
          <p:cNvSpPr>
            <a:spLocks/>
          </p:cNvSpPr>
          <p:nvPr/>
        </p:nvSpPr>
        <p:spPr bwMode="auto">
          <a:xfrm>
            <a:off x="227012" y="5676769"/>
            <a:ext cx="11277600" cy="90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953" dirty="0" smtClean="0">
                <a:ea typeface="Gill Sans" charset="0"/>
                <a:cs typeface="Gill Sans" charset="0"/>
              </a:rPr>
              <a:t>Summarizes second-order statistics </a:t>
            </a:r>
            <a:r>
              <a:rPr lang="en-US" altLang="x-none" sz="2953" dirty="0">
                <a:ea typeface="Gill Sans" charset="0"/>
                <a:cs typeface="Gill Sans" charset="0"/>
              </a:rPr>
              <a:t>of the </a:t>
            </a:r>
            <a:r>
              <a:rPr lang="en-US" altLang="x-none" sz="2953" dirty="0" smtClean="0">
                <a:ea typeface="Gill Sans" charset="0"/>
                <a:cs typeface="Gill Sans" charset="0"/>
              </a:rPr>
              <a:t>gradient </a:t>
            </a:r>
            <a:r>
              <a:rPr lang="en-US" altLang="x-none" sz="2953" dirty="0" smtClean="0">
                <a:latin typeface="Times" charset="0"/>
                <a:ea typeface="Times" charset="0"/>
                <a:cs typeface="Times" charset="0"/>
              </a:rPr>
              <a:t>(</a:t>
            </a:r>
            <a:r>
              <a:rPr lang="en-US" altLang="x-none" sz="2953" i="1" dirty="0" err="1" smtClean="0">
                <a:latin typeface="Times" charset="0"/>
                <a:ea typeface="Times" charset="0"/>
                <a:cs typeface="Times" charset="0"/>
              </a:rPr>
              <a:t>F</a:t>
            </a:r>
            <a:r>
              <a:rPr lang="en-US" altLang="x-none" sz="2953" i="1" baseline="-25000" dirty="0" err="1" smtClean="0">
                <a:latin typeface="Times" charset="0"/>
                <a:ea typeface="Times" charset="0"/>
                <a:cs typeface="Times" charset="0"/>
              </a:rPr>
              <a:t>x</a:t>
            </a:r>
            <a:r>
              <a:rPr lang="en-US" altLang="x-none" sz="2953" dirty="0" smtClean="0">
                <a:latin typeface="Times" charset="0"/>
                <a:ea typeface="Times" charset="0"/>
                <a:cs typeface="Times" charset="0"/>
              </a:rPr>
              <a:t>, </a:t>
            </a:r>
            <a:r>
              <a:rPr lang="en-US" altLang="x-none" sz="2953" i="1" dirty="0" err="1" smtClean="0">
                <a:latin typeface="Times" charset="0"/>
                <a:ea typeface="Times" charset="0"/>
                <a:cs typeface="Times" charset="0"/>
              </a:rPr>
              <a:t>F</a:t>
            </a:r>
            <a:r>
              <a:rPr lang="en-US" altLang="x-none" sz="2953" i="1" baseline="-25000" dirty="0" err="1" smtClean="0">
                <a:latin typeface="Times" charset="0"/>
                <a:ea typeface="Times" charset="0"/>
                <a:cs typeface="Times" charset="0"/>
              </a:rPr>
              <a:t>y</a:t>
            </a:r>
            <a:r>
              <a:rPr lang="en-US" altLang="x-none" sz="2953" dirty="0" smtClean="0">
                <a:latin typeface="Times" charset="0"/>
                <a:ea typeface="Times" charset="0"/>
                <a:cs typeface="Times" charset="0"/>
              </a:rPr>
              <a:t>)</a:t>
            </a:r>
          </a:p>
          <a:p>
            <a:pPr algn="ctr"/>
            <a:r>
              <a:rPr lang="en-US" altLang="x-none" sz="2953" dirty="0" smtClean="0">
                <a:ea typeface="Gill Sans" charset="0"/>
                <a:cs typeface="Gill Sans" charset="0"/>
              </a:rPr>
              <a:t>in a window </a:t>
            </a:r>
            <a:r>
              <a:rPr lang="en-US" altLang="x-none" sz="2953" i="1" dirty="0" smtClean="0">
                <a:latin typeface="Times" charset="0"/>
                <a:ea typeface="Times" charset="0"/>
                <a:cs typeface="Times" charset="0"/>
              </a:rPr>
              <a:t>u</a:t>
            </a:r>
            <a:r>
              <a:rPr lang="en-US" altLang="x-none" sz="2953" dirty="0" smtClean="0">
                <a:ea typeface="Gill Sans" charset="0"/>
                <a:cs typeface="Gill Sans" charset="0"/>
              </a:rPr>
              <a:t> = -</a:t>
            </a:r>
            <a:r>
              <a:rPr lang="en-US" altLang="x-none" sz="2953" i="1" dirty="0" smtClean="0">
                <a:latin typeface="Times" charset="0"/>
                <a:ea typeface="Times" charset="0"/>
                <a:cs typeface="Times" charset="0"/>
              </a:rPr>
              <a:t>m</a:t>
            </a:r>
            <a:r>
              <a:rPr lang="en-US" altLang="x-none" sz="2953" dirty="0" smtClean="0">
                <a:ea typeface="Gill Sans" charset="0"/>
                <a:cs typeface="Gill Sans" charset="0"/>
              </a:rPr>
              <a:t> </a:t>
            </a:r>
            <a:r>
              <a:rPr lang="mr-IN" altLang="x-none" sz="2953" dirty="0" smtClean="0">
                <a:ea typeface="Gill Sans" charset="0"/>
                <a:cs typeface="Gill Sans" charset="0"/>
              </a:rPr>
              <a:t>…</a:t>
            </a:r>
            <a:r>
              <a:rPr lang="en-US" altLang="x-none" sz="2953" dirty="0" smtClean="0">
                <a:ea typeface="Gill Sans" charset="0"/>
                <a:cs typeface="Gill Sans" charset="0"/>
              </a:rPr>
              <a:t> </a:t>
            </a:r>
            <a:r>
              <a:rPr lang="en-US" altLang="x-none" sz="2953" i="1" dirty="0" smtClean="0">
                <a:latin typeface="Times" charset="0"/>
                <a:ea typeface="Times" charset="0"/>
                <a:cs typeface="Times" charset="0"/>
              </a:rPr>
              <a:t>m</a:t>
            </a:r>
            <a:r>
              <a:rPr lang="en-US" altLang="x-none" sz="2953" dirty="0" smtClean="0">
                <a:ea typeface="Gill Sans" charset="0"/>
                <a:cs typeface="Gill Sans" charset="0"/>
              </a:rPr>
              <a:t>, </a:t>
            </a:r>
            <a:r>
              <a:rPr lang="en-US" altLang="x-none" sz="2953" i="1" dirty="0" smtClean="0">
                <a:ea typeface="Gill Sans" charset="0"/>
                <a:cs typeface="Gill Sans" charset="0"/>
              </a:rPr>
              <a:t>v</a:t>
            </a:r>
            <a:r>
              <a:rPr lang="en-US" altLang="x-none" sz="2953" dirty="0" smtClean="0">
                <a:ea typeface="Gill Sans" charset="0"/>
                <a:cs typeface="Gill Sans" charset="0"/>
              </a:rPr>
              <a:t> = -</a:t>
            </a:r>
            <a:r>
              <a:rPr lang="en-US" altLang="x-none" sz="2953" i="1" dirty="0" smtClean="0">
                <a:latin typeface="Times" charset="0"/>
                <a:ea typeface="Times" charset="0"/>
                <a:cs typeface="Times" charset="0"/>
              </a:rPr>
              <a:t>m</a:t>
            </a:r>
            <a:r>
              <a:rPr lang="en-US" altLang="x-none" sz="2953" dirty="0" smtClean="0">
                <a:ea typeface="Gill Sans" charset="0"/>
                <a:cs typeface="Gill Sans" charset="0"/>
              </a:rPr>
              <a:t> </a:t>
            </a:r>
            <a:r>
              <a:rPr lang="mr-IN" altLang="x-none" sz="2953" dirty="0" smtClean="0">
                <a:ea typeface="Gill Sans" charset="0"/>
                <a:cs typeface="Gill Sans" charset="0"/>
              </a:rPr>
              <a:t>…</a:t>
            </a:r>
            <a:r>
              <a:rPr lang="en-US" altLang="x-none" sz="2953" dirty="0" smtClean="0">
                <a:ea typeface="Gill Sans" charset="0"/>
                <a:cs typeface="Gill Sans" charset="0"/>
              </a:rPr>
              <a:t> </a:t>
            </a:r>
            <a:r>
              <a:rPr lang="en-US" altLang="x-none" sz="2953" i="1" dirty="0" smtClean="0">
                <a:latin typeface="Times" charset="0"/>
                <a:ea typeface="Times" charset="0"/>
                <a:cs typeface="Times" charset="0"/>
              </a:rPr>
              <a:t>m </a:t>
            </a:r>
            <a:r>
              <a:rPr lang="en-US" altLang="x-none" sz="2953" dirty="0" smtClean="0">
                <a:ea typeface="Gill Sans" charset="0"/>
                <a:cs typeface="Gill Sans" charset="0"/>
              </a:rPr>
              <a:t>around the center pixel </a:t>
            </a:r>
            <a:r>
              <a:rPr lang="en-US" altLang="x-none" sz="2953" dirty="0" smtClean="0">
                <a:latin typeface="Times" charset="0"/>
                <a:ea typeface="Times" charset="0"/>
                <a:cs typeface="Times" charset="0"/>
              </a:rPr>
              <a:t>(</a:t>
            </a:r>
            <a:r>
              <a:rPr lang="en-US" altLang="x-none" sz="2953" i="1" dirty="0" smtClean="0">
                <a:latin typeface="Times" charset="0"/>
                <a:ea typeface="Times" charset="0"/>
                <a:cs typeface="Times" charset="0"/>
              </a:rPr>
              <a:t>x</a:t>
            </a:r>
            <a:r>
              <a:rPr lang="en-US" altLang="x-none" sz="2953" dirty="0" smtClean="0">
                <a:latin typeface="Times" charset="0"/>
                <a:ea typeface="Times" charset="0"/>
                <a:cs typeface="Times" charset="0"/>
              </a:rPr>
              <a:t>, </a:t>
            </a:r>
            <a:r>
              <a:rPr lang="en-US" altLang="x-none" sz="2953" i="1" dirty="0" smtClean="0">
                <a:latin typeface="Times" charset="0"/>
                <a:ea typeface="Times" charset="0"/>
                <a:cs typeface="Times" charset="0"/>
              </a:rPr>
              <a:t>y</a:t>
            </a:r>
            <a:r>
              <a:rPr lang="en-US" altLang="x-none" sz="2953" dirty="0" smtClean="0">
                <a:latin typeface="Times" charset="0"/>
                <a:ea typeface="Times" charset="0"/>
                <a:cs typeface="Times" charset="0"/>
              </a:rPr>
              <a:t>)</a:t>
            </a:r>
            <a:r>
              <a:rPr lang="en-US" altLang="x-none" sz="2953" dirty="0" smtClean="0">
                <a:ea typeface="Gill Sans" charset="0"/>
                <a:cs typeface="Gill Sans" charset="0"/>
              </a:rPr>
              <a:t>.</a:t>
            </a:r>
            <a:endParaRPr lang="en-US" altLang="x-none" sz="2953" i="1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212" y="4475893"/>
            <a:ext cx="89916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8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Motivation: Image Matching (Harder Case)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4" r="4434" b="18612"/>
          <a:stretch/>
        </p:blipFill>
        <p:spPr>
          <a:xfrm>
            <a:off x="263110" y="1618292"/>
            <a:ext cx="11662604" cy="48290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14099" y="6447325"/>
            <a:ext cx="4692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Slide from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Fei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Fei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 Li, Juan Carlos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Niebles</a:t>
            </a:r>
            <a:r>
              <a:rPr lang="en-US" sz="1600" smtClean="0">
                <a:latin typeface="Times New Roman" charset="0"/>
                <a:ea typeface="Times New Roman" charset="0"/>
                <a:cs typeface="Times New Roman" charset="0"/>
              </a:rPr>
              <a:t>, Steve Seitz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56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186" y="1616939"/>
            <a:ext cx="2482453" cy="48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441" y="2743200"/>
            <a:ext cx="11193092" cy="5143500"/>
          </a:xfrm>
          <a:ln/>
        </p:spPr>
        <p:txBody>
          <a:bodyPr/>
          <a:lstStyle/>
          <a:p>
            <a:pPr marL="625056"/>
            <a:r>
              <a:rPr lang="en-US" altLang="x-none" dirty="0" smtClean="0"/>
              <a:t>Let </a:t>
            </a:r>
            <a:r>
              <a:rPr lang="en-US" altLang="x-none" dirty="0"/>
              <a:t>A be a square N x N matrix</a:t>
            </a:r>
          </a:p>
          <a:p>
            <a:pPr marL="625056"/>
            <a:r>
              <a:rPr lang="en-US" altLang="x-none" b="1" dirty="0" smtClean="0"/>
              <a:t>x </a:t>
            </a:r>
            <a:r>
              <a:rPr lang="en-US" altLang="x-none" dirty="0" smtClean="0"/>
              <a:t> </a:t>
            </a:r>
            <a:r>
              <a:rPr lang="en-US" altLang="x-none" dirty="0"/>
              <a:t>is an </a:t>
            </a:r>
            <a:r>
              <a:rPr lang="en-US" altLang="x-none" i="1" dirty="0"/>
              <a:t>eigenvector of </a:t>
            </a:r>
            <a:r>
              <a:rPr lang="en-US" altLang="x-none" i="1" dirty="0" smtClean="0"/>
              <a:t>A (</a:t>
            </a:r>
            <a:r>
              <a:rPr lang="en-US" altLang="x-none" b="1" dirty="0" smtClean="0"/>
              <a:t>x</a:t>
            </a:r>
            <a:r>
              <a:rPr lang="en-US" altLang="x-none" i="1" dirty="0" smtClean="0"/>
              <a:t> nonzero)</a:t>
            </a:r>
            <a:endParaRPr lang="en-US" altLang="x-none" dirty="0"/>
          </a:p>
          <a:p>
            <a:pPr marL="625056"/>
            <a:r>
              <a:rPr lang="en-US" altLang="x-none" dirty="0" err="1">
                <a:ea typeface="Lucida Grande" charset="0"/>
                <a:cs typeface="Lucida Grande" charset="0"/>
              </a:rPr>
              <a:t>λ</a:t>
            </a:r>
            <a:r>
              <a:rPr lang="en-US" altLang="x-none" dirty="0">
                <a:ea typeface="Lucida Grande" charset="0"/>
                <a:cs typeface="Lucida Grande" charset="0"/>
              </a:rPr>
              <a:t> is its associated </a:t>
            </a:r>
            <a:r>
              <a:rPr lang="en-US" altLang="x-none" i="1" dirty="0"/>
              <a:t>eigenvalue</a:t>
            </a:r>
          </a:p>
          <a:p>
            <a:pPr marL="625056"/>
            <a:r>
              <a:rPr lang="en-US" altLang="x-none" dirty="0"/>
              <a:t>A can have at most N unique </a:t>
            </a:r>
            <a:r>
              <a:rPr lang="en-US" altLang="x-none" dirty="0" smtClean="0"/>
              <a:t>eigenvectors</a:t>
            </a:r>
          </a:p>
          <a:p>
            <a:pPr marL="625056"/>
            <a:endParaRPr lang="en-US" altLang="x-none" dirty="0"/>
          </a:p>
          <a:p>
            <a:pPr marL="625056"/>
            <a:r>
              <a:rPr lang="en-US" altLang="x-none" dirty="0" smtClean="0"/>
              <a:t>In the project, we just use a library to calculate eigenvalues.</a:t>
            </a:r>
            <a:endParaRPr lang="en-US" altLang="x-non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0" y="228600"/>
            <a:ext cx="11885771" cy="1143000"/>
          </a:xfrm>
        </p:spPr>
        <p:txBody>
          <a:bodyPr/>
          <a:lstStyle/>
          <a:p>
            <a:r>
              <a:rPr lang="en-US" altLang="x-none" dirty="0"/>
              <a:t>Linear </a:t>
            </a:r>
            <a:r>
              <a:rPr lang="en-US" altLang="x-none" dirty="0" smtClean="0"/>
              <a:t>Algebra Review: Eigenvectors / Eigenvalues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67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AutoShape 2"/>
          <p:cNvSpPr>
            <a:spLocks noChangeArrowheads="1"/>
          </p:cNvSpPr>
          <p:nvPr/>
        </p:nvSpPr>
        <p:spPr bwMode="auto">
          <a:xfrm>
            <a:off x="2360612" y="4800600"/>
            <a:ext cx="3124200" cy="1219200"/>
          </a:xfrm>
          <a:prstGeom prst="rightArrowCallout">
            <a:avLst>
              <a:gd name="adj1" fmla="val 25000"/>
              <a:gd name="adj2" fmla="val 24093"/>
              <a:gd name="adj3" fmla="val 41581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8601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Harris Detector: Mathematics</a:t>
            </a:r>
            <a:endParaRPr lang="ru-RU" altLang="x-none">
              <a:ea typeface="ＭＳ Ｐゴシック" charset="-128"/>
            </a:endParaRPr>
          </a:p>
        </p:txBody>
      </p:sp>
      <p:sp>
        <p:nvSpPr>
          <p:cNvPr id="86019" name="Rectangle 4"/>
          <p:cNvSpPr>
            <a:spLocks noChangeArrowheads="1"/>
          </p:cNvSpPr>
          <p:nvPr/>
        </p:nvSpPr>
        <p:spPr bwMode="auto">
          <a:xfrm>
            <a:off x="5561012" y="17526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86020" name="Rectangle 5"/>
          <p:cNvSpPr>
            <a:spLocks noChangeArrowheads="1"/>
          </p:cNvSpPr>
          <p:nvPr/>
        </p:nvSpPr>
        <p:spPr bwMode="auto">
          <a:xfrm>
            <a:off x="9294812" y="60960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ru-RU" altLang="x-none">
                <a:sym typeface="Symbol" charset="2"/>
              </a:rPr>
              <a:t></a:t>
            </a:r>
            <a:r>
              <a:rPr lang="en-US" altLang="x-none" baseline="-25000">
                <a:sym typeface="Symbol" charset="2"/>
              </a:rPr>
              <a:t>1</a:t>
            </a:r>
            <a:endParaRPr lang="ru-RU" altLang="x-none" baseline="-25000">
              <a:sym typeface="Symbol" charset="2"/>
            </a:endParaRPr>
          </a:p>
        </p:txBody>
      </p:sp>
      <p:sp>
        <p:nvSpPr>
          <p:cNvPr id="86021" name="Rectangle 6"/>
          <p:cNvSpPr>
            <a:spLocks noChangeArrowheads="1"/>
          </p:cNvSpPr>
          <p:nvPr/>
        </p:nvSpPr>
        <p:spPr bwMode="auto">
          <a:xfrm>
            <a:off x="4646612" y="18288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ru-RU" altLang="x-none">
                <a:sym typeface="Symbol" charset="2"/>
              </a:rPr>
              <a:t></a:t>
            </a:r>
            <a:r>
              <a:rPr lang="en-US" altLang="x-none" baseline="-25000">
                <a:sym typeface="Symbol" charset="2"/>
              </a:rPr>
              <a:t>2</a:t>
            </a:r>
            <a:endParaRPr lang="ru-RU" altLang="x-none" baseline="-25000">
              <a:sym typeface="Symbol" charset="2"/>
            </a:endParaRPr>
          </a:p>
        </p:txBody>
      </p:sp>
      <p:sp>
        <p:nvSpPr>
          <p:cNvPr id="86022" name="Freeform 7"/>
          <p:cNvSpPr>
            <a:spLocks/>
          </p:cNvSpPr>
          <p:nvPr/>
        </p:nvSpPr>
        <p:spPr bwMode="auto">
          <a:xfrm>
            <a:off x="6018212" y="1752600"/>
            <a:ext cx="3886200" cy="3937000"/>
          </a:xfrm>
          <a:custGeom>
            <a:avLst/>
            <a:gdLst>
              <a:gd name="T0" fmla="*/ 0 w 2448"/>
              <a:gd name="T1" fmla="*/ 2147483647 h 2480"/>
              <a:gd name="T2" fmla="*/ 1693545000 w 2448"/>
              <a:gd name="T3" fmla="*/ 0 h 2480"/>
              <a:gd name="T4" fmla="*/ 2147483647 w 2448"/>
              <a:gd name="T5" fmla="*/ 0 h 2480"/>
              <a:gd name="T6" fmla="*/ 2147483647 w 2448"/>
              <a:gd name="T7" fmla="*/ 2147483647 h 2480"/>
              <a:gd name="T8" fmla="*/ 1398687513 w 2448"/>
              <a:gd name="T9" fmla="*/ 2147483647 h 2480"/>
              <a:gd name="T10" fmla="*/ 0 w 2448"/>
              <a:gd name="T11" fmla="*/ 2147483647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023" name="AutoShape 8"/>
          <p:cNvSpPr>
            <a:spLocks noChangeArrowheads="1"/>
          </p:cNvSpPr>
          <p:nvPr/>
        </p:nvSpPr>
        <p:spPr bwMode="auto">
          <a:xfrm>
            <a:off x="5561013" y="43434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86024" name="Rectangle 9"/>
          <p:cNvSpPr>
            <a:spLocks noChangeArrowheads="1"/>
          </p:cNvSpPr>
          <p:nvPr/>
        </p:nvSpPr>
        <p:spPr bwMode="auto">
          <a:xfrm>
            <a:off x="7085012" y="2362201"/>
            <a:ext cx="26670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33CC"/>
                </a:solidFill>
                <a:sym typeface="Symbol" charset="2"/>
              </a:rPr>
              <a:t>“</a:t>
            </a:r>
            <a:r>
              <a:rPr lang="en-US" altLang="x-none">
                <a:solidFill>
                  <a:srgbClr val="0033CC"/>
                </a:solidFill>
                <a:sym typeface="Symbol" charset="2"/>
              </a:rPr>
              <a:t>Corner</a:t>
            </a:r>
            <a:r>
              <a:rPr lang="en-US" altLang="en-US">
                <a:solidFill>
                  <a:srgbClr val="0033CC"/>
                </a:solidFill>
                <a:sym typeface="Symbol" charset="2"/>
              </a:rPr>
              <a:t>”</a:t>
            </a:r>
            <a:r>
              <a:rPr lang="en-US" altLang="ja-JP">
                <a:sym typeface="Symbol" charset="2"/>
              </a:rPr>
              <a:t/>
            </a:r>
            <a:br>
              <a:rPr lang="en-US" altLang="ja-JP">
                <a:sym typeface="Symbol" charset="2"/>
              </a:rPr>
            </a:br>
            <a:r>
              <a:rPr lang="ru-RU" altLang="ja-JP">
                <a:sym typeface="Symbol" charset="2"/>
              </a:rPr>
              <a:t></a:t>
            </a:r>
            <a:r>
              <a:rPr lang="en-US" altLang="ja-JP" baseline="-25000">
                <a:sym typeface="Symbol" charset="2"/>
              </a:rPr>
              <a:t>1</a:t>
            </a:r>
            <a:r>
              <a:rPr lang="en-US" altLang="ja-JP" sz="2000">
                <a:sym typeface="Symbol" charset="2"/>
              </a:rPr>
              <a:t> and </a:t>
            </a:r>
            <a:r>
              <a:rPr lang="ru-RU" altLang="ja-JP">
                <a:sym typeface="Symbol" charset="2"/>
              </a:rPr>
              <a:t></a:t>
            </a:r>
            <a:r>
              <a:rPr lang="en-US" altLang="ja-JP" baseline="-25000">
                <a:sym typeface="Symbol" charset="2"/>
              </a:rPr>
              <a:t>2</a:t>
            </a:r>
            <a:r>
              <a:rPr lang="en-US" altLang="ja-JP" sz="2000">
                <a:sym typeface="Symbol" charset="2"/>
              </a:rPr>
              <a:t> are large,</a:t>
            </a:r>
            <a:br>
              <a:rPr lang="en-US" altLang="ja-JP" sz="2000">
                <a:sym typeface="Symbol" charset="2"/>
              </a:rPr>
            </a:br>
            <a:r>
              <a:rPr lang="en-US" altLang="ja-JP" sz="2000">
                <a:sym typeface="Symbol" charset="2"/>
              </a:rPr>
              <a:t> </a:t>
            </a:r>
            <a:r>
              <a:rPr lang="ru-RU" altLang="ja-JP">
                <a:sym typeface="Symbol" charset="2"/>
              </a:rPr>
              <a:t></a:t>
            </a:r>
            <a:r>
              <a:rPr lang="en-US" altLang="ja-JP" baseline="-25000">
                <a:sym typeface="Symbol" charset="2"/>
              </a:rPr>
              <a:t>1 </a:t>
            </a:r>
            <a:r>
              <a:rPr lang="en-US" altLang="ja-JP">
                <a:sym typeface="Symbol" charset="2"/>
              </a:rPr>
              <a:t>~ </a:t>
            </a:r>
            <a:r>
              <a:rPr lang="ru-RU" altLang="ja-JP">
                <a:sym typeface="Symbol" charset="2"/>
              </a:rPr>
              <a:t></a:t>
            </a:r>
            <a:r>
              <a:rPr lang="en-US" altLang="ja-JP" baseline="-25000">
                <a:sym typeface="Symbol" charset="2"/>
              </a:rPr>
              <a:t>2</a:t>
            </a:r>
            <a:r>
              <a:rPr lang="en-US" altLang="ja-JP" sz="2000">
                <a:sym typeface="Symbol" charset="2"/>
              </a:rPr>
              <a:t>;</a:t>
            </a:r>
            <a:br>
              <a:rPr lang="en-US" altLang="ja-JP" sz="2000">
                <a:sym typeface="Symbol" charset="2"/>
              </a:rPr>
            </a:br>
            <a:r>
              <a:rPr lang="en-US" altLang="ja-JP" i="1">
                <a:sym typeface="Symbol" charset="2"/>
              </a:rPr>
              <a:t>E</a:t>
            </a:r>
            <a:r>
              <a:rPr lang="en-US" altLang="ja-JP" sz="2000">
                <a:sym typeface="Symbol" charset="2"/>
              </a:rPr>
              <a:t> increases in all directions</a:t>
            </a:r>
            <a:endParaRPr lang="ru-RU" altLang="x-none" sz="2000">
              <a:sym typeface="Symbol" charset="2"/>
            </a:endParaRPr>
          </a:p>
        </p:txBody>
      </p:sp>
      <p:sp>
        <p:nvSpPr>
          <p:cNvPr id="86025" name="Rectangle 10"/>
          <p:cNvSpPr>
            <a:spLocks noChangeArrowheads="1"/>
          </p:cNvSpPr>
          <p:nvPr/>
        </p:nvSpPr>
        <p:spPr bwMode="auto">
          <a:xfrm>
            <a:off x="2436812" y="4800601"/>
            <a:ext cx="23622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ru-RU" altLang="x-none">
                <a:sym typeface="Symbol" charset="2"/>
              </a:rPr>
              <a:t></a:t>
            </a:r>
            <a:r>
              <a:rPr lang="en-US" altLang="x-none" baseline="-25000">
                <a:sym typeface="Symbol" charset="2"/>
              </a:rPr>
              <a:t>1</a:t>
            </a:r>
            <a:r>
              <a:rPr lang="en-US" altLang="x-none" sz="2000">
                <a:sym typeface="Symbol" charset="2"/>
              </a:rPr>
              <a:t> and </a:t>
            </a:r>
            <a:r>
              <a:rPr lang="ru-RU" altLang="x-none">
                <a:sym typeface="Symbol" charset="2"/>
              </a:rPr>
              <a:t></a:t>
            </a:r>
            <a:r>
              <a:rPr lang="en-US" altLang="x-none" baseline="-25000">
                <a:sym typeface="Symbol" charset="2"/>
              </a:rPr>
              <a:t>2</a:t>
            </a:r>
            <a:r>
              <a:rPr lang="en-US" altLang="x-none" sz="2000">
                <a:sym typeface="Symbol" charset="2"/>
              </a:rPr>
              <a:t> are small;</a:t>
            </a:r>
            <a:br>
              <a:rPr lang="en-US" altLang="x-none" sz="2000">
                <a:sym typeface="Symbol" charset="2"/>
              </a:rPr>
            </a:br>
            <a:r>
              <a:rPr lang="en-US" altLang="x-none" i="1">
                <a:sym typeface="Symbol" charset="2"/>
              </a:rPr>
              <a:t>E</a:t>
            </a:r>
            <a:r>
              <a:rPr lang="en-US" altLang="x-none" sz="2000">
                <a:sym typeface="Symbol" charset="2"/>
              </a:rPr>
              <a:t> is almost constant in all directions</a:t>
            </a:r>
            <a:endParaRPr lang="ru-RU" altLang="x-none" sz="2000">
              <a:sym typeface="Symbol" charset="2"/>
            </a:endParaRPr>
          </a:p>
        </p:txBody>
      </p:sp>
      <p:sp>
        <p:nvSpPr>
          <p:cNvPr id="86026" name="Rectangle 11"/>
          <p:cNvSpPr>
            <a:spLocks noChangeArrowheads="1"/>
          </p:cNvSpPr>
          <p:nvPr/>
        </p:nvSpPr>
        <p:spPr bwMode="auto">
          <a:xfrm>
            <a:off x="8685212" y="5105401"/>
            <a:ext cx="129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33CC"/>
                </a:solidFill>
                <a:sym typeface="Symbol" charset="2"/>
              </a:rPr>
              <a:t>“</a:t>
            </a:r>
            <a:r>
              <a:rPr lang="en-US" altLang="x-none">
                <a:solidFill>
                  <a:srgbClr val="0033CC"/>
                </a:solidFill>
                <a:sym typeface="Symbol" charset="2"/>
              </a:rPr>
              <a:t>Edge</a:t>
            </a:r>
            <a:r>
              <a:rPr lang="en-US" altLang="en-US">
                <a:solidFill>
                  <a:srgbClr val="0033CC"/>
                </a:solidFill>
                <a:sym typeface="Symbol" charset="2"/>
              </a:rPr>
              <a:t>”</a:t>
            </a:r>
            <a:r>
              <a:rPr lang="en-US" altLang="x-none">
                <a:solidFill>
                  <a:srgbClr val="0033CC"/>
                </a:solidFill>
                <a:sym typeface="Symbol" charset="2"/>
              </a:rPr>
              <a:t> </a:t>
            </a:r>
            <a:r>
              <a:rPr lang="en-US" altLang="x-none">
                <a:sym typeface="Symbol" charset="2"/>
              </a:rPr>
              <a:t/>
            </a:r>
            <a:br>
              <a:rPr lang="en-US" altLang="x-none">
                <a:sym typeface="Symbol" charset="2"/>
              </a:rPr>
            </a:br>
            <a:r>
              <a:rPr lang="ru-RU" altLang="x-none">
                <a:sym typeface="Symbol" charset="2"/>
              </a:rPr>
              <a:t></a:t>
            </a:r>
            <a:r>
              <a:rPr lang="en-US" altLang="x-none" baseline="-25000">
                <a:sym typeface="Symbol" charset="2"/>
              </a:rPr>
              <a:t>1</a:t>
            </a:r>
            <a:r>
              <a:rPr lang="en-US" altLang="x-none" sz="2000">
                <a:sym typeface="Symbol" charset="2"/>
              </a:rPr>
              <a:t> &gt;&gt; </a:t>
            </a:r>
            <a:r>
              <a:rPr lang="ru-RU" altLang="x-none">
                <a:sym typeface="Symbol" charset="2"/>
              </a:rPr>
              <a:t></a:t>
            </a:r>
            <a:r>
              <a:rPr lang="en-US" altLang="x-none" baseline="-25000">
                <a:sym typeface="Symbol" charset="2"/>
              </a:rPr>
              <a:t>2</a:t>
            </a:r>
            <a:endParaRPr lang="ru-RU" altLang="x-none" sz="2000">
              <a:sym typeface="Symbol" charset="2"/>
            </a:endParaRPr>
          </a:p>
        </p:txBody>
      </p:sp>
      <p:sp>
        <p:nvSpPr>
          <p:cNvPr id="86027" name="Rectangle 12"/>
          <p:cNvSpPr>
            <a:spLocks noChangeArrowheads="1"/>
          </p:cNvSpPr>
          <p:nvPr/>
        </p:nvSpPr>
        <p:spPr bwMode="auto">
          <a:xfrm>
            <a:off x="5637212" y="1905001"/>
            <a:ext cx="129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33CC"/>
                </a:solidFill>
                <a:sym typeface="Symbol" charset="2"/>
              </a:rPr>
              <a:t>“</a:t>
            </a:r>
            <a:r>
              <a:rPr lang="en-US" altLang="x-none">
                <a:solidFill>
                  <a:srgbClr val="0033CC"/>
                </a:solidFill>
                <a:sym typeface="Symbol" charset="2"/>
              </a:rPr>
              <a:t>Edge</a:t>
            </a:r>
            <a:r>
              <a:rPr lang="en-US" altLang="en-US">
                <a:solidFill>
                  <a:srgbClr val="0033CC"/>
                </a:solidFill>
                <a:sym typeface="Symbol" charset="2"/>
              </a:rPr>
              <a:t>”</a:t>
            </a:r>
            <a:r>
              <a:rPr lang="en-US" altLang="x-none">
                <a:solidFill>
                  <a:srgbClr val="0033CC"/>
                </a:solidFill>
                <a:sym typeface="Symbol" charset="2"/>
              </a:rPr>
              <a:t> </a:t>
            </a:r>
            <a:r>
              <a:rPr lang="en-US" altLang="x-none">
                <a:sym typeface="Symbol" charset="2"/>
              </a:rPr>
              <a:t/>
            </a:r>
            <a:br>
              <a:rPr lang="en-US" altLang="x-none">
                <a:sym typeface="Symbol" charset="2"/>
              </a:rPr>
            </a:br>
            <a:r>
              <a:rPr lang="ru-RU" altLang="x-none">
                <a:sym typeface="Symbol" charset="2"/>
              </a:rPr>
              <a:t></a:t>
            </a:r>
            <a:r>
              <a:rPr lang="en-US" altLang="x-none" baseline="-25000">
                <a:sym typeface="Symbol" charset="2"/>
              </a:rPr>
              <a:t>2</a:t>
            </a:r>
            <a:r>
              <a:rPr lang="en-US" altLang="x-none" sz="2000">
                <a:sym typeface="Symbol" charset="2"/>
              </a:rPr>
              <a:t> &gt;&gt; </a:t>
            </a:r>
            <a:r>
              <a:rPr lang="ru-RU" altLang="x-none">
                <a:sym typeface="Symbol" charset="2"/>
              </a:rPr>
              <a:t></a:t>
            </a:r>
            <a:r>
              <a:rPr lang="en-US" altLang="x-none" baseline="-25000">
                <a:sym typeface="Symbol" charset="2"/>
              </a:rPr>
              <a:t>1</a:t>
            </a:r>
            <a:endParaRPr lang="ru-RU" altLang="x-none" sz="2000">
              <a:sym typeface="Symbol" charset="2"/>
            </a:endParaRPr>
          </a:p>
        </p:txBody>
      </p:sp>
      <p:sp>
        <p:nvSpPr>
          <p:cNvPr id="86028" name="Rectangle 13"/>
          <p:cNvSpPr>
            <a:spLocks noChangeArrowheads="1"/>
          </p:cNvSpPr>
          <p:nvPr/>
        </p:nvSpPr>
        <p:spPr bwMode="auto">
          <a:xfrm>
            <a:off x="5484812" y="5181601"/>
            <a:ext cx="121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33CC"/>
                </a:solidFill>
                <a:sym typeface="Symbol" charset="2"/>
              </a:rPr>
              <a:t>“</a:t>
            </a:r>
            <a:r>
              <a:rPr lang="en-US" altLang="x-none">
                <a:solidFill>
                  <a:srgbClr val="0033CC"/>
                </a:solidFill>
                <a:sym typeface="Symbol" charset="2"/>
              </a:rPr>
              <a:t>Flat</a:t>
            </a:r>
            <a:r>
              <a:rPr lang="en-US" altLang="en-US">
                <a:solidFill>
                  <a:srgbClr val="0033CC"/>
                </a:solidFill>
                <a:sym typeface="Symbol" charset="2"/>
              </a:rPr>
              <a:t>”</a:t>
            </a:r>
            <a:r>
              <a:rPr lang="en-US" altLang="x-none">
                <a:solidFill>
                  <a:srgbClr val="0033CC"/>
                </a:solidFill>
                <a:sym typeface="Symbol" charset="2"/>
              </a:rPr>
              <a:t> region</a:t>
            </a:r>
            <a:endParaRPr lang="ru-RU" altLang="x-none">
              <a:solidFill>
                <a:srgbClr val="0033CC"/>
              </a:solidFill>
              <a:sym typeface="Symbol" charset="2"/>
            </a:endParaRPr>
          </a:p>
        </p:txBody>
      </p:sp>
      <p:sp>
        <p:nvSpPr>
          <p:cNvPr id="86029" name="Text Box 14"/>
          <p:cNvSpPr txBox="1">
            <a:spLocks noChangeArrowheads="1"/>
          </p:cNvSpPr>
          <p:nvPr/>
        </p:nvSpPr>
        <p:spPr bwMode="auto">
          <a:xfrm>
            <a:off x="1751012" y="1905001"/>
            <a:ext cx="2667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x-none"/>
              <a:t>Classification of image points using eigenvalues of </a:t>
            </a:r>
            <a:r>
              <a:rPr lang="en-US" altLang="x-none" i="1"/>
              <a:t>M</a:t>
            </a:r>
            <a:r>
              <a:rPr lang="en-US" altLang="x-none"/>
              <a:t>:</a:t>
            </a:r>
            <a:endParaRPr lang="ru-RU" altLang="x-none"/>
          </a:p>
        </p:txBody>
      </p:sp>
      <p:sp>
        <p:nvSpPr>
          <p:cNvPr id="86030" name="Oval 15"/>
          <p:cNvSpPr>
            <a:spLocks noChangeArrowheads="1"/>
          </p:cNvSpPr>
          <p:nvPr/>
        </p:nvSpPr>
        <p:spPr bwMode="auto">
          <a:xfrm>
            <a:off x="6911975" y="2522538"/>
            <a:ext cx="1651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86031" name="Oval 16"/>
          <p:cNvSpPr>
            <a:spLocks noChangeArrowheads="1"/>
          </p:cNvSpPr>
          <p:nvPr/>
        </p:nvSpPr>
        <p:spPr bwMode="auto">
          <a:xfrm>
            <a:off x="5707062" y="1828801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86032" name="Oval 17"/>
          <p:cNvSpPr>
            <a:spLocks noChangeArrowheads="1"/>
          </p:cNvSpPr>
          <p:nvPr/>
        </p:nvSpPr>
        <p:spPr bwMode="auto">
          <a:xfrm>
            <a:off x="5610226" y="4751389"/>
            <a:ext cx="414337" cy="41592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86033" name="Oval 18"/>
          <p:cNvSpPr>
            <a:spLocks noChangeArrowheads="1"/>
          </p:cNvSpPr>
          <p:nvPr/>
        </p:nvSpPr>
        <p:spPr bwMode="auto">
          <a:xfrm rot="5542000">
            <a:off x="8173244" y="5557044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61870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Harris Detector</a:t>
            </a:r>
            <a:endParaRPr lang="ru-RU" altLang="x-none">
              <a:ea typeface="ＭＳ Ｐゴシック" charset="-128"/>
            </a:endParaRPr>
          </a:p>
        </p:txBody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dirty="0" smtClean="0">
                <a:ea typeface="ＭＳ Ｐゴシック" charset="-128"/>
              </a:rPr>
              <a:t>Algorithm:</a:t>
            </a:r>
          </a:p>
          <a:p>
            <a:pPr lvl="1"/>
            <a:r>
              <a:rPr lang="en-US" altLang="x-none" dirty="0" smtClean="0">
                <a:ea typeface="ＭＳ Ｐゴシック" charset="-128"/>
              </a:rPr>
              <a:t>Find gradient </a:t>
            </a:r>
            <a:r>
              <a:rPr lang="en-US" altLang="x-none" dirty="0">
                <a:latin typeface="Times" charset="0"/>
                <a:ea typeface="Times" charset="0"/>
                <a:cs typeface="Times" charset="0"/>
              </a:rPr>
              <a:t>(</a:t>
            </a:r>
            <a:r>
              <a:rPr lang="en-US" altLang="x-none" i="1" dirty="0" err="1">
                <a:latin typeface="Times" charset="0"/>
                <a:ea typeface="Times" charset="0"/>
                <a:cs typeface="Times" charset="0"/>
              </a:rPr>
              <a:t>F</a:t>
            </a:r>
            <a:r>
              <a:rPr lang="en-US" altLang="x-none" i="1" baseline="-25000" dirty="0" err="1">
                <a:latin typeface="Times" charset="0"/>
                <a:ea typeface="Times" charset="0"/>
                <a:cs typeface="Times" charset="0"/>
              </a:rPr>
              <a:t>x</a:t>
            </a:r>
            <a:r>
              <a:rPr lang="en-US" altLang="x-none" dirty="0">
                <a:latin typeface="Times" charset="0"/>
                <a:ea typeface="Times" charset="0"/>
                <a:cs typeface="Times" charset="0"/>
              </a:rPr>
              <a:t>, </a:t>
            </a:r>
            <a:r>
              <a:rPr lang="en-US" altLang="x-none" i="1" dirty="0" err="1">
                <a:latin typeface="Times" charset="0"/>
                <a:ea typeface="Times" charset="0"/>
                <a:cs typeface="Times" charset="0"/>
              </a:rPr>
              <a:t>F</a:t>
            </a:r>
            <a:r>
              <a:rPr lang="en-US" altLang="x-none" i="1" baseline="-25000" dirty="0" err="1">
                <a:latin typeface="Times" charset="0"/>
                <a:ea typeface="Times" charset="0"/>
                <a:cs typeface="Times" charset="0"/>
              </a:rPr>
              <a:t>y</a:t>
            </a:r>
            <a:r>
              <a:rPr lang="en-US" altLang="x-none" dirty="0" smtClean="0">
                <a:latin typeface="Times" charset="0"/>
                <a:ea typeface="Times" charset="0"/>
                <a:cs typeface="Times" charset="0"/>
              </a:rPr>
              <a:t>)</a:t>
            </a:r>
            <a:r>
              <a:rPr lang="en-US" altLang="x-none" dirty="0" smtClean="0">
                <a:ea typeface="ＭＳ Ｐゴシック" charset="-128"/>
              </a:rPr>
              <a:t> of our input image.</a:t>
            </a:r>
          </a:p>
          <a:p>
            <a:pPr lvl="1"/>
            <a:r>
              <a:rPr lang="en-US" altLang="x-none" dirty="0" smtClean="0">
                <a:ea typeface="ＭＳ Ｐゴシック" charset="-128"/>
              </a:rPr>
              <a:t>For each pixel:</a:t>
            </a:r>
            <a:endParaRPr lang="en-US" altLang="x-none" dirty="0">
              <a:ea typeface="ＭＳ Ｐゴシック" charset="-128"/>
            </a:endParaRPr>
          </a:p>
          <a:p>
            <a:pPr lvl="2"/>
            <a:r>
              <a:rPr lang="en-US" altLang="x-none" sz="2800" dirty="0" smtClean="0">
                <a:ea typeface="ＭＳ Ｐゴシック" charset="-128"/>
              </a:rPr>
              <a:t>Find 2x2 covariance matrix </a:t>
            </a:r>
            <a:r>
              <a:rPr lang="en-US" altLang="x-none" sz="2800" i="1" dirty="0" smtClean="0">
                <a:latin typeface="Times" charset="0"/>
                <a:ea typeface="Times" charset="0"/>
                <a:cs typeface="Times" charset="0"/>
              </a:rPr>
              <a:t>C</a:t>
            </a:r>
          </a:p>
          <a:p>
            <a:pPr lvl="2"/>
            <a:r>
              <a:rPr lang="en-US" altLang="x-none" sz="2800" dirty="0" smtClean="0">
                <a:ea typeface="ＭＳ Ｐゴシック" charset="-128"/>
              </a:rPr>
              <a:t>Compute smaller eigenvalue, </a:t>
            </a:r>
            <a:r>
              <a:rPr lang="en-US" altLang="x-none" sz="2800" i="1" dirty="0" smtClean="0">
                <a:latin typeface="Times" charset="0"/>
                <a:ea typeface="Times" charset="0"/>
                <a:cs typeface="Times" charset="0"/>
              </a:rPr>
              <a:t>e</a:t>
            </a:r>
            <a:r>
              <a:rPr lang="en-US" altLang="x-none" sz="2800" dirty="0" smtClean="0">
                <a:ea typeface="ＭＳ Ｐゴシック" charset="-128"/>
              </a:rPr>
              <a:t>, of </a:t>
            </a:r>
            <a:r>
              <a:rPr lang="en-US" altLang="x-none" sz="2800" i="1" dirty="0">
                <a:latin typeface="Times" charset="0"/>
                <a:ea typeface="Times" charset="0"/>
                <a:cs typeface="Times" charset="0"/>
              </a:rPr>
              <a:t>C</a:t>
            </a:r>
            <a:r>
              <a:rPr lang="en-US" altLang="x-none" sz="2800" dirty="0" smtClean="0">
                <a:ea typeface="ＭＳ Ｐゴシック" charset="-128"/>
              </a:rPr>
              <a:t>.</a:t>
            </a:r>
          </a:p>
          <a:p>
            <a:pPr lvl="2"/>
            <a:r>
              <a:rPr lang="en-US" altLang="x-none" sz="2800" dirty="0" smtClean="0">
                <a:ea typeface="ＭＳ Ｐゴシック" charset="-128"/>
              </a:rPr>
              <a:t>If </a:t>
            </a:r>
            <a:r>
              <a:rPr lang="en-US" altLang="x-none" sz="2800" i="1" dirty="0">
                <a:latin typeface="Times" charset="0"/>
                <a:ea typeface="Times" charset="0"/>
                <a:cs typeface="Times" charset="0"/>
              </a:rPr>
              <a:t>e</a:t>
            </a:r>
            <a:r>
              <a:rPr lang="en-US" altLang="x-none" sz="2800" dirty="0" smtClean="0">
                <a:ea typeface="ＭＳ Ｐゴシック" charset="-128"/>
              </a:rPr>
              <a:t> &gt; T, where T is a threshold parameter, consider it a corner candidate.</a:t>
            </a:r>
          </a:p>
          <a:p>
            <a:pPr lvl="1"/>
            <a:r>
              <a:rPr lang="en-US" altLang="x-none" dirty="0" smtClean="0">
                <a:ea typeface="ＭＳ Ｐゴシック" charset="-128"/>
              </a:rPr>
              <a:t>Non-maximum suppression: remove corner candidates that are connected to other corner candidates with higher </a:t>
            </a:r>
            <a:r>
              <a:rPr lang="en-US" altLang="x-none" i="1" dirty="0">
                <a:latin typeface="Times" charset="0"/>
                <a:ea typeface="Times" charset="0"/>
                <a:cs typeface="Times" charset="0"/>
              </a:rPr>
              <a:t>e</a:t>
            </a:r>
            <a:r>
              <a:rPr lang="en-US" altLang="x-none" dirty="0" smtClean="0">
                <a:ea typeface="ＭＳ Ｐゴシック" charset="-128"/>
              </a:rPr>
              <a:t>. </a:t>
            </a:r>
          </a:p>
          <a:p>
            <a:pPr lvl="1"/>
            <a:endParaRPr lang="ru-RU" altLang="x-none" sz="2400" i="1" dirty="0">
              <a:ea typeface="ＭＳ Ｐゴシック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54"/>
          <a:stretch/>
        </p:blipFill>
        <p:spPr>
          <a:xfrm>
            <a:off x="6622704" y="3121822"/>
            <a:ext cx="3124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2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0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0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0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70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70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Canny edge detector</a:t>
            </a:r>
          </a:p>
          <a:p>
            <a:r>
              <a:rPr lang="en-US" dirty="0" smtClean="0"/>
              <a:t>Harris corner detector</a:t>
            </a:r>
          </a:p>
          <a:p>
            <a:endParaRPr lang="en-US" dirty="0" smtClean="0"/>
          </a:p>
          <a:p>
            <a:r>
              <a:rPr lang="en-US" dirty="0" smtClean="0">
                <a:hlinkClick r:id="rId2"/>
              </a:rPr>
              <a:t>Project 1</a:t>
            </a:r>
            <a:r>
              <a:rPr lang="en-US" dirty="0" smtClean="0"/>
              <a:t> posted to course website.</a:t>
            </a:r>
          </a:p>
        </p:txBody>
      </p:sp>
    </p:spTree>
    <p:extLst>
      <p:ext uri="{BB962C8B-B14F-4D97-AF65-F5344CB8AC3E}">
        <p14:creationId xmlns:p14="http://schemas.microsoft.com/office/powerpoint/2010/main" val="159767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of Corner Detectors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1461224"/>
            <a:ext cx="6988175" cy="5167417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16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of Corner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Augmented reality (video puppetry)</a:t>
            </a:r>
            <a:endParaRPr lang="en-US" dirty="0" smtClean="0">
              <a:hlinkClick r:id="rId3"/>
            </a:endParaRPr>
          </a:p>
          <a:p>
            <a:r>
              <a:rPr lang="en-US" dirty="0" smtClean="0">
                <a:hlinkClick r:id="rId3"/>
              </a:rPr>
              <a:t>3D photography / light fields</a:t>
            </a:r>
            <a:r>
              <a:rPr lang="en-US" dirty="0" smtClean="0">
                <a:hlinkClick r:id="rId3"/>
              </a:rPr>
              <a:t>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93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371601"/>
            <a:ext cx="11460639" cy="4876804"/>
          </a:xfrm>
        </p:spPr>
        <p:txBody>
          <a:bodyPr/>
          <a:lstStyle/>
          <a:p>
            <a:r>
              <a:rPr lang="en-US" dirty="0" smtClean="0"/>
              <a:t>Motivation for sparse features</a:t>
            </a:r>
          </a:p>
          <a:p>
            <a:r>
              <a:rPr lang="en-US" dirty="0" smtClean="0"/>
              <a:t>Harris corner detector</a:t>
            </a:r>
          </a:p>
          <a:p>
            <a:pPr lvl="1"/>
            <a:r>
              <a:rPr lang="en-US" dirty="0" smtClean="0"/>
              <a:t>Project 1</a:t>
            </a:r>
          </a:p>
          <a:p>
            <a:r>
              <a:rPr lang="en-US" b="1" dirty="0" smtClean="0"/>
              <a:t>Difference of Gaussian (blob) feature detector</a:t>
            </a:r>
          </a:p>
          <a:p>
            <a:pPr lvl="1"/>
            <a:r>
              <a:rPr lang="en-US" b="1" dirty="0" smtClean="0"/>
              <a:t>Image pyramids</a:t>
            </a:r>
          </a:p>
          <a:p>
            <a:pPr lvl="1"/>
            <a:r>
              <a:rPr lang="en-US" dirty="0" smtClean="0"/>
              <a:t>Feature detector</a:t>
            </a:r>
          </a:p>
        </p:txBody>
      </p:sp>
    </p:spTree>
    <p:extLst>
      <p:ext uri="{BB962C8B-B14F-4D97-AF65-F5344CB8AC3E}">
        <p14:creationId xmlns:p14="http://schemas.microsoft.com/office/powerpoint/2010/main" val="53432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van_Gogh_-_Self_Portra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2" y="-1371600"/>
            <a:ext cx="6280150" cy="825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582453" y="1601738"/>
            <a:ext cx="490235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2800" dirty="0">
                <a:latin typeface="Arial" charset="0"/>
                <a:cs typeface="Arial" charset="0"/>
              </a:rPr>
              <a:t>This image is too big to</a:t>
            </a:r>
          </a:p>
          <a:p>
            <a:pPr algn="l"/>
            <a:r>
              <a:rPr lang="en-US" sz="2800" dirty="0">
                <a:latin typeface="Arial" charset="0"/>
                <a:cs typeface="Arial" charset="0"/>
              </a:rPr>
              <a:t>fit on the screen.  How</a:t>
            </a:r>
          </a:p>
          <a:p>
            <a:pPr algn="l"/>
            <a:r>
              <a:rPr lang="en-US" sz="2800" dirty="0">
                <a:latin typeface="Arial" charset="0"/>
                <a:cs typeface="Arial" charset="0"/>
              </a:rPr>
              <a:t>can we reduce it?</a:t>
            </a:r>
          </a:p>
          <a:p>
            <a:pPr algn="l"/>
            <a:endParaRPr lang="en-US" sz="2800" dirty="0">
              <a:latin typeface="Arial" charset="0"/>
              <a:cs typeface="Arial" charset="0"/>
            </a:endParaRPr>
          </a:p>
          <a:p>
            <a:pPr algn="l"/>
            <a:r>
              <a:rPr lang="en-US" sz="2800" dirty="0">
                <a:latin typeface="Arial" charset="0"/>
                <a:cs typeface="Arial" charset="0"/>
              </a:rPr>
              <a:t>How to generate a </a:t>
            </a:r>
            <a:r>
              <a:rPr lang="en-US" sz="2800" dirty="0" smtClean="0">
                <a:latin typeface="Arial" charset="0"/>
                <a:cs typeface="Arial" charset="0"/>
              </a:rPr>
              <a:t>different-</a:t>
            </a:r>
            <a:br>
              <a:rPr lang="en-US" sz="2800" dirty="0" smtClean="0">
                <a:latin typeface="Arial" charset="0"/>
                <a:cs typeface="Arial" charset="0"/>
              </a:rPr>
            </a:br>
            <a:r>
              <a:rPr lang="en-US" sz="2800" dirty="0" smtClean="0">
                <a:latin typeface="Arial" charset="0"/>
                <a:cs typeface="Arial" charset="0"/>
              </a:rPr>
              <a:t>sized image?</a:t>
            </a:r>
            <a:endParaRPr lang="en-US" sz="2800" dirty="0">
              <a:latin typeface="Arial" charset="0"/>
              <a:cs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resizing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77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vg-nn-hal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4" y="1257299"/>
            <a:ext cx="318135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 descr="vg-nn-quar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4" y="2222498"/>
            <a:ext cx="15875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 descr="vg-nn-eigh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224" y="2705098"/>
            <a:ext cx="8001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2409824" y="5495923"/>
            <a:ext cx="551338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2000" dirty="0">
                <a:latin typeface="Arial" charset="0"/>
                <a:cs typeface="Arial" charset="0"/>
              </a:rPr>
              <a:t>Throw away every other row and column to create a </a:t>
            </a:r>
            <a:r>
              <a:rPr lang="en-US" sz="2400" dirty="0">
                <a:latin typeface="Arial" charset="0"/>
                <a:cs typeface="Arial" charset="0"/>
              </a:rPr>
              <a:t>1/2</a:t>
            </a:r>
            <a:r>
              <a:rPr lang="en-US" sz="2000" dirty="0">
                <a:latin typeface="Arial" charset="0"/>
                <a:cs typeface="Arial" charset="0"/>
              </a:rPr>
              <a:t> size image</a:t>
            </a:r>
          </a:p>
          <a:p>
            <a:pPr marL="800100" lvl="1" indent="-342900" algn="l">
              <a:buFontTx/>
              <a:buChar char="-"/>
            </a:pPr>
            <a:r>
              <a:rPr lang="en-US" sz="2400" dirty="0" smtClean="0">
                <a:latin typeface="Arial" charset="0"/>
                <a:cs typeface="Arial" charset="0"/>
              </a:rPr>
              <a:t>called</a:t>
            </a:r>
            <a:r>
              <a:rPr lang="en-US" sz="2400" i="1" dirty="0" smtClean="0">
                <a:latin typeface="Arial" charset="0"/>
                <a:cs typeface="Arial" charset="0"/>
              </a:rPr>
              <a:t> </a:t>
            </a:r>
            <a:r>
              <a:rPr lang="en-US" sz="2400" i="1" dirty="0">
                <a:latin typeface="Arial" charset="0"/>
                <a:cs typeface="Arial" charset="0"/>
              </a:rPr>
              <a:t>image </a:t>
            </a:r>
            <a:r>
              <a:rPr lang="en-US" sz="2400" i="1" dirty="0" smtClean="0">
                <a:latin typeface="Arial" charset="0"/>
                <a:cs typeface="Arial" charset="0"/>
              </a:rPr>
              <a:t>sub-sampling</a:t>
            </a:r>
            <a:endParaRPr lang="en-US" sz="2000" i="1" dirty="0">
              <a:latin typeface="Arial" charset="0"/>
              <a:cs typeface="Arial" charset="0"/>
            </a:endParaRPr>
          </a:p>
          <a:p>
            <a:pPr marL="800100" lvl="1" indent="-342900" algn="l">
              <a:buFontTx/>
              <a:buChar char="-"/>
            </a:pPr>
            <a:endParaRPr lang="en-US" sz="2400" i="1" dirty="0" smtClean="0">
              <a:latin typeface="Arial" charset="0"/>
              <a:cs typeface="Arial" charset="0"/>
            </a:endParaRP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7059612" y="4356098"/>
            <a:ext cx="608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2400">
                <a:latin typeface="Arial" charset="0"/>
                <a:cs typeface="Arial" charset="0"/>
              </a:rPr>
              <a:t>1/4</a:t>
            </a: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8736012" y="3759198"/>
            <a:ext cx="608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2400">
                <a:latin typeface="Arial" charset="0"/>
                <a:cs typeface="Arial" charset="0"/>
              </a:rPr>
              <a:t>1/8</a:t>
            </a:r>
          </a:p>
        </p:txBody>
      </p: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8228012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1200">
                <a:latin typeface="Arial" charset="0"/>
                <a:cs typeface="Arial" charset="0"/>
              </a:rPr>
              <a:t>Slide by Steve Seitz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resizing: nearest neighbor resampling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567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vg-nn-hal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4" y="1257299"/>
            <a:ext cx="318135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 descr="vg-nn-quar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4" y="2222498"/>
            <a:ext cx="15875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 descr="vg-nn-eigh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224" y="2705098"/>
            <a:ext cx="8001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1522412" y="5495923"/>
            <a:ext cx="444976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2800" dirty="0" smtClean="0">
                <a:latin typeface="Arial" charset="0"/>
                <a:cs typeface="Arial" charset="0"/>
              </a:rPr>
              <a:t>We can also increase the image size by duplicating</a:t>
            </a:r>
            <a:br>
              <a:rPr lang="en-US" sz="2800" dirty="0" smtClean="0">
                <a:latin typeface="Arial" charset="0"/>
                <a:cs typeface="Arial" charset="0"/>
              </a:rPr>
            </a:br>
            <a:r>
              <a:rPr lang="en-US" sz="2800" dirty="0" smtClean="0">
                <a:latin typeface="Arial" charset="0"/>
                <a:cs typeface="Arial" charset="0"/>
              </a:rPr>
              <a:t>rows/columns.</a:t>
            </a:r>
            <a:endParaRPr lang="en-US" sz="2800" i="1" dirty="0">
              <a:latin typeface="Arial" charset="0"/>
              <a:cs typeface="Arial" charset="0"/>
            </a:endParaRPr>
          </a:p>
          <a:p>
            <a:pPr marL="800100" lvl="1" indent="-342900" algn="l">
              <a:buFontTx/>
              <a:buChar char="-"/>
            </a:pPr>
            <a:endParaRPr lang="en-US" sz="2400" i="1" dirty="0" smtClean="0">
              <a:latin typeface="Arial" charset="0"/>
              <a:cs typeface="Arial" charset="0"/>
            </a:endParaRP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7059612" y="4356098"/>
            <a:ext cx="608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2400">
                <a:latin typeface="Arial" charset="0"/>
                <a:cs typeface="Arial" charset="0"/>
              </a:rPr>
              <a:t>1/4</a:t>
            </a: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8736012" y="3759198"/>
            <a:ext cx="608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2400">
                <a:latin typeface="Arial" charset="0"/>
                <a:cs typeface="Arial" charset="0"/>
              </a:rPr>
              <a:t>1/8</a:t>
            </a:r>
          </a:p>
        </p:txBody>
      </p: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8228012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1200">
                <a:latin typeface="Arial" charset="0"/>
                <a:cs typeface="Arial" charset="0"/>
              </a:rPr>
              <a:t>Slide by Steve Seitz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resizing: nearest neighbor resampling</a:t>
            </a:r>
            <a:endParaRPr lang="en-US" dirty="0"/>
          </a:p>
        </p:txBody>
      </p:sp>
      <p:pic>
        <p:nvPicPr>
          <p:cNvPr id="10" name="Picture 3" descr="vg-nn-hal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143" y="1257299"/>
            <a:ext cx="9220199" cy="1213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788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Motivation: Image Matching (Very Hard Case)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14099" y="6447325"/>
            <a:ext cx="4692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Slide from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Fei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Fei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 Li, Juan Carlos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Niebles</a:t>
            </a:r>
            <a:r>
              <a:rPr lang="en-US" sz="1600" smtClean="0">
                <a:latin typeface="Times New Roman" charset="0"/>
                <a:ea typeface="Times New Roman" charset="0"/>
                <a:cs typeface="Times New Roman" charset="0"/>
              </a:rPr>
              <a:t>, Steve Seitz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" t="20000" r="3631" b="4445"/>
          <a:stretch/>
        </p:blipFill>
        <p:spPr>
          <a:xfrm>
            <a:off x="1370012" y="1371600"/>
            <a:ext cx="94488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5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vg-nn-hal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4" y="1257299"/>
            <a:ext cx="318135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 descr="vg-nn-quar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4" y="2222498"/>
            <a:ext cx="15875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 descr="vg-nn-eigh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224" y="2705098"/>
            <a:ext cx="8001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203201" y="5445124"/>
            <a:ext cx="615394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2800" dirty="0" smtClean="0">
                <a:latin typeface="Arial" charset="0"/>
                <a:cs typeface="Arial" charset="0"/>
              </a:rPr>
              <a:t>In the new image, we look up the </a:t>
            </a:r>
            <a:r>
              <a:rPr lang="en-US" sz="2800" b="1" dirty="0" smtClean="0">
                <a:latin typeface="Arial" charset="0"/>
                <a:cs typeface="Arial" charset="0"/>
              </a:rPr>
              <a:t>nearest neighbor pixel</a:t>
            </a:r>
            <a:r>
              <a:rPr lang="en-US" sz="2800" dirty="0" smtClean="0">
                <a:latin typeface="Arial" charset="0"/>
                <a:cs typeface="Arial" charset="0"/>
              </a:rPr>
              <a:t> in the original image after a scale operation.</a:t>
            </a:r>
            <a:endParaRPr lang="en-US" sz="2800" i="1" dirty="0">
              <a:latin typeface="Arial" charset="0"/>
              <a:cs typeface="Arial" charset="0"/>
            </a:endParaRPr>
          </a:p>
          <a:p>
            <a:pPr marL="800100" lvl="1" indent="-342900" algn="l">
              <a:buFontTx/>
              <a:buChar char="-"/>
            </a:pPr>
            <a:endParaRPr lang="en-US" sz="2400" i="1" dirty="0" smtClean="0">
              <a:latin typeface="Arial" charset="0"/>
              <a:cs typeface="Arial" charset="0"/>
            </a:endParaRP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7059612" y="4356098"/>
            <a:ext cx="608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2400">
                <a:latin typeface="Arial" charset="0"/>
                <a:cs typeface="Arial" charset="0"/>
              </a:rPr>
              <a:t>1/4</a:t>
            </a: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8736012" y="3759198"/>
            <a:ext cx="608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2400">
                <a:latin typeface="Arial" charset="0"/>
                <a:cs typeface="Arial" charset="0"/>
              </a:rPr>
              <a:t>1/8</a:t>
            </a:r>
          </a:p>
        </p:txBody>
      </p: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8228012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1200">
                <a:latin typeface="Arial" charset="0"/>
                <a:cs typeface="Arial" charset="0"/>
              </a:rPr>
              <a:t>Slide by Steve Seitz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resizing: nearest neighbor resampling</a:t>
            </a:r>
            <a:endParaRPr lang="en-US" dirty="0"/>
          </a:p>
        </p:txBody>
      </p:sp>
      <p:pic>
        <p:nvPicPr>
          <p:cNvPr id="10" name="Picture 3" descr="vg-nn-hal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143" y="1257299"/>
            <a:ext cx="9220199" cy="1213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56374" y="3321466"/>
            <a:ext cx="5405437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4000" dirty="0" smtClean="0"/>
              <a:t>′</a:t>
            </a: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4000" i="1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4000" i="1" dirty="0" smtClean="0">
                <a:latin typeface="Times New Roman" charset="0"/>
                <a:ea typeface="Times New Roman" charset="0"/>
                <a:cs typeface="Times New Roman" charset="0"/>
              </a:rPr>
              <a:t>y</a:t>
            </a: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) =</a:t>
            </a:r>
            <a:b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4000" i="1" dirty="0" smtClean="0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(round(</a:t>
            </a:r>
            <a:r>
              <a:rPr lang="en-US" sz="4000" i="1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sz="4000" i="1" dirty="0" smtClean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), round(</a:t>
            </a:r>
            <a:r>
              <a:rPr lang="en-US" sz="4000" i="1" dirty="0" smtClean="0">
                <a:latin typeface="Times New Roman" charset="0"/>
                <a:ea typeface="Times New Roman" charset="0"/>
                <a:cs typeface="Times New Roman" charset="0"/>
              </a:rPr>
              <a:t>y</a:t>
            </a: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sz="4000" i="1" dirty="0" smtClean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))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28170" y="1447338"/>
            <a:ext cx="159718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n-US" sz="4000" dirty="0" smtClean="0"/>
              <a:t>′</a:t>
            </a: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(x, 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12639" y="1363711"/>
            <a:ext cx="159718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I(x, y)</a:t>
            </a:r>
          </a:p>
        </p:txBody>
      </p:sp>
    </p:spTree>
    <p:extLst>
      <p:ext uri="{BB962C8B-B14F-4D97-AF65-F5344CB8AC3E}">
        <p14:creationId xmlns:p14="http://schemas.microsoft.com/office/powerpoint/2010/main" val="2053914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vg-nn-hal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2" y="1285879"/>
            <a:ext cx="318135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 descr="vg-nn-quar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212" y="1285879"/>
            <a:ext cx="318135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4" descr="vg-nn-eigh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13" y="1271591"/>
            <a:ext cx="3198813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5256213" y="5476878"/>
            <a:ext cx="168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2400">
                <a:latin typeface="Arial" charset="0"/>
                <a:cs typeface="Arial" charset="0"/>
              </a:rPr>
              <a:t>1/4  </a:t>
            </a:r>
            <a:r>
              <a:rPr lang="en-US" sz="1600">
                <a:latin typeface="Arial" charset="0"/>
                <a:cs typeface="Arial" charset="0"/>
              </a:rPr>
              <a:t>(2x zoom)</a:t>
            </a: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8456613" y="5476878"/>
            <a:ext cx="168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2400">
                <a:latin typeface="Arial" charset="0"/>
                <a:cs typeface="Arial" charset="0"/>
              </a:rPr>
              <a:t>1/8  </a:t>
            </a:r>
            <a:r>
              <a:rPr lang="en-US" sz="1600">
                <a:latin typeface="Arial" charset="0"/>
                <a:cs typeface="Arial" charset="0"/>
              </a:rPr>
              <a:t>(4x zoom)</a:t>
            </a: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1283757" y="5974706"/>
            <a:ext cx="104379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2400" smtClean="0">
                <a:latin typeface="Arial" charset="0"/>
                <a:cs typeface="Arial" charset="0"/>
              </a:rPr>
              <a:t>Low-quality filter: it </a:t>
            </a:r>
            <a:r>
              <a:rPr lang="en-US" sz="2400" dirty="0" smtClean="0">
                <a:latin typeface="Arial" charset="0"/>
                <a:cs typeface="Arial" charset="0"/>
              </a:rPr>
              <a:t>arbitrarily retains some pixels, while discarding others.</a:t>
            </a:r>
            <a:endParaRPr lang="en-US" sz="2400" dirty="0">
              <a:latin typeface="Arial" charset="0"/>
              <a:cs typeface="Arial" charset="0"/>
            </a:endParaRP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2817813" y="5476878"/>
            <a:ext cx="60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2400">
                <a:latin typeface="Arial" charset="0"/>
                <a:cs typeface="Arial" charset="0"/>
              </a:rPr>
              <a:t>1/2</a:t>
            </a: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8228012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1200">
                <a:latin typeface="Arial" charset="0"/>
                <a:cs typeface="Arial" charset="0"/>
              </a:rPr>
              <a:t>Slide by Steve Seitz</a:t>
            </a:r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resizing: nearest neighbor resampling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328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vg-gauss-eigh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212" y="2389188"/>
            <a:ext cx="788988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 descr="vg-gauss-quar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1895476"/>
            <a:ext cx="156527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vg-gauss-hal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2" y="914400"/>
            <a:ext cx="3132138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Rectangle 5"/>
          <p:cNvSpPr>
            <a:spLocks noGrp="1" noChangeArrowheads="1"/>
          </p:cNvSpPr>
          <p:nvPr>
            <p:ph type="title"/>
          </p:nvPr>
        </p:nvSpPr>
        <p:spPr>
          <a:xfrm>
            <a:off x="2208212" y="76200"/>
            <a:ext cx="79248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Gaussian (lowpass) pre-filtering</a:t>
            </a: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6918326" y="4013200"/>
            <a:ext cx="928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2400">
                <a:latin typeface="Arial" charset="0"/>
                <a:cs typeface="Arial" charset="0"/>
              </a:rPr>
              <a:t>G 1/4</a:t>
            </a: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8594726" y="3416300"/>
            <a:ext cx="928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2400">
                <a:latin typeface="Arial" charset="0"/>
                <a:cs typeface="Arial" charset="0"/>
              </a:rPr>
              <a:t>G 1/8</a:t>
            </a:r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3427412" y="51054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2400">
                <a:latin typeface="Arial" charset="0"/>
                <a:cs typeface="Arial" charset="0"/>
              </a:rPr>
              <a:t>Gaussian 1/2</a:t>
            </a:r>
          </a:p>
        </p:txBody>
      </p:sp>
      <p:sp>
        <p:nvSpPr>
          <p:cNvPr id="58377" name="Rectangle 10"/>
          <p:cNvSpPr>
            <a:spLocks noChangeArrowheads="1"/>
          </p:cNvSpPr>
          <p:nvPr/>
        </p:nvSpPr>
        <p:spPr bwMode="auto">
          <a:xfrm>
            <a:off x="1827212" y="5638800"/>
            <a:ext cx="990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 dirty="0" smtClean="0">
                <a:cs typeface="Arial" charset="0"/>
              </a:rPr>
              <a:t>Improvement: first smooth </a:t>
            </a:r>
            <a:r>
              <a:rPr lang="en-US" sz="2800" dirty="0">
                <a:cs typeface="Arial" charset="0"/>
              </a:rPr>
              <a:t>the image, </a:t>
            </a:r>
            <a:r>
              <a:rPr lang="en-US" sz="2800" i="1" dirty="0">
                <a:cs typeface="Arial" charset="0"/>
              </a:rPr>
              <a:t>then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smtClean="0">
                <a:cs typeface="Arial" charset="0"/>
              </a:rPr>
              <a:t>subsample with nearest neighbor filtering</a:t>
            </a:r>
            <a:endParaRPr lang="en-US" sz="2800" dirty="0">
              <a:cs typeface="Arial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cs typeface="Arial" charset="0"/>
              </a:rPr>
              <a:t>Filter size should double for each ½ size reduction.  Why?</a:t>
            </a:r>
          </a:p>
        </p:txBody>
      </p:sp>
      <p:sp>
        <p:nvSpPr>
          <p:cNvPr id="58378" name="Text Box 11"/>
          <p:cNvSpPr txBox="1">
            <a:spLocks noChangeArrowheads="1"/>
          </p:cNvSpPr>
          <p:nvPr/>
        </p:nvSpPr>
        <p:spPr bwMode="auto">
          <a:xfrm>
            <a:off x="9820804" y="6507162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1200" dirty="0">
                <a:latin typeface="Arial" charset="0"/>
                <a:cs typeface="Arial" charset="0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1934469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vg-gauss-eigh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812" y="1388534"/>
            <a:ext cx="3154363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 descr="vg-gauss-quar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1388533"/>
            <a:ext cx="3125787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 descr="vg-gauss-hal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1" y="1388533"/>
            <a:ext cx="3132138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5789612" y="5579533"/>
            <a:ext cx="1012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2400">
                <a:latin typeface="Arial" charset="0"/>
                <a:cs typeface="Arial" charset="0"/>
              </a:rPr>
              <a:t>G 1/4 </a:t>
            </a: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8899525" y="5579533"/>
            <a:ext cx="928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2400">
                <a:latin typeface="Arial" charset="0"/>
                <a:cs typeface="Arial" charset="0"/>
              </a:rPr>
              <a:t>G 1/8</a:t>
            </a: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2055811" y="5579533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2400">
                <a:latin typeface="Arial" charset="0"/>
                <a:cs typeface="Arial" charset="0"/>
              </a:rPr>
              <a:t>Gaussian 1/2</a:t>
            </a:r>
          </a:p>
        </p:txBody>
      </p:sp>
      <p:sp>
        <p:nvSpPr>
          <p:cNvPr id="59401" name="Text Box 10"/>
          <p:cNvSpPr txBox="1">
            <a:spLocks noChangeArrowheads="1"/>
          </p:cNvSpPr>
          <p:nvPr/>
        </p:nvSpPr>
        <p:spPr bwMode="auto">
          <a:xfrm>
            <a:off x="8228012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1200">
                <a:latin typeface="Arial" charset="0"/>
                <a:cs typeface="Arial" charset="0"/>
              </a:rPr>
              <a:t>Slide by Steve Seitz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Subsampling with Gaussian </a:t>
            </a:r>
            <a:r>
              <a:rPr lang="en-US" dirty="0" err="1" smtClean="0"/>
              <a:t>Prefiltering</a:t>
            </a:r>
            <a:endParaRPr lang="en-US" dirty="0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217612" y="6060016"/>
            <a:ext cx="104379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2400" dirty="0" smtClean="0">
                <a:latin typeface="Arial" charset="0"/>
                <a:cs typeface="Arial" charset="0"/>
              </a:rPr>
              <a:t>High-quality filter: averages together pixels when subsampling.</a:t>
            </a:r>
            <a:endParaRPr lang="en-US" sz="24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442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vg-nn-hal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1" y="1309688"/>
            <a:ext cx="318135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 descr="vg-nn-quar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1" y="1309688"/>
            <a:ext cx="318135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 descr="vg-nn-eigh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812" y="1295400"/>
            <a:ext cx="3198813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5332412" y="5500687"/>
            <a:ext cx="168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2400">
                <a:latin typeface="Arial" charset="0"/>
                <a:cs typeface="Arial" charset="0"/>
              </a:rPr>
              <a:t>1/4  </a:t>
            </a:r>
            <a:r>
              <a:rPr lang="en-US" sz="1600">
                <a:latin typeface="Arial" charset="0"/>
                <a:cs typeface="Arial" charset="0"/>
              </a:rPr>
              <a:t>(2x zoom)</a:t>
            </a: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8532812" y="5500687"/>
            <a:ext cx="168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2400">
                <a:latin typeface="Arial" charset="0"/>
                <a:cs typeface="Arial" charset="0"/>
              </a:rPr>
              <a:t>1/8  </a:t>
            </a:r>
            <a:r>
              <a:rPr lang="en-US" sz="1600">
                <a:latin typeface="Arial" charset="0"/>
                <a:cs typeface="Arial" charset="0"/>
              </a:rPr>
              <a:t>(4x zoom)</a:t>
            </a: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2894012" y="5500687"/>
            <a:ext cx="60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2400">
                <a:latin typeface="Arial" charset="0"/>
                <a:cs typeface="Arial" charset="0"/>
              </a:rPr>
              <a:t>1/2</a:t>
            </a: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8228012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1200">
                <a:latin typeface="Arial" charset="0"/>
                <a:cs typeface="Arial" charset="0"/>
              </a:rPr>
              <a:t>Slide by Steve Seitz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Compare with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88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vg-gauss-eigh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945" y="2592388"/>
            <a:ext cx="788988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 descr="vg-gauss-quar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271" y="2098676"/>
            <a:ext cx="156527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4" descr="vg-gauss-hal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545" y="1117600"/>
            <a:ext cx="3132138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6986059" y="4216400"/>
            <a:ext cx="928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2400">
                <a:latin typeface="Arial" charset="0"/>
                <a:cs typeface="Arial" charset="0"/>
              </a:rPr>
              <a:t>G 1/4</a:t>
            </a: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8662459" y="3619500"/>
            <a:ext cx="928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2400">
                <a:latin typeface="Arial" charset="0"/>
                <a:cs typeface="Arial" charset="0"/>
              </a:rPr>
              <a:t>G 1/8</a:t>
            </a: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3495145" y="53086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2400">
                <a:latin typeface="Arial" charset="0"/>
                <a:cs typeface="Arial" charset="0"/>
              </a:rPr>
              <a:t>Gaussian 1/2</a:t>
            </a:r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>
            <a:off x="1827212" y="56388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cs typeface="Arial" charset="0"/>
              </a:rPr>
              <a:t>Solution:  filter the image, </a:t>
            </a:r>
            <a:r>
              <a:rPr lang="en-US" sz="2800" i="1">
                <a:cs typeface="Arial" charset="0"/>
              </a:rPr>
              <a:t>then</a:t>
            </a:r>
            <a:r>
              <a:rPr lang="en-US" sz="2800">
                <a:cs typeface="Arial" charset="0"/>
              </a:rPr>
              <a:t> subsample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>
                <a:cs typeface="Arial" charset="0"/>
              </a:rPr>
              <a:t>Filter size should double for each ½ size reduction.  Why?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>
                <a:cs typeface="Arial" charset="0"/>
              </a:rPr>
              <a:t>How can we speed this up?</a:t>
            </a:r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8228012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1200">
                <a:latin typeface="Arial" charset="0"/>
                <a:cs typeface="Arial" charset="0"/>
              </a:rPr>
              <a:t>Slide by Steve Seitz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Subsampling with Gaussian </a:t>
            </a:r>
            <a:r>
              <a:rPr lang="en-US" dirty="0" err="1"/>
              <a:t>Prefiltering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93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9752267"/>
              </p:ext>
            </p:extLst>
          </p:nvPr>
        </p:nvGraphicFramePr>
        <p:xfrm>
          <a:off x="3122612" y="1073414"/>
          <a:ext cx="5637212" cy="393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1" name="Photo Editor Photo" r:id="rId3" imgW="4896533" imgH="3419952" progId="MSPhotoEd.3">
                  <p:embed/>
                </p:oleObj>
              </mc:Choice>
              <mc:Fallback>
                <p:oleObj name="Photo Editor Photo" r:id="rId3" imgW="4896533" imgH="3419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2612" y="1073414"/>
                        <a:ext cx="5637212" cy="393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827212" y="5105400"/>
            <a:ext cx="8839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cs typeface="Arial" charset="0"/>
              </a:rPr>
              <a:t>Known as a </a:t>
            </a:r>
            <a:r>
              <a:rPr lang="en-US" sz="2400" b="1" dirty="0">
                <a:cs typeface="Arial" charset="0"/>
              </a:rPr>
              <a:t>Gaussian Pyramid </a:t>
            </a:r>
            <a:r>
              <a:rPr lang="en-US" sz="2400" dirty="0">
                <a:cs typeface="Arial" charset="0"/>
              </a:rPr>
              <a:t>[Burt and </a:t>
            </a:r>
            <a:r>
              <a:rPr lang="en-US" sz="2400" dirty="0" err="1">
                <a:cs typeface="Arial" charset="0"/>
              </a:rPr>
              <a:t>Adelson</a:t>
            </a:r>
            <a:r>
              <a:rPr lang="en-US" sz="2400" dirty="0">
                <a:cs typeface="Arial" charset="0"/>
              </a:rPr>
              <a:t>, 1983]</a:t>
            </a:r>
            <a:endParaRPr lang="en-US" sz="2400" b="1" dirty="0">
              <a:cs typeface="Arial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>
                <a:cs typeface="Arial" charset="0"/>
              </a:rPr>
              <a:t>In computer graphics, a </a:t>
            </a:r>
            <a:r>
              <a:rPr lang="en-US" sz="2800" i="1" dirty="0" err="1">
                <a:cs typeface="Arial" charset="0"/>
              </a:rPr>
              <a:t>mip</a:t>
            </a:r>
            <a:r>
              <a:rPr lang="en-US" sz="2800" i="1" dirty="0">
                <a:cs typeface="Arial" charset="0"/>
              </a:rPr>
              <a:t> map </a:t>
            </a:r>
            <a:r>
              <a:rPr lang="en-US" sz="2800" dirty="0">
                <a:cs typeface="Arial" charset="0"/>
              </a:rPr>
              <a:t>[Williams, 1983]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>
                <a:cs typeface="Arial" charset="0"/>
              </a:rPr>
              <a:t>A precursor to </a:t>
            </a:r>
            <a:r>
              <a:rPr lang="en-US" sz="2800" i="1" dirty="0">
                <a:cs typeface="Arial" charset="0"/>
              </a:rPr>
              <a:t>wavelet transform</a:t>
            </a: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8228012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1200">
                <a:latin typeface="Arial" charset="0"/>
                <a:cs typeface="Arial" charset="0"/>
              </a:rPr>
              <a:t>Slide by Steve Seitz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Gaussian Pyramids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13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1"/>
            <a:ext cx="7620000" cy="683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8685212" y="6553200"/>
            <a:ext cx="1943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1200">
                <a:latin typeface="Arial" charset="0"/>
                <a:cs typeface="Arial" charset="0"/>
              </a:rPr>
              <a:t>Figure from David Forsyth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88820" y="1295400"/>
            <a:ext cx="6939492" cy="41400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To generate the next level in the pyramid:</a:t>
            </a:r>
          </a:p>
          <a:p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1. Filter with Gaussian filter</a:t>
            </a:r>
          </a:p>
          <a:p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     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Typical filter:</a:t>
            </a:r>
            <a:b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8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2. Discard every other row and column</a:t>
            </a:r>
            <a:b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    (nearest neighbor subsampling).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061439"/>
              </p:ext>
            </p:extLst>
          </p:nvPr>
        </p:nvGraphicFramePr>
        <p:xfrm>
          <a:off x="6795557" y="2438400"/>
          <a:ext cx="1905000" cy="1565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5000"/>
                <a:gridCol w="635000"/>
                <a:gridCol w="635000"/>
              </a:tblGrid>
              <a:tr h="521876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1/16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2/16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1/16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21876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2/16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4/16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1/16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21876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1/16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2/16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1/16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814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What are they good for?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Improve Search</a:t>
            </a:r>
          </a:p>
          <a:p>
            <a:pPr lvl="1" eaLnBrk="1" hangingPunct="1"/>
            <a:r>
              <a:rPr lang="en-US" dirty="0">
                <a:latin typeface="Arial" charset="0"/>
                <a:cs typeface="Arial" charset="0"/>
              </a:rPr>
              <a:t>Search over translations</a:t>
            </a:r>
          </a:p>
          <a:p>
            <a:pPr lvl="2" eaLnBrk="1" hangingPunct="1"/>
            <a:r>
              <a:rPr lang="en-US" dirty="0" smtClean="0">
                <a:latin typeface="Arial" charset="0"/>
                <a:cs typeface="Arial" charset="0"/>
              </a:rPr>
              <a:t>E.g. convolve with a filter of what we are looking for (circle filter?)</a:t>
            </a:r>
          </a:p>
          <a:p>
            <a:pPr lvl="2" eaLnBrk="1" hangingPunct="1"/>
            <a:r>
              <a:rPr lang="en-US" dirty="0" smtClean="0">
                <a:latin typeface="Arial" charset="0"/>
                <a:cs typeface="Arial" charset="0"/>
              </a:rPr>
              <a:t>Can use “coarse to fine” search: discard regions that are not of interest at coarse levels.</a:t>
            </a:r>
            <a:endParaRPr lang="en-US" dirty="0">
              <a:latin typeface="Arial" charset="0"/>
              <a:cs typeface="Arial" charset="0"/>
            </a:endParaRPr>
          </a:p>
          <a:p>
            <a:pPr lvl="1" eaLnBrk="1" hangingPunct="1"/>
            <a:r>
              <a:rPr lang="en-US" dirty="0">
                <a:latin typeface="Arial" charset="0"/>
                <a:cs typeface="Arial" charset="0"/>
              </a:rPr>
              <a:t>Search over scale</a:t>
            </a:r>
          </a:p>
          <a:p>
            <a:pPr lvl="2" eaLnBrk="1" hangingPunct="1"/>
            <a:r>
              <a:rPr lang="en-US" dirty="0">
                <a:latin typeface="Arial" charset="0"/>
                <a:cs typeface="Arial" charset="0"/>
              </a:rPr>
              <a:t>Template matching</a:t>
            </a:r>
          </a:p>
          <a:p>
            <a:pPr lvl="2" eaLnBrk="1" hangingPunct="1"/>
            <a:r>
              <a:rPr lang="en-US" dirty="0">
                <a:latin typeface="Arial" charset="0"/>
                <a:cs typeface="Arial" charset="0"/>
              </a:rPr>
              <a:t>E.g. find a face at different scales</a:t>
            </a:r>
          </a:p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Pre-computation</a:t>
            </a:r>
          </a:p>
          <a:p>
            <a:pPr lvl="1" eaLnBrk="1" hangingPunct="1"/>
            <a:r>
              <a:rPr lang="en-US" dirty="0">
                <a:latin typeface="Arial" charset="0"/>
                <a:cs typeface="Arial" charset="0"/>
              </a:rPr>
              <a:t>Need to access image at different blur levels</a:t>
            </a:r>
          </a:p>
          <a:p>
            <a:pPr lvl="1" eaLnBrk="1" hangingPunct="1"/>
            <a:r>
              <a:rPr lang="en-US" dirty="0">
                <a:latin typeface="Arial" charset="0"/>
                <a:cs typeface="Arial" charset="0"/>
              </a:rPr>
              <a:t>Useful for texture mapping at different resolutions (called </a:t>
            </a:r>
            <a:r>
              <a:rPr lang="en-US" dirty="0" err="1">
                <a:latin typeface="Arial" charset="0"/>
                <a:cs typeface="Arial" charset="0"/>
              </a:rPr>
              <a:t>mip</a:t>
            </a:r>
            <a:r>
              <a:rPr lang="en-US" dirty="0">
                <a:latin typeface="Arial" charset="0"/>
                <a:cs typeface="Arial" charset="0"/>
              </a:rPr>
              <a:t>-mapping) </a:t>
            </a:r>
          </a:p>
          <a:p>
            <a:pPr eaLnBrk="1" hangingPunct="1"/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4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Gaussian pyramid construction</a:t>
            </a:r>
          </a:p>
        </p:txBody>
      </p:sp>
      <p:sp>
        <p:nvSpPr>
          <p:cNvPr id="65539" name="Oval 3"/>
          <p:cNvSpPr>
            <a:spLocks noChangeArrowheads="1"/>
          </p:cNvSpPr>
          <p:nvPr/>
        </p:nvSpPr>
        <p:spPr bwMode="auto">
          <a:xfrm>
            <a:off x="4113212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65540" name="Oval 4"/>
          <p:cNvSpPr>
            <a:spLocks noChangeArrowheads="1"/>
          </p:cNvSpPr>
          <p:nvPr/>
        </p:nvSpPr>
        <p:spPr bwMode="auto">
          <a:xfrm>
            <a:off x="4494212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65541" name="Oval 5"/>
          <p:cNvSpPr>
            <a:spLocks noChangeArrowheads="1"/>
          </p:cNvSpPr>
          <p:nvPr/>
        </p:nvSpPr>
        <p:spPr bwMode="auto">
          <a:xfrm>
            <a:off x="4875212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65542" name="Oval 6"/>
          <p:cNvSpPr>
            <a:spLocks noChangeArrowheads="1"/>
          </p:cNvSpPr>
          <p:nvPr/>
        </p:nvSpPr>
        <p:spPr bwMode="auto">
          <a:xfrm>
            <a:off x="5637212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65543" name="Oval 7"/>
          <p:cNvSpPr>
            <a:spLocks noChangeArrowheads="1"/>
          </p:cNvSpPr>
          <p:nvPr/>
        </p:nvSpPr>
        <p:spPr bwMode="auto">
          <a:xfrm>
            <a:off x="5256212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65544" name="Oval 8"/>
          <p:cNvSpPr>
            <a:spLocks noChangeArrowheads="1"/>
          </p:cNvSpPr>
          <p:nvPr/>
        </p:nvSpPr>
        <p:spPr bwMode="auto">
          <a:xfrm>
            <a:off x="6018212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65545" name="Oval 9"/>
          <p:cNvSpPr>
            <a:spLocks noChangeArrowheads="1"/>
          </p:cNvSpPr>
          <p:nvPr/>
        </p:nvSpPr>
        <p:spPr bwMode="auto">
          <a:xfrm>
            <a:off x="6399212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65546" name="Oval 10"/>
          <p:cNvSpPr>
            <a:spLocks noChangeArrowheads="1"/>
          </p:cNvSpPr>
          <p:nvPr/>
        </p:nvSpPr>
        <p:spPr bwMode="auto">
          <a:xfrm>
            <a:off x="7161212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65547" name="Oval 11"/>
          <p:cNvSpPr>
            <a:spLocks noChangeArrowheads="1"/>
          </p:cNvSpPr>
          <p:nvPr/>
        </p:nvSpPr>
        <p:spPr bwMode="auto">
          <a:xfrm>
            <a:off x="6780212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65548" name="Freeform 12"/>
          <p:cNvSpPr>
            <a:spLocks/>
          </p:cNvSpPr>
          <p:nvPr/>
        </p:nvSpPr>
        <p:spPr bwMode="auto">
          <a:xfrm>
            <a:off x="4722812" y="2971800"/>
            <a:ext cx="1905000" cy="762000"/>
          </a:xfrm>
          <a:custGeom>
            <a:avLst/>
            <a:gdLst>
              <a:gd name="T0" fmla="*/ 0 w 1200"/>
              <a:gd name="T1" fmla="*/ 1209675000 h 480"/>
              <a:gd name="T2" fmla="*/ 0 w 1200"/>
              <a:gd name="T3" fmla="*/ 967740000 h 480"/>
              <a:gd name="T4" fmla="*/ 604837500 w 1200"/>
              <a:gd name="T5" fmla="*/ 967740000 h 480"/>
              <a:gd name="T6" fmla="*/ 604837500 w 1200"/>
              <a:gd name="T7" fmla="*/ 483870000 h 480"/>
              <a:gd name="T8" fmla="*/ 604837500 w 1200"/>
              <a:gd name="T9" fmla="*/ 362902500 h 480"/>
              <a:gd name="T10" fmla="*/ 1209675000 w 1200"/>
              <a:gd name="T11" fmla="*/ 362902500 h 480"/>
              <a:gd name="T12" fmla="*/ 1209675000 w 1200"/>
              <a:gd name="T13" fmla="*/ 0 h 480"/>
              <a:gd name="T14" fmla="*/ 1814512500 w 1200"/>
              <a:gd name="T15" fmla="*/ 0 h 480"/>
              <a:gd name="T16" fmla="*/ 1814512500 w 1200"/>
              <a:gd name="T17" fmla="*/ 362902500 h 480"/>
              <a:gd name="T18" fmla="*/ 2147483647 w 1200"/>
              <a:gd name="T19" fmla="*/ 362902500 h 480"/>
              <a:gd name="T20" fmla="*/ 2147483647 w 1200"/>
              <a:gd name="T21" fmla="*/ 967740000 h 480"/>
              <a:gd name="T22" fmla="*/ 2147483647 w 1200"/>
              <a:gd name="T23" fmla="*/ 967740000 h 480"/>
              <a:gd name="T24" fmla="*/ 2147483647 w 1200"/>
              <a:gd name="T25" fmla="*/ 1209675000 h 48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0"/>
              <a:gd name="T40" fmla="*/ 0 h 480"/>
              <a:gd name="T41" fmla="*/ 1200 w 1200"/>
              <a:gd name="T42" fmla="*/ 480 h 48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0" h="480">
                <a:moveTo>
                  <a:pt x="0" y="480"/>
                </a:moveTo>
                <a:lnTo>
                  <a:pt x="0" y="384"/>
                </a:lnTo>
                <a:lnTo>
                  <a:pt x="240" y="384"/>
                </a:lnTo>
                <a:lnTo>
                  <a:pt x="240" y="192"/>
                </a:lnTo>
                <a:lnTo>
                  <a:pt x="240" y="144"/>
                </a:lnTo>
                <a:lnTo>
                  <a:pt x="480" y="144"/>
                </a:lnTo>
                <a:lnTo>
                  <a:pt x="480" y="0"/>
                </a:lnTo>
                <a:lnTo>
                  <a:pt x="720" y="0"/>
                </a:lnTo>
                <a:lnTo>
                  <a:pt x="720" y="144"/>
                </a:lnTo>
                <a:lnTo>
                  <a:pt x="960" y="144"/>
                </a:lnTo>
                <a:lnTo>
                  <a:pt x="960" y="384"/>
                </a:lnTo>
                <a:lnTo>
                  <a:pt x="1200" y="384"/>
                </a:lnTo>
                <a:lnTo>
                  <a:pt x="1200" y="48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9" name="Oval 13"/>
          <p:cNvSpPr>
            <a:spLocks noChangeArrowheads="1"/>
          </p:cNvSpPr>
          <p:nvPr/>
        </p:nvSpPr>
        <p:spPr bwMode="auto">
          <a:xfrm>
            <a:off x="4113212" y="2743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65550" name="Oval 14"/>
          <p:cNvSpPr>
            <a:spLocks noChangeArrowheads="1"/>
          </p:cNvSpPr>
          <p:nvPr/>
        </p:nvSpPr>
        <p:spPr bwMode="auto">
          <a:xfrm>
            <a:off x="4875212" y="2743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65551" name="Oval 15"/>
          <p:cNvSpPr>
            <a:spLocks noChangeArrowheads="1"/>
          </p:cNvSpPr>
          <p:nvPr/>
        </p:nvSpPr>
        <p:spPr bwMode="auto">
          <a:xfrm>
            <a:off x="5637212" y="2743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65552" name="Oval 16"/>
          <p:cNvSpPr>
            <a:spLocks noChangeArrowheads="1"/>
          </p:cNvSpPr>
          <p:nvPr/>
        </p:nvSpPr>
        <p:spPr bwMode="auto">
          <a:xfrm>
            <a:off x="6399212" y="2743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65553" name="Oval 17"/>
          <p:cNvSpPr>
            <a:spLocks noChangeArrowheads="1"/>
          </p:cNvSpPr>
          <p:nvPr/>
        </p:nvSpPr>
        <p:spPr bwMode="auto">
          <a:xfrm>
            <a:off x="7161212" y="2743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65554" name="Line 18"/>
          <p:cNvSpPr>
            <a:spLocks noChangeShapeType="1"/>
          </p:cNvSpPr>
          <p:nvPr/>
        </p:nvSpPr>
        <p:spPr bwMode="auto">
          <a:xfrm flipV="1">
            <a:off x="5680075" y="2819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775075" y="1817688"/>
            <a:ext cx="3803650" cy="1001712"/>
            <a:chOff x="1419" y="857"/>
            <a:chExt cx="2395" cy="631"/>
          </a:xfrm>
        </p:grpSpPr>
        <p:sp>
          <p:nvSpPr>
            <p:cNvPr id="65560" name="Oval 20"/>
            <p:cNvSpPr>
              <a:spLocks noChangeArrowheads="1"/>
            </p:cNvSpPr>
            <p:nvPr/>
          </p:nvSpPr>
          <p:spPr bwMode="auto">
            <a:xfrm>
              <a:off x="1632" y="857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65561" name="Oval 21"/>
            <p:cNvSpPr>
              <a:spLocks noChangeArrowheads="1"/>
            </p:cNvSpPr>
            <p:nvPr/>
          </p:nvSpPr>
          <p:spPr bwMode="auto">
            <a:xfrm>
              <a:off x="2592" y="857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65562" name="Oval 22"/>
            <p:cNvSpPr>
              <a:spLocks noChangeArrowheads="1"/>
            </p:cNvSpPr>
            <p:nvPr/>
          </p:nvSpPr>
          <p:spPr bwMode="auto">
            <a:xfrm>
              <a:off x="3552" y="857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65563" name="Freeform 23"/>
            <p:cNvSpPr>
              <a:spLocks/>
            </p:cNvSpPr>
            <p:nvPr/>
          </p:nvSpPr>
          <p:spPr bwMode="auto">
            <a:xfrm>
              <a:off x="1419" y="1008"/>
              <a:ext cx="2395" cy="480"/>
            </a:xfrm>
            <a:custGeom>
              <a:avLst/>
              <a:gdLst>
                <a:gd name="T0" fmla="*/ 0 w 1200"/>
                <a:gd name="T1" fmla="*/ 480 h 480"/>
                <a:gd name="T2" fmla="*/ 0 w 1200"/>
                <a:gd name="T3" fmla="*/ 384 h 480"/>
                <a:gd name="T4" fmla="*/ 956 w 1200"/>
                <a:gd name="T5" fmla="*/ 384 h 480"/>
                <a:gd name="T6" fmla="*/ 956 w 1200"/>
                <a:gd name="T7" fmla="*/ 192 h 480"/>
                <a:gd name="T8" fmla="*/ 956 w 1200"/>
                <a:gd name="T9" fmla="*/ 144 h 480"/>
                <a:gd name="T10" fmla="*/ 1912 w 1200"/>
                <a:gd name="T11" fmla="*/ 144 h 480"/>
                <a:gd name="T12" fmla="*/ 1912 w 1200"/>
                <a:gd name="T13" fmla="*/ 0 h 480"/>
                <a:gd name="T14" fmla="*/ 2868 w 1200"/>
                <a:gd name="T15" fmla="*/ 0 h 480"/>
                <a:gd name="T16" fmla="*/ 2868 w 1200"/>
                <a:gd name="T17" fmla="*/ 144 h 480"/>
                <a:gd name="T18" fmla="*/ 3824 w 1200"/>
                <a:gd name="T19" fmla="*/ 144 h 480"/>
                <a:gd name="T20" fmla="*/ 3824 w 1200"/>
                <a:gd name="T21" fmla="*/ 384 h 480"/>
                <a:gd name="T22" fmla="*/ 4780 w 1200"/>
                <a:gd name="T23" fmla="*/ 384 h 480"/>
                <a:gd name="T24" fmla="*/ 4780 w 1200"/>
                <a:gd name="T25" fmla="*/ 480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0"/>
                <a:gd name="T40" fmla="*/ 0 h 480"/>
                <a:gd name="T41" fmla="*/ 1200 w 1200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0" h="480">
                  <a:moveTo>
                    <a:pt x="0" y="480"/>
                  </a:moveTo>
                  <a:lnTo>
                    <a:pt x="0" y="384"/>
                  </a:lnTo>
                  <a:lnTo>
                    <a:pt x="240" y="384"/>
                  </a:lnTo>
                  <a:lnTo>
                    <a:pt x="240" y="192"/>
                  </a:lnTo>
                  <a:lnTo>
                    <a:pt x="240" y="144"/>
                  </a:lnTo>
                  <a:lnTo>
                    <a:pt x="480" y="144"/>
                  </a:lnTo>
                  <a:lnTo>
                    <a:pt x="480" y="0"/>
                  </a:lnTo>
                  <a:lnTo>
                    <a:pt x="720" y="0"/>
                  </a:lnTo>
                  <a:lnTo>
                    <a:pt x="720" y="144"/>
                  </a:lnTo>
                  <a:lnTo>
                    <a:pt x="960" y="144"/>
                  </a:lnTo>
                  <a:lnTo>
                    <a:pt x="960" y="384"/>
                  </a:lnTo>
                  <a:lnTo>
                    <a:pt x="1200" y="384"/>
                  </a:lnTo>
                  <a:lnTo>
                    <a:pt x="1200" y="480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64" name="Line 24"/>
            <p:cNvSpPr>
              <a:spLocks noChangeShapeType="1"/>
            </p:cNvSpPr>
            <p:nvPr/>
          </p:nvSpPr>
          <p:spPr bwMode="auto">
            <a:xfrm flipV="1">
              <a:off x="2619" y="91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5556" name="Text Box 25"/>
          <p:cNvSpPr txBox="1">
            <a:spLocks noChangeArrowheads="1"/>
          </p:cNvSpPr>
          <p:nvPr/>
        </p:nvSpPr>
        <p:spPr bwMode="auto">
          <a:xfrm>
            <a:off x="6842125" y="3084513"/>
            <a:ext cx="1225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  <a:cs typeface="Arial" charset="0"/>
              </a:rPr>
              <a:t>filter mask</a:t>
            </a:r>
          </a:p>
        </p:txBody>
      </p:sp>
      <p:sp>
        <p:nvSpPr>
          <p:cNvPr id="65557" name="Line 26"/>
          <p:cNvSpPr>
            <a:spLocks noChangeShapeType="1"/>
          </p:cNvSpPr>
          <p:nvPr/>
        </p:nvSpPr>
        <p:spPr bwMode="auto">
          <a:xfrm flipH="1">
            <a:off x="6323012" y="3276600"/>
            <a:ext cx="533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8" name="Rectangle 27"/>
          <p:cNvSpPr>
            <a:spLocks noChangeArrowheads="1"/>
          </p:cNvSpPr>
          <p:nvPr/>
        </p:nvSpPr>
        <p:spPr bwMode="auto">
          <a:xfrm>
            <a:off x="1827212" y="3962400"/>
            <a:ext cx="8839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 dirty="0">
                <a:cs typeface="Arial" charset="0"/>
              </a:rPr>
              <a:t>Repeat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cs typeface="Arial" charset="0"/>
              </a:rPr>
              <a:t>Filter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cs typeface="Arial" charset="0"/>
              </a:rPr>
              <a:t>Subsample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 dirty="0">
                <a:cs typeface="Arial" charset="0"/>
              </a:rPr>
              <a:t>Until minimum resolution reached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cs typeface="Arial" charset="0"/>
              </a:rPr>
              <a:t>can specify desired number of levels (e.g., 3-level pyramid)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sz="2000" dirty="0">
              <a:cs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cs typeface="Arial" charset="0"/>
              </a:rPr>
              <a:t>Whole pyramid is only 4/3 the size of the original image! (show)</a:t>
            </a:r>
          </a:p>
        </p:txBody>
      </p:sp>
      <p:sp>
        <p:nvSpPr>
          <p:cNvPr id="65559" name="Text Box 28"/>
          <p:cNvSpPr txBox="1">
            <a:spLocks noChangeArrowheads="1"/>
          </p:cNvSpPr>
          <p:nvPr/>
        </p:nvSpPr>
        <p:spPr bwMode="auto">
          <a:xfrm>
            <a:off x="8824912" y="6583364"/>
            <a:ext cx="2374900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/>
            <a:r>
              <a:rPr lang="en-US" sz="1200">
                <a:latin typeface="Arial" charset="0"/>
                <a:cs typeface="Arial" charset="0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62349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r="3644"/>
          <a:stretch/>
        </p:blipFill>
        <p:spPr>
          <a:xfrm>
            <a:off x="1293812" y="1371600"/>
            <a:ext cx="9523412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Motivation: Image Matching</a:t>
            </a:r>
            <a:br>
              <a:rPr lang="en-US" dirty="0" smtClean="0"/>
            </a:br>
            <a:r>
              <a:rPr lang="en-US" sz="3200" dirty="0" smtClean="0"/>
              <a:t>(Answer: look for the tiny squares)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7514099" y="6447325"/>
            <a:ext cx="4692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Slide from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Fei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Fei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 Li, Juan Carlos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Niebles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, Steve Seitz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9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Difference of Gaussians Feature Detector</a:t>
            </a:r>
            <a:endParaRPr lang="en-US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sz="3200" dirty="0">
                <a:ea typeface="ＭＳ Ｐゴシック" charset="-128"/>
              </a:rPr>
              <a:t>Idea: Find blob </a:t>
            </a:r>
            <a:r>
              <a:rPr lang="en-US" altLang="x-none" sz="3200" dirty="0" smtClean="0">
                <a:ea typeface="ＭＳ Ｐゴシック" charset="-128"/>
              </a:rPr>
              <a:t>regions of various sizes</a:t>
            </a:r>
            <a:endParaRPr lang="en-US" altLang="x-none" sz="3200" dirty="0">
              <a:ea typeface="ＭＳ Ｐゴシック" charset="-128"/>
            </a:endParaRPr>
          </a:p>
          <a:p>
            <a:endParaRPr lang="en-US" altLang="x-none" sz="3200" dirty="0">
              <a:ea typeface="ＭＳ Ｐゴシック" charset="-128"/>
            </a:endParaRPr>
          </a:p>
          <a:p>
            <a:r>
              <a:rPr lang="en-US" altLang="x-none" sz="3200" dirty="0">
                <a:ea typeface="ＭＳ Ｐゴシック" charset="-128"/>
              </a:rPr>
              <a:t>Approach:</a:t>
            </a:r>
          </a:p>
          <a:p>
            <a:pPr lvl="1"/>
            <a:r>
              <a:rPr lang="en-US" altLang="x-none" sz="3200" dirty="0" smtClean="0">
                <a:ea typeface="ＭＳ Ｐゴシック" charset="-128"/>
              </a:rPr>
              <a:t>Run </a:t>
            </a:r>
            <a:r>
              <a:rPr lang="en-US" altLang="x-none" sz="3200" dirty="0">
                <a:ea typeface="ＭＳ Ｐゴシック" charset="-128"/>
              </a:rPr>
              <a:t>linear filter (Difference of Gaussians)</a:t>
            </a:r>
          </a:p>
          <a:p>
            <a:pPr lvl="1"/>
            <a:r>
              <a:rPr lang="en-US" altLang="x-none" sz="3200" dirty="0" smtClean="0">
                <a:ea typeface="ＭＳ Ｐゴシック" charset="-128"/>
              </a:rPr>
              <a:t>At </a:t>
            </a:r>
            <a:r>
              <a:rPr lang="en-US" altLang="x-none" sz="3200" dirty="0">
                <a:ea typeface="ＭＳ Ｐゴシック" charset="-128"/>
              </a:rPr>
              <a:t>different resolutions of image </a:t>
            </a:r>
            <a:r>
              <a:rPr lang="en-US" altLang="x-none" sz="3200" dirty="0" smtClean="0">
                <a:ea typeface="ＭＳ Ｐゴシック" charset="-128"/>
              </a:rPr>
              <a:t>pyramid</a:t>
            </a:r>
            <a:endParaRPr lang="en-US" altLang="x-none" sz="3200" dirty="0">
              <a:ea typeface="ＭＳ Ｐゴシック" charset="-128"/>
            </a:endParaRPr>
          </a:p>
          <a:p>
            <a:endParaRPr lang="en-US" altLang="x-none" dirty="0">
              <a:ea typeface="ＭＳ Ｐゴシック" charset="-128"/>
            </a:endParaRPr>
          </a:p>
          <a:p>
            <a:r>
              <a:rPr lang="en-US" altLang="x-none" sz="3200" dirty="0">
                <a:ea typeface="ＭＳ Ｐゴシック" charset="-128"/>
              </a:rPr>
              <a:t>Often used for computing SIFT.</a:t>
            </a:r>
            <a:br>
              <a:rPr lang="en-US" altLang="x-none" sz="3200" dirty="0">
                <a:ea typeface="ＭＳ Ｐゴシック" charset="-128"/>
              </a:rPr>
            </a:br>
            <a:r>
              <a:rPr lang="en-US" altLang="en-US" sz="3200" dirty="0">
                <a:ea typeface="ＭＳ Ｐゴシック" charset="-128"/>
              </a:rPr>
              <a:t>“</a:t>
            </a:r>
            <a:r>
              <a:rPr lang="en-US" altLang="x-none" sz="3200" dirty="0">
                <a:ea typeface="ＭＳ Ｐゴシック" charset="-128"/>
              </a:rPr>
              <a:t>SIFT</a:t>
            </a:r>
            <a:r>
              <a:rPr lang="en-US" altLang="en-US" sz="3200" dirty="0">
                <a:ea typeface="ＭＳ Ｐゴシック" charset="-128"/>
              </a:rPr>
              <a:t>”</a:t>
            </a:r>
            <a:r>
              <a:rPr lang="en-US" altLang="x-none" sz="3200" dirty="0">
                <a:ea typeface="ＭＳ Ｐゴシック" charset="-128"/>
              </a:rPr>
              <a:t> = </a:t>
            </a:r>
            <a:r>
              <a:rPr lang="en-US" altLang="x-none" sz="3200" dirty="0" err="1">
                <a:ea typeface="ＭＳ Ｐゴシック" charset="-128"/>
              </a:rPr>
              <a:t>DoG</a:t>
            </a:r>
            <a:r>
              <a:rPr lang="en-US" altLang="x-none" sz="3200" dirty="0">
                <a:ea typeface="ＭＳ Ｐゴシック" charset="-128"/>
              </a:rPr>
              <a:t> detector + SIFT descriptor</a:t>
            </a:r>
          </a:p>
          <a:p>
            <a:pPr lvl="1">
              <a:buFontTx/>
              <a:buNone/>
            </a:pPr>
            <a:endParaRPr lang="en-US" altLang="x-none" sz="2400" dirty="0">
              <a:ea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l"/>
            <a:fld id="{54C6130B-631A-D24A-BE11-B2A6F3E8BB3D}" type="slidenum">
              <a:rPr lang="en-US" altLang="x-none" sz="1400"/>
              <a:pPr algn="l"/>
              <a:t>70</a:t>
            </a:fld>
            <a:endParaRPr lang="en-US" altLang="x-none" sz="1400"/>
          </a:p>
        </p:txBody>
      </p:sp>
    </p:spTree>
    <p:extLst>
      <p:ext uri="{BB962C8B-B14F-4D97-AF65-F5344CB8AC3E}">
        <p14:creationId xmlns:p14="http://schemas.microsoft.com/office/powerpoint/2010/main" val="42741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08212" y="6248400"/>
            <a:ext cx="1905000" cy="45720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l"/>
            <a:fld id="{AB89074D-81F7-D24E-938B-5F309B7ECF3D}" type="slidenum">
              <a:rPr lang="en-US" altLang="x-none" sz="1400"/>
              <a:pPr algn="l"/>
              <a:t>71</a:t>
            </a:fld>
            <a:endParaRPr lang="en-US" altLang="x-none" sz="1400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Difference of Gaussians</a:t>
            </a:r>
          </a:p>
        </p:txBody>
      </p:sp>
      <p:pic>
        <p:nvPicPr>
          <p:cNvPr id="37891" name="Picture 6" descr="F:\mnt\dos\MATLAB6p1\work\gauss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3" t="16965" r="9998" b="26265"/>
          <a:stretch>
            <a:fillRect/>
          </a:stretch>
        </p:blipFill>
        <p:spPr bwMode="auto">
          <a:xfrm>
            <a:off x="4132262" y="3667126"/>
            <a:ext cx="4127500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F:\mnt\dos\MATLAB6p1\work\gauss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2" t="30389" r="8400" b="8249"/>
          <a:stretch>
            <a:fillRect/>
          </a:stretch>
        </p:blipFill>
        <p:spPr bwMode="auto">
          <a:xfrm>
            <a:off x="6342063" y="1196975"/>
            <a:ext cx="4170363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4" descr="F:\mnt\dos\MATLAB6p1\work\gauss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0" t="34785" r="10204" b="10312"/>
          <a:stretch>
            <a:fillRect/>
          </a:stretch>
        </p:blipFill>
        <p:spPr bwMode="auto">
          <a:xfrm>
            <a:off x="2030413" y="1168401"/>
            <a:ext cx="4105275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27" name="Text Box 7"/>
          <p:cNvSpPr txBox="1">
            <a:spLocks noChangeArrowheads="1"/>
          </p:cNvSpPr>
          <p:nvPr/>
        </p:nvSpPr>
        <p:spPr bwMode="auto">
          <a:xfrm>
            <a:off x="5899151" y="1833563"/>
            <a:ext cx="8002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a typeface="ＭＳ Ｐゴシック" charset="0"/>
              </a:rPr>
              <a:t>Minus</a:t>
            </a:r>
          </a:p>
        </p:txBody>
      </p:sp>
      <p:sp>
        <p:nvSpPr>
          <p:cNvPr id="389130" name="Text Box 10"/>
          <p:cNvSpPr txBox="1">
            <a:spLocks noChangeArrowheads="1"/>
          </p:cNvSpPr>
          <p:nvPr/>
        </p:nvSpPr>
        <p:spPr bwMode="auto">
          <a:xfrm>
            <a:off x="3025775" y="4645025"/>
            <a:ext cx="8899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a typeface="ＭＳ Ｐゴシック" charset="0"/>
              </a:rPr>
              <a:t>Equals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96253" y="3557328"/>
            <a:ext cx="22813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Gaussian with</a:t>
            </a:r>
            <a:b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parameter </a:t>
            </a:r>
            <a:r>
              <a:rPr lang="en-US" sz="2800" i="1" dirty="0" smtClean="0"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l-GR" sz="2800" i="1" dirty="0" smtClean="0">
                <a:latin typeface="Times New Roman" charset="0"/>
                <a:ea typeface="Times New Roman" charset="0"/>
                <a:cs typeface="Times New Roman" charset="0"/>
              </a:rPr>
              <a:t>σ</a:t>
            </a:r>
            <a:endParaRPr lang="en-US" sz="28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14377" y="3723727"/>
            <a:ext cx="22813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Gaussian with</a:t>
            </a:r>
            <a:b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parameter </a:t>
            </a:r>
            <a:r>
              <a:rPr lang="el-GR" sz="2800" i="1" dirty="0" smtClean="0">
                <a:latin typeface="Times New Roman" charset="0"/>
                <a:ea typeface="Times New Roman" charset="0"/>
                <a:cs typeface="Times New Roman" charset="0"/>
              </a:rPr>
              <a:t>σ</a:t>
            </a:r>
            <a:endParaRPr lang="en-US" sz="28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8781" y="6142164"/>
            <a:ext cx="2453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Typical </a:t>
            </a:r>
            <a:r>
              <a:rPr lang="en-US" sz="2800" i="1" dirty="0" smtClean="0">
                <a:latin typeface="Times New Roman" charset="0"/>
                <a:ea typeface="Times New Roman" charset="0"/>
                <a:cs typeface="Times New Roman" charset="0"/>
              </a:rPr>
              <a:t>K 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= 1.6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9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Non-maxima (non-minima) suppression</a:t>
            </a:r>
            <a:endParaRPr lang="en-US" dirty="0"/>
          </a:p>
        </p:txBody>
      </p:sp>
      <p:graphicFrame>
        <p:nvGraphicFramePr>
          <p:cNvPr id="38916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1870057"/>
              </p:ext>
            </p:extLst>
          </p:nvPr>
        </p:nvGraphicFramePr>
        <p:xfrm>
          <a:off x="6096000" y="1752322"/>
          <a:ext cx="5079999" cy="4567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3" name="Bitmap Image" r:id="rId3" imgW="3414056" imgH="3070476" progId="Paint.Picture">
                  <p:embed/>
                </p:oleObj>
              </mc:Choice>
              <mc:Fallback>
                <p:oleObj name="Bitmap Image" r:id="rId3" imgW="3414056" imgH="307047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752322"/>
                        <a:ext cx="5079999" cy="45675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1758D446-505C-2F4D-9AFA-F33F795FC2CC}" type="slidenum">
              <a:rPr lang="en-US" altLang="x-none" sz="1400"/>
              <a:pPr/>
              <a:t>72</a:t>
            </a:fld>
            <a:endParaRPr lang="en-US" altLang="x-none" sz="140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93644" y="2118783"/>
            <a:ext cx="4338638" cy="3541713"/>
          </a:xfrm>
        </p:spPr>
        <p:txBody>
          <a:bodyPr/>
          <a:lstStyle/>
          <a:p>
            <a:pPr marL="0" indent="0"/>
            <a:r>
              <a:rPr lang="en-US" altLang="x-none" dirty="0">
                <a:ea typeface="ＭＳ Ｐゴシック" charset="-128"/>
              </a:rPr>
              <a:t>Detect maxima and minima of difference-of-Gaussian in scale space</a:t>
            </a:r>
          </a:p>
        </p:txBody>
      </p:sp>
      <p:pic>
        <p:nvPicPr>
          <p:cNvPr id="38917" name="Picture 5" descr="maxi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7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 descr="maxi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7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8919" name="Object 7"/>
          <p:cNvGraphicFramePr>
            <a:graphicFrameLocks noChangeAspect="1"/>
          </p:cNvGraphicFramePr>
          <p:nvPr/>
        </p:nvGraphicFramePr>
        <p:xfrm>
          <a:off x="6051551" y="3386139"/>
          <a:ext cx="84137" cy="8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4" name="CorelDRAW" r:id="rId6" imgW="88900" imgH="88900" progId="CorelDraw.Graphic.8">
                  <p:embed/>
                </p:oleObj>
              </mc:Choice>
              <mc:Fallback>
                <p:oleObj name="CorelDRAW" r:id="rId6" imgW="88900" imgH="88900" progId="CorelDraw.Graphic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1551" y="3386139"/>
                        <a:ext cx="84137" cy="84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920" name="Picture 8" descr="Pyrami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7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466116" y="4628087"/>
            <a:ext cx="5216443" cy="16832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For </a:t>
            </a:r>
            <a:r>
              <a:rPr lang="en-US" sz="2800" smtClean="0">
                <a:latin typeface="Times New Roman" charset="0"/>
                <a:ea typeface="Times New Roman" charset="0"/>
                <a:cs typeface="Times New Roman" charset="0"/>
              </a:rPr>
              <a:t>local maximum, how 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should the value of X be related to the value of the green circles?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99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Difference of Gaussian Detected </a:t>
            </a:r>
            <a:r>
              <a:rPr lang="en-US" dirty="0" err="1" smtClean="0"/>
              <a:t>Keypoints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66197"/>
          <a:stretch/>
        </p:blipFill>
        <p:spPr>
          <a:xfrm>
            <a:off x="4217987" y="1271587"/>
            <a:ext cx="3657600" cy="5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963" t="50281" r="66197" b="47804"/>
          <a:stretch/>
        </p:blipFill>
        <p:spPr>
          <a:xfrm>
            <a:off x="6840341" y="4131227"/>
            <a:ext cx="1037939" cy="1660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54768" y="6019518"/>
            <a:ext cx="2618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Image from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Ravimal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Bandara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at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CodeProject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51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Feature?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dirty="0" smtClean="0"/>
              <a:t>In computer vision, a </a:t>
            </a:r>
            <a:r>
              <a:rPr lang="en-US" b="1" dirty="0" smtClean="0"/>
              <a:t>feature</a:t>
            </a:r>
            <a:r>
              <a:rPr lang="en-US" dirty="0" smtClean="0"/>
              <a:t> refers to a region of interest in an image: typically, low-level features, such as corner, edge, blob.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12" y="2819400"/>
            <a:ext cx="5422900" cy="35723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09912" y="6391785"/>
            <a:ext cx="542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Corner features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95036" y="6447325"/>
            <a:ext cx="29113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Slide from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Krystian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Mikolajczyk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37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Feature Descriptor?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b="1" dirty="0"/>
              <a:t>Feature vector</a:t>
            </a:r>
            <a:r>
              <a:rPr lang="en-US" dirty="0"/>
              <a:t> or </a:t>
            </a:r>
            <a:r>
              <a:rPr lang="en-US" b="1" dirty="0"/>
              <a:t>feature descriptor</a:t>
            </a:r>
            <a:r>
              <a:rPr lang="en-US" dirty="0"/>
              <a:t> in computer vision is just a mathematical vector (in </a:t>
            </a:r>
            <a:r>
              <a:rPr lang="en-US" b="1" dirty="0"/>
              <a:t>R</a:t>
            </a:r>
            <a:r>
              <a:rPr lang="en-US" baseline="30000" dirty="0"/>
              <a:t>n</a:t>
            </a:r>
            <a:r>
              <a:rPr lang="en-US" dirty="0"/>
              <a:t>) that describes an image or a local region of an image. Usually we want the property that similar images have similar feature vectors (and dissimilar images have dissimilar feature vectors</a:t>
            </a:r>
            <a:r>
              <a:rPr lang="en-US" dirty="0" smtClean="0"/>
              <a:t>).</a:t>
            </a:r>
          </a:p>
          <a:p>
            <a:r>
              <a:rPr lang="en-US" dirty="0" smtClean="0"/>
              <a:t>We could describe an image using a single global descriptor:</a:t>
            </a:r>
          </a:p>
          <a:p>
            <a:pPr lvl="1"/>
            <a:r>
              <a:rPr lang="en-US" dirty="0" smtClean="0"/>
              <a:t>“Dog”       = [1, 0, 0, 0, 0]</a:t>
            </a:r>
          </a:p>
          <a:p>
            <a:pPr lvl="1"/>
            <a:r>
              <a:rPr lang="en-US" dirty="0" smtClean="0"/>
              <a:t>“Person”  = [0, 1, 0, 0, 0]</a:t>
            </a:r>
          </a:p>
          <a:p>
            <a:pPr lvl="1"/>
            <a:r>
              <a:rPr lang="en-US" dirty="0" err="1" smtClean="0"/>
              <a:t>etc</a:t>
            </a:r>
            <a:endParaRPr lang="en-US" dirty="0" smtClean="0"/>
          </a:p>
          <a:p>
            <a:pPr lvl="1"/>
            <a:r>
              <a:rPr lang="en-US" dirty="0" smtClean="0"/>
              <a:t>We will explore this later for image recognition.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00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66&quot;&gt;&lt;property id=&quot;20148&quot; value=&quot;5&quot;/&gt;&lt;property id=&quot;20300&quot; value=&quot;Slide 3 - &amp;quot;Motivation&amp;quot;&quot;/&gt;&lt;property id=&quot;20307&quot; value=&quot;258&quot;/&gt;&lt;/object&gt;&lt;object type=&quot;3&quot; unique_id=&quot;10067&quot;&gt;&lt;property id=&quot;20148&quot; value=&quot;5&quot;/&gt;&lt;property id=&quot;20300&quot; value=&quot;Slide 6 - &amp;quot;Inspiration&amp;quot;&quot;/&gt;&lt;property id=&quot;20307&quot; value=&quot;259&quot;/&gt;&lt;/object&gt;&lt;object type=&quot;3&quot; unique_id=&quot;10174&quot;&gt;&lt;property id=&quot;20148&quot; value=&quot;5&quot;/&gt;&lt;property id=&quot;20300&quot; value=&quot;Slide 4 - &amp;quot;Motivation&amp;quot;&quot;/&gt;&lt;property id=&quot;20307&quot; value=&quot;264&quot;/&gt;&lt;/object&gt;&lt;object type=&quot;3&quot; unique_id=&quot;10177&quot;&gt;&lt;property id=&quot;20148&quot; value=&quot;5&quot;/&gt;&lt;property id=&quot;20300&quot; value=&quot;Slide 9 - &amp;quot;Techniques&amp;quot;&quot;/&gt;&lt;property id=&quot;20307&quot; value=&quot;262&quot;/&gt;&lt;/object&gt;&lt;object type=&quot;3&quot; unique_id=&quot;10251&quot;&gt;&lt;property id=&quot;20148&quot; value=&quot;5&quot;/&gt;&lt;property id=&quot;20300&quot; value=&quot;Slide 13 - &amp;quot;Video Skims&amp;quot;&quot;/&gt;&lt;property id=&quot;20307&quot; value=&quot;268&quot;/&gt;&lt;/object&gt;&lt;object type=&quot;3&quot; unique_id=&quot;10322&quot;&gt;&lt;property id=&quot;20148&quot; value=&quot;5&quot;/&gt;&lt;property id=&quot;20300&quot; value=&quot;Slide 5 - &amp;quot;Previous Work&amp;quot;&quot;/&gt;&lt;property id=&quot;20307&quot; value=&quot;269&quot;/&gt;&lt;/object&gt;&lt;object type=&quot;3&quot; unique_id=&quot;10548&quot;&gt;&lt;property id=&quot;20148&quot; value=&quot;5&quot;/&gt;&lt;property id=&quot;20300&quot; value=&quot;Slide 1 - &amp;quot;&amp;#x0D;&amp;#x0A;Video Tapestries&amp;#x0D;&amp;#x0A;&amp;quot;&quot;/&gt;&lt;property id=&quot;20307&quot; value=&quot;270&quot;/&gt;&lt;/object&gt;&lt;object type=&quot;3&quot; unique_id=&quot;10724&quot;&gt;&lt;property id=&quot;20148&quot; value=&quot;5&quot;/&gt;&lt;property id=&quot;20300&quot; value=&quot;Slide 7 - &amp;quot;Goals&amp;quot;&quot;/&gt;&lt;property id=&quot;20307&quot; value=&quot;273&quot;/&gt;&lt;/object&gt;&lt;object type=&quot;3&quot; unique_id=&quot;11041&quot;&gt;&lt;property id=&quot;20148&quot; value=&quot;5&quot;/&gt;&lt;property id=&quot;20300&quot; value=&quot;Slide 11 - &amp;quot;Questions&amp;quot;&quot;/&gt;&lt;property id=&quot;20307&quot; value=&quot;275&quot;/&gt;&lt;/object&gt;&lt;object type=&quot;3&quot; unique_id=&quot;11516&quot;&gt;&lt;property id=&quot;20148&quot; value=&quot;5&quot;/&gt;&lt;property id=&quot;20300&quot; value=&quot;Slide 2 - &amp;quot;Who Am I?&amp;quot;&quot;/&gt;&lt;property id=&quot;20307&quot; value=&quot;279&quot;/&gt;&lt;/object&gt;&lt;object type=&quot;3&quot; unique_id=&quot;11709&quot;&gt;&lt;property id=&quot;20148&quot; value=&quot;5&quot;/&gt;&lt;property id=&quot;20300&quot; value=&quot;Slide 8 - &amp;quot;Applications&amp;quot;&quot;/&gt;&lt;property id=&quot;20307&quot; value=&quot;280&quot;/&gt;&lt;/object&gt;&lt;object type=&quot;3&quot; unique_id=&quot;11749&quot;&gt;&lt;property id=&quot;20148&quot; value=&quot;5&quot;/&gt;&lt;property id=&quot;20300&quot; value=&quot;Slide 12 - &amp;quot;References&amp;quot;&quot;/&gt;&lt;property id=&quot;20307&quot; value=&quot;281&quot;/&gt;&lt;/object&gt;&lt;object type=&quot;3&quot; unique_id=&quot;11764&quot;&gt;&lt;property id=&quot;20148&quot; value=&quot;5&quot;/&gt;&lt;property id=&quot;20300&quot; value=&quot;Slide 10 - &amp;quot;Preliminary Results&amp;quot;&quot;/&gt;&lt;property id=&quot;20307&quot; value=&quot;282&quot;/&gt;&lt;/object&gt;&lt;/object&gt;&lt;/object&gt;&lt;/database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^T A = &#10;\left[&#10;\begin{array}{cc}&#10;\sum I_x I_x &amp; \sum I_x I_y \\&#10;\sum I_x I_y &amp; \sum I_y I_y&#10;\end{array}&#10;\right]&#10;=&#10;\sum&#10;\left[&#10;\begin{array}{c}&#10;I_x  \\&#10;I_y&#10;\end{array}&#10;\right]&#10;[I_x~I_y]&#10;=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2141.125"/>
</p:tagLst>
</file>

<file path=ppt/theme/theme1.xml><?xml version="1.0" encoding="utf-8"?>
<a:theme xmlns:a="http://schemas.openxmlformats.org/drawingml/2006/main" name="Default Design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5B7FE2"/>
      </a:hlink>
      <a:folHlink>
        <a:srgbClr val="5B7FE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800" dirty="0" smtClean="0">
            <a:solidFill>
              <a:schemeClr val="accent2"/>
            </a:solidFill>
          </a:defRPr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800" dirty="0">
            <a:solidFill>
              <a:schemeClr val="bg1"/>
            </a:solidFill>
            <a:latin typeface="Times New Roman" charset="0"/>
            <a:ea typeface="Times New Roman" charset="0"/>
            <a:cs typeface="Times New Roman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101411</TotalTime>
  <Words>2219</Words>
  <Application>Microsoft Macintosh PowerPoint</Application>
  <PresentationFormat>Custom</PresentationFormat>
  <Paragraphs>394</Paragraphs>
  <Slides>73</Slides>
  <Notes>4</Notes>
  <HiddenSlides>29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73</vt:i4>
      </vt:variant>
    </vt:vector>
  </HeadingPairs>
  <TitlesOfParts>
    <vt:vector size="91" baseType="lpstr">
      <vt:lpstr>ＭＳ Ｐゴシック</vt:lpstr>
      <vt:lpstr>Palatino Linotype</vt:lpstr>
      <vt:lpstr>ヒラギノ角ゴ ProN W3</vt:lpstr>
      <vt:lpstr>Arial</vt:lpstr>
      <vt:lpstr>Calibri</vt:lpstr>
      <vt:lpstr>Courier</vt:lpstr>
      <vt:lpstr>Gill Sans</vt:lpstr>
      <vt:lpstr>Lucida Grande</vt:lpstr>
      <vt:lpstr>Myriad Pro</vt:lpstr>
      <vt:lpstr>Symbol</vt:lpstr>
      <vt:lpstr>Tahoma</vt:lpstr>
      <vt:lpstr>Times</vt:lpstr>
      <vt:lpstr>Times New Roman</vt:lpstr>
      <vt:lpstr>Default Design</vt:lpstr>
      <vt:lpstr>Equation</vt:lpstr>
      <vt:lpstr>Photo Editor Photo</vt:lpstr>
      <vt:lpstr>Bitmap Image</vt:lpstr>
      <vt:lpstr>CorelDRAW</vt:lpstr>
      <vt:lpstr>CS 4501: Introduction to Computer Vision  Sparse Feature Detectors: Harris Corner, Difference of Gaussian</vt:lpstr>
      <vt:lpstr>Outline</vt:lpstr>
      <vt:lpstr>Motivation: Image Matching (Hard Problem)</vt:lpstr>
      <vt:lpstr>Motivation: Image Matching (Hard Problem)</vt:lpstr>
      <vt:lpstr>Motivation: Image Matching (Harder Case)</vt:lpstr>
      <vt:lpstr>Motivation: Image Matching (Very Hard Case)</vt:lpstr>
      <vt:lpstr>Motivation: Image Matching (Answer: look for the tiny squares)</vt:lpstr>
      <vt:lpstr>What is a Feature?</vt:lpstr>
      <vt:lpstr>What is a Feature Descriptor?</vt:lpstr>
      <vt:lpstr>Motivation for sparse/local features</vt:lpstr>
      <vt:lpstr>Motivating Application: Panorama Stitching</vt:lpstr>
      <vt:lpstr>Motivating Application: Panorama Stitching</vt:lpstr>
      <vt:lpstr>Motivating Application: Panorama Stitching</vt:lpstr>
      <vt:lpstr>Panoramic Photos are old</vt:lpstr>
      <vt:lpstr>Panorama Capture</vt:lpstr>
      <vt:lpstr>Mosaics: stitching images together</vt:lpstr>
      <vt:lpstr>Image Alignment</vt:lpstr>
      <vt:lpstr>Feature-based Panorama Stitching</vt:lpstr>
      <vt:lpstr>Feature-based Panorama Stitching</vt:lpstr>
      <vt:lpstr>Feature-based Panorama Stitching</vt:lpstr>
      <vt:lpstr>How to do it?</vt:lpstr>
      <vt:lpstr>Aligning images</vt:lpstr>
      <vt:lpstr>Direct Alignment </vt:lpstr>
      <vt:lpstr>Direct Alignment (brute force)</vt:lpstr>
      <vt:lpstr>Problems with brute force</vt:lpstr>
      <vt:lpstr>Image alignment</vt:lpstr>
      <vt:lpstr>Feature-based alignment</vt:lpstr>
      <vt:lpstr>Requirements for the Features</vt:lpstr>
      <vt:lpstr>Requirements for the Features</vt:lpstr>
      <vt:lpstr>Feature Detection</vt:lpstr>
      <vt:lpstr>Feature Matching</vt:lpstr>
      <vt:lpstr>Invariant Feature Descriptors</vt:lpstr>
      <vt:lpstr>Invariant Local Features</vt:lpstr>
      <vt:lpstr>Applications  </vt:lpstr>
      <vt:lpstr>Feature Detectors and Descriptors</vt:lpstr>
      <vt:lpstr>Outline</vt:lpstr>
      <vt:lpstr>Corner detection</vt:lpstr>
      <vt:lpstr>Edges</vt:lpstr>
      <vt:lpstr>Corners</vt:lpstr>
      <vt:lpstr>Corners</vt:lpstr>
      <vt:lpstr>Corners</vt:lpstr>
      <vt:lpstr>Case #1: Uniform Image Region</vt:lpstr>
      <vt:lpstr>Case #2: Single Edge</vt:lpstr>
      <vt:lpstr>Harris corner detector</vt:lpstr>
      <vt:lpstr>Harris Corner Detector: Basic Idea</vt:lpstr>
      <vt:lpstr>Harris Corner Detector: Basic Idea</vt:lpstr>
      <vt:lpstr>Harris Detector: Mathematics</vt:lpstr>
      <vt:lpstr>Harris Detector: Mathematics</vt:lpstr>
      <vt:lpstr>Gradient covariance matrix</vt:lpstr>
      <vt:lpstr>Linear Algebra Review: Eigenvectors / Eigenvalues</vt:lpstr>
      <vt:lpstr>Harris Detector: Mathematics</vt:lpstr>
      <vt:lpstr>Harris Detector</vt:lpstr>
      <vt:lpstr>Project 1</vt:lpstr>
      <vt:lpstr>Applications of Corner Detectors</vt:lpstr>
      <vt:lpstr>Applications of Corner Detectors</vt:lpstr>
      <vt:lpstr>Outline</vt:lpstr>
      <vt:lpstr>Image resizing</vt:lpstr>
      <vt:lpstr>Image resizing: nearest neighbor resampling</vt:lpstr>
      <vt:lpstr>Image resizing: nearest neighbor resampling</vt:lpstr>
      <vt:lpstr>Image resizing: nearest neighbor resampling</vt:lpstr>
      <vt:lpstr>Image resizing: nearest neighbor resampling</vt:lpstr>
      <vt:lpstr>Gaussian (lowpass) pre-filtering</vt:lpstr>
      <vt:lpstr>Image Subsampling with Gaussian Prefiltering</vt:lpstr>
      <vt:lpstr>Compare with…</vt:lpstr>
      <vt:lpstr>Image Subsampling with Gaussian Prefiltering</vt:lpstr>
      <vt:lpstr>Gaussian Pyramids</vt:lpstr>
      <vt:lpstr>PowerPoint Presentation</vt:lpstr>
      <vt:lpstr>What are they good for?</vt:lpstr>
      <vt:lpstr>Gaussian pyramid construction</vt:lpstr>
      <vt:lpstr>Difference of Gaussians Feature Detector</vt:lpstr>
      <vt:lpstr>Difference of Gaussians</vt:lpstr>
      <vt:lpstr>Non-maxima (non-minima) suppression</vt:lpstr>
      <vt:lpstr>Difference of Gaussian Detected Keypoints</vt:lpstr>
    </vt:vector>
  </TitlesOfParts>
  <Company>Adobe Systems inc.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 Tapestries</dc:title>
  <dc:creator>Connelly Barnes</dc:creator>
  <cp:lastModifiedBy>Microsoft Office User</cp:lastModifiedBy>
  <cp:revision>3533</cp:revision>
  <cp:lastPrinted>2016-08-25T14:29:55Z</cp:lastPrinted>
  <dcterms:created xsi:type="dcterms:W3CDTF">2008-06-05T17:05:06Z</dcterms:created>
  <dcterms:modified xsi:type="dcterms:W3CDTF">2017-02-02T16:15:42Z</dcterms:modified>
</cp:coreProperties>
</file>