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1404" r:id="rId2"/>
    <p:sldId id="1408" r:id="rId3"/>
    <p:sldId id="1409" r:id="rId4"/>
    <p:sldId id="1410" r:id="rId5"/>
    <p:sldId id="1411" r:id="rId6"/>
    <p:sldId id="1412" r:id="rId7"/>
    <p:sldId id="1449" r:id="rId8"/>
    <p:sldId id="1413" r:id="rId9"/>
    <p:sldId id="1414" r:id="rId10"/>
    <p:sldId id="1415" r:id="rId11"/>
    <p:sldId id="1416" r:id="rId12"/>
    <p:sldId id="1417" r:id="rId13"/>
    <p:sldId id="1418" r:id="rId14"/>
    <p:sldId id="1450" r:id="rId15"/>
    <p:sldId id="1452" r:id="rId16"/>
    <p:sldId id="1495" r:id="rId17"/>
    <p:sldId id="1453" r:id="rId18"/>
    <p:sldId id="1454" r:id="rId19"/>
    <p:sldId id="1456" r:id="rId20"/>
    <p:sldId id="1457" r:id="rId21"/>
    <p:sldId id="1458" r:id="rId22"/>
    <p:sldId id="1460" r:id="rId23"/>
    <p:sldId id="1461" r:id="rId24"/>
    <p:sldId id="1493" r:id="rId25"/>
    <p:sldId id="1465" r:id="rId26"/>
    <p:sldId id="1466" r:id="rId27"/>
    <p:sldId id="1467" r:id="rId28"/>
    <p:sldId id="1496" r:id="rId29"/>
    <p:sldId id="1494" r:id="rId30"/>
    <p:sldId id="1475" r:id="rId31"/>
    <p:sldId id="1476" r:id="rId32"/>
    <p:sldId id="1477" r:id="rId33"/>
    <p:sldId id="1498" r:id="rId34"/>
    <p:sldId id="1499" r:id="rId35"/>
    <p:sldId id="1500" r:id="rId36"/>
    <p:sldId id="1497" r:id="rId37"/>
    <p:sldId id="1486" r:id="rId38"/>
    <p:sldId id="1487" r:id="rId39"/>
    <p:sldId id="1488" r:id="rId40"/>
    <p:sldId id="1489" r:id="rId41"/>
    <p:sldId id="1490" r:id="rId42"/>
    <p:sldId id="1491" r:id="rId43"/>
    <p:sldId id="1501" r:id="rId44"/>
    <p:sldId id="1502" r:id="rId45"/>
    <p:sldId id="1504" r:id="rId46"/>
    <p:sldId id="1505" r:id="rId47"/>
    <p:sldId id="1506" r:id="rId48"/>
    <p:sldId id="1421" r:id="rId49"/>
    <p:sldId id="1422" r:id="rId50"/>
    <p:sldId id="1508" r:id="rId51"/>
    <p:sldId id="1423" r:id="rId52"/>
    <p:sldId id="1424" r:id="rId53"/>
    <p:sldId id="1425" r:id="rId54"/>
    <p:sldId id="1426" r:id="rId55"/>
    <p:sldId id="1427" r:id="rId56"/>
    <p:sldId id="1428" r:id="rId57"/>
    <p:sldId id="1429" r:id="rId58"/>
    <p:sldId id="1433" r:id="rId59"/>
    <p:sldId id="1434" r:id="rId60"/>
    <p:sldId id="1507" r:id="rId61"/>
    <p:sldId id="1437" r:id="rId62"/>
  </p:sldIdLst>
  <p:sldSz cx="12188825" cy="6858000"/>
  <p:notesSz cx="6934200" cy="92329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FF"/>
    <a:srgbClr val="FFFFFF"/>
    <a:srgbClr val="FFDCDC"/>
    <a:srgbClr val="99FC99"/>
    <a:srgbClr val="FFFF76"/>
    <a:srgbClr val="FFFF00"/>
    <a:srgbClr val="FF5B5E"/>
    <a:srgbClr val="9999FF"/>
    <a:srgbClr val="A0D8FC"/>
    <a:srgbClr val="93D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86574" autoAdjust="0"/>
  </p:normalViewPr>
  <p:slideViewPr>
    <p:cSldViewPr>
      <p:cViewPr>
        <p:scale>
          <a:sx n="85" d="100"/>
          <a:sy n="85" d="100"/>
        </p:scale>
        <p:origin x="768" y="408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92C842-0210-E346-B10F-ABBD2352CB08}" type="slidenum">
              <a:rPr lang="en-US" altLang="x-none">
                <a:latin typeface="Calibri" charset="0"/>
              </a:rPr>
              <a:pPr eaLnBrk="1" hangingPunct="1"/>
              <a:t>20</a:t>
            </a:fld>
            <a:endParaRPr lang="en-US" altLang="x-none">
              <a:latin typeface="Calibri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altLang="x-none"/>
              <a:t>As shown at the beginning, it interesting to visualize the geometrical relationship between canonical parts. </a:t>
            </a:r>
          </a:p>
          <a:p>
            <a:endParaRPr lang="en-US" altLang="x-none"/>
          </a:p>
          <a:p>
            <a:r>
              <a:rPr lang="en-US" altLang="x-none"/>
              <a:t>Notice that:</a:t>
            </a:r>
          </a:p>
          <a:p>
            <a:pPr>
              <a:buFontTx/>
              <a:buChar char="-"/>
            </a:pPr>
            <a:r>
              <a:rPr lang="en-US" altLang="x-none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 altLang="x-none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 altLang="x-none"/>
              <a:t>Part belonging to different canonical poses are linked by a full homograhic transformation</a:t>
            </a:r>
          </a:p>
          <a:p>
            <a:r>
              <a:rPr lang="en-US" altLang="x-none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endParaRPr lang="en-US" altLang="x-none"/>
          </a:p>
          <a:p>
            <a:r>
              <a:rPr lang="en-US" altLang="x-none"/>
              <a:t>%%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r>
              <a:rPr lang="en-US" altLang="x-none"/>
              <a:t>This plane collect canonical parts that share the same pose. All this canonical parts are related by a pure translation constraint.</a:t>
            </a:r>
          </a:p>
          <a:p>
            <a:r>
              <a:rPr lang="en-US" altLang="x-none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 altLang="x-none"/>
              <a:t>- Canonical parts that are not visible at the same time are not linked.</a:t>
            </a:r>
          </a:p>
          <a:p>
            <a:endParaRPr lang="en-US" altLang="x-none"/>
          </a:p>
          <a:p>
            <a:r>
              <a:rPr lang="en-US" altLang="x-none"/>
              <a:t>Canonical parts that share the same pose forms a single-view submodel.</a:t>
            </a:r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 altLang="x-none"/>
          </a:p>
          <a:p>
            <a:r>
              <a:rPr lang="en-US" altLang="x-none" b="1"/>
              <a:t>Notice this representation is </a:t>
            </a:r>
            <a:r>
              <a:rPr lang="en-US" altLang="x-none"/>
              <a:t>more flexible than a  full 3d model</a:t>
            </a:r>
            <a:r>
              <a:rPr lang="en-US" altLang="x-none" b="1"/>
              <a:t> yet, much richer than those where </a:t>
            </a:r>
            <a:r>
              <a:rPr lang="en-US" altLang="x-none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 altLang="x-none">
              <a:solidFill>
                <a:srgbClr val="CC0066"/>
              </a:solidFill>
            </a:endParaRP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548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580CEF-2055-5444-B4DA-62511F18BCD7}" type="slidenum">
              <a:rPr lang="en-US" altLang="x-none">
                <a:latin typeface="Calibri" charset="0"/>
              </a:rPr>
              <a:pPr eaLnBrk="1" hangingPunct="1"/>
              <a:t>38</a:t>
            </a:fld>
            <a:endParaRPr lang="en-US" altLang="x-none">
              <a:latin typeface="Calibri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50368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144D9C-0A8E-0247-8381-0A0472B45E5E}" type="slidenum">
              <a:rPr lang="en-US" altLang="x-none">
                <a:latin typeface="Calibri" charset="0"/>
              </a:rPr>
              <a:pPr eaLnBrk="1" hangingPunct="1"/>
              <a:t>39</a:t>
            </a:fld>
            <a:endParaRPr lang="en-US" altLang="x-none">
              <a:latin typeface="Calibri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81247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1E5E18-C891-9448-8CBA-D3C9280639FC}" type="slidenum">
              <a:rPr lang="en-US" altLang="x-none">
                <a:latin typeface="Calibri" charset="0"/>
              </a:rPr>
              <a:pPr eaLnBrk="1" hangingPunct="1"/>
              <a:t>40</a:t>
            </a:fld>
            <a:endParaRPr lang="en-US" altLang="x-none">
              <a:latin typeface="Calibri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09161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3D9519-9A19-084A-B446-BBDD2202E030}" type="slidenum">
              <a:rPr lang="en-US" altLang="x-none">
                <a:latin typeface="Calibri" charset="0"/>
              </a:rPr>
              <a:pPr eaLnBrk="1" hangingPunct="1"/>
              <a:t>41</a:t>
            </a:fld>
            <a:endParaRPr lang="en-US" altLang="x-none">
              <a:latin typeface="Calibri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76407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44568A-E2D5-F841-B9B1-AFC3BBD7A0D9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42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73295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B4B85F-7E3F-AB40-8EC1-8D32F2321100}" type="slidenum">
              <a:rPr lang="en-US" altLang="x-none" sz="1200">
                <a:solidFill>
                  <a:srgbClr val="000000"/>
                </a:solidFill>
              </a:rPr>
              <a:pPr/>
              <a:t>49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9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63A26A-B194-A64A-981F-2E80BC5ED155}" type="slidenum">
              <a:rPr lang="en-US" altLang="x-none" sz="1200">
                <a:solidFill>
                  <a:srgbClr val="000000"/>
                </a:solidFill>
              </a:rPr>
              <a:pPr/>
              <a:t>51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7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E9CD390-BBAD-ED41-B888-EF589FCD8656}" type="slidenum">
              <a:rPr lang="en-US" altLang="x-none" sz="1200">
                <a:solidFill>
                  <a:srgbClr val="000000"/>
                </a:solidFill>
              </a:rPr>
              <a:pPr/>
              <a:t>52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7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35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56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FA2794-F17D-2844-B856-99393AFDA5A4}" type="slidenum">
              <a:rPr lang="en-US" altLang="x-none">
                <a:latin typeface="Calibri" charset="0"/>
              </a:rPr>
              <a:pPr eaLnBrk="1" hangingPunct="1"/>
              <a:t>23</a:t>
            </a:fld>
            <a:endParaRPr lang="en-US" altLang="x-none">
              <a:latin typeface="Calibri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altLang="x-none"/>
              <a:t>As shown at the beginning, it interesting to visualize the geometrical relationship between canonical parts. </a:t>
            </a:r>
          </a:p>
          <a:p>
            <a:endParaRPr lang="en-US" altLang="x-none"/>
          </a:p>
          <a:p>
            <a:r>
              <a:rPr lang="en-US" altLang="x-none"/>
              <a:t>Notice that:</a:t>
            </a:r>
          </a:p>
          <a:p>
            <a:pPr>
              <a:buFontTx/>
              <a:buChar char="-"/>
            </a:pPr>
            <a:r>
              <a:rPr lang="en-US" altLang="x-none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 altLang="x-none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 altLang="x-none"/>
              <a:t>Part belonging to different canonical poses are linked by a full homograhic transformation</a:t>
            </a:r>
          </a:p>
          <a:p>
            <a:r>
              <a:rPr lang="en-US" altLang="x-none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endParaRPr lang="en-US" altLang="x-none"/>
          </a:p>
          <a:p>
            <a:r>
              <a:rPr lang="en-US" altLang="x-none"/>
              <a:t>%%</a:t>
            </a:r>
          </a:p>
          <a:p>
            <a:pPr>
              <a:buFontTx/>
              <a:buChar char="-"/>
            </a:pPr>
            <a:endParaRPr lang="en-US" altLang="x-none"/>
          </a:p>
          <a:p>
            <a:pPr>
              <a:buFontTx/>
              <a:buChar char="-"/>
            </a:pPr>
            <a:r>
              <a:rPr lang="en-US" altLang="x-none"/>
              <a:t>This plane collect canonical parts that share the same pose. All this canonical parts are related by a pure translation constraint.</a:t>
            </a:r>
          </a:p>
          <a:p>
            <a:r>
              <a:rPr lang="en-US" altLang="x-none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 altLang="x-none"/>
              <a:t>- Canonical parts that are not visible at the same time are not linked.</a:t>
            </a:r>
          </a:p>
          <a:p>
            <a:endParaRPr lang="en-US" altLang="x-none"/>
          </a:p>
          <a:p>
            <a:r>
              <a:rPr lang="en-US" altLang="x-none"/>
              <a:t>Canonical parts that share the same pose forms a single-view submodel.</a:t>
            </a:r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 altLang="x-none"/>
          </a:p>
          <a:p>
            <a:r>
              <a:rPr lang="en-US" altLang="x-none" b="1"/>
              <a:t>Notice this representation is </a:t>
            </a:r>
            <a:r>
              <a:rPr lang="en-US" altLang="x-none"/>
              <a:t>more flexible than a  full 3d model</a:t>
            </a:r>
            <a:r>
              <a:rPr lang="en-US" altLang="x-none" b="1"/>
              <a:t> yet, much richer than those where </a:t>
            </a:r>
            <a:r>
              <a:rPr lang="en-US" altLang="x-none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 altLang="x-none">
              <a:solidFill>
                <a:srgbClr val="CC0066"/>
              </a:solidFill>
            </a:endParaRP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03882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400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30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750541-D39A-574B-9FB1-03F6A9D82187}" type="slidenum">
              <a:rPr lang="en-US" altLang="x-none">
                <a:latin typeface="Calibri" charset="0"/>
              </a:rPr>
              <a:pPr eaLnBrk="1" hangingPunct="1"/>
              <a:t>25</a:t>
            </a:fld>
            <a:endParaRPr lang="en-US" altLang="x-none">
              <a:latin typeface="Calibri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3857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FE67E6-E1E2-314F-A44B-E04DFC7CE6AF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26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7861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9DB74-B4F0-D943-B082-045D4644428A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27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8652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9361F0-3E31-C14B-B6B3-A03C6A13C488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30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􀁑 Basic ideas</a:t>
            </a:r>
          </a:p>
          <a:p>
            <a:r>
              <a:rPr lang="en-US" altLang="x-none"/>
              <a:t>• A line is represented as . Every line in the image corresponds</a:t>
            </a:r>
          </a:p>
          <a:p>
            <a:r>
              <a:rPr lang="en-US" altLang="x-none"/>
              <a:t>to a point in the parameter space</a:t>
            </a:r>
          </a:p>
          <a:p>
            <a:r>
              <a:rPr lang="en-US" altLang="x-none"/>
              <a:t>• Every point in the image domain corresponds to a line in the parameter</a:t>
            </a:r>
          </a:p>
          <a:p>
            <a:r>
              <a:rPr lang="en-US" altLang="x-none"/>
              <a:t>space (why ? Fix (x,y), (m,n) can change on the line . In other</a:t>
            </a:r>
          </a:p>
          <a:p>
            <a:r>
              <a:rPr lang="en-US" altLang="x-none"/>
              <a:t>words, for all the lines passing through (x,y) in the image space, their</a:t>
            </a:r>
          </a:p>
          <a:p>
            <a:r>
              <a:rPr lang="en-US" altLang="x-none"/>
              <a:t>parameters form a line in the parameter space)</a:t>
            </a:r>
          </a:p>
          <a:p>
            <a:r>
              <a:rPr lang="en-US" altLang="x-none"/>
              <a:t>• Points along a line in the space correspond to lines passing through the</a:t>
            </a:r>
          </a:p>
          <a:p>
            <a:r>
              <a:rPr lang="en-US" altLang="x-none"/>
              <a:t>same point in the parameter space (why ?)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535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174E3-03D1-DA41-B9D6-3B2956D0147F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􀁑 Basic ideas</a:t>
            </a:r>
          </a:p>
          <a:p>
            <a:r>
              <a:rPr lang="en-US" altLang="x-none"/>
              <a:t>• A line is represented as . Every line in the image corresponds</a:t>
            </a:r>
          </a:p>
          <a:p>
            <a:r>
              <a:rPr lang="en-US" altLang="x-none"/>
              <a:t>to a point in the parameter space</a:t>
            </a:r>
          </a:p>
          <a:p>
            <a:r>
              <a:rPr lang="en-US" altLang="x-none"/>
              <a:t>• Every point in the image domain corresponds to a line in the parameter</a:t>
            </a:r>
          </a:p>
          <a:p>
            <a:r>
              <a:rPr lang="en-US" altLang="x-none"/>
              <a:t>space (why ? Fix (x,y), (m,n) can change on the line . In other</a:t>
            </a:r>
          </a:p>
          <a:p>
            <a:r>
              <a:rPr lang="en-US" altLang="x-none"/>
              <a:t>words, for all the lines passing through (x,y) in the image space, their</a:t>
            </a:r>
          </a:p>
          <a:p>
            <a:r>
              <a:rPr lang="en-US" altLang="x-none"/>
              <a:t>parameters form a line in the parameter space)</a:t>
            </a:r>
          </a:p>
          <a:p>
            <a:r>
              <a:rPr lang="en-US" altLang="x-none"/>
              <a:t>• Points along a line in the space correspond to lines passing through the</a:t>
            </a:r>
          </a:p>
          <a:p>
            <a:r>
              <a:rPr lang="en-US" altLang="x-none"/>
              <a:t>same point in the parameter space (why ?)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103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C77C7D-B5CA-EF4A-91DC-61F14E398BE0}" type="slidenum">
              <a:rPr lang="en-US" altLang="x-none">
                <a:solidFill>
                  <a:srgbClr val="000000"/>
                </a:solidFill>
                <a:latin typeface="Calibri" charset="0"/>
              </a:rPr>
              <a:pPr eaLnBrk="1" hangingPunct="1"/>
              <a:t>32</a:t>
            </a:fld>
            <a:endParaRPr lang="en-US" altLang="x-none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􀁑 Basic ideas</a:t>
            </a:r>
          </a:p>
          <a:p>
            <a:r>
              <a:rPr lang="en-US" altLang="x-none"/>
              <a:t>• A line is represented as . Every line in the image corresponds</a:t>
            </a:r>
          </a:p>
          <a:p>
            <a:r>
              <a:rPr lang="en-US" altLang="x-none"/>
              <a:t>to a point in the parameter space</a:t>
            </a:r>
          </a:p>
          <a:p>
            <a:r>
              <a:rPr lang="en-US" altLang="x-none"/>
              <a:t>• Every point in the image domain corresponds to a line in the parameter</a:t>
            </a:r>
          </a:p>
          <a:p>
            <a:r>
              <a:rPr lang="en-US" altLang="x-none"/>
              <a:t>space (why ? Fix (x,y), (m,n) can change on the line . In other</a:t>
            </a:r>
          </a:p>
          <a:p>
            <a:r>
              <a:rPr lang="en-US" altLang="x-none"/>
              <a:t>words, for all the lines passing through (x,y) in the image space, their</a:t>
            </a:r>
          </a:p>
          <a:p>
            <a:r>
              <a:rPr lang="en-US" altLang="x-none"/>
              <a:t>parameters form a line in the parameter space)</a:t>
            </a:r>
          </a:p>
          <a:p>
            <a:r>
              <a:rPr lang="en-US" altLang="x-none"/>
              <a:t>• Points along a line in the space correspond to lines passing through the</a:t>
            </a:r>
          </a:p>
          <a:p>
            <a:r>
              <a:rPr lang="en-US" altLang="x-none"/>
              <a:t>same point in the parameter space (why ?)</a:t>
            </a:r>
          </a:p>
          <a:p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80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E5F3C3-7965-274B-A76E-8CEC39DC0199}" type="slidenum">
              <a:rPr lang="en-US" altLang="x-none">
                <a:latin typeface="Calibri" charset="0"/>
              </a:rPr>
              <a:pPr eaLnBrk="1" hangingPunct="1"/>
              <a:t>37</a:t>
            </a:fld>
            <a:endParaRPr lang="en-US" altLang="x-none">
              <a:latin typeface="Calibri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Let me give you an intuition of what is going on. Suppose we have the standard line fitting problem in presence of outliers.</a:t>
            </a:r>
          </a:p>
          <a:p>
            <a:r>
              <a:rPr lang="en-US" altLang="x-none"/>
              <a:t>We can formulate this problem as follows: want to find the best partition of points in inlier set and outlier set such that…</a:t>
            </a:r>
          </a:p>
          <a:p>
            <a:endParaRPr lang="en-US" altLang="x-none"/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The objective consists of adjusting the parameters of a model function so as to best fit a data set. </a:t>
            </a:r>
          </a:p>
          <a:p>
            <a:r>
              <a:rPr lang="en-US" altLang="x-none"/>
              <a:t>"best" is defined by a function f that needs to be minimized.</a:t>
            </a:r>
          </a:p>
          <a:p>
            <a:endParaRPr lang="en-US" altLang="x-none"/>
          </a:p>
          <a:p>
            <a:r>
              <a:rPr lang="en-US" altLang="x-none"/>
              <a:t>Such that the best parameter of fitting the line give rise to a residual error lower that delta</a:t>
            </a:r>
          </a:p>
          <a:p>
            <a:endParaRPr lang="en-US" altLang="x-none"/>
          </a:p>
          <a:p>
            <a:r>
              <a:rPr lang="en-US" altLang="x-none"/>
              <a:t>as when the sum, </a:t>
            </a:r>
            <a:r>
              <a:rPr lang="en-US" altLang="x-none" i="1"/>
              <a:t>S</a:t>
            </a:r>
            <a:r>
              <a:rPr lang="en-US" altLang="x-none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4067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2/7/17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2/7/17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2/7/17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2/7/17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2/7/17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-130175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1430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143000"/>
            <a:ext cx="538339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3481389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50138" y="65119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C3D8432-96E4-9E40-A914-E00D0775B5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4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76200"/>
            <a:ext cx="10360501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162" y="914400"/>
            <a:ext cx="5078677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914400"/>
            <a:ext cx="5078677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8D10C-B526-6C49-87E0-F6E93A3669A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229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2/7/17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2/7/17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2/7/17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2/7/17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2/7/17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2/7/17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2/7/17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2/7/17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2/7/17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tx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tx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tx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3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40.wmf"/><Relationship Id="rId10" Type="http://schemas.openxmlformats.org/officeDocument/2006/relationships/oleObject" Target="../embeddings/oleObject8.bin"/><Relationship Id="rId11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4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6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hyperlink" Target="https://www.youtube.com/watch?v=sZkxJhsP38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sers.skynet.be/J.Beever/pave.htm" TargetMode="Externa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62.w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63.w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65.jpe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60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6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66.wmf"/><Relationship Id="rId6" Type="http://schemas.openxmlformats.org/officeDocument/2006/relationships/oleObject" Target="../embeddings/oleObject2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hyperlink" Target="http://scikit-image.org/docs/dev/api/skimage.transform.html#skimage.transform.ProjectiveTransfor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hyperlink" Target="http://www.cs.jhu.edu/~misha/Fall07/Papers/Perez03.pdf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bc.ca/~lowe/papers/ijcv04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l.acm.org/citation.cfm?id=9978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1" y="26670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 Introduction to</a:t>
            </a:r>
            <a:br>
              <a:rPr lang="en-US" dirty="0" smtClean="0"/>
            </a:br>
            <a:r>
              <a:rPr lang="en-US" dirty="0" smtClean="0"/>
              <a:t>Computer Vision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Sparse Feature Descriptors:</a:t>
            </a:r>
            <a:r>
              <a:rPr lang="en-US" dirty="0"/>
              <a:t> </a:t>
            </a:r>
            <a:r>
              <a:rPr lang="en-US" dirty="0" smtClean="0"/>
              <a:t>SIFT,</a:t>
            </a:r>
            <a:br>
              <a:rPr lang="en-US" dirty="0" smtClean="0"/>
            </a:br>
            <a:r>
              <a:rPr lang="en-US" dirty="0"/>
              <a:t>M</a:t>
            </a:r>
            <a:r>
              <a:rPr lang="en-US" dirty="0" smtClean="0"/>
              <a:t>odel Fitting, Panorama Stitching.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9914" y="6376987"/>
            <a:ext cx="11238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Slides from Jason Lawrence,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Alexei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Efros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Rick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Szeliski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Fredo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Durand, Kristin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Grauman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James Hays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What about outliers?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24152" y="1223518"/>
            <a:ext cx="7340521" cy="5578919"/>
            <a:chOff x="2208213" y="990600"/>
            <a:chExt cx="7646987" cy="5811838"/>
          </a:xfrm>
        </p:grpSpPr>
        <p:pic>
          <p:nvPicPr>
            <p:cNvPr id="10342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t="8487" r="9428" b="11046"/>
            <a:stretch>
              <a:fillRect/>
            </a:stretch>
          </p:blipFill>
          <p:spPr bwMode="auto">
            <a:xfrm>
              <a:off x="2208213" y="990600"/>
              <a:ext cx="3662363" cy="289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2" t="7619" r="9428" b="11807"/>
            <a:stretch>
              <a:fillRect/>
            </a:stretch>
          </p:blipFill>
          <p:spPr bwMode="auto">
            <a:xfrm>
              <a:off x="6134100" y="990600"/>
              <a:ext cx="3721100" cy="290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6" t="10825" r="12073" b="10780"/>
            <a:stretch>
              <a:fillRect/>
            </a:stretch>
          </p:blipFill>
          <p:spPr bwMode="auto">
            <a:xfrm>
              <a:off x="2589213" y="3962400"/>
              <a:ext cx="2898775" cy="28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2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0" t="9528" r="12910" b="9253"/>
            <a:stretch>
              <a:fillRect/>
            </a:stretch>
          </p:blipFill>
          <p:spPr bwMode="auto">
            <a:xfrm>
              <a:off x="6551613" y="3962400"/>
              <a:ext cx="2949575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0" name="Line 7"/>
            <p:cNvSpPr>
              <a:spLocks noChangeShapeType="1"/>
            </p:cNvSpPr>
            <p:nvPr/>
          </p:nvSpPr>
          <p:spPr bwMode="auto">
            <a:xfrm>
              <a:off x="5713412" y="5410200"/>
              <a:ext cx="6810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Text Box 8"/>
            <p:cNvSpPr txBox="1">
              <a:spLocks noChangeArrowheads="1"/>
            </p:cNvSpPr>
            <p:nvPr/>
          </p:nvSpPr>
          <p:spPr bwMode="auto">
            <a:xfrm>
              <a:off x="5870575" y="4768850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6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1460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Feature-space outlier rejection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084" y="1524000"/>
            <a:ext cx="5708208" cy="5029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Let</a:t>
            </a:r>
            <a:r>
              <a:rPr lang="en-US" altLang="en-US" dirty="0">
                <a:ea typeface="ＭＳ Ｐゴシック" charset="-128"/>
              </a:rPr>
              <a:t>’</a:t>
            </a:r>
            <a:r>
              <a:rPr lang="en-US" altLang="x-none" dirty="0">
                <a:ea typeface="ＭＳ Ｐゴシック" charset="-128"/>
              </a:rPr>
              <a:t>s not match all features, but only these that have </a:t>
            </a:r>
            <a:r>
              <a:rPr lang="en-US" altLang="en-US" dirty="0">
                <a:ea typeface="ＭＳ Ｐゴシック" charset="-128"/>
              </a:rPr>
              <a:t>“</a:t>
            </a:r>
            <a:r>
              <a:rPr lang="en-US" altLang="x-none" dirty="0">
                <a:ea typeface="ＭＳ Ｐゴシック" charset="-128"/>
              </a:rPr>
              <a:t>similar enough</a:t>
            </a:r>
            <a:r>
              <a:rPr lang="en-US" altLang="en-US" dirty="0">
                <a:ea typeface="ＭＳ Ｐゴシック" charset="-128"/>
              </a:rPr>
              <a:t>”</a:t>
            </a:r>
            <a:r>
              <a:rPr lang="en-US" altLang="x-none" dirty="0">
                <a:ea typeface="ＭＳ Ｐゴシック" charset="-128"/>
              </a:rPr>
              <a:t> matches?</a:t>
            </a:r>
          </a:p>
          <a:p>
            <a:r>
              <a:rPr lang="en-US" altLang="x-none" dirty="0">
                <a:ea typeface="ＭＳ Ｐゴシック" charset="-128"/>
              </a:rPr>
              <a:t>How can we do it? 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SSD(patch1,patch2) &lt; threshold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How to set threshold?</a:t>
            </a:r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515256"/>
            <a:ext cx="634911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711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Feature-space outlier rejection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41" y="1722441"/>
            <a:ext cx="6551771" cy="4525963"/>
          </a:xfrm>
        </p:spPr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From [Lowe</a:t>
            </a:r>
            <a:r>
              <a:rPr lang="en-US" altLang="x-none" dirty="0">
                <a:ea typeface="ＭＳ Ｐゴシック" charset="-128"/>
              </a:rPr>
              <a:t>, 1999]: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1-NN: SSD of the closest match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2-NN: SSD of the </a:t>
            </a:r>
            <a:r>
              <a:rPr lang="en-US" altLang="x-none" u="sng" dirty="0">
                <a:ea typeface="ＭＳ Ｐゴシック" charset="-128"/>
              </a:rPr>
              <a:t>second-closest</a:t>
            </a:r>
            <a:r>
              <a:rPr lang="en-US" altLang="x-none" dirty="0">
                <a:ea typeface="ＭＳ Ｐゴシック" charset="-128"/>
              </a:rPr>
              <a:t> match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Look at how much better 1-NN is than 2-NN, e.g. 1-NN/2-NN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That is, is our best match so much better than the rest</a:t>
            </a:r>
            <a:r>
              <a:rPr lang="en-US" altLang="x-none" dirty="0" smtClean="0">
                <a:ea typeface="ＭＳ Ｐゴシック" charset="-128"/>
              </a:rPr>
              <a:t>?</a:t>
            </a:r>
          </a:p>
          <a:p>
            <a:pPr lvl="1"/>
            <a:r>
              <a:rPr lang="en-US" altLang="x-none" dirty="0" smtClean="0">
                <a:ea typeface="ＭＳ Ｐゴシック" charset="-128"/>
              </a:rPr>
              <a:t>Reject if 1-NN/2-NN &gt; threshold.</a:t>
            </a:r>
            <a:endParaRPr lang="en-US" altLang="x-none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40" y="1523999"/>
            <a:ext cx="5237485" cy="426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0216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Feature-space </a:t>
            </a:r>
            <a:r>
              <a:rPr lang="en-US" altLang="x-none" dirty="0" smtClean="0">
                <a:ea typeface="ＭＳ Ｐゴシック" charset="-128"/>
              </a:rPr>
              <a:t>outlier </a:t>
            </a:r>
            <a:r>
              <a:rPr lang="en-US" altLang="x-none" dirty="0">
                <a:ea typeface="ＭＳ Ｐゴシック" charset="-128"/>
              </a:rPr>
              <a:t>rejection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1" y="4648200"/>
            <a:ext cx="11352370" cy="18288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Can we now compute </a:t>
            </a:r>
            <a:r>
              <a:rPr lang="en-US" altLang="x-none" dirty="0" smtClean="0">
                <a:ea typeface="ＭＳ Ｐゴシック" charset="-128"/>
              </a:rPr>
              <a:t>an alignment </a:t>
            </a:r>
            <a:r>
              <a:rPr lang="en-US" altLang="x-none" dirty="0">
                <a:ea typeface="ＭＳ Ｐゴシック" charset="-128"/>
              </a:rPr>
              <a:t>from the blue </a:t>
            </a:r>
            <a:r>
              <a:rPr lang="en-US" altLang="x-none" dirty="0" smtClean="0">
                <a:ea typeface="ＭＳ Ｐゴシック" charset="-128"/>
              </a:rPr>
              <a:t>points? (the ones that survived the “feature space outlier rejection” test)</a:t>
            </a:r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No!  Still too many outliers… 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What can we do?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7367" r="9428" b="11072"/>
          <a:stretch>
            <a:fillRect/>
          </a:stretch>
        </p:blipFill>
        <p:spPr bwMode="auto">
          <a:xfrm>
            <a:off x="2205038" y="1371600"/>
            <a:ext cx="373697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7367" r="9692" b="11072"/>
          <a:stretch>
            <a:fillRect/>
          </a:stretch>
        </p:blipFill>
        <p:spPr bwMode="auto">
          <a:xfrm>
            <a:off x="6170612" y="1371600"/>
            <a:ext cx="3729038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9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Sparse feature descriptor: SIFT</a:t>
            </a:r>
          </a:p>
          <a:p>
            <a:r>
              <a:rPr lang="en-US" b="1" dirty="0" smtClean="0"/>
              <a:t>Model fitting</a:t>
            </a:r>
          </a:p>
          <a:p>
            <a:pPr lvl="1"/>
            <a:r>
              <a:rPr lang="en-US" dirty="0" smtClean="0"/>
              <a:t>Least squares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66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0971371" cy="4525963"/>
          </a:xfrm>
        </p:spPr>
        <p:txBody>
          <a:bodyPr/>
          <a:lstStyle/>
          <a:p>
            <a:r>
              <a:rPr lang="en-US" altLang="x-none" b="1" dirty="0"/>
              <a:t>Fitting</a:t>
            </a:r>
            <a:r>
              <a:rPr lang="en-US" altLang="x-none" dirty="0"/>
              <a:t>: find the parameters of a model that best fit the data</a:t>
            </a:r>
          </a:p>
          <a:p>
            <a:endParaRPr lang="en-US" altLang="x-none" dirty="0"/>
          </a:p>
          <a:p>
            <a:r>
              <a:rPr lang="en-US" altLang="x-none" b="1" dirty="0" smtClean="0"/>
              <a:t>Alignment</a:t>
            </a:r>
            <a:r>
              <a:rPr lang="en-US" altLang="x-none" dirty="0"/>
              <a:t>: find the parameters of the transformation that best align matched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8959" y="641457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James Hays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Example: Aligning Two Photographs</a:t>
            </a:r>
            <a:endParaRPr lang="en-US" altLang="x-none" dirty="0">
              <a:ea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9173" y="2083633"/>
            <a:ext cx="11330479" cy="4032354"/>
            <a:chOff x="2436812" y="2955932"/>
            <a:chExt cx="7485063" cy="2663826"/>
          </a:xfrm>
        </p:grpSpPr>
        <p:pic>
          <p:nvPicPr>
            <p:cNvPr id="98307" name="Picture 4" descr="SIFT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12" y="2955932"/>
              <a:ext cx="3675063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08" name="Picture 5" descr="SIF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2" y="2955933"/>
              <a:ext cx="3675063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09" name="Line 6"/>
            <p:cNvSpPr>
              <a:spLocks noChangeShapeType="1"/>
            </p:cNvSpPr>
            <p:nvPr/>
          </p:nvSpPr>
          <p:spPr bwMode="auto">
            <a:xfrm flipV="1">
              <a:off x="4875211" y="3756032"/>
              <a:ext cx="1905000" cy="15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0" name="Line 7"/>
            <p:cNvSpPr>
              <a:spLocks noChangeShapeType="1"/>
            </p:cNvSpPr>
            <p:nvPr/>
          </p:nvSpPr>
          <p:spPr bwMode="auto">
            <a:xfrm>
              <a:off x="5818186" y="4025907"/>
              <a:ext cx="1816100" cy="14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1" name="Line 8"/>
            <p:cNvSpPr>
              <a:spLocks noChangeShapeType="1"/>
            </p:cNvSpPr>
            <p:nvPr/>
          </p:nvSpPr>
          <p:spPr bwMode="auto">
            <a:xfrm flipV="1">
              <a:off x="5310187" y="5127633"/>
              <a:ext cx="1698625" cy="142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2" name="Line 9"/>
            <p:cNvSpPr>
              <a:spLocks noChangeShapeType="1"/>
            </p:cNvSpPr>
            <p:nvPr/>
          </p:nvSpPr>
          <p:spPr bwMode="auto">
            <a:xfrm flipV="1">
              <a:off x="5767387" y="4670433"/>
              <a:ext cx="1736725" cy="412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3" name="Line 10"/>
            <p:cNvSpPr>
              <a:spLocks noChangeShapeType="1"/>
            </p:cNvSpPr>
            <p:nvPr/>
          </p:nvSpPr>
          <p:spPr bwMode="auto">
            <a:xfrm flipV="1">
              <a:off x="5030787" y="4251333"/>
              <a:ext cx="1825625" cy="13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22274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1"/>
          <a:stretch>
            <a:fillRect/>
          </a:stretch>
        </p:blipFill>
        <p:spPr bwMode="auto">
          <a:xfrm>
            <a:off x="2589212" y="1371600"/>
            <a:ext cx="70104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2269422" y="2053652"/>
            <a:ext cx="7086600" cy="1143000"/>
          </a:xfrm>
          <a:prstGeom prst="line">
            <a:avLst/>
          </a:prstGeom>
          <a:noFill/>
          <a:ln w="50800">
            <a:solidFill>
              <a:srgbClr val="FFFF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2193222" y="4720652"/>
            <a:ext cx="7315200" cy="381000"/>
          </a:xfrm>
          <a:prstGeom prst="line">
            <a:avLst/>
          </a:prstGeom>
          <a:noFill/>
          <a:ln w="50800">
            <a:solidFill>
              <a:srgbClr val="FFFF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107622" y="2358452"/>
            <a:ext cx="3962400" cy="2743200"/>
            <a:chOff x="912" y="1632"/>
            <a:chExt cx="2496" cy="1728"/>
          </a:xfrm>
        </p:grpSpPr>
        <p:sp>
          <p:nvSpPr>
            <p:cNvPr id="111624" name="Oval 5"/>
            <p:cNvSpPr>
              <a:spLocks noChangeArrowheads="1"/>
            </p:cNvSpPr>
            <p:nvPr/>
          </p:nvSpPr>
          <p:spPr bwMode="auto">
            <a:xfrm>
              <a:off x="912" y="20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25" name="Oval 6"/>
            <p:cNvSpPr>
              <a:spLocks noChangeArrowheads="1"/>
            </p:cNvSpPr>
            <p:nvPr/>
          </p:nvSpPr>
          <p:spPr bwMode="auto">
            <a:xfrm>
              <a:off x="134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26" name="Oval 7"/>
            <p:cNvSpPr>
              <a:spLocks noChangeArrowheads="1"/>
            </p:cNvSpPr>
            <p:nvPr/>
          </p:nvSpPr>
          <p:spPr bwMode="auto">
            <a:xfrm>
              <a:off x="2256" y="182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27" name="Oval 8"/>
            <p:cNvSpPr>
              <a:spLocks noChangeArrowheads="1"/>
            </p:cNvSpPr>
            <p:nvPr/>
          </p:nvSpPr>
          <p:spPr bwMode="auto">
            <a:xfrm>
              <a:off x="182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28" name="Oval 9"/>
            <p:cNvSpPr>
              <a:spLocks noChangeArrowheads="1"/>
            </p:cNvSpPr>
            <p:nvPr/>
          </p:nvSpPr>
          <p:spPr bwMode="auto">
            <a:xfrm>
              <a:off x="2928" y="172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29" name="Oval 10"/>
            <p:cNvSpPr>
              <a:spLocks noChangeArrowheads="1"/>
            </p:cNvSpPr>
            <p:nvPr/>
          </p:nvSpPr>
          <p:spPr bwMode="auto">
            <a:xfrm>
              <a:off x="3312" y="163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30" name="Oval 11"/>
            <p:cNvSpPr>
              <a:spLocks noChangeArrowheads="1"/>
            </p:cNvSpPr>
            <p:nvPr/>
          </p:nvSpPr>
          <p:spPr bwMode="auto">
            <a:xfrm>
              <a:off x="2112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31" name="Oval 12"/>
            <p:cNvSpPr>
              <a:spLocks noChangeArrowheads="1"/>
            </p:cNvSpPr>
            <p:nvPr/>
          </p:nvSpPr>
          <p:spPr bwMode="auto">
            <a:xfrm>
              <a:off x="1200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32" name="Oval 13"/>
            <p:cNvSpPr>
              <a:spLocks noChangeArrowheads="1"/>
            </p:cNvSpPr>
            <p:nvPr/>
          </p:nvSpPr>
          <p:spPr bwMode="auto">
            <a:xfrm>
              <a:off x="1776" y="321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33" name="Oval 14"/>
            <p:cNvSpPr>
              <a:spLocks noChangeArrowheads="1"/>
            </p:cNvSpPr>
            <p:nvPr/>
          </p:nvSpPr>
          <p:spPr bwMode="auto">
            <a:xfrm>
              <a:off x="2400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34" name="Oval 15"/>
            <p:cNvSpPr>
              <a:spLocks noChangeArrowheads="1"/>
            </p:cNvSpPr>
            <p:nvPr/>
          </p:nvSpPr>
          <p:spPr bwMode="auto">
            <a:xfrm>
              <a:off x="2784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1635" name="Oval 16"/>
            <p:cNvSpPr>
              <a:spLocks noChangeArrowheads="1"/>
            </p:cNvSpPr>
            <p:nvPr/>
          </p:nvSpPr>
          <p:spPr bwMode="auto">
            <a:xfrm>
              <a:off x="3072" y="31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111622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Example: Computing vanishing points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15776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tomas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 b="56061"/>
          <a:stretch>
            <a:fillRect/>
          </a:stretch>
        </p:blipFill>
        <p:spPr bwMode="auto">
          <a:xfrm>
            <a:off x="2436812" y="2152650"/>
            <a:ext cx="29273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5" descr="tomas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185988"/>
            <a:ext cx="314166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Freeform 6"/>
          <p:cNvSpPr>
            <a:spLocks/>
          </p:cNvSpPr>
          <p:nvPr/>
        </p:nvSpPr>
        <p:spPr bwMode="auto">
          <a:xfrm>
            <a:off x="2640012" y="3765550"/>
            <a:ext cx="1417638" cy="1308100"/>
          </a:xfrm>
          <a:custGeom>
            <a:avLst/>
            <a:gdLst>
              <a:gd name="T0" fmla="*/ 0 w 672"/>
              <a:gd name="T1" fmla="*/ 0 h 624"/>
              <a:gd name="T2" fmla="*/ 1417638 w 672"/>
              <a:gd name="T3" fmla="*/ 0 h 624"/>
              <a:gd name="T4" fmla="*/ 1417638 w 672"/>
              <a:gd name="T5" fmla="*/ 1308100 h 624"/>
              <a:gd name="T6" fmla="*/ 0 w 672"/>
              <a:gd name="T7" fmla="*/ 1308100 h 624"/>
              <a:gd name="T8" fmla="*/ 0 w 672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24"/>
              <a:gd name="T17" fmla="*/ 672 w 672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7773987" y="3297239"/>
            <a:ext cx="908050" cy="1614487"/>
          </a:xfrm>
          <a:custGeom>
            <a:avLst/>
            <a:gdLst>
              <a:gd name="T0" fmla="*/ 100894 w 432"/>
              <a:gd name="T1" fmla="*/ 0 h 768"/>
              <a:gd name="T2" fmla="*/ 100894 w 432"/>
              <a:gd name="T3" fmla="*/ 706338 h 768"/>
              <a:gd name="T4" fmla="*/ 908050 w 432"/>
              <a:gd name="T5" fmla="*/ 1614487 h 768"/>
              <a:gd name="T6" fmla="*/ 908050 w 432"/>
              <a:gd name="T7" fmla="*/ 1009054 h 768"/>
              <a:gd name="T8" fmla="*/ 0 w 432"/>
              <a:gd name="T9" fmla="*/ 100905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768"/>
              <a:gd name="T17" fmla="*/ 432 w 432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4570412" y="49530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1524000 w 1776"/>
              <a:gd name="T3" fmla="*/ 533400 h 336"/>
              <a:gd name="T4" fmla="*/ 2819400 w 1776"/>
              <a:gd name="T5" fmla="*/ 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011737" y="560387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/>
              <a:t>H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970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34274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39608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5892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2589212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3427412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3732212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80756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8304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7847012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77708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84566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8609012" y="4191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82280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662" name="Title 22"/>
          <p:cNvSpPr>
            <a:spLocks noGrp="1"/>
          </p:cNvSpPr>
          <p:nvPr>
            <p:ph type="title"/>
          </p:nvPr>
        </p:nvSpPr>
        <p:spPr>
          <a:xfrm>
            <a:off x="99596" y="212724"/>
            <a:ext cx="9982200" cy="1143000"/>
          </a:xfrm>
        </p:spPr>
        <p:txBody>
          <a:bodyPr/>
          <a:lstStyle/>
          <a:p>
            <a:r>
              <a:rPr lang="en-US" altLang="x-none" dirty="0"/>
              <a:t>Example: Estimating </a:t>
            </a:r>
            <a:r>
              <a:rPr lang="en-US" altLang="x-none" dirty="0" smtClean="0"/>
              <a:t>a transformation</a:t>
            </a:r>
            <a:endParaRPr lang="en-US" altLang="x-none" dirty="0"/>
          </a:p>
        </p:txBody>
      </p:sp>
      <p:sp>
        <p:nvSpPr>
          <p:cNvPr id="24" name="TextBox 23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5456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7" grpId="0" animBg="1"/>
      <p:bldP spid="29718" grpId="0" animBg="1"/>
      <p:bldP spid="29719" grpId="0" animBg="1"/>
      <p:bldP spid="29720" grpId="0" animBg="1"/>
      <p:bldP spid="297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9" b="48361"/>
          <a:stretch>
            <a:fillRect/>
          </a:stretch>
        </p:blipFill>
        <p:spPr bwMode="auto">
          <a:xfrm>
            <a:off x="2208212" y="2209800"/>
            <a:ext cx="4648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7526337" y="1736725"/>
            <a:ext cx="14239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2900">
                <a:latin typeface="Algerian" charset="0"/>
              </a:rPr>
              <a:t>A</a:t>
            </a:r>
          </a:p>
        </p:txBody>
      </p:sp>
      <p:sp>
        <p:nvSpPr>
          <p:cNvPr id="114692" name="Oval 7"/>
          <p:cNvSpPr>
            <a:spLocks noChangeArrowheads="1"/>
          </p:cNvSpPr>
          <p:nvPr/>
        </p:nvSpPr>
        <p:spPr bwMode="auto">
          <a:xfrm>
            <a:off x="4341812" y="4343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693" name="Oval 8"/>
          <p:cNvSpPr>
            <a:spLocks noChangeArrowheads="1"/>
          </p:cNvSpPr>
          <p:nvPr/>
        </p:nvSpPr>
        <p:spPr bwMode="auto">
          <a:xfrm>
            <a:off x="4646612" y="3429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694" name="Oval 9"/>
          <p:cNvSpPr>
            <a:spLocks noChangeArrowheads="1"/>
          </p:cNvSpPr>
          <p:nvPr/>
        </p:nvSpPr>
        <p:spPr bwMode="auto">
          <a:xfrm>
            <a:off x="5332412" y="4267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695" name="Oval 10"/>
          <p:cNvSpPr>
            <a:spLocks noChangeArrowheads="1"/>
          </p:cNvSpPr>
          <p:nvPr/>
        </p:nvSpPr>
        <p:spPr bwMode="auto">
          <a:xfrm>
            <a:off x="4875212" y="4191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696" name="Oval 11"/>
          <p:cNvSpPr>
            <a:spLocks noChangeArrowheads="1"/>
          </p:cNvSpPr>
          <p:nvPr/>
        </p:nvSpPr>
        <p:spPr bwMode="auto">
          <a:xfrm>
            <a:off x="7466012" y="3276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697" name="Oval 12"/>
          <p:cNvSpPr>
            <a:spLocks noChangeArrowheads="1"/>
          </p:cNvSpPr>
          <p:nvPr/>
        </p:nvSpPr>
        <p:spPr bwMode="auto">
          <a:xfrm>
            <a:off x="7999412" y="2133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698" name="Oval 13"/>
          <p:cNvSpPr>
            <a:spLocks noChangeArrowheads="1"/>
          </p:cNvSpPr>
          <p:nvPr/>
        </p:nvSpPr>
        <p:spPr bwMode="auto">
          <a:xfrm>
            <a:off x="8228012" y="2895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699" name="Oval 14"/>
          <p:cNvSpPr>
            <a:spLocks noChangeArrowheads="1"/>
          </p:cNvSpPr>
          <p:nvPr/>
        </p:nvSpPr>
        <p:spPr bwMode="auto">
          <a:xfrm>
            <a:off x="8685212" y="3200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4700" name="Line 15"/>
          <p:cNvSpPr>
            <a:spLocks noChangeShapeType="1"/>
          </p:cNvSpPr>
          <p:nvPr/>
        </p:nvSpPr>
        <p:spPr bwMode="auto">
          <a:xfrm flipV="1">
            <a:off x="4949826" y="2357439"/>
            <a:ext cx="2897187" cy="1069975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1" name="Line 16"/>
          <p:cNvSpPr>
            <a:spLocks noChangeShapeType="1"/>
          </p:cNvSpPr>
          <p:nvPr/>
        </p:nvSpPr>
        <p:spPr bwMode="auto">
          <a:xfrm flipV="1">
            <a:off x="5027612" y="3048000"/>
            <a:ext cx="3048000" cy="11430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2" name="Line 17"/>
          <p:cNvSpPr>
            <a:spLocks noChangeShapeType="1"/>
          </p:cNvSpPr>
          <p:nvPr/>
        </p:nvSpPr>
        <p:spPr bwMode="auto">
          <a:xfrm flipV="1">
            <a:off x="5637212" y="3352800"/>
            <a:ext cx="2971800" cy="9144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3" name="Line 18"/>
          <p:cNvSpPr>
            <a:spLocks noChangeShapeType="1"/>
          </p:cNvSpPr>
          <p:nvPr/>
        </p:nvSpPr>
        <p:spPr bwMode="auto">
          <a:xfrm flipV="1">
            <a:off x="4646612" y="3429000"/>
            <a:ext cx="2743200" cy="9906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4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x-none" dirty="0">
                <a:sym typeface="Symbol" charset="2"/>
              </a:rPr>
              <a:t>Example: fitting </a:t>
            </a:r>
            <a:r>
              <a:rPr lang="en-US" altLang="x-none" dirty="0" smtClean="0">
                <a:sym typeface="Symbol" charset="2"/>
              </a:rPr>
              <a:t>a </a:t>
            </a:r>
            <a:r>
              <a:rPr lang="en-US" altLang="x-none" dirty="0">
                <a:sym typeface="Symbol" charset="2"/>
              </a:rPr>
              <a:t>2D shape template</a:t>
            </a:r>
            <a:endParaRPr lang="en-US" altLang="x-none" dirty="0"/>
          </a:p>
        </p:txBody>
      </p:sp>
      <p:sp>
        <p:nvSpPr>
          <p:cNvPr id="19" name="TextBox 18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17216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b="1" dirty="0" smtClean="0"/>
              <a:t>Sparse feature descriptor: SIFT</a:t>
            </a:r>
          </a:p>
          <a:p>
            <a:r>
              <a:rPr lang="en-US" dirty="0" smtClean="0"/>
              <a:t>Model fitting</a:t>
            </a:r>
          </a:p>
          <a:p>
            <a:pPr lvl="1"/>
            <a:r>
              <a:rPr lang="en-US" dirty="0" smtClean="0"/>
              <a:t>Least squares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8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332413" y="1843187"/>
            <a:ext cx="5000625" cy="2277623"/>
            <a:chOff x="498" y="1200"/>
            <a:chExt cx="4638" cy="2112"/>
          </a:xfrm>
        </p:grpSpPr>
        <p:sp>
          <p:nvSpPr>
            <p:cNvPr id="115727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28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29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0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1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2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3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5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8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39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0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1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2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3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4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5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6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5747" name="Freeform 23"/>
            <p:cNvSpPr>
              <a:spLocks/>
            </p:cNvSpPr>
            <p:nvPr/>
          </p:nvSpPr>
          <p:spPr bwMode="auto">
            <a:xfrm>
              <a:off x="3847" y="2449"/>
              <a:ext cx="391" cy="342"/>
            </a:xfrm>
            <a:custGeom>
              <a:avLst/>
              <a:gdLst>
                <a:gd name="T0" fmla="*/ 0 w 672"/>
                <a:gd name="T1" fmla="*/ 104 h 1056"/>
                <a:gd name="T2" fmla="*/ 391 w 672"/>
                <a:gd name="T3" fmla="*/ 0 h 1056"/>
                <a:gd name="T4" fmla="*/ 391 w 672"/>
                <a:gd name="T5" fmla="*/ 469 h 1056"/>
                <a:gd name="T6" fmla="*/ 0 w 672"/>
                <a:gd name="T7" fmla="*/ 573 h 1056"/>
                <a:gd name="T8" fmla="*/ 0 w 672"/>
                <a:gd name="T9" fmla="*/ 104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056"/>
                <a:gd name="T17" fmla="*/ 672 w 672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5748" name="Group 24"/>
            <p:cNvGrpSpPr>
              <a:grpSpLocks/>
            </p:cNvGrpSpPr>
            <p:nvPr/>
          </p:nvGrpSpPr>
          <p:grpSpPr bwMode="auto">
            <a:xfrm rot="-134143">
              <a:off x="1126" y="1895"/>
              <a:ext cx="401" cy="892"/>
              <a:chOff x="4368" y="2784"/>
              <a:chExt cx="384" cy="912"/>
            </a:xfrm>
          </p:grpSpPr>
          <p:sp>
            <p:nvSpPr>
              <p:cNvPr id="115772" name="Freeform 25"/>
              <p:cNvSpPr>
                <a:spLocks/>
              </p:cNvSpPr>
              <p:nvPr/>
            </p:nvSpPr>
            <p:spPr bwMode="auto">
              <a:xfrm>
                <a:off x="4368" y="3041"/>
                <a:ext cx="384" cy="350"/>
              </a:xfrm>
              <a:custGeom>
                <a:avLst/>
                <a:gdLst>
                  <a:gd name="T0" fmla="*/ 0 w 336"/>
                  <a:gd name="T1" fmla="*/ 0 h 960"/>
                  <a:gd name="T2" fmla="*/ 384 w 336"/>
                  <a:gd name="T3" fmla="*/ 158 h 960"/>
                  <a:gd name="T4" fmla="*/ 384 w 336"/>
                  <a:gd name="T5" fmla="*/ 1056 h 960"/>
                  <a:gd name="T6" fmla="*/ 0 w 336"/>
                  <a:gd name="T7" fmla="*/ 898 h 960"/>
                  <a:gd name="T8" fmla="*/ 0 w 336"/>
                  <a:gd name="T9" fmla="*/ 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0"/>
                  <a:gd name="T17" fmla="*/ 336 w 33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5773" name="Picture 26" descr="part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5749" name="Freeform 27"/>
            <p:cNvSpPr>
              <a:spLocks/>
            </p:cNvSpPr>
            <p:nvPr/>
          </p:nvSpPr>
          <p:spPr bwMode="auto">
            <a:xfrm rot="21272650">
              <a:off x="2414" y="2843"/>
              <a:ext cx="506" cy="342"/>
            </a:xfrm>
            <a:custGeom>
              <a:avLst/>
              <a:gdLst>
                <a:gd name="T0" fmla="*/ 0 w 480"/>
                <a:gd name="T1" fmla="*/ 0 h 912"/>
                <a:gd name="T2" fmla="*/ 506 w 480"/>
                <a:gd name="T3" fmla="*/ 249 h 912"/>
                <a:gd name="T4" fmla="*/ 506 w 480"/>
                <a:gd name="T5" fmla="*/ 788 h 912"/>
                <a:gd name="T6" fmla="*/ 0 w 480"/>
                <a:gd name="T7" fmla="*/ 539 h 912"/>
                <a:gd name="T8" fmla="*/ 0 w 480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912"/>
                <a:gd name="T17" fmla="*/ 480 w 48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50" name="Freeform 28"/>
            <p:cNvSpPr>
              <a:spLocks/>
            </p:cNvSpPr>
            <p:nvPr/>
          </p:nvSpPr>
          <p:spPr bwMode="auto">
            <a:xfrm>
              <a:off x="4563" y="2162"/>
              <a:ext cx="573" cy="342"/>
            </a:xfrm>
            <a:custGeom>
              <a:avLst/>
              <a:gdLst>
                <a:gd name="T0" fmla="*/ 0 w 1296"/>
                <a:gd name="T1" fmla="*/ 149 h 1296"/>
                <a:gd name="T2" fmla="*/ 552 w 1296"/>
                <a:gd name="T3" fmla="*/ 0 h 1296"/>
                <a:gd name="T4" fmla="*/ 573 w 1296"/>
                <a:gd name="T5" fmla="*/ 424 h 1296"/>
                <a:gd name="T6" fmla="*/ 21 w 1296"/>
                <a:gd name="T7" fmla="*/ 573 h 1296"/>
                <a:gd name="T8" fmla="*/ 0 w 1296"/>
                <a:gd name="T9" fmla="*/ 149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296"/>
                <a:gd name="T17" fmla="*/ 1296 w 1296"/>
                <a:gd name="T18" fmla="*/ 1296 h 1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5751" name="Picture 29" descr="part8"/>
            <p:cNvPicPr>
              <a:picLocks noChangeAspect="1" noChangeArrowheads="1"/>
            </p:cNvPicPr>
            <p:nvPr/>
          </p:nvPicPr>
          <p:blipFill>
            <a:blip r:embed="rId4">
              <a:lum bright="-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752" name="Group 30"/>
            <p:cNvGrpSpPr>
              <a:grpSpLocks/>
            </p:cNvGrpSpPr>
            <p:nvPr/>
          </p:nvGrpSpPr>
          <p:grpSpPr bwMode="auto">
            <a:xfrm>
              <a:off x="3847" y="2735"/>
              <a:ext cx="1074" cy="553"/>
              <a:chOff x="-576" y="3312"/>
              <a:chExt cx="2352" cy="1213"/>
            </a:xfrm>
          </p:grpSpPr>
          <p:sp>
            <p:nvSpPr>
              <p:cNvPr id="115770" name="Freeform 31"/>
              <p:cNvSpPr>
                <a:spLocks/>
              </p:cNvSpPr>
              <p:nvPr/>
            </p:nvSpPr>
            <p:spPr bwMode="auto">
              <a:xfrm>
                <a:off x="-528" y="3537"/>
                <a:ext cx="2304" cy="751"/>
              </a:xfrm>
              <a:custGeom>
                <a:avLst/>
                <a:gdLst>
                  <a:gd name="T0" fmla="*/ 0 w 2304"/>
                  <a:gd name="T1" fmla="*/ 672 h 1392"/>
                  <a:gd name="T2" fmla="*/ 2256 w 2304"/>
                  <a:gd name="T3" fmla="*/ 0 h 1392"/>
                  <a:gd name="T4" fmla="*/ 2304 w 2304"/>
                  <a:gd name="T5" fmla="*/ 720 h 1392"/>
                  <a:gd name="T6" fmla="*/ 48 w 2304"/>
                  <a:gd name="T7" fmla="*/ 1392 h 1392"/>
                  <a:gd name="T8" fmla="*/ 0 w 2304"/>
                  <a:gd name="T9" fmla="*/ 672 h 1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392"/>
                  <a:gd name="T17" fmla="*/ 2304 w 2304"/>
                  <a:gd name="T18" fmla="*/ 1392 h 13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5771" name="Picture 32" descr="part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5753" name="Freeform 33"/>
            <p:cNvSpPr>
              <a:spLocks/>
            </p:cNvSpPr>
            <p:nvPr/>
          </p:nvSpPr>
          <p:spPr bwMode="auto">
            <a:xfrm>
              <a:off x="498" y="1625"/>
              <a:ext cx="483" cy="342"/>
            </a:xfrm>
            <a:custGeom>
              <a:avLst/>
              <a:gdLst>
                <a:gd name="T0" fmla="*/ 0 w 624"/>
                <a:gd name="T1" fmla="*/ 0 h 1200"/>
                <a:gd name="T2" fmla="*/ 483 w 624"/>
                <a:gd name="T3" fmla="*/ 186 h 1200"/>
                <a:gd name="T4" fmla="*/ 483 w 624"/>
                <a:gd name="T5" fmla="*/ 931 h 1200"/>
                <a:gd name="T6" fmla="*/ 0 w 624"/>
                <a:gd name="T7" fmla="*/ 745 h 1200"/>
                <a:gd name="T8" fmla="*/ 0 w 624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200"/>
                <a:gd name="T17" fmla="*/ 624 w 624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54" name="Freeform 34"/>
            <p:cNvSpPr>
              <a:spLocks/>
            </p:cNvSpPr>
            <p:nvPr/>
          </p:nvSpPr>
          <p:spPr bwMode="auto">
            <a:xfrm>
              <a:off x="1134" y="1291"/>
              <a:ext cx="364" cy="342"/>
            </a:xfrm>
            <a:custGeom>
              <a:avLst/>
              <a:gdLst>
                <a:gd name="T0" fmla="*/ 0 w 528"/>
                <a:gd name="T1" fmla="*/ 0 h 1008"/>
                <a:gd name="T2" fmla="*/ 331 w 528"/>
                <a:gd name="T3" fmla="*/ 99 h 1008"/>
                <a:gd name="T4" fmla="*/ 364 w 528"/>
                <a:gd name="T5" fmla="*/ 693 h 1008"/>
                <a:gd name="T6" fmla="*/ 33 w 528"/>
                <a:gd name="T7" fmla="*/ 594 h 1008"/>
                <a:gd name="T8" fmla="*/ 0 w 52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008"/>
                <a:gd name="T17" fmla="*/ 528 w 52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755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5756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5757" name="Freeform 37"/>
            <p:cNvSpPr>
              <a:spLocks/>
            </p:cNvSpPr>
            <p:nvPr/>
          </p:nvSpPr>
          <p:spPr bwMode="auto">
            <a:xfrm>
              <a:off x="3345" y="1319"/>
              <a:ext cx="1003" cy="342"/>
            </a:xfrm>
            <a:custGeom>
              <a:avLst/>
              <a:gdLst>
                <a:gd name="T0" fmla="*/ 0 w 1152"/>
                <a:gd name="T1" fmla="*/ 39 h 672"/>
                <a:gd name="T2" fmla="*/ 585 w 1152"/>
                <a:gd name="T3" fmla="*/ 541 h 672"/>
                <a:gd name="T4" fmla="*/ 1003 w 1152"/>
                <a:gd name="T5" fmla="*/ 464 h 672"/>
                <a:gd name="T6" fmla="*/ 418 w 1152"/>
                <a:gd name="T7" fmla="*/ 0 h 672"/>
                <a:gd name="T8" fmla="*/ 0 w 1152"/>
                <a:gd name="T9" fmla="*/ 39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672"/>
                <a:gd name="T17" fmla="*/ 1152 w 1152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5758" name="Group 38"/>
            <p:cNvGrpSpPr>
              <a:grpSpLocks/>
            </p:cNvGrpSpPr>
            <p:nvPr/>
          </p:nvGrpSpPr>
          <p:grpSpPr bwMode="auto">
            <a:xfrm>
              <a:off x="2629" y="1347"/>
              <a:ext cx="1146" cy="538"/>
              <a:chOff x="384" y="3072"/>
              <a:chExt cx="2016" cy="945"/>
            </a:xfrm>
          </p:grpSpPr>
          <p:sp>
            <p:nvSpPr>
              <p:cNvPr id="115768" name="Freeform 39"/>
              <p:cNvSpPr>
                <a:spLocks/>
              </p:cNvSpPr>
              <p:nvPr/>
            </p:nvSpPr>
            <p:spPr bwMode="auto">
              <a:xfrm>
                <a:off x="384" y="3282"/>
                <a:ext cx="2016" cy="601"/>
              </a:xfrm>
              <a:custGeom>
                <a:avLst/>
                <a:gdLst>
                  <a:gd name="T0" fmla="*/ 0 w 1776"/>
                  <a:gd name="T1" fmla="*/ 163 h 816"/>
                  <a:gd name="T2" fmla="*/ 1144 w 1776"/>
                  <a:gd name="T3" fmla="*/ 0 h 816"/>
                  <a:gd name="T4" fmla="*/ 2016 w 1776"/>
                  <a:gd name="T5" fmla="*/ 708 h 816"/>
                  <a:gd name="T6" fmla="*/ 872 w 1776"/>
                  <a:gd name="T7" fmla="*/ 926 h 816"/>
                  <a:gd name="T8" fmla="*/ 0 w 1776"/>
                  <a:gd name="T9" fmla="*/ 163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16"/>
                  <a:gd name="T17" fmla="*/ 1776 w 177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5769" name="Picture 40" descr="part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575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pic>
          <p:nvPicPr>
            <p:cNvPr id="115760" name="Picture 42" descr="p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1" name="Picture 43" descr="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2" name="Picture 44" descr="p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3" name="Picture 45" descr="p4_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4" name="Picture 46" descr="p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5" name="Picture 47" descr="p6_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6" name="Picture 48" descr="p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67" name="Picture 49" descr="car_A6_H2_S1"/>
            <p:cNvPicPr>
              <a:picLocks noChangeAspect="1" noChangeArrowheads="1"/>
            </p:cNvPicPr>
            <p:nvPr/>
          </p:nvPicPr>
          <p:blipFill>
            <a:blip r:embed="rId14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715" name="Picture 7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19328"/>
          <a:stretch>
            <a:fillRect/>
          </a:stretch>
        </p:blipFill>
        <p:spPr bwMode="auto">
          <a:xfrm>
            <a:off x="2284412" y="4038600"/>
            <a:ext cx="4762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72"/>
          <p:cNvSpPr>
            <a:spLocks noChangeArrowheads="1"/>
          </p:cNvSpPr>
          <p:nvPr/>
        </p:nvSpPr>
        <p:spPr bwMode="auto">
          <a:xfrm>
            <a:off x="2817812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17" name="Rectangle 73"/>
          <p:cNvSpPr>
            <a:spLocks noChangeArrowheads="1"/>
          </p:cNvSpPr>
          <p:nvPr/>
        </p:nvSpPr>
        <p:spPr bwMode="auto">
          <a:xfrm>
            <a:off x="4037012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18" name="Rectangle 74"/>
          <p:cNvSpPr>
            <a:spLocks noChangeArrowheads="1"/>
          </p:cNvSpPr>
          <p:nvPr/>
        </p:nvSpPr>
        <p:spPr bwMode="auto">
          <a:xfrm>
            <a:off x="2741612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19" name="Rectangle 75"/>
          <p:cNvSpPr>
            <a:spLocks noChangeArrowheads="1"/>
          </p:cNvSpPr>
          <p:nvPr/>
        </p:nvSpPr>
        <p:spPr bwMode="auto">
          <a:xfrm>
            <a:off x="3275012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0" name="Rectangle 76"/>
          <p:cNvSpPr>
            <a:spLocks noChangeArrowheads="1"/>
          </p:cNvSpPr>
          <p:nvPr/>
        </p:nvSpPr>
        <p:spPr bwMode="auto">
          <a:xfrm>
            <a:off x="3960812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1" name="Rectangle 77"/>
          <p:cNvSpPr>
            <a:spLocks noChangeArrowheads="1"/>
          </p:cNvSpPr>
          <p:nvPr/>
        </p:nvSpPr>
        <p:spPr bwMode="auto">
          <a:xfrm>
            <a:off x="4722812" y="46482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2" name="Rectangle 78"/>
          <p:cNvSpPr>
            <a:spLocks noChangeArrowheads="1"/>
          </p:cNvSpPr>
          <p:nvPr/>
        </p:nvSpPr>
        <p:spPr bwMode="auto">
          <a:xfrm>
            <a:off x="6170612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3" name="Rectangle 79"/>
          <p:cNvSpPr>
            <a:spLocks noChangeArrowheads="1"/>
          </p:cNvSpPr>
          <p:nvPr/>
        </p:nvSpPr>
        <p:spPr bwMode="auto">
          <a:xfrm>
            <a:off x="5484812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4" name="Rectangle 80"/>
          <p:cNvSpPr>
            <a:spLocks noChangeArrowheads="1"/>
          </p:cNvSpPr>
          <p:nvPr/>
        </p:nvSpPr>
        <p:spPr bwMode="auto">
          <a:xfrm>
            <a:off x="4799012" y="3886200"/>
            <a:ext cx="838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5725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x-none">
                <a:sym typeface="Symbol" charset="2"/>
              </a:rPr>
              <a:t>Example: fitting a 3D object model</a:t>
            </a:r>
            <a:endParaRPr lang="en-US" altLang="x-none"/>
          </a:p>
        </p:txBody>
      </p:sp>
      <p:sp>
        <p:nvSpPr>
          <p:cNvPr id="62" name="TextBox 61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205802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941" y="1302112"/>
            <a:ext cx="6808943" cy="5214575"/>
            <a:chOff x="2132012" y="914400"/>
            <a:chExt cx="7315200" cy="5602288"/>
          </a:xfrm>
        </p:grpSpPr>
        <p:pic>
          <p:nvPicPr>
            <p:cNvPr id="1167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2" y="914400"/>
              <a:ext cx="7010400" cy="560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7" name="Line 3"/>
            <p:cNvSpPr>
              <a:spLocks noChangeShapeType="1"/>
            </p:cNvSpPr>
            <p:nvPr/>
          </p:nvSpPr>
          <p:spPr bwMode="auto">
            <a:xfrm flipV="1">
              <a:off x="2132012" y="2133600"/>
              <a:ext cx="7086600" cy="1143000"/>
            </a:xfrm>
            <a:prstGeom prst="line">
              <a:avLst/>
            </a:prstGeom>
            <a:noFill/>
            <a:ln w="50800">
              <a:solidFill>
                <a:srgbClr val="FFFF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0" name="Oval 6"/>
            <p:cNvSpPr>
              <a:spLocks noChangeArrowheads="1"/>
            </p:cNvSpPr>
            <p:nvPr/>
          </p:nvSpPr>
          <p:spPr bwMode="auto">
            <a:xfrm>
              <a:off x="2970212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6741" name="Oval 7"/>
            <p:cNvSpPr>
              <a:spLocks noChangeArrowheads="1"/>
            </p:cNvSpPr>
            <p:nvPr/>
          </p:nvSpPr>
          <p:spPr bwMode="auto">
            <a:xfrm>
              <a:off x="3656012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6742" name="Oval 8"/>
            <p:cNvSpPr>
              <a:spLocks noChangeArrowheads="1"/>
            </p:cNvSpPr>
            <p:nvPr/>
          </p:nvSpPr>
          <p:spPr bwMode="auto">
            <a:xfrm>
              <a:off x="5103812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6743" name="Oval 9"/>
            <p:cNvSpPr>
              <a:spLocks noChangeArrowheads="1"/>
            </p:cNvSpPr>
            <p:nvPr/>
          </p:nvSpPr>
          <p:spPr bwMode="auto">
            <a:xfrm>
              <a:off x="4418012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6744" name="Oval 10"/>
            <p:cNvSpPr>
              <a:spLocks noChangeArrowheads="1"/>
            </p:cNvSpPr>
            <p:nvPr/>
          </p:nvSpPr>
          <p:spPr bwMode="auto">
            <a:xfrm>
              <a:off x="6170612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6745" name="Oval 11"/>
            <p:cNvSpPr>
              <a:spLocks noChangeArrowheads="1"/>
            </p:cNvSpPr>
            <p:nvPr/>
          </p:nvSpPr>
          <p:spPr bwMode="auto">
            <a:xfrm>
              <a:off x="6780212" y="236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6746" name="Oval 12"/>
            <p:cNvSpPr>
              <a:spLocks noChangeArrowheads="1"/>
            </p:cNvSpPr>
            <p:nvPr/>
          </p:nvSpPr>
          <p:spPr bwMode="auto">
            <a:xfrm>
              <a:off x="4875212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116747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4000"/>
              <a:t>Critical issues: noisy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10154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tomas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50" b="56061"/>
          <a:stretch>
            <a:fillRect/>
          </a:stretch>
        </p:blipFill>
        <p:spPr bwMode="auto">
          <a:xfrm>
            <a:off x="2436812" y="2152650"/>
            <a:ext cx="29273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3" descr="tomas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185988"/>
            <a:ext cx="314166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Freeform 4"/>
          <p:cNvSpPr>
            <a:spLocks/>
          </p:cNvSpPr>
          <p:nvPr/>
        </p:nvSpPr>
        <p:spPr bwMode="auto">
          <a:xfrm>
            <a:off x="2640012" y="3765550"/>
            <a:ext cx="1417638" cy="1308100"/>
          </a:xfrm>
          <a:custGeom>
            <a:avLst/>
            <a:gdLst>
              <a:gd name="T0" fmla="*/ 0 w 672"/>
              <a:gd name="T1" fmla="*/ 0 h 624"/>
              <a:gd name="T2" fmla="*/ 1417638 w 672"/>
              <a:gd name="T3" fmla="*/ 0 h 624"/>
              <a:gd name="T4" fmla="*/ 1417638 w 672"/>
              <a:gd name="T5" fmla="*/ 1308100 h 624"/>
              <a:gd name="T6" fmla="*/ 0 w 672"/>
              <a:gd name="T7" fmla="*/ 1308100 h 624"/>
              <a:gd name="T8" fmla="*/ 0 w 672"/>
              <a:gd name="T9" fmla="*/ 0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24"/>
              <a:gd name="T17" fmla="*/ 672 w 672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9" name="Freeform 5"/>
          <p:cNvSpPr>
            <a:spLocks/>
          </p:cNvSpPr>
          <p:nvPr/>
        </p:nvSpPr>
        <p:spPr bwMode="auto">
          <a:xfrm>
            <a:off x="7773987" y="3297239"/>
            <a:ext cx="908050" cy="1614487"/>
          </a:xfrm>
          <a:custGeom>
            <a:avLst/>
            <a:gdLst>
              <a:gd name="T0" fmla="*/ 100894 w 432"/>
              <a:gd name="T1" fmla="*/ 0 h 768"/>
              <a:gd name="T2" fmla="*/ 100894 w 432"/>
              <a:gd name="T3" fmla="*/ 706338 h 768"/>
              <a:gd name="T4" fmla="*/ 908050 w 432"/>
              <a:gd name="T5" fmla="*/ 1614487 h 768"/>
              <a:gd name="T6" fmla="*/ 908050 w 432"/>
              <a:gd name="T7" fmla="*/ 1009054 h 768"/>
              <a:gd name="T8" fmla="*/ 0 w 432"/>
              <a:gd name="T9" fmla="*/ 100905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768"/>
              <a:gd name="T17" fmla="*/ 432 w 432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0" name="Freeform 6"/>
          <p:cNvSpPr>
            <a:spLocks/>
          </p:cNvSpPr>
          <p:nvPr/>
        </p:nvSpPr>
        <p:spPr bwMode="auto">
          <a:xfrm>
            <a:off x="4570412" y="49530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1524000 w 1776"/>
              <a:gd name="T3" fmla="*/ 533400 h 336"/>
              <a:gd name="T4" fmla="*/ 2819400 w 1776"/>
              <a:gd name="T5" fmla="*/ 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011737" y="5603875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/>
              <a:t>H</a:t>
            </a: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2970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3" name="Oval 9"/>
          <p:cNvSpPr>
            <a:spLocks noChangeArrowheads="1"/>
          </p:cNvSpPr>
          <p:nvPr/>
        </p:nvSpPr>
        <p:spPr bwMode="auto">
          <a:xfrm>
            <a:off x="34274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4" name="Oval 10"/>
          <p:cNvSpPr>
            <a:spLocks noChangeArrowheads="1"/>
          </p:cNvSpPr>
          <p:nvPr/>
        </p:nvSpPr>
        <p:spPr bwMode="auto">
          <a:xfrm>
            <a:off x="39608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>
            <a:off x="2589212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2589212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3427412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>
            <a:off x="3732212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799" name="Oval 15"/>
          <p:cNvSpPr>
            <a:spLocks noChangeArrowheads="1"/>
          </p:cNvSpPr>
          <p:nvPr/>
        </p:nvSpPr>
        <p:spPr bwMode="auto">
          <a:xfrm>
            <a:off x="80756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0" name="Oval 16"/>
          <p:cNvSpPr>
            <a:spLocks noChangeArrowheads="1"/>
          </p:cNvSpPr>
          <p:nvPr/>
        </p:nvSpPr>
        <p:spPr bwMode="auto">
          <a:xfrm>
            <a:off x="8304212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1" name="Oval 17"/>
          <p:cNvSpPr>
            <a:spLocks noChangeArrowheads="1"/>
          </p:cNvSpPr>
          <p:nvPr/>
        </p:nvSpPr>
        <p:spPr bwMode="auto">
          <a:xfrm>
            <a:off x="7847012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2" name="Oval 18"/>
          <p:cNvSpPr>
            <a:spLocks noChangeArrowheads="1"/>
          </p:cNvSpPr>
          <p:nvPr/>
        </p:nvSpPr>
        <p:spPr bwMode="auto">
          <a:xfrm>
            <a:off x="7770812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3" name="Oval 19"/>
          <p:cNvSpPr>
            <a:spLocks noChangeArrowheads="1"/>
          </p:cNvSpPr>
          <p:nvPr/>
        </p:nvSpPr>
        <p:spPr bwMode="auto">
          <a:xfrm>
            <a:off x="84566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4" name="Oval 21"/>
          <p:cNvSpPr>
            <a:spLocks noChangeArrowheads="1"/>
          </p:cNvSpPr>
          <p:nvPr/>
        </p:nvSpPr>
        <p:spPr bwMode="auto">
          <a:xfrm>
            <a:off x="8228012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5" name="Oval 25"/>
          <p:cNvSpPr>
            <a:spLocks noChangeArrowheads="1"/>
          </p:cNvSpPr>
          <p:nvPr/>
        </p:nvSpPr>
        <p:spPr bwMode="auto">
          <a:xfrm>
            <a:off x="9066212" y="3429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8806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4000"/>
              <a:t>Critical issues: outliers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14345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332413" y="1843187"/>
            <a:ext cx="5000625" cy="2277623"/>
            <a:chOff x="498" y="1200"/>
            <a:chExt cx="4638" cy="2112"/>
          </a:xfrm>
        </p:grpSpPr>
        <p:sp>
          <p:nvSpPr>
            <p:cNvPr id="119827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28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29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0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1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2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3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5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6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7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38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39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0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1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2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3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4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5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6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9847" name="Freeform 23"/>
            <p:cNvSpPr>
              <a:spLocks/>
            </p:cNvSpPr>
            <p:nvPr/>
          </p:nvSpPr>
          <p:spPr bwMode="auto">
            <a:xfrm>
              <a:off x="3847" y="2449"/>
              <a:ext cx="391" cy="342"/>
            </a:xfrm>
            <a:custGeom>
              <a:avLst/>
              <a:gdLst>
                <a:gd name="T0" fmla="*/ 0 w 672"/>
                <a:gd name="T1" fmla="*/ 104 h 1056"/>
                <a:gd name="T2" fmla="*/ 391 w 672"/>
                <a:gd name="T3" fmla="*/ 0 h 1056"/>
                <a:gd name="T4" fmla="*/ 391 w 672"/>
                <a:gd name="T5" fmla="*/ 469 h 1056"/>
                <a:gd name="T6" fmla="*/ 0 w 672"/>
                <a:gd name="T7" fmla="*/ 573 h 1056"/>
                <a:gd name="T8" fmla="*/ 0 w 672"/>
                <a:gd name="T9" fmla="*/ 104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056"/>
                <a:gd name="T17" fmla="*/ 672 w 672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9848" name="Group 24"/>
            <p:cNvGrpSpPr>
              <a:grpSpLocks/>
            </p:cNvGrpSpPr>
            <p:nvPr/>
          </p:nvGrpSpPr>
          <p:grpSpPr bwMode="auto">
            <a:xfrm rot="-134143">
              <a:off x="1126" y="1895"/>
              <a:ext cx="401" cy="892"/>
              <a:chOff x="4368" y="2784"/>
              <a:chExt cx="384" cy="912"/>
            </a:xfrm>
          </p:grpSpPr>
          <p:sp>
            <p:nvSpPr>
              <p:cNvPr id="119872" name="Freeform 25"/>
              <p:cNvSpPr>
                <a:spLocks/>
              </p:cNvSpPr>
              <p:nvPr/>
            </p:nvSpPr>
            <p:spPr bwMode="auto">
              <a:xfrm>
                <a:off x="4368" y="3041"/>
                <a:ext cx="384" cy="350"/>
              </a:xfrm>
              <a:custGeom>
                <a:avLst/>
                <a:gdLst>
                  <a:gd name="T0" fmla="*/ 0 w 336"/>
                  <a:gd name="T1" fmla="*/ 0 h 960"/>
                  <a:gd name="T2" fmla="*/ 384 w 336"/>
                  <a:gd name="T3" fmla="*/ 158 h 960"/>
                  <a:gd name="T4" fmla="*/ 384 w 336"/>
                  <a:gd name="T5" fmla="*/ 1056 h 960"/>
                  <a:gd name="T6" fmla="*/ 0 w 336"/>
                  <a:gd name="T7" fmla="*/ 898 h 960"/>
                  <a:gd name="T8" fmla="*/ 0 w 336"/>
                  <a:gd name="T9" fmla="*/ 0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960"/>
                  <a:gd name="T17" fmla="*/ 336 w 336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9873" name="Picture 26" descr="part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9849" name="Freeform 27"/>
            <p:cNvSpPr>
              <a:spLocks/>
            </p:cNvSpPr>
            <p:nvPr/>
          </p:nvSpPr>
          <p:spPr bwMode="auto">
            <a:xfrm rot="21272650">
              <a:off x="2414" y="2843"/>
              <a:ext cx="506" cy="342"/>
            </a:xfrm>
            <a:custGeom>
              <a:avLst/>
              <a:gdLst>
                <a:gd name="T0" fmla="*/ 0 w 480"/>
                <a:gd name="T1" fmla="*/ 0 h 912"/>
                <a:gd name="T2" fmla="*/ 506 w 480"/>
                <a:gd name="T3" fmla="*/ 249 h 912"/>
                <a:gd name="T4" fmla="*/ 506 w 480"/>
                <a:gd name="T5" fmla="*/ 788 h 912"/>
                <a:gd name="T6" fmla="*/ 0 w 480"/>
                <a:gd name="T7" fmla="*/ 539 h 912"/>
                <a:gd name="T8" fmla="*/ 0 w 480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912"/>
                <a:gd name="T17" fmla="*/ 480 w 48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50" name="Freeform 28"/>
            <p:cNvSpPr>
              <a:spLocks/>
            </p:cNvSpPr>
            <p:nvPr/>
          </p:nvSpPr>
          <p:spPr bwMode="auto">
            <a:xfrm>
              <a:off x="4563" y="2162"/>
              <a:ext cx="573" cy="342"/>
            </a:xfrm>
            <a:custGeom>
              <a:avLst/>
              <a:gdLst>
                <a:gd name="T0" fmla="*/ 0 w 1296"/>
                <a:gd name="T1" fmla="*/ 149 h 1296"/>
                <a:gd name="T2" fmla="*/ 552 w 1296"/>
                <a:gd name="T3" fmla="*/ 0 h 1296"/>
                <a:gd name="T4" fmla="*/ 573 w 1296"/>
                <a:gd name="T5" fmla="*/ 424 h 1296"/>
                <a:gd name="T6" fmla="*/ 21 w 1296"/>
                <a:gd name="T7" fmla="*/ 573 h 1296"/>
                <a:gd name="T8" fmla="*/ 0 w 1296"/>
                <a:gd name="T9" fmla="*/ 149 h 1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296"/>
                <a:gd name="T17" fmla="*/ 1296 w 1296"/>
                <a:gd name="T18" fmla="*/ 1296 h 1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9851" name="Picture 29" descr="part8"/>
            <p:cNvPicPr>
              <a:picLocks noChangeAspect="1" noChangeArrowheads="1"/>
            </p:cNvPicPr>
            <p:nvPr/>
          </p:nvPicPr>
          <p:blipFill>
            <a:blip r:embed="rId4">
              <a:lum bright="-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852" name="Group 30"/>
            <p:cNvGrpSpPr>
              <a:grpSpLocks/>
            </p:cNvGrpSpPr>
            <p:nvPr/>
          </p:nvGrpSpPr>
          <p:grpSpPr bwMode="auto">
            <a:xfrm>
              <a:off x="3847" y="2735"/>
              <a:ext cx="1074" cy="553"/>
              <a:chOff x="-576" y="3312"/>
              <a:chExt cx="2352" cy="1213"/>
            </a:xfrm>
          </p:grpSpPr>
          <p:sp>
            <p:nvSpPr>
              <p:cNvPr id="119870" name="Freeform 31"/>
              <p:cNvSpPr>
                <a:spLocks/>
              </p:cNvSpPr>
              <p:nvPr/>
            </p:nvSpPr>
            <p:spPr bwMode="auto">
              <a:xfrm>
                <a:off x="-528" y="3537"/>
                <a:ext cx="2304" cy="751"/>
              </a:xfrm>
              <a:custGeom>
                <a:avLst/>
                <a:gdLst>
                  <a:gd name="T0" fmla="*/ 0 w 2304"/>
                  <a:gd name="T1" fmla="*/ 672 h 1392"/>
                  <a:gd name="T2" fmla="*/ 2256 w 2304"/>
                  <a:gd name="T3" fmla="*/ 0 h 1392"/>
                  <a:gd name="T4" fmla="*/ 2304 w 2304"/>
                  <a:gd name="T5" fmla="*/ 720 h 1392"/>
                  <a:gd name="T6" fmla="*/ 48 w 2304"/>
                  <a:gd name="T7" fmla="*/ 1392 h 1392"/>
                  <a:gd name="T8" fmla="*/ 0 w 2304"/>
                  <a:gd name="T9" fmla="*/ 672 h 1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4"/>
                  <a:gd name="T16" fmla="*/ 0 h 1392"/>
                  <a:gd name="T17" fmla="*/ 2304 w 2304"/>
                  <a:gd name="T18" fmla="*/ 1392 h 13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9871" name="Picture 32" descr="part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9853" name="Freeform 33"/>
            <p:cNvSpPr>
              <a:spLocks/>
            </p:cNvSpPr>
            <p:nvPr/>
          </p:nvSpPr>
          <p:spPr bwMode="auto">
            <a:xfrm>
              <a:off x="498" y="1625"/>
              <a:ext cx="483" cy="342"/>
            </a:xfrm>
            <a:custGeom>
              <a:avLst/>
              <a:gdLst>
                <a:gd name="T0" fmla="*/ 0 w 624"/>
                <a:gd name="T1" fmla="*/ 0 h 1200"/>
                <a:gd name="T2" fmla="*/ 483 w 624"/>
                <a:gd name="T3" fmla="*/ 186 h 1200"/>
                <a:gd name="T4" fmla="*/ 483 w 624"/>
                <a:gd name="T5" fmla="*/ 931 h 1200"/>
                <a:gd name="T6" fmla="*/ 0 w 624"/>
                <a:gd name="T7" fmla="*/ 745 h 1200"/>
                <a:gd name="T8" fmla="*/ 0 w 624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200"/>
                <a:gd name="T17" fmla="*/ 624 w 624"/>
                <a:gd name="T18" fmla="*/ 1200 h 1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54" name="Freeform 34"/>
            <p:cNvSpPr>
              <a:spLocks/>
            </p:cNvSpPr>
            <p:nvPr/>
          </p:nvSpPr>
          <p:spPr bwMode="auto">
            <a:xfrm>
              <a:off x="1134" y="1291"/>
              <a:ext cx="364" cy="342"/>
            </a:xfrm>
            <a:custGeom>
              <a:avLst/>
              <a:gdLst>
                <a:gd name="T0" fmla="*/ 0 w 528"/>
                <a:gd name="T1" fmla="*/ 0 h 1008"/>
                <a:gd name="T2" fmla="*/ 331 w 528"/>
                <a:gd name="T3" fmla="*/ 99 h 1008"/>
                <a:gd name="T4" fmla="*/ 364 w 528"/>
                <a:gd name="T5" fmla="*/ 693 h 1008"/>
                <a:gd name="T6" fmla="*/ 33 w 528"/>
                <a:gd name="T7" fmla="*/ 594 h 1008"/>
                <a:gd name="T8" fmla="*/ 0 w 52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008"/>
                <a:gd name="T17" fmla="*/ 528 w 52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9855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9856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119857" name="Freeform 37"/>
            <p:cNvSpPr>
              <a:spLocks/>
            </p:cNvSpPr>
            <p:nvPr/>
          </p:nvSpPr>
          <p:spPr bwMode="auto">
            <a:xfrm>
              <a:off x="3345" y="1319"/>
              <a:ext cx="1003" cy="342"/>
            </a:xfrm>
            <a:custGeom>
              <a:avLst/>
              <a:gdLst>
                <a:gd name="T0" fmla="*/ 0 w 1152"/>
                <a:gd name="T1" fmla="*/ 39 h 672"/>
                <a:gd name="T2" fmla="*/ 585 w 1152"/>
                <a:gd name="T3" fmla="*/ 541 h 672"/>
                <a:gd name="T4" fmla="*/ 1003 w 1152"/>
                <a:gd name="T5" fmla="*/ 464 h 672"/>
                <a:gd name="T6" fmla="*/ 418 w 1152"/>
                <a:gd name="T7" fmla="*/ 0 h 672"/>
                <a:gd name="T8" fmla="*/ 0 w 1152"/>
                <a:gd name="T9" fmla="*/ 39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672"/>
                <a:gd name="T17" fmla="*/ 1152 w 1152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9858" name="Group 38"/>
            <p:cNvGrpSpPr>
              <a:grpSpLocks/>
            </p:cNvGrpSpPr>
            <p:nvPr/>
          </p:nvGrpSpPr>
          <p:grpSpPr bwMode="auto">
            <a:xfrm>
              <a:off x="2629" y="1347"/>
              <a:ext cx="1146" cy="538"/>
              <a:chOff x="384" y="3072"/>
              <a:chExt cx="2016" cy="945"/>
            </a:xfrm>
          </p:grpSpPr>
          <p:sp>
            <p:nvSpPr>
              <p:cNvPr id="119868" name="Freeform 39"/>
              <p:cNvSpPr>
                <a:spLocks/>
              </p:cNvSpPr>
              <p:nvPr/>
            </p:nvSpPr>
            <p:spPr bwMode="auto">
              <a:xfrm>
                <a:off x="384" y="3282"/>
                <a:ext cx="2016" cy="601"/>
              </a:xfrm>
              <a:custGeom>
                <a:avLst/>
                <a:gdLst>
                  <a:gd name="T0" fmla="*/ 0 w 1776"/>
                  <a:gd name="T1" fmla="*/ 163 h 816"/>
                  <a:gd name="T2" fmla="*/ 1144 w 1776"/>
                  <a:gd name="T3" fmla="*/ 0 h 816"/>
                  <a:gd name="T4" fmla="*/ 2016 w 1776"/>
                  <a:gd name="T5" fmla="*/ 708 h 816"/>
                  <a:gd name="T6" fmla="*/ 872 w 1776"/>
                  <a:gd name="T7" fmla="*/ 926 h 816"/>
                  <a:gd name="T8" fmla="*/ 0 w 1776"/>
                  <a:gd name="T9" fmla="*/ 163 h 8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6"/>
                  <a:gd name="T16" fmla="*/ 0 h 816"/>
                  <a:gd name="T17" fmla="*/ 1776 w 1776"/>
                  <a:gd name="T18" fmla="*/ 816 h 8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119869" name="Picture 40" descr="part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985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3333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pic>
          <p:nvPicPr>
            <p:cNvPr id="119860" name="Picture 42" descr="p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1" name="Picture 43" descr="p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2" name="Picture 44" descr="p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3" name="Picture 45" descr="p4_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4" name="Picture 46" descr="p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5" name="Picture 47" descr="p6_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6" name="Picture 48" descr="p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67" name="Picture 49" descr="car_A6_H2_S1"/>
            <p:cNvPicPr>
              <a:picLocks noChangeAspect="1" noChangeArrowheads="1"/>
            </p:cNvPicPr>
            <p:nvPr/>
          </p:nvPicPr>
          <p:blipFill>
            <a:blip r:embed="rId14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1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19328"/>
          <a:stretch>
            <a:fillRect/>
          </a:stretch>
        </p:blipFill>
        <p:spPr bwMode="auto">
          <a:xfrm>
            <a:off x="2284412" y="4038600"/>
            <a:ext cx="4762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52"/>
          <p:cNvSpPr>
            <a:spLocks noChangeArrowheads="1"/>
          </p:cNvSpPr>
          <p:nvPr/>
        </p:nvSpPr>
        <p:spPr bwMode="auto">
          <a:xfrm>
            <a:off x="2817812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3" name="Rectangle 53"/>
          <p:cNvSpPr>
            <a:spLocks noChangeArrowheads="1"/>
          </p:cNvSpPr>
          <p:nvPr/>
        </p:nvSpPr>
        <p:spPr bwMode="auto">
          <a:xfrm>
            <a:off x="4037012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4" name="Rectangle 54"/>
          <p:cNvSpPr>
            <a:spLocks noChangeArrowheads="1"/>
          </p:cNvSpPr>
          <p:nvPr/>
        </p:nvSpPr>
        <p:spPr bwMode="auto">
          <a:xfrm>
            <a:off x="2741612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5" name="Rectangle 55"/>
          <p:cNvSpPr>
            <a:spLocks noChangeArrowheads="1"/>
          </p:cNvSpPr>
          <p:nvPr/>
        </p:nvSpPr>
        <p:spPr bwMode="auto">
          <a:xfrm>
            <a:off x="3275012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6" name="Rectangle 56"/>
          <p:cNvSpPr>
            <a:spLocks noChangeArrowheads="1"/>
          </p:cNvSpPr>
          <p:nvPr/>
        </p:nvSpPr>
        <p:spPr bwMode="auto">
          <a:xfrm>
            <a:off x="3960812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7" name="Rectangle 57"/>
          <p:cNvSpPr>
            <a:spLocks noChangeArrowheads="1"/>
          </p:cNvSpPr>
          <p:nvPr/>
        </p:nvSpPr>
        <p:spPr bwMode="auto">
          <a:xfrm>
            <a:off x="4418012" y="45720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8" name="Rectangle 60"/>
          <p:cNvSpPr>
            <a:spLocks noChangeArrowheads="1"/>
          </p:cNvSpPr>
          <p:nvPr/>
        </p:nvSpPr>
        <p:spPr bwMode="auto">
          <a:xfrm>
            <a:off x="4646612" y="4114800"/>
            <a:ext cx="6096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19" name="Oval 61"/>
          <p:cNvSpPr>
            <a:spLocks noChangeArrowheads="1"/>
          </p:cNvSpPr>
          <p:nvPr/>
        </p:nvSpPr>
        <p:spPr bwMode="auto">
          <a:xfrm>
            <a:off x="5256212" y="4648200"/>
            <a:ext cx="2895600" cy="1752600"/>
          </a:xfrm>
          <a:prstGeom prst="ellipse">
            <a:avLst/>
          </a:prstGeom>
          <a:solidFill>
            <a:schemeClr val="bg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0" name="Rectangle 58"/>
          <p:cNvSpPr>
            <a:spLocks noChangeArrowheads="1"/>
          </p:cNvSpPr>
          <p:nvPr/>
        </p:nvSpPr>
        <p:spPr bwMode="auto">
          <a:xfrm>
            <a:off x="6170612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1" name="Rectangle 59"/>
          <p:cNvSpPr>
            <a:spLocks noChangeArrowheads="1"/>
          </p:cNvSpPr>
          <p:nvPr/>
        </p:nvSpPr>
        <p:spPr bwMode="auto">
          <a:xfrm>
            <a:off x="5484812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2" name="Rectangle 62"/>
          <p:cNvSpPr>
            <a:spLocks noChangeArrowheads="1"/>
          </p:cNvSpPr>
          <p:nvPr/>
        </p:nvSpPr>
        <p:spPr bwMode="auto">
          <a:xfrm>
            <a:off x="5332412" y="4114800"/>
            <a:ext cx="6096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3" name="Rectangle 63"/>
          <p:cNvSpPr>
            <a:spLocks noChangeArrowheads="1"/>
          </p:cNvSpPr>
          <p:nvPr/>
        </p:nvSpPr>
        <p:spPr bwMode="auto">
          <a:xfrm>
            <a:off x="4951412" y="4953000"/>
            <a:ext cx="457200" cy="53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4" name="Rectangle 64"/>
          <p:cNvSpPr>
            <a:spLocks noChangeArrowheads="1"/>
          </p:cNvSpPr>
          <p:nvPr/>
        </p:nvSpPr>
        <p:spPr bwMode="auto">
          <a:xfrm>
            <a:off x="5561012" y="4876800"/>
            <a:ext cx="304800" cy="3810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982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Critical issues: missing data (occlusions)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89938" y="6550026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</a:p>
        </p:txBody>
      </p:sp>
    </p:spTree>
    <p:extLst>
      <p:ext uri="{BB962C8B-B14F-4D97-AF65-F5344CB8AC3E}">
        <p14:creationId xmlns:p14="http://schemas.microsoft.com/office/powerpoint/2010/main" val="14365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Sparse feature descriptor: SIFT</a:t>
            </a:r>
          </a:p>
          <a:p>
            <a:r>
              <a:rPr lang="en-US" b="1" dirty="0" smtClean="0"/>
              <a:t>Model fitting</a:t>
            </a:r>
          </a:p>
          <a:p>
            <a:pPr lvl="1"/>
            <a:r>
              <a:rPr lang="en-US" b="1" dirty="0" smtClean="0"/>
              <a:t>Least squares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290272"/>
            <a:ext cx="2514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>
          <a:xfrm>
            <a:off x="594451" y="4737"/>
            <a:ext cx="10969943" cy="1143000"/>
          </a:xfrm>
        </p:spPr>
        <p:txBody>
          <a:bodyPr/>
          <a:lstStyle/>
          <a:p>
            <a:pPr algn="l"/>
            <a:r>
              <a:rPr lang="en-US" altLang="x-none" dirty="0">
                <a:latin typeface="Calibri" charset="0"/>
                <a:ea typeface="Calibri" charset="0"/>
                <a:cs typeface="Calibri" charset="0"/>
              </a:rPr>
              <a:t>Least squares line fitting</a:t>
            </a:r>
          </a:p>
        </p:txBody>
      </p:sp>
      <p:sp>
        <p:nvSpPr>
          <p:cNvPr id="10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altLang="x-none" sz="2400" dirty="0"/>
              <a:t>Data: </a:t>
            </a:r>
            <a:r>
              <a:rPr lang="en-US" altLang="x-none" sz="2400" dirty="0">
                <a:latin typeface="Times New Roman" charset="0"/>
              </a:rPr>
              <a:t>(</a:t>
            </a:r>
            <a:r>
              <a:rPr lang="en-US" altLang="x-none" sz="2400" i="1" dirty="0">
                <a:latin typeface="Times New Roman" charset="0"/>
              </a:rPr>
              <a:t>x</a:t>
            </a:r>
            <a:r>
              <a:rPr lang="en-US" altLang="x-none" sz="2400" baseline="-25000" dirty="0">
                <a:latin typeface="Times New Roman" charset="0"/>
              </a:rPr>
              <a:t>1</a:t>
            </a:r>
            <a:r>
              <a:rPr lang="en-US" altLang="x-none" sz="2400" dirty="0">
                <a:latin typeface="Times New Roman" charset="0"/>
              </a:rPr>
              <a:t>, </a:t>
            </a:r>
            <a:r>
              <a:rPr lang="en-US" altLang="x-none" sz="2400" i="1" dirty="0">
                <a:latin typeface="Times New Roman" charset="0"/>
              </a:rPr>
              <a:t>y</a:t>
            </a:r>
            <a:r>
              <a:rPr lang="en-US" altLang="x-none" sz="2400" baseline="-25000" dirty="0">
                <a:latin typeface="Times New Roman" charset="0"/>
              </a:rPr>
              <a:t>1</a:t>
            </a:r>
            <a:r>
              <a:rPr lang="en-US" altLang="x-none" sz="2400" dirty="0">
                <a:latin typeface="Times New Roman" charset="0"/>
              </a:rPr>
              <a:t>), …, (</a:t>
            </a:r>
            <a:r>
              <a:rPr lang="en-US" altLang="x-none" sz="2400" i="1" dirty="0" err="1">
                <a:latin typeface="Times New Roman" charset="0"/>
              </a:rPr>
              <a:t>x</a:t>
            </a:r>
            <a:r>
              <a:rPr lang="en-US" altLang="x-none" sz="2400" i="1" baseline="-25000" dirty="0" err="1">
                <a:latin typeface="Times New Roman" charset="0"/>
              </a:rPr>
              <a:t>n</a:t>
            </a:r>
            <a:r>
              <a:rPr lang="en-US" altLang="x-none" sz="2400" dirty="0">
                <a:latin typeface="Times New Roman" charset="0"/>
              </a:rPr>
              <a:t>, </a:t>
            </a:r>
            <a:r>
              <a:rPr lang="en-US" altLang="x-none" sz="2400" i="1" dirty="0" err="1">
                <a:latin typeface="Times New Roman" charset="0"/>
              </a:rPr>
              <a:t>y</a:t>
            </a:r>
            <a:r>
              <a:rPr lang="en-US" altLang="x-none" sz="2400" i="1" baseline="-25000" dirty="0" err="1">
                <a:latin typeface="Times New Roman" charset="0"/>
              </a:rPr>
              <a:t>n</a:t>
            </a:r>
            <a:r>
              <a:rPr lang="en-US" altLang="x-none" sz="2400" dirty="0">
                <a:latin typeface="Times New Roman" charset="0"/>
              </a:rPr>
              <a:t>)</a:t>
            </a:r>
          </a:p>
          <a:p>
            <a:pPr marL="0" indent="0"/>
            <a:r>
              <a:rPr lang="en-US" altLang="x-none" sz="2400" dirty="0"/>
              <a:t>Line equation: </a:t>
            </a:r>
            <a:r>
              <a:rPr lang="en-US" altLang="x-none" sz="2400" i="1" dirty="0" err="1">
                <a:latin typeface="Times New Roman" charset="0"/>
              </a:rPr>
              <a:t>y</a:t>
            </a:r>
            <a:r>
              <a:rPr lang="en-US" altLang="x-none" sz="2400" i="1" baseline="-25000" dirty="0" err="1">
                <a:latin typeface="Times New Roman" charset="0"/>
              </a:rPr>
              <a:t>i</a:t>
            </a:r>
            <a:r>
              <a:rPr lang="en-US" altLang="x-none" sz="2400" i="1" dirty="0">
                <a:latin typeface="Times New Roman" charset="0"/>
              </a:rPr>
              <a:t> = m</a:t>
            </a:r>
            <a:r>
              <a:rPr lang="en-US" altLang="x-none" sz="1400" i="1" dirty="0">
                <a:latin typeface="Times New Roman" charset="0"/>
              </a:rPr>
              <a:t> </a:t>
            </a:r>
            <a:r>
              <a:rPr lang="en-US" altLang="x-none" sz="2400" i="1" dirty="0">
                <a:latin typeface="Times New Roman" charset="0"/>
              </a:rPr>
              <a:t>x</a:t>
            </a:r>
            <a:r>
              <a:rPr lang="en-US" altLang="x-none" sz="2400" i="1" baseline="-25000" dirty="0">
                <a:latin typeface="Times New Roman" charset="0"/>
              </a:rPr>
              <a:t>i</a:t>
            </a:r>
            <a:r>
              <a:rPr lang="en-US" altLang="x-none" sz="2400" i="1" dirty="0">
                <a:latin typeface="Times New Roman" charset="0"/>
              </a:rPr>
              <a:t> + b</a:t>
            </a:r>
          </a:p>
          <a:p>
            <a:pPr marL="0" indent="0"/>
            <a:r>
              <a:rPr lang="en-US" altLang="x-none" sz="2400" dirty="0"/>
              <a:t>Find </a:t>
            </a:r>
            <a:r>
              <a:rPr lang="en-US" altLang="x-none" sz="2400" dirty="0" smtClean="0"/>
              <a:t>parameters (</a:t>
            </a:r>
            <a:r>
              <a:rPr lang="en-US" altLang="x-none" sz="2400" i="1" dirty="0" smtClean="0">
                <a:latin typeface="Times New Roman" charset="0"/>
              </a:rPr>
              <a:t>m</a:t>
            </a:r>
            <a:r>
              <a:rPr lang="en-US" altLang="x-none" sz="2400" dirty="0">
                <a:latin typeface="Times New Roman" charset="0"/>
              </a:rPr>
              <a:t>, </a:t>
            </a:r>
            <a:r>
              <a:rPr lang="en-US" altLang="x-none" sz="2400" i="1" dirty="0">
                <a:latin typeface="Times New Roman" charset="0"/>
              </a:rPr>
              <a:t>b</a:t>
            </a:r>
            <a:r>
              <a:rPr lang="en-US" altLang="x-none" sz="2400" dirty="0"/>
              <a:t>) to </a:t>
            </a:r>
            <a:r>
              <a:rPr lang="en-US" altLang="x-none" sz="2400" dirty="0" smtClean="0"/>
              <a:t>minimize:</a:t>
            </a:r>
            <a:endParaRPr lang="en-US" altLang="x-none" sz="2400" dirty="0"/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83575159"/>
              </p:ext>
            </p:extLst>
          </p:nvPr>
        </p:nvGraphicFramePr>
        <p:xfrm>
          <a:off x="1446212" y="5235209"/>
          <a:ext cx="31305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0" name="Equation" r:id="rId5" imgW="1587240" imgH="393480" progId="Equation.3">
                  <p:embed/>
                </p:oleObj>
              </mc:Choice>
              <mc:Fallback>
                <p:oleObj name="Equation" r:id="rId5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2" y="5235209"/>
                        <a:ext cx="3130550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46073713"/>
              </p:ext>
            </p:extLst>
          </p:nvPr>
        </p:nvGraphicFramePr>
        <p:xfrm>
          <a:off x="1087438" y="3219084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1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3219084"/>
                        <a:ext cx="7573963" cy="193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436"/>
              </p:ext>
            </p:extLst>
          </p:nvPr>
        </p:nvGraphicFramePr>
        <p:xfrm>
          <a:off x="986500" y="2695208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2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500" y="2695208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704013" y="2111009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latin typeface="Times New Roman" charset="0"/>
              </a:rPr>
              <a:t>(</a:t>
            </a:r>
            <a:r>
              <a:rPr lang="en-US" altLang="x-none" sz="2400" i="1">
                <a:latin typeface="Times New Roman" charset="0"/>
              </a:rPr>
              <a:t>x</a:t>
            </a:r>
            <a:r>
              <a:rPr lang="en-US" altLang="x-none" sz="2400" i="1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, </a:t>
            </a:r>
            <a:r>
              <a:rPr lang="en-US" altLang="x-none" sz="2400" i="1">
                <a:latin typeface="Times New Roman" charset="0"/>
              </a:rPr>
              <a:t>y</a:t>
            </a:r>
            <a:r>
              <a:rPr lang="en-US" altLang="x-none" sz="2400" i="1" baseline="-25000">
                <a:latin typeface="Times New Roman" charset="0"/>
              </a:rPr>
              <a:t>i</a:t>
            </a:r>
            <a:r>
              <a:rPr lang="en-US" altLang="x-none" sz="2400">
                <a:latin typeface="Times New Roman" charset="0"/>
              </a:rPr>
              <a:t>)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66012" y="1272809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 i="1">
                <a:latin typeface="Times New Roman" charset="0"/>
              </a:rPr>
              <a:t>y=mx+b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8308"/>
              </p:ext>
            </p:extLst>
          </p:nvPr>
        </p:nvGraphicFramePr>
        <p:xfrm>
          <a:off x="1293813" y="6225810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3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6225810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51476" y="5140706"/>
            <a:ext cx="647484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 dirty="0" err="1"/>
              <a:t>Matlab</a:t>
            </a:r>
            <a:r>
              <a:rPr lang="en-US" altLang="x-none" sz="2400" dirty="0"/>
              <a:t>: </a:t>
            </a:r>
            <a:r>
              <a:rPr lang="en-US" altLang="x-none" sz="2400" dirty="0">
                <a:latin typeface="Courier New" charset="0"/>
                <a:ea typeface="Courier New" charset="0"/>
                <a:cs typeface="Courier New" charset="0"/>
              </a:rPr>
              <a:t>p = A \ 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2400" dirty="0" smtClean="0"/>
              <a:t>Python: </a:t>
            </a:r>
            <a:r>
              <a:rPr lang="en-US" altLang="x-none" sz="2400" dirty="0">
                <a:latin typeface="Courier New" charset="0"/>
                <a:ea typeface="Courier New" charset="0"/>
                <a:cs typeface="Courier New" charset="0"/>
              </a:rPr>
              <a:t>p 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numpy.linalg.lstsq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(A, y)</a:t>
            </a:r>
            <a:endParaRPr lang="en-US" altLang="x-none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2162" y="6550026"/>
            <a:ext cx="2254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</a:p>
        </p:txBody>
      </p:sp>
      <p:cxnSp>
        <p:nvCxnSpPr>
          <p:cNvPr id="3" name="Straight Arrow Connector 2"/>
          <p:cNvCxnSpPr>
            <a:stCxn id="7" idx="1"/>
          </p:cNvCxnSpPr>
          <p:nvPr/>
        </p:nvCxnSpPr>
        <p:spPr>
          <a:xfrm flipH="1">
            <a:off x="5637214" y="6382489"/>
            <a:ext cx="1039316" cy="1072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76530" y="612087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Least squares solution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889235" y="3687580"/>
            <a:ext cx="1154175" cy="1574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06484" y="3209402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Least squares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Least squares: Robustness to noise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Least squares fit to the red points: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92" y="2221423"/>
            <a:ext cx="5426440" cy="43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62912" y="6550026"/>
            <a:ext cx="2603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Slides from Svetlana Lazebnik</a:t>
            </a:r>
          </a:p>
        </p:txBody>
      </p:sp>
    </p:spTree>
    <p:extLst>
      <p:ext uri="{BB962C8B-B14F-4D97-AF65-F5344CB8AC3E}">
        <p14:creationId xmlns:p14="http://schemas.microsoft.com/office/powerpoint/2010/main" val="18281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Least squares: Robustness to noise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Least squares fit with an outlier: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33" y="2257296"/>
            <a:ext cx="5003358" cy="399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2894013" y="6288088"/>
            <a:ext cx="679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2400">
                <a:solidFill>
                  <a:srgbClr val="000000"/>
                </a:solidFill>
                <a:ea typeface="Arial" charset="0"/>
                <a:cs typeface="Arial" charset="0"/>
              </a:rPr>
              <a:t>Problem: squared error heavily penalizes outliers</a:t>
            </a:r>
          </a:p>
        </p:txBody>
      </p:sp>
    </p:spTree>
    <p:extLst>
      <p:ext uri="{BB962C8B-B14F-4D97-AF65-F5344CB8AC3E}">
        <p14:creationId xmlns:p14="http://schemas.microsoft.com/office/powerpoint/2010/main" val="8181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Fast to compute</a:t>
            </a:r>
          </a:p>
          <a:p>
            <a:pPr lvl="1"/>
            <a:r>
              <a:rPr lang="en-US" dirty="0" smtClean="0"/>
              <a:t>Closed-form formula</a:t>
            </a:r>
          </a:p>
          <a:p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Not robust to outliers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Sparse feature descriptor: SIFT</a:t>
            </a:r>
          </a:p>
          <a:p>
            <a:r>
              <a:rPr lang="en-US" dirty="0" smtClean="0"/>
              <a:t>Model fitting</a:t>
            </a:r>
          </a:p>
          <a:p>
            <a:pPr lvl="1"/>
            <a:r>
              <a:rPr lang="en-US" dirty="0" smtClean="0"/>
              <a:t>Least squares</a:t>
            </a:r>
          </a:p>
          <a:p>
            <a:pPr lvl="1"/>
            <a:r>
              <a:rPr lang="en-US" b="1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dirty="0" smtClean="0"/>
              <a:t>Application: panorama stitching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 </a:t>
            </a:r>
            <a:r>
              <a:rPr lang="en-US" altLang="x-none" dirty="0" smtClean="0">
                <a:ea typeface="ＭＳ Ｐゴシック" charset="-128"/>
              </a:rPr>
              <a:t>Descriptors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41" y="1722441"/>
            <a:ext cx="11733371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We know how to detect </a:t>
            </a:r>
            <a:r>
              <a:rPr lang="en-US" altLang="x-none" dirty="0" smtClean="0">
                <a:ea typeface="ＭＳ Ｐゴシック" charset="-128"/>
              </a:rPr>
              <a:t>points (corners, blobs)</a:t>
            </a:r>
            <a:endParaRPr lang="en-US" altLang="x-none" dirty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x-none" dirty="0">
                <a:ea typeface="ＭＳ Ｐゴシック" charset="-128"/>
              </a:rPr>
              <a:t>Next question: </a:t>
            </a:r>
            <a:r>
              <a:rPr lang="en-US" altLang="x-none" b="1" dirty="0">
                <a:solidFill>
                  <a:srgbClr val="FF0000"/>
                </a:solidFill>
                <a:ea typeface="ＭＳ Ｐゴシック" charset="-128"/>
              </a:rPr>
              <a:t>How to match them?</a:t>
            </a:r>
            <a:endParaRPr lang="ru-RU" altLang="x-none" b="1" dirty="0">
              <a:solidFill>
                <a:srgbClr val="FF0000"/>
              </a:solidFill>
              <a:ea typeface="ＭＳ Ｐゴシック" charset="-128"/>
            </a:endParaRPr>
          </a:p>
          <a:p>
            <a:endParaRPr lang="en-US" altLang="x-none" dirty="0">
              <a:ea typeface="ＭＳ Ｐゴシック" charset="-128"/>
            </a:endParaRPr>
          </a:p>
        </p:txBody>
      </p:sp>
      <p:pic>
        <p:nvPicPr>
          <p:cNvPr id="98307" name="Picture 4" descr="SIFT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955932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5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2955933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Line 6"/>
          <p:cNvSpPr>
            <a:spLocks noChangeShapeType="1"/>
          </p:cNvSpPr>
          <p:nvPr/>
        </p:nvSpPr>
        <p:spPr bwMode="auto">
          <a:xfrm flipV="1">
            <a:off x="4875211" y="3756032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Line 7"/>
          <p:cNvSpPr>
            <a:spLocks noChangeShapeType="1"/>
          </p:cNvSpPr>
          <p:nvPr/>
        </p:nvSpPr>
        <p:spPr bwMode="auto">
          <a:xfrm>
            <a:off x="5818186" y="4025907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8"/>
          <p:cNvSpPr>
            <a:spLocks noChangeShapeType="1"/>
          </p:cNvSpPr>
          <p:nvPr/>
        </p:nvSpPr>
        <p:spPr bwMode="auto">
          <a:xfrm flipV="1">
            <a:off x="5310187" y="5127633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9"/>
          <p:cNvSpPr>
            <a:spLocks noChangeShapeType="1"/>
          </p:cNvSpPr>
          <p:nvPr/>
        </p:nvSpPr>
        <p:spPr bwMode="auto">
          <a:xfrm flipV="1">
            <a:off x="5767387" y="4670433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Line 10"/>
          <p:cNvSpPr>
            <a:spLocks noChangeShapeType="1"/>
          </p:cNvSpPr>
          <p:nvPr/>
        </p:nvSpPr>
        <p:spPr bwMode="auto">
          <a:xfrm flipV="1">
            <a:off x="5030787" y="4251333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Text Box 11"/>
          <p:cNvSpPr txBox="1">
            <a:spLocks noChangeArrowheads="1"/>
          </p:cNvSpPr>
          <p:nvPr/>
        </p:nvSpPr>
        <p:spPr bwMode="auto">
          <a:xfrm>
            <a:off x="5791199" y="3054357"/>
            <a:ext cx="793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9600" b="1">
                <a:solidFill>
                  <a:srgbClr val="FF0000"/>
                </a:solidFill>
              </a:rPr>
              <a:t>?</a:t>
            </a:r>
            <a:endParaRPr lang="ru-RU" altLang="x-none" sz="9600" b="1">
              <a:solidFill>
                <a:srgbClr val="FF0000"/>
              </a:solidFill>
            </a:endParaRPr>
          </a:p>
        </p:txBody>
      </p: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2424111" y="5786445"/>
            <a:ext cx="7467600" cy="8318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99"/>
                </a:solidFill>
              </a:rPr>
              <a:t>Point descriptor should be:</a:t>
            </a:r>
          </a:p>
          <a:p>
            <a:pPr lvl="1">
              <a:buFontTx/>
              <a:buAutoNum type="arabicPeriod"/>
            </a:pPr>
            <a:r>
              <a:rPr lang="en-US" altLang="x-none">
                <a:solidFill>
                  <a:srgbClr val="000099"/>
                </a:solidFill>
              </a:rPr>
              <a:t>Invariant		2.  Distinctive</a:t>
            </a:r>
            <a:endParaRPr lang="ru-RU" altLang="x-none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641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221037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3" name="Line 3"/>
          <p:cNvSpPr>
            <a:spLocks noChangeShapeType="1"/>
          </p:cNvSpPr>
          <p:nvPr/>
        </p:nvSpPr>
        <p:spPr bwMode="auto">
          <a:xfrm flipV="1">
            <a:off x="3068637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>
            <a:off x="3068637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261475" y="54102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x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577036" y="327660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497637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192837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192837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V="1">
            <a:off x="6215062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6215063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8645963" y="5334001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b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5686576" y="3276601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m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4988562" y="6248401"/>
            <a:ext cx="1805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 = m x + b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1827212" y="228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x-none" sz="4400" b="1">
                <a:solidFill>
                  <a:srgbClr val="000000"/>
                </a:solidFill>
                <a:latin typeface="Futura Bk BT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313612" y="3931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37012" y="41599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503612" y="36265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786187" y="39313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303212" y="1828801"/>
            <a:ext cx="1165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en-US" altLang="x-none" sz="2400" dirty="0" smtClean="0">
                <a:solidFill>
                  <a:srgbClr val="000000"/>
                </a:solidFill>
                <a:latin typeface="Futura Bk BT" charset="0"/>
              </a:rPr>
              <a:t>Suppose we want to fit a line.</a:t>
            </a:r>
            <a:br>
              <a:rPr lang="en-US" altLang="x-none" sz="2400" dirty="0" smtClean="0">
                <a:solidFill>
                  <a:srgbClr val="000000"/>
                </a:solidFill>
                <a:latin typeface="Futura Bk BT" charset="0"/>
              </a:rPr>
            </a:br>
            <a:endParaRPr lang="en-US" altLang="x-none" sz="2400" dirty="0" smtClean="0">
              <a:solidFill>
                <a:srgbClr val="000000"/>
              </a:solidFill>
              <a:latin typeface="Futura Bk BT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altLang="x-none" sz="2400" dirty="0" smtClean="0">
                <a:solidFill>
                  <a:srgbClr val="000000"/>
                </a:solidFill>
                <a:latin typeface="Futura Bk BT" charset="0"/>
              </a:rPr>
              <a:t>For each point, vote in “Hough space” for all lines that the point may belong to.</a:t>
            </a:r>
          </a:p>
          <a:p>
            <a:pPr eaLnBrk="1" hangingPunct="1"/>
            <a:endParaRPr lang="en-US" altLang="x-none" sz="2400" dirty="0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1903413" y="1125866"/>
            <a:ext cx="712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P.V.C. Hough, </a:t>
            </a:r>
            <a:r>
              <a:rPr lang="en-US" altLang="x-none" sz="1400" i="1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Machine Analysis of Bubble Chamber Pictures,</a:t>
            </a:r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6764337" y="5676901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Futura Bk BT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50288" y="6550026"/>
            <a:ext cx="2016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2798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Line 2"/>
          <p:cNvSpPr>
            <a:spLocks noChangeShapeType="1"/>
          </p:cNvSpPr>
          <p:nvPr/>
        </p:nvSpPr>
        <p:spPr bwMode="auto">
          <a:xfrm flipV="1">
            <a:off x="3068637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47" name="Line 3"/>
          <p:cNvSpPr>
            <a:spLocks noChangeShapeType="1"/>
          </p:cNvSpPr>
          <p:nvPr/>
        </p:nvSpPr>
        <p:spPr bwMode="auto">
          <a:xfrm>
            <a:off x="3068637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5261475" y="34290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x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577036" y="129540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</a:t>
            </a: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4668837" y="2788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4516437" y="26359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2" name="Oval 8"/>
          <p:cNvSpPr>
            <a:spLocks noChangeArrowheads="1"/>
          </p:cNvSpPr>
          <p:nvPr/>
        </p:nvSpPr>
        <p:spPr bwMode="auto">
          <a:xfrm>
            <a:off x="4287837" y="2407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4059237" y="21787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3906837" y="2026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>
            <a:off x="3525837" y="16453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3373437" y="14929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>
            <a:off x="3221037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 flipV="1">
            <a:off x="6497637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flipH="1" flipV="1">
            <a:off x="6726237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flipV="1">
            <a:off x="6269037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 flipH="1" flipV="1">
            <a:off x="6497637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 flipV="1">
            <a:off x="6192837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 flipV="1">
            <a:off x="6192837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>
            <a:off x="6192837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5" name="Line 21"/>
          <p:cNvSpPr>
            <a:spLocks noChangeShapeType="1"/>
          </p:cNvSpPr>
          <p:nvPr/>
        </p:nvSpPr>
        <p:spPr bwMode="auto">
          <a:xfrm flipV="1">
            <a:off x="6215062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>
            <a:off x="6215063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8645963" y="3352801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b</a:t>
            </a: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5686576" y="1295401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m</a:t>
            </a:r>
          </a:p>
        </p:txBody>
      </p:sp>
      <p:sp>
        <p:nvSpPr>
          <p:cNvPr id="134169" name="Line 25"/>
          <p:cNvSpPr>
            <a:spLocks noChangeShapeType="1"/>
          </p:cNvSpPr>
          <p:nvPr/>
        </p:nvSpPr>
        <p:spPr bwMode="auto">
          <a:xfrm>
            <a:off x="6192837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0" name="Line 26"/>
          <p:cNvSpPr>
            <a:spLocks noChangeShapeType="1"/>
          </p:cNvSpPr>
          <p:nvPr/>
        </p:nvSpPr>
        <p:spPr bwMode="auto">
          <a:xfrm>
            <a:off x="6192837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1" name="Line 27"/>
          <p:cNvSpPr>
            <a:spLocks noChangeShapeType="1"/>
          </p:cNvSpPr>
          <p:nvPr/>
        </p:nvSpPr>
        <p:spPr bwMode="auto">
          <a:xfrm>
            <a:off x="6192837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2" name="Line 28"/>
          <p:cNvSpPr>
            <a:spLocks noChangeShapeType="1"/>
          </p:cNvSpPr>
          <p:nvPr/>
        </p:nvSpPr>
        <p:spPr bwMode="auto">
          <a:xfrm>
            <a:off x="6192837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3" name="Line 29"/>
          <p:cNvSpPr>
            <a:spLocks noChangeShapeType="1"/>
          </p:cNvSpPr>
          <p:nvPr/>
        </p:nvSpPr>
        <p:spPr bwMode="auto">
          <a:xfrm>
            <a:off x="66500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4" name="Line 30"/>
          <p:cNvSpPr>
            <a:spLocks noChangeShapeType="1"/>
          </p:cNvSpPr>
          <p:nvPr/>
        </p:nvSpPr>
        <p:spPr bwMode="auto">
          <a:xfrm>
            <a:off x="71072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5" name="Line 31"/>
          <p:cNvSpPr>
            <a:spLocks noChangeShapeType="1"/>
          </p:cNvSpPr>
          <p:nvPr/>
        </p:nvSpPr>
        <p:spPr bwMode="auto">
          <a:xfrm>
            <a:off x="76406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>
            <a:off x="80978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>
            <a:off x="86312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78" name="Line 34"/>
          <p:cNvSpPr>
            <a:spLocks noChangeShapeType="1"/>
          </p:cNvSpPr>
          <p:nvPr/>
        </p:nvSpPr>
        <p:spPr bwMode="auto">
          <a:xfrm>
            <a:off x="9088437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76512" y="3886202"/>
            <a:ext cx="6953250" cy="2824163"/>
            <a:chOff x="664" y="2448"/>
            <a:chExt cx="4380" cy="1779"/>
          </a:xfrm>
        </p:grpSpPr>
        <p:sp>
          <p:nvSpPr>
            <p:cNvPr id="134183" name="Oval 36"/>
            <p:cNvSpPr>
              <a:spLocks noChangeArrowheads="1"/>
            </p:cNvSpPr>
            <p:nvPr/>
          </p:nvSpPr>
          <p:spPr bwMode="auto">
            <a:xfrm>
              <a:off x="2078" y="3388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4" name="Oval 37"/>
            <p:cNvSpPr>
              <a:spLocks noChangeArrowheads="1"/>
            </p:cNvSpPr>
            <p:nvPr/>
          </p:nvSpPr>
          <p:spPr bwMode="auto">
            <a:xfrm>
              <a:off x="1934" y="3292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5" name="Oval 38"/>
            <p:cNvSpPr>
              <a:spLocks noChangeArrowheads="1"/>
            </p:cNvSpPr>
            <p:nvPr/>
          </p:nvSpPr>
          <p:spPr bwMode="auto">
            <a:xfrm>
              <a:off x="1790" y="3148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6" name="Oval 39"/>
            <p:cNvSpPr>
              <a:spLocks noChangeArrowheads="1"/>
            </p:cNvSpPr>
            <p:nvPr/>
          </p:nvSpPr>
          <p:spPr bwMode="auto">
            <a:xfrm>
              <a:off x="1646" y="2956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7" name="Oval 40"/>
            <p:cNvSpPr>
              <a:spLocks noChangeArrowheads="1"/>
            </p:cNvSpPr>
            <p:nvPr/>
          </p:nvSpPr>
          <p:spPr bwMode="auto">
            <a:xfrm>
              <a:off x="1502" y="2812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8" name="Oval 41"/>
            <p:cNvSpPr>
              <a:spLocks noChangeArrowheads="1"/>
            </p:cNvSpPr>
            <p:nvPr/>
          </p:nvSpPr>
          <p:spPr bwMode="auto">
            <a:xfrm>
              <a:off x="1358" y="2668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89" name="Oval 42"/>
            <p:cNvSpPr>
              <a:spLocks noChangeArrowheads="1"/>
            </p:cNvSpPr>
            <p:nvPr/>
          </p:nvSpPr>
          <p:spPr bwMode="auto">
            <a:xfrm>
              <a:off x="1214" y="2572"/>
              <a:ext cx="96" cy="327"/>
            </a:xfrm>
            <a:prstGeom prst="ellipse">
              <a:avLst/>
            </a:prstGeom>
            <a:solidFill>
              <a:srgbClr val="3366FF"/>
            </a:solidFill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  <p:sp>
          <p:nvSpPr>
            <p:cNvPr id="134190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1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2" name="Text Box 45"/>
            <p:cNvSpPr txBox="1">
              <a:spLocks noChangeArrowheads="1"/>
            </p:cNvSpPr>
            <p:nvPr/>
          </p:nvSpPr>
          <p:spPr bwMode="auto">
            <a:xfrm>
              <a:off x="2355" y="38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x</a:t>
              </a:r>
            </a:p>
          </p:txBody>
        </p:sp>
        <p:sp>
          <p:nvSpPr>
            <p:cNvPr id="134193" name="Text Box 46"/>
            <p:cNvSpPr txBox="1">
              <a:spLocks noChangeArrowheads="1"/>
            </p:cNvSpPr>
            <p:nvPr/>
          </p:nvSpPr>
          <p:spPr bwMode="auto">
            <a:xfrm>
              <a:off x="664" y="2544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y</a:t>
              </a:r>
            </a:p>
          </p:txBody>
        </p:sp>
        <p:sp>
          <p:nvSpPr>
            <p:cNvPr id="134194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5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6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7" name="Text Box 50"/>
            <p:cNvSpPr txBox="1">
              <a:spLocks noChangeArrowheads="1"/>
            </p:cNvSpPr>
            <p:nvPr/>
          </p:nvSpPr>
          <p:spPr bwMode="auto">
            <a:xfrm>
              <a:off x="2661" y="2544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m</a:t>
              </a:r>
            </a:p>
          </p:txBody>
        </p:sp>
        <p:sp>
          <p:nvSpPr>
            <p:cNvPr id="134198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99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0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1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2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3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4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5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6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7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208" name="Text Box 61"/>
            <p:cNvSpPr txBox="1">
              <a:spLocks noChangeArrowheads="1"/>
            </p:cNvSpPr>
            <p:nvPr/>
          </p:nvSpPr>
          <p:spPr bwMode="auto">
            <a:xfrm>
              <a:off x="3036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09" name="Text Box 62"/>
            <p:cNvSpPr txBox="1">
              <a:spLocks noChangeArrowheads="1"/>
            </p:cNvSpPr>
            <p:nvPr/>
          </p:nvSpPr>
          <p:spPr bwMode="auto">
            <a:xfrm>
              <a:off x="3304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5</a:t>
              </a:r>
            </a:p>
          </p:txBody>
        </p:sp>
        <p:sp>
          <p:nvSpPr>
            <p:cNvPr id="134210" name="Text Box 63"/>
            <p:cNvSpPr txBox="1">
              <a:spLocks noChangeArrowheads="1"/>
            </p:cNvSpPr>
            <p:nvPr/>
          </p:nvSpPr>
          <p:spPr bwMode="auto">
            <a:xfrm>
              <a:off x="3592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11" name="Text Box 64"/>
            <p:cNvSpPr txBox="1">
              <a:spLocks noChangeArrowheads="1"/>
            </p:cNvSpPr>
            <p:nvPr/>
          </p:nvSpPr>
          <p:spPr bwMode="auto">
            <a:xfrm>
              <a:off x="3928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12" name="Text Box 65"/>
            <p:cNvSpPr txBox="1">
              <a:spLocks noChangeArrowheads="1"/>
            </p:cNvSpPr>
            <p:nvPr/>
          </p:nvSpPr>
          <p:spPr bwMode="auto">
            <a:xfrm>
              <a:off x="4216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13" name="Text Box 66"/>
            <p:cNvSpPr txBox="1">
              <a:spLocks noChangeArrowheads="1"/>
            </p:cNvSpPr>
            <p:nvPr/>
          </p:nvSpPr>
          <p:spPr bwMode="auto">
            <a:xfrm>
              <a:off x="4504" y="2767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14" name="Text Box 67"/>
            <p:cNvSpPr txBox="1">
              <a:spLocks noChangeArrowheads="1"/>
            </p:cNvSpPr>
            <p:nvPr/>
          </p:nvSpPr>
          <p:spPr bwMode="auto">
            <a:xfrm>
              <a:off x="3036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15" name="Text Box 68"/>
            <p:cNvSpPr txBox="1">
              <a:spLocks noChangeArrowheads="1"/>
            </p:cNvSpPr>
            <p:nvPr/>
          </p:nvSpPr>
          <p:spPr bwMode="auto">
            <a:xfrm>
              <a:off x="3276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7</a:t>
              </a:r>
            </a:p>
          </p:txBody>
        </p:sp>
        <p:sp>
          <p:nvSpPr>
            <p:cNvPr id="134216" name="Text Box 69"/>
            <p:cNvSpPr txBox="1">
              <a:spLocks noChangeArrowheads="1"/>
            </p:cNvSpPr>
            <p:nvPr/>
          </p:nvSpPr>
          <p:spPr bwMode="auto">
            <a:xfrm>
              <a:off x="3575" y="3055"/>
              <a:ext cx="29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11</a:t>
              </a:r>
            </a:p>
          </p:txBody>
        </p:sp>
        <p:sp>
          <p:nvSpPr>
            <p:cNvPr id="134217" name="Text Box 70"/>
            <p:cNvSpPr txBox="1">
              <a:spLocks noChangeArrowheads="1"/>
            </p:cNvSpPr>
            <p:nvPr/>
          </p:nvSpPr>
          <p:spPr bwMode="auto">
            <a:xfrm>
              <a:off x="3872" y="3055"/>
              <a:ext cx="3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10</a:t>
              </a:r>
            </a:p>
          </p:txBody>
        </p:sp>
        <p:sp>
          <p:nvSpPr>
            <p:cNvPr id="134218" name="Text Box 71"/>
            <p:cNvSpPr txBox="1">
              <a:spLocks noChangeArrowheads="1"/>
            </p:cNvSpPr>
            <p:nvPr/>
          </p:nvSpPr>
          <p:spPr bwMode="auto">
            <a:xfrm>
              <a:off x="4236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4</a:t>
              </a:r>
            </a:p>
          </p:txBody>
        </p:sp>
        <p:sp>
          <p:nvSpPr>
            <p:cNvPr id="134219" name="Text Box 72"/>
            <p:cNvSpPr txBox="1">
              <a:spLocks noChangeArrowheads="1"/>
            </p:cNvSpPr>
            <p:nvPr/>
          </p:nvSpPr>
          <p:spPr bwMode="auto">
            <a:xfrm>
              <a:off x="4504" y="3055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20" name="Text Box 73"/>
            <p:cNvSpPr txBox="1">
              <a:spLocks noChangeArrowheads="1"/>
            </p:cNvSpPr>
            <p:nvPr/>
          </p:nvSpPr>
          <p:spPr bwMode="auto">
            <a:xfrm>
              <a:off x="3036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21" name="Text Box 74"/>
            <p:cNvSpPr txBox="1">
              <a:spLocks noChangeArrowheads="1"/>
            </p:cNvSpPr>
            <p:nvPr/>
          </p:nvSpPr>
          <p:spPr bwMode="auto">
            <a:xfrm>
              <a:off x="3276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22" name="Text Box 75"/>
            <p:cNvSpPr txBox="1">
              <a:spLocks noChangeArrowheads="1"/>
            </p:cNvSpPr>
            <p:nvPr/>
          </p:nvSpPr>
          <p:spPr bwMode="auto">
            <a:xfrm>
              <a:off x="3564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</a:t>
              </a:r>
            </a:p>
          </p:txBody>
        </p:sp>
        <p:sp>
          <p:nvSpPr>
            <p:cNvPr id="134223" name="Text Box 76"/>
            <p:cNvSpPr txBox="1">
              <a:spLocks noChangeArrowheads="1"/>
            </p:cNvSpPr>
            <p:nvPr/>
          </p:nvSpPr>
          <p:spPr bwMode="auto">
            <a:xfrm>
              <a:off x="3880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4</a:t>
              </a:r>
            </a:p>
          </p:txBody>
        </p:sp>
        <p:sp>
          <p:nvSpPr>
            <p:cNvPr id="134224" name="Text Box 77"/>
            <p:cNvSpPr txBox="1">
              <a:spLocks noChangeArrowheads="1"/>
            </p:cNvSpPr>
            <p:nvPr/>
          </p:nvSpPr>
          <p:spPr bwMode="auto">
            <a:xfrm>
              <a:off x="4216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5</a:t>
              </a:r>
            </a:p>
          </p:txBody>
        </p:sp>
        <p:sp>
          <p:nvSpPr>
            <p:cNvPr id="134225" name="Text Box 78"/>
            <p:cNvSpPr txBox="1">
              <a:spLocks noChangeArrowheads="1"/>
            </p:cNvSpPr>
            <p:nvPr/>
          </p:nvSpPr>
          <p:spPr bwMode="auto">
            <a:xfrm>
              <a:off x="4524" y="334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26" name="Text Box 79"/>
            <p:cNvSpPr txBox="1">
              <a:spLocks noChangeArrowheads="1"/>
            </p:cNvSpPr>
            <p:nvPr/>
          </p:nvSpPr>
          <p:spPr bwMode="auto">
            <a:xfrm>
              <a:off x="3036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2</a:t>
              </a:r>
            </a:p>
          </p:txBody>
        </p:sp>
        <p:sp>
          <p:nvSpPr>
            <p:cNvPr id="134227" name="Text Box 80"/>
            <p:cNvSpPr txBox="1">
              <a:spLocks noChangeArrowheads="1"/>
            </p:cNvSpPr>
            <p:nvPr/>
          </p:nvSpPr>
          <p:spPr bwMode="auto">
            <a:xfrm>
              <a:off x="3296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</a:t>
              </a:r>
            </a:p>
          </p:txBody>
        </p:sp>
        <p:sp>
          <p:nvSpPr>
            <p:cNvPr id="134228" name="Text Box 81"/>
            <p:cNvSpPr txBox="1">
              <a:spLocks noChangeArrowheads="1"/>
            </p:cNvSpPr>
            <p:nvPr/>
          </p:nvSpPr>
          <p:spPr bwMode="auto">
            <a:xfrm>
              <a:off x="3564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0</a:t>
              </a:r>
            </a:p>
          </p:txBody>
        </p:sp>
        <p:sp>
          <p:nvSpPr>
            <p:cNvPr id="134229" name="Text Box 82"/>
            <p:cNvSpPr txBox="1">
              <a:spLocks noChangeArrowheads="1"/>
            </p:cNvSpPr>
            <p:nvPr/>
          </p:nvSpPr>
          <p:spPr bwMode="auto">
            <a:xfrm>
              <a:off x="3900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1</a:t>
              </a:r>
            </a:p>
          </p:txBody>
        </p:sp>
        <p:sp>
          <p:nvSpPr>
            <p:cNvPr id="134230" name="Text Box 83"/>
            <p:cNvSpPr txBox="1">
              <a:spLocks noChangeArrowheads="1"/>
            </p:cNvSpPr>
            <p:nvPr/>
          </p:nvSpPr>
          <p:spPr bwMode="auto">
            <a:xfrm>
              <a:off x="4236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31" name="Text Box 84"/>
            <p:cNvSpPr txBox="1">
              <a:spLocks noChangeArrowheads="1"/>
            </p:cNvSpPr>
            <p:nvPr/>
          </p:nvSpPr>
          <p:spPr bwMode="auto">
            <a:xfrm>
              <a:off x="4524" y="3583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000">
                  <a:solidFill>
                    <a:srgbClr val="000000"/>
                  </a:solidFill>
                  <a:latin typeface="Futura Bk BT" charset="0"/>
                </a:rPr>
                <a:t>3</a:t>
              </a:r>
            </a:p>
          </p:txBody>
        </p:sp>
        <p:sp>
          <p:nvSpPr>
            <p:cNvPr id="134232" name="Text Box 85"/>
            <p:cNvSpPr txBox="1">
              <a:spLocks noChangeArrowheads="1"/>
            </p:cNvSpPr>
            <p:nvPr/>
          </p:nvSpPr>
          <p:spPr bwMode="auto">
            <a:xfrm>
              <a:off x="4487" y="3936"/>
              <a:ext cx="2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x-none" sz="2400">
                  <a:solidFill>
                    <a:srgbClr val="000000"/>
                  </a:solidFill>
                  <a:latin typeface="Futura Bk BT" charset="0"/>
                </a:rPr>
                <a:t>b</a:t>
              </a:r>
            </a:p>
          </p:txBody>
        </p:sp>
        <p:sp>
          <p:nvSpPr>
            <p:cNvPr id="134233" name="Oval 86"/>
            <p:cNvSpPr>
              <a:spLocks noChangeArrowheads="1"/>
            </p:cNvSpPr>
            <p:nvPr/>
          </p:nvSpPr>
          <p:spPr bwMode="auto">
            <a:xfrm>
              <a:off x="3600" y="3004"/>
              <a:ext cx="226" cy="327"/>
            </a:xfrm>
            <a:prstGeom prst="ellips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  <a:latin typeface="Futura Bk BT" charset="0"/>
              </a:endParaRPr>
            </a:p>
          </p:txBody>
        </p:sp>
      </p:grpSp>
      <p:sp>
        <p:nvSpPr>
          <p:cNvPr id="134180" name="Oval 87"/>
          <p:cNvSpPr>
            <a:spLocks noChangeArrowheads="1"/>
          </p:cNvSpPr>
          <p:nvPr/>
        </p:nvSpPr>
        <p:spPr bwMode="auto">
          <a:xfrm>
            <a:off x="7389812" y="19501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134181" name="Rectangle 88"/>
          <p:cNvSpPr>
            <a:spLocks noChangeArrowheads="1"/>
          </p:cNvSpPr>
          <p:nvPr/>
        </p:nvSpPr>
        <p:spPr bwMode="auto">
          <a:xfrm>
            <a:off x="1827212" y="228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x-none" sz="4400" b="1">
                <a:solidFill>
                  <a:srgbClr val="000000"/>
                </a:solidFill>
                <a:latin typeface="Futura Bk BT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22413" y="6550026"/>
            <a:ext cx="2016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6926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221037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6" name="Line 3"/>
          <p:cNvSpPr>
            <a:spLocks noChangeShapeType="1"/>
          </p:cNvSpPr>
          <p:nvPr/>
        </p:nvSpPr>
        <p:spPr bwMode="auto">
          <a:xfrm flipV="1">
            <a:off x="3068637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7" name="Line 4"/>
          <p:cNvSpPr>
            <a:spLocks noChangeShapeType="1"/>
          </p:cNvSpPr>
          <p:nvPr/>
        </p:nvSpPr>
        <p:spPr bwMode="auto">
          <a:xfrm>
            <a:off x="3068637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5261475" y="54102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x</a:t>
            </a:r>
          </a:p>
        </p:txBody>
      </p:sp>
      <p:sp>
        <p:nvSpPr>
          <p:cNvPr id="7179" name="Text Box 6"/>
          <p:cNvSpPr txBox="1">
            <a:spLocks noChangeArrowheads="1"/>
          </p:cNvSpPr>
          <p:nvPr/>
        </p:nvSpPr>
        <p:spPr bwMode="auto">
          <a:xfrm>
            <a:off x="2577036" y="327660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y</a:t>
            </a:r>
          </a:p>
        </p:txBody>
      </p:sp>
      <p:sp>
        <p:nvSpPr>
          <p:cNvPr id="7180" name="Line 10"/>
          <p:cNvSpPr>
            <a:spLocks noChangeShapeType="1"/>
          </p:cNvSpPr>
          <p:nvPr/>
        </p:nvSpPr>
        <p:spPr bwMode="auto">
          <a:xfrm flipV="1">
            <a:off x="6215062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1" name="Line 11"/>
          <p:cNvSpPr>
            <a:spLocks noChangeShapeType="1"/>
          </p:cNvSpPr>
          <p:nvPr/>
        </p:nvSpPr>
        <p:spPr bwMode="auto">
          <a:xfrm>
            <a:off x="6215063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1827212" y="2286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x-none" sz="4400" b="1">
                <a:solidFill>
                  <a:srgbClr val="000000"/>
                </a:solidFill>
                <a:latin typeface="Futura Bk BT" charset="0"/>
              </a:rPr>
              <a:t>Hough transform</a:t>
            </a:r>
          </a:p>
        </p:txBody>
      </p:sp>
      <p:sp>
        <p:nvSpPr>
          <p:cNvPr id="7183" name="Oval 17"/>
          <p:cNvSpPr>
            <a:spLocks noChangeArrowheads="1"/>
          </p:cNvSpPr>
          <p:nvPr/>
        </p:nvSpPr>
        <p:spPr bwMode="auto">
          <a:xfrm>
            <a:off x="4037012" y="41599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3503612" y="36265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3786187" y="3931325"/>
            <a:ext cx="152400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7186" name="Rectangle 20"/>
          <p:cNvSpPr>
            <a:spLocks noChangeArrowheads="1"/>
          </p:cNvSpPr>
          <p:nvPr/>
        </p:nvSpPr>
        <p:spPr bwMode="auto">
          <a:xfrm>
            <a:off x="1903412" y="1676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Futura Bk BT" charset="0"/>
              </a:rPr>
              <a:t>Issue : parameter space [m,b] is unbounded…</a:t>
            </a:r>
          </a:p>
        </p:txBody>
      </p:sp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1903413" y="1125866"/>
            <a:ext cx="7127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P.V.C. Hough, </a:t>
            </a:r>
            <a:r>
              <a:rPr lang="en-US" altLang="x-none" sz="1400" i="1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Machine Analysis of Bubble Chamber Pictures,</a:t>
            </a:r>
            <a:r>
              <a:rPr lang="en-US" altLang="x-none" sz="1400">
                <a:solidFill>
                  <a:srgbClr val="000000"/>
                </a:solidFill>
                <a:latin typeface="Futura Bk BT" charset="0"/>
                <a:ea typeface="Arial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6764337" y="5676901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Futura Bk BT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6551612" y="3048000"/>
            <a:ext cx="1981200" cy="2374900"/>
          </a:xfrm>
          <a:custGeom>
            <a:avLst/>
            <a:gdLst>
              <a:gd name="T0" fmla="*/ 0 w 720"/>
              <a:gd name="T1" fmla="*/ 1384300 h 1496"/>
              <a:gd name="T2" fmla="*/ 528320 w 720"/>
              <a:gd name="T3" fmla="*/ 165100 h 1496"/>
              <a:gd name="T4" fmla="*/ 1056640 w 720"/>
              <a:gd name="T5" fmla="*/ 2374900 h 1496"/>
              <a:gd name="T6" fmla="*/ 1452880 w 720"/>
              <a:gd name="T7" fmla="*/ 165100 h 1496"/>
              <a:gd name="T8" fmla="*/ 1981200 w 720"/>
              <a:gd name="T9" fmla="*/ 1384300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1496"/>
              <a:gd name="T17" fmla="*/ 720 w 720"/>
              <a:gd name="T18" fmla="*/ 1496 h 1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3122612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156076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6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6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3"/>
          <p:cNvGraphicFramePr>
            <a:graphicFrameLocks noChangeAspect="1"/>
          </p:cNvGraphicFramePr>
          <p:nvPr/>
        </p:nvGraphicFramePr>
        <p:xfrm>
          <a:off x="3616326" y="4800601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7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6" y="4800601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4"/>
          <p:cNvGraphicFramePr>
            <a:graphicFrameLocks noChangeAspect="1"/>
          </p:cNvGraphicFramePr>
          <p:nvPr/>
        </p:nvGraphicFramePr>
        <p:xfrm>
          <a:off x="3351213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8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3427412" y="5029200"/>
            <a:ext cx="177800" cy="304800"/>
          </a:xfrm>
          <a:custGeom>
            <a:avLst/>
            <a:gdLst>
              <a:gd name="T0" fmla="*/ 0 w 112"/>
              <a:gd name="T1" fmla="*/ 0 h 192"/>
              <a:gd name="T2" fmla="*/ 152400 w 112"/>
              <a:gd name="T3" fmla="*/ 152400 h 192"/>
              <a:gd name="T4" fmla="*/ 152400 w 112"/>
              <a:gd name="T5" fmla="*/ 304800 h 192"/>
              <a:gd name="T6" fmla="*/ 0 60000 65536"/>
              <a:gd name="T7" fmla="*/ 0 60000 65536"/>
              <a:gd name="T8" fmla="*/ 0 60000 65536"/>
              <a:gd name="T9" fmla="*/ 0 w 112"/>
              <a:gd name="T10" fmla="*/ 0 h 192"/>
              <a:gd name="T11" fmla="*/ 112 w 11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6323012" y="3124200"/>
            <a:ext cx="2438400" cy="1905000"/>
          </a:xfrm>
          <a:custGeom>
            <a:avLst/>
            <a:gdLst>
              <a:gd name="T0" fmla="*/ 0 w 720"/>
              <a:gd name="T1" fmla="*/ 1110401 h 1496"/>
              <a:gd name="T2" fmla="*/ 650240 w 720"/>
              <a:gd name="T3" fmla="*/ 132433 h 1496"/>
              <a:gd name="T4" fmla="*/ 1300480 w 720"/>
              <a:gd name="T5" fmla="*/ 1905000 h 1496"/>
              <a:gd name="T6" fmla="*/ 1788160 w 720"/>
              <a:gd name="T7" fmla="*/ 132433 h 1496"/>
              <a:gd name="T8" fmla="*/ 2438400 w 720"/>
              <a:gd name="T9" fmla="*/ 1110401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1496"/>
              <a:gd name="T17" fmla="*/ 720 w 720"/>
              <a:gd name="T18" fmla="*/ 1496 h 1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Freeform 33"/>
          <p:cNvSpPr>
            <a:spLocks/>
          </p:cNvSpPr>
          <p:nvPr/>
        </p:nvSpPr>
        <p:spPr bwMode="auto">
          <a:xfrm>
            <a:off x="6246812" y="3429000"/>
            <a:ext cx="2438400" cy="1143000"/>
          </a:xfrm>
          <a:custGeom>
            <a:avLst/>
            <a:gdLst>
              <a:gd name="T0" fmla="*/ 0 w 720"/>
              <a:gd name="T1" fmla="*/ 666241 h 1496"/>
              <a:gd name="T2" fmla="*/ 650240 w 720"/>
              <a:gd name="T3" fmla="*/ 79460 h 1496"/>
              <a:gd name="T4" fmla="*/ 1300480 w 720"/>
              <a:gd name="T5" fmla="*/ 1143000 h 1496"/>
              <a:gd name="T6" fmla="*/ 1788160 w 720"/>
              <a:gd name="T7" fmla="*/ 79460 h 1496"/>
              <a:gd name="T8" fmla="*/ 2438400 w 720"/>
              <a:gd name="T9" fmla="*/ 666241 h 1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1496"/>
              <a:gd name="T17" fmla="*/ 720 w 720"/>
              <a:gd name="T18" fmla="*/ 1496 h 1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7237412" y="4083725"/>
            <a:ext cx="152400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  <a:latin typeface="Futura Bk BT" charset="0"/>
            </a:endParaRPr>
          </a:p>
        </p:txBody>
      </p:sp>
      <p:sp>
        <p:nvSpPr>
          <p:cNvPr id="7195" name="Rectangle 34"/>
          <p:cNvSpPr>
            <a:spLocks noChangeArrowheads="1"/>
          </p:cNvSpPr>
          <p:nvPr/>
        </p:nvSpPr>
        <p:spPr bwMode="auto">
          <a:xfrm>
            <a:off x="1598612" y="220980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>
                <a:solidFill>
                  <a:srgbClr val="000000"/>
                </a:solidFill>
                <a:latin typeface="Futura Bk BT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5"/>
          <p:cNvGraphicFramePr>
            <a:graphicFrameLocks noChangeAspect="1"/>
          </p:cNvGraphicFramePr>
          <p:nvPr/>
        </p:nvGraphicFramePr>
        <p:xfrm>
          <a:off x="9142412" y="5486401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9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412" y="5486401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6"/>
          <p:cNvGraphicFramePr>
            <a:graphicFrameLocks noChangeAspect="1"/>
          </p:cNvGraphicFramePr>
          <p:nvPr/>
        </p:nvGraphicFramePr>
        <p:xfrm>
          <a:off x="5637213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0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50288" y="6550026"/>
            <a:ext cx="2016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461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95" y="1533674"/>
            <a:ext cx="7590234" cy="3783955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9357748" y="6577543"/>
            <a:ext cx="119750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1266">
                <a:ea typeface="Gill Sans" charset="0"/>
                <a:cs typeface="Gill Sans" charset="0"/>
              </a:rPr>
              <a:t>[Forsyth &amp; Ponce]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Transform: Effect of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95" y="1533674"/>
            <a:ext cx="7590234" cy="3783955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9357748" y="6577543"/>
            <a:ext cx="1197508" cy="1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x-none" sz="1266">
                <a:ea typeface="Gill Sans" charset="0"/>
                <a:cs typeface="Gill Sans" charset="0"/>
              </a:rPr>
              <a:t>[Forsyth &amp; Ponce]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Transform: Effect of Noise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677" y="5867400"/>
            <a:ext cx="1005839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Need to set grid / bin size based on amount of noise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we use Hough transform to fit:</a:t>
            </a:r>
          </a:p>
          <a:p>
            <a:endParaRPr lang="en-US" dirty="0"/>
          </a:p>
          <a:p>
            <a:r>
              <a:rPr lang="en-US" dirty="0" smtClean="0"/>
              <a:t>Circles of a known size?</a:t>
            </a:r>
          </a:p>
          <a:p>
            <a:pPr lvl="1"/>
            <a:r>
              <a:rPr lang="en-US" dirty="0" smtClean="0"/>
              <a:t>What kinds of points would we first detect?</a:t>
            </a:r>
          </a:p>
          <a:p>
            <a:pPr lvl="1"/>
            <a:r>
              <a:rPr lang="en-US" dirty="0" smtClean="0"/>
              <a:t>What are the dimensions that we would “vote” in?</a:t>
            </a:r>
          </a:p>
          <a:p>
            <a:r>
              <a:rPr lang="en-US" dirty="0" smtClean="0"/>
              <a:t>Circles of unknown size?</a:t>
            </a:r>
          </a:p>
          <a:p>
            <a:pPr lvl="1"/>
            <a:r>
              <a:rPr lang="en-US" dirty="0"/>
              <a:t>What are the dimensions that we would “vote” in?</a:t>
            </a:r>
            <a:endParaRPr lang="en-US" dirty="0" smtClean="0"/>
          </a:p>
          <a:p>
            <a:r>
              <a:rPr lang="en-US" dirty="0" smtClean="0"/>
              <a:t>Squares?</a:t>
            </a:r>
          </a:p>
        </p:txBody>
      </p:sp>
    </p:spTree>
    <p:extLst>
      <p:ext uri="{BB962C8B-B14F-4D97-AF65-F5344CB8AC3E}">
        <p14:creationId xmlns:p14="http://schemas.microsoft.com/office/powerpoint/2010/main" val="12350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Robust to outliers</a:t>
            </a:r>
          </a:p>
          <a:p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Bin size has to be set carefully to trade of noise/precision/memory</a:t>
            </a:r>
          </a:p>
          <a:p>
            <a:pPr lvl="1"/>
            <a:r>
              <a:rPr lang="en-US" dirty="0" smtClean="0"/>
              <a:t>Grid size grows exponentially in number of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68959" y="641457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James Hays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2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3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4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5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1336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1337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1338" name="Text Box 38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41339" name="Rectangle 40"/>
          <p:cNvSpPr>
            <a:spLocks noChangeArrowheads="1"/>
          </p:cNvSpPr>
          <p:nvPr/>
        </p:nvSpPr>
        <p:spPr bwMode="auto">
          <a:xfrm>
            <a:off x="1674813" y="1219200"/>
            <a:ext cx="207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x-none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141340" name="Rectangle 42"/>
          <p:cNvSpPr>
            <a:spLocks noChangeArrowheads="1"/>
          </p:cNvSpPr>
          <p:nvPr/>
        </p:nvSpPr>
        <p:spPr bwMode="auto">
          <a:xfrm>
            <a:off x="1674813" y="685800"/>
            <a:ext cx="309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400" baseline="-25000"/>
              <a:t>(</a:t>
            </a:r>
            <a:r>
              <a:rPr lang="en-US" altLang="x-none" sz="2400" baseline="-25000">
                <a:solidFill>
                  <a:srgbClr val="FF0000"/>
                </a:solidFill>
              </a:rPr>
              <a:t>RAN</a:t>
            </a:r>
            <a:r>
              <a:rPr lang="en-US" altLang="x-none" sz="2400" baseline="-25000"/>
              <a:t>dom </a:t>
            </a:r>
            <a:r>
              <a:rPr lang="en-US" altLang="x-none" sz="2400" baseline="-25000">
                <a:solidFill>
                  <a:srgbClr val="FF0000"/>
                </a:solidFill>
              </a:rPr>
              <a:t>SA</a:t>
            </a:r>
            <a:r>
              <a:rPr lang="en-US" altLang="x-none" sz="2400" baseline="-25000"/>
              <a:t>mple </a:t>
            </a:r>
            <a:r>
              <a:rPr lang="en-US" altLang="x-none" sz="2400" baseline="-25000">
                <a:solidFill>
                  <a:srgbClr val="FF0000"/>
                </a:solidFill>
              </a:rPr>
              <a:t>C</a:t>
            </a:r>
            <a:r>
              <a:rPr lang="en-US" altLang="x-none" sz="2400" baseline="-25000"/>
              <a:t>onsensus) :</a:t>
            </a:r>
          </a:p>
        </p:txBody>
      </p:sp>
    </p:spTree>
    <p:extLst>
      <p:ext uri="{BB962C8B-B14F-4D97-AF65-F5344CB8AC3E}">
        <p14:creationId xmlns:p14="http://schemas.microsoft.com/office/powerpoint/2010/main" val="2924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6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7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8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9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0" name="Oval 26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1" name="Oval 29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2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2363" name="Text Box 40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42364" name="Rectangle 45"/>
          <p:cNvSpPr>
            <a:spLocks noChangeArrowheads="1"/>
          </p:cNvSpPr>
          <p:nvPr/>
        </p:nvSpPr>
        <p:spPr bwMode="auto">
          <a:xfrm>
            <a:off x="1674812" y="4537075"/>
            <a:ext cx="8610600" cy="374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5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0126" y="6550026"/>
            <a:ext cx="20462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</a:p>
        </p:txBody>
      </p:sp>
      <p:sp>
        <p:nvSpPr>
          <p:cNvPr id="142367" name="TextBox 34"/>
          <p:cNvSpPr txBox="1">
            <a:spLocks noChangeArrowheads="1"/>
          </p:cNvSpPr>
          <p:nvPr/>
        </p:nvSpPr>
        <p:spPr bwMode="auto">
          <a:xfrm>
            <a:off x="1827212" y="114300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000"/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2649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0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1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2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6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7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8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79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0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1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2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3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4" name="Oval 26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5" name="Oval 29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86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3387" name="Line 34"/>
          <p:cNvSpPr>
            <a:spLocks noChangeShapeType="1"/>
          </p:cNvSpPr>
          <p:nvPr/>
        </p:nvSpPr>
        <p:spPr bwMode="auto">
          <a:xfrm>
            <a:off x="5180012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388" name="Text Box 40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43389" name="Rectangle 45"/>
          <p:cNvSpPr>
            <a:spLocks noChangeArrowheads="1"/>
          </p:cNvSpPr>
          <p:nvPr/>
        </p:nvSpPr>
        <p:spPr bwMode="auto">
          <a:xfrm>
            <a:off x="1674812" y="4849813"/>
            <a:ext cx="8610600" cy="373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3390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3391" name="TextBox 37"/>
          <p:cNvSpPr txBox="1">
            <a:spLocks noChangeArrowheads="1"/>
          </p:cNvSpPr>
          <p:nvPr/>
        </p:nvSpPr>
        <p:spPr bwMode="auto">
          <a:xfrm>
            <a:off x="1827212" y="114300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000"/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8092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Descriptors Invariant to Rotation</a:t>
            </a:r>
            <a:endParaRPr lang="en-US" dirty="0"/>
          </a:p>
        </p:txBody>
      </p:sp>
      <p:sp>
        <p:nvSpPr>
          <p:cNvPr id="99330" name="Text Box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x-none" dirty="0">
                <a:solidFill>
                  <a:srgbClr val="000099"/>
                </a:solidFill>
                <a:ea typeface="ＭＳ Ｐゴシック" charset="-128"/>
              </a:rPr>
              <a:t>Find local </a:t>
            </a:r>
            <a:r>
              <a:rPr lang="en-US" altLang="x-none" dirty="0" smtClean="0">
                <a:solidFill>
                  <a:srgbClr val="000099"/>
                </a:solidFill>
                <a:ea typeface="ＭＳ Ｐゴシック" charset="-128"/>
              </a:rPr>
              <a:t>orientation</a:t>
            </a:r>
          </a:p>
          <a:p>
            <a:pPr lvl="1"/>
            <a:r>
              <a:rPr lang="en-US" altLang="x-none" dirty="0">
                <a:solidFill>
                  <a:srgbClr val="000099"/>
                </a:solidFill>
              </a:rPr>
              <a:t>Make histogram of 36 different angles (10</a:t>
            </a:r>
            <a:r>
              <a:rPr lang="it-IT" altLang="x-none" dirty="0">
                <a:solidFill>
                  <a:srgbClr val="000099"/>
                </a:solidFill>
              </a:rPr>
              <a:t> </a:t>
            </a:r>
            <a:r>
              <a:rPr lang="it-IT" altLang="x-none" dirty="0" err="1">
                <a:solidFill>
                  <a:srgbClr val="000099"/>
                </a:solidFill>
              </a:rPr>
              <a:t>degree</a:t>
            </a:r>
            <a:r>
              <a:rPr lang="it-IT" altLang="x-none" dirty="0">
                <a:solidFill>
                  <a:srgbClr val="000099"/>
                </a:solidFill>
              </a:rPr>
              <a:t> </a:t>
            </a:r>
            <a:r>
              <a:rPr lang="it-IT" altLang="x-none" dirty="0" err="1">
                <a:solidFill>
                  <a:srgbClr val="000099"/>
                </a:solidFill>
              </a:rPr>
              <a:t>increments</a:t>
            </a:r>
            <a:r>
              <a:rPr lang="en-US" altLang="x-none" dirty="0">
                <a:solidFill>
                  <a:srgbClr val="000099"/>
                </a:solidFill>
              </a:rPr>
              <a:t>).</a:t>
            </a:r>
          </a:p>
          <a:p>
            <a:pPr lvl="1"/>
            <a:r>
              <a:rPr lang="en-US" altLang="x-none" dirty="0">
                <a:solidFill>
                  <a:srgbClr val="000099"/>
                </a:solidFill>
              </a:rPr>
              <a:t>Vote into histogram based on magnitude of gradient.</a:t>
            </a:r>
          </a:p>
          <a:p>
            <a:pPr lvl="1"/>
            <a:r>
              <a:rPr lang="en-US" altLang="x-none" dirty="0">
                <a:solidFill>
                  <a:srgbClr val="000099"/>
                </a:solidFill>
              </a:rPr>
              <a:t>Detect peaks from histogram.</a:t>
            </a:r>
            <a:endParaRPr lang="ru-RU" altLang="x-none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altLang="x-none" b="1" i="1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</a:pPr>
            <a:endParaRPr lang="en-US" altLang="x-none" b="1" i="1" dirty="0" smtClean="0">
              <a:solidFill>
                <a:srgbClr val="000099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</a:pPr>
            <a:endParaRPr lang="en-US" altLang="x-none" b="1" i="1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spcBef>
                <a:spcPct val="0"/>
              </a:spcBef>
            </a:pPr>
            <a:endParaRPr lang="ru-RU" altLang="x-none" b="1" i="1" dirty="0">
              <a:solidFill>
                <a:srgbClr val="FF0000"/>
              </a:solidFill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60812" y="3985422"/>
            <a:ext cx="3962400" cy="1470026"/>
            <a:chOff x="3330575" y="1779588"/>
            <a:chExt cx="3962400" cy="1470026"/>
          </a:xfrm>
        </p:grpSpPr>
        <p:sp>
          <p:nvSpPr>
            <p:cNvPr id="99331" name="Text Box 4"/>
            <p:cNvSpPr txBox="1">
              <a:spLocks noChangeArrowheads="1"/>
            </p:cNvSpPr>
            <p:nvPr/>
          </p:nvSpPr>
          <p:spPr bwMode="auto">
            <a:xfrm>
              <a:off x="3330575" y="1779588"/>
              <a:ext cx="3962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dirty="0">
                  <a:solidFill>
                    <a:srgbClr val="000000"/>
                  </a:solidFill>
                </a:rPr>
                <a:t>Dominant direction of gradient</a:t>
              </a:r>
              <a:endParaRPr lang="ru-RU" altLang="x-none" dirty="0">
                <a:solidFill>
                  <a:srgbClr val="000000"/>
                </a:solidFill>
              </a:endParaRPr>
            </a:p>
          </p:txBody>
        </p:sp>
        <p:sp>
          <p:nvSpPr>
            <p:cNvPr id="658437" name="Rectangle 5"/>
            <p:cNvSpPr>
              <a:spLocks noChangeArrowheads="1"/>
            </p:cNvSpPr>
            <p:nvPr/>
          </p:nvSpPr>
          <p:spPr bwMode="auto">
            <a:xfrm>
              <a:off x="5891212" y="2305051"/>
              <a:ext cx="1030288" cy="9302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658438" name="Rectangle 6"/>
            <p:cNvSpPr>
              <a:spLocks noChangeArrowheads="1"/>
            </p:cNvSpPr>
            <p:nvPr/>
          </p:nvSpPr>
          <p:spPr bwMode="auto">
            <a:xfrm>
              <a:off x="4410076" y="2319339"/>
              <a:ext cx="1030287" cy="93027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99334" name="Line 7"/>
            <p:cNvSpPr>
              <a:spLocks noChangeShapeType="1"/>
            </p:cNvSpPr>
            <p:nvPr/>
          </p:nvSpPr>
          <p:spPr bwMode="auto">
            <a:xfrm flipV="1">
              <a:off x="4933950" y="2422526"/>
              <a:ext cx="0" cy="434975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" name="Line 8"/>
            <p:cNvSpPr>
              <a:spLocks noChangeShapeType="1"/>
            </p:cNvSpPr>
            <p:nvPr/>
          </p:nvSpPr>
          <p:spPr bwMode="auto">
            <a:xfrm flipV="1">
              <a:off x="6327775" y="2481263"/>
              <a:ext cx="349250" cy="36195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6" name="Text Box 9"/>
          <p:cNvSpPr txBox="1">
            <a:spLocks noChangeArrowheads="1"/>
          </p:cNvSpPr>
          <p:nvPr/>
        </p:nvSpPr>
        <p:spPr bwMode="auto">
          <a:xfrm>
            <a:off x="889001" y="5638800"/>
            <a:ext cx="96361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Tx/>
              <a:buChar char="•"/>
            </a:pPr>
            <a:r>
              <a:rPr lang="en-US" altLang="x-none" sz="2800" dirty="0">
                <a:solidFill>
                  <a:srgbClr val="000099"/>
                </a:solidFill>
              </a:rPr>
              <a:t>Extract image patches relative to this </a:t>
            </a:r>
            <a:r>
              <a:rPr lang="en-US" altLang="x-none" sz="2800" dirty="0" smtClean="0">
                <a:solidFill>
                  <a:srgbClr val="000099"/>
                </a:solidFill>
              </a:rPr>
              <a:t>orientation</a:t>
            </a:r>
          </a:p>
          <a:p>
            <a:pPr>
              <a:buFontTx/>
              <a:buChar char="•"/>
            </a:pPr>
            <a:endParaRPr lang="en-US" altLang="x-none" sz="28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2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5" name="Oval 3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0" name="Oval 8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2" name="Oval 10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3" name="Oval 11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4" name="Oval 12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5" name="Oval 13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6" name="Oval 14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7" name="Oval 15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8" name="Oval 16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59" name="Oval 17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0" name="Oval 18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1" name="Oval 19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2" name="Oval 20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3" name="Oval 21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4" name="Oval 22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5" name="Oval 23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6" name="Oval 24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7" name="Oval 2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8" name="Oval 26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69" name="Oval 27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70" name="Oval 28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71" name="Oval 29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72" name="Line 30"/>
          <p:cNvSpPr>
            <a:spLocks noChangeShapeType="1"/>
          </p:cNvSpPr>
          <p:nvPr/>
        </p:nvSpPr>
        <p:spPr bwMode="auto">
          <a:xfrm flipH="1">
            <a:off x="8837612" y="31242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371013" y="2819401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4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1013" y="2819401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3" name="Line 32"/>
          <p:cNvSpPr>
            <a:spLocks noChangeShapeType="1"/>
          </p:cNvSpPr>
          <p:nvPr/>
        </p:nvSpPr>
        <p:spPr bwMode="auto">
          <a:xfrm flipH="1">
            <a:off x="9142412" y="2667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4" name="Rectangle 33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0275" name="Line 34"/>
          <p:cNvSpPr>
            <a:spLocks noChangeShapeType="1"/>
          </p:cNvSpPr>
          <p:nvPr/>
        </p:nvSpPr>
        <p:spPr bwMode="auto">
          <a:xfrm>
            <a:off x="5180012" y="9906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5484812" y="5334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4951412" y="14478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1979612" y="2936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589212" y="3200401"/>
          <a:ext cx="11112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5" name="Equation" r:id="rId6" imgW="457200" imgH="215640" progId="Equation.3">
                  <p:embed/>
                </p:oleObj>
              </mc:Choice>
              <mc:Fallback>
                <p:oleObj name="Equation" r:id="rId6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3200401"/>
                        <a:ext cx="111125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9" name="Text Box 40"/>
          <p:cNvSpPr txBox="1">
            <a:spLocks noChangeArrowheads="1"/>
          </p:cNvSpPr>
          <p:nvPr/>
        </p:nvSpPr>
        <p:spPr bwMode="auto">
          <a:xfrm>
            <a:off x="1979612" y="2936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sp>
        <p:nvSpPr>
          <p:cNvPr id="10280" name="Rectangle 45"/>
          <p:cNvSpPr>
            <a:spLocks noChangeArrowheads="1"/>
          </p:cNvSpPr>
          <p:nvPr/>
        </p:nvSpPr>
        <p:spPr bwMode="auto">
          <a:xfrm>
            <a:off x="1674812" y="5189538"/>
            <a:ext cx="8610600" cy="3730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0281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0282" name="TextBox 47"/>
          <p:cNvSpPr txBox="1">
            <a:spLocks noChangeArrowheads="1"/>
          </p:cNvSpPr>
          <p:nvPr/>
        </p:nvSpPr>
        <p:spPr bwMode="auto">
          <a:xfrm>
            <a:off x="1827212" y="1143000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000"/>
              <a:t>Line fitting example</a:t>
            </a:r>
          </a:p>
        </p:txBody>
      </p:sp>
    </p:spTree>
    <p:extLst>
      <p:ext uri="{BB962C8B-B14F-4D97-AF65-F5344CB8AC3E}">
        <p14:creationId xmlns:p14="http://schemas.microsoft.com/office/powerpoint/2010/main" val="1811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Oval 2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69" name="Oval 3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4" name="Oval 8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6" name="Oval 10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7" name="Oval 11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8" name="Oval 12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9" name="Oval 13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0" name="Oval 14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1" name="Oval 15"/>
          <p:cNvSpPr>
            <a:spLocks noChangeArrowheads="1"/>
          </p:cNvSpPr>
          <p:nvPr/>
        </p:nvSpPr>
        <p:spPr bwMode="auto">
          <a:xfrm>
            <a:off x="5713412" y="311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2" name="Oval 16"/>
          <p:cNvSpPr>
            <a:spLocks noChangeArrowheads="1"/>
          </p:cNvSpPr>
          <p:nvPr/>
        </p:nvSpPr>
        <p:spPr bwMode="auto">
          <a:xfrm>
            <a:off x="8380412" y="2521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3" name="Oval 17"/>
          <p:cNvSpPr>
            <a:spLocks noChangeArrowheads="1"/>
          </p:cNvSpPr>
          <p:nvPr/>
        </p:nvSpPr>
        <p:spPr bwMode="auto">
          <a:xfrm>
            <a:off x="7313612" y="2826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4" name="Oval 18"/>
          <p:cNvSpPr>
            <a:spLocks noChangeArrowheads="1"/>
          </p:cNvSpPr>
          <p:nvPr/>
        </p:nvSpPr>
        <p:spPr bwMode="auto">
          <a:xfrm>
            <a:off x="7008812" y="3359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5" name="Oval 19"/>
          <p:cNvSpPr>
            <a:spLocks noChangeArrowheads="1"/>
          </p:cNvSpPr>
          <p:nvPr/>
        </p:nvSpPr>
        <p:spPr bwMode="auto">
          <a:xfrm>
            <a:off x="7770812" y="24454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6" name="Oval 20"/>
          <p:cNvSpPr>
            <a:spLocks noChangeArrowheads="1"/>
          </p:cNvSpPr>
          <p:nvPr/>
        </p:nvSpPr>
        <p:spPr bwMode="auto">
          <a:xfrm>
            <a:off x="6094412" y="6166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87" name="Oval 21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5408612" y="2140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5789612" y="2521625"/>
            <a:ext cx="259766" cy="519351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027612" y="2902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389812" y="5404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7542212" y="11500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246812" y="2064425"/>
            <a:ext cx="259766" cy="519351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6475412" y="15310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7770812" y="83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085012" y="13786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6856412" y="1226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304212" y="83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7770812" y="845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228012" y="4642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085012" y="1835825"/>
            <a:ext cx="259766" cy="519351"/>
          </a:xfrm>
          <a:prstGeom prst="ellipse">
            <a:avLst/>
          </a:prstGeom>
          <a:solidFill>
            <a:srgbClr val="3366FF"/>
          </a:solidFill>
          <a:ln w="50800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4494212" y="29718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2"/>
          <p:cNvGraphicFramePr>
            <a:graphicFrameLocks noChangeAspect="1"/>
          </p:cNvGraphicFramePr>
          <p:nvPr/>
        </p:nvGraphicFramePr>
        <p:xfrm>
          <a:off x="4341813" y="3316288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2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316288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5027612" y="3581400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4" name="Rectangle 39"/>
          <p:cNvSpPr>
            <a:spLocks noChangeArrowheads="1"/>
          </p:cNvSpPr>
          <p:nvPr/>
        </p:nvSpPr>
        <p:spPr bwMode="auto">
          <a:xfrm>
            <a:off x="1681610" y="179388"/>
            <a:ext cx="1680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4722812" y="304800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6" name="Text Box 44"/>
          <p:cNvSpPr txBox="1">
            <a:spLocks noChangeArrowheads="1"/>
          </p:cNvSpPr>
          <p:nvPr/>
        </p:nvSpPr>
        <p:spPr bwMode="auto">
          <a:xfrm>
            <a:off x="7983537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400"/>
          </a:p>
        </p:txBody>
      </p:sp>
      <p:graphicFrame>
        <p:nvGraphicFramePr>
          <p:cNvPr id="48" name="Object 4"/>
          <p:cNvGraphicFramePr>
            <a:graphicFrameLocks noChangeAspect="1"/>
          </p:cNvGraphicFramePr>
          <p:nvPr/>
        </p:nvGraphicFramePr>
        <p:xfrm>
          <a:off x="8683626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3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26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7" name="Rectangle 48"/>
          <p:cNvSpPr>
            <a:spLocks noChangeArrowheads="1"/>
          </p:cNvSpPr>
          <p:nvPr/>
        </p:nvSpPr>
        <p:spPr bwMode="auto">
          <a:xfrm>
            <a:off x="1674812" y="5749926"/>
            <a:ext cx="8610600" cy="373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308" name="Text Box 35"/>
          <p:cNvSpPr txBox="1">
            <a:spLocks noChangeArrowheads="1"/>
          </p:cNvSpPr>
          <p:nvPr/>
        </p:nvSpPr>
        <p:spPr bwMode="auto">
          <a:xfrm>
            <a:off x="1674812" y="4038601"/>
            <a:ext cx="8610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>
                <a:ea typeface="Arial" charset="0"/>
                <a:cs typeface="Arial" charset="0"/>
              </a:rPr>
              <a:t>Algorithm:</a:t>
            </a:r>
          </a:p>
          <a:p>
            <a:pPr eaLnBrk="1" hangingPunct="1"/>
            <a:endParaRPr lang="en-US" altLang="x-none" sz="900">
              <a:ea typeface="Arial" charset="0"/>
              <a:cs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Sample</a:t>
            </a:r>
            <a:r>
              <a:rPr lang="en-US" altLang="x-none" sz="2000">
                <a:ea typeface="Arial" charset="0"/>
                <a:cs typeface="Arial" charset="0"/>
              </a:rPr>
              <a:t> (randomly) the number of points required to fit the model (#=2)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Solve</a:t>
            </a:r>
            <a:r>
              <a:rPr lang="en-US" altLang="x-none" sz="2000">
                <a:ea typeface="Arial" charset="0"/>
                <a:cs typeface="Arial" charset="0"/>
              </a:rPr>
              <a:t> for model parameters using samples </a:t>
            </a:r>
          </a:p>
          <a:p>
            <a:pPr eaLnBrk="1" hangingPunct="1">
              <a:buFontTx/>
              <a:buAutoNum type="arabicPeriod"/>
            </a:pPr>
            <a:r>
              <a:rPr lang="en-US" altLang="x-none" sz="2000">
                <a:ea typeface="Arial" charset="0"/>
                <a:cs typeface="Arial" charset="0"/>
              </a:rPr>
              <a:t> </a:t>
            </a:r>
            <a:r>
              <a:rPr lang="en-US" altLang="x-none" sz="2000" b="1">
                <a:ea typeface="Arial" charset="0"/>
                <a:cs typeface="Arial" charset="0"/>
              </a:rPr>
              <a:t>Score</a:t>
            </a:r>
            <a:r>
              <a:rPr lang="en-US" altLang="x-none" sz="2000">
                <a:ea typeface="Arial" charset="0"/>
                <a:cs typeface="Arial" charset="0"/>
              </a:rPr>
              <a:t> by the fraction of inliers within a preset threshold of the model</a:t>
            </a:r>
          </a:p>
          <a:p>
            <a:pPr eaLnBrk="1" hangingPunct="1"/>
            <a:endParaRPr lang="en-US" altLang="x-none" sz="2000" b="1">
              <a:ea typeface="Arial" charset="0"/>
              <a:cs typeface="Arial" charset="0"/>
            </a:endParaRPr>
          </a:p>
          <a:p>
            <a:pPr eaLnBrk="1" hangingPunct="1"/>
            <a:r>
              <a:rPr lang="en-US" altLang="x-none" sz="2000" b="1">
                <a:ea typeface="Arial" charset="0"/>
                <a:cs typeface="Arial" charset="0"/>
              </a:rPr>
              <a:t>Repeat</a:t>
            </a:r>
            <a:r>
              <a:rPr lang="en-US" altLang="x-none" sz="2000">
                <a:ea typeface="Arial" charset="0"/>
                <a:cs typeface="Arial" charset="0"/>
              </a:rPr>
              <a:t> 1-3 until the best model is found with high confidence</a:t>
            </a:r>
          </a:p>
        </p:txBody>
      </p:sp>
    </p:spTree>
    <p:extLst>
      <p:ext uri="{BB962C8B-B14F-4D97-AF65-F5344CB8AC3E}">
        <p14:creationId xmlns:p14="http://schemas.microsoft.com/office/powerpoint/2010/main" val="7853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Choosing the parameters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344" y="1147763"/>
            <a:ext cx="95250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x-none" sz="2600" dirty="0"/>
              <a:t>Initial number of points </a:t>
            </a:r>
            <a:r>
              <a:rPr lang="en-US" altLang="x-none" sz="2600" i="1" dirty="0"/>
              <a:t>s</a:t>
            </a:r>
          </a:p>
          <a:p>
            <a:pPr lvl="1"/>
            <a:r>
              <a:rPr lang="en-US" altLang="x-none" dirty="0" smtClean="0"/>
              <a:t>Minimum </a:t>
            </a:r>
            <a:r>
              <a:rPr lang="en-US" altLang="x-none" dirty="0"/>
              <a:t>number needed to fit the model</a:t>
            </a:r>
          </a:p>
          <a:p>
            <a:pPr>
              <a:buFontTx/>
              <a:buChar char="•"/>
            </a:pPr>
            <a:r>
              <a:rPr lang="en-US" altLang="x-none" sz="2600" dirty="0"/>
              <a:t>Distance threshold </a:t>
            </a:r>
            <a:r>
              <a:rPr lang="en-US" altLang="x-none" sz="2600" i="1" dirty="0"/>
              <a:t>t</a:t>
            </a:r>
          </a:p>
          <a:p>
            <a:pPr lvl="1"/>
            <a:r>
              <a:rPr lang="en-US" altLang="x-none" dirty="0"/>
              <a:t>Choose </a:t>
            </a:r>
            <a:r>
              <a:rPr lang="en-US" altLang="x-none" sz="1900" i="1" dirty="0"/>
              <a:t>t</a:t>
            </a:r>
            <a:r>
              <a:rPr lang="en-US" altLang="x-none" sz="1900" dirty="0"/>
              <a:t> so probability for inlier is </a:t>
            </a:r>
            <a:r>
              <a:rPr lang="en-US" altLang="x-none" sz="1900" i="1" dirty="0"/>
              <a:t>p</a:t>
            </a:r>
            <a:r>
              <a:rPr lang="en-US" altLang="x-none" sz="1900" dirty="0"/>
              <a:t> (e.g. 0.95) </a:t>
            </a:r>
          </a:p>
          <a:p>
            <a:pPr lvl="1"/>
            <a:r>
              <a:rPr lang="en-US" altLang="x-none" sz="1900" dirty="0"/>
              <a:t>Zero-mean Gaussian noise with std. dev. </a:t>
            </a:r>
            <a:r>
              <a:rPr lang="el-GR" altLang="x-none" sz="1900" dirty="0"/>
              <a:t>σ</a:t>
            </a:r>
            <a:r>
              <a:rPr lang="en-US" altLang="x-none" sz="1900" dirty="0"/>
              <a:t>: </a:t>
            </a:r>
            <a:r>
              <a:rPr lang="en-US" altLang="x-none" sz="1900" dirty="0" smtClean="0"/>
              <a:t>t</a:t>
            </a:r>
            <a:r>
              <a:rPr lang="en-US" altLang="x-none" sz="1700" baseline="30000" dirty="0" smtClean="0"/>
              <a:t> </a:t>
            </a:r>
            <a:r>
              <a:rPr lang="en-US" altLang="x-none" sz="1700" dirty="0" smtClean="0"/>
              <a:t>=1.96</a:t>
            </a:r>
            <a:r>
              <a:rPr lang="el-GR" altLang="x-none" sz="1700" dirty="0" smtClean="0"/>
              <a:t>σ</a:t>
            </a:r>
            <a:endParaRPr lang="en-US" altLang="x-none" sz="1700" baseline="30000" dirty="0"/>
          </a:p>
          <a:p>
            <a:pPr>
              <a:buFontTx/>
              <a:buChar char="•"/>
            </a:pPr>
            <a:r>
              <a:rPr lang="en-US" altLang="x-none" sz="2600" dirty="0"/>
              <a:t>Number of </a:t>
            </a:r>
            <a:r>
              <a:rPr lang="en-US" altLang="x-none" sz="2600" dirty="0" smtClean="0"/>
              <a:t>iterations </a:t>
            </a:r>
            <a:r>
              <a:rPr lang="en-US" altLang="x-none" sz="2600" i="1" dirty="0" smtClean="0"/>
              <a:t>N</a:t>
            </a:r>
            <a:endParaRPr lang="en-US" altLang="x-none" sz="2600" i="1" dirty="0"/>
          </a:p>
          <a:p>
            <a:pPr lvl="1"/>
            <a:r>
              <a:rPr lang="en-US" altLang="x-none" dirty="0"/>
              <a:t>Choose </a:t>
            </a:r>
            <a:r>
              <a:rPr lang="en-US" altLang="x-none" sz="1900" i="1" dirty="0"/>
              <a:t>N</a:t>
            </a:r>
            <a:r>
              <a:rPr lang="en-US" altLang="x-none" sz="1900" dirty="0"/>
              <a:t> so that, with probability </a:t>
            </a:r>
            <a:r>
              <a:rPr lang="en-US" altLang="x-none" sz="1900" i="1" dirty="0"/>
              <a:t>p</a:t>
            </a:r>
            <a:r>
              <a:rPr lang="en-US" altLang="x-none" sz="1900" dirty="0"/>
              <a:t>, at least one random sample is free from outliers (e.g. </a:t>
            </a:r>
            <a:r>
              <a:rPr lang="en-US" altLang="x-none" sz="1900" i="1" dirty="0"/>
              <a:t>p</a:t>
            </a:r>
            <a:r>
              <a:rPr lang="en-US" altLang="x-none" sz="1900" dirty="0"/>
              <a:t>=0.99) (outlier ratio: </a:t>
            </a:r>
            <a:r>
              <a:rPr lang="en-US" altLang="x-none" sz="1900" i="1" dirty="0"/>
              <a:t>e</a:t>
            </a:r>
            <a:r>
              <a:rPr lang="en-US" altLang="x-none" sz="1900" dirty="0"/>
              <a:t>)</a:t>
            </a:r>
          </a:p>
        </p:txBody>
      </p:sp>
      <p:graphicFrame>
        <p:nvGraphicFramePr>
          <p:cNvPr id="1796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60539"/>
              </p:ext>
            </p:extLst>
          </p:nvPr>
        </p:nvGraphicFramePr>
        <p:xfrm>
          <a:off x="1979612" y="5960903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0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960903"/>
                        <a:ext cx="3200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32935"/>
              </p:ext>
            </p:extLst>
          </p:nvPr>
        </p:nvGraphicFramePr>
        <p:xfrm>
          <a:off x="1979612" y="5154722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1" name="Equation" r:id="rId6" imgW="1231560" imgH="266400" progId="Equation.3">
                  <p:embed/>
                </p:oleObj>
              </mc:Choice>
              <mc:Fallback>
                <p:oleObj name="Equation" r:id="rId6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154722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610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16689"/>
              </p:ext>
            </p:extLst>
          </p:nvPr>
        </p:nvGraphicFramePr>
        <p:xfrm>
          <a:off x="7466012" y="4556760"/>
          <a:ext cx="4176920" cy="1920240"/>
        </p:xfrm>
        <a:graphic>
          <a:graphicData uri="http://schemas.openxmlformats.org/drawingml/2006/table">
            <a:tbl>
              <a:tblPr/>
              <a:tblGrid>
                <a:gridCol w="522115"/>
                <a:gridCol w="522115"/>
                <a:gridCol w="522115"/>
                <a:gridCol w="544215"/>
                <a:gridCol w="500015"/>
                <a:gridCol w="522115"/>
                <a:gridCol w="522115"/>
                <a:gridCol w="522115"/>
              </a:tblGrid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</a:t>
                      </a: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39780" marR="397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5" name="Text Box 95"/>
          <p:cNvSpPr txBox="1">
            <a:spLocks noChangeArrowheads="1"/>
          </p:cNvSpPr>
          <p:nvPr/>
        </p:nvSpPr>
        <p:spPr bwMode="auto">
          <a:xfrm>
            <a:off x="8778876" y="6477000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400">
                <a:solidFill>
                  <a:srgbClr val="000000"/>
                </a:solidFill>
                <a:ea typeface="Arial" charset="0"/>
                <a:cs typeface="Arial" charset="0"/>
              </a:rPr>
              <a:t>Source: M. Pollefeys</a:t>
            </a:r>
          </a:p>
        </p:txBody>
      </p:sp>
    </p:spTree>
    <p:extLst>
      <p:ext uri="{BB962C8B-B14F-4D97-AF65-F5344CB8AC3E}">
        <p14:creationId xmlns:p14="http://schemas.microsoft.com/office/powerpoint/2010/main" val="70526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Robust to outliers</a:t>
            </a:r>
          </a:p>
          <a:p>
            <a:pPr lvl="1"/>
            <a:r>
              <a:rPr lang="en-US" dirty="0" smtClean="0"/>
              <a:t>Can use models with more parameters than Hough transform</a:t>
            </a:r>
          </a:p>
          <a:p>
            <a:endParaRPr lang="en-US" dirty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Computation time grows quickly with fraction of outliers and number of model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68959" y="641457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Slide from James Hays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Sparse feature descriptor: SIFT</a:t>
            </a:r>
          </a:p>
          <a:p>
            <a:r>
              <a:rPr lang="en-US" dirty="0" smtClean="0"/>
              <a:t>Model fitting</a:t>
            </a:r>
          </a:p>
          <a:p>
            <a:pPr lvl="1"/>
            <a:r>
              <a:rPr lang="en-US" dirty="0" smtClean="0"/>
              <a:t>Least squares</a:t>
            </a:r>
          </a:p>
          <a:p>
            <a:pPr lvl="1"/>
            <a:r>
              <a:rPr lang="en-US" dirty="0" smtClean="0"/>
              <a:t>Hough transform</a:t>
            </a:r>
          </a:p>
          <a:p>
            <a:pPr lvl="1"/>
            <a:r>
              <a:rPr lang="en-US" dirty="0" smtClean="0"/>
              <a:t>RANSAC</a:t>
            </a:r>
          </a:p>
          <a:p>
            <a:r>
              <a:rPr lang="en-US" b="1" dirty="0" smtClean="0"/>
              <a:t>Application: panorama stitching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2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Find corresponding feature points (SIFT)</a:t>
            </a:r>
            <a:endParaRPr lang="en-US" altLang="x-none" sz="3600" dirty="0">
              <a:solidFill>
                <a:srgbClr val="4C57FF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Fit </a:t>
            </a:r>
            <a:r>
              <a:rPr lang="en-US" altLang="x-none" sz="3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model placing the two images in correspondence</a:t>
            </a:r>
            <a:endParaRPr lang="en-US" altLang="x-none" sz="3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Blend / cut</a:t>
            </a: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6627" name="Group 1"/>
          <p:cNvGrpSpPr>
            <a:grpSpLocks/>
          </p:cNvGrpSpPr>
          <p:nvPr/>
        </p:nvGrpSpPr>
        <p:grpSpPr bwMode="auto">
          <a:xfrm>
            <a:off x="2208212" y="3657600"/>
            <a:ext cx="7789862" cy="2968625"/>
            <a:chOff x="838200" y="3810000"/>
            <a:chExt cx="7485063" cy="2663825"/>
          </a:xfrm>
        </p:grpSpPr>
        <p:pic>
          <p:nvPicPr>
            <p:cNvPr id="26628" name="Picture 4" descr="SIFT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810000"/>
              <a:ext cx="3675063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5" descr="SIF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10000"/>
              <a:ext cx="3675063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3276600" y="4610100"/>
              <a:ext cx="1905000" cy="152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4219575" y="4879975"/>
              <a:ext cx="1816100" cy="14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V="1">
              <a:off x="3711575" y="5981700"/>
              <a:ext cx="1698625" cy="1428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V="1">
              <a:off x="4168775" y="5524500"/>
              <a:ext cx="1736725" cy="412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 flipV="1">
              <a:off x="3432175" y="5105400"/>
              <a:ext cx="1825625" cy="130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205008" y="3908425"/>
              <a:ext cx="768908" cy="140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sz="9600" b="1">
                  <a:solidFill>
                    <a:srgbClr val="FF0000"/>
                  </a:solidFill>
                </a:rPr>
                <a:t>?</a:t>
              </a:r>
              <a:endParaRPr lang="ru-RU" altLang="x-none" sz="9600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inliers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inlier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  <a:endParaRPr lang="en-US" altLang="x-none" sz="3600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>
                <a:latin typeface="Calibri" charset="0"/>
                <a:ea typeface="Calibri" charset="0"/>
                <a:cs typeface="Calibri" charset="0"/>
              </a:rPr>
              <a:t>Blend / cut</a:t>
            </a: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  <a:endParaRPr lang="en-US" altLang="x-none" sz="36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Blend / cut</a:t>
            </a:r>
            <a:endParaRPr lang="en-US" altLang="x-none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  <p:pic>
        <p:nvPicPr>
          <p:cNvPr id="6" name="Picture 5" descr="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581400"/>
            <a:ext cx="62214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Aligning </a:t>
            </a:r>
            <a:r>
              <a:rPr lang="en-US" altLang="x-none" dirty="0" smtClean="0">
                <a:ea typeface="ＭＳ Ｐゴシック" charset="-128"/>
              </a:rPr>
              <a:t>Images </a:t>
            </a:r>
            <a:r>
              <a:rPr lang="en-US" altLang="x-none" dirty="0">
                <a:ea typeface="ＭＳ Ｐゴシック" charset="-128"/>
              </a:rPr>
              <a:t>with </a:t>
            </a:r>
            <a:r>
              <a:rPr lang="en-US" altLang="x-none" dirty="0" err="1">
                <a:ea typeface="ＭＳ Ｐゴシック" charset="-128"/>
              </a:rPr>
              <a:t>Homographies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4572000"/>
            <a:ext cx="6553200" cy="5334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x-none">
                <a:ea typeface="ＭＳ Ｐゴシック" charset="-128"/>
              </a:rPr>
              <a:t>Translations are not enough to align the images</a:t>
            </a:r>
          </a:p>
        </p:txBody>
      </p:sp>
      <p:pic>
        <p:nvPicPr>
          <p:cNvPr id="43011" name="Picture 6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1430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2" y="11430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33" name="Picture 13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5029200"/>
            <a:ext cx="37576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01826" y="2590800"/>
            <a:ext cx="8002587" cy="1911350"/>
            <a:chOff x="239" y="1584"/>
            <a:chExt cx="5041" cy="1204"/>
          </a:xfrm>
        </p:grpSpPr>
        <p:pic>
          <p:nvPicPr>
            <p:cNvPr id="43015" name="Picture 7" descr="IMG_0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11" descr="IMG_0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7" name="Picture 8" descr="IMG_0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8" name="Picture 12" descr="IMG_0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824"/>
              <a:ext cx="128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9" name="Text Box 15"/>
            <p:cNvSpPr txBox="1">
              <a:spLocks noChangeArrowheads="1"/>
            </p:cNvSpPr>
            <p:nvPr/>
          </p:nvSpPr>
          <p:spPr bwMode="auto">
            <a:xfrm>
              <a:off x="239" y="1584"/>
              <a:ext cx="8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latin typeface="Arial" charset="0"/>
                </a:rPr>
                <a:t>left on top</a:t>
              </a:r>
            </a:p>
          </p:txBody>
        </p:sp>
        <p:sp>
          <p:nvSpPr>
            <p:cNvPr id="43020" name="Text Box 16"/>
            <p:cNvSpPr txBox="1">
              <a:spLocks noChangeArrowheads="1"/>
            </p:cNvSpPr>
            <p:nvPr/>
          </p:nvSpPr>
          <p:spPr bwMode="auto">
            <a:xfrm>
              <a:off x="4365" y="1584"/>
              <a:ext cx="9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2000">
                  <a:latin typeface="Arial" charset="0"/>
                </a:rPr>
                <a:t>right on 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5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4" y="1142999"/>
            <a:ext cx="10137257" cy="5603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3457" y="4941017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(Write out matrix multiplication on board</a:t>
            </a:r>
          </a:p>
          <a:p>
            <a:pPr algn="ctr"/>
            <a: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for students without</a:t>
            </a:r>
            <a:b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linear algebra)</a:t>
            </a:r>
            <a:endParaRPr lang="en-US" sz="2800" dirty="0">
              <a:solidFill>
                <a:srgbClr val="001C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9389" y="1113019"/>
            <a:ext cx="6059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/ maps pixels between cameras at the same position but different rotations.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7599" y="3048000"/>
            <a:ext cx="8575012" cy="2213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Example: planar ground textures in classic games (e.g.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Super Nintendo Mario Kart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smtClean="0">
                <a:latin typeface="Calibri" charset="0"/>
                <a:ea typeface="Calibri" charset="0"/>
                <a:cs typeface="Calibri" charset="0"/>
              </a:rPr>
              <a:t>Any other examples?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0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>
                <a:ea typeface="ＭＳ Ｐゴシック" charset="-128"/>
              </a:rPr>
              <a:t>SIFT </a:t>
            </a:r>
            <a:r>
              <a:rPr lang="en-US" altLang="x-none" dirty="0" err="1" smtClean="0">
                <a:ea typeface="ＭＳ Ｐゴシック" charset="-128"/>
              </a:rPr>
              <a:t>Keypoint</a:t>
            </a:r>
            <a:r>
              <a:rPr lang="en-US" altLang="x-none" dirty="0" smtClean="0">
                <a:ea typeface="ＭＳ Ｐゴシック" charset="-128"/>
              </a:rPr>
              <a:t>: Orientation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3399"/>
              </a:buClr>
            </a:pPr>
            <a:r>
              <a:rPr lang="en-US" altLang="x-none" dirty="0">
                <a:ea typeface="ＭＳ Ｐゴシック" charset="-128"/>
              </a:rPr>
              <a:t>Orientation = </a:t>
            </a:r>
            <a:r>
              <a:rPr lang="en-US" altLang="x-none" dirty="0" smtClean="0">
                <a:ea typeface="ＭＳ Ｐゴシック" charset="-128"/>
              </a:rPr>
              <a:t>dominant </a:t>
            </a:r>
            <a:r>
              <a:rPr lang="en-US" altLang="x-none" dirty="0">
                <a:ea typeface="ＭＳ Ｐゴシック" charset="-128"/>
              </a:rPr>
              <a:t>gradient</a:t>
            </a:r>
          </a:p>
          <a:p>
            <a:pPr>
              <a:buClr>
                <a:srgbClr val="003399"/>
              </a:buClr>
            </a:pPr>
            <a:r>
              <a:rPr lang="en-US" altLang="x-none" dirty="0">
                <a:ea typeface="ＭＳ Ｐゴシック" charset="-128"/>
              </a:rPr>
              <a:t>Rotation Invariant Frame</a:t>
            </a:r>
          </a:p>
          <a:p>
            <a:pPr lvl="1">
              <a:buClr>
                <a:srgbClr val="003399"/>
              </a:buClr>
            </a:pPr>
            <a:r>
              <a:rPr lang="en-US" altLang="x-none" dirty="0">
                <a:ea typeface="ＭＳ Ｐゴシック" charset="-128"/>
              </a:rPr>
              <a:t>Scale-space position (x, y, s) + orientation (</a:t>
            </a:r>
            <a:r>
              <a:rPr lang="en-US" altLang="x-none" dirty="0">
                <a:latin typeface="Symbol" charset="2"/>
                <a:ea typeface="ＭＳ Ｐゴシック" charset="-128"/>
                <a:sym typeface="Symbol" charset="2"/>
              </a:rPr>
              <a:t></a:t>
            </a:r>
            <a:r>
              <a:rPr lang="en-US" altLang="x-none" dirty="0">
                <a:ea typeface="ＭＳ Ｐゴシック" charset="-128"/>
              </a:rPr>
              <a:t>)</a:t>
            </a:r>
          </a:p>
        </p:txBody>
      </p:sp>
      <p:pic>
        <p:nvPicPr>
          <p:cNvPr id="100355" name="Picture 4" descr="matier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3436353"/>
            <a:ext cx="4627563" cy="32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Julian Beever: Manual Homographies</a:t>
            </a:r>
            <a:endParaRPr lang="ru-RU" altLang="x-none">
              <a:ea typeface="ＭＳ Ｐゴシック" charset="-128"/>
            </a:endParaRPr>
          </a:p>
        </p:txBody>
      </p:sp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3351213" y="6400800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ru-RU" altLang="x-none">
                <a:hlinkClick r:id="rId2"/>
              </a:rPr>
              <a:t>http://users.skynet.be/J.Beever/pave.htm</a:t>
            </a:r>
            <a:endParaRPr lang="ru-RU" altLang="x-none"/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1178926"/>
            <a:ext cx="3848100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178926"/>
            <a:ext cx="3420533" cy="25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3892438"/>
            <a:ext cx="3848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80" y="3892438"/>
            <a:ext cx="3874309" cy="258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>
          <a:xfrm>
            <a:off x="1979612" y="-3175"/>
            <a:ext cx="82296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Homography</a:t>
            </a:r>
          </a:p>
        </p:txBody>
      </p:sp>
      <p:pic>
        <p:nvPicPr>
          <p:cNvPr id="46082" name="Picture 15" descr="w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9" r="28003" b="47403"/>
          <a:stretch>
            <a:fillRect/>
          </a:stretch>
        </p:blipFill>
        <p:spPr bwMode="auto">
          <a:xfrm>
            <a:off x="5765801" y="1019176"/>
            <a:ext cx="24098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6" descr="w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r="50101" b="47403"/>
          <a:stretch>
            <a:fillRect/>
          </a:stretch>
        </p:blipFill>
        <p:spPr bwMode="auto">
          <a:xfrm>
            <a:off x="3209926" y="1019176"/>
            <a:ext cx="24733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17"/>
          <p:cNvGrpSpPr>
            <a:grpSpLocks/>
          </p:cNvGrpSpPr>
          <p:nvPr/>
        </p:nvGrpSpPr>
        <p:grpSpPr bwMode="auto">
          <a:xfrm>
            <a:off x="1708150" y="1092201"/>
            <a:ext cx="3300412" cy="885825"/>
            <a:chOff x="185738" y="1092200"/>
            <a:chExt cx="3300205" cy="885613"/>
          </a:xfrm>
        </p:grpSpPr>
        <p:sp>
          <p:nvSpPr>
            <p:cNvPr id="19" name="Oval 18"/>
            <p:cNvSpPr/>
            <p:nvPr/>
          </p:nvSpPr>
          <p:spPr>
            <a:xfrm>
              <a:off x="3366888" y="1858779"/>
              <a:ext cx="119055" cy="1190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46105" name="Object 5"/>
            <p:cNvGraphicFramePr>
              <a:graphicFrameLocks noChangeAspect="1"/>
            </p:cNvGraphicFramePr>
            <p:nvPr/>
          </p:nvGraphicFramePr>
          <p:xfrm>
            <a:off x="185738" y="1092200"/>
            <a:ext cx="150495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6" name="Equation" r:id="rId5" imgW="444114" imgH="215713" progId="Equation.3">
                    <p:embed/>
                  </p:oleObj>
                </mc:Choice>
                <mc:Fallback>
                  <p:oleObj name="Equation" r:id="rId5" imgW="44411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8" y="1092200"/>
                          <a:ext cx="1504950" cy="730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>
              <a:endCxn id="19" idx="1"/>
            </p:cNvCxnSpPr>
            <p:nvPr/>
          </p:nvCxnSpPr>
          <p:spPr>
            <a:xfrm>
              <a:off x="1504867" y="1530245"/>
              <a:ext cx="1879482" cy="345992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5" name="Group 20"/>
          <p:cNvGrpSpPr>
            <a:grpSpLocks/>
          </p:cNvGrpSpPr>
          <p:nvPr/>
        </p:nvGrpSpPr>
        <p:grpSpPr bwMode="auto">
          <a:xfrm>
            <a:off x="6605587" y="1055688"/>
            <a:ext cx="3246438" cy="958850"/>
            <a:chOff x="5083182" y="1055688"/>
            <a:chExt cx="3246431" cy="958638"/>
          </a:xfrm>
        </p:grpSpPr>
        <p:sp>
          <p:nvSpPr>
            <p:cNvPr id="20" name="Oval 19"/>
            <p:cNvSpPr/>
            <p:nvPr/>
          </p:nvSpPr>
          <p:spPr>
            <a:xfrm>
              <a:off x="5083182" y="1895289"/>
              <a:ext cx="119063" cy="1190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46102" name="Object 4"/>
            <p:cNvGraphicFramePr>
              <a:graphicFrameLocks noChangeAspect="1"/>
            </p:cNvGraphicFramePr>
            <p:nvPr/>
          </p:nvGraphicFramePr>
          <p:xfrm>
            <a:off x="7054850" y="1055688"/>
            <a:ext cx="1274763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7" name="Equation" r:id="rId7" imgW="444114" imgH="215713" progId="Equation.3">
                    <p:embed/>
                  </p:oleObj>
                </mc:Choice>
                <mc:Fallback>
                  <p:oleObj name="Equation" r:id="rId7" imgW="44411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4850" y="1055688"/>
                          <a:ext cx="1274763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>
              <a:endCxn id="20" idx="5"/>
            </p:cNvCxnSpPr>
            <p:nvPr/>
          </p:nvCxnSpPr>
          <p:spPr>
            <a:xfrm rot="10800000" flipV="1">
              <a:off x="5184782" y="1347723"/>
              <a:ext cx="1906584" cy="649143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6" name="Rectangle 23"/>
          <p:cNvSpPr>
            <a:spLocks noChangeArrowheads="1"/>
          </p:cNvSpPr>
          <p:nvPr/>
        </p:nvSpPr>
        <p:spPr bwMode="auto">
          <a:xfrm>
            <a:off x="2122488" y="4926013"/>
            <a:ext cx="85439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compute </a:t>
            </a:r>
            <a:r>
              <a:rPr lang="en-US" altLang="x-none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x-none">
                <a:solidFill>
                  <a:srgbClr val="000000"/>
                </a:solidFill>
                <a:latin typeface="Arial" charset="0"/>
              </a:rPr>
              <a:t>homography given pairs of corresponding points in the images, we need to set up an equation where the parameters of </a:t>
            </a:r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x-none">
                <a:solidFill>
                  <a:srgbClr val="000000"/>
                </a:solidFill>
                <a:latin typeface="Arial" charset="0"/>
              </a:rPr>
              <a:t> are the unknowns…</a:t>
            </a:r>
          </a:p>
        </p:txBody>
      </p:sp>
      <p:sp>
        <p:nvSpPr>
          <p:cNvPr id="26" name="Oval 25"/>
          <p:cNvSpPr/>
          <p:nvPr/>
        </p:nvSpPr>
        <p:spPr>
          <a:xfrm>
            <a:off x="6861175" y="2041526"/>
            <a:ext cx="119062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6088" name="Object 6"/>
          <p:cNvGraphicFramePr>
            <a:graphicFrameLocks noChangeAspect="1"/>
          </p:cNvGraphicFramePr>
          <p:nvPr/>
        </p:nvGraphicFramePr>
        <p:xfrm>
          <a:off x="8759825" y="1968501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8" name="Equation" r:id="rId9" imgW="469696" imgH="215806" progId="Equation.3">
                  <p:embed/>
                </p:oleObj>
              </mc:Choice>
              <mc:Fallback>
                <p:oleObj name="Equation" r:id="rId9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5" y="1968501"/>
                        <a:ext cx="1346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endCxn id="26" idx="5"/>
          </p:cNvCxnSpPr>
          <p:nvPr/>
        </p:nvCxnSpPr>
        <p:spPr>
          <a:xfrm rot="10800000">
            <a:off x="6962775" y="2143125"/>
            <a:ext cx="1797050" cy="1905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090" name="Object 7"/>
          <p:cNvGraphicFramePr>
            <a:graphicFrameLocks noChangeAspect="1"/>
          </p:cNvGraphicFramePr>
          <p:nvPr/>
        </p:nvGraphicFramePr>
        <p:xfrm>
          <a:off x="1644650" y="2189164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9" name="Equation" r:id="rId11" imgW="469696" imgH="215806" progId="Equation.3">
                  <p:embed/>
                </p:oleObj>
              </mc:Choice>
              <mc:Fallback>
                <p:oleObj name="Equation" r:id="rId11" imgW="4696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2189164"/>
                        <a:ext cx="13462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5208588" y="1958976"/>
            <a:ext cx="119063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990851" y="2151063"/>
            <a:ext cx="2300287" cy="37306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3" name="TextBox 41"/>
          <p:cNvSpPr txBox="1">
            <a:spLocks noChangeArrowheads="1"/>
          </p:cNvSpPr>
          <p:nvPr/>
        </p:nvSpPr>
        <p:spPr bwMode="auto">
          <a:xfrm rot="5400000">
            <a:off x="2189956" y="3024981"/>
            <a:ext cx="58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6094" name="TextBox 42"/>
          <p:cNvSpPr txBox="1">
            <a:spLocks noChangeArrowheads="1"/>
          </p:cNvSpPr>
          <p:nvPr/>
        </p:nvSpPr>
        <p:spPr bwMode="auto">
          <a:xfrm rot="5400000">
            <a:off x="9122569" y="2842420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aphicFrame>
        <p:nvGraphicFramePr>
          <p:cNvPr id="46095" name="Object 8"/>
          <p:cNvGraphicFramePr>
            <a:graphicFrameLocks noChangeAspect="1"/>
          </p:cNvGraphicFramePr>
          <p:nvPr/>
        </p:nvGraphicFramePr>
        <p:xfrm>
          <a:off x="1676400" y="3667125"/>
          <a:ext cx="13827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0" name="Equation" r:id="rId13" imgW="482391" imgH="228501" progId="Equation.3">
                  <p:embed/>
                </p:oleObj>
              </mc:Choice>
              <mc:Fallback>
                <p:oleObj name="Equation" r:id="rId13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67125"/>
                        <a:ext cx="13827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6" name="Object 9"/>
          <p:cNvGraphicFramePr>
            <a:graphicFrameLocks noChangeAspect="1"/>
          </p:cNvGraphicFramePr>
          <p:nvPr/>
        </p:nvGraphicFramePr>
        <p:xfrm>
          <a:off x="8796338" y="3648075"/>
          <a:ext cx="13827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1" name="Equation" r:id="rId15" imgW="482391" imgH="228501" progId="Equation.3">
                  <p:embed/>
                </p:oleObj>
              </mc:Choice>
              <mc:Fallback>
                <p:oleObj name="Equation" r:id="rId15" imgW="48239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338" y="3648075"/>
                        <a:ext cx="13827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451350" y="3684588"/>
            <a:ext cx="119062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84888" y="3757613"/>
            <a:ext cx="119063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>
            <a:endCxn id="44" idx="2"/>
          </p:cNvCxnSpPr>
          <p:nvPr/>
        </p:nvCxnSpPr>
        <p:spPr>
          <a:xfrm flipV="1">
            <a:off x="3027362" y="3743326"/>
            <a:ext cx="1423988" cy="233363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6313487" y="3830638"/>
            <a:ext cx="2300288" cy="5080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92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Solving for homographies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2" y="2895600"/>
            <a:ext cx="7848600" cy="3810000"/>
          </a:xfrm>
        </p:spPr>
        <p:txBody>
          <a:bodyPr/>
          <a:lstStyle/>
          <a:p>
            <a:pPr marL="0" indent="0"/>
            <a:r>
              <a:rPr lang="en-US" altLang="x-none" sz="2000" dirty="0">
                <a:ea typeface="ＭＳ Ｐゴシック" charset="-128"/>
              </a:rPr>
              <a:t>Can set scale factor </a:t>
            </a:r>
            <a:r>
              <a:rPr lang="en-US" altLang="x-none" sz="2000" i="1" dirty="0" err="1">
                <a:ea typeface="ＭＳ Ｐゴシック" charset="-128"/>
              </a:rPr>
              <a:t>i</a:t>
            </a:r>
            <a:r>
              <a:rPr lang="en-US" altLang="x-none" sz="2000" dirty="0">
                <a:ea typeface="ＭＳ Ｐゴシック" charset="-128"/>
              </a:rPr>
              <a:t>=1. So, there are 8 unknowns.</a:t>
            </a:r>
          </a:p>
          <a:p>
            <a:pPr marL="0" indent="0"/>
            <a:r>
              <a:rPr lang="en-US" altLang="x-none" sz="2000" dirty="0">
                <a:ea typeface="ＭＳ Ｐゴシック" charset="-128"/>
              </a:rPr>
              <a:t>Set up a system of linear equations:</a:t>
            </a:r>
          </a:p>
          <a:p>
            <a:pPr marL="0" indent="0" algn="ctr"/>
            <a:r>
              <a:rPr lang="en-US" altLang="x-none" sz="2000" b="1" dirty="0">
                <a:ea typeface="ＭＳ Ｐゴシック" charset="-128"/>
              </a:rPr>
              <a:t>Ah = b</a:t>
            </a:r>
          </a:p>
          <a:p>
            <a:pPr marL="0" indent="0"/>
            <a:r>
              <a:rPr lang="en-US" altLang="x-none" sz="2000" dirty="0" smtClean="0">
                <a:ea typeface="ＭＳ Ｐゴシック" charset="-128"/>
              </a:rPr>
              <a:t>Where </a:t>
            </a:r>
            <a:r>
              <a:rPr lang="en-US" altLang="x-none" sz="2000" dirty="0">
                <a:ea typeface="ＭＳ Ｐゴシック" charset="-128"/>
              </a:rPr>
              <a:t>vector of unknowns h = [</a:t>
            </a:r>
            <a:r>
              <a:rPr lang="en-US" altLang="x-none" sz="2000" dirty="0" err="1" smtClean="0">
                <a:ea typeface="ＭＳ Ｐゴシック" charset="-128"/>
              </a:rPr>
              <a:t>a,b,c,d,e,f,g,h</a:t>
            </a:r>
            <a:r>
              <a:rPr lang="en-US" altLang="x-none" sz="2000" dirty="0" smtClean="0">
                <a:ea typeface="ＭＳ Ｐゴシック" charset="-128"/>
              </a:rPr>
              <a:t>]</a:t>
            </a:r>
            <a:r>
              <a:rPr lang="en-US" altLang="x-none" sz="2000" baseline="30000" dirty="0" smtClean="0">
                <a:ea typeface="ＭＳ Ｐゴシック" charset="-128"/>
              </a:rPr>
              <a:t>T</a:t>
            </a:r>
          </a:p>
          <a:p>
            <a:pPr marL="0" indent="0"/>
            <a:r>
              <a:rPr lang="en-US" altLang="x-none" sz="2000" dirty="0" smtClean="0">
                <a:ea typeface="ＭＳ Ｐゴシック" charset="-128"/>
              </a:rPr>
              <a:t>Multiply everything out so there are no divisions.</a:t>
            </a:r>
          </a:p>
          <a:p>
            <a:pPr marL="0" indent="0"/>
            <a:r>
              <a:rPr lang="en-US" altLang="x-none" sz="2000" dirty="0" smtClean="0">
                <a:ea typeface="ＭＳ Ｐゴシック" charset="-128"/>
              </a:rPr>
              <a:t>Need </a:t>
            </a:r>
            <a:r>
              <a:rPr lang="en-US" altLang="x-none" sz="2000" dirty="0">
                <a:ea typeface="ＭＳ Ｐゴシック" charset="-128"/>
              </a:rPr>
              <a:t>at least 8 </a:t>
            </a:r>
            <a:r>
              <a:rPr lang="en-US" altLang="x-none" sz="2000" dirty="0" err="1">
                <a:ea typeface="ＭＳ Ｐゴシック" charset="-128"/>
              </a:rPr>
              <a:t>eqs</a:t>
            </a:r>
            <a:r>
              <a:rPr lang="en-US" altLang="x-none" sz="2000" dirty="0">
                <a:ea typeface="ＭＳ Ｐゴシック" charset="-128"/>
              </a:rPr>
              <a:t>, but the more the better…</a:t>
            </a:r>
          </a:p>
          <a:p>
            <a:pPr marL="0" indent="0"/>
            <a:r>
              <a:rPr lang="en-US" altLang="x-none" sz="2000" dirty="0">
                <a:ea typeface="ＭＳ Ｐゴシック" charset="-128"/>
              </a:rPr>
              <a:t>Solve for </a:t>
            </a:r>
            <a:r>
              <a:rPr lang="en-US" altLang="x-none" sz="2000" dirty="0" smtClean="0">
                <a:ea typeface="ＭＳ Ｐゴシック" charset="-128"/>
              </a:rPr>
              <a:t>h using </a:t>
            </a:r>
            <a:r>
              <a:rPr lang="en-US" altLang="x-none" sz="2000" dirty="0">
                <a:ea typeface="ＭＳ Ｐゴシック" charset="-128"/>
              </a:rPr>
              <a:t>least-squares: </a:t>
            </a:r>
          </a:p>
          <a:p>
            <a:pPr marL="0" indent="0"/>
            <a:endParaRPr lang="en-US" altLang="x-none" sz="2000" dirty="0">
              <a:ea typeface="ＭＳ Ｐゴシック" charset="-128"/>
            </a:endParaRP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3960812" y="1295400"/>
          <a:ext cx="3259138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8" name="Equation" r:id="rId4" imgW="1536126" imgH="698339" progId="Equation.3">
                  <p:embed/>
                </p:oleObj>
              </mc:Choice>
              <mc:Fallback>
                <p:oleObj name="Equation" r:id="rId4" imgW="1536126" imgH="6983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1295400"/>
                        <a:ext cx="3259138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9"/>
          <p:cNvSpPr>
            <a:spLocks noChangeArrowheads="1"/>
          </p:cNvSpPr>
          <p:nvPr/>
        </p:nvSpPr>
        <p:spPr bwMode="auto">
          <a:xfrm>
            <a:off x="4908551" y="912814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ja-JP" altLang="en-US" b="1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ja-JP" b="1">
                <a:solidFill>
                  <a:srgbClr val="000000"/>
                </a:solidFill>
                <a:latin typeface="Arial" charset="0"/>
              </a:rPr>
              <a:t>Hp</a:t>
            </a:r>
            <a:endParaRPr lang="en-US" altLang="x-none" b="1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8133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5777536"/>
              </p:ext>
            </p:extLst>
          </p:nvPr>
        </p:nvGraphicFramePr>
        <p:xfrm>
          <a:off x="5713412" y="5072399"/>
          <a:ext cx="1600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9" name="Equation" r:id="rId6" imgW="812447" imgH="266584" progId="Equation.3">
                  <p:embed/>
                </p:oleObj>
              </mc:Choice>
              <mc:Fallback>
                <p:oleObj name="Equation" r:id="rId6" imgW="812447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072399"/>
                        <a:ext cx="16002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7842" y="5657392"/>
            <a:ext cx="6474849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400" dirty="0" err="1"/>
              <a:t>Matlab</a:t>
            </a:r>
            <a:r>
              <a:rPr lang="en-US" altLang="x-none" sz="2400" dirty="0"/>
              <a:t>: </a:t>
            </a:r>
            <a:r>
              <a:rPr lang="en-US" altLang="x-none" sz="2400" dirty="0">
                <a:latin typeface="Courier New" charset="0"/>
                <a:ea typeface="Courier New" charset="0"/>
                <a:cs typeface="Courier New" charset="0"/>
              </a:rPr>
              <a:t>p = A \ y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2400" dirty="0" smtClean="0"/>
              <a:t>Python: </a:t>
            </a:r>
            <a:r>
              <a:rPr lang="en-US" altLang="x-none" sz="2400" dirty="0">
                <a:latin typeface="Courier New" charset="0"/>
                <a:ea typeface="Courier New" charset="0"/>
                <a:cs typeface="Courier New" charset="0"/>
              </a:rPr>
              <a:t>p 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numpy.linalg.lstsq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(A, y)</a:t>
            </a:r>
            <a:endParaRPr lang="en-US" altLang="x-none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44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statu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457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6"/>
          <p:cNvSpPr txBox="1">
            <a:spLocks noChangeArrowheads="1"/>
          </p:cNvSpPr>
          <p:nvPr/>
        </p:nvSpPr>
        <p:spPr bwMode="auto">
          <a:xfrm>
            <a:off x="7999412" y="2274889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im2</a:t>
            </a:r>
          </a:p>
        </p:txBody>
      </p:sp>
      <p:pic>
        <p:nvPicPr>
          <p:cNvPr id="50179" name="Picture 7" descr="statu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7200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2970212" y="24384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im1</a:t>
            </a:r>
          </a:p>
        </p:txBody>
      </p:sp>
      <p:sp>
        <p:nvSpPr>
          <p:cNvPr id="12" name="Oval 11"/>
          <p:cNvSpPr/>
          <p:nvPr/>
        </p:nvSpPr>
        <p:spPr>
          <a:xfrm>
            <a:off x="6932612" y="1516063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3412" y="3810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18612" y="1592263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8012" y="381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3412" y="22860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04012" y="32766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18012" y="22860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8212" y="38862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statu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457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7999412" y="2274889"/>
            <a:ext cx="106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im2</a:t>
            </a:r>
          </a:p>
        </p:txBody>
      </p:sp>
      <p:pic>
        <p:nvPicPr>
          <p:cNvPr id="52227" name="Picture 7" descr="statu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7200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8"/>
          <p:cNvSpPr txBox="1">
            <a:spLocks noChangeArrowheads="1"/>
          </p:cNvSpPr>
          <p:nvPr/>
        </p:nvSpPr>
        <p:spPr bwMode="auto">
          <a:xfrm>
            <a:off x="2970212" y="24384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im1</a:t>
            </a:r>
          </a:p>
        </p:txBody>
      </p:sp>
      <p:sp>
        <p:nvSpPr>
          <p:cNvPr id="12" name="Oval 11"/>
          <p:cNvSpPr/>
          <p:nvPr/>
        </p:nvSpPr>
        <p:spPr>
          <a:xfrm>
            <a:off x="6932612" y="16002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3412" y="381000"/>
            <a:ext cx="2286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218612" y="1592263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8012" y="381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3412" y="22860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704012" y="32766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18012" y="22860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8212" y="3886200"/>
            <a:ext cx="228600" cy="2286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6412" y="457200"/>
            <a:ext cx="3124200" cy="3657600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Content Placeholder 3" descr="warpedim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26" y="381001"/>
            <a:ext cx="4967287" cy="4525963"/>
          </a:xfrm>
        </p:spPr>
      </p:pic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6323012" y="4648200"/>
            <a:ext cx="4129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000">
                <a:solidFill>
                  <a:srgbClr val="000000"/>
                </a:solidFill>
                <a:latin typeface="Calibri" charset="0"/>
              </a:rPr>
              <a:t>im1 warped into reference frame of im2.</a:t>
            </a:r>
          </a:p>
        </p:txBody>
      </p:sp>
      <p:pic>
        <p:nvPicPr>
          <p:cNvPr id="54275" name="Picture 5" descr="statu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360738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3046412" y="51768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im2</a:t>
            </a:r>
          </a:p>
        </p:txBody>
      </p:sp>
      <p:pic>
        <p:nvPicPr>
          <p:cNvPr id="54277" name="Picture 7" descr="statue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7200"/>
            <a:ext cx="2625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8"/>
          <p:cNvSpPr txBox="1">
            <a:spLocks noChangeArrowheads="1"/>
          </p:cNvSpPr>
          <p:nvPr/>
        </p:nvSpPr>
        <p:spPr bwMode="auto">
          <a:xfrm>
            <a:off x="2970212" y="243840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>
                <a:solidFill>
                  <a:srgbClr val="000000"/>
                </a:solidFill>
                <a:latin typeface="Calibri" charset="0"/>
              </a:rPr>
              <a:t>im1</a:t>
            </a:r>
          </a:p>
        </p:txBody>
      </p:sp>
      <p:cxnSp>
        <p:nvCxnSpPr>
          <p:cNvPr id="11" name="Curved Connector 10"/>
          <p:cNvCxnSpPr/>
          <p:nvPr/>
        </p:nvCxnSpPr>
        <p:spPr>
          <a:xfrm rot="10800000">
            <a:off x="2055812" y="457200"/>
            <a:ext cx="4876800" cy="1143000"/>
          </a:xfrm>
          <a:prstGeom prst="curvedConnector3">
            <a:avLst>
              <a:gd name="adj1" fmla="val 133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3808412" y="1905000"/>
            <a:ext cx="4724400" cy="14478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912811" y="6019800"/>
            <a:ext cx="97536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200" dirty="0" smtClean="0">
                <a:solidFill>
                  <a:srgbClr val="000000"/>
                </a:solidFill>
                <a:latin typeface="Calibri" charset="0"/>
              </a:rPr>
              <a:t>Can use </a:t>
            </a:r>
            <a:r>
              <a:rPr lang="en-US" altLang="x-none" sz="2200" dirty="0" err="1" smtClean="0">
                <a:solidFill>
                  <a:srgbClr val="000000"/>
                </a:solidFill>
                <a:latin typeface="Calibri" charset="0"/>
                <a:hlinkClick r:id="rId6"/>
              </a:rPr>
              <a:t>skimage.transform.ProjectiveTransform</a:t>
            </a:r>
            <a:r>
              <a:rPr lang="en-US" altLang="x-none" sz="2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x-none" sz="2200" dirty="0">
                <a:solidFill>
                  <a:srgbClr val="000000"/>
                </a:solidFill>
                <a:latin typeface="Calibri" charset="0"/>
              </a:rPr>
              <a:t>to ask for the colors (possibly interpolated) from im1 at all the positions needed in im2</a:t>
            </a:r>
            <a:r>
              <a:rPr lang="ja-JP" altLang="en-US" sz="2200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en-US" altLang="ja-JP" sz="2200" dirty="0">
                <a:solidFill>
                  <a:srgbClr val="000000"/>
                </a:solidFill>
                <a:latin typeface="Calibri" charset="0"/>
              </a:rPr>
              <a:t>s reference frame.</a:t>
            </a:r>
            <a:endParaRPr lang="en-US" altLang="x-none" sz="2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x-none" altLang="x-none">
              <a:latin typeface="Calibri" charset="0"/>
              <a:ea typeface="ＭＳ Ｐゴシック" charset="-128"/>
            </a:endParaRPr>
          </a:p>
        </p:txBody>
      </p:sp>
      <p:pic>
        <p:nvPicPr>
          <p:cNvPr id="56322" name="Content Placeholder 3" descr="combo_statu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609601"/>
            <a:ext cx="7845425" cy="5745163"/>
          </a:xfrm>
        </p:spPr>
      </p:pic>
      <p:sp>
        <p:nvSpPr>
          <p:cNvPr id="5" name="Rectangle 4"/>
          <p:cNvSpPr/>
          <p:nvPr/>
        </p:nvSpPr>
        <p:spPr>
          <a:xfrm>
            <a:off x="4646612" y="838200"/>
            <a:ext cx="2819400" cy="22098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Matching </a:t>
            </a:r>
            <a:r>
              <a:rPr lang="en-US" altLang="x-none" dirty="0" smtClean="0">
                <a:ea typeface="ＭＳ Ｐゴシック" charset="-128"/>
              </a:rPr>
              <a:t>features with RANSAC + </a:t>
            </a:r>
            <a:r>
              <a:rPr lang="en-US" altLang="x-none" dirty="0" err="1" smtClean="0">
                <a:ea typeface="ＭＳ Ｐゴシック" charset="-128"/>
              </a:rPr>
              <a:t>homography</a:t>
            </a:r>
            <a:endParaRPr lang="en-US" altLang="x-none" dirty="0">
              <a:ea typeface="ＭＳ Ｐゴシック" charset="-128"/>
            </a:endParaRPr>
          </a:p>
        </p:txBody>
      </p:sp>
      <p:pic>
        <p:nvPicPr>
          <p:cNvPr id="1085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812" y="1371600"/>
            <a:ext cx="6515100" cy="5257800"/>
          </a:xfrm>
        </p:spPr>
      </p:pic>
      <p:sp>
        <p:nvSpPr>
          <p:cNvPr id="708612" name="Line 4"/>
          <p:cNvSpPr>
            <a:spLocks noChangeShapeType="1"/>
          </p:cNvSpPr>
          <p:nvPr/>
        </p:nvSpPr>
        <p:spPr bwMode="auto">
          <a:xfrm flipV="1">
            <a:off x="5389562" y="41148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 flipV="1">
            <a:off x="5618162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V="1">
            <a:off x="5618162" y="2514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5" name="Line 7"/>
          <p:cNvSpPr>
            <a:spLocks noChangeShapeType="1"/>
          </p:cNvSpPr>
          <p:nvPr/>
        </p:nvSpPr>
        <p:spPr bwMode="auto">
          <a:xfrm flipV="1">
            <a:off x="5160962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6" name="Line 8"/>
          <p:cNvSpPr>
            <a:spLocks noChangeShapeType="1"/>
          </p:cNvSpPr>
          <p:nvPr/>
        </p:nvSpPr>
        <p:spPr bwMode="auto">
          <a:xfrm flipV="1">
            <a:off x="5160962" y="38100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7" name="Line 9"/>
          <p:cNvSpPr>
            <a:spLocks noChangeShapeType="1"/>
          </p:cNvSpPr>
          <p:nvPr/>
        </p:nvSpPr>
        <p:spPr bwMode="auto">
          <a:xfrm>
            <a:off x="4475162" y="33528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8" name="Line 10"/>
          <p:cNvSpPr>
            <a:spLocks noChangeShapeType="1"/>
          </p:cNvSpPr>
          <p:nvPr/>
        </p:nvSpPr>
        <p:spPr bwMode="auto">
          <a:xfrm>
            <a:off x="4475162" y="24384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3027362" y="58674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>
                <a:solidFill>
                  <a:srgbClr val="000000"/>
                </a:solidFill>
              </a:rPr>
              <a:t>What do we do about the </a:t>
            </a:r>
            <a:r>
              <a:rPr lang="en-US" altLang="en-US">
                <a:solidFill>
                  <a:srgbClr val="000000"/>
                </a:solidFill>
              </a:rPr>
              <a:t>“</a:t>
            </a:r>
            <a:r>
              <a:rPr lang="en-US" altLang="x-none">
                <a:solidFill>
                  <a:srgbClr val="000000"/>
                </a:solidFill>
              </a:rPr>
              <a:t>bad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  <a:r>
              <a:rPr lang="en-US" altLang="x-none">
                <a:solidFill>
                  <a:srgbClr val="000000"/>
                </a:solidFill>
              </a:rPr>
              <a:t> matches?</a:t>
            </a:r>
          </a:p>
        </p:txBody>
      </p:sp>
    </p:spTree>
    <p:extLst>
      <p:ext uri="{BB962C8B-B14F-4D97-AF65-F5344CB8AC3E}">
        <p14:creationId xmlns:p14="http://schemas.microsoft.com/office/powerpoint/2010/main" val="4731437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nimBg="1"/>
      <p:bldP spid="708613" grpId="0" animBg="1"/>
      <p:bldP spid="708614" grpId="0" animBg="1"/>
      <p:bldP spid="708615" grpId="0" animBg="1"/>
      <p:bldP spid="708616" grpId="0" animBg="1"/>
      <p:bldP spid="708617" grpId="0" animBg="1"/>
      <p:bldP spid="708618" grpId="0" animBg="1"/>
      <p:bldP spid="7086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RANSAC for estimating homography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2" y="1752600"/>
            <a:ext cx="8153400" cy="4343400"/>
          </a:xfrm>
        </p:spPr>
        <p:txBody>
          <a:bodyPr/>
          <a:lstStyle/>
          <a:p>
            <a:pPr marL="533400" indent="-533400"/>
            <a:r>
              <a:rPr lang="en-US" altLang="x-none" sz="3200">
                <a:ea typeface="ＭＳ Ｐゴシック" charset="-128"/>
              </a:rPr>
              <a:t>RANSAC loop: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Select four feature pairs (at random)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Compute homography H (exact)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Compute </a:t>
            </a:r>
            <a:r>
              <a:rPr lang="en-US" altLang="x-none" sz="3200" i="1">
                <a:ea typeface="ＭＳ Ｐゴシック" charset="-128"/>
              </a:rPr>
              <a:t>inliers</a:t>
            </a:r>
            <a:r>
              <a:rPr lang="en-US" altLang="x-none" sz="3200">
                <a:ea typeface="ＭＳ Ｐゴシック" charset="-128"/>
              </a:rPr>
              <a:t> where  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SSD(p</a:t>
            </a:r>
            <a:r>
              <a:rPr lang="en-US" altLang="x-none" sz="3200" i="1" baseline="-25000">
                <a:latin typeface="Times New Roman" charset="0"/>
                <a:ea typeface="ＭＳ Ｐゴシック" charset="-128"/>
              </a:rPr>
              <a:t>i</a:t>
            </a:r>
            <a:r>
              <a:rPr lang="en-US" altLang="en-US" sz="3200" i="1">
                <a:latin typeface="Times New Roman" charset="0"/>
                <a:ea typeface="ＭＳ Ｐゴシック" charset="-128"/>
              </a:rPr>
              <a:t>’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, </a:t>
            </a:r>
            <a:r>
              <a:rPr lang="en-US" altLang="x-none" sz="3200" b="1" i="1">
                <a:latin typeface="Times New Roman" charset="0"/>
                <a:ea typeface="ＭＳ Ｐゴシック" charset="-128"/>
              </a:rPr>
              <a:t>H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 p</a:t>
            </a:r>
            <a:r>
              <a:rPr lang="en-US" altLang="x-none" sz="3200" i="1" baseline="-25000">
                <a:latin typeface="Times New Roman" charset="0"/>
                <a:ea typeface="ＭＳ Ｐゴシック" charset="-128"/>
              </a:rPr>
              <a:t>i)</a:t>
            </a:r>
            <a:r>
              <a:rPr lang="en-US" altLang="x-none" sz="3200" i="1">
                <a:latin typeface="Times New Roman" charset="0"/>
                <a:ea typeface="ＭＳ Ｐゴシック" charset="-128"/>
              </a:rPr>
              <a:t> &lt; </a:t>
            </a:r>
            <a:r>
              <a:rPr lang="el-GR" altLang="x-none" sz="3200" i="1">
                <a:latin typeface="Times New Roman" charset="0"/>
                <a:ea typeface="ＭＳ Ｐゴシック" charset="-128"/>
              </a:rPr>
              <a:t>ε</a:t>
            </a:r>
            <a:endParaRPr lang="el-GR" altLang="x-none" sz="3200">
              <a:latin typeface="Times New Roman" charset="0"/>
              <a:ea typeface="ＭＳ Ｐゴシック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Keep largest set of inliers</a:t>
            </a:r>
          </a:p>
          <a:p>
            <a:pPr marL="533400" indent="-533400">
              <a:buFontTx/>
              <a:buAutoNum type="arabicPeriod"/>
            </a:pPr>
            <a:r>
              <a:rPr lang="en-US" altLang="x-none" sz="3200">
                <a:ea typeface="ＭＳ Ｐゴシック" charset="-128"/>
              </a:rPr>
              <a:t>Re-compute least-squares H estimate on all of the inliers</a:t>
            </a:r>
            <a:endParaRPr lang="en-US" altLang="x-none" sz="3200" i="1">
              <a:latin typeface="Times New Roman" charset="0"/>
              <a:ea typeface="ＭＳ Ｐゴシック" charset="-128"/>
            </a:endParaRPr>
          </a:p>
        </p:txBody>
      </p:sp>
      <p:sp>
        <p:nvSpPr>
          <p:cNvPr id="712708" name="Freeform 4"/>
          <p:cNvSpPr>
            <a:spLocks/>
          </p:cNvSpPr>
          <p:nvPr/>
        </p:nvSpPr>
        <p:spPr bwMode="auto">
          <a:xfrm>
            <a:off x="1738312" y="2514600"/>
            <a:ext cx="469900" cy="762000"/>
          </a:xfrm>
          <a:custGeom>
            <a:avLst/>
            <a:gdLst>
              <a:gd name="T0" fmla="*/ 624998750 w 296"/>
              <a:gd name="T1" fmla="*/ 448027778 h 1296"/>
              <a:gd name="T2" fmla="*/ 20161250 w 296"/>
              <a:gd name="T3" fmla="*/ 149342593 h 1296"/>
              <a:gd name="T4" fmla="*/ 745966250 w 296"/>
              <a:gd name="T5" fmla="*/ 0 h 1296"/>
              <a:gd name="T6" fmla="*/ 0 60000 65536"/>
              <a:gd name="T7" fmla="*/ 0 60000 65536"/>
              <a:gd name="T8" fmla="*/ 0 60000 65536"/>
              <a:gd name="T9" fmla="*/ 0 w 296"/>
              <a:gd name="T10" fmla="*/ 0 h 1296"/>
              <a:gd name="T11" fmla="*/ 296 w 29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1296">
                <a:moveTo>
                  <a:pt x="248" y="1296"/>
                </a:moveTo>
                <a:cubicBezTo>
                  <a:pt x="124" y="972"/>
                  <a:pt x="0" y="648"/>
                  <a:pt x="8" y="432"/>
                </a:cubicBezTo>
                <a:cubicBezTo>
                  <a:pt x="16" y="216"/>
                  <a:pt x="248" y="72"/>
                  <a:pt x="296" y="0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5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build="p"/>
      <p:bldP spid="71270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RANSAC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4000">
                <a:ea typeface="ＭＳ Ｐゴシック" charset="-128"/>
              </a:rPr>
              <a:t>The key idea is </a:t>
            </a:r>
            <a:r>
              <a:rPr lang="en-US" altLang="x-none" sz="4000" i="1">
                <a:ea typeface="ＭＳ Ｐゴシック" charset="-128"/>
              </a:rPr>
              <a:t>not</a:t>
            </a:r>
            <a:r>
              <a:rPr lang="en-US" altLang="x-none" sz="4000">
                <a:ea typeface="ＭＳ Ｐゴシック" charset="-128"/>
              </a:rPr>
              <a:t> that there are more inliers than outliers, but that the outliers are wrong in </a:t>
            </a:r>
            <a:r>
              <a:rPr lang="en-US" altLang="x-none" sz="4000" i="1">
                <a:ea typeface="ＭＳ Ｐゴシック" charset="-128"/>
              </a:rPr>
              <a:t>different</a:t>
            </a:r>
            <a:r>
              <a:rPr lang="en-US" altLang="x-none" sz="4000">
                <a:ea typeface="ＭＳ Ｐゴシック" charset="-128"/>
              </a:rPr>
              <a:t> ways.</a:t>
            </a:r>
          </a:p>
          <a:p>
            <a:endParaRPr lang="en-US" altLang="x-none" sz="4000">
              <a:ea typeface="ＭＳ Ｐゴシック" charset="-128"/>
            </a:endParaRPr>
          </a:p>
          <a:p>
            <a:r>
              <a:rPr lang="en-US" altLang="en-US" sz="4000">
                <a:ea typeface="ＭＳ Ｐゴシック" charset="-128"/>
              </a:rPr>
              <a:t>“</a:t>
            </a:r>
            <a:r>
              <a:rPr lang="en-US" altLang="x-none" sz="4000">
                <a:ea typeface="ＭＳ Ｐゴシック" charset="-128"/>
              </a:rPr>
              <a:t>All happy families are alike; each unhappy family is unhappy in its own way.</a:t>
            </a:r>
            <a:r>
              <a:rPr lang="en-US" altLang="en-US" sz="4000">
                <a:ea typeface="ＭＳ Ｐゴシック" charset="-128"/>
              </a:rPr>
              <a:t>”</a:t>
            </a:r>
            <a:r>
              <a:rPr lang="en-US" altLang="x-none" sz="4000">
                <a:ea typeface="ＭＳ Ｐゴシック" charset="-128"/>
              </a:rPr>
              <a:t/>
            </a:r>
            <a:br>
              <a:rPr lang="en-US" altLang="x-none" sz="4000">
                <a:ea typeface="ＭＳ Ｐゴシック" charset="-128"/>
              </a:rPr>
            </a:br>
            <a:r>
              <a:rPr lang="en-US" altLang="x-none" sz="4000">
                <a:ea typeface="ＭＳ Ｐゴシック" charset="-128"/>
              </a:rPr>
              <a:t>– Tolstoy, Anne Karenina</a:t>
            </a:r>
          </a:p>
        </p:txBody>
      </p:sp>
    </p:spTree>
    <p:extLst>
      <p:ext uri="{BB962C8B-B14F-4D97-AF65-F5344CB8AC3E}">
        <p14:creationId xmlns:p14="http://schemas.microsoft.com/office/powerpoint/2010/main" val="1515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Descriptor (A Feature Vector)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222728"/>
            <a:ext cx="11460639" cy="4525963"/>
          </a:xfrm>
        </p:spPr>
        <p:txBody>
          <a:bodyPr/>
          <a:lstStyle/>
          <a:p>
            <a:pPr marL="0" indent="0"/>
            <a:r>
              <a:rPr lang="en-US" altLang="x-none" dirty="0" smtClean="0">
                <a:ea typeface="ＭＳ Ｐゴシック" charset="-128"/>
              </a:rPr>
              <a:t> Image </a:t>
            </a:r>
            <a:r>
              <a:rPr lang="en-US" altLang="x-none" dirty="0">
                <a:ea typeface="ＭＳ Ｐゴシック" charset="-128"/>
              </a:rPr>
              <a:t>gradients are sampled over 16x16 array of </a:t>
            </a:r>
            <a:r>
              <a:rPr lang="en-US" altLang="x-none" dirty="0" smtClean="0">
                <a:ea typeface="ＭＳ Ｐゴシック" charset="-128"/>
              </a:rPr>
              <a:t>locations.</a:t>
            </a:r>
          </a:p>
          <a:p>
            <a:pPr marL="0" indent="0"/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smtClean="0">
                <a:ea typeface="ＭＳ Ｐゴシック" charset="-128"/>
              </a:rPr>
              <a:t>Find gradient angles relative to </a:t>
            </a:r>
            <a:r>
              <a:rPr lang="en-US" altLang="x-none" dirty="0" err="1" smtClean="0">
                <a:ea typeface="ＭＳ Ｐゴシック" charset="-128"/>
              </a:rPr>
              <a:t>keypoint</a:t>
            </a:r>
            <a:r>
              <a:rPr lang="en-US" altLang="x-none" dirty="0" smtClean="0">
                <a:ea typeface="ＭＳ Ｐゴシック" charset="-128"/>
              </a:rPr>
              <a:t> orientation (in blue)</a:t>
            </a:r>
            <a:endParaRPr lang="en-US" altLang="x-none" dirty="0">
              <a:ea typeface="ＭＳ Ｐゴシック" charset="-128"/>
            </a:endParaRPr>
          </a:p>
          <a:p>
            <a:pPr marL="0" indent="0"/>
            <a:r>
              <a:rPr lang="en-US" altLang="x-none" dirty="0" smtClean="0">
                <a:ea typeface="ＭＳ Ｐゴシック" charset="-128"/>
              </a:rPr>
              <a:t> Accumulate into array </a:t>
            </a:r>
            <a:r>
              <a:rPr lang="en-US" altLang="x-none" dirty="0">
                <a:ea typeface="ＭＳ Ｐゴシック" charset="-128"/>
              </a:rPr>
              <a:t>of orientation histograms</a:t>
            </a:r>
          </a:p>
          <a:p>
            <a:pPr marL="0" indent="0"/>
            <a:r>
              <a:rPr lang="en-US" altLang="x-none" dirty="0" smtClean="0">
                <a:ea typeface="ＭＳ Ｐゴシック" charset="-128"/>
              </a:rPr>
              <a:t> 8 </a:t>
            </a:r>
            <a:r>
              <a:rPr lang="en-US" altLang="x-none" dirty="0">
                <a:ea typeface="ＭＳ Ｐゴシック" charset="-128"/>
              </a:rPr>
              <a:t>orientations x 4x4 histogram array = 128 dimensions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fld id="{FEC5D1D8-2B25-1D4A-B723-D3039E0216AB}" type="slidenum">
              <a:rPr lang="en-US" altLang="x-none" sz="1400"/>
              <a:pPr algn="l"/>
              <a:t>6</a:t>
            </a:fld>
            <a:endParaRPr lang="en-US" altLang="x-none" sz="1400"/>
          </a:p>
        </p:txBody>
      </p:sp>
      <p:pic>
        <p:nvPicPr>
          <p:cNvPr id="40964" name="Picture 2" descr="Screen Shot 2013-10-31 at 1.54.33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3511412"/>
            <a:ext cx="7270749" cy="347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049202" y="3796807"/>
            <a:ext cx="0" cy="1371599"/>
          </a:xfrm>
          <a:prstGeom prst="straightConnector1">
            <a:avLst/>
          </a:prstGeom>
          <a:ln w="38100">
            <a:solidFill>
              <a:srgbClr val="001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40490" y="3224100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1CFF"/>
                </a:solidFill>
                <a:latin typeface="Times New Roman" charset="0"/>
                <a:ea typeface="Times New Roman" charset="0"/>
                <a:cs typeface="Times New Roman" charset="0"/>
              </a:rPr>
              <a:t>Keypoint</a:t>
            </a:r>
            <a:endParaRPr lang="en-US" sz="2800" dirty="0">
              <a:solidFill>
                <a:srgbClr val="001C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441" y="1371600"/>
            <a:ext cx="1135237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Find corresponding feature points</a:t>
            </a:r>
            <a:endParaRPr lang="en-US" altLang="x-none" sz="36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latin typeface="Calibri" charset="0"/>
                <a:ea typeface="Calibri" charset="0"/>
                <a:cs typeface="Calibri" charset="0"/>
              </a:rPr>
              <a:t>Fit a model placing the two images in correspondence</a:t>
            </a:r>
          </a:p>
          <a:p>
            <a:pPr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4C57FF"/>
                </a:solidFill>
                <a:latin typeface="Calibri" charset="0"/>
                <a:ea typeface="Calibri" charset="0"/>
                <a:cs typeface="Calibri" charset="0"/>
              </a:rPr>
              <a:t>Blend</a:t>
            </a: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endParaRPr lang="en-US" altLang="x-none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Feature-based Panorama Stitching</a:t>
            </a:r>
            <a:endParaRPr lang="en-US" dirty="0"/>
          </a:p>
        </p:txBody>
      </p:sp>
      <p:pic>
        <p:nvPicPr>
          <p:cNvPr id="6" name="Picture 5" descr="h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581400"/>
            <a:ext cx="62214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167599" y="3048000"/>
            <a:ext cx="7826639" cy="2213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Easy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blending: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for each pixel in the overlap region, use linear interpolation with weights based on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distances.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Fancier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blending: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  <a:hlinkClick r:id="rId3"/>
              </a:rPr>
              <a:t>Poisson blending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Panorama Blending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0274" y="4916774"/>
            <a:ext cx="9296400" cy="1600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x-none">
                <a:ea typeface="ＭＳ Ｐゴシック" charset="-128"/>
              </a:rPr>
              <a:t>Pick one image (red)</a:t>
            </a:r>
          </a:p>
          <a:p>
            <a:pPr marL="457200" indent="-457200">
              <a:buFontTx/>
              <a:buAutoNum type="arabicPeriod"/>
            </a:pPr>
            <a:r>
              <a:rPr lang="en-US" altLang="x-none" dirty="0">
                <a:ea typeface="ＭＳ Ｐゴシック" charset="-128"/>
              </a:rPr>
              <a:t>Warp the other images towards it (usually, one by one)</a:t>
            </a:r>
          </a:p>
          <a:p>
            <a:pPr marL="457200" indent="-457200">
              <a:buFontTx/>
              <a:buAutoNum type="arabicPeriod"/>
            </a:pPr>
            <a:r>
              <a:rPr lang="en-US" altLang="x-none" dirty="0">
                <a:ea typeface="ＭＳ Ｐゴシック" charset="-128"/>
              </a:rPr>
              <a:t>Blend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35374"/>
            <a:ext cx="84502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54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Descriptor (A Feature Vector)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“SIFT” = </a:t>
            </a:r>
          </a:p>
          <a:p>
            <a:pPr lvl="1"/>
            <a:r>
              <a:rPr lang="en-US" dirty="0" smtClean="0"/>
              <a:t>Difference of Gaussian </a:t>
            </a:r>
            <a:r>
              <a:rPr lang="en-US" dirty="0" err="1" smtClean="0"/>
              <a:t>keypoint</a:t>
            </a:r>
            <a:r>
              <a:rPr lang="en-US" dirty="0" smtClean="0"/>
              <a:t> detector, plus</a:t>
            </a:r>
          </a:p>
          <a:p>
            <a:pPr lvl="1"/>
            <a:r>
              <a:rPr lang="en-US" dirty="0" smtClean="0"/>
              <a:t>SIFT descriptor</a:t>
            </a:r>
          </a:p>
          <a:p>
            <a:pPr lvl="1"/>
            <a:r>
              <a:rPr lang="en-US" dirty="0" smtClean="0"/>
              <a:t>But you can also use SIFT descriptor computed at other locations</a:t>
            </a:r>
            <a:br>
              <a:rPr lang="en-US" dirty="0" smtClean="0"/>
            </a:br>
            <a:r>
              <a:rPr lang="en-US" dirty="0" smtClean="0"/>
              <a:t>(e.g. at Harris corners, at every pixel,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/>
              <a:t>More details: </a:t>
            </a:r>
            <a:r>
              <a:rPr lang="en-US" dirty="0">
                <a:hlinkClick r:id="rId2"/>
              </a:rPr>
              <a:t>Lowe 2004</a:t>
            </a:r>
            <a:r>
              <a:rPr lang="en-US" dirty="0"/>
              <a:t> (especially Sections 3-6)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 </a:t>
            </a:r>
            <a:r>
              <a:rPr lang="en-US" altLang="x-none" dirty="0" smtClean="0">
                <a:ea typeface="ＭＳ Ｐゴシック" charset="-128"/>
              </a:rPr>
              <a:t>Matching</a:t>
            </a:r>
            <a:endParaRPr lang="en-US" altLang="x-none" dirty="0"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9161" y="1200732"/>
            <a:ext cx="7370502" cy="5601705"/>
            <a:chOff x="2208213" y="990600"/>
            <a:chExt cx="7646987" cy="5811838"/>
          </a:xfrm>
        </p:grpSpPr>
        <p:pic>
          <p:nvPicPr>
            <p:cNvPr id="10137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t="8487" r="9428" b="11046"/>
            <a:stretch>
              <a:fillRect/>
            </a:stretch>
          </p:blipFill>
          <p:spPr bwMode="auto">
            <a:xfrm>
              <a:off x="2208213" y="990600"/>
              <a:ext cx="3662363" cy="289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7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2" t="7619" r="9428" b="11807"/>
            <a:stretch>
              <a:fillRect/>
            </a:stretch>
          </p:blipFill>
          <p:spPr bwMode="auto">
            <a:xfrm>
              <a:off x="6134100" y="990600"/>
              <a:ext cx="3721100" cy="290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6" t="10825" r="12073" b="10780"/>
            <a:stretch>
              <a:fillRect/>
            </a:stretch>
          </p:blipFill>
          <p:spPr bwMode="auto">
            <a:xfrm>
              <a:off x="2589213" y="3962400"/>
              <a:ext cx="2898775" cy="28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8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0" t="9528" r="12910" b="9253"/>
            <a:stretch>
              <a:fillRect/>
            </a:stretch>
          </p:blipFill>
          <p:spPr bwMode="auto">
            <a:xfrm>
              <a:off x="6551613" y="3962400"/>
              <a:ext cx="2949575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2" name="Line 7"/>
            <p:cNvSpPr>
              <a:spLocks noChangeShapeType="1"/>
            </p:cNvSpPr>
            <p:nvPr/>
          </p:nvSpPr>
          <p:spPr bwMode="auto">
            <a:xfrm>
              <a:off x="5713412" y="5410200"/>
              <a:ext cx="68103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3" name="Text Box 8"/>
            <p:cNvSpPr txBox="1">
              <a:spLocks noChangeArrowheads="1"/>
            </p:cNvSpPr>
            <p:nvPr/>
          </p:nvSpPr>
          <p:spPr bwMode="auto">
            <a:xfrm>
              <a:off x="5870575" y="4768850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x-none" sz="36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700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Feature </a:t>
            </a:r>
            <a:r>
              <a:rPr lang="en-US" altLang="x-none" dirty="0" smtClean="0">
                <a:ea typeface="ＭＳ Ｐゴシック" charset="-128"/>
              </a:rPr>
              <a:t>Matching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x-none" sz="3200" dirty="0">
                <a:ea typeface="ＭＳ Ｐゴシック" charset="-128"/>
              </a:rPr>
              <a:t>Exhaustive search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for each feature in one image, look at </a:t>
            </a:r>
            <a:r>
              <a:rPr lang="en-US" altLang="x-none" i="1" dirty="0">
                <a:ea typeface="ＭＳ Ｐゴシック" charset="-128"/>
              </a:rPr>
              <a:t>all</a:t>
            </a:r>
            <a:r>
              <a:rPr lang="en-US" altLang="x-none" dirty="0">
                <a:ea typeface="ＭＳ Ｐゴシック" charset="-128"/>
              </a:rPr>
              <a:t> the other features in the other image(s)</a:t>
            </a:r>
          </a:p>
          <a:p>
            <a:pPr>
              <a:buFontTx/>
              <a:buChar char="•"/>
            </a:pPr>
            <a:r>
              <a:rPr lang="en-US" altLang="x-none" sz="3200" dirty="0" smtClean="0">
                <a:ea typeface="ＭＳ Ｐゴシック" charset="-128"/>
              </a:rPr>
              <a:t>Hashing (see </a:t>
            </a:r>
            <a:r>
              <a:rPr lang="en-US" altLang="x-none" sz="3200" dirty="0" smtClean="0">
                <a:ea typeface="ＭＳ Ｐゴシック" charset="-128"/>
                <a:hlinkClick r:id="rId2"/>
              </a:rPr>
              <a:t>locality sensitive hashing</a:t>
            </a:r>
            <a:r>
              <a:rPr lang="en-US" altLang="x-none" sz="3200" dirty="0" smtClean="0">
                <a:ea typeface="ＭＳ Ｐゴシック" charset="-128"/>
              </a:rPr>
              <a:t>)</a:t>
            </a:r>
            <a:endParaRPr lang="en-US" altLang="x-none" sz="3200" dirty="0">
              <a:ea typeface="ＭＳ Ｐゴシック" charset="-128"/>
            </a:endParaRPr>
          </a:p>
          <a:p>
            <a:pPr lvl="1"/>
            <a:r>
              <a:rPr lang="en-US" altLang="x-none" dirty="0" smtClean="0">
                <a:ea typeface="ＭＳ Ｐゴシック" charset="-128"/>
              </a:rPr>
              <a:t>Project into a lower </a:t>
            </a:r>
            <a:r>
              <a:rPr lang="en-US" altLang="x-none" i="1" dirty="0" smtClean="0">
                <a:ea typeface="ＭＳ Ｐゴシック" charset="-128"/>
              </a:rPr>
              <a:t>k</a:t>
            </a:r>
            <a:r>
              <a:rPr lang="en-US" altLang="x-none" dirty="0" smtClean="0">
                <a:ea typeface="ＭＳ Ｐゴシック" charset="-128"/>
              </a:rPr>
              <a:t> dimensional space, e.g. by random projections, use that as a “key” for a k-d hash table, e.g. </a:t>
            </a:r>
            <a:r>
              <a:rPr lang="en-US" altLang="x-none" i="1" dirty="0" smtClean="0">
                <a:ea typeface="ＭＳ Ｐゴシック" charset="-128"/>
              </a:rPr>
              <a:t>k</a:t>
            </a:r>
            <a:r>
              <a:rPr lang="en-US" altLang="x-none" dirty="0" smtClean="0">
                <a:ea typeface="ＭＳ Ｐゴシック" charset="-128"/>
              </a:rPr>
              <a:t>=5.</a:t>
            </a:r>
            <a:endParaRPr lang="en-US" altLang="x-none" dirty="0">
              <a:ea typeface="ＭＳ Ｐゴシック" charset="-128"/>
            </a:endParaRPr>
          </a:p>
          <a:p>
            <a:pPr>
              <a:buFontTx/>
              <a:buChar char="•"/>
            </a:pPr>
            <a:r>
              <a:rPr lang="en-US" altLang="x-none" sz="3200" dirty="0">
                <a:ea typeface="ＭＳ Ｐゴシック" charset="-128"/>
              </a:rPr>
              <a:t>Nearest neighbor techniques</a:t>
            </a:r>
          </a:p>
          <a:p>
            <a:pPr lvl="1"/>
            <a:r>
              <a:rPr lang="en-US" altLang="x-none" i="1" dirty="0" err="1">
                <a:ea typeface="ＭＳ Ｐゴシック" charset="-128"/>
              </a:rPr>
              <a:t>kd</a:t>
            </a:r>
            <a:r>
              <a:rPr lang="en-US" altLang="x-none" dirty="0">
                <a:ea typeface="ＭＳ Ｐゴシック" charset="-128"/>
              </a:rPr>
              <a:t>-trees </a:t>
            </a:r>
            <a:r>
              <a:rPr lang="en-US" altLang="x-none" dirty="0" smtClean="0">
                <a:ea typeface="ＭＳ Ｐゴシック" charset="-128"/>
              </a:rPr>
              <a:t>(available in libraries, e.g. </a:t>
            </a:r>
            <a:r>
              <a:rPr lang="en-US" altLang="x-none" dirty="0" err="1" smtClean="0">
                <a:ea typeface="ＭＳ Ｐゴシック" charset="-128"/>
              </a:rPr>
              <a:t>SciPy</a:t>
            </a:r>
            <a:r>
              <a:rPr lang="en-US" altLang="x-none" dirty="0" smtClean="0">
                <a:ea typeface="ＭＳ Ｐゴシック" charset="-128"/>
              </a:rPr>
              <a:t>, </a:t>
            </a:r>
            <a:r>
              <a:rPr lang="en-US" altLang="x-none" dirty="0" err="1" smtClean="0">
                <a:ea typeface="ＭＳ Ｐゴシック" charset="-128"/>
              </a:rPr>
              <a:t>OpenCV</a:t>
            </a:r>
            <a:r>
              <a:rPr lang="en-US" altLang="x-none" dirty="0" smtClean="0">
                <a:ea typeface="ＭＳ Ｐゴシック" charset="-128"/>
              </a:rPr>
              <a:t>, FLANN).</a:t>
            </a:r>
            <a:endParaRPr lang="en-US" altLang="x-none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  <a:p>
            <a:pPr lvl="1">
              <a:buFontTx/>
              <a:buNone/>
            </a:pPr>
            <a:endParaRPr lang="en-US" altLang="x-none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7627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101755</TotalTime>
  <Words>3388</Words>
  <Application>Microsoft Macintosh PowerPoint</Application>
  <PresentationFormat>Custom</PresentationFormat>
  <Paragraphs>559</Paragraphs>
  <Slides>61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Algerian</vt:lpstr>
      <vt:lpstr>Calibri</vt:lpstr>
      <vt:lpstr>Courier New</vt:lpstr>
      <vt:lpstr>Futura Bk BT</vt:lpstr>
      <vt:lpstr>Gill Sans</vt:lpstr>
      <vt:lpstr>ＭＳ Ｐゴシック</vt:lpstr>
      <vt:lpstr>Myriad Pro</vt:lpstr>
      <vt:lpstr>Palatino Linotype</vt:lpstr>
      <vt:lpstr>Symbol</vt:lpstr>
      <vt:lpstr>Times New Roman</vt:lpstr>
      <vt:lpstr>Arial</vt:lpstr>
      <vt:lpstr>Default Design</vt:lpstr>
      <vt:lpstr>Equation</vt:lpstr>
      <vt:lpstr>CS 4501: Introduction to Computer Vision  Sparse Feature Descriptors: SIFT, Model Fitting, Panorama Stitching. </vt:lpstr>
      <vt:lpstr>Outline</vt:lpstr>
      <vt:lpstr>Feature Descriptors</vt:lpstr>
      <vt:lpstr>Descriptors Invariant to Rotation</vt:lpstr>
      <vt:lpstr>SIFT Keypoint: Orientation</vt:lpstr>
      <vt:lpstr>SIFT Descriptor (A Feature Vector)</vt:lpstr>
      <vt:lpstr>SIFT Descriptor (A Feature Vector)</vt:lpstr>
      <vt:lpstr>Feature Matching</vt:lpstr>
      <vt:lpstr>Feature Matching</vt:lpstr>
      <vt:lpstr>What about outliers?</vt:lpstr>
      <vt:lpstr>Feature-space outlier rejection</vt:lpstr>
      <vt:lpstr>Feature-space outlier rejection</vt:lpstr>
      <vt:lpstr>Feature-space outlier rejection</vt:lpstr>
      <vt:lpstr>Outline</vt:lpstr>
      <vt:lpstr>Model fitting</vt:lpstr>
      <vt:lpstr>Example: Aligning Two Photographs</vt:lpstr>
      <vt:lpstr>Example: Computing vanishing points</vt:lpstr>
      <vt:lpstr>Example: Estimating a transformation</vt:lpstr>
      <vt:lpstr>Example: fitting a 2D shape template</vt:lpstr>
      <vt:lpstr>Example: fitting a 3D object model</vt:lpstr>
      <vt:lpstr>Critical issues: noisy data</vt:lpstr>
      <vt:lpstr>Critical issues: outliers</vt:lpstr>
      <vt:lpstr>Critical issues: missing data (occlusions)</vt:lpstr>
      <vt:lpstr>Outline</vt:lpstr>
      <vt:lpstr>Least squares line fitting</vt:lpstr>
      <vt:lpstr>Least squares: Robustness to noise</vt:lpstr>
      <vt:lpstr>Least squares: Robustness to noise</vt:lpstr>
      <vt:lpstr>Least Squares Conclusions</vt:lpstr>
      <vt:lpstr>Outline</vt:lpstr>
      <vt:lpstr>PowerPoint Presentation</vt:lpstr>
      <vt:lpstr>PowerPoint Presentation</vt:lpstr>
      <vt:lpstr>PowerPoint Presentation</vt:lpstr>
      <vt:lpstr>Hough Transform: Effect of Noise</vt:lpstr>
      <vt:lpstr>Hough Transform: Effect of Noise</vt:lpstr>
      <vt:lpstr>Discussion</vt:lpstr>
      <vt:lpstr>Hough Transform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the parameters</vt:lpstr>
      <vt:lpstr>RANSAC Conclusions</vt:lpstr>
      <vt:lpstr>Outline</vt:lpstr>
      <vt:lpstr>Feature-based Panorama Stitching</vt:lpstr>
      <vt:lpstr>Feature-based Panorama Stitching</vt:lpstr>
      <vt:lpstr>Feature-based Panorama Stitching</vt:lpstr>
      <vt:lpstr>Aligning Images with Homographies</vt:lpstr>
      <vt:lpstr>Homographies</vt:lpstr>
      <vt:lpstr>Julian Beever: Manual Homographies</vt:lpstr>
      <vt:lpstr>Homography</vt:lpstr>
      <vt:lpstr>Solving for homographies</vt:lpstr>
      <vt:lpstr>PowerPoint Presentation</vt:lpstr>
      <vt:lpstr>PowerPoint Presentation</vt:lpstr>
      <vt:lpstr>PowerPoint Presentation</vt:lpstr>
      <vt:lpstr>PowerPoint Presentation</vt:lpstr>
      <vt:lpstr>Matching features with RANSAC + homography</vt:lpstr>
      <vt:lpstr>RANSAC for estimating homography</vt:lpstr>
      <vt:lpstr>RANSAC</vt:lpstr>
      <vt:lpstr>Feature-based Panorama Stitching</vt:lpstr>
      <vt:lpstr>Panorama Blending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3568</cp:revision>
  <cp:lastPrinted>2016-08-25T14:29:55Z</cp:lastPrinted>
  <dcterms:created xsi:type="dcterms:W3CDTF">2008-06-05T17:05:06Z</dcterms:created>
  <dcterms:modified xsi:type="dcterms:W3CDTF">2017-02-07T19:46:34Z</dcterms:modified>
</cp:coreProperties>
</file>