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1404" r:id="rId2"/>
    <p:sldId id="1408" r:id="rId3"/>
    <p:sldId id="1409" r:id="rId4"/>
    <p:sldId id="1410" r:id="rId5"/>
    <p:sldId id="1411" r:id="rId6"/>
    <p:sldId id="1414" r:id="rId7"/>
    <p:sldId id="1415" r:id="rId8"/>
    <p:sldId id="1416" r:id="rId9"/>
    <p:sldId id="1417" r:id="rId10"/>
    <p:sldId id="1418" r:id="rId11"/>
    <p:sldId id="1419" r:id="rId12"/>
    <p:sldId id="1420" r:id="rId13"/>
    <p:sldId id="1421" r:id="rId14"/>
    <p:sldId id="1422" r:id="rId15"/>
    <p:sldId id="1423" r:id="rId16"/>
    <p:sldId id="1424" r:id="rId17"/>
    <p:sldId id="1425" r:id="rId18"/>
    <p:sldId id="1426" r:id="rId19"/>
    <p:sldId id="1427" r:id="rId20"/>
    <p:sldId id="1428" r:id="rId21"/>
    <p:sldId id="1429" r:id="rId22"/>
    <p:sldId id="1430" r:id="rId23"/>
    <p:sldId id="1431" r:id="rId24"/>
    <p:sldId id="1432" r:id="rId25"/>
    <p:sldId id="1435" r:id="rId26"/>
    <p:sldId id="1437" r:id="rId27"/>
    <p:sldId id="1438" r:id="rId28"/>
    <p:sldId id="1444" r:id="rId29"/>
    <p:sldId id="1445" r:id="rId30"/>
    <p:sldId id="1443" r:id="rId31"/>
    <p:sldId id="1446" r:id="rId32"/>
    <p:sldId id="1447" r:id="rId33"/>
    <p:sldId id="1448" r:id="rId34"/>
    <p:sldId id="1449" r:id="rId35"/>
    <p:sldId id="1450" r:id="rId36"/>
    <p:sldId id="1451" r:id="rId37"/>
    <p:sldId id="1467" r:id="rId38"/>
    <p:sldId id="1452" r:id="rId39"/>
    <p:sldId id="1457" r:id="rId40"/>
    <p:sldId id="1458" r:id="rId41"/>
    <p:sldId id="1459" r:id="rId42"/>
    <p:sldId id="1460" r:id="rId43"/>
    <p:sldId id="1463" r:id="rId44"/>
    <p:sldId id="1461" r:id="rId45"/>
    <p:sldId id="1462" r:id="rId46"/>
    <p:sldId id="1464" r:id="rId47"/>
    <p:sldId id="1465" r:id="rId48"/>
    <p:sldId id="1466" r:id="rId49"/>
  </p:sldIdLst>
  <p:sldSz cx="12188825" cy="6858000"/>
  <p:notesSz cx="6934200" cy="92329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FF"/>
    <a:srgbClr val="FFFFFF"/>
    <a:srgbClr val="FFDCDC"/>
    <a:srgbClr val="99FC99"/>
    <a:srgbClr val="FFFF76"/>
    <a:srgbClr val="FFFF00"/>
    <a:srgbClr val="FF5B5E"/>
    <a:srgbClr val="9999FF"/>
    <a:srgbClr val="A0D8FC"/>
    <a:srgbClr val="93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43" autoAdjust="0"/>
    <p:restoredTop sz="86574" autoAdjust="0"/>
  </p:normalViewPr>
  <p:slideViewPr>
    <p:cSldViewPr>
      <p:cViewPr>
        <p:scale>
          <a:sx n="85" d="100"/>
          <a:sy n="85" d="100"/>
        </p:scale>
        <p:origin x="1624" y="408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762000"/>
            <a:ext cx="67691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12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2/14/17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2/14/17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2/14/17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2/14/17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2/14/17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2/14/17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2/14/17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2/14/17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2/14/17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tx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tx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tx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0.png"/><Relationship Id="rId3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1" y="26670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 Introduction to</a:t>
            </a:r>
            <a:br>
              <a:rPr lang="en-US" dirty="0" smtClean="0"/>
            </a:br>
            <a:r>
              <a:rPr lang="en-US" dirty="0" smtClean="0"/>
              <a:t>Computer Vision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Brief Tutorial of Linear Algebra</a:t>
            </a:r>
            <a:br>
              <a:rPr lang="en-US" dirty="0" smtClean="0"/>
            </a:br>
            <a:r>
              <a:rPr lang="en-US" dirty="0" smtClean="0"/>
              <a:t>and Transformations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7122" y="6376987"/>
            <a:ext cx="11371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Jason Lawrence,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Szymon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Rusinkiewicz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David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Dobkin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Adam Finkelstein, Tom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Funkhouser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Matrix-vector product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Av</a:t>
            </a:r>
            <a:r>
              <a:rPr lang="en-US" dirty="0" smtClean="0"/>
              <a:t>: take dot product between each row of matrix and the column vector: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Matrix-matrix product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AB</a:t>
            </a:r>
            <a:r>
              <a:rPr lang="en-US" dirty="0" smtClean="0"/>
              <a:t>: entry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i="1" dirty="0" err="1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)</a:t>
            </a:r>
            <a:r>
              <a:rPr lang="en-US" dirty="0" smtClean="0"/>
              <a:t> is dot product between row </a:t>
            </a:r>
            <a:r>
              <a:rPr lang="en-US" i="1" dirty="0" err="1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dirty="0" smtClean="0"/>
              <a:t> of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dirty="0" smtClean="0"/>
              <a:t> and column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dirty="0"/>
              <a:t> of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08037" y="2893093"/>
                <a:ext cx="6611554" cy="9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36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037" y="2893093"/>
                <a:ext cx="6611554" cy="979948"/>
              </a:xfrm>
              <a:prstGeom prst="rect">
                <a:avLst/>
              </a:prstGeom>
              <a:blipFill rotWithShape="0">
                <a:blip r:embed="rId2"/>
                <a:stretch>
                  <a:fillRect b="-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038017" y="2878103"/>
            <a:ext cx="2015267" cy="5012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8671" y="2957242"/>
            <a:ext cx="556573" cy="886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1170" y="2957242"/>
            <a:ext cx="556573" cy="8868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7812" y="2839820"/>
            <a:ext cx="2832580" cy="55456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0516" y="3375277"/>
            <a:ext cx="2015267" cy="50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30311" y="3364400"/>
            <a:ext cx="2832580" cy="542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46032" y="5028920"/>
                <a:ext cx="9679188" cy="1595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0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36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32" y="5028920"/>
                <a:ext cx="9679188" cy="15953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0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:r>
                  <a:rPr lang="en-US" b="1" dirty="0" smtClean="0">
                    <a:latin typeface="Times" charset="0"/>
                    <a:ea typeface="Times" charset="0"/>
                    <a:cs typeface="Times" charset="0"/>
                  </a:rPr>
                  <a:t>A </a:t>
                </a:r>
                <a:r>
                  <a:rPr lang="en-US" dirty="0" smtClean="0"/>
                  <a:t>is shape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</a:t>
                </a:r>
                <a:r>
                  <a:rPr lang="en-US" b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b="1" dirty="0" smtClean="0">
                    <a:latin typeface="Times" charset="0"/>
                    <a:ea typeface="Times" charset="0"/>
                    <a:cs typeface="Times" charset="0"/>
                  </a:rPr>
                  <a:t>B </a:t>
                </a:r>
                <a:r>
                  <a:rPr lang="en-US" dirty="0"/>
                  <a:t>is shape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then </a:t>
                </a:r>
                <a:r>
                  <a:rPr lang="en-US" b="1" dirty="0" smtClean="0">
                    <a:latin typeface="Times" charset="0"/>
                    <a:ea typeface="Times" charset="0"/>
                    <a:cs typeface="Times" charset="0"/>
                  </a:rPr>
                  <a:t>AB</a:t>
                </a:r>
                <a:r>
                  <a:rPr lang="en-US" dirty="0"/>
                  <a:t> is shape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Why? Because we take each row of </a:t>
                </a:r>
                <a:r>
                  <a:rPr lang="en-US" b="1" dirty="0">
                    <a:latin typeface="Times" charset="0"/>
                    <a:ea typeface="Times" charset="0"/>
                    <a:cs typeface="Times" charset="0"/>
                  </a:rPr>
                  <a:t>A</a:t>
                </a:r>
                <a:r>
                  <a:rPr lang="en-US" dirty="0" smtClean="0"/>
                  <a:t> dot with each column of </a:t>
                </a:r>
                <a:r>
                  <a:rPr lang="en-US" b="1" dirty="0">
                    <a:latin typeface="Times" charset="0"/>
                    <a:ea typeface="Times" charset="0"/>
                    <a:cs typeface="Times" charset="0"/>
                  </a:rPr>
                  <a:t>B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(And the “inner”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must match to take the product).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6032" y="4495800"/>
                <a:ext cx="9679188" cy="1595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0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36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32" y="4495800"/>
                <a:ext cx="9679188" cy="15953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7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matrix is a square matrix with all ones along main diagonal: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50" dirty="0" smtClean="0"/>
          </a:p>
          <a:p>
            <a:r>
              <a:rPr lang="en-US" dirty="0" smtClean="0"/>
              <a:t>For square matrices, matrix inverse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30000" dirty="0" smtClean="0">
                <a:latin typeface="Times" charset="0"/>
                <a:ea typeface="Times" charset="0"/>
                <a:cs typeface="Times" charset="0"/>
              </a:rPr>
              <a:t>-1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dirty="0" smtClean="0"/>
              <a:t>is defined (when it exists) such that:</a:t>
            </a:r>
            <a:br>
              <a:rPr lang="en-US" dirty="0" smtClean="0"/>
            </a:br>
            <a:r>
              <a:rPr lang="en-US" sz="300" dirty="0" smtClean="0"/>
              <a:t/>
            </a:r>
            <a:br>
              <a:rPr lang="en-US" sz="300" dirty="0" smtClean="0"/>
            </a:br>
            <a:endParaRPr lang="en-US" dirty="0" smtClean="0"/>
          </a:p>
          <a:p>
            <a:r>
              <a:rPr lang="en-US" dirty="0" smtClean="0"/>
              <a:t>Beyond the scope of this course to actually compute the inverse: instead, just call a matrix inverse library routine.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0544" y="2286000"/>
                <a:ext cx="2941125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𝐈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44" y="2286000"/>
                <a:ext cx="2941125" cy="14650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9286" y="4876800"/>
                <a:ext cx="28732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atin typeface="Times" charset="0"/>
                        <a:ea typeface="Times" charset="0"/>
                        <a:cs typeface="Times" charset="0"/>
                      </a:rPr>
                      <m:t>A</m:t>
                    </m:r>
                    <m:r>
                      <m:rPr>
                        <m:nor/>
                      </m:rPr>
                      <a:rPr lang="en-US" sz="3600" baseline="30000" dirty="0">
                        <a:latin typeface="Times" charset="0"/>
                        <a:ea typeface="Times" charset="0"/>
                        <a:cs typeface="Times" charset="0"/>
                      </a:rPr>
                      <m:t>−1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A=</a:t>
                </a:r>
                <a:r>
                  <a:rPr lang="en-US" sz="3600" b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3600" b="1" dirty="0" smtClean="0">
                    <a:latin typeface="Times" charset="0"/>
                    <a:ea typeface="Times" charset="0"/>
                    <a:cs typeface="Times" charset="0"/>
                  </a:rPr>
                  <a:t>AA</a:t>
                </a:r>
                <a:r>
                  <a:rPr lang="en-US" sz="3600" baseline="30000" dirty="0" smtClean="0">
                    <a:latin typeface="Times" charset="0"/>
                    <a:ea typeface="Times" charset="0"/>
                    <a:cs typeface="Times" charset="0"/>
                  </a:rPr>
                  <a:t>-1</a:t>
                </a:r>
                <a:r>
                  <a:rPr lang="en-US" sz="3600" b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6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I</a:t>
                </a:r>
                <a:endParaRPr lang="en-US" sz="36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86" y="4876800"/>
                <a:ext cx="2873287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27473" r="-8686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5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matrices </a:t>
                </a:r>
                <a:r>
                  <a:rPr lang="en-US" b="1" dirty="0" smtClean="0">
                    <a:latin typeface="Times" charset="0"/>
                    <a:ea typeface="Times" charset="0"/>
                    <a:cs typeface="Times" charset="0"/>
                  </a:rPr>
                  <a:t>A</a:t>
                </a:r>
                <a:r>
                  <a:rPr lang="en-US" dirty="0" smtClean="0"/>
                  <a:t>, </a:t>
                </a:r>
                <a:r>
                  <a:rPr lang="en-US" b="1" dirty="0" smtClean="0">
                    <a:latin typeface="Times" charset="0"/>
                    <a:ea typeface="Times" charset="0"/>
                    <a:cs typeface="Times" charset="0"/>
                  </a:rPr>
                  <a:t>B</a:t>
                </a:r>
                <a:r>
                  <a:rPr lang="en-US" dirty="0" smtClean="0"/>
                  <a:t>, </a:t>
                </a:r>
                <a:r>
                  <a:rPr lang="en-US" b="1" dirty="0" smtClean="0">
                    <a:latin typeface="Times" charset="0"/>
                    <a:ea typeface="Times" charset="0"/>
                    <a:cs typeface="Times" charset="0"/>
                  </a:rPr>
                  <a:t>C</a:t>
                </a:r>
                <a:r>
                  <a:rPr lang="en-US" dirty="0"/>
                  <a:t> </a:t>
                </a:r>
                <a:r>
                  <a:rPr lang="en-US" dirty="0" smtClean="0"/>
                  <a:t>and scalar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Scalar multiplication: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𝐴𝐵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𝑐𝐴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Associative: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𝐴𝐵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𝐵𝐶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Distributive: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𝐶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𝐴𝐶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𝐵𝐶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Identity: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𝐴𝐼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𝐼𝐴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Transpose: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Inverse: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Not commutative: in general,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𝐴𝐵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lang="en-US" b="0" i="1" smtClean="0">
                        <a:latin typeface="Cambria Math" charset="0"/>
                      </a:rPr>
                      <m:t>𝐵𝐴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3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Vectors and matrices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b="1" dirty="0"/>
              <a:t>Solving linear systems</a:t>
            </a:r>
          </a:p>
          <a:p>
            <a:pPr lvl="1"/>
            <a:r>
              <a:rPr lang="en-US" dirty="0"/>
              <a:t>Representation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 smtClean="0"/>
              <a:t>Transformation matrices</a:t>
            </a:r>
          </a:p>
          <a:p>
            <a:pPr lvl="1"/>
            <a:r>
              <a:rPr lang="en-US" dirty="0"/>
              <a:t>2D</a:t>
            </a:r>
          </a:p>
          <a:p>
            <a:pPr lvl="1"/>
            <a:r>
              <a:rPr lang="en-US" dirty="0" smtClean="0"/>
              <a:t>Homogeneous </a:t>
            </a:r>
            <a:r>
              <a:rPr lang="en-US" dirty="0"/>
              <a:t>coordinates</a:t>
            </a:r>
          </a:p>
          <a:p>
            <a:pPr lvl="1"/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Camera </a:t>
            </a:r>
            <a:r>
              <a:rPr lang="en-US" dirty="0"/>
              <a:t>transformations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2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linear system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Ax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=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By using our multiplication rule, this is a system of linear equations: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matrix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 </a:t>
            </a:r>
            <a:r>
              <a:rPr lang="en-US" dirty="0" smtClean="0"/>
              <a:t>and invertible, then the solution is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x =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30000" dirty="0" smtClean="0">
                <a:latin typeface="Times" charset="0"/>
                <a:ea typeface="Times" charset="0"/>
                <a:cs typeface="Times" charset="0"/>
              </a:rPr>
              <a:t>-1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b</a:t>
            </a:r>
          </a:p>
          <a:p>
            <a:r>
              <a:rPr lang="en-US" dirty="0" smtClean="0"/>
              <a:t>What to do if 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A </a:t>
            </a:r>
            <a:r>
              <a:rPr lang="en-US" dirty="0" smtClean="0"/>
              <a:t>is non-square or non-invertible?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6812" y="2362200"/>
                <a:ext cx="4280403" cy="104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36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2362200"/>
                <a:ext cx="4280403" cy="1048044"/>
              </a:xfrm>
              <a:prstGeom prst="rect">
                <a:avLst/>
              </a:prstGeom>
              <a:blipFill rotWithShape="0">
                <a:blip r:embed="rId2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6812" y="4080729"/>
                <a:ext cx="39236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4080729"/>
                <a:ext cx="3923638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812" y="4699454"/>
                <a:ext cx="39236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4699454"/>
                <a:ext cx="392363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9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Systems (Pseudoinverse)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a linear system 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Ax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=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b </a:t>
            </a:r>
            <a:r>
              <a:rPr lang="en-US" dirty="0" smtClean="0"/>
              <a:t>and the matrix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 </a:t>
            </a:r>
            <a:r>
              <a:rPr lang="en-US" dirty="0" smtClean="0"/>
              <a:t>is non-square or non-invertible, then often cannot solve the system exactly.</a:t>
            </a:r>
          </a:p>
          <a:p>
            <a:r>
              <a:rPr lang="en-US" dirty="0" smtClean="0"/>
              <a:t>Usual solution: solve using </a:t>
            </a:r>
            <a:r>
              <a:rPr lang="en-US" dirty="0" err="1" smtClean="0"/>
              <a:t>psuedoinverse</a:t>
            </a:r>
            <a:r>
              <a:rPr lang="en-US" dirty="0" smtClean="0"/>
              <a:t>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30000" dirty="0" smtClean="0">
                <a:latin typeface="Times" charset="0"/>
                <a:ea typeface="Times" charset="0"/>
                <a:cs typeface="Times" charset="0"/>
              </a:rPr>
              <a:t>+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dirty="0" smtClean="0"/>
              <a:t>defined as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:</a:t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sz="3600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sz="3600" dirty="0" smtClean="0">
                <a:latin typeface="Times" charset="0"/>
                <a:ea typeface="Times" charset="0"/>
                <a:cs typeface="Times" charset="0"/>
              </a:rPr>
            </a:br>
            <a:endParaRPr lang="en-US" sz="1400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smtClean="0"/>
              <a:t>If neither inverse exists, 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30000" dirty="0" smtClean="0">
                <a:latin typeface="Times" charset="0"/>
                <a:ea typeface="Times" charset="0"/>
                <a:cs typeface="Times" charset="0"/>
              </a:rPr>
              <a:t>+ </a:t>
            </a:r>
            <a:r>
              <a:rPr lang="en-US" dirty="0" smtClean="0"/>
              <a:t>can still be computed.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dirty="0" smtClean="0"/>
              <a:t>Solution to the linear system: 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x =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30000" dirty="0" smtClean="0">
                <a:latin typeface="Times" charset="0"/>
                <a:ea typeface="Times" charset="0"/>
                <a:cs typeface="Times" charset="0"/>
              </a:rPr>
              <a:t>+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b="1" dirty="0">
                <a:latin typeface="Times" charset="0"/>
                <a:ea typeface="Times" charset="0"/>
                <a:cs typeface="Times" charset="0"/>
              </a:rPr>
              <a:t>b</a:t>
            </a:r>
          </a:p>
          <a:p>
            <a:r>
              <a:rPr lang="en-US" dirty="0" smtClean="0"/>
              <a:t>If system over-determined, solution minimizes least-squares error.</a:t>
            </a:r>
          </a:p>
          <a:p>
            <a:r>
              <a:rPr lang="en-US" dirty="0" smtClean="0"/>
              <a:t>If system under-determined, finds solution with smallest norm.</a:t>
            </a:r>
          </a:p>
          <a:p>
            <a:endParaRPr lang="en-US" dirty="0" smtClean="0">
              <a:latin typeface="Times" charset="0"/>
              <a:ea typeface="Times" charset="0"/>
              <a:cs typeface="Times" charset="0"/>
            </a:endParaRP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endParaRPr lang="en-US" dirty="0" smtClean="0">
              <a:latin typeface="Times" charset="0"/>
              <a:ea typeface="Times" charset="0"/>
              <a:cs typeface="Times" charset="0"/>
            </a:endParaRPr>
          </a:p>
          <a:p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6412" y="3200400"/>
            <a:ext cx="7832898" cy="1197043"/>
            <a:chOff x="3084863" y="3342377"/>
            <a:chExt cx="7832898" cy="1197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084863" y="3985422"/>
                  <a:ext cx="303038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>
                          <a:latin typeface="Times" charset="0"/>
                          <a:ea typeface="Times" charset="0"/>
                          <a:cs typeface="Times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0" i="0" baseline="3000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+</m:t>
                      </m:r>
                    </m:oMath>
                  </a14:m>
                  <a:r>
                    <a:rPr lang="en-US" sz="3600" b="1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=</a:t>
                  </a:r>
                  <a:r>
                    <a:rPr lang="en-US" sz="3600" b="1" dirty="0">
                      <a:latin typeface="Times" charset="0"/>
                      <a:ea typeface="Times" charset="0"/>
                      <a:cs typeface="Times" charset="0"/>
                    </a:rPr>
                    <a:t> 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baseline="30000" dirty="0" smtClean="0">
                      <a:latin typeface="Times" charset="0"/>
                      <a:ea typeface="Times" charset="0"/>
                      <a:cs typeface="Times" charset="0"/>
                    </a:rPr>
                    <a:t>T</a:t>
                  </a:r>
                  <a:r>
                    <a:rPr lang="en-US" sz="3600" b="1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(</a:t>
                  </a:r>
                  <a:r>
                    <a:rPr lang="en-US" sz="3600" b="1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A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baseline="30000" dirty="0" smtClean="0">
                      <a:latin typeface="Times" charset="0"/>
                      <a:ea typeface="Times" charset="0"/>
                      <a:cs typeface="Times" charset="0"/>
                    </a:rPr>
                    <a:t>T</a:t>
                  </a:r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r>
                    <a:rPr lang="en-US" sz="3600" baseline="30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-1</a:t>
                  </a:r>
                  <a:endParaRPr lang="en-US" sz="3600" b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863" y="3985422"/>
                  <a:ext cx="3030381" cy="5539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27473" r="-5231" b="-50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084863" y="3357582"/>
                  <a:ext cx="303038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>
                          <a:latin typeface="Times" charset="0"/>
                          <a:ea typeface="Times" charset="0"/>
                          <a:cs typeface="Times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0" i="0" baseline="3000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+</m:t>
                      </m:r>
                    </m:oMath>
                  </a14:m>
                  <a:r>
                    <a:rPr lang="en-US" sz="3600" b="1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=</a:t>
                  </a:r>
                  <a:r>
                    <a:rPr lang="en-US" sz="3600" b="1" dirty="0">
                      <a:latin typeface="Times" charset="0"/>
                      <a:ea typeface="Times" charset="0"/>
                      <a:cs typeface="Times" charset="0"/>
                    </a:rPr>
                    <a:t> </a:t>
                  </a:r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(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baseline="30000" dirty="0" smtClean="0">
                      <a:latin typeface="Times" charset="0"/>
                      <a:ea typeface="Times" charset="0"/>
                      <a:cs typeface="Times" charset="0"/>
                    </a:rPr>
                    <a:t>T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r>
                    <a:rPr lang="en-US" sz="3600" baseline="30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-1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baseline="30000" dirty="0" smtClean="0">
                      <a:latin typeface="Times" charset="0"/>
                      <a:ea typeface="Times" charset="0"/>
                      <a:cs typeface="Times" charset="0"/>
                    </a:rPr>
                    <a:t>T</a:t>
                  </a:r>
                  <a:endParaRPr lang="en-US" sz="3600" b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863" y="3357582"/>
                  <a:ext cx="3030381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7473" r="-2213" b="-50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581831" y="3342377"/>
                  <a:ext cx="33037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360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 </m:t>
                      </m:r>
                    </m:oMath>
                  </a14:m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(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baseline="30000" dirty="0" smtClean="0">
                      <a:latin typeface="Times" charset="0"/>
                      <a:ea typeface="Times" charset="0"/>
                      <a:cs typeface="Times" charset="0"/>
                    </a:rPr>
                    <a:t>T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r>
                    <a:rPr lang="en-US" sz="3600" baseline="30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-1</a:t>
                  </a:r>
                  <a:r>
                    <a:rPr lang="en-US" sz="3600" dirty="0">
                      <a:ea typeface="Times" charset="0"/>
                      <a:cs typeface="Time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)</m:t>
                      </m:r>
                    </m:oMath>
                  </a14:m>
                  <a:endParaRPr lang="en-US" sz="3600" b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1831" y="3342377"/>
                  <a:ext cx="3303790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7473" b="-49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13971" y="3923857"/>
                  <a:ext cx="330379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360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 </m:t>
                      </m:r>
                    </m:oMath>
                  </a14:m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(</a:t>
                  </a:r>
                  <a:r>
                    <a:rPr lang="en-US" sz="3600" b="1" dirty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b="1" dirty="0" smtClean="0"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r>
                    <a:rPr lang="en-US" sz="3600" baseline="30000" dirty="0" smtClean="0">
                      <a:latin typeface="Times" charset="0"/>
                      <a:ea typeface="Times" charset="0"/>
                      <a:cs typeface="Times" charset="0"/>
                    </a:rPr>
                    <a:t>T</a:t>
                  </a:r>
                  <a:r>
                    <a:rPr lang="en-US" sz="3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r>
                    <a:rPr lang="en-US" sz="3600" baseline="30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-1</a:t>
                  </a:r>
                  <a:r>
                    <a:rPr lang="en-US" sz="3600" dirty="0">
                      <a:ea typeface="Times" charset="0"/>
                      <a:cs typeface="Time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Times" charset="0"/>
                          <a:ea typeface="Times" charset="0"/>
                          <a:cs typeface="Times" charset="0"/>
                        </a:rPr>
                        <m:t>)</m:t>
                      </m:r>
                    </m:oMath>
                  </a14:m>
                  <a:endParaRPr lang="en-US" sz="3600" b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971" y="3923857"/>
                  <a:ext cx="3303790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7473" b="-50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19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Vectors and matrices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/>
              <a:t>Solving linear systems</a:t>
            </a:r>
          </a:p>
          <a:p>
            <a:pPr lvl="1"/>
            <a:r>
              <a:rPr lang="en-US" b="1" dirty="0"/>
              <a:t>Representation in </a:t>
            </a:r>
            <a:r>
              <a:rPr lang="en-US" b="1" dirty="0" smtClean="0"/>
              <a:t>Python</a:t>
            </a:r>
            <a:endParaRPr lang="en-US" b="1" dirty="0"/>
          </a:p>
          <a:p>
            <a:r>
              <a:rPr lang="en-US" dirty="0" smtClean="0"/>
              <a:t>Transformation matrices</a:t>
            </a:r>
          </a:p>
          <a:p>
            <a:pPr lvl="1"/>
            <a:r>
              <a:rPr lang="en-US" dirty="0"/>
              <a:t>2D</a:t>
            </a:r>
          </a:p>
          <a:p>
            <a:pPr lvl="1"/>
            <a:r>
              <a:rPr lang="en-US" dirty="0" smtClean="0"/>
              <a:t>Homogeneous </a:t>
            </a:r>
            <a:r>
              <a:rPr lang="en-US" dirty="0"/>
              <a:t>coordinates</a:t>
            </a:r>
          </a:p>
          <a:p>
            <a:pPr lvl="1"/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Camera </a:t>
            </a:r>
            <a:r>
              <a:rPr lang="en-US" dirty="0"/>
              <a:t>transformations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1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84092"/>
            <a:ext cx="11961971" cy="4525963"/>
          </a:xfrm>
        </p:spPr>
        <p:txBody>
          <a:bodyPr/>
          <a:lstStyle/>
          <a:p>
            <a:r>
              <a:rPr lang="en-US" dirty="0" smtClean="0"/>
              <a:t>Vector: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 =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numpy.array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([1.0, 2.0])</a:t>
            </a:r>
          </a:p>
          <a:p>
            <a:r>
              <a:rPr lang="en-US" dirty="0" smtClean="0"/>
              <a:t>Matrix: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 =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numpy.array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([[1.0, 2.0], [3.0, 4.0]])</a:t>
            </a:r>
          </a:p>
          <a:p>
            <a:r>
              <a:rPr lang="en-US" dirty="0" smtClean="0"/>
              <a:t>Number of elements in vector: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len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(v)</a:t>
            </a:r>
          </a:p>
          <a:p>
            <a:r>
              <a:rPr lang="en-US" dirty="0" smtClean="0"/>
              <a:t>Number of rows: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A.shape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[0] </a:t>
            </a:r>
            <a:r>
              <a:rPr lang="en-US" dirty="0" smtClean="0"/>
              <a:t>				(height of image)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/>
              <a:t>Number of columns: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A.shape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[1]			</a:t>
            </a:r>
            <a:r>
              <a:rPr lang="en-US" dirty="0" smtClean="0"/>
              <a:t>(width of </a:t>
            </a:r>
            <a:r>
              <a:rPr lang="en-US" dirty="0"/>
              <a:t>image</a:t>
            </a:r>
            <a:r>
              <a:rPr lang="en-US" dirty="0" smtClean="0"/>
              <a:t>)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/>
              <a:t>Access element in vector: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v[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] 			</a:t>
            </a:r>
            <a:r>
              <a:rPr lang="en-US" dirty="0" smtClean="0"/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dirty="0" smtClean="0"/>
              <a:t> starts at 0)</a:t>
            </a:r>
          </a:p>
          <a:p>
            <a:r>
              <a:rPr lang="en-US" dirty="0" smtClean="0"/>
              <a:t>Access element in matrix: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v[row, column] 	</a:t>
            </a:r>
            <a:r>
              <a:rPr lang="en-US" dirty="0" smtClean="0"/>
              <a:t>(starts </a:t>
            </a:r>
            <a:r>
              <a:rPr lang="en-US" dirty="0"/>
              <a:t>at 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84092"/>
            <a:ext cx="11961971" cy="4525963"/>
          </a:xfrm>
        </p:spPr>
        <p:txBody>
          <a:bodyPr/>
          <a:lstStyle/>
          <a:p>
            <a:r>
              <a:rPr lang="en-US" dirty="0"/>
              <a:t>Vector: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v =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numpy.array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([1.0, 2.0])</a:t>
            </a:r>
          </a:p>
          <a:p>
            <a:r>
              <a:rPr lang="en-US" dirty="0"/>
              <a:t>Matrix: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 =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numpy.array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([[1.0, 2.0], [3.0, 4.0]])</a:t>
            </a:r>
          </a:p>
          <a:p>
            <a:r>
              <a:rPr lang="en-US" dirty="0" smtClean="0"/>
              <a:t>Elementwise sum: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 + A</a:t>
            </a:r>
          </a:p>
          <a:p>
            <a:r>
              <a:rPr lang="en-US" dirty="0" smtClean="0"/>
              <a:t>Scalar product: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2*A</a:t>
            </a:r>
          </a:p>
          <a:p>
            <a:r>
              <a:rPr lang="en-US" dirty="0" smtClean="0"/>
              <a:t>Dot product: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v.dot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(v)</a:t>
            </a:r>
          </a:p>
          <a:p>
            <a:r>
              <a:rPr lang="en-US" dirty="0" smtClean="0"/>
              <a:t>Matrix product: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A.dot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(v)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A.dot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(A)</a:t>
            </a:r>
          </a:p>
          <a:p>
            <a:r>
              <a:rPr lang="en-US" dirty="0" smtClean="0"/>
              <a:t>Magnitude (Euclidean length):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numpy.linalg.norm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(v)</a:t>
            </a:r>
          </a:p>
          <a:p>
            <a:r>
              <a:rPr lang="en-US" dirty="0" smtClean="0"/>
              <a:t>Matrix inverse: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numpy.linalg.inv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(A)</a:t>
            </a:r>
          </a:p>
          <a:p>
            <a:r>
              <a:rPr lang="en-US" dirty="0" smtClean="0"/>
              <a:t>Pseudoinverse: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numpy.linalg.pinv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(A)</a:t>
            </a:r>
          </a:p>
          <a:p>
            <a:r>
              <a:rPr lang="en-US" dirty="0" smtClean="0"/>
              <a:t>Solve linear systems: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numpy.linalg.solve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numpy.linalg.lstsq</a:t>
            </a:r>
            <a:endParaRPr lang="en-US" sz="2400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0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b="1" dirty="0" smtClean="0"/>
              <a:t>Vectors and matrices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/>
              <a:t>Solving linear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Representation in Python</a:t>
            </a:r>
            <a:endParaRPr lang="en-US" dirty="0"/>
          </a:p>
          <a:p>
            <a:r>
              <a:rPr lang="en-US" dirty="0" smtClean="0"/>
              <a:t>Transformation matrices</a:t>
            </a:r>
          </a:p>
          <a:p>
            <a:pPr lvl="1"/>
            <a:r>
              <a:rPr lang="en-US" dirty="0" smtClean="0"/>
              <a:t>2D</a:t>
            </a:r>
          </a:p>
          <a:p>
            <a:pPr lvl="1"/>
            <a:r>
              <a:rPr lang="en-US" dirty="0" smtClean="0"/>
              <a:t>Homogeneous coordinates</a:t>
            </a:r>
          </a:p>
          <a:p>
            <a:pPr lvl="1"/>
            <a:r>
              <a:rPr lang="en-US" dirty="0"/>
              <a:t>3D</a:t>
            </a:r>
          </a:p>
          <a:p>
            <a:pPr lvl="1"/>
            <a:r>
              <a:rPr lang="en-US" dirty="0" smtClean="0"/>
              <a:t>Camera transformations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8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Vectors and matrices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/>
              <a:t>Solving linear systems</a:t>
            </a:r>
          </a:p>
          <a:p>
            <a:pPr lvl="1"/>
            <a:r>
              <a:rPr lang="en-US" dirty="0"/>
              <a:t>Representation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b="1" dirty="0" smtClean="0"/>
              <a:t>Transformation matrices</a:t>
            </a:r>
          </a:p>
          <a:p>
            <a:pPr lvl="1"/>
            <a:r>
              <a:rPr lang="en-US" dirty="0" smtClean="0"/>
              <a:t>2D</a:t>
            </a:r>
          </a:p>
          <a:p>
            <a:pPr lvl="1"/>
            <a:r>
              <a:rPr lang="en-US" dirty="0" smtClean="0"/>
              <a:t>Homogeneous coordinates</a:t>
            </a:r>
          </a:p>
          <a:p>
            <a:pPr lvl="1"/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Camera transformations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9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Transformations: Translation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12188825" cy="45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07"/>
            <a:ext cx="12188825" cy="509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Transformations: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Transformations: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12188825" cy="43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Transformations: Rotation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12188825" cy="4509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212" y="57912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Arial Hebrew" charset="-79"/>
                <a:cs typeface="Arial Hebrew" charset="-79"/>
              </a:rPr>
              <a:t>Inverse of any rotation matrix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is just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Matrices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1412" y="6457890"/>
            <a:ext cx="723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Li and Juan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1320800" y="1371600"/>
            <a:ext cx="8737600" cy="5024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3212" y="4648200"/>
            <a:ext cx="1143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>
          <a:xfrm>
            <a:off x="1511300" y="1219200"/>
            <a:ext cx="9151386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2012" y="6248400"/>
            <a:ext cx="243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Li and Juan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8" t="68889" b="22222"/>
          <a:stretch/>
        </p:blipFill>
        <p:spPr>
          <a:xfrm>
            <a:off x="6627812" y="4724400"/>
            <a:ext cx="2358474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86286" y="4724400"/>
            <a:ext cx="1416888" cy="52215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2012" y="6248400"/>
            <a:ext cx="243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Li and Juan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1446212" y="1371600"/>
            <a:ext cx="8994716" cy="5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07"/>
            <a:ext cx="12188825" cy="509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Translation Using Homogeneous Coordinates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912" y="3566763"/>
                <a:ext cx="5571548" cy="1728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40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2" y="3566763"/>
                <a:ext cx="5571548" cy="17288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6612" y="2286000"/>
                <a:ext cx="1734386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𝐓𝐩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2286000"/>
                <a:ext cx="173438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7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Transformations: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12188825" cy="4391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6514" y="2241029"/>
                <a:ext cx="166385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𝐒𝐩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14" y="2241029"/>
                <a:ext cx="1663852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912" y="3566763"/>
                <a:ext cx="5571548" cy="17819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40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2" y="3566763"/>
                <a:ext cx="5571548" cy="17819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4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column vector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A row vector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Default to column vectors.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8471" y="1662480"/>
                <a:ext cx="1947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𝐯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×1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471" y="1662480"/>
                <a:ext cx="1947649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0544" y="2493617"/>
                <a:ext cx="1804084" cy="1467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𝐯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44" y="2493617"/>
                <a:ext cx="1804084" cy="1467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2612" y="4192118"/>
                <a:ext cx="20685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𝐯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1×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12" y="4192118"/>
                <a:ext cx="2068515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30199" y="4791086"/>
                <a:ext cx="36016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𝐯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99" y="4791086"/>
                <a:ext cx="3601692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Rotation Using Homogeneous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7"/>
          <a:stretch/>
        </p:blipFill>
        <p:spPr>
          <a:xfrm>
            <a:off x="0" y="2438400"/>
            <a:ext cx="12188825" cy="3976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812" y="3315894"/>
                <a:ext cx="6690271" cy="16879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4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𝑦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40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sin</m:t>
                                </m:r>
                                <m:r>
                                  <a:rPr lang="en-US" sz="4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sin</m:t>
                                </m:r>
                                <m:r>
                                  <a:rPr lang="en-US" sz="4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cos</m:t>
                                </m:r>
                                <m:r>
                                  <a:rPr lang="en-US" sz="4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mr-IN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3315894"/>
                <a:ext cx="6690271" cy="16879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9412" y="1904999"/>
                <a:ext cx="17343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𝐑𝐩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1904999"/>
                <a:ext cx="173438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2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Homogeneous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a 3D point as: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1100" dirty="0" smtClean="0"/>
          </a:p>
          <a:p>
            <a:endParaRPr lang="en-US" sz="1600" dirty="0"/>
          </a:p>
          <a:p>
            <a:endParaRPr lang="en-US" sz="1100" dirty="0" smtClean="0"/>
          </a:p>
          <a:p>
            <a:r>
              <a:rPr lang="en-US" dirty="0" smtClean="0"/>
              <a:t>If last coordinate ends up non-one, convention is to divide by it: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79612" y="2107368"/>
                <a:ext cx="955774" cy="1922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36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36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sz="36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2107368"/>
                <a:ext cx="955774" cy="19228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9631" y="4445779"/>
                <a:ext cx="3565271" cy="24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40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sz="40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0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  <m:r>
                        <a:rPr lang="en-US" sz="4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=&gt;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𝑥</m:t>
                                    </m:r>
                                    <m:r>
                                      <a:rPr lang="en-US" sz="40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/</m:t>
                                    </m:r>
                                    <m:r>
                                      <a:rPr lang="en-US" sz="40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𝑤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0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𝑦</m:t>
                                    </m:r>
                                    <m:r>
                                      <a:rPr lang="en-US" sz="40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/</m:t>
                                    </m:r>
                                    <m:r>
                                      <a:rPr lang="en-US" sz="40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𝑤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𝑧</m:t>
                              </m:r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/</m:t>
                              </m:r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31" y="4445779"/>
                <a:ext cx="3565271" cy="24571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2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Homogeneous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by 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i="1" baseline="-25000" dirty="0" smtClean="0"/>
              <a:t>y</a:t>
            </a:r>
            <a:r>
              <a:rPr lang="en-US" dirty="0" smtClean="0"/>
              <a:t>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z</a:t>
            </a:r>
            <a:r>
              <a:rPr lang="en-US" dirty="0" smtClean="0"/>
              <a:t>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4812" y="3339375"/>
                <a:ext cx="10134600" cy="2343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3339375"/>
                <a:ext cx="10134600" cy="23430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4812" y="2485042"/>
                <a:ext cx="1734386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𝐓𝐩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485042"/>
                <a:ext cx="1734386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0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Homogeneous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Scaling by (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y</a:t>
            </a:r>
            <a:r>
              <a:rPr lang="en-US" dirty="0" smtClean="0"/>
              <a:t>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z</a:t>
            </a:r>
            <a:r>
              <a:rPr lang="en-US" dirty="0" smtClean="0"/>
              <a:t>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4812" y="3200400"/>
                <a:ext cx="10134600" cy="2343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3200400"/>
                <a:ext cx="10134600" cy="23430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4812" y="2485042"/>
                <a:ext cx="166385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𝐒𝐩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485042"/>
                <a:ext cx="1663852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3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Homogeneous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around z axis: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(Rotates counterclockwise in right-handed coordinate system when axis is pointed towards observer)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4812" y="3389881"/>
                <a:ext cx="7828952" cy="2267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sin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sin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3389881"/>
                <a:ext cx="7828952" cy="22677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4812" y="2485042"/>
                <a:ext cx="188667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𝐑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z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485042"/>
                <a:ext cx="1886670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1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Homogeneous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around x axis: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4812" y="3352800"/>
                <a:ext cx="7828952" cy="22951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sin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sin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3352800"/>
                <a:ext cx="7828952" cy="22951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4812" y="2485042"/>
                <a:ext cx="188667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𝐑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x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485042"/>
                <a:ext cx="1886670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Homogeneous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around y axis: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4812" y="3124200"/>
                <a:ext cx="7828952" cy="2267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sin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sin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3124200"/>
                <a:ext cx="7828952" cy="22677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4812" y="2485042"/>
                <a:ext cx="188667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𝐩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𝐑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y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𝐩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485042"/>
                <a:ext cx="1886670" cy="553998"/>
              </a:xfrm>
              <a:prstGeom prst="rect">
                <a:avLst/>
              </a:prstGeom>
              <a:blipFill rotWithShape="0">
                <a:blip r:embed="rId3"/>
                <a:stretch>
                  <a:fillRect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9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Mathematics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Arial Hebrew" charset="-79"/>
                    <a:cs typeface="Arial Hebrew" charset="-79"/>
                  </a:rPr>
                  <a:t>Inverse of any rotation matrix </a:t>
                </a:r>
                <a:r>
                  <a:rPr lang="en-US" b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dirty="0">
                    <a:ea typeface="Times New Roman" charset="0"/>
                    <a:cs typeface="Times New Roman" charset="0"/>
                  </a:rPr>
                  <a:t>is just </a:t>
                </a:r>
                <a:r>
                  <a:rPr lang="en-US" b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r>
                  <a:rPr lang="en-US" dirty="0" smtClean="0"/>
                  <a:t>Euler angles: any 3D rotation matrix </a:t>
                </a:r>
                <a:r>
                  <a:rPr lang="en-US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dirty="0"/>
                  <a:t> </a:t>
                </a:r>
                <a:r>
                  <a:rPr lang="en-US" dirty="0" smtClean="0"/>
                  <a:t>can be written as the composition of three rotation matrices about the three axes: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 </a:t>
                </a:r>
                <a:r>
                  <a:rPr lang="en-US" sz="36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 = R</a:t>
                </a:r>
                <a:r>
                  <a:rPr lang="en-US" sz="36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sz="3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sz="3600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3600" b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6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36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y</a:t>
                </a:r>
                <a:r>
                  <a:rPr lang="en-US" sz="3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sz="3600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</m:oMath>
                </a14:m>
                <a:r>
                  <a:rPr lang="en-US" sz="3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3600" b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36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z</a:t>
                </a:r>
                <a:r>
                  <a:rPr lang="en-US" sz="3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sz="3600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</m:oMath>
                </a14:m>
                <a:r>
                  <a:rPr lang="en-US" sz="3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endParaRPr lang="en-US" sz="3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dirty="0" smtClean="0"/>
                  <a:t>How many parameters for an arbitrary 3D rotation matrix?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3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Vectors and matrices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/>
              <a:t>Solving linear systems</a:t>
            </a:r>
          </a:p>
          <a:p>
            <a:pPr lvl="1"/>
            <a:r>
              <a:rPr lang="en-US" dirty="0"/>
              <a:t>Representation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 smtClean="0"/>
              <a:t>Transformation matrices</a:t>
            </a:r>
          </a:p>
          <a:p>
            <a:pPr lvl="1"/>
            <a:r>
              <a:rPr lang="en-US" dirty="0"/>
              <a:t>2D</a:t>
            </a:r>
          </a:p>
          <a:p>
            <a:pPr lvl="1"/>
            <a:r>
              <a:rPr lang="en-US" dirty="0" smtClean="0"/>
              <a:t>Homogeneous coordinates</a:t>
            </a:r>
          </a:p>
          <a:p>
            <a:pPr lvl="1"/>
            <a:r>
              <a:rPr lang="en-US" dirty="0" smtClean="0"/>
              <a:t>3D</a:t>
            </a:r>
            <a:endParaRPr lang="en-US" dirty="0"/>
          </a:p>
          <a:p>
            <a:pPr lvl="1"/>
            <a:r>
              <a:rPr lang="en-US" b="1" dirty="0"/>
              <a:t>Camera transformations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0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Pinhole Camera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6612" y="1588958"/>
            <a:ext cx="11235364" cy="5016758"/>
            <a:chOff x="836612" y="2514600"/>
            <a:chExt cx="9162325" cy="4091115"/>
          </a:xfrm>
        </p:grpSpPr>
        <p:sp>
          <p:nvSpPr>
            <p:cNvPr id="38" name="Shape 38"/>
            <p:cNvSpPr/>
            <p:nvPr/>
          </p:nvSpPr>
          <p:spPr>
            <a:xfrm>
              <a:off x="836612" y="2514600"/>
              <a:ext cx="9144000" cy="409111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7481901" y="6201295"/>
              <a:ext cx="251703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20" dirty="0"/>
                <a:t>Illustration by Steve Seitz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66744" y="3731301"/>
              <a:ext cx="344677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80" dirty="0"/>
                <a:t>Center of Projection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643936" y="4257599"/>
              <a:ext cx="235323" cy="403412"/>
            </a:xfrm>
            <a:prstGeom prst="line">
              <a:avLst/>
            </a:prstGeom>
            <a:ln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8193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matrix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Convention: indexed by (row, column).</a:t>
            </a:r>
          </a:p>
          <a:p>
            <a:r>
              <a:rPr lang="en-US" dirty="0" smtClean="0"/>
              <a:t>Square matrix: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m</a:t>
            </a:r>
            <a:r>
              <a:rPr lang="en-US" dirty="0" smtClean="0"/>
              <a:t> =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6812" y="1658732"/>
                <a:ext cx="21210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𝐀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1658732"/>
                <a:ext cx="2121029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0544" y="2493617"/>
                <a:ext cx="4468979" cy="1613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𝐀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,</m:t>
                                    </m:r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3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𝑚</m:t>
                                    </m:r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𝑚</m:t>
                                    </m:r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,</m:t>
                                    </m:r>
                                    <m:r>
                                      <a:rPr lang="en-US" sz="3600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44" y="2493617"/>
                <a:ext cx="4468979" cy="16139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6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Transformation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2" y="1140743"/>
            <a:ext cx="8319541" cy="5728323"/>
          </a:xfrm>
        </p:spPr>
      </p:pic>
    </p:spTree>
    <p:extLst>
      <p:ext uri="{BB962C8B-B14F-4D97-AF65-F5344CB8AC3E}">
        <p14:creationId xmlns:p14="http://schemas.microsoft.com/office/powerpoint/2010/main" val="18998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Transformation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77" y="1079292"/>
            <a:ext cx="8309071" cy="57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Transformation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Perspective projection</a:t>
            </a:r>
            <a:r>
              <a:rPr lang="en-US" dirty="0" smtClean="0"/>
              <a:t> is the result of projecting from a point in a 3D scene to a 2D pixel coordinate on a camera sensor.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1"/>
          <a:stretch/>
        </p:blipFill>
        <p:spPr>
          <a:xfrm>
            <a:off x="227012" y="2977871"/>
            <a:ext cx="11592823" cy="3635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212" y="3429000"/>
            <a:ext cx="518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" charset="0"/>
                <a:cs typeface="Arial" charset="0"/>
              </a:rPr>
              <a:t>In homogeneous coordinates:    </a:t>
            </a:r>
            <a:endParaRPr lang="en-US" sz="28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Transformation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Perspective projection</a:t>
            </a:r>
            <a:r>
              <a:rPr lang="en-US" dirty="0" smtClean="0"/>
              <a:t> is the result of projecting from a point in a 3D scene to a 2D pixel coordinate on a camera sensor.</a:t>
            </a:r>
          </a:p>
          <a:p>
            <a:endParaRPr lang="en-US" dirty="0" smtClean="0"/>
          </a:p>
          <a:p>
            <a:r>
              <a:rPr lang="en-US" dirty="0" smtClean="0"/>
              <a:t>Often we do not care about the depth (“z”) associated with a given   (x, y) pixel. So we can remove that row and write as a 3x4 matrix: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54444"/>
          <a:stretch/>
        </p:blipFill>
        <p:spPr>
          <a:xfrm>
            <a:off x="1065212" y="4389445"/>
            <a:ext cx="984401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first translate (</a:t>
            </a:r>
            <a:r>
              <a:rPr lang="en-US" b="1" dirty="0" smtClean="0"/>
              <a:t>T</a:t>
            </a:r>
            <a:r>
              <a:rPr lang="en-US" dirty="0" smtClean="0"/>
              <a:t>), then scale (</a:t>
            </a:r>
            <a:r>
              <a:rPr lang="en-US" b="1" dirty="0" smtClean="0"/>
              <a:t>S</a:t>
            </a:r>
            <a:r>
              <a:rPr lang="en-US" dirty="0" smtClean="0"/>
              <a:t>), then rotate (</a:t>
            </a:r>
            <a:r>
              <a:rPr lang="en-US" b="1" dirty="0" smtClean="0"/>
              <a:t>R</a:t>
            </a:r>
            <a:r>
              <a:rPr lang="en-US" dirty="0" smtClean="0"/>
              <a:t>), then perspective project (</a:t>
            </a:r>
            <a:r>
              <a:rPr lang="en-US" b="1" dirty="0" smtClean="0"/>
              <a:t>P</a:t>
            </a:r>
            <a:r>
              <a:rPr lang="en-US" dirty="0" smtClean="0"/>
              <a:t>), we can model this as: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transformations are applied </a:t>
            </a:r>
            <a:r>
              <a:rPr lang="en-US" dirty="0" smtClean="0"/>
              <a:t>in order from </a:t>
            </a:r>
            <a:r>
              <a:rPr lang="en-US" b="1" dirty="0" smtClean="0"/>
              <a:t>right</a:t>
            </a:r>
            <a:r>
              <a:rPr lang="en-US" dirty="0" smtClean="0"/>
              <a:t> to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Can use associativity to combine multiple transformations into a single transformation matrix M: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9212" y="2764051"/>
            <a:ext cx="4658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p'</a:t>
            </a:r>
            <a:r>
              <a:rPr lang="en-US" sz="4800" i="1" dirty="0" smtClean="0"/>
              <a:t> </a:t>
            </a:r>
            <a:r>
              <a:rPr lang="en-US" sz="4800" i="1" dirty="0"/>
              <a:t>= </a:t>
            </a:r>
            <a:r>
              <a:rPr lang="en-US" sz="4800" i="1" dirty="0" smtClean="0"/>
              <a:t>P</a:t>
            </a:r>
            <a:r>
              <a:rPr lang="en-US" sz="4800" dirty="0" smtClean="0"/>
              <a:t>(</a:t>
            </a:r>
            <a:r>
              <a:rPr lang="en-US" sz="4800" i="1" dirty="0" smtClean="0"/>
              <a:t>R</a:t>
            </a:r>
            <a:r>
              <a:rPr lang="en-US" sz="4800" dirty="0" smtClean="0"/>
              <a:t>(</a:t>
            </a:r>
            <a:r>
              <a:rPr lang="en-US" sz="4800" i="1" dirty="0" smtClean="0"/>
              <a:t>S</a:t>
            </a:r>
            <a:r>
              <a:rPr lang="en-US" sz="4800" dirty="0" smtClean="0"/>
              <a:t>(</a:t>
            </a:r>
            <a:r>
              <a:rPr lang="en-US" sz="4800" i="1" dirty="0" err="1" smtClean="0"/>
              <a:t>T</a:t>
            </a:r>
            <a:r>
              <a:rPr lang="en-US" sz="4800" b="1" dirty="0" err="1" smtClean="0"/>
              <a:t>p</a:t>
            </a:r>
            <a:r>
              <a:rPr lang="en-US" sz="4800" dirty="0" smtClean="0"/>
              <a:t>)))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589212" y="5257800"/>
            <a:ext cx="5258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p'</a:t>
            </a:r>
            <a:r>
              <a:rPr lang="en-US" sz="4800" i="1" dirty="0" smtClean="0"/>
              <a:t> = </a:t>
            </a:r>
            <a:r>
              <a:rPr lang="en-US" sz="4800" b="1" dirty="0" err="1" smtClean="0"/>
              <a:t>Mp</a:t>
            </a:r>
            <a:r>
              <a:rPr lang="en-US" sz="4800" i="1" dirty="0" smtClean="0"/>
              <a:t>= </a:t>
            </a:r>
            <a:r>
              <a:rPr lang="en-US" sz="4800" dirty="0" smtClean="0"/>
              <a:t>(</a:t>
            </a:r>
            <a:r>
              <a:rPr lang="en-US" sz="4800" b="1" i="1" dirty="0" smtClean="0"/>
              <a:t>PRST</a:t>
            </a:r>
            <a:r>
              <a:rPr lang="en-US" sz="4800" dirty="0" smtClean="0"/>
              <a:t>)</a:t>
            </a:r>
            <a:r>
              <a:rPr lang="en-US" sz="4800" b="1" dirty="0" smtClean="0"/>
              <a:t>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12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Matrices: Intrinsic and Extrinsic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Camera matrix</a:t>
                </a:r>
                <a:r>
                  <a:rPr lang="en-US" dirty="0" smtClean="0"/>
                  <a:t>: a 3x4 matrix that transforms from 3D scene points (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x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,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y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,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z</a:t>
                </a:r>
                <a:r>
                  <a:rPr lang="en-US" dirty="0" smtClean="0"/>
                  <a:t>) to 2D screen points (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/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,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/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′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/>
                  <a:t>Intrinsic parameters</a:t>
                </a:r>
                <a:r>
                  <a:rPr lang="en-US" dirty="0"/>
                  <a:t> model properties within the camera and lens: focal length, image sensor format, optical center.</a:t>
                </a:r>
              </a:p>
              <a:p>
                <a:r>
                  <a:rPr lang="en-US" b="1" dirty="0"/>
                  <a:t>Extrinsic parameters</a:t>
                </a:r>
                <a:r>
                  <a:rPr lang="en-US" dirty="0"/>
                  <a:t> model the rotation and translation of a camera within a 3D scene.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 r="-1543" b="-15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4812" y="2667000"/>
                <a:ext cx="7828952" cy="2032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667000"/>
                <a:ext cx="7828952" cy="2032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2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Matrices: Intrinsic and Extrinsic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1"/>
                <a:ext cx="11733371" cy="4525963"/>
              </a:xfrm>
            </p:spPr>
            <p:txBody>
              <a:bodyPr/>
              <a:lstStyle/>
              <a:p>
                <a:r>
                  <a:rPr lang="en-US" dirty="0" smtClean="0"/>
                  <a:t>Can rewrite the camera matrix in terms of </a:t>
                </a:r>
                <a:r>
                  <a:rPr lang="en-US" b="1" dirty="0" smtClean="0"/>
                  <a:t>intrinsic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extrinsic</a:t>
                </a:r>
                <a:r>
                  <a:rPr lang="en-US" dirty="0" smtClean="0"/>
                  <a:t> parameters.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uk-UA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uk-UA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focal length in pixels,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skew between x and y axes (often zero),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principal point (typically center of image).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1"/>
                <a:ext cx="11733371" cy="4525963"/>
              </a:xfrm>
              <a:blipFill rotWithShape="0">
                <a:blip r:embed="rId2"/>
                <a:stretch>
                  <a:fillRect l="-935" t="-1752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4812" y="2667000"/>
                <a:ext cx="7828952" cy="2032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𝐊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𝐑</m:t>
                              </m:r>
                            </m:e>
                            <m:e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667000"/>
                <a:ext cx="7828952" cy="2032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151812" y="2667000"/>
            <a:ext cx="4037013" cy="2399675"/>
            <a:chOff x="8151812" y="2667000"/>
            <a:chExt cx="4037013" cy="2399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8408915" y="2935342"/>
                  <a:ext cx="3552896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dirty="0" smtClean="0">
                      <a:ea typeface="Times New Roman" charset="0"/>
                      <a:cs typeface="Times New Roman" charset="0"/>
                    </a:rPr>
                    <a:t>K</a:t>
                  </a:r>
                  <a:r>
                    <a:rPr lang="en-US" sz="3600" dirty="0" smtClean="0">
                      <a:ea typeface="Times New Roman" charset="0"/>
                      <a:cs typeface="Times New Roman" charset="0"/>
                    </a:rPr>
                    <a:t>=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3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uk-UA" sz="3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3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915" y="2935342"/>
                  <a:ext cx="3552896" cy="14954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8151812" y="2667000"/>
              <a:ext cx="4037013" cy="23996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6212" y="4399988"/>
              <a:ext cx="2743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Intrinsic matrix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9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Matrices: Intrinsic and Extrinsic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733371" cy="4525963"/>
          </a:xfrm>
        </p:spPr>
        <p:txBody>
          <a:bodyPr/>
          <a:lstStyle/>
          <a:p>
            <a:r>
              <a:rPr lang="en-US" dirty="0" smtClean="0"/>
              <a:t>Can rewrite the camera matrix in terms of </a:t>
            </a:r>
            <a:r>
              <a:rPr lang="en-US" b="1" dirty="0" smtClean="0"/>
              <a:t>intrinsic</a:t>
            </a:r>
            <a:r>
              <a:rPr lang="en-US" dirty="0" smtClean="0"/>
              <a:t> and </a:t>
            </a:r>
            <a:r>
              <a:rPr lang="en-US" b="1" dirty="0" smtClean="0"/>
              <a:t>extrinsic</a:t>
            </a:r>
            <a:r>
              <a:rPr lang="en-US" dirty="0" smtClean="0"/>
              <a:t> parameters.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t</a:t>
            </a:r>
            <a:r>
              <a:rPr lang="en-US" dirty="0" smtClean="0"/>
              <a:t>: 3x1 vector representing origin of scene coordinate system represented in camera coordinates.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: 3x3 rotation matrix that rotates from scene coordinates to camera coordinates.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4812" y="2667000"/>
                <a:ext cx="7828952" cy="2032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𝐊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mr-IN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𝐑</m:t>
                              </m:r>
                            </m:e>
                            <m:e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sz="40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40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667000"/>
                <a:ext cx="7828952" cy="20320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579812" y="3177914"/>
            <a:ext cx="1828800" cy="1698885"/>
            <a:chOff x="7845700" y="2667000"/>
            <a:chExt cx="4560329" cy="2399675"/>
          </a:xfrm>
        </p:grpSpPr>
        <p:sp>
          <p:nvSpPr>
            <p:cNvPr id="8" name="Rectangle 7"/>
            <p:cNvSpPr/>
            <p:nvPr/>
          </p:nvSpPr>
          <p:spPr>
            <a:xfrm>
              <a:off x="8151812" y="2667000"/>
              <a:ext cx="4037013" cy="23996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5700" y="3630305"/>
              <a:ext cx="4560329" cy="130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Extrinsic parameters</a:t>
              </a:r>
              <a:endParaRPr lang="en-US" sz="27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2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</a:p>
          <a:p>
            <a:r>
              <a:rPr lang="en-US" dirty="0" smtClean="0"/>
              <a:t>Stereo</a:t>
            </a:r>
          </a:p>
          <a:p>
            <a:r>
              <a:rPr lang="en-US" dirty="0" smtClean="0"/>
              <a:t>Optical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Matrix/Vector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</a:p>
          <a:p>
            <a:r>
              <a:rPr lang="en-US" dirty="0" smtClean="0"/>
              <a:t>Scaling</a:t>
            </a:r>
          </a:p>
          <a:p>
            <a:r>
              <a:rPr lang="en-US" dirty="0" smtClean="0"/>
              <a:t>Transpose</a:t>
            </a:r>
          </a:p>
          <a:p>
            <a:r>
              <a:rPr lang="en-US" dirty="0" smtClean="0"/>
              <a:t>Dot product</a:t>
            </a:r>
          </a:p>
          <a:p>
            <a:r>
              <a:rPr lang="en-US" dirty="0" smtClean="0"/>
              <a:t>Multiplication</a:t>
            </a:r>
          </a:p>
          <a:p>
            <a:r>
              <a:rPr lang="en-US" dirty="0" smtClean="0"/>
              <a:t>Inverse</a:t>
            </a:r>
          </a:p>
          <a:p>
            <a:r>
              <a:rPr lang="en-US" dirty="0" smtClean="0"/>
              <a:t>Algebraic properties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3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Matrices (and vectors) add elementwise: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03217" y="2660380"/>
                <a:ext cx="4982390" cy="2650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mr-IN" sz="36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</a:t>
                </a:r>
                <a:b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mr-IN" sz="3600" dirty="0" smtClean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217" y="2660380"/>
                <a:ext cx="4982390" cy="2650084"/>
              </a:xfrm>
              <a:prstGeom prst="rect">
                <a:avLst/>
              </a:prstGeom>
              <a:blipFill rotWithShape="0">
                <a:blip r:embed="rId2"/>
                <a:stretch>
                  <a:fillRect l="-5508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0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(and vector) product with a scalar multiplies each element: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5012" y="3524173"/>
                <a:ext cx="5713295" cy="92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𝑐</m:t>
                              </m:r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12" y="3524173"/>
                <a:ext cx="5713295" cy="922497"/>
              </a:xfrm>
              <a:prstGeom prst="rect">
                <a:avLst/>
              </a:prstGeom>
              <a:blipFill rotWithShape="0">
                <a:blip r:embed="rId2"/>
                <a:stretch>
                  <a:fillRect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0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Transpose swaps the rows and columns of a vector or matrix: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7012" y="2438400"/>
                <a:ext cx="4176784" cy="2131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mr-IN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mr-IN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mr-IN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mr-IN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12" y="2438400"/>
                <a:ext cx="4176784" cy="21313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7012" y="4670831"/>
                <a:ext cx="4187749" cy="2127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mr-IN" sz="36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mr-IN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𝑒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𝑓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36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12" y="4670831"/>
                <a:ext cx="4187749" cy="21272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5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(dot) product of two vectors multiplies corresponding entries and sums the result: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Also written as: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0448" y="2733638"/>
                <a:ext cx="3016082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𝐱</m:t>
                      </m:r>
                      <m:r>
                        <a:rPr lang="en-US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36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𝐲</m:t>
                      </m:r>
                      <m:r>
                        <a:rPr lang="en-US" sz="36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36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48" y="2733638"/>
                <a:ext cx="3016082" cy="15122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82369" y="5131984"/>
                <a:ext cx="4957391" cy="1396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𝐱</m:t>
                        </m:r>
                      </m:e>
                      <m:sup>
                        <m:r>
                          <a:rPr lang="en-US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sup>
                    </m:sSup>
                    <m:r>
                      <a:rPr lang="en-US" sz="3200" b="1">
                        <a:latin typeface="Cambria Math" charset="0"/>
                        <a:ea typeface="Times New Roman" charset="0"/>
                        <a:cs typeface="Times New Roman" charset="0"/>
                      </a:rPr>
                      <m:t>𝐲</m:t>
                    </m:r>
                    <m:r>
                      <a:rPr lang="en-US" sz="32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mr-IN" sz="32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2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mr-IN" sz="320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32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69" y="5131984"/>
                <a:ext cx="4957391" cy="13967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847012" y="4953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endParaRPr 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94612" y="3212775"/>
                <a:ext cx="35956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𝐱</m:t>
                      </m:r>
                      <m:r>
                        <a:rPr lang="en-US" sz="36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36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𝐲</m:t>
                      </m:r>
                      <m:r>
                        <a:rPr lang="en-US" sz="36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36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|</m:t>
                      </m:r>
                      <m:r>
                        <a:rPr lang="en-US" sz="3600" b="1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𝐱</m:t>
                      </m:r>
                      <m:r>
                        <a:rPr lang="en-US" sz="36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||</m:t>
                      </m:r>
                      <m:r>
                        <a:rPr lang="en-US" sz="3600" b="1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𝐲</m:t>
                      </m:r>
                      <m:r>
                        <a:rPr lang="en-US" sz="36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𝑐𝑜𝑠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3212775"/>
                <a:ext cx="3595664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11047412" y="3841889"/>
            <a:ext cx="0" cy="404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98348" y="4291047"/>
            <a:ext cx="224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Shortest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angle between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101979</TotalTime>
  <Words>2500</Words>
  <Application>Microsoft Macintosh PowerPoint</Application>
  <PresentationFormat>Custom</PresentationFormat>
  <Paragraphs>300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 Hebrew</vt:lpstr>
      <vt:lpstr>Calibri</vt:lpstr>
      <vt:lpstr>Cambria Math</vt:lpstr>
      <vt:lpstr>Courier New</vt:lpstr>
      <vt:lpstr>Myriad Pro</vt:lpstr>
      <vt:lpstr>Palatino Linotype</vt:lpstr>
      <vt:lpstr>Times</vt:lpstr>
      <vt:lpstr>Times New Roman</vt:lpstr>
      <vt:lpstr>Arial</vt:lpstr>
      <vt:lpstr>Default Design</vt:lpstr>
      <vt:lpstr>CS 4501: Introduction to Computer Vision  Brief Tutorial of Linear Algebra and Transformations</vt:lpstr>
      <vt:lpstr>Outline</vt:lpstr>
      <vt:lpstr>Vectors</vt:lpstr>
      <vt:lpstr>Matrix</vt:lpstr>
      <vt:lpstr>Matrix/Vector Operations</vt:lpstr>
      <vt:lpstr>Matrix Addition</vt:lpstr>
      <vt:lpstr>Matrix Scaling</vt:lpstr>
      <vt:lpstr>Transpose</vt:lpstr>
      <vt:lpstr>Dot Product</vt:lpstr>
      <vt:lpstr>Matrix Multiplication</vt:lpstr>
      <vt:lpstr>Matrix Multiplication</vt:lpstr>
      <vt:lpstr>Matrix Inverse</vt:lpstr>
      <vt:lpstr>Algebraic Properties</vt:lpstr>
      <vt:lpstr>Outline</vt:lpstr>
      <vt:lpstr>Solving Linear Systems</vt:lpstr>
      <vt:lpstr>Solving Linear Systems (Pseudoinverse)</vt:lpstr>
      <vt:lpstr>Outline</vt:lpstr>
      <vt:lpstr>Representation in Python</vt:lpstr>
      <vt:lpstr>Representation in Python</vt:lpstr>
      <vt:lpstr>Outline</vt:lpstr>
      <vt:lpstr>2D Transformations: Translation</vt:lpstr>
      <vt:lpstr>2D Transformations: Translation</vt:lpstr>
      <vt:lpstr>2D Transformations: Scaling</vt:lpstr>
      <vt:lpstr>2D Transformations: Rotation</vt:lpstr>
      <vt:lpstr>Transformation Matrices</vt:lpstr>
      <vt:lpstr>Homogeneous Coordinates</vt:lpstr>
      <vt:lpstr>Homogeneous Coordinates</vt:lpstr>
      <vt:lpstr>2D Translation Using Homogeneous Coordinates</vt:lpstr>
      <vt:lpstr>2D Transformations: Scaling</vt:lpstr>
      <vt:lpstr>2D Rotation Using Homogeneous Coordinates</vt:lpstr>
      <vt:lpstr>3D Homogeneous Coordinates</vt:lpstr>
      <vt:lpstr>3D Homogeneous Coordinates</vt:lpstr>
      <vt:lpstr>3D Homogeneous Coordinates</vt:lpstr>
      <vt:lpstr>3D Homogeneous Coordinates</vt:lpstr>
      <vt:lpstr>3D Homogeneous Coordinates</vt:lpstr>
      <vt:lpstr>3D Homogeneous Coordinates</vt:lpstr>
      <vt:lpstr>Rotation Mathematics</vt:lpstr>
      <vt:lpstr>Outline</vt:lpstr>
      <vt:lpstr>Pinhole Camera</vt:lpstr>
      <vt:lpstr>Perspective Transformation</vt:lpstr>
      <vt:lpstr>Perspective Transformation</vt:lpstr>
      <vt:lpstr>Perspective Transformation</vt:lpstr>
      <vt:lpstr>Perspective Transformation</vt:lpstr>
      <vt:lpstr>Combining Transformations</vt:lpstr>
      <vt:lpstr>Camera Matrices: Intrinsic and Extrinsic</vt:lpstr>
      <vt:lpstr>Camera Matrices: Intrinsic and Extrinsic</vt:lpstr>
      <vt:lpstr>Camera Matrices: Intrinsic and Extrinsic</vt:lpstr>
      <vt:lpstr>Next classes…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3620</cp:revision>
  <cp:lastPrinted>2016-08-25T14:29:55Z</cp:lastPrinted>
  <dcterms:created xsi:type="dcterms:W3CDTF">2008-06-05T17:05:06Z</dcterms:created>
  <dcterms:modified xsi:type="dcterms:W3CDTF">2017-02-14T16:45:31Z</dcterms:modified>
</cp:coreProperties>
</file>