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64"/>
  </p:notesMasterIdLst>
  <p:handoutMasterIdLst>
    <p:handoutMasterId r:id="rId65"/>
  </p:handoutMasterIdLst>
  <p:sldIdLst>
    <p:sldId id="1404" r:id="rId2"/>
    <p:sldId id="1408" r:id="rId3"/>
    <p:sldId id="1409" r:id="rId4"/>
    <p:sldId id="1410" r:id="rId5"/>
    <p:sldId id="1411" r:id="rId6"/>
    <p:sldId id="1412" r:id="rId7"/>
    <p:sldId id="1413" r:id="rId8"/>
    <p:sldId id="1456" r:id="rId9"/>
    <p:sldId id="1455" r:id="rId10"/>
    <p:sldId id="1430" r:id="rId11"/>
    <p:sldId id="1431" r:id="rId12"/>
    <p:sldId id="1432" r:id="rId13"/>
    <p:sldId id="1433" r:id="rId14"/>
    <p:sldId id="1434" r:id="rId15"/>
    <p:sldId id="1457" r:id="rId16"/>
    <p:sldId id="1458" r:id="rId17"/>
    <p:sldId id="1436" r:id="rId18"/>
    <p:sldId id="1437" r:id="rId19"/>
    <p:sldId id="1438" r:id="rId20"/>
    <p:sldId id="1439" r:id="rId21"/>
    <p:sldId id="1440" r:id="rId22"/>
    <p:sldId id="1441" r:id="rId23"/>
    <p:sldId id="1459" r:id="rId24"/>
    <p:sldId id="1442" r:id="rId25"/>
    <p:sldId id="1443" r:id="rId26"/>
    <p:sldId id="1495" r:id="rId27"/>
    <p:sldId id="1497" r:id="rId28"/>
    <p:sldId id="1496" r:id="rId29"/>
    <p:sldId id="1461" r:id="rId30"/>
    <p:sldId id="1462" r:id="rId31"/>
    <p:sldId id="1463" r:id="rId32"/>
    <p:sldId id="1464" r:id="rId33"/>
    <p:sldId id="1465" r:id="rId34"/>
    <p:sldId id="1466" r:id="rId35"/>
    <p:sldId id="1467" r:id="rId36"/>
    <p:sldId id="1468" r:id="rId37"/>
    <p:sldId id="1469" r:id="rId38"/>
    <p:sldId id="1470" r:id="rId39"/>
    <p:sldId id="1471" r:id="rId40"/>
    <p:sldId id="1473" r:id="rId41"/>
    <p:sldId id="1498" r:id="rId42"/>
    <p:sldId id="1474" r:id="rId43"/>
    <p:sldId id="1475" r:id="rId44"/>
    <p:sldId id="1477" r:id="rId45"/>
    <p:sldId id="1478" r:id="rId46"/>
    <p:sldId id="1483" r:id="rId47"/>
    <p:sldId id="1484" r:id="rId48"/>
    <p:sldId id="1485" r:id="rId49"/>
    <p:sldId id="1486" r:id="rId50"/>
    <p:sldId id="1487" r:id="rId51"/>
    <p:sldId id="1488" r:id="rId52"/>
    <p:sldId id="1489" r:id="rId53"/>
    <p:sldId id="1490" r:id="rId54"/>
    <p:sldId id="1491" r:id="rId55"/>
    <p:sldId id="1492" r:id="rId56"/>
    <p:sldId id="1493" r:id="rId57"/>
    <p:sldId id="1479" r:id="rId58"/>
    <p:sldId id="1480" r:id="rId59"/>
    <p:sldId id="1481" r:id="rId60"/>
    <p:sldId id="1476" r:id="rId61"/>
    <p:sldId id="1482" r:id="rId62"/>
    <p:sldId id="1499" r:id="rId63"/>
  </p:sldIdLst>
  <p:sldSz cx="12188825" cy="6858000"/>
  <p:notesSz cx="6934200" cy="9232900"/>
  <p:custDataLst>
    <p:tags r:id="rId6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FF"/>
    <a:srgbClr val="FFFFFF"/>
    <a:srgbClr val="FFDCDC"/>
    <a:srgbClr val="99FC99"/>
    <a:srgbClr val="FFFF76"/>
    <a:srgbClr val="FFFF00"/>
    <a:srgbClr val="FF5B5E"/>
    <a:srgbClr val="9999FF"/>
    <a:srgbClr val="A0D8FC"/>
    <a:srgbClr val="93D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0" autoAdjust="0"/>
    <p:restoredTop sz="86536" autoAdjust="0"/>
  </p:normalViewPr>
  <p:slideViewPr>
    <p:cSldViewPr>
      <p:cViewPr>
        <p:scale>
          <a:sx n="63" d="100"/>
          <a:sy n="63" d="100"/>
        </p:scale>
        <p:origin x="1752" y="312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144" y="20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tags" Target="tags/tag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2/16/17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2/16/17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2/16/17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2/16/17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2/16/17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2/16/17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2/16/17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lr>
                <a:srgbClr val="D6D6D6"/>
              </a:buClr>
              <a:buChar char="➡"/>
            </a:lvl2pPr>
            <a:lvl3pPr>
              <a:buClr>
                <a:srgbClr val="D6D6D6"/>
              </a:buClr>
              <a:buChar char="➡"/>
            </a:lvl3pPr>
            <a:lvl4pPr>
              <a:buClr>
                <a:srgbClr val="D6D6D6"/>
              </a:buClr>
              <a:buChar char="➡"/>
            </a:lvl4pPr>
            <a:lvl5pPr>
              <a:buClr>
                <a:srgbClr val="D6D6D6"/>
              </a:buClr>
              <a:buChar char="➡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260198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2/16/17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2/16/17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2/16/17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2/16/17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2/16/17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2/16/17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2/16/17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2/16/17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2/16/17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tx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tx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tx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s://www.flickr.com/photos/116435774@N07/1733981198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1.wdp"/><Relationship Id="rId5" Type="http://schemas.openxmlformats.org/officeDocument/2006/relationships/image" Target="../media/image13.png"/><Relationship Id="rId6" Type="http://schemas.microsoft.com/office/2007/relationships/hdphoto" Target="../media/hdphoto2.wdp"/><Relationship Id="rId7" Type="http://schemas.openxmlformats.org/officeDocument/2006/relationships/image" Target="../media/image14.png"/><Relationship Id="rId8" Type="http://schemas.microsoft.com/office/2007/relationships/hdphoto" Target="../media/hdphoto3.wdp"/><Relationship Id="rId9" Type="http://schemas.openxmlformats.org/officeDocument/2006/relationships/image" Target="../media/image15.png"/><Relationship Id="rId1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microsoft.com/office/2007/relationships/hdphoto" Target="../media/hdphoto10.wdp"/><Relationship Id="rId12" Type="http://schemas.openxmlformats.org/officeDocument/2006/relationships/image" Target="../media/image25.png"/><Relationship Id="rId13" Type="http://schemas.microsoft.com/office/2007/relationships/hdphoto" Target="../media/hdphoto11.wdp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microsoft.com/office/2007/relationships/hdphoto" Target="../media/hdphoto6.wdp"/><Relationship Id="rId4" Type="http://schemas.openxmlformats.org/officeDocument/2006/relationships/image" Target="../media/image21.png"/><Relationship Id="rId5" Type="http://schemas.microsoft.com/office/2007/relationships/hdphoto" Target="../media/hdphoto7.wdp"/><Relationship Id="rId6" Type="http://schemas.openxmlformats.org/officeDocument/2006/relationships/image" Target="../media/image22.png"/><Relationship Id="rId7" Type="http://schemas.microsoft.com/office/2007/relationships/hdphoto" Target="../media/hdphoto8.wdp"/><Relationship Id="rId8" Type="http://schemas.openxmlformats.org/officeDocument/2006/relationships/image" Target="../media/image23.png"/><Relationship Id="rId9" Type="http://schemas.microsoft.com/office/2007/relationships/hdphoto" Target="../media/hdphoto9.wdp"/><Relationship Id="rId10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4" Type="http://schemas.openxmlformats.org/officeDocument/2006/relationships/image" Target="../media/image30.png"/><Relationship Id="rId5" Type="http://schemas.microsoft.com/office/2007/relationships/hdphoto" Target="../media/hdphoto13.wdp"/><Relationship Id="rId6" Type="http://schemas.openxmlformats.org/officeDocument/2006/relationships/image" Target="../media/image31.png"/><Relationship Id="rId7" Type="http://schemas.microsoft.com/office/2007/relationships/hdphoto" Target="../media/hdphoto14.wdp"/><Relationship Id="rId8" Type="http://schemas.openxmlformats.org/officeDocument/2006/relationships/image" Target="../media/image32.png"/><Relationship Id="rId9" Type="http://schemas.microsoft.com/office/2007/relationships/hdphoto" Target="../media/hdphoto15.wdp"/><Relationship Id="rId10" Type="http://schemas.openxmlformats.org/officeDocument/2006/relationships/image" Target="../media/image33.png"/><Relationship Id="rId11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scipy.org/doc/scipy-0.18.1/reference/generated/scipy.optimize.minimize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cs.opencv.org/2.4/doc/tutorials/calib3d/camera_calibration/camera_calibration.html?" TargetMode="External"/><Relationship Id="rId3" Type="http://schemas.openxmlformats.org/officeDocument/2006/relationships/hyperlink" Target="https://www.youtube.com/watch?v=ViPN810E0SU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TKlNGSH9Po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ion.middlebury.edu/stereo/data/scenes2014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sA6RKUUA3M" TargetMode="External"/><Relationship Id="rId3" Type="http://schemas.openxmlformats.org/officeDocument/2006/relationships/hyperlink" Target="https://www.youtube.com/watch?v=XXZdMdHvUnE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opencv.org/2.4/modules/calib3d/doc/camera_calibration_and_3d_reconstruction.html#computecorrespondepilines" TargetMode="External"/><Relationship Id="rId4" Type="http://schemas.openxmlformats.org/officeDocument/2006/relationships/hyperlink" Target="http://docs.opencv.org/2.4/modules/calib3d/doc/camera_calibration_and_3d_reconstruction.html#stereorectify" TargetMode="External"/><Relationship Id="rId5" Type="http://schemas.openxmlformats.org/officeDocument/2006/relationships/hyperlink" Target="http://docs.opencv.org/2.4/modules/calib3d/doc/camera_calibration_and_3d_reconstruction.html#stereob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cs.opencv.org/2.4/modules/calib3d/doc/camera_calibration_and_3d_reconstruction.html#calibratecamera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1" y="2667000"/>
            <a:ext cx="10360501" cy="1470025"/>
          </a:xfrm>
        </p:spPr>
        <p:txBody>
          <a:bodyPr/>
          <a:lstStyle/>
          <a:p>
            <a:r>
              <a:rPr lang="en-US" dirty="0"/>
              <a:t>CS </a:t>
            </a:r>
            <a:r>
              <a:rPr lang="en-US" dirty="0" smtClean="0"/>
              <a:t>4501: Introduction to</a:t>
            </a:r>
            <a:br>
              <a:rPr lang="en-US" dirty="0" smtClean="0"/>
            </a:br>
            <a:r>
              <a:rPr lang="en-US" dirty="0" smtClean="0"/>
              <a:t>Computer Vision</a:t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dirty="0" smtClean="0"/>
              <a:t>Camera </a:t>
            </a:r>
            <a:r>
              <a:rPr lang="en-US" dirty="0" smtClean="0"/>
              <a:t>Calibration and Stereo Cameras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17122" y="6376987"/>
            <a:ext cx="11371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Slides from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Fei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Li, Juan Carlos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Jason Lawrence,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Szymon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Rusinkiewicz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David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Dobkin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, Adam Finkelstein, Tom </a:t>
            </a:r>
            <a:r>
              <a:rPr lang="en-US" sz="1600" dirty="0" err="1" smtClean="0">
                <a:latin typeface="Times New Roman" charset="0"/>
                <a:ea typeface="Times New Roman" charset="0"/>
                <a:cs typeface="Times New Roman" charset="0"/>
              </a:rPr>
              <a:t>Funkhouser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12" y="1371600"/>
            <a:ext cx="7543800" cy="50095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Real Camera Model: R</a:t>
            </a:r>
            <a:r>
              <a:rPr sz="4500" dirty="0" smtClean="0"/>
              <a:t>adial </a:t>
            </a:r>
            <a:r>
              <a:rPr lang="en-US" sz="4500" dirty="0" smtClean="0"/>
              <a:t>D</a:t>
            </a:r>
            <a:r>
              <a:rPr sz="4500" dirty="0" smtClean="0"/>
              <a:t>istortion</a:t>
            </a:r>
            <a:endParaRPr sz="4500" dirty="0"/>
          </a:p>
        </p:txBody>
      </p:sp>
      <p:pic>
        <p:nvPicPr>
          <p:cNvPr id="239" name="distort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6273" y="3838902"/>
            <a:ext cx="4920259" cy="241994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14300" dist="88900" dir="2700000" rotWithShape="0">
              <a:srgbClr val="000000"/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627812" y="6460138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>
                <a:hlinkClick r:id="rId4"/>
              </a:rPr>
              <a:t>Photo by Renaud Leon, Creative Commons Licensed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Real Camera Model: Radial Distortion</a:t>
            </a:r>
            <a:endParaRPr sz="4500" dirty="0"/>
          </a:p>
        </p:txBody>
      </p:sp>
      <p:sp>
        <p:nvSpPr>
          <p:cNvPr id="242" name="Shape 24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T</a:t>
            </a:r>
            <a:r>
              <a:rPr sz="3234" dirty="0" smtClean="0"/>
              <a:t>hese </a:t>
            </a:r>
            <a:r>
              <a:rPr sz="3234" dirty="0"/>
              <a:t>nonlinear effects cannot be represented by a matrix</a:t>
            </a:r>
          </a:p>
        </p:txBody>
      </p:sp>
      <p:pic>
        <p:nvPicPr>
          <p:cNvPr id="243" name="distort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0924" y="2479104"/>
            <a:ext cx="4750594" cy="233957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14300" dist="88900" dir="2700000" rotWithShape="0">
              <a:srgbClr val="000000"/>
            </a:outerShdw>
          </a:effectLst>
        </p:spPr>
      </p:pic>
      <p:grpSp>
        <p:nvGrpSpPr>
          <p:cNvPr id="248" name="Group 248"/>
          <p:cNvGrpSpPr/>
          <p:nvPr/>
        </p:nvGrpSpPr>
        <p:grpSpPr>
          <a:xfrm>
            <a:off x="2535931" y="2752569"/>
            <a:ext cx="3607595" cy="3629933"/>
            <a:chOff x="0" y="0"/>
            <a:chExt cx="5130800" cy="5162570"/>
          </a:xfrm>
        </p:grpSpPr>
        <p:pic>
          <p:nvPicPr>
            <p:cNvPr id="244" name="droppedImage.pdf"/>
            <p:cNvPicPr/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637626"/>
              <a:ext cx="5130801" cy="1524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droppedImage.pdf"/>
            <p:cNvPicPr/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129312" cy="508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droppedImage.pdf"/>
            <p:cNvPicPr/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873665"/>
              <a:ext cx="2986349" cy="508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droppedImage.pdf"/>
            <p:cNvPicPr/>
            <p:nvPr/>
          </p:nvPicPr>
          <p:blipFill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1747331"/>
              <a:ext cx="2827501" cy="66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4" name="Group 254"/>
          <p:cNvGrpSpPr/>
          <p:nvPr/>
        </p:nvGrpSpPr>
        <p:grpSpPr>
          <a:xfrm>
            <a:off x="5257918" y="5146210"/>
            <a:ext cx="6600931" cy="1370376"/>
            <a:chOff x="-1" y="-250185"/>
            <a:chExt cx="9387988" cy="1948976"/>
          </a:xfrm>
        </p:grpSpPr>
        <p:sp>
          <p:nvSpPr>
            <p:cNvPr id="249" name="Shape 249"/>
            <p:cNvSpPr/>
            <p:nvPr/>
          </p:nvSpPr>
          <p:spPr>
            <a:xfrm>
              <a:off x="10390" y="861290"/>
              <a:ext cx="658092" cy="65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8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969"/>
            </a:p>
          </p:txBody>
        </p:sp>
        <p:sp>
          <p:nvSpPr>
            <p:cNvPr id="250" name="Shape 250"/>
            <p:cNvSpPr/>
            <p:nvPr/>
          </p:nvSpPr>
          <p:spPr>
            <a:xfrm>
              <a:off x="-1" y="-1"/>
              <a:ext cx="658093" cy="65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8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969"/>
            </a:p>
          </p:txBody>
        </p:sp>
        <p:sp>
          <p:nvSpPr>
            <p:cNvPr id="251" name="Shape 251"/>
            <p:cNvSpPr/>
            <p:nvPr/>
          </p:nvSpPr>
          <p:spPr>
            <a:xfrm>
              <a:off x="2171517" y="-250185"/>
              <a:ext cx="7216470" cy="194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2812" dirty="0"/>
                <a:t>A</a:t>
              </a:r>
              <a:r>
                <a:rPr sz="2812" dirty="0" smtClean="0"/>
                <a:t>dditional </a:t>
              </a:r>
              <a:r>
                <a:rPr sz="2812" dirty="0"/>
                <a:t>intrinsic</a:t>
              </a:r>
              <a:br>
                <a:rPr sz="2812" dirty="0"/>
              </a:br>
              <a:r>
                <a:rPr sz="2812" dirty="0" smtClean="0"/>
                <a:t>parameter</a:t>
              </a:r>
              <a:r>
                <a:rPr lang="en-US" sz="2812" dirty="0" smtClean="0"/>
                <a:t>s (for more accuracy,</a:t>
              </a:r>
              <a:br>
                <a:rPr lang="en-US" sz="2812" dirty="0" smtClean="0"/>
              </a:br>
              <a:r>
                <a:rPr lang="en-US" sz="2812" dirty="0" smtClean="0"/>
                <a:t>can also include </a:t>
              </a:r>
              <a:r>
                <a:rPr lang="en-US" sz="2812" i="1" dirty="0" smtClean="0"/>
                <a:t>r</a:t>
              </a:r>
              <a:r>
                <a:rPr lang="en-US" sz="2812" baseline="30000" dirty="0" smtClean="0"/>
                <a:t>4</a:t>
              </a:r>
              <a:r>
                <a:rPr lang="en-US" sz="2812" dirty="0" smtClean="0"/>
                <a:t>, </a:t>
              </a:r>
              <a:r>
                <a:rPr lang="en-US" sz="2812" i="1" dirty="0" smtClean="0"/>
                <a:t>r</a:t>
              </a:r>
              <a:r>
                <a:rPr lang="en-US" sz="2812" baseline="30000" dirty="0" smtClean="0"/>
                <a:t>6</a:t>
              </a:r>
              <a:r>
                <a:rPr lang="en-US" sz="2812" dirty="0" smtClean="0"/>
                <a:t> terms)</a:t>
              </a:r>
              <a:endParaRPr sz="2812" dirty="0"/>
            </a:p>
          </p:txBody>
        </p:sp>
        <p:sp>
          <p:nvSpPr>
            <p:cNvPr id="252" name="Shape 252"/>
            <p:cNvSpPr/>
            <p:nvPr/>
          </p:nvSpPr>
          <p:spPr>
            <a:xfrm>
              <a:off x="655974" y="435840"/>
              <a:ext cx="1371600" cy="20320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253" name="Shape 253"/>
            <p:cNvSpPr/>
            <p:nvPr/>
          </p:nvSpPr>
          <p:spPr>
            <a:xfrm flipV="1">
              <a:off x="672907" y="655973"/>
              <a:ext cx="1337734" cy="37253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</p:spTree>
    <p:extLst>
      <p:ext uri="{BB962C8B-B14F-4D97-AF65-F5344CB8AC3E}">
        <p14:creationId xmlns:p14="http://schemas.microsoft.com/office/powerpoint/2010/main" val="161051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endParaRPr sz="4500" dirty="0"/>
          </a:p>
        </p:txBody>
      </p:sp>
      <p:sp>
        <p:nvSpPr>
          <p:cNvPr id="257" name="Shape 257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14565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smtClean="0"/>
              <a:t>T</a:t>
            </a:r>
            <a:r>
              <a:rPr sz="3234" smtClean="0"/>
              <a:t>ake </a:t>
            </a:r>
            <a:r>
              <a:rPr sz="3234"/>
              <a:t>pictures of scene with known 3D structure and solve for free parameters in projection:</a:t>
            </a:r>
          </a:p>
        </p:txBody>
      </p:sp>
      <p:pic>
        <p:nvPicPr>
          <p:cNvPr id="25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3026" y="3310851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5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3357" y="4132383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60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9744" y="4784250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261" name="Table 261"/>
          <p:cNvGraphicFramePr/>
          <p:nvPr>
            <p:extLst>
              <p:ext uri="{D42A27DB-BD31-4B8C-83A1-F6EECF244321}">
                <p14:modId xmlns:p14="http://schemas.microsoft.com/office/powerpoint/2010/main" val="315020032"/>
              </p:ext>
            </p:extLst>
          </p:nvPr>
        </p:nvGraphicFramePr>
        <p:xfrm>
          <a:off x="8112521" y="3732609"/>
          <a:ext cx="1562694" cy="1639491"/>
        </p:xfrm>
        <a:graphic>
          <a:graphicData uri="http://schemas.openxmlformats.org/drawingml/2006/table">
            <a:tbl>
              <a:tblPr/>
              <a:tblGrid>
                <a:gridCol w="520898"/>
                <a:gridCol w="520898"/>
                <a:gridCol w="520898"/>
              </a:tblGrid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</a:tr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</a:tr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262" name="Shape 262"/>
          <p:cNvSpPr/>
          <p:nvPr/>
        </p:nvSpPr>
        <p:spPr>
          <a:xfrm>
            <a:off x="8005365" y="4365402"/>
            <a:ext cx="0" cy="1054918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3" name="Shape 263"/>
          <p:cNvSpPr/>
          <p:nvPr/>
        </p:nvSpPr>
        <p:spPr>
          <a:xfrm flipH="1" flipV="1">
            <a:off x="7987506" y="5420321"/>
            <a:ext cx="1027190" cy="89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4" name="Shape 264"/>
          <p:cNvSpPr/>
          <p:nvPr/>
        </p:nvSpPr>
        <p:spPr>
          <a:xfrm flipV="1">
            <a:off x="7570787" y="5411391"/>
            <a:ext cx="434578" cy="538758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5" name="Shape 265"/>
          <p:cNvSpPr/>
          <p:nvPr/>
        </p:nvSpPr>
        <p:spPr>
          <a:xfrm>
            <a:off x="8919071" y="5310754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x</a:t>
            </a:r>
          </a:p>
        </p:txBody>
      </p:sp>
      <p:sp>
        <p:nvSpPr>
          <p:cNvPr id="266" name="Shape 266"/>
          <p:cNvSpPr/>
          <p:nvPr/>
        </p:nvSpPr>
        <p:spPr>
          <a:xfrm>
            <a:off x="7688919" y="4042739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y</a:t>
            </a:r>
          </a:p>
        </p:txBody>
      </p:sp>
      <p:sp>
        <p:nvSpPr>
          <p:cNvPr id="267" name="Shape 267"/>
          <p:cNvSpPr/>
          <p:nvPr/>
        </p:nvSpPr>
        <p:spPr>
          <a:xfrm>
            <a:off x="7701599" y="5784028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08230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alibration </a:t>
            </a:r>
            <a:r>
              <a:rPr lang="en-US" sz="4500" dirty="0" smtClean="0"/>
              <a:t>A</a:t>
            </a:r>
            <a:r>
              <a:rPr sz="4500" dirty="0" smtClean="0"/>
              <a:t>lgorithms</a:t>
            </a:r>
            <a:endParaRPr sz="4500" dirty="0"/>
          </a:p>
        </p:txBody>
      </p:sp>
      <p:sp>
        <p:nvSpPr>
          <p:cNvPr id="270" name="Shape 27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P</a:t>
            </a:r>
            <a:r>
              <a:rPr sz="3234" dirty="0" smtClean="0"/>
              <a:t>articular </a:t>
            </a:r>
            <a:r>
              <a:rPr sz="3234" dirty="0"/>
              <a:t>method used depends on: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W</a:t>
            </a:r>
            <a:r>
              <a:rPr sz="3234" dirty="0" smtClean="0"/>
              <a:t>hat </a:t>
            </a:r>
            <a:r>
              <a:rPr sz="3234" dirty="0"/>
              <a:t>data is available!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err="1" smtClean="0"/>
              <a:t>I</a:t>
            </a:r>
            <a:r>
              <a:rPr sz="3234" dirty="0" err="1" smtClean="0"/>
              <a:t>ntrinsics</a:t>
            </a:r>
            <a:r>
              <a:rPr sz="3234" dirty="0" smtClean="0"/>
              <a:t> </a:t>
            </a:r>
            <a:r>
              <a:rPr sz="3234" dirty="0"/>
              <a:t>only vs. extrinsics only vs. both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C</a:t>
            </a:r>
            <a:r>
              <a:rPr sz="3234" dirty="0" smtClean="0"/>
              <a:t>amera </a:t>
            </a:r>
            <a:r>
              <a:rPr sz="3234" dirty="0"/>
              <a:t>model being used (pinhole, weak-perspective, affine, etc.)</a:t>
            </a:r>
          </a:p>
        </p:txBody>
      </p:sp>
    </p:spTree>
    <p:extLst>
      <p:ext uri="{BB962C8B-B14F-4D97-AF65-F5344CB8AC3E}">
        <p14:creationId xmlns:p14="http://schemas.microsoft.com/office/powerpoint/2010/main" val="11492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/>
              <a:t>#1</a:t>
            </a:r>
          </a:p>
        </p:txBody>
      </p:sp>
      <p:sp>
        <p:nvSpPr>
          <p:cNvPr id="273" name="Shape 27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G</a:t>
            </a:r>
            <a:r>
              <a:rPr sz="3234" dirty="0" smtClean="0"/>
              <a:t>iven</a:t>
            </a:r>
            <a:r>
              <a:rPr sz="3234" dirty="0"/>
              <a:t>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 dirty="0"/>
              <a:t>3D &lt;=&gt; 2D correspondences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G</a:t>
            </a:r>
            <a:r>
              <a:rPr sz="3234" dirty="0" smtClean="0"/>
              <a:t>eneral </a:t>
            </a:r>
            <a:r>
              <a:rPr lang="en-US" sz="3234" dirty="0" smtClean="0"/>
              <a:t>pinhole </a:t>
            </a:r>
            <a:r>
              <a:rPr sz="3234" dirty="0" smtClean="0"/>
              <a:t>camera </a:t>
            </a:r>
            <a:r>
              <a:rPr sz="3234" dirty="0"/>
              <a:t>model</a:t>
            </a:r>
            <a:br>
              <a:rPr sz="3234" dirty="0"/>
            </a:br>
            <a:r>
              <a:rPr sz="3234" dirty="0"/>
              <a:t>(11-parameter, no radial distortion)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Convert camera matrix into system of equations</a:t>
            </a:r>
            <a:r>
              <a:rPr sz="3234" dirty="0" smtClean="0"/>
              <a:t>:</a:t>
            </a:r>
            <a:endParaRPr sz="323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71150" y="4825905"/>
                <a:ext cx="7828952" cy="20320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uk-UA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150" y="4825905"/>
                <a:ext cx="7828952" cy="203209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1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/>
              <a:t>#1</a:t>
            </a:r>
          </a:p>
        </p:txBody>
      </p:sp>
      <p:sp>
        <p:nvSpPr>
          <p:cNvPr id="273" name="Shape 27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Convert camera matrix into system of equations</a:t>
            </a:r>
            <a:r>
              <a:rPr sz="3234" dirty="0" smtClean="0"/>
              <a:t>:</a:t>
            </a:r>
            <a:endParaRPr sz="323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20060" y="2411232"/>
                <a:ext cx="10439400" cy="1223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𝑢</m:t>
                          </m:r>
                        </m:e>
                        <m: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mr-IN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060" y="2411232"/>
                <a:ext cx="10439400" cy="122334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20060" y="3718144"/>
                <a:ext cx="10439400" cy="1223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𝑣</m:t>
                          </m:r>
                        </m:e>
                        <m: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mr-IN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060" y="3718144"/>
                <a:ext cx="10439400" cy="122334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894012" y="5181600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612" y="3022906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a typeface="Arial" charset="0"/>
                <a:cs typeface="Arial" charset="0"/>
              </a:rPr>
              <a:t>Known</a:t>
            </a:r>
            <a:r>
              <a:rPr lang="en-US" sz="2800" smtClean="0">
                <a:ea typeface="Arial" charset="0"/>
                <a:cs typeface="Arial" charset="0"/>
              </a:rPr>
              <a:t/>
            </a:r>
            <a:br>
              <a:rPr lang="en-US" sz="2800" smtClean="0">
                <a:ea typeface="Arial" charset="0"/>
                <a:cs typeface="Arial" charset="0"/>
              </a:rPr>
            </a:br>
            <a:r>
              <a:rPr lang="en-US" sz="2800" smtClean="0">
                <a:ea typeface="Arial" charset="0"/>
                <a:cs typeface="Arial" charset="0"/>
              </a:rPr>
              <a:t>screen</a:t>
            </a:r>
            <a:r>
              <a:rPr lang="en-US" sz="2800" dirty="0" smtClean="0">
                <a:ea typeface="Arial" charset="0"/>
                <a:cs typeface="Arial" charset="0"/>
              </a:rPr>
              <a:t/>
            </a:r>
            <a:br>
              <a:rPr lang="en-US" sz="2800" dirty="0" smtClean="0">
                <a:ea typeface="Arial" charset="0"/>
                <a:cs typeface="Arial" charset="0"/>
              </a:rPr>
            </a:br>
            <a:r>
              <a:rPr lang="en-US" sz="2800" dirty="0" smtClean="0">
                <a:ea typeface="Arial" charset="0"/>
                <a:cs typeface="Arial" charset="0"/>
              </a:rPr>
              <a:t>point 1</a:t>
            </a:r>
            <a:endParaRPr lang="en-US" sz="2800" dirty="0"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51012" y="3124200"/>
            <a:ext cx="8382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1012" y="3886200"/>
            <a:ext cx="8382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818059" y="411822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Known</a:t>
            </a:r>
            <a:br>
              <a:rPr lang="en-US" sz="2800" dirty="0" smtClean="0">
                <a:ea typeface="Arial" charset="0"/>
                <a:cs typeface="Arial" charset="0"/>
              </a:rPr>
            </a:br>
            <a:r>
              <a:rPr lang="en-US" sz="2800" dirty="0" smtClean="0">
                <a:ea typeface="Arial" charset="0"/>
                <a:cs typeface="Arial" charset="0"/>
              </a:rPr>
              <a:t>3D</a:t>
            </a:r>
            <a:br>
              <a:rPr lang="en-US" sz="2800" dirty="0" smtClean="0">
                <a:ea typeface="Arial" charset="0"/>
                <a:cs typeface="Arial" charset="0"/>
              </a:rPr>
            </a:br>
            <a:r>
              <a:rPr lang="en-US" sz="2800" dirty="0" smtClean="0">
                <a:ea typeface="Arial" charset="0"/>
                <a:cs typeface="Arial" charset="0"/>
              </a:rPr>
              <a:t>point 1</a:t>
            </a:r>
            <a:endParaRPr lang="en-US" sz="2800" dirty="0">
              <a:ea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780212" y="1104319"/>
            <a:ext cx="3200400" cy="127550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456613" y="1244957"/>
            <a:ext cx="1676399" cy="116627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103098" y="877859"/>
            <a:ext cx="4725114" cy="154907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0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/>
              <a:t>#1</a:t>
            </a:r>
          </a:p>
        </p:txBody>
      </p:sp>
      <p:sp>
        <p:nvSpPr>
          <p:cNvPr id="273" name="Shape 27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Multiply by denominator to get linear system:</a:t>
            </a:r>
            <a:endParaRPr sz="3234" dirty="0"/>
          </a:p>
        </p:txBody>
      </p:sp>
      <p:pic>
        <p:nvPicPr>
          <p:cNvPr id="14" name="droppedImage.pdf"/>
          <p:cNvPicPr/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6" y="2522718"/>
            <a:ext cx="12103101" cy="22616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10742612" y="2522718"/>
            <a:ext cx="381000" cy="2159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37672" y="2310714"/>
            <a:ext cx="64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11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31906" y="2710249"/>
            <a:ext cx="64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12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37672" y="3184775"/>
            <a:ext cx="64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13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31906" y="4223262"/>
            <a:ext cx="64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34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25500" y="3758354"/>
            <a:ext cx="64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charset="0"/>
                <a:ea typeface="Times New Roman" charset="0"/>
                <a:cs typeface="Times New Roman" charset="0"/>
              </a:rPr>
              <a:t>⋮</a:t>
            </a:r>
          </a:p>
        </p:txBody>
      </p:sp>
    </p:spTree>
    <p:extLst>
      <p:ext uri="{BB962C8B-B14F-4D97-AF65-F5344CB8AC3E}">
        <p14:creationId xmlns:p14="http://schemas.microsoft.com/office/powerpoint/2010/main" val="13914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/>
              <a:t>#1</a:t>
            </a:r>
          </a:p>
        </p:txBody>
      </p:sp>
      <p:sp>
        <p:nvSpPr>
          <p:cNvPr id="283" name="Shape 28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/>
              <a:t>S</a:t>
            </a:r>
            <a:r>
              <a:rPr sz="3234" dirty="0" smtClean="0"/>
              <a:t>tandard </a:t>
            </a:r>
            <a:r>
              <a:rPr sz="3234" dirty="0"/>
              <a:t>linear least squares methods for </a:t>
            </a:r>
            <a:r>
              <a:rPr sz="3234" b="1" dirty="0"/>
              <a:t>Ax</a:t>
            </a:r>
            <a:r>
              <a:rPr sz="3234" dirty="0"/>
              <a:t>=</a:t>
            </a:r>
            <a:r>
              <a:rPr sz="3234" b="1" dirty="0"/>
              <a:t>0</a:t>
            </a:r>
            <a:r>
              <a:rPr sz="3234" dirty="0"/>
              <a:t> will give the solution </a:t>
            </a:r>
            <a:r>
              <a:rPr sz="3234" b="1" dirty="0"/>
              <a:t>x</a:t>
            </a:r>
            <a:r>
              <a:rPr sz="3234" dirty="0"/>
              <a:t>=0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/>
              <a:t>I</a:t>
            </a:r>
            <a:r>
              <a:rPr sz="3234" dirty="0" smtClean="0"/>
              <a:t>nstead</a:t>
            </a:r>
            <a:r>
              <a:rPr sz="3234" dirty="0"/>
              <a:t>, look for solution with </a:t>
            </a:r>
            <a:r>
              <a:rPr lang="en-US" sz="3234" dirty="0" smtClean="0"/>
              <a:t>|</a:t>
            </a:r>
            <a:r>
              <a:rPr sz="3234" dirty="0" smtClean="0"/>
              <a:t>|</a:t>
            </a:r>
            <a:r>
              <a:rPr sz="3234" b="1" dirty="0"/>
              <a:t>x</a:t>
            </a:r>
            <a:r>
              <a:rPr sz="3234" dirty="0" smtClean="0"/>
              <a:t>|</a:t>
            </a:r>
            <a:r>
              <a:rPr lang="en-US" sz="3234" dirty="0" smtClean="0"/>
              <a:t>|</a:t>
            </a:r>
            <a:r>
              <a:rPr sz="3234" dirty="0" smtClean="0"/>
              <a:t>=</a:t>
            </a:r>
            <a:r>
              <a:rPr sz="3234" dirty="0"/>
              <a:t>1 (recall our solution is valid up to global scale)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/>
              <a:t>T</a:t>
            </a:r>
            <a:r>
              <a:rPr sz="3234" dirty="0" smtClean="0"/>
              <a:t>hat </a:t>
            </a:r>
            <a:r>
              <a:rPr sz="3234" dirty="0"/>
              <a:t>is, minimize </a:t>
            </a:r>
            <a:r>
              <a:rPr lang="en-US" sz="3234" dirty="0" smtClean="0"/>
              <a:t>|</a:t>
            </a:r>
            <a:r>
              <a:rPr sz="3234" dirty="0" smtClean="0"/>
              <a:t>|</a:t>
            </a:r>
            <a:r>
              <a:rPr sz="3234" b="1" dirty="0" smtClean="0"/>
              <a:t>Ax</a:t>
            </a:r>
            <a:r>
              <a:rPr sz="3234" dirty="0" smtClean="0"/>
              <a:t>|</a:t>
            </a:r>
            <a:r>
              <a:rPr lang="en-US" sz="3234" dirty="0" smtClean="0"/>
              <a:t>|</a:t>
            </a:r>
            <a:r>
              <a:rPr sz="3234" baseline="30000" dirty="0" smtClean="0"/>
              <a:t>2</a:t>
            </a:r>
            <a:r>
              <a:rPr sz="3234" dirty="0" smtClean="0"/>
              <a:t> </a:t>
            </a:r>
            <a:r>
              <a:rPr sz="3234" dirty="0"/>
              <a:t>subject to </a:t>
            </a:r>
            <a:r>
              <a:rPr sz="3234" dirty="0" smtClean="0"/>
              <a:t>|</a:t>
            </a:r>
            <a:r>
              <a:rPr lang="en-US" sz="3234" dirty="0" smtClean="0"/>
              <a:t>|</a:t>
            </a:r>
            <a:r>
              <a:rPr sz="3234" b="1" dirty="0" smtClean="0"/>
              <a:t>x</a:t>
            </a:r>
            <a:r>
              <a:rPr sz="3234" dirty="0" smtClean="0"/>
              <a:t>|</a:t>
            </a:r>
            <a:r>
              <a:rPr lang="en-US" sz="3234" dirty="0" smtClean="0"/>
              <a:t>|</a:t>
            </a:r>
            <a:r>
              <a:rPr sz="3234" baseline="30000" dirty="0" smtClean="0"/>
              <a:t>2</a:t>
            </a:r>
            <a:r>
              <a:rPr lang="en-US" sz="3234" baseline="30000" dirty="0" smtClean="0"/>
              <a:t> </a:t>
            </a:r>
            <a:r>
              <a:rPr sz="3234" dirty="0" smtClean="0"/>
              <a:t>=1</a:t>
            </a:r>
            <a:endParaRPr sz="3234" dirty="0"/>
          </a:p>
        </p:txBody>
      </p:sp>
    </p:spTree>
    <p:extLst>
      <p:ext uri="{BB962C8B-B14F-4D97-AF65-F5344CB8AC3E}">
        <p14:creationId xmlns:p14="http://schemas.microsoft.com/office/powerpoint/2010/main" val="21340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/>
              <a:t>#1</a:t>
            </a:r>
          </a:p>
        </p:txBody>
      </p:sp>
      <p:pic>
        <p:nvPicPr>
          <p:cNvPr id="286" name="droppedImage.pdf"/>
          <p:cNvPicPr/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612" y="1600200"/>
            <a:ext cx="4786313" cy="375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droppedImage.pdf"/>
          <p:cNvPicPr/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612" y="2359224"/>
            <a:ext cx="6777633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droppedImage.pdf"/>
          <p:cNvPicPr/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612" y="3118247"/>
            <a:ext cx="5929313" cy="366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droppedImage.pdf"/>
          <p:cNvPicPr/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612" y="4572000"/>
            <a:ext cx="2991445" cy="276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droppedImage.pdf"/>
          <p:cNvPicPr/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612" y="5676231"/>
            <a:ext cx="4277320" cy="383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droppedImage.pdf"/>
          <p:cNvPicPr/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612" y="6241579"/>
            <a:ext cx="2598539" cy="3750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55395" y="3791711"/>
                <a:ext cx="1915140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𝐴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𝐴𝑒</m:t>
                      </m:r>
                      <m:r>
                        <a:rPr lang="en-US" sz="2800" b="0" i="1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𝑖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sz="2800" b="0" i="1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r>
                        <a:rPr lang="en-US" sz="2800" b="0" i="1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</m:oMath>
                  </m:oMathPara>
                </a14:m>
                <a:endParaRPr lang="en-US" sz="2800" baseline="-250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395" y="3791711"/>
                <a:ext cx="1915140" cy="420949"/>
              </a:xfrm>
              <a:prstGeom prst="rect">
                <a:avLst/>
              </a:prstGeom>
              <a:blipFill rotWithShape="0">
                <a:blip r:embed="rId14"/>
                <a:stretch>
                  <a:fillRect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61211" y="3724886"/>
                <a:ext cx="50276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Eigenvector </a:t>
                </a:r>
                <a:r>
                  <a:rPr lang="en-US" sz="2800" i="1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2800" i="1" baseline="-25000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, eigenvalue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sz="2800" i="1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</m:oMath>
                </a14:m>
                <a:endParaRPr lang="en-US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211" y="3724886"/>
                <a:ext cx="5027613" cy="523220"/>
              </a:xfrm>
              <a:prstGeom prst="rect">
                <a:avLst/>
              </a:prstGeom>
              <a:blipFill rotWithShape="0">
                <a:blip r:embed="rId15"/>
                <a:stretch>
                  <a:fillRect l="-254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424269" y="5056247"/>
                <a:ext cx="43513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𝐴𝑇𝐴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)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sz="2800" b="0" i="1" baseline="-2500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sz="2800" b="0" i="1" baseline="-2500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sz="2800" b="0" i="1" baseline="-25000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lang="en-US" sz="28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sz="2800" b="0" i="1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sz="2800" b="0" i="1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  <m:r>
                      <a:rPr lang="en-US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𝑒</m:t>
                    </m:r>
                    <m:r>
                      <a:rPr lang="en-US" sz="2800" b="0" i="1" baseline="-2500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lang="mr-IN" sz="28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</a:t>
                </a:r>
                <a:endParaRPr lang="en-US" sz="2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4269" y="5056247"/>
                <a:ext cx="4351319" cy="430887"/>
              </a:xfrm>
              <a:prstGeom prst="rect">
                <a:avLst/>
              </a:prstGeom>
              <a:blipFill rotWithShape="0">
                <a:blip r:embed="rId16"/>
                <a:stretch>
                  <a:fillRect t="-25352" r="-3922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26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 advAuto="0"/>
      <p:bldP spid="288" grpId="0" animBg="1" advAuto="0"/>
      <p:bldP spid="289" grpId="0" animBg="1" advAuto="0"/>
      <p:bldP spid="290" grpId="0" animBg="1" advAuto="0"/>
      <p:bldP spid="291" grpId="0" animBg="1" advAuto="0"/>
      <p:bldP spid="7" grpId="0"/>
      <p:bldP spid="8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/>
              <a:t>#1</a:t>
            </a:r>
          </a:p>
        </p:txBody>
      </p:sp>
      <p:sp>
        <p:nvSpPr>
          <p:cNvPr id="294" name="Shape 29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 dirty="0"/>
              <a:t>to minimize</a:t>
            </a:r>
            <a:br>
              <a:rPr sz="3234" dirty="0"/>
            </a:br>
            <a:r>
              <a:rPr sz="3234" dirty="0"/>
              <a:t/>
            </a:r>
            <a:br>
              <a:rPr sz="3234" dirty="0"/>
            </a:br>
            <a:r>
              <a:rPr sz="3234" dirty="0"/>
              <a:t/>
            </a:r>
            <a:br>
              <a:rPr sz="3234" dirty="0"/>
            </a:br>
            <a:r>
              <a:rPr sz="3234" dirty="0"/>
              <a:t>subject to</a:t>
            </a:r>
            <a:br>
              <a:rPr sz="3234" dirty="0"/>
            </a:br>
            <a:r>
              <a:rPr sz="3234" dirty="0"/>
              <a:t/>
            </a:r>
            <a:br>
              <a:rPr sz="3234" dirty="0"/>
            </a:br>
            <a:r>
              <a:rPr sz="3234" dirty="0"/>
              <a:t/>
            </a:r>
            <a:br>
              <a:rPr sz="3234" dirty="0"/>
            </a:br>
            <a:r>
              <a:rPr sz="3234" dirty="0"/>
              <a:t>set             </a:t>
            </a:r>
            <a:r>
              <a:rPr lang="en-US" sz="3234" dirty="0" smtClean="0"/>
              <a:t>        </a:t>
            </a:r>
            <a:r>
              <a:rPr sz="3234" dirty="0" smtClean="0"/>
              <a:t> </a:t>
            </a:r>
            <a:r>
              <a:rPr sz="3234" dirty="0"/>
              <a:t>and all others to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Summary</a:t>
            </a:r>
            <a:r>
              <a:rPr sz="3234" dirty="0" smtClean="0"/>
              <a:t>: </a:t>
            </a:r>
            <a:r>
              <a:rPr sz="3234" dirty="0"/>
              <a:t>least squares solution is eigenvector of         corresponding to minimum </a:t>
            </a:r>
            <a:r>
              <a:rPr sz="3234" dirty="0" smtClean="0"/>
              <a:t>eigenvalue</a:t>
            </a:r>
            <a:endParaRPr sz="3234" dirty="0"/>
          </a:p>
        </p:txBody>
      </p:sp>
      <p:pic>
        <p:nvPicPr>
          <p:cNvPr id="295" name="droppedImage.pdf"/>
          <p:cNvPicPr/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7037" y="2277070"/>
            <a:ext cx="3538056" cy="542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droppedImage.pdf"/>
          <p:cNvPicPr/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7037" y="3634383"/>
            <a:ext cx="3895847" cy="612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droppedImage.pdf"/>
          <p:cNvPicPr/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7212" y="4913729"/>
            <a:ext cx="1970790" cy="482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droppedImage.pdf"/>
          <p:cNvPicPr/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5565" y="4815131"/>
            <a:ext cx="1424255" cy="494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droppedImage.pdf"/>
          <p:cNvPicPr/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5412" y="5486400"/>
            <a:ext cx="1005904" cy="4560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34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1460639" cy="4876804"/>
          </a:xfrm>
        </p:spPr>
        <p:txBody>
          <a:bodyPr/>
          <a:lstStyle/>
          <a:p>
            <a:r>
              <a:rPr lang="en-US" b="1" dirty="0" smtClean="0"/>
              <a:t>Camera calibration</a:t>
            </a:r>
          </a:p>
          <a:p>
            <a:r>
              <a:rPr lang="en-US" dirty="0" smtClean="0"/>
              <a:t>Overview of 3D vision</a:t>
            </a:r>
          </a:p>
          <a:p>
            <a:r>
              <a:rPr lang="en-US" dirty="0" smtClean="0"/>
              <a:t>Camera demos</a:t>
            </a:r>
          </a:p>
          <a:p>
            <a:r>
              <a:rPr lang="en-US" dirty="0" smtClean="0"/>
              <a:t>Stereo </a:t>
            </a:r>
            <a:r>
              <a:rPr lang="en-US" dirty="0" smtClean="0"/>
              <a:t>cameras</a:t>
            </a:r>
          </a:p>
          <a:p>
            <a:pPr lvl="1"/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Parallel stereo cameras and </a:t>
            </a:r>
            <a:r>
              <a:rPr lang="en-US" dirty="0" smtClean="0"/>
              <a:t>rectification</a:t>
            </a:r>
          </a:p>
          <a:p>
            <a:r>
              <a:rPr lang="en-US" dirty="0" smtClean="0"/>
              <a:t>Structure from motion: Photo Tourism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18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 smtClean="0"/>
              <a:t>#</a:t>
            </a:r>
            <a:r>
              <a:rPr lang="en-US" sz="4500" dirty="0" smtClean="0"/>
              <a:t>1.5</a:t>
            </a:r>
            <a:endParaRPr sz="4500" dirty="0"/>
          </a:p>
        </p:txBody>
      </p:sp>
      <p:sp>
        <p:nvSpPr>
          <p:cNvPr id="302" name="Shape 30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I</a:t>
            </a:r>
            <a:r>
              <a:rPr sz="3234" dirty="0" smtClean="0"/>
              <a:t>ncorporating </a:t>
            </a:r>
            <a:r>
              <a:rPr sz="3234" dirty="0"/>
              <a:t>additional constraints into camera model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N</a:t>
            </a:r>
            <a:r>
              <a:rPr sz="3234" dirty="0" smtClean="0"/>
              <a:t>o </a:t>
            </a:r>
            <a:r>
              <a:rPr sz="3234" dirty="0"/>
              <a:t>shear, no scale (rigid-body motion)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S</a:t>
            </a:r>
            <a:r>
              <a:rPr sz="3234" dirty="0" smtClean="0"/>
              <a:t>quare </a:t>
            </a:r>
            <a:r>
              <a:rPr sz="3234" dirty="0"/>
              <a:t>pixels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T</a:t>
            </a:r>
            <a:r>
              <a:rPr sz="3234" dirty="0" smtClean="0"/>
              <a:t>hese </a:t>
            </a:r>
            <a:r>
              <a:rPr sz="3234" dirty="0"/>
              <a:t>lead to nonlinear constraints on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203038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 smtClean="0"/>
              <a:t>#</a:t>
            </a:r>
            <a:r>
              <a:rPr lang="en-US" sz="4500" dirty="0" smtClean="0"/>
              <a:t>1.5</a:t>
            </a:r>
            <a:endParaRPr sz="4500" dirty="0"/>
          </a:p>
        </p:txBody>
      </p:sp>
      <p:sp>
        <p:nvSpPr>
          <p:cNvPr id="305" name="Shape 30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O</a:t>
            </a:r>
            <a:r>
              <a:rPr sz="3234" dirty="0" smtClean="0"/>
              <a:t>ption </a:t>
            </a:r>
            <a:r>
              <a:rPr sz="3234" dirty="0"/>
              <a:t>1: solve for general perspective model as before, then find closest solution that satisfies constraints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O</a:t>
            </a:r>
            <a:r>
              <a:rPr sz="3234" dirty="0" smtClean="0"/>
              <a:t>ption </a:t>
            </a:r>
            <a:r>
              <a:rPr sz="3234" dirty="0"/>
              <a:t>2: nonlinear least squares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U</a:t>
            </a:r>
            <a:r>
              <a:rPr sz="3234" dirty="0" smtClean="0"/>
              <a:t>sually </a:t>
            </a:r>
            <a:r>
              <a:rPr sz="3234" dirty="0"/>
              <a:t>“gradient descent” techniques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C</a:t>
            </a:r>
            <a:r>
              <a:rPr sz="3234" dirty="0" smtClean="0"/>
              <a:t>ommon </a:t>
            </a:r>
            <a:r>
              <a:rPr sz="3234" dirty="0"/>
              <a:t>implementations available</a:t>
            </a:r>
            <a:br>
              <a:rPr sz="3234" dirty="0"/>
            </a:br>
            <a:r>
              <a:rPr sz="3234" dirty="0"/>
              <a:t>(e.g., MATLAB’s optimization </a:t>
            </a:r>
            <a:r>
              <a:rPr sz="3234" dirty="0" smtClean="0"/>
              <a:t>toolbox</a:t>
            </a:r>
            <a:r>
              <a:rPr lang="en-US" sz="3234" dirty="0" smtClean="0"/>
              <a:t>, </a:t>
            </a:r>
            <a:r>
              <a:rPr lang="en-US" sz="3234" dirty="0" smtClean="0">
                <a:hlinkClick r:id="rId2"/>
              </a:rPr>
              <a:t>scipy.optimize.minimize</a:t>
            </a:r>
            <a:r>
              <a:rPr sz="3234" dirty="0" smtClean="0"/>
              <a:t>)</a:t>
            </a:r>
            <a:endParaRPr sz="3234" dirty="0"/>
          </a:p>
        </p:txBody>
      </p:sp>
    </p:spTree>
    <p:extLst>
      <p:ext uri="{BB962C8B-B14F-4D97-AF65-F5344CB8AC3E}">
        <p14:creationId xmlns:p14="http://schemas.microsoft.com/office/powerpoint/2010/main" val="117418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 smtClean="0"/>
              <a:t>#</a:t>
            </a:r>
            <a:r>
              <a:rPr lang="en-US" sz="4500" dirty="0" smtClean="0"/>
              <a:t>2</a:t>
            </a:r>
            <a:endParaRPr sz="4500" dirty="0"/>
          </a:p>
        </p:txBody>
      </p:sp>
      <p:sp>
        <p:nvSpPr>
          <p:cNvPr id="308" name="Shape 30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I</a:t>
            </a:r>
            <a:r>
              <a:rPr sz="3234" dirty="0" smtClean="0"/>
              <a:t>ncorporating </a:t>
            </a:r>
            <a:r>
              <a:rPr sz="3234" dirty="0"/>
              <a:t>radial distortion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O</a:t>
            </a:r>
            <a:r>
              <a:rPr sz="3234" dirty="0" smtClean="0"/>
              <a:t>ption </a:t>
            </a:r>
            <a:r>
              <a:rPr sz="3234" dirty="0"/>
              <a:t>1: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F</a:t>
            </a:r>
            <a:r>
              <a:rPr sz="3234" dirty="0" smtClean="0"/>
              <a:t>ind </a:t>
            </a:r>
            <a:r>
              <a:rPr sz="3234" dirty="0"/>
              <a:t>distortion first (use straight lines in calibration target)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W</a:t>
            </a:r>
            <a:r>
              <a:rPr sz="3234" dirty="0" smtClean="0"/>
              <a:t>arp </a:t>
            </a:r>
            <a:r>
              <a:rPr sz="3234" dirty="0"/>
              <a:t>image to eliminate distortion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R</a:t>
            </a:r>
            <a:r>
              <a:rPr sz="3234" dirty="0" smtClean="0"/>
              <a:t>un </a:t>
            </a:r>
            <a:r>
              <a:rPr sz="3234" dirty="0"/>
              <a:t>(simpler) perspective calibration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O</a:t>
            </a:r>
            <a:r>
              <a:rPr sz="3234" dirty="0" smtClean="0"/>
              <a:t>ption </a:t>
            </a:r>
            <a:r>
              <a:rPr sz="3234" dirty="0"/>
              <a:t>2: nonlinear least squares</a:t>
            </a:r>
          </a:p>
        </p:txBody>
      </p:sp>
    </p:spTree>
    <p:extLst>
      <p:ext uri="{BB962C8B-B14F-4D97-AF65-F5344CB8AC3E}">
        <p14:creationId xmlns:p14="http://schemas.microsoft.com/office/powerpoint/2010/main" val="12659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 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Camera Calibration with </a:t>
            </a:r>
            <a:r>
              <a:rPr lang="en-US" dirty="0" err="1" smtClean="0">
                <a:hlinkClick r:id="rId2"/>
              </a:rPr>
              <a:t>OpenCV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YouTube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camera calibration: example #4</a:t>
            </a:r>
          </a:p>
        </p:txBody>
      </p:sp>
      <p:sp>
        <p:nvSpPr>
          <p:cNvPr id="311" name="Shape 311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what if 3D points are not known?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Structure from Motion!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unknowns: 3N + 6C  (extrinsics only)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knowns: 2NC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overconstrained when: 2NC &gt; 3N + 6C</a:t>
            </a:r>
          </a:p>
        </p:txBody>
      </p:sp>
    </p:spTree>
    <p:extLst>
      <p:ext uri="{BB962C8B-B14F-4D97-AF65-F5344CB8AC3E}">
        <p14:creationId xmlns:p14="http://schemas.microsoft.com/office/powerpoint/2010/main" val="104388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multi-camera geometry</a:t>
            </a:r>
          </a:p>
        </p:txBody>
      </p:sp>
      <p:sp>
        <p:nvSpPr>
          <p:cNvPr id="314" name="Shape 31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epipolar geometry - relationship between observed positions of points in multiple cameras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assumptions: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2 cameras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known intrinsics and extrinsics </a:t>
            </a:r>
            <a:br>
              <a:rPr sz="3234">
                <a:solidFill>
                  <a:srgbClr val="FFFFFF"/>
                </a:solidFill>
              </a:rPr>
            </a:br>
            <a:r>
              <a:rPr sz="3234">
                <a:solidFill>
                  <a:srgbClr val="FFFFFF"/>
                </a:solidFill>
              </a:rPr>
              <a:t>(i.e., fully calibrated rig)</a:t>
            </a:r>
          </a:p>
        </p:txBody>
      </p:sp>
    </p:spTree>
    <p:extLst>
      <p:ext uri="{BB962C8B-B14F-4D97-AF65-F5344CB8AC3E}">
        <p14:creationId xmlns:p14="http://schemas.microsoft.com/office/powerpoint/2010/main" val="182871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1460639" cy="4876804"/>
          </a:xfrm>
        </p:spPr>
        <p:txBody>
          <a:bodyPr/>
          <a:lstStyle/>
          <a:p>
            <a:r>
              <a:rPr lang="en-US" dirty="0" smtClean="0"/>
              <a:t>Camera calibration</a:t>
            </a:r>
          </a:p>
          <a:p>
            <a:r>
              <a:rPr lang="en-US" b="1" dirty="0" smtClean="0"/>
              <a:t>Overview of 3D vision (separate slide deck)</a:t>
            </a:r>
          </a:p>
          <a:p>
            <a:r>
              <a:rPr lang="en-US" dirty="0"/>
              <a:t>Camera </a:t>
            </a:r>
            <a:r>
              <a:rPr lang="en-US" dirty="0" smtClean="0"/>
              <a:t>demos</a:t>
            </a:r>
          </a:p>
          <a:p>
            <a:r>
              <a:rPr lang="en-US" dirty="0" smtClean="0"/>
              <a:t>Stereo </a:t>
            </a:r>
            <a:r>
              <a:rPr lang="en-US" dirty="0" smtClean="0"/>
              <a:t>cameras</a:t>
            </a:r>
          </a:p>
          <a:p>
            <a:pPr lvl="1"/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Parallel stereo cameras and </a:t>
            </a:r>
            <a:r>
              <a:rPr lang="en-US" dirty="0" smtClean="0"/>
              <a:t>rectification</a:t>
            </a:r>
          </a:p>
          <a:p>
            <a:r>
              <a:rPr lang="en-US" dirty="0" smtClean="0"/>
              <a:t>Structure from motion: Photo Tourism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81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Demos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 of stereo </a:t>
            </a:r>
            <a:r>
              <a:rPr lang="en-US" dirty="0" smtClean="0"/>
              <a:t>camera (</a:t>
            </a:r>
            <a:r>
              <a:rPr lang="en-US" dirty="0" err="1" smtClean="0"/>
              <a:t>StereoLabs</a:t>
            </a:r>
            <a:r>
              <a:rPr lang="en-US" dirty="0" smtClean="0"/>
              <a:t> ZED camera)</a:t>
            </a:r>
          </a:p>
          <a:p>
            <a:r>
              <a:rPr lang="en-US" dirty="0" smtClean="0"/>
              <a:t>Demo of structured light depth sensor (Kinect)</a:t>
            </a:r>
          </a:p>
          <a:p>
            <a:pPr lvl="1"/>
            <a:r>
              <a:rPr lang="en-US" dirty="0" smtClean="0">
                <a:hlinkClick r:id="rId2"/>
              </a:rPr>
              <a:t>What it looks like</a:t>
            </a:r>
            <a:r>
              <a:rPr lang="en-US" dirty="0" smtClean="0"/>
              <a:t> in the infrared spectrum</a:t>
            </a:r>
            <a:endParaRPr lang="en-US" dirty="0" smtClean="0"/>
          </a:p>
          <a:p>
            <a:r>
              <a:rPr lang="en-US" dirty="0" smtClean="0"/>
              <a:t>Demonstrate depth discontinuities / occlusions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1460639" cy="4876804"/>
          </a:xfrm>
        </p:spPr>
        <p:txBody>
          <a:bodyPr/>
          <a:lstStyle/>
          <a:p>
            <a:r>
              <a:rPr lang="en-US" dirty="0" smtClean="0"/>
              <a:t>Camera calibration</a:t>
            </a:r>
          </a:p>
          <a:p>
            <a:r>
              <a:rPr lang="en-US" dirty="0" smtClean="0"/>
              <a:t>Overview of 3D vision (separate slide deck)</a:t>
            </a:r>
          </a:p>
          <a:p>
            <a:r>
              <a:rPr lang="en-US" dirty="0"/>
              <a:t>Camera </a:t>
            </a:r>
            <a:r>
              <a:rPr lang="en-US" dirty="0" smtClean="0"/>
              <a:t>demos</a:t>
            </a:r>
          </a:p>
          <a:p>
            <a:r>
              <a:rPr lang="en-US" b="1" dirty="0" smtClean="0"/>
              <a:t>Stereo </a:t>
            </a:r>
            <a:r>
              <a:rPr lang="en-US" b="1" dirty="0" smtClean="0"/>
              <a:t>cameras</a:t>
            </a:r>
          </a:p>
          <a:p>
            <a:pPr lvl="1"/>
            <a:r>
              <a:rPr lang="en-US" b="1" dirty="0" err="1" smtClean="0"/>
              <a:t>Epipolar</a:t>
            </a:r>
            <a:r>
              <a:rPr lang="en-US" b="1" dirty="0" smtClean="0"/>
              <a:t> geometry</a:t>
            </a:r>
          </a:p>
          <a:p>
            <a:pPr lvl="1"/>
            <a:r>
              <a:rPr lang="en-US" dirty="0" smtClean="0"/>
              <a:t>Parallel stereo cameras and </a:t>
            </a:r>
            <a:r>
              <a:rPr lang="en-US" dirty="0" smtClean="0"/>
              <a:t>rectification</a:t>
            </a:r>
          </a:p>
          <a:p>
            <a:r>
              <a:rPr lang="en-US" dirty="0" smtClean="0"/>
              <a:t>Structure from motion: Photo Tourism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935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Matching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/>
          <a:stretch/>
        </p:blipFill>
        <p:spPr>
          <a:xfrm>
            <a:off x="770919" y="1248956"/>
            <a:ext cx="10646987" cy="55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C</a:t>
            </a:r>
            <a:r>
              <a:rPr sz="4500" dirty="0" smtClean="0"/>
              <a:t>amera </a:t>
            </a:r>
            <a:r>
              <a:rPr lang="en-US" sz="4500" dirty="0"/>
              <a:t>C</a:t>
            </a:r>
            <a:r>
              <a:rPr sz="4500" dirty="0" smtClean="0"/>
              <a:t>alibration</a:t>
            </a:r>
            <a:endParaRPr sz="4500" dirty="0"/>
          </a:p>
        </p:txBody>
      </p:sp>
      <p:sp>
        <p:nvSpPr>
          <p:cNvPr id="48" name="Shape 4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/>
              <a:t>D</a:t>
            </a:r>
            <a:r>
              <a:rPr sz="3234" dirty="0" smtClean="0"/>
              <a:t>etermine </a:t>
            </a:r>
            <a:r>
              <a:rPr sz="3234" dirty="0"/>
              <a:t>mathematical relationship between points in 3D and their projection onto a 2D imaging plane</a:t>
            </a:r>
          </a:p>
        </p:txBody>
      </p:sp>
      <p:pic>
        <p:nvPicPr>
          <p:cNvPr id="4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530" y="3513832"/>
            <a:ext cx="3107532" cy="233064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52400" dist="76200" dir="2700000" rotWithShape="0">
              <a:srgbClr val="000000">
                <a:alpha val="75000"/>
              </a:srgbClr>
            </a:outerShdw>
          </a:effectLst>
        </p:spPr>
      </p:pic>
      <p:grpSp>
        <p:nvGrpSpPr>
          <p:cNvPr id="55" name="Group 55"/>
          <p:cNvGrpSpPr/>
          <p:nvPr/>
        </p:nvGrpSpPr>
        <p:grpSpPr>
          <a:xfrm rot="16621282">
            <a:off x="2494182" y="4042371"/>
            <a:ext cx="2667454" cy="1234991"/>
            <a:chOff x="5" y="0"/>
            <a:chExt cx="3793712" cy="1756430"/>
          </a:xfrm>
        </p:grpSpPr>
        <p:sp>
          <p:nvSpPr>
            <p:cNvPr id="50" name="Shape 50"/>
            <p:cNvSpPr/>
            <p:nvPr/>
          </p:nvSpPr>
          <p:spPr>
            <a:xfrm rot="15752979">
              <a:off x="51583" y="856570"/>
              <a:ext cx="848261" cy="84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9193"/>
            </a:solidFill>
            <a:ln w="25400" cap="flat">
              <a:noFill/>
              <a:miter lim="400000"/>
            </a:ln>
            <a:effectLst>
              <a:outerShdw blurRad="152400" dist="762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51" name="Shape 51"/>
            <p:cNvSpPr/>
            <p:nvPr/>
          </p:nvSpPr>
          <p:spPr>
            <a:xfrm rot="5400000">
              <a:off x="2580397" y="-170"/>
              <a:ext cx="848256" cy="8485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miter lim="400000"/>
            </a:ln>
            <a:effectLst>
              <a:outerShdw blurRad="2540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52" name="Shape 52"/>
            <p:cNvSpPr/>
            <p:nvPr/>
          </p:nvSpPr>
          <p:spPr>
            <a:xfrm rot="5400000">
              <a:off x="2419078" y="1017822"/>
              <a:ext cx="415645" cy="415812"/>
            </a:xfrm>
            <a:prstGeom prst="roundRect">
              <a:avLst>
                <a:gd name="adj" fmla="val 45832"/>
              </a:avLst>
            </a:prstGeom>
            <a:solidFill>
              <a:srgbClr val="FFFFFF"/>
            </a:solidFill>
            <a:ln w="25400" cap="flat">
              <a:solidFill>
                <a:schemeClr val="tx1"/>
              </a:solidFill>
              <a:miter lim="400000"/>
            </a:ln>
            <a:effectLst>
              <a:outerShdw blurRad="2540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53" name="Shape 53"/>
            <p:cNvSpPr/>
            <p:nvPr/>
          </p:nvSpPr>
          <p:spPr>
            <a:xfrm rot="5400000">
              <a:off x="2124029" y="311788"/>
              <a:ext cx="806739" cy="767562"/>
            </a:xfrm>
            <a:prstGeom prst="pentagon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miter lim="400000"/>
            </a:ln>
            <a:effectLst>
              <a:outerShdw blurRad="2540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54" name="Shape 54"/>
            <p:cNvSpPr/>
            <p:nvPr/>
          </p:nvSpPr>
          <p:spPr>
            <a:xfrm rot="5400000">
              <a:off x="2945293" y="805671"/>
              <a:ext cx="848255" cy="848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chemeClr val="tx1"/>
              </a:solidFill>
              <a:miter lim="400000"/>
            </a:ln>
            <a:effectLst>
              <a:outerShdw blurRad="2540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</p:grpSp>
      <p:sp>
        <p:nvSpPr>
          <p:cNvPr id="56" name="Shape 56"/>
          <p:cNvSpPr/>
          <p:nvPr/>
        </p:nvSpPr>
        <p:spPr>
          <a:xfrm>
            <a:off x="9681268" y="6491203"/>
            <a:ext cx="99411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/>
              <a:t>[Tsukuba]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4451350" y="4798219"/>
            <a:ext cx="1140024" cy="523875"/>
          </a:xfrm>
          <a:prstGeom prst="line">
            <a:avLst/>
          </a:prstGeom>
          <a:ln w="25400">
            <a:solidFill>
              <a:srgbClr val="FFFFFF"/>
            </a:solidFill>
            <a:custDash>
              <a:ds d="300000" sp="300000"/>
            </a:custDash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8" name="Shape 58"/>
          <p:cNvSpPr/>
          <p:nvPr/>
        </p:nvSpPr>
        <p:spPr>
          <a:xfrm>
            <a:off x="2122043" y="2917598"/>
            <a:ext cx="1593386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3D scene</a:t>
            </a:r>
          </a:p>
        </p:txBody>
      </p:sp>
      <p:sp>
        <p:nvSpPr>
          <p:cNvPr id="59" name="Shape 59"/>
          <p:cNvSpPr/>
          <p:nvPr/>
        </p:nvSpPr>
        <p:spPr>
          <a:xfrm>
            <a:off x="7481287" y="5926903"/>
            <a:ext cx="1614224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2D image</a:t>
            </a:r>
          </a:p>
        </p:txBody>
      </p:sp>
      <p:sp>
        <p:nvSpPr>
          <p:cNvPr id="60" name="Shape 60"/>
          <p:cNvSpPr/>
          <p:nvPr/>
        </p:nvSpPr>
        <p:spPr>
          <a:xfrm>
            <a:off x="2656220" y="5790896"/>
            <a:ext cx="1333699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imaging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device</a:t>
            </a:r>
          </a:p>
        </p:txBody>
      </p:sp>
      <p:sp>
        <p:nvSpPr>
          <p:cNvPr id="61" name="Shape 61"/>
          <p:cNvSpPr/>
          <p:nvPr/>
        </p:nvSpPr>
        <p:spPr>
          <a:xfrm>
            <a:off x="3891756" y="4288996"/>
            <a:ext cx="3085033" cy="671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54" extrusionOk="0">
                <a:moveTo>
                  <a:pt x="0" y="6479"/>
                </a:moveTo>
                <a:cubicBezTo>
                  <a:pt x="0" y="6479"/>
                  <a:pt x="2658" y="17803"/>
                  <a:pt x="5010" y="16638"/>
                </a:cubicBezTo>
                <a:cubicBezTo>
                  <a:pt x="7362" y="15472"/>
                  <a:pt x="10118" y="1851"/>
                  <a:pt x="12567" y="253"/>
                </a:cubicBezTo>
                <a:cubicBezTo>
                  <a:pt x="15015" y="-1346"/>
                  <a:pt x="17138" y="5058"/>
                  <a:pt x="18563" y="7790"/>
                </a:cubicBezTo>
                <a:cubicBezTo>
                  <a:pt x="19988" y="10521"/>
                  <a:pt x="20945" y="16310"/>
                  <a:pt x="20945" y="16310"/>
                </a:cubicBezTo>
                <a:lnTo>
                  <a:pt x="21600" y="20254"/>
                </a:lnTo>
              </a:path>
            </a:pathLst>
          </a:custGeom>
          <a:ln w="76200">
            <a:solidFill>
              <a:srgbClr val="FF40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969"/>
          </a:p>
        </p:txBody>
      </p:sp>
    </p:spTree>
    <p:extLst>
      <p:ext uri="{BB962C8B-B14F-4D97-AF65-F5344CB8AC3E}">
        <p14:creationId xmlns:p14="http://schemas.microsoft.com/office/powerpoint/2010/main" val="19782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508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508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508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508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-2032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04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196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8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224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196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501" y="3200400"/>
            <a:ext cx="11147603" cy="138499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   Assumes </a:t>
            </a:r>
            <a:r>
              <a:rPr lang="en-US" sz="28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normalized image coordinates</a:t>
            </a:r>
            <a:r>
              <a:rPr lang="en-US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Measure coordinates in scene/world coordinate units (e.g. mm)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a typeface="Arial" charset="0"/>
                <a:cs typeface="Arial" charset="0"/>
              </a:rPr>
              <a:t>Relative to the pinhole camera center.</a:t>
            </a:r>
            <a:endParaRPr lang="en-US" sz="2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S</a:t>
            </a:r>
            <a:r>
              <a:rPr sz="4500" dirty="0" smtClean="0"/>
              <a:t>tereo </a:t>
            </a:r>
            <a:r>
              <a:rPr lang="en-US" sz="4500" dirty="0" smtClean="0"/>
              <a:t>V</a:t>
            </a:r>
            <a:r>
              <a:rPr sz="4500" dirty="0" smtClean="0"/>
              <a:t>ision</a:t>
            </a:r>
            <a:endParaRPr sz="45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42989" y="1463040"/>
            <a:ext cx="11850340" cy="4307840"/>
            <a:chOff x="2593974" y="2152055"/>
            <a:chExt cx="7000876" cy="2544961"/>
          </a:xfrm>
        </p:grpSpPr>
        <p:pic>
          <p:nvPicPr>
            <p:cNvPr id="64" name="Screen shot 2011-03-21 at 2.42.11 PM.png"/>
            <p:cNvPicPr/>
            <p:nvPr/>
          </p:nvPicPr>
          <p:blipFill>
            <a:blip r:embed="rId2">
              <a:extLst/>
            </a:blip>
            <a:srcRect l="1025" t="1360" r="1025" b="1700"/>
            <a:stretch>
              <a:fillRect/>
            </a:stretch>
          </p:blipFill>
          <p:spPr>
            <a:xfrm>
              <a:off x="2593974" y="2152055"/>
              <a:ext cx="3411141" cy="25449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Screen shot 2011-03-21 at 2.42.19 P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83709" y="2152055"/>
              <a:ext cx="3411141" cy="254496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5580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24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96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636477" y="5178102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Slide from Jason Lawrence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1460639" cy="4876804"/>
          </a:xfrm>
        </p:spPr>
        <p:txBody>
          <a:bodyPr/>
          <a:lstStyle/>
          <a:p>
            <a:r>
              <a:rPr lang="en-US" dirty="0" smtClean="0"/>
              <a:t>Camera calibration</a:t>
            </a:r>
          </a:p>
          <a:p>
            <a:r>
              <a:rPr lang="en-US" dirty="0" smtClean="0"/>
              <a:t>Overview of 3D vision (separate slide deck)</a:t>
            </a:r>
          </a:p>
          <a:p>
            <a:r>
              <a:rPr lang="en-US" dirty="0"/>
              <a:t>Camera </a:t>
            </a:r>
            <a:r>
              <a:rPr lang="en-US" dirty="0" smtClean="0"/>
              <a:t>demos</a:t>
            </a:r>
          </a:p>
          <a:p>
            <a:r>
              <a:rPr lang="en-US" dirty="0" smtClean="0"/>
              <a:t>Stereo </a:t>
            </a:r>
            <a:r>
              <a:rPr lang="en-US" dirty="0" smtClean="0"/>
              <a:t>cameras</a:t>
            </a:r>
          </a:p>
          <a:p>
            <a:pPr lvl="1"/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/>
            <a:r>
              <a:rPr lang="en-US" b="1" dirty="0" smtClean="0"/>
              <a:t>Parallel stereo cameras and </a:t>
            </a:r>
            <a:r>
              <a:rPr lang="en-US" b="1" dirty="0" smtClean="0"/>
              <a:t>rectification</a:t>
            </a:r>
          </a:p>
          <a:p>
            <a:r>
              <a:rPr lang="en-US" dirty="0" smtClean="0"/>
              <a:t>Structure from motion: Photo Tourism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57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Stereo Cameras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/>
          <a:stretch/>
        </p:blipFill>
        <p:spPr>
          <a:xfrm>
            <a:off x="1509233" y="1066800"/>
            <a:ext cx="9170358" cy="5791200"/>
          </a:xfrm>
        </p:spPr>
      </p:pic>
      <p:sp>
        <p:nvSpPr>
          <p:cNvPr id="5" name="Rectangle 4"/>
          <p:cNvSpPr/>
          <p:nvPr/>
        </p:nvSpPr>
        <p:spPr>
          <a:xfrm>
            <a:off x="6323012" y="3312160"/>
            <a:ext cx="3886200" cy="110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Stereo Cameras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/>
          <a:stretch/>
        </p:blipFill>
        <p:spPr>
          <a:xfrm>
            <a:off x="1509233" y="1066800"/>
            <a:ext cx="9170358" cy="5791200"/>
          </a:xfrm>
        </p:spPr>
      </p:pic>
    </p:spTree>
    <p:extLst>
      <p:ext uri="{BB962C8B-B14F-4D97-AF65-F5344CB8AC3E}">
        <p14:creationId xmlns:p14="http://schemas.microsoft.com/office/powerpoint/2010/main" val="11394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Stereo Cameras: Disparity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0" y="1722441"/>
            <a:ext cx="11733371" cy="4525963"/>
          </a:xfrm>
        </p:spPr>
        <p:txBody>
          <a:bodyPr/>
          <a:lstStyle/>
          <a:p>
            <a:r>
              <a:rPr lang="en-US" b="1" dirty="0" smtClean="0"/>
              <a:t>Disparity</a:t>
            </a:r>
            <a:r>
              <a:rPr lang="en-US" dirty="0" smtClean="0"/>
              <a:t>: displacement in pixels of the apparent motion of a 3D scene point as we switch between the left and right view of a stereo camera.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Examples</a:t>
            </a:r>
            <a:r>
              <a:rPr lang="en-US" dirty="0" smtClean="0"/>
              <a:t> from Middlebury stereo dataset</a:t>
            </a:r>
          </a:p>
          <a:p>
            <a:endParaRPr lang="en-US" dirty="0"/>
          </a:p>
          <a:p>
            <a:r>
              <a:rPr lang="en-US" dirty="0" smtClean="0"/>
              <a:t>Discussion: how might this disparity information be useful?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Stereo Cameras: Depth from Disparity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/>
          <a:stretch/>
        </p:blipFill>
        <p:spPr>
          <a:xfrm>
            <a:off x="1217612" y="1165750"/>
            <a:ext cx="9753600" cy="5731996"/>
          </a:xfrm>
        </p:spPr>
      </p:pic>
    </p:spTree>
    <p:extLst>
      <p:ext uri="{BB962C8B-B14F-4D97-AF65-F5344CB8AC3E}">
        <p14:creationId xmlns:p14="http://schemas.microsoft.com/office/powerpoint/2010/main" val="6844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Usually assume rectified (parallel, upright) cameras. </a:t>
            </a:r>
          </a:p>
          <a:p>
            <a:r>
              <a:rPr lang="en-US" dirty="0" smtClean="0"/>
              <a:t>For each pixel in the left camera image, find its disparity</a:t>
            </a:r>
            <a:br>
              <a:rPr lang="en-US" dirty="0" smtClean="0"/>
            </a:br>
            <a:r>
              <a:rPr lang="en-US" dirty="0" smtClean="0"/>
              <a:t>(x pixels displacement of the corresponding point in the right image).</a:t>
            </a:r>
          </a:p>
          <a:p>
            <a:pPr lvl="1"/>
            <a:r>
              <a:rPr lang="en-US" dirty="0" smtClean="0"/>
              <a:t>Dense matching</a:t>
            </a:r>
          </a:p>
          <a:p>
            <a:r>
              <a:rPr lang="en-US" dirty="0" smtClean="0"/>
              <a:t>Edges, corners: easier.</a:t>
            </a:r>
          </a:p>
          <a:p>
            <a:r>
              <a:rPr lang="en-US" dirty="0" smtClean="0"/>
              <a:t>Challenge: flat regions.</a:t>
            </a:r>
          </a:p>
          <a:p>
            <a:pPr lvl="1"/>
            <a:r>
              <a:rPr lang="en-US" dirty="0" smtClean="0"/>
              <a:t>How might we determine where a flat region went from a left image to a right image?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 algorithmic approach described in </a:t>
            </a:r>
            <a:r>
              <a:rPr lang="en-US" dirty="0" err="1" smtClean="0"/>
              <a:t>Szeliski</a:t>
            </a:r>
            <a:r>
              <a:rPr lang="en-US" dirty="0" smtClean="0"/>
              <a:t> 11.3:</a:t>
            </a:r>
          </a:p>
          <a:p>
            <a:pPr lvl="1"/>
            <a:r>
              <a:rPr lang="en-US" dirty="0" smtClean="0"/>
              <a:t>Compute matching cost</a:t>
            </a:r>
          </a:p>
          <a:p>
            <a:pPr lvl="1"/>
            <a:r>
              <a:rPr lang="en-US" dirty="0" smtClean="0"/>
              <a:t>Aggregate matching costs</a:t>
            </a:r>
          </a:p>
          <a:p>
            <a:pPr lvl="1"/>
            <a:r>
              <a:rPr lang="en-US" dirty="0" smtClean="0"/>
              <a:t>Compute/optimize disparities</a:t>
            </a:r>
          </a:p>
          <a:p>
            <a:pPr lvl="1"/>
            <a:r>
              <a:rPr lang="en-US" dirty="0" smtClean="0"/>
              <a:t>(Optional) refine disparities</a:t>
            </a:r>
          </a:p>
        </p:txBody>
      </p:sp>
    </p:spTree>
    <p:extLst>
      <p:ext uri="{BB962C8B-B14F-4D97-AF65-F5344CB8AC3E}">
        <p14:creationId xmlns:p14="http://schemas.microsoft.com/office/powerpoint/2010/main" val="1361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78" y="1752599"/>
            <a:ext cx="5730729" cy="4300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 Problem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2" y="1752600"/>
            <a:ext cx="5748971" cy="43117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23" y="1752599"/>
            <a:ext cx="5750559" cy="4312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41536" y="6434129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a typeface="Arial" charset="0"/>
                <a:cs typeface="Arial" charset="0"/>
              </a:rPr>
              <a:t>From </a:t>
            </a:r>
            <a:r>
              <a:rPr lang="en-US" sz="2000" dirty="0" err="1" smtClean="0">
                <a:ea typeface="Arial" charset="0"/>
                <a:cs typeface="Arial" charset="0"/>
              </a:rPr>
              <a:t>Scharstein</a:t>
            </a:r>
            <a:r>
              <a:rPr lang="en-US" sz="2000" dirty="0" smtClean="0">
                <a:ea typeface="Arial" charset="0"/>
                <a:cs typeface="Arial" charset="0"/>
              </a:rPr>
              <a:t> and </a:t>
            </a:r>
            <a:r>
              <a:rPr lang="en-US" sz="2000" dirty="0" err="1" smtClean="0">
                <a:ea typeface="Arial" charset="0"/>
                <a:cs typeface="Arial" charset="0"/>
              </a:rPr>
              <a:t>Szeliski</a:t>
            </a:r>
            <a:r>
              <a:rPr lang="en-US" sz="2000" dirty="0" smtClean="0">
                <a:ea typeface="Arial" charset="0"/>
                <a:cs typeface="Arial" charset="0"/>
              </a:rPr>
              <a:t> 2002</a:t>
            </a:r>
            <a:endParaRPr lang="en-US" sz="20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Correspondence: Matching Cost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Disparity Space Image</a:t>
            </a:r>
            <a:r>
              <a:rPr lang="en-US" dirty="0" smtClean="0"/>
              <a:t> (DSI): A 3D array that measures at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en-US" dirty="0" smtClean="0"/>
              <a:t>) the cost of assigning disparity </a:t>
            </a:r>
            <a:r>
              <a:rPr lang="en-US" i="1" dirty="0" smtClean="0"/>
              <a:t>d</a:t>
            </a:r>
            <a:r>
              <a:rPr lang="en-US" dirty="0" smtClean="0"/>
              <a:t> to pixel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Typically a simple measure of dissimilarity such as sum of squared difference (SSD), or sum of absolute difference (SAD).</a:t>
            </a:r>
          </a:p>
        </p:txBody>
      </p:sp>
    </p:spTree>
    <p:extLst>
      <p:ext uri="{BB962C8B-B14F-4D97-AF65-F5344CB8AC3E}">
        <p14:creationId xmlns:p14="http://schemas.microsoft.com/office/powerpoint/2010/main" val="2767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P</a:t>
            </a:r>
            <a:r>
              <a:rPr sz="4500" dirty="0" smtClean="0"/>
              <a:t>rincipal </a:t>
            </a:r>
            <a:r>
              <a:rPr lang="en-US" sz="4500" dirty="0" smtClean="0"/>
              <a:t>A</a:t>
            </a:r>
            <a:r>
              <a:rPr sz="4500" dirty="0" smtClean="0"/>
              <a:t>pplication</a:t>
            </a:r>
            <a:r>
              <a:rPr sz="4500" dirty="0"/>
              <a:t>: </a:t>
            </a:r>
            <a:r>
              <a:rPr sz="4500" dirty="0" smtClean="0"/>
              <a:t>3D </a:t>
            </a:r>
            <a:r>
              <a:rPr lang="en-US" sz="4500" dirty="0" smtClean="0"/>
              <a:t>S</a:t>
            </a:r>
            <a:r>
              <a:rPr sz="4500" dirty="0" smtClean="0"/>
              <a:t>cene </a:t>
            </a:r>
            <a:r>
              <a:rPr lang="en-US" sz="4500" dirty="0" smtClean="0"/>
              <a:t>R</a:t>
            </a:r>
            <a:r>
              <a:rPr sz="4500" dirty="0" smtClean="0"/>
              <a:t>econstruction</a:t>
            </a:r>
            <a:endParaRPr sz="4500" dirty="0"/>
          </a:p>
        </p:txBody>
      </p:sp>
      <p:grpSp>
        <p:nvGrpSpPr>
          <p:cNvPr id="7" name="Group 6"/>
          <p:cNvGrpSpPr/>
          <p:nvPr/>
        </p:nvGrpSpPr>
        <p:grpSpPr>
          <a:xfrm>
            <a:off x="2208212" y="1148511"/>
            <a:ext cx="9431972" cy="5709489"/>
            <a:chOff x="2768103" y="1718965"/>
            <a:chExt cx="8431709" cy="5103996"/>
          </a:xfrm>
        </p:grpSpPr>
        <p:pic>
          <p:nvPicPr>
            <p:cNvPr id="68" name="Diagram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68103" y="1718965"/>
              <a:ext cx="6634758" cy="46880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9" name="Shape 69"/>
            <p:cNvSpPr/>
            <p:nvPr/>
          </p:nvSpPr>
          <p:spPr>
            <a:xfrm>
              <a:off x="8558151" y="6491203"/>
              <a:ext cx="2641661" cy="331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87"/>
                <a:t>[Zhu and Humphreys]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Correspondence: Matching Cost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Disparity Space Image</a:t>
            </a:r>
            <a:r>
              <a:rPr lang="en-US" dirty="0" smtClean="0"/>
              <a:t> (DSI): A 3D array that measures at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en-US" dirty="0" smtClean="0"/>
              <a:t>) the cost of assigning disparity </a:t>
            </a:r>
            <a:r>
              <a:rPr lang="en-US" i="1" dirty="0" smtClean="0"/>
              <a:t>d</a:t>
            </a:r>
            <a:r>
              <a:rPr lang="en-US" dirty="0" smtClean="0"/>
              <a:t> to pixel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79" y="2743201"/>
            <a:ext cx="4859866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5012" y="6400801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(x, y) slice through the DSI for d = 10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0086939" y="4727495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Arial" charset="0"/>
                <a:cs typeface="Arial" charset="0"/>
              </a:rPr>
              <a:t>From </a:t>
            </a:r>
            <a:r>
              <a:rPr lang="en-US" dirty="0" err="1" smtClean="0">
                <a:ea typeface="Arial" charset="0"/>
                <a:cs typeface="Arial" charset="0"/>
              </a:rPr>
              <a:t>Scharstein</a:t>
            </a:r>
            <a:r>
              <a:rPr lang="en-US" dirty="0" smtClean="0">
                <a:ea typeface="Arial" charset="0"/>
                <a:cs typeface="Arial" charset="0"/>
              </a:rPr>
              <a:t> and </a:t>
            </a:r>
            <a:r>
              <a:rPr lang="en-US" dirty="0" err="1" smtClean="0">
                <a:ea typeface="Arial" charset="0"/>
                <a:cs typeface="Arial" charset="0"/>
              </a:rPr>
              <a:t>Szeliski</a:t>
            </a:r>
            <a:r>
              <a:rPr lang="en-US" dirty="0" smtClean="0">
                <a:ea typeface="Arial" charset="0"/>
                <a:cs typeface="Arial" charset="0"/>
              </a:rPr>
              <a:t> 2002</a:t>
            </a:r>
            <a:endParaRPr lang="en-US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79" y="2743201"/>
            <a:ext cx="4859866" cy="364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Correspondence: Matching Cost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Disparity Space Image</a:t>
            </a:r>
            <a:r>
              <a:rPr lang="en-US" dirty="0" smtClean="0"/>
              <a:t> (DSI): A 3D array that measures at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en-US" dirty="0" smtClean="0"/>
              <a:t>) the cost of assigning disparity </a:t>
            </a:r>
            <a:r>
              <a:rPr lang="en-US" i="1" dirty="0" smtClean="0"/>
              <a:t>d</a:t>
            </a:r>
            <a:r>
              <a:rPr lang="en-US" dirty="0" smtClean="0"/>
              <a:t> to pixel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0086939" y="4727495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Arial" charset="0"/>
                <a:cs typeface="Arial" charset="0"/>
              </a:rPr>
              <a:t>From </a:t>
            </a:r>
            <a:r>
              <a:rPr lang="en-US" dirty="0" err="1" smtClean="0">
                <a:ea typeface="Arial" charset="0"/>
                <a:cs typeface="Arial" charset="0"/>
              </a:rPr>
              <a:t>Scharstein</a:t>
            </a:r>
            <a:r>
              <a:rPr lang="en-US" dirty="0" smtClean="0">
                <a:ea typeface="Arial" charset="0"/>
                <a:cs typeface="Arial" charset="0"/>
              </a:rPr>
              <a:t> and </a:t>
            </a:r>
            <a:r>
              <a:rPr lang="en-US" dirty="0" err="1" smtClean="0">
                <a:ea typeface="Arial" charset="0"/>
                <a:cs typeface="Arial" charset="0"/>
              </a:rPr>
              <a:t>Szeliski</a:t>
            </a:r>
            <a:r>
              <a:rPr lang="en-US" dirty="0" smtClean="0">
                <a:ea typeface="Arial" charset="0"/>
                <a:cs typeface="Arial" charset="0"/>
              </a:rPr>
              <a:t> 2002</a:t>
            </a:r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012" y="6400801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(x, y) slice through the DSI for d = 16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11" y="2748320"/>
            <a:ext cx="4846214" cy="3634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Correspondence: Matching Cost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Disparity Space Image</a:t>
            </a:r>
            <a:r>
              <a:rPr lang="en-US" dirty="0" smtClean="0"/>
              <a:t> (DSI): A 3D array that measures at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en-US" dirty="0" smtClean="0"/>
              <a:t>) the cost of assigning disparity </a:t>
            </a:r>
            <a:r>
              <a:rPr lang="en-US" i="1" dirty="0" smtClean="0"/>
              <a:t>d</a:t>
            </a:r>
            <a:r>
              <a:rPr lang="en-US" dirty="0" smtClean="0"/>
              <a:t> to pixel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0086939" y="4727495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Arial" charset="0"/>
                <a:cs typeface="Arial" charset="0"/>
              </a:rPr>
              <a:t>From </a:t>
            </a:r>
            <a:r>
              <a:rPr lang="en-US" dirty="0" err="1" smtClean="0">
                <a:ea typeface="Arial" charset="0"/>
                <a:cs typeface="Arial" charset="0"/>
              </a:rPr>
              <a:t>Scharstein</a:t>
            </a:r>
            <a:r>
              <a:rPr lang="en-US" dirty="0" smtClean="0">
                <a:ea typeface="Arial" charset="0"/>
                <a:cs typeface="Arial" charset="0"/>
              </a:rPr>
              <a:t> and </a:t>
            </a:r>
            <a:r>
              <a:rPr lang="en-US" dirty="0" err="1" smtClean="0">
                <a:ea typeface="Arial" charset="0"/>
                <a:cs typeface="Arial" charset="0"/>
              </a:rPr>
              <a:t>Szeliski</a:t>
            </a:r>
            <a:r>
              <a:rPr lang="en-US" dirty="0" smtClean="0">
                <a:ea typeface="Arial" charset="0"/>
                <a:cs typeface="Arial" charset="0"/>
              </a:rPr>
              <a:t> 2002</a:t>
            </a:r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012" y="6400801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(x, y) slice through the DSI for d = 21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9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Correspondence: Matching Cost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Disparity Space Image</a:t>
            </a:r>
            <a:r>
              <a:rPr lang="en-US" dirty="0" smtClean="0"/>
              <a:t> (DSI): A 3D array that measures at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en-US" dirty="0" smtClean="0"/>
              <a:t>) the cost of assigning disparity </a:t>
            </a:r>
            <a:r>
              <a:rPr lang="en-US" i="1" dirty="0" smtClean="0"/>
              <a:t>d</a:t>
            </a:r>
            <a:r>
              <a:rPr lang="en-US" dirty="0" smtClean="0"/>
              <a:t> to pixel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012" y="6400801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(x, d) slice through the DSI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0086939" y="4727495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a typeface="Arial" charset="0"/>
                <a:cs typeface="Arial" charset="0"/>
              </a:rPr>
              <a:t>From </a:t>
            </a:r>
            <a:r>
              <a:rPr lang="en-US" dirty="0" err="1" smtClean="0">
                <a:ea typeface="Arial" charset="0"/>
                <a:cs typeface="Arial" charset="0"/>
              </a:rPr>
              <a:t>Scharstein</a:t>
            </a:r>
            <a:r>
              <a:rPr lang="en-US" dirty="0" smtClean="0">
                <a:ea typeface="Arial" charset="0"/>
                <a:cs typeface="Arial" charset="0"/>
              </a:rPr>
              <a:t> and </a:t>
            </a:r>
            <a:r>
              <a:rPr lang="en-US" dirty="0" err="1" smtClean="0">
                <a:ea typeface="Arial" charset="0"/>
                <a:cs typeface="Arial" charset="0"/>
              </a:rPr>
              <a:t>Szeliski</a:t>
            </a:r>
            <a:r>
              <a:rPr lang="en-US" dirty="0" smtClean="0">
                <a:ea typeface="Arial" charset="0"/>
                <a:cs typeface="Arial" charset="0"/>
              </a:rPr>
              <a:t> 2002</a:t>
            </a:r>
            <a:endParaRPr lang="en-US" dirty="0"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5" y="3799840"/>
            <a:ext cx="11480278" cy="93472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50615" y="4104640"/>
            <a:ext cx="11434985" cy="579120"/>
            <a:chOff x="350615" y="4104640"/>
            <a:chExt cx="11434985" cy="57912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350615" y="4104640"/>
              <a:ext cx="3124105" cy="101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189412" y="4423664"/>
              <a:ext cx="1874468" cy="60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251892" y="4677664"/>
              <a:ext cx="1874468" cy="60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127172" y="4267200"/>
              <a:ext cx="89058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681652" y="4114800"/>
              <a:ext cx="110394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78" y="1752599"/>
            <a:ext cx="5730729" cy="4300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 Problem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2" y="1752600"/>
            <a:ext cx="5748971" cy="43117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41536" y="6434129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a typeface="Arial" charset="0"/>
                <a:cs typeface="Arial" charset="0"/>
              </a:rPr>
              <a:t>From </a:t>
            </a:r>
            <a:r>
              <a:rPr lang="en-US" sz="2000" dirty="0" err="1" smtClean="0">
                <a:ea typeface="Arial" charset="0"/>
                <a:cs typeface="Arial" charset="0"/>
              </a:rPr>
              <a:t>Scharstein</a:t>
            </a:r>
            <a:r>
              <a:rPr lang="en-US" sz="2000" dirty="0" smtClean="0">
                <a:ea typeface="Arial" charset="0"/>
                <a:cs typeface="Arial" charset="0"/>
              </a:rPr>
              <a:t> and </a:t>
            </a:r>
            <a:r>
              <a:rPr lang="en-US" sz="2000" dirty="0" err="1" smtClean="0">
                <a:ea typeface="Arial" charset="0"/>
                <a:cs typeface="Arial" charset="0"/>
              </a:rPr>
              <a:t>Szeliski</a:t>
            </a:r>
            <a:r>
              <a:rPr lang="en-US" sz="2000" dirty="0" smtClean="0">
                <a:ea typeface="Arial" charset="0"/>
                <a:cs typeface="Arial" charset="0"/>
              </a:rPr>
              <a:t> 2002</a:t>
            </a:r>
            <a:endParaRPr lang="en-US" sz="20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Correspondence: Aggregation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Disparity Space Image</a:t>
            </a:r>
            <a:r>
              <a:rPr lang="en-US" dirty="0" smtClean="0"/>
              <a:t> (DSI): A 3D array that measures at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n-US" i="1" dirty="0" smtClean="0"/>
              <a:t>d</a:t>
            </a:r>
            <a:r>
              <a:rPr lang="en-US" dirty="0" smtClean="0"/>
              <a:t>) the cost of assigning disparity </a:t>
            </a:r>
            <a:r>
              <a:rPr lang="en-US" i="1" dirty="0" smtClean="0"/>
              <a:t>d</a:t>
            </a:r>
            <a:r>
              <a:rPr lang="en-US" dirty="0" smtClean="0"/>
              <a:t> to pixel (</a:t>
            </a:r>
            <a:r>
              <a:rPr lang="en-US" i="1" dirty="0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Convolve DSI with 2D or 3D filter to aggregate information.</a:t>
            </a:r>
          </a:p>
          <a:p>
            <a:r>
              <a:rPr lang="en-US" dirty="0" smtClean="0"/>
              <a:t>Simple example: convolve with 2D Gaussian with given </a:t>
            </a:r>
            <a:r>
              <a:rPr lang="el-GR" dirty="0" smtClean="0"/>
              <a:t>σ</a:t>
            </a:r>
            <a:endParaRPr lang="en-US" dirty="0" smtClean="0"/>
          </a:p>
          <a:p>
            <a:pPr lvl="1"/>
            <a:r>
              <a:rPr lang="en-US" dirty="0" smtClean="0"/>
              <a:t>Larger window size: better handling of flat regions</a:t>
            </a:r>
          </a:p>
          <a:p>
            <a:pPr lvl="1"/>
            <a:r>
              <a:rPr lang="en-US" dirty="0" smtClean="0"/>
              <a:t>Smaller window size: better detail, depth discontinuities</a:t>
            </a:r>
          </a:p>
          <a:p>
            <a:r>
              <a:rPr lang="en-US" dirty="0" smtClean="0"/>
              <a:t>Compute disparities:</a:t>
            </a:r>
          </a:p>
          <a:p>
            <a:pPr lvl="1"/>
            <a:r>
              <a:rPr lang="en-US" dirty="0" smtClean="0"/>
              <a:t>Choose at each pixel disparity d with min cost after aggregation</a:t>
            </a:r>
          </a:p>
          <a:p>
            <a:r>
              <a:rPr lang="en-US" dirty="0" smtClean="0"/>
              <a:t>More advanced methods reviewed in </a:t>
            </a:r>
            <a:r>
              <a:rPr lang="en-US" dirty="0" err="1" smtClean="0"/>
              <a:t>Szeliski</a:t>
            </a:r>
            <a:r>
              <a:rPr lang="en-US" dirty="0" smtClean="0"/>
              <a:t> 11.3, 11.4</a:t>
            </a:r>
          </a:p>
        </p:txBody>
      </p:sp>
    </p:spTree>
    <p:extLst>
      <p:ext uri="{BB962C8B-B14F-4D97-AF65-F5344CB8AC3E}">
        <p14:creationId xmlns:p14="http://schemas.microsoft.com/office/powerpoint/2010/main" val="125128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Correspondence: Window Size (or </a:t>
            </a:r>
            <a:r>
              <a:rPr lang="el-GR" dirty="0" smtClean="0"/>
              <a:t>σ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2" y="1926392"/>
            <a:ext cx="3958776" cy="36006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71" y="1925680"/>
            <a:ext cx="3981901" cy="3621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8866" y="6468348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Arial" charset="0"/>
                <a:cs typeface="Arial" charset="0"/>
              </a:rPr>
              <a:t>From </a:t>
            </a:r>
            <a:r>
              <a:rPr lang="en-US" dirty="0" err="1">
                <a:ea typeface="Arial" charset="0"/>
                <a:cs typeface="Arial" charset="0"/>
              </a:rPr>
              <a:t>Scharstein</a:t>
            </a:r>
            <a:r>
              <a:rPr lang="en-US" dirty="0">
                <a:ea typeface="Arial" charset="0"/>
                <a:cs typeface="Arial" charset="0"/>
              </a:rPr>
              <a:t> and </a:t>
            </a:r>
            <a:r>
              <a:rPr lang="en-US" dirty="0" err="1">
                <a:ea typeface="Arial" charset="0"/>
                <a:cs typeface="Arial" charset="0"/>
              </a:rPr>
              <a:t>Szeliski</a:t>
            </a:r>
            <a:r>
              <a:rPr lang="en-US" dirty="0">
                <a:ea typeface="Arial" charset="0"/>
                <a:cs typeface="Arial" charset="0"/>
              </a:rPr>
              <a:t>, 1996</a:t>
            </a:r>
          </a:p>
          <a:p>
            <a:endParaRPr lang="en-US" dirty="0"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24" y="5658088"/>
            <a:ext cx="3930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a typeface="Arial" charset="0"/>
                <a:cs typeface="Arial" charset="0"/>
              </a:rPr>
              <a:t>3 pixel window</a:t>
            </a:r>
            <a:endParaRPr lang="en-US" sz="2400" dirty="0"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3214" y="5643923"/>
            <a:ext cx="396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a typeface="Arial" charset="0"/>
                <a:cs typeface="Arial" charset="0"/>
              </a:rPr>
              <a:t>20 pixel window</a:t>
            </a:r>
            <a:endParaRPr lang="en-US" sz="2400" dirty="0">
              <a:ea typeface="Arial" charset="0"/>
              <a:cs typeface="Arial" charset="0"/>
            </a:endParaRPr>
          </a:p>
        </p:txBody>
      </p:sp>
      <p:pic>
        <p:nvPicPr>
          <p:cNvPr id="9" name="nldiff_results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6376" y="1925680"/>
            <a:ext cx="3608917" cy="36013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8328372" y="5556348"/>
            <a:ext cx="396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a typeface="Arial" charset="0"/>
                <a:cs typeface="Arial" charset="0"/>
              </a:rPr>
              <a:t>Nonlinear Diffusion</a:t>
            </a:r>
            <a:endParaRPr lang="en-US" sz="24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Rectification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092200" y="914400"/>
            <a:ext cx="998093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780799" y="784860"/>
            <a:ext cx="10292333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Rectification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 Rectification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074102" y="833628"/>
            <a:ext cx="10040620" cy="60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endParaRPr sz="4500" dirty="0"/>
          </a:p>
        </p:txBody>
      </p:sp>
      <p:sp>
        <p:nvSpPr>
          <p:cNvPr id="72" name="Shape 7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T</a:t>
            </a:r>
            <a:r>
              <a:rPr sz="3234" dirty="0" smtClean="0"/>
              <a:t>ake </a:t>
            </a:r>
            <a:r>
              <a:rPr sz="3234" dirty="0"/>
              <a:t>pictures of scene with known 3D structure and solve for free parameters in projection:</a:t>
            </a:r>
          </a:p>
        </p:txBody>
      </p:sp>
      <p:pic>
        <p:nvPicPr>
          <p:cNvPr id="7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3026" y="3310851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3357" y="4132383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5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9744" y="4784250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76" name="Table 76"/>
          <p:cNvGraphicFramePr/>
          <p:nvPr>
            <p:extLst>
              <p:ext uri="{D42A27DB-BD31-4B8C-83A1-F6EECF244321}">
                <p14:modId xmlns:p14="http://schemas.microsoft.com/office/powerpoint/2010/main" val="262817338"/>
              </p:ext>
            </p:extLst>
          </p:nvPr>
        </p:nvGraphicFramePr>
        <p:xfrm>
          <a:off x="8112521" y="3732609"/>
          <a:ext cx="1562694" cy="1639491"/>
        </p:xfrm>
        <a:graphic>
          <a:graphicData uri="http://schemas.openxmlformats.org/drawingml/2006/table">
            <a:tbl>
              <a:tblPr/>
              <a:tblGrid>
                <a:gridCol w="520898"/>
                <a:gridCol w="520898"/>
                <a:gridCol w="520898"/>
              </a:tblGrid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</a:tr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</a:tr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77" name="Shape 77"/>
          <p:cNvSpPr/>
          <p:nvPr/>
        </p:nvSpPr>
        <p:spPr>
          <a:xfrm>
            <a:off x="8005365" y="4365402"/>
            <a:ext cx="0" cy="1054918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8" name="Shape 78"/>
          <p:cNvSpPr/>
          <p:nvPr/>
        </p:nvSpPr>
        <p:spPr>
          <a:xfrm flipH="1" flipV="1">
            <a:off x="7987506" y="5420321"/>
            <a:ext cx="1027190" cy="89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9" name="Shape 79"/>
          <p:cNvSpPr/>
          <p:nvPr/>
        </p:nvSpPr>
        <p:spPr>
          <a:xfrm flipV="1">
            <a:off x="7570787" y="5411391"/>
            <a:ext cx="434578" cy="538758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80" name="Shape 80"/>
          <p:cNvSpPr/>
          <p:nvPr/>
        </p:nvSpPr>
        <p:spPr>
          <a:xfrm>
            <a:off x="8919071" y="5310754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x</a:t>
            </a:r>
          </a:p>
        </p:txBody>
      </p:sp>
      <p:sp>
        <p:nvSpPr>
          <p:cNvPr id="81" name="Shape 81"/>
          <p:cNvSpPr/>
          <p:nvPr/>
        </p:nvSpPr>
        <p:spPr>
          <a:xfrm>
            <a:off x="7688919" y="4042739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y</a:t>
            </a:r>
          </a:p>
        </p:txBody>
      </p:sp>
      <p:sp>
        <p:nvSpPr>
          <p:cNvPr id="82" name="Shape 82"/>
          <p:cNvSpPr/>
          <p:nvPr/>
        </p:nvSpPr>
        <p:spPr>
          <a:xfrm>
            <a:off x="7701599" y="5784028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075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Depth from Stereo (YouTube)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3D Reconstruction from Stereo (YouTube)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in </a:t>
            </a:r>
            <a:r>
              <a:rPr lang="en-US" dirty="0" err="1" smtClean="0"/>
              <a:t>OpenCV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OpenCV</a:t>
            </a:r>
            <a:r>
              <a:rPr lang="en-US" dirty="0" smtClean="0"/>
              <a:t> includes:</a:t>
            </a:r>
          </a:p>
          <a:p>
            <a:pPr lvl="1"/>
            <a:r>
              <a:rPr lang="en-US" dirty="0" smtClean="0">
                <a:hlinkClick r:id="rId2"/>
              </a:rPr>
              <a:t>Camera calibration</a:t>
            </a:r>
            <a:endParaRPr lang="en-US" dirty="0" smtClean="0"/>
          </a:p>
          <a:p>
            <a:pPr lvl="1"/>
            <a:r>
              <a:rPr lang="en-US" dirty="0" err="1" smtClean="0">
                <a:hlinkClick r:id="rId3"/>
              </a:rPr>
              <a:t>Epipolar</a:t>
            </a:r>
            <a:r>
              <a:rPr lang="en-US" dirty="0" smtClean="0">
                <a:hlinkClick r:id="rId3"/>
              </a:rPr>
              <a:t> geometry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Stereo rectification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Finding stereo correspondences using block matching</a:t>
            </a:r>
            <a:endParaRPr lang="en-US" dirty="0" smtClean="0"/>
          </a:p>
          <a:p>
            <a:pPr lvl="1"/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6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1460639" cy="4876804"/>
          </a:xfrm>
        </p:spPr>
        <p:txBody>
          <a:bodyPr/>
          <a:lstStyle/>
          <a:p>
            <a:r>
              <a:rPr lang="en-US" dirty="0" smtClean="0"/>
              <a:t>Camera calibration</a:t>
            </a:r>
          </a:p>
          <a:p>
            <a:r>
              <a:rPr lang="en-US" dirty="0" smtClean="0"/>
              <a:t>Overview of 3D vision (separate slide deck)</a:t>
            </a:r>
          </a:p>
          <a:p>
            <a:r>
              <a:rPr lang="en-US" dirty="0"/>
              <a:t>Camera demos </a:t>
            </a:r>
            <a:endParaRPr lang="en-US" dirty="0" smtClean="0"/>
          </a:p>
          <a:p>
            <a:r>
              <a:rPr lang="en-US" dirty="0" smtClean="0"/>
              <a:t>Stereo </a:t>
            </a:r>
            <a:r>
              <a:rPr lang="en-US" dirty="0" smtClean="0"/>
              <a:t>cameras</a:t>
            </a:r>
          </a:p>
          <a:p>
            <a:pPr lvl="1"/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Parallel stereo cameras and </a:t>
            </a:r>
            <a:r>
              <a:rPr lang="en-US" dirty="0" smtClean="0"/>
              <a:t>rectification</a:t>
            </a:r>
          </a:p>
          <a:p>
            <a:r>
              <a:rPr lang="en-US" b="1" dirty="0" smtClean="0"/>
              <a:t>Structure from motion: Photo Tourism</a:t>
            </a:r>
            <a:endParaRPr lang="en-US" b="1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98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C</a:t>
            </a:r>
            <a:r>
              <a:rPr sz="4500" dirty="0" smtClean="0"/>
              <a:t>amera </a:t>
            </a:r>
            <a:r>
              <a:rPr lang="en-US" sz="4500" dirty="0"/>
              <a:t>C</a:t>
            </a:r>
            <a:r>
              <a:rPr sz="4500" dirty="0" smtClean="0"/>
              <a:t>alibration</a:t>
            </a:r>
            <a:endParaRPr sz="4500" dirty="0"/>
          </a:p>
        </p:txBody>
      </p:sp>
      <p:sp>
        <p:nvSpPr>
          <p:cNvPr id="85" name="Shape 8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Need to address these issues</a:t>
            </a:r>
            <a:r>
              <a:rPr sz="3234" dirty="0" smtClean="0"/>
              <a:t>:</a:t>
            </a:r>
            <a:endParaRPr sz="3234" dirty="0"/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H</a:t>
            </a:r>
            <a:r>
              <a:rPr sz="3234" dirty="0" smtClean="0"/>
              <a:t>ow </a:t>
            </a:r>
            <a:r>
              <a:rPr sz="3234" dirty="0"/>
              <a:t>do we model the way a camera projects 3D points onto a 2D image?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H</a:t>
            </a:r>
            <a:r>
              <a:rPr sz="3234" dirty="0" smtClean="0"/>
              <a:t>ow </a:t>
            </a:r>
            <a:r>
              <a:rPr sz="3234" dirty="0"/>
              <a:t>many parameters are involved in this projection and what is their relationship (linear/non-linear)?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W</a:t>
            </a:r>
            <a:r>
              <a:rPr sz="3234" dirty="0" smtClean="0"/>
              <a:t>hich </a:t>
            </a:r>
            <a:r>
              <a:rPr sz="3234" dirty="0"/>
              <a:t>measurements/how many allow us to robustly estimate these parameters?</a:t>
            </a:r>
          </a:p>
        </p:txBody>
      </p:sp>
    </p:spTree>
    <p:extLst>
      <p:ext uri="{BB962C8B-B14F-4D97-AF65-F5344CB8AC3E}">
        <p14:creationId xmlns:p14="http://schemas.microsoft.com/office/powerpoint/2010/main" val="528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Model: Camera Matrix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Camera matrix</a:t>
                </a:r>
                <a:r>
                  <a:rPr lang="en-US" dirty="0" smtClean="0"/>
                  <a:t>: a 3x4 matrix that transforms from 3D scene points (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x</a:t>
                </a:r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y</a:t>
                </a:r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z</a:t>
                </a:r>
                <a:r>
                  <a:rPr lang="en-US" dirty="0" smtClean="0"/>
                  <a:t>) to 2D screen points (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/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w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y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/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w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dirty="0" smtClean="0"/>
                  <a:t>):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How many free parameters in the camera matrix?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7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74812" y="2969374"/>
                <a:ext cx="7828952" cy="20320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uk-UA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2969374"/>
                <a:ext cx="7828952" cy="20320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Can rewrite the camera matrix in terms of </a:t>
            </a:r>
            <a:r>
              <a:rPr lang="en-US" b="1" dirty="0" smtClean="0"/>
              <a:t>intrinsic</a:t>
            </a:r>
            <a:r>
              <a:rPr lang="en-US" dirty="0" smtClean="0"/>
              <a:t> and </a:t>
            </a:r>
            <a:r>
              <a:rPr lang="en-US" b="1" dirty="0" smtClean="0"/>
              <a:t>extrinsic</a:t>
            </a:r>
            <a:r>
              <a:rPr lang="en-US" dirty="0" smtClean="0"/>
              <a:t> parameters.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How many intrinsic parameters?</a:t>
            </a:r>
          </a:p>
          <a:p>
            <a:r>
              <a:rPr lang="en-US" dirty="0" smtClean="0"/>
              <a:t>How many extrinsic parameters?</a:t>
            </a:r>
          </a:p>
          <a:p>
            <a:r>
              <a:rPr lang="en-US" dirty="0" smtClean="0"/>
              <a:t>How many parameters in total?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74812" y="2667000"/>
                <a:ext cx="7828952" cy="20320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𝐊</m:t>
                    </m:r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1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𝐑</m:t>
                              </m:r>
                            </m:e>
                            <m:e>
                              <m:r>
                                <a:rPr lang="en-US" sz="4000" b="1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𝐭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2667000"/>
                <a:ext cx="7828952" cy="20320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8151812" y="2667000"/>
            <a:ext cx="4037013" cy="2399675"/>
            <a:chOff x="8151812" y="2667000"/>
            <a:chExt cx="4037013" cy="23996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8408915" y="2935342"/>
                  <a:ext cx="3552896" cy="14954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600" b="1" dirty="0" smtClean="0">
                      <a:ea typeface="Times New Roman" charset="0"/>
                      <a:cs typeface="Times New Roman" charset="0"/>
                    </a:rPr>
                    <a:t>K</a:t>
                  </a:r>
                  <a:r>
                    <a:rPr lang="en-US" sz="3600" dirty="0" smtClean="0">
                      <a:ea typeface="Times New Roman" charset="0"/>
                      <a:cs typeface="Times New Roman" charset="0"/>
                    </a:rPr>
                    <a:t>=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36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36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uk-UA" sz="3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uk-UA" sz="3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uk-UA" sz="3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8915" y="2935342"/>
                  <a:ext cx="3552896" cy="149540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1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8151812" y="2667000"/>
              <a:ext cx="4037013" cy="239967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066212" y="4399988"/>
              <a:ext cx="2743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Intrinsic matrix</a:t>
              </a:r>
              <a:endParaRPr lang="en-US" sz="2800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9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102289</TotalTime>
  <Words>1830</Words>
  <Application>Microsoft Macintosh PowerPoint</Application>
  <PresentationFormat>Custom</PresentationFormat>
  <Paragraphs>258</Paragraphs>
  <Slides>62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Calibri</vt:lpstr>
      <vt:lpstr>Cambria Math</vt:lpstr>
      <vt:lpstr>Helvetica</vt:lpstr>
      <vt:lpstr>Myriad Pro</vt:lpstr>
      <vt:lpstr>Palatino Linotype</vt:lpstr>
      <vt:lpstr>Times</vt:lpstr>
      <vt:lpstr>Times New Roman</vt:lpstr>
      <vt:lpstr>Arial</vt:lpstr>
      <vt:lpstr>Default Design</vt:lpstr>
      <vt:lpstr>CS 4501: Introduction to Computer Vision  Camera Calibration and Stereo Cameras</vt:lpstr>
      <vt:lpstr>Outline</vt:lpstr>
      <vt:lpstr>Camera Calibration</vt:lpstr>
      <vt:lpstr>Stereo Vision</vt:lpstr>
      <vt:lpstr>Principal Application: 3D Scene Reconstruction</vt:lpstr>
      <vt:lpstr>Camera Calibration</vt:lpstr>
      <vt:lpstr>Camera Calibration</vt:lpstr>
      <vt:lpstr>Pinhole Camera Model: Camera Matrix</vt:lpstr>
      <vt:lpstr>Pinhole Camera Model</vt:lpstr>
      <vt:lpstr>Real Camera Model: Radial Distortion</vt:lpstr>
      <vt:lpstr>Real Camera Model: Radial Distortion</vt:lpstr>
      <vt:lpstr>Camera Calibration</vt:lpstr>
      <vt:lpstr>Calibration Algorithms</vt:lpstr>
      <vt:lpstr>Camera Calibration: Example #1</vt:lpstr>
      <vt:lpstr>Camera Calibration: Example #1</vt:lpstr>
      <vt:lpstr>Camera Calibration: Example #1</vt:lpstr>
      <vt:lpstr>Camera Calibration: Example #1</vt:lpstr>
      <vt:lpstr>Camera Calibration: Example #1</vt:lpstr>
      <vt:lpstr>Camera Calibration: Example #1</vt:lpstr>
      <vt:lpstr>Camera Calibration: Example #1.5</vt:lpstr>
      <vt:lpstr>Camera Calibration: Example #1.5</vt:lpstr>
      <vt:lpstr>Camera Calibration: Example #2</vt:lpstr>
      <vt:lpstr>Camera Calibration in Practice</vt:lpstr>
      <vt:lpstr>camera calibration: example #4</vt:lpstr>
      <vt:lpstr>multi-camera geometry</vt:lpstr>
      <vt:lpstr>Outline</vt:lpstr>
      <vt:lpstr>Camera Demos</vt:lpstr>
      <vt:lpstr>Outline</vt:lpstr>
      <vt:lpstr>Stereo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Parallel Stereo Cameras</vt:lpstr>
      <vt:lpstr>Parallel Stereo Cameras</vt:lpstr>
      <vt:lpstr>Parallel Stereo Cameras: Disparity</vt:lpstr>
      <vt:lpstr>Parallel Stereo Cameras: Depth from Disparity</vt:lpstr>
      <vt:lpstr>Stereo Correspondence Problem</vt:lpstr>
      <vt:lpstr>Stereo Correspondence Problem</vt:lpstr>
      <vt:lpstr>Stereo Correspondence Problem</vt:lpstr>
      <vt:lpstr>Stereo Correspondence: Matching Cost</vt:lpstr>
      <vt:lpstr>Stereo Correspondence: Matching Cost</vt:lpstr>
      <vt:lpstr>Stereo Correspondence: Matching Cost</vt:lpstr>
      <vt:lpstr>Stereo Correspondence: Matching Cost</vt:lpstr>
      <vt:lpstr>Stereo Correspondence: Matching Cost</vt:lpstr>
      <vt:lpstr>Stereo Correspondence Problem</vt:lpstr>
      <vt:lpstr>Stereo Correspondence: Aggregation</vt:lpstr>
      <vt:lpstr>Stereo Correspondence: Window Size (or σ)</vt:lpstr>
      <vt:lpstr>Stereo Rectification</vt:lpstr>
      <vt:lpstr>Stereo Rectification</vt:lpstr>
      <vt:lpstr>Stereo Rectification</vt:lpstr>
      <vt:lpstr>Applications</vt:lpstr>
      <vt:lpstr>Implementation in OpenCV</vt:lpstr>
      <vt:lpstr>Outline</vt:lpstr>
    </vt:vector>
  </TitlesOfParts>
  <Company>Adobe Systems inc.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3665</cp:revision>
  <cp:lastPrinted>2016-08-25T14:29:55Z</cp:lastPrinted>
  <dcterms:created xsi:type="dcterms:W3CDTF">2008-06-05T17:05:06Z</dcterms:created>
  <dcterms:modified xsi:type="dcterms:W3CDTF">2017-02-16T19:28:43Z</dcterms:modified>
</cp:coreProperties>
</file>