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45"/>
  </p:notesMasterIdLst>
  <p:sldIdLst>
    <p:sldId id="256" r:id="rId15"/>
    <p:sldId id="265" r:id="rId16"/>
    <p:sldId id="263" r:id="rId17"/>
    <p:sldId id="264" r:id="rId18"/>
    <p:sldId id="266" r:id="rId19"/>
    <p:sldId id="267" r:id="rId20"/>
    <p:sldId id="268" r:id="rId21"/>
    <p:sldId id="271" r:id="rId22"/>
    <p:sldId id="272" r:id="rId23"/>
    <p:sldId id="273" r:id="rId24"/>
    <p:sldId id="276" r:id="rId25"/>
    <p:sldId id="277" r:id="rId26"/>
    <p:sldId id="279" r:id="rId27"/>
    <p:sldId id="280" r:id="rId28"/>
    <p:sldId id="281" r:id="rId29"/>
    <p:sldId id="303" r:id="rId30"/>
    <p:sldId id="282" r:id="rId31"/>
    <p:sldId id="283" r:id="rId32"/>
    <p:sldId id="284" r:id="rId33"/>
    <p:sldId id="287" r:id="rId34"/>
    <p:sldId id="288" r:id="rId35"/>
    <p:sldId id="294" r:id="rId36"/>
    <p:sldId id="290" r:id="rId37"/>
    <p:sldId id="293" r:id="rId38"/>
    <p:sldId id="295" r:id="rId39"/>
    <p:sldId id="296" r:id="rId40"/>
    <p:sldId id="291" r:id="rId41"/>
    <p:sldId id="297" r:id="rId42"/>
    <p:sldId id="299" r:id="rId43"/>
    <p:sldId id="298" r:id="rId44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Heiti SC Light" charset="-122"/>
        <a:cs typeface="Heiti SC Light" charset="-122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Heiti SC Light" charset="-122"/>
        <a:cs typeface="Heiti SC Light" charset="-122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Heiti SC Light" charset="-122"/>
        <a:cs typeface="Heiti SC Light" charset="-122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Heiti SC Light" charset="-122"/>
        <a:cs typeface="Heiti SC Light" charset="-122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Heiti SC Light" charset="-122"/>
        <a:cs typeface="Heiti SC Light" charset="-122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Heiti SC Light" charset="-122"/>
        <a:cs typeface="Heiti SC Light" charset="-122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Heiti SC Light" charset="-122"/>
        <a:cs typeface="Heiti SC Light" charset="-122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Heiti SC Light" charset="-122"/>
        <a:cs typeface="Heiti SC Light" charset="-122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Heiti SC Light" charset="-122"/>
        <a:cs typeface="Heiti SC Light" charset="-122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1"/>
    <p:restoredTop sz="94705"/>
  </p:normalViewPr>
  <p:slideViewPr>
    <p:cSldViewPr>
      <p:cViewPr varScale="1">
        <p:scale>
          <a:sx n="76" d="100"/>
          <a:sy n="76" d="100"/>
        </p:scale>
        <p:origin x="1304" y="20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1CD6-4C59-4A4A-AFEA-CC63E9F148C9}" type="datetimeFigureOut">
              <a:rPr lang="en-US" smtClean="0"/>
              <a:t>2/16/17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D4FC0-54F8-1D4C-9408-5F82FF33C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7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6356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68998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51975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0828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4927521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5681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8267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12093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135093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6753919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314218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4009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05384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826611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8266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41868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80629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16077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5470496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05096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79896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6937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131504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7431025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272882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12880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41846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85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2676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09237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779719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58832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45626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0728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35093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54278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26790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573031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43020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07193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69424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73067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9783784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57449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28366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27137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763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9289480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997601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67812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7466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729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85312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55202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90767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01918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65041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9499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2650" y="2571750"/>
            <a:ext cx="5543550" cy="655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71750"/>
            <a:ext cx="5543550" cy="655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19975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559909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6895747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5804580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832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3673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3237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3923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63197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708281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1367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545998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5460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1675" y="95250"/>
            <a:ext cx="3089275" cy="902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5250"/>
            <a:ext cx="9115425" cy="902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243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0293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435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991691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3591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7804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6930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8499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665783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108549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644643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7065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188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8758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6947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9321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051406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245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634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584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3615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455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843947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17261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9858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79644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79644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8083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0609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9854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262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452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1632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6199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8364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30332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48114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49822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2642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470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470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818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4517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6531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463791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017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524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4036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031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9030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55884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7323274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950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470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470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1898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3178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2373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427278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013202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73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92474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4610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277572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3523123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9940592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73145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5589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7410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4273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690840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8966141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8416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71023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3515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4001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3840360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1966089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33672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2728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591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175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14180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8795295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66978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94027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40742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434175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1645083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0572283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51948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4000"/>
            <a:ext cx="2803525" cy="853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4000"/>
            <a:ext cx="8261350" cy="85312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452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5.pn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x-none">
                <a:sym typeface="Gill Sans" charset="0"/>
              </a:rPr>
              <a:t>Second level</a:t>
            </a:r>
          </a:p>
          <a:p>
            <a:pPr lvl="2"/>
            <a:r>
              <a:rPr lang="en-US" altLang="x-none">
                <a:sym typeface="Gill Sans" charset="0"/>
              </a:rPr>
              <a:t>Third level</a:t>
            </a:r>
          </a:p>
          <a:p>
            <a:pPr lvl="3"/>
            <a:r>
              <a:rPr lang="en-US" altLang="x-none">
                <a:sym typeface="Gill Sans" charset="0"/>
              </a:rPr>
              <a:t>Fourth level</a:t>
            </a:r>
          </a:p>
          <a:p>
            <a:pPr lvl="4"/>
            <a:r>
              <a:rPr lang="en-US" altLang="x-none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x-none">
                <a:sym typeface="Gill Sans" charset="0"/>
              </a:rPr>
              <a:t>Second level</a:t>
            </a:r>
          </a:p>
          <a:p>
            <a:pPr lvl="2"/>
            <a:r>
              <a:rPr lang="en-US" altLang="x-none">
                <a:sym typeface="Gill Sans" charset="0"/>
              </a:rPr>
              <a:t>Third level</a:t>
            </a:r>
          </a:p>
          <a:p>
            <a:pPr lvl="3"/>
            <a:r>
              <a:rPr lang="en-US" altLang="x-none">
                <a:sym typeface="Gill Sans" charset="0"/>
              </a:rPr>
              <a:t>Fourth level</a:t>
            </a:r>
          </a:p>
          <a:p>
            <a:pPr lvl="4"/>
            <a:r>
              <a:rPr lang="en-US" altLang="x-none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x-none">
                <a:sym typeface="Gill Sans" charset="0"/>
              </a:rPr>
              <a:t>Second level</a:t>
            </a:r>
          </a:p>
          <a:p>
            <a:pPr lvl="2"/>
            <a:r>
              <a:rPr lang="en-US" altLang="x-none">
                <a:sym typeface="Gill Sans" charset="0"/>
              </a:rPr>
              <a:t>Third level</a:t>
            </a:r>
          </a:p>
          <a:p>
            <a:pPr lvl="3"/>
            <a:r>
              <a:rPr lang="en-US" altLang="x-none">
                <a:sym typeface="Gill Sans" charset="0"/>
              </a:rPr>
              <a:t>Fourth level</a:t>
            </a:r>
          </a:p>
          <a:p>
            <a:pPr lvl="4"/>
            <a:r>
              <a:rPr lang="en-US" altLang="x-none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x-none">
                <a:sym typeface="Gill Sans" charset="0"/>
              </a:rPr>
              <a:t>Second level</a:t>
            </a:r>
          </a:p>
          <a:p>
            <a:pPr lvl="2"/>
            <a:r>
              <a:rPr lang="en-US" altLang="x-none">
                <a:sym typeface="Gill Sans" charset="0"/>
              </a:rPr>
              <a:t>Third level</a:t>
            </a:r>
          </a:p>
          <a:p>
            <a:pPr lvl="3"/>
            <a:r>
              <a:rPr lang="en-US" altLang="x-none">
                <a:sym typeface="Gill Sans" charset="0"/>
              </a:rPr>
              <a:t>Fourth level</a:t>
            </a:r>
          </a:p>
          <a:p>
            <a:pPr lvl="4"/>
            <a:r>
              <a:rPr lang="en-US" altLang="x-none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x-none">
                <a:sym typeface="Gill Sans" charset="0"/>
              </a:rPr>
              <a:t>Second level</a:t>
            </a:r>
          </a:p>
          <a:p>
            <a:pPr lvl="2"/>
            <a:r>
              <a:rPr lang="en-US" altLang="x-none">
                <a:sym typeface="Gill Sans" charset="0"/>
              </a:rPr>
              <a:t>Third level</a:t>
            </a:r>
          </a:p>
          <a:p>
            <a:pPr lvl="3"/>
            <a:r>
              <a:rPr lang="en-US" altLang="x-none">
                <a:sym typeface="Gill Sans" charset="0"/>
              </a:rPr>
              <a:t>Fourth level</a:t>
            </a:r>
          </a:p>
          <a:p>
            <a:pPr lvl="4"/>
            <a:r>
              <a:rPr lang="en-US" altLang="x-none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5250"/>
            <a:ext cx="1235710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2650" y="2571750"/>
            <a:ext cx="112395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63500" tIns="63500" rIns="63500" bIns="63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x-none">
                <a:sym typeface="Gill Sans" charset="0"/>
              </a:rPr>
              <a:t>Second level</a:t>
            </a:r>
          </a:p>
          <a:p>
            <a:pPr lvl="2"/>
            <a:r>
              <a:rPr lang="en-US" altLang="x-none">
                <a:sym typeface="Gill Sans" charset="0"/>
              </a:rPr>
              <a:t>Third level</a:t>
            </a:r>
          </a:p>
          <a:p>
            <a:pPr lvl="3"/>
            <a:r>
              <a:rPr lang="en-US" altLang="x-none">
                <a:sym typeface="Gill Sans" charset="0"/>
              </a:rPr>
              <a:t>Fourth level</a:t>
            </a:r>
          </a:p>
          <a:p>
            <a:pPr lvl="4"/>
            <a:r>
              <a:rPr lang="en-US" altLang="x-none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6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9pPr>
    </p:titleStyle>
    <p:bodyStyle>
      <a:lvl1pPr marL="825500" indent="-571500" algn="l" rtl="0" fontAlgn="base">
        <a:spcBef>
          <a:spcPts val="2400"/>
        </a:spcBef>
        <a:spcAft>
          <a:spcPct val="0"/>
        </a:spcAft>
        <a:buClr>
          <a:srgbClr val="800000"/>
        </a:buClr>
        <a:buSzPct val="35000"/>
        <a:buFont typeface="Zapf Dingbats" charset="0"/>
        <a:buChar char="✦"/>
        <a:defRPr sz="4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70000" indent="-571500" algn="l" rtl="0" fontAlgn="base">
        <a:spcBef>
          <a:spcPts val="2400"/>
        </a:spcBef>
        <a:spcAft>
          <a:spcPct val="0"/>
        </a:spcAft>
        <a:buClr>
          <a:srgbClr val="CCCCCC"/>
        </a:buClr>
        <a:buSzPct val="30000"/>
        <a:buFont typeface="Zapf Dingbats" charset="0"/>
        <a:buChar char="➡"/>
        <a:defRPr sz="4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14500" indent="-571500" algn="l" rtl="0" fontAlgn="base">
        <a:spcBef>
          <a:spcPts val="2400"/>
        </a:spcBef>
        <a:spcAft>
          <a:spcPct val="0"/>
        </a:spcAft>
        <a:buClr>
          <a:srgbClr val="CCCCCC"/>
        </a:buClr>
        <a:buSzPct val="30000"/>
        <a:buFont typeface="Zapf Dingbats" charset="0"/>
        <a:buChar char="➡"/>
        <a:defRPr sz="4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59000" indent="-571500" algn="l" rtl="0" fontAlgn="base">
        <a:spcBef>
          <a:spcPts val="2400"/>
        </a:spcBef>
        <a:spcAft>
          <a:spcPct val="0"/>
        </a:spcAft>
        <a:buClr>
          <a:srgbClr val="CCCCCC"/>
        </a:buClr>
        <a:buSzPct val="30000"/>
        <a:buFont typeface="Zapf Dingbats" charset="0"/>
        <a:buChar char="➡"/>
        <a:defRPr sz="4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03500" indent="-571500" algn="l" rtl="0" fontAlgn="base">
        <a:spcBef>
          <a:spcPts val="2400"/>
        </a:spcBef>
        <a:spcAft>
          <a:spcPct val="0"/>
        </a:spcAft>
        <a:buClr>
          <a:srgbClr val="CCCCCC"/>
        </a:buClr>
        <a:buSzPct val="30000"/>
        <a:buFont typeface="Zapf Dingbats" charset="0"/>
        <a:buChar char="➡"/>
        <a:defRPr sz="4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x-none">
                <a:sym typeface="Gill Sans" charset="0"/>
              </a:rPr>
              <a:t>Second level</a:t>
            </a:r>
          </a:p>
          <a:p>
            <a:pPr lvl="2"/>
            <a:r>
              <a:rPr lang="en-US" altLang="x-none">
                <a:sym typeface="Gill Sans" charset="0"/>
              </a:rPr>
              <a:t>Third level</a:t>
            </a:r>
          </a:p>
          <a:p>
            <a:pPr lvl="3"/>
            <a:r>
              <a:rPr lang="en-US" altLang="x-none">
                <a:sym typeface="Gill Sans" charset="0"/>
              </a:rPr>
              <a:t>Fourth level</a:t>
            </a:r>
          </a:p>
          <a:p>
            <a:pPr lvl="4"/>
            <a:r>
              <a:rPr lang="en-US" altLang="x-none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x-none">
                <a:sym typeface="Gill Sans" charset="0"/>
              </a:rPr>
              <a:t>Second level</a:t>
            </a:r>
          </a:p>
          <a:p>
            <a:pPr lvl="2"/>
            <a:r>
              <a:rPr lang="en-US" altLang="x-none">
                <a:sym typeface="Gill Sans" charset="0"/>
              </a:rPr>
              <a:t>Third level</a:t>
            </a:r>
          </a:p>
          <a:p>
            <a:pPr lvl="3"/>
            <a:r>
              <a:rPr lang="en-US" altLang="x-none">
                <a:sym typeface="Gill Sans" charset="0"/>
              </a:rPr>
              <a:t>Fourth level</a:t>
            </a:r>
          </a:p>
          <a:p>
            <a:pPr lvl="4"/>
            <a:r>
              <a:rPr lang="en-US" altLang="x-none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x-none">
                <a:sym typeface="Gill Sans" charset="0"/>
              </a:rPr>
              <a:t>Second level</a:t>
            </a:r>
          </a:p>
          <a:p>
            <a:pPr lvl="2"/>
            <a:r>
              <a:rPr lang="en-US" altLang="x-none">
                <a:sym typeface="Gill Sans" charset="0"/>
              </a:rPr>
              <a:t>Third level</a:t>
            </a:r>
          </a:p>
          <a:p>
            <a:pPr lvl="3"/>
            <a:r>
              <a:rPr lang="en-US" altLang="x-none">
                <a:sym typeface="Gill Sans" charset="0"/>
              </a:rPr>
              <a:t>Fourth level</a:t>
            </a:r>
          </a:p>
          <a:p>
            <a:pPr lvl="4"/>
            <a:r>
              <a:rPr lang="en-US" altLang="x-none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hyperlink" Target="http://www.nlm.nih.gov/research/visible/visible_human.html" TargetMode="Externa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0" y="2514600"/>
            <a:ext cx="10464800" cy="3302000"/>
          </a:xfrm>
          <a:ln/>
        </p:spPr>
        <p:txBody>
          <a:bodyPr/>
          <a:lstStyle/>
          <a:p>
            <a:r>
              <a:rPr lang="en-US" altLang="x-none" dirty="0" smtClean="0"/>
              <a:t>Overview of</a:t>
            </a:r>
            <a:br>
              <a:rPr lang="en-US" altLang="x-none" dirty="0" smtClean="0"/>
            </a:br>
            <a:r>
              <a:rPr lang="en-US" altLang="x-none" dirty="0" smtClean="0"/>
              <a:t>3D Computer Vision</a:t>
            </a:r>
            <a:endParaRPr lang="en-US" altLang="x-none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5900" y="8394700"/>
            <a:ext cx="12915900" cy="1130300"/>
          </a:xfrm>
          <a:ln/>
        </p:spPr>
        <p:txBody>
          <a:bodyPr/>
          <a:lstStyle/>
          <a:p>
            <a:pPr algn="l"/>
            <a:r>
              <a:rPr lang="en-US" altLang="x-none" dirty="0" smtClean="0"/>
              <a:t>Slides by Connelly Barnes, Jason Lawrence, </a:t>
            </a:r>
            <a:r>
              <a:rPr lang="en-US" altLang="x-none" dirty="0" err="1" smtClean="0"/>
              <a:t>Szymon</a:t>
            </a:r>
            <a:r>
              <a:rPr lang="en-US" altLang="x-none" dirty="0" smtClean="0"/>
              <a:t> </a:t>
            </a:r>
            <a:r>
              <a:rPr lang="en-US" altLang="x-none" dirty="0" err="1" smtClean="0"/>
              <a:t>Rusinkiewicz</a:t>
            </a:r>
            <a:endParaRPr lang="en-US" altLang="x-none" dirty="0"/>
          </a:p>
          <a:p>
            <a:r>
              <a:rPr lang="en-US" altLang="x-none" dirty="0" smtClean="0"/>
              <a:t>CS 4501</a:t>
            </a:r>
            <a:endParaRPr lang="en-US" altLang="x-none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3D data types: surface data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69950" y="1962150"/>
            <a:ext cx="11239500" cy="6553200"/>
          </a:xfrm>
          <a:ln/>
        </p:spPr>
        <p:txBody>
          <a:bodyPr/>
          <a:lstStyle/>
          <a:p>
            <a:pPr marL="889000"/>
            <a:r>
              <a:rPr lang="en-US" altLang="x-none" sz="3800"/>
              <a:t>advantages:</a:t>
            </a:r>
          </a:p>
          <a:p>
            <a:pPr marL="1333500" lvl="1">
              <a:spcBef>
                <a:spcPts val="1700"/>
              </a:spcBef>
            </a:pPr>
            <a:r>
              <a:rPr lang="en-US" altLang="x-none" sz="3800"/>
              <a:t>preserves adjacency information</a:t>
            </a:r>
          </a:p>
          <a:p>
            <a:pPr marL="1333500" lvl="1">
              <a:spcBef>
                <a:spcPts val="1700"/>
              </a:spcBef>
            </a:pPr>
            <a:r>
              <a:rPr lang="en-US" altLang="x-none" sz="3800"/>
              <a:t>usually returned by vision sensors / algorithms</a:t>
            </a:r>
          </a:p>
          <a:p>
            <a:pPr marL="889000">
              <a:spcBef>
                <a:spcPts val="1700"/>
              </a:spcBef>
            </a:pPr>
            <a:r>
              <a:rPr lang="en-US" altLang="x-none" sz="3800"/>
              <a:t>disadvantages:</a:t>
            </a:r>
          </a:p>
          <a:p>
            <a:pPr marL="1333500" lvl="1">
              <a:spcBef>
                <a:spcPts val="1700"/>
              </a:spcBef>
            </a:pPr>
            <a:r>
              <a:rPr lang="en-US" altLang="x-none" sz="3800"/>
              <a:t>difficult to define for translucent objects</a:t>
            </a:r>
          </a:p>
          <a:p>
            <a:pPr marL="1333500" lvl="1">
              <a:spcBef>
                <a:spcPts val="1700"/>
              </a:spcBef>
            </a:pPr>
            <a:r>
              <a:rPr lang="en-US" altLang="x-none" sz="3800"/>
              <a:t>non-uniform parameterization</a:t>
            </a:r>
          </a:p>
          <a:p>
            <a:pPr marL="1333500" lvl="1">
              <a:spcBef>
                <a:spcPts val="1700"/>
              </a:spcBef>
            </a:pPr>
            <a:r>
              <a:rPr lang="en-US" altLang="x-none" sz="3800"/>
              <a:t>non-topology-preserving algorithms difficult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5" b="56175"/>
          <a:stretch>
            <a:fillRect/>
          </a:stretch>
        </p:blipFill>
        <p:spPr bwMode="auto">
          <a:xfrm>
            <a:off x="3436938" y="7607300"/>
            <a:ext cx="6118225" cy="1727200"/>
          </a:xfrm>
          <a:prstGeom prst="rect">
            <a:avLst/>
          </a:prstGeom>
          <a:noFill/>
          <a:ln w="12700">
            <a:solidFill>
              <a:srgbClr val="333333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2.5-D data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965450"/>
            <a:ext cx="5080000" cy="3810000"/>
          </a:xfrm>
          <a:prstGeom prst="rect">
            <a:avLst/>
          </a:prstGeom>
          <a:noFill/>
          <a:ln w="12700">
            <a:solidFill>
              <a:srgbClr val="333333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2971800"/>
            <a:ext cx="5080000" cy="3810000"/>
          </a:xfrm>
          <a:prstGeom prst="rect">
            <a:avLst/>
          </a:prstGeom>
          <a:noFill/>
          <a:ln w="12700">
            <a:solidFill>
              <a:srgbClr val="333333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Rectangle 4"/>
          <p:cNvSpPr>
            <a:spLocks/>
          </p:cNvSpPr>
          <p:nvPr/>
        </p:nvSpPr>
        <p:spPr bwMode="auto">
          <a:xfrm>
            <a:off x="1565275" y="6959600"/>
            <a:ext cx="44767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4200">
                <a:ea typeface="Gill Sans" charset="0"/>
                <a:cs typeface="Gill Sans" charset="0"/>
              </a:rPr>
              <a:t>color along each ray</a:t>
            </a:r>
          </a:p>
        </p:txBody>
      </p:sp>
      <p:sp>
        <p:nvSpPr>
          <p:cNvPr id="34821" name="Rectangle 5"/>
          <p:cNvSpPr>
            <a:spLocks/>
          </p:cNvSpPr>
          <p:nvPr/>
        </p:nvSpPr>
        <p:spPr bwMode="auto">
          <a:xfrm>
            <a:off x="6918325" y="6959600"/>
            <a:ext cx="45656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4200">
                <a:ea typeface="Gill Sans" charset="0"/>
                <a:cs typeface="Gill Sans" charset="0"/>
              </a:rPr>
              <a:t>depth along each ray</a:t>
            </a:r>
          </a:p>
        </p:txBody>
      </p:sp>
      <p:sp>
        <p:nvSpPr>
          <p:cNvPr id="34822" name="Rectangle 6"/>
          <p:cNvSpPr>
            <a:spLocks/>
          </p:cNvSpPr>
          <p:nvPr/>
        </p:nvSpPr>
        <p:spPr bwMode="auto">
          <a:xfrm>
            <a:off x="10321925" y="9277350"/>
            <a:ext cx="2643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ea typeface="Gill Sans" charset="0"/>
                <a:cs typeface="Gill Sans" charset="0"/>
              </a:rPr>
              <a:t>http://</a:t>
            </a:r>
            <a:r>
              <a:rPr lang="en-US" altLang="x-none" sz="2400">
                <a:ea typeface="Gill Sans" charset="0"/>
                <a:cs typeface="Gill Sans" charset="0"/>
                <a:hlinkClick r:id="rId4"/>
              </a:rPr>
              <a:t>www.ixbt.com</a:t>
            </a:r>
            <a:endParaRPr lang="en-US" altLang="x-none" sz="2400"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2.5-D data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69950" y="2343150"/>
            <a:ext cx="11239500" cy="6553200"/>
          </a:xfrm>
          <a:ln/>
        </p:spPr>
        <p:txBody>
          <a:bodyPr/>
          <a:lstStyle/>
          <a:p>
            <a:pPr marL="889000"/>
            <a:r>
              <a:rPr lang="en-US" altLang="x-none"/>
              <a:t>image: stores an intensity / color along each set of regularly-spaced rays in space</a:t>
            </a:r>
          </a:p>
          <a:p>
            <a:pPr marL="889000"/>
            <a:r>
              <a:rPr lang="en-US" altLang="x-none"/>
              <a:t>range images: stores a depth along each of a set of regularly-spaced rays in space</a:t>
            </a:r>
          </a:p>
          <a:p>
            <a:pPr marL="889000"/>
            <a:r>
              <a:rPr lang="en-US" altLang="x-none"/>
              <a:t>not a complete 3D description: does not store objects occluded (from some view)</a:t>
            </a:r>
          </a:p>
          <a:p>
            <a:pPr marL="889000"/>
            <a:r>
              <a:rPr lang="en-US" altLang="x-none"/>
              <a:t>view-dependent scene description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2.5-D data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74650" y="2063750"/>
            <a:ext cx="11239500" cy="6553200"/>
          </a:xfrm>
          <a:ln/>
        </p:spPr>
        <p:txBody>
          <a:bodyPr/>
          <a:lstStyle/>
          <a:p>
            <a:pPr marL="889000"/>
            <a:r>
              <a:rPr lang="en-US" altLang="x-none" sz="3700"/>
              <a:t>this is what most sensors / algorithms actually return</a:t>
            </a:r>
          </a:p>
          <a:p>
            <a:pPr marL="889000"/>
            <a:r>
              <a:rPr lang="en-US" altLang="x-none" sz="3700"/>
              <a:t>advantages:</a:t>
            </a:r>
          </a:p>
          <a:p>
            <a:pPr marL="1333500" lvl="1"/>
            <a:r>
              <a:rPr lang="en-US" altLang="x-none" sz="3700"/>
              <a:t>uniform parameterization</a:t>
            </a:r>
          </a:p>
          <a:p>
            <a:pPr marL="1333500" lvl="1"/>
            <a:r>
              <a:rPr lang="en-US" altLang="x-none" sz="3700"/>
              <a:t>adjacency / connectivity information</a:t>
            </a:r>
          </a:p>
          <a:p>
            <a:pPr marL="889000"/>
            <a:r>
              <a:rPr lang="en-US" altLang="x-none" sz="3700"/>
              <a:t>disadvantages:</a:t>
            </a:r>
          </a:p>
          <a:p>
            <a:pPr marL="1333500" lvl="1"/>
            <a:r>
              <a:rPr lang="en-US" altLang="x-none" sz="3700"/>
              <a:t>does not represent entire object</a:t>
            </a:r>
          </a:p>
          <a:p>
            <a:pPr marL="1333500" lvl="1"/>
            <a:r>
              <a:rPr lang="en-US" altLang="x-none" sz="3700"/>
              <a:t>view dependent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3905250"/>
            <a:ext cx="3386138" cy="2540000"/>
          </a:xfrm>
          <a:prstGeom prst="rect">
            <a:avLst/>
          </a:prstGeom>
          <a:noFill/>
          <a:ln w="12700">
            <a:solidFill>
              <a:srgbClr val="333333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6781800"/>
            <a:ext cx="3386138" cy="2540000"/>
          </a:xfrm>
          <a:prstGeom prst="rect">
            <a:avLst/>
          </a:prstGeom>
          <a:noFill/>
          <a:ln w="12700">
            <a:solidFill>
              <a:srgbClr val="333333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2.5-D data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889000"/>
            <a:r>
              <a:rPr lang="en-US" altLang="x-none" sz="3500"/>
              <a:t>range images</a:t>
            </a:r>
          </a:p>
          <a:p>
            <a:pPr marL="889000">
              <a:spcBef>
                <a:spcPts val="1700"/>
              </a:spcBef>
            </a:pPr>
            <a:r>
              <a:rPr lang="en-US" altLang="x-none" sz="3500"/>
              <a:t>range surfaces</a:t>
            </a:r>
          </a:p>
          <a:p>
            <a:pPr marL="889000">
              <a:spcBef>
                <a:spcPts val="1700"/>
              </a:spcBef>
            </a:pPr>
            <a:r>
              <a:rPr lang="en-US" altLang="x-none" sz="3500"/>
              <a:t>depth images</a:t>
            </a:r>
          </a:p>
          <a:p>
            <a:pPr marL="889000">
              <a:spcBef>
                <a:spcPts val="1700"/>
              </a:spcBef>
            </a:pPr>
            <a:r>
              <a:rPr lang="en-US" altLang="x-none" sz="3500"/>
              <a:t>depth maps</a:t>
            </a:r>
          </a:p>
          <a:p>
            <a:pPr marL="889000">
              <a:spcBef>
                <a:spcPts val="1700"/>
              </a:spcBef>
            </a:pPr>
            <a:r>
              <a:rPr lang="en-US" altLang="x-none" sz="3500"/>
              <a:t>height fields</a:t>
            </a:r>
          </a:p>
          <a:p>
            <a:pPr marL="889000">
              <a:spcBef>
                <a:spcPts val="1700"/>
              </a:spcBef>
            </a:pPr>
            <a:r>
              <a:rPr lang="en-US" altLang="x-none" sz="3500"/>
              <a:t>2.5-D images</a:t>
            </a:r>
          </a:p>
          <a:p>
            <a:pPr marL="889000">
              <a:spcBef>
                <a:spcPts val="1700"/>
              </a:spcBef>
            </a:pPr>
            <a:r>
              <a:rPr lang="en-US" altLang="x-none" sz="3500"/>
              <a:t>surface profiles</a:t>
            </a:r>
          </a:p>
          <a:p>
            <a:pPr marL="889000">
              <a:spcBef>
                <a:spcPts val="1700"/>
              </a:spcBef>
            </a:pPr>
            <a:r>
              <a:rPr lang="en-US" altLang="x-none" sz="3500"/>
              <a:t>xyz maps</a:t>
            </a:r>
          </a:p>
          <a:p>
            <a:pPr marL="889000">
              <a:spcBef>
                <a:spcPts val="1700"/>
              </a:spcBef>
            </a:pPr>
            <a:r>
              <a:rPr lang="en-US" altLang="x-none" sz="3500"/>
              <a:t>...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2225675"/>
            <a:ext cx="4273550" cy="3049588"/>
          </a:xfrm>
          <a:prstGeom prst="rect">
            <a:avLst/>
          </a:prstGeom>
          <a:noFill/>
          <a:ln w="12700">
            <a:solidFill>
              <a:srgbClr val="333333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0" y="5789613"/>
            <a:ext cx="4303713" cy="3228975"/>
          </a:xfrm>
          <a:prstGeom prst="rect">
            <a:avLst/>
          </a:prstGeom>
          <a:noFill/>
          <a:ln w="12700">
            <a:solidFill>
              <a:srgbClr val="333333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range acquisition taxonomy</a:t>
            </a:r>
          </a:p>
        </p:txBody>
      </p:sp>
      <p:sp>
        <p:nvSpPr>
          <p:cNvPr id="38914" name="Rectangle 2"/>
          <p:cNvSpPr>
            <a:spLocks/>
          </p:cNvSpPr>
          <p:nvPr/>
        </p:nvSpPr>
        <p:spPr bwMode="auto">
          <a:xfrm>
            <a:off x="250825" y="5322888"/>
            <a:ext cx="2674938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Range</a:t>
            </a:r>
            <a:br>
              <a:rPr lang="en-US" altLang="x-none" sz="24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</a:br>
            <a:r>
              <a:rPr lang="en-US" altLang="x-none" sz="24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acquisition</a:t>
            </a:r>
          </a:p>
        </p:txBody>
      </p:sp>
      <p:sp>
        <p:nvSpPr>
          <p:cNvPr id="38915" name="Rectangle 3"/>
          <p:cNvSpPr>
            <a:spLocks/>
          </p:cNvSpPr>
          <p:nvPr/>
        </p:nvSpPr>
        <p:spPr bwMode="auto">
          <a:xfrm>
            <a:off x="4038600" y="3048000"/>
            <a:ext cx="1955800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24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Contact</a:t>
            </a:r>
          </a:p>
        </p:txBody>
      </p:sp>
      <p:sp>
        <p:nvSpPr>
          <p:cNvPr id="38916" name="Rectangle 4"/>
          <p:cNvSpPr>
            <a:spLocks/>
          </p:cNvSpPr>
          <p:nvPr/>
        </p:nvSpPr>
        <p:spPr bwMode="auto">
          <a:xfrm>
            <a:off x="4051300" y="5700713"/>
            <a:ext cx="3149600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24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Transmissive</a:t>
            </a:r>
          </a:p>
        </p:txBody>
      </p:sp>
      <p:sp>
        <p:nvSpPr>
          <p:cNvPr id="38917" name="Rectangle 5"/>
          <p:cNvSpPr>
            <a:spLocks/>
          </p:cNvSpPr>
          <p:nvPr/>
        </p:nvSpPr>
        <p:spPr bwMode="auto">
          <a:xfrm>
            <a:off x="4038600" y="7996238"/>
            <a:ext cx="2373313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24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Reflective</a:t>
            </a:r>
          </a:p>
        </p:txBody>
      </p:sp>
      <p:sp>
        <p:nvSpPr>
          <p:cNvPr id="38918" name="Rectangle 6"/>
          <p:cNvSpPr>
            <a:spLocks/>
          </p:cNvSpPr>
          <p:nvPr/>
        </p:nvSpPr>
        <p:spPr bwMode="auto">
          <a:xfrm>
            <a:off x="7319963" y="7429500"/>
            <a:ext cx="291147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24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Non-optical</a:t>
            </a:r>
          </a:p>
        </p:txBody>
      </p:sp>
      <p:sp>
        <p:nvSpPr>
          <p:cNvPr id="38919" name="Rectangle 7"/>
          <p:cNvSpPr>
            <a:spLocks/>
          </p:cNvSpPr>
          <p:nvPr/>
        </p:nvSpPr>
        <p:spPr bwMode="auto">
          <a:xfrm>
            <a:off x="7332663" y="8801100"/>
            <a:ext cx="181133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2400">
                <a:solidFill>
                  <a:srgbClr val="FFF1A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Optical</a:t>
            </a:r>
          </a:p>
        </p:txBody>
      </p:sp>
      <p:sp>
        <p:nvSpPr>
          <p:cNvPr id="38920" name="Rectangle 8"/>
          <p:cNvSpPr>
            <a:spLocks/>
          </p:cNvSpPr>
          <p:nvPr/>
        </p:nvSpPr>
        <p:spPr bwMode="auto">
          <a:xfrm>
            <a:off x="7231063" y="4970463"/>
            <a:ext cx="3100387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24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Industrial CT</a:t>
            </a:r>
          </a:p>
        </p:txBody>
      </p:sp>
      <p:sp>
        <p:nvSpPr>
          <p:cNvPr id="38921" name="Rectangle 9"/>
          <p:cNvSpPr>
            <a:spLocks/>
          </p:cNvSpPr>
          <p:nvPr/>
        </p:nvSpPr>
        <p:spPr bwMode="auto">
          <a:xfrm>
            <a:off x="7239000" y="2038350"/>
            <a:ext cx="6419850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24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Mechanical </a:t>
            </a:r>
            <a:r>
              <a:rPr lang="en-US" altLang="x-none" sz="20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(CMM, jointed arm)</a:t>
            </a:r>
          </a:p>
        </p:txBody>
      </p:sp>
      <p:sp>
        <p:nvSpPr>
          <p:cNvPr id="38922" name="Rectangle 10"/>
          <p:cNvSpPr>
            <a:spLocks/>
          </p:cNvSpPr>
          <p:nvPr/>
        </p:nvSpPr>
        <p:spPr bwMode="auto">
          <a:xfrm>
            <a:off x="10839450" y="7191375"/>
            <a:ext cx="1512888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24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Radar</a:t>
            </a:r>
          </a:p>
        </p:txBody>
      </p:sp>
      <p:sp>
        <p:nvSpPr>
          <p:cNvPr id="38923" name="AutoShape 11"/>
          <p:cNvSpPr>
            <a:spLocks/>
          </p:cNvSpPr>
          <p:nvPr/>
        </p:nvSpPr>
        <p:spPr bwMode="auto">
          <a:xfrm rot="10800000" flipH="1">
            <a:off x="2771775" y="3392488"/>
            <a:ext cx="1266825" cy="255111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2771775" y="5943600"/>
            <a:ext cx="1266825" cy="3175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AutoShape 13"/>
          <p:cNvSpPr>
            <a:spLocks/>
          </p:cNvSpPr>
          <p:nvPr/>
        </p:nvSpPr>
        <p:spPr bwMode="auto">
          <a:xfrm>
            <a:off x="2771775" y="5943600"/>
            <a:ext cx="1266825" cy="239871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926" name="AutoShape 14"/>
          <p:cNvSpPr>
            <a:spLocks/>
          </p:cNvSpPr>
          <p:nvPr/>
        </p:nvSpPr>
        <p:spPr bwMode="auto">
          <a:xfrm rot="10800000" flipH="1">
            <a:off x="5778500" y="7773988"/>
            <a:ext cx="1541463" cy="53022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927" name="AutoShape 15"/>
          <p:cNvSpPr>
            <a:spLocks/>
          </p:cNvSpPr>
          <p:nvPr/>
        </p:nvSpPr>
        <p:spPr bwMode="auto">
          <a:xfrm>
            <a:off x="5778500" y="8304213"/>
            <a:ext cx="1541463" cy="69056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928" name="Rectangle 16"/>
          <p:cNvSpPr>
            <a:spLocks/>
          </p:cNvSpPr>
          <p:nvPr/>
        </p:nvSpPr>
        <p:spPr bwMode="auto">
          <a:xfrm>
            <a:off x="10839450" y="7881938"/>
            <a:ext cx="1493838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24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Sonar</a:t>
            </a:r>
          </a:p>
        </p:txBody>
      </p:sp>
      <p:sp>
        <p:nvSpPr>
          <p:cNvPr id="38929" name="AutoShape 17"/>
          <p:cNvSpPr>
            <a:spLocks/>
          </p:cNvSpPr>
          <p:nvPr/>
        </p:nvSpPr>
        <p:spPr bwMode="auto">
          <a:xfrm rot="10800000" flipH="1">
            <a:off x="9302750" y="7434263"/>
            <a:ext cx="1549400" cy="27622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930" name="AutoShape 18"/>
          <p:cNvSpPr>
            <a:spLocks/>
          </p:cNvSpPr>
          <p:nvPr/>
        </p:nvSpPr>
        <p:spPr bwMode="auto">
          <a:xfrm>
            <a:off x="9302750" y="7710488"/>
            <a:ext cx="1549400" cy="41433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931" name="Rectangle 19"/>
          <p:cNvSpPr>
            <a:spLocks/>
          </p:cNvSpPr>
          <p:nvPr/>
        </p:nvSpPr>
        <p:spPr bwMode="auto">
          <a:xfrm>
            <a:off x="7231063" y="5738813"/>
            <a:ext cx="2681287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24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Ultrasound</a:t>
            </a:r>
          </a:p>
        </p:txBody>
      </p:sp>
      <p:sp>
        <p:nvSpPr>
          <p:cNvPr id="38932" name="Rectangle 20"/>
          <p:cNvSpPr>
            <a:spLocks/>
          </p:cNvSpPr>
          <p:nvPr/>
        </p:nvSpPr>
        <p:spPr bwMode="auto">
          <a:xfrm>
            <a:off x="7218363" y="6423025"/>
            <a:ext cx="1055687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24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MRI</a:t>
            </a:r>
          </a:p>
        </p:txBody>
      </p:sp>
      <p:sp>
        <p:nvSpPr>
          <p:cNvPr id="38933" name="AutoShape 21"/>
          <p:cNvSpPr>
            <a:spLocks/>
          </p:cNvSpPr>
          <p:nvPr/>
        </p:nvSpPr>
        <p:spPr bwMode="auto">
          <a:xfrm rot="10800000" flipH="1">
            <a:off x="6229350" y="5314950"/>
            <a:ext cx="1001713" cy="6667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6229350" y="5981700"/>
            <a:ext cx="1001713" cy="3175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5" name="AutoShape 23"/>
          <p:cNvSpPr>
            <a:spLocks/>
          </p:cNvSpPr>
          <p:nvPr/>
        </p:nvSpPr>
        <p:spPr bwMode="auto">
          <a:xfrm>
            <a:off x="6229350" y="5981700"/>
            <a:ext cx="1001713" cy="67151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936" name="Rectangle 24"/>
          <p:cNvSpPr>
            <a:spLocks/>
          </p:cNvSpPr>
          <p:nvPr/>
        </p:nvSpPr>
        <p:spPr bwMode="auto">
          <a:xfrm>
            <a:off x="7239000" y="3290888"/>
            <a:ext cx="4419600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24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Ultrasonic trackers</a:t>
            </a:r>
          </a:p>
        </p:txBody>
      </p:sp>
      <p:sp>
        <p:nvSpPr>
          <p:cNvPr id="38937" name="Rectangle 25"/>
          <p:cNvSpPr>
            <a:spLocks/>
          </p:cNvSpPr>
          <p:nvPr/>
        </p:nvSpPr>
        <p:spPr bwMode="auto">
          <a:xfrm>
            <a:off x="7251700" y="3903663"/>
            <a:ext cx="4202113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24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Magnetic trackers</a:t>
            </a:r>
          </a:p>
        </p:txBody>
      </p:sp>
      <p:sp>
        <p:nvSpPr>
          <p:cNvPr id="38938" name="Rectangle 26"/>
          <p:cNvSpPr>
            <a:spLocks/>
          </p:cNvSpPr>
          <p:nvPr/>
        </p:nvSpPr>
        <p:spPr bwMode="auto">
          <a:xfrm>
            <a:off x="7237413" y="2651125"/>
            <a:ext cx="64516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24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Inertial </a:t>
            </a:r>
            <a:r>
              <a:rPr lang="en-US" altLang="x-none" sz="20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(gyroscope, accelerometer)</a:t>
            </a:r>
          </a:p>
        </p:txBody>
      </p:sp>
      <p:sp>
        <p:nvSpPr>
          <p:cNvPr id="38939" name="AutoShape 27"/>
          <p:cNvSpPr>
            <a:spLocks/>
          </p:cNvSpPr>
          <p:nvPr/>
        </p:nvSpPr>
        <p:spPr bwMode="auto">
          <a:xfrm rot="10800000" flipH="1">
            <a:off x="5457825" y="2382838"/>
            <a:ext cx="1781175" cy="9207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940" name="AutoShape 28"/>
          <p:cNvSpPr>
            <a:spLocks/>
          </p:cNvSpPr>
          <p:nvPr/>
        </p:nvSpPr>
        <p:spPr bwMode="auto">
          <a:xfrm rot="10800000" flipH="1">
            <a:off x="5457825" y="2959100"/>
            <a:ext cx="1781175" cy="34448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941" name="AutoShape 29"/>
          <p:cNvSpPr>
            <a:spLocks/>
          </p:cNvSpPr>
          <p:nvPr/>
        </p:nvSpPr>
        <p:spPr bwMode="auto">
          <a:xfrm>
            <a:off x="5457825" y="3303588"/>
            <a:ext cx="1781175" cy="2301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942" name="AutoShape 30"/>
          <p:cNvSpPr>
            <a:spLocks/>
          </p:cNvSpPr>
          <p:nvPr/>
        </p:nvSpPr>
        <p:spPr bwMode="auto">
          <a:xfrm>
            <a:off x="5457825" y="3303588"/>
            <a:ext cx="1781175" cy="8064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touch probes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889000"/>
            <a:r>
              <a:rPr lang="en-US" altLang="x-none"/>
              <a:t>jointed arms with</a:t>
            </a:r>
            <a:br>
              <a:rPr lang="en-US" altLang="x-none"/>
            </a:br>
            <a:r>
              <a:rPr lang="en-US" altLang="x-none"/>
              <a:t>angular encoders</a:t>
            </a:r>
          </a:p>
          <a:p>
            <a:pPr marL="889000"/>
            <a:r>
              <a:rPr lang="en-US" altLang="x-none"/>
              <a:t>return position,</a:t>
            </a:r>
            <a:br>
              <a:rPr lang="en-US" altLang="x-none"/>
            </a:br>
            <a:r>
              <a:rPr lang="en-US" altLang="x-none"/>
              <a:t>orientation of tip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2778125"/>
            <a:ext cx="4292600" cy="5021263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Rectangle 4"/>
          <p:cNvSpPr>
            <a:spLocks/>
          </p:cNvSpPr>
          <p:nvPr/>
        </p:nvSpPr>
        <p:spPr bwMode="auto">
          <a:xfrm>
            <a:off x="5613400" y="8108950"/>
            <a:ext cx="7772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3200">
                <a:ea typeface="Gill Sans" charset="0"/>
                <a:cs typeface="Gill Sans" charset="0"/>
              </a:rPr>
              <a:t>Faro Arm - Faro Technologies, Inc.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range acquisition taxonomy</a:t>
            </a:r>
          </a:p>
        </p:txBody>
      </p:sp>
      <p:sp>
        <p:nvSpPr>
          <p:cNvPr id="40962" name="Rectangle 2"/>
          <p:cNvSpPr>
            <a:spLocks/>
          </p:cNvSpPr>
          <p:nvPr/>
        </p:nvSpPr>
        <p:spPr bwMode="auto">
          <a:xfrm>
            <a:off x="588963" y="5268913"/>
            <a:ext cx="2082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30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Optical</a:t>
            </a:r>
            <a:br>
              <a:rPr lang="en-US" altLang="x-none" sz="30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</a:br>
            <a:r>
              <a:rPr lang="en-US" altLang="x-none" sz="30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methods</a:t>
            </a:r>
          </a:p>
        </p:txBody>
      </p:sp>
      <p:sp>
        <p:nvSpPr>
          <p:cNvPr id="40963" name="Rectangle 3"/>
          <p:cNvSpPr>
            <a:spLocks/>
          </p:cNvSpPr>
          <p:nvPr/>
        </p:nvSpPr>
        <p:spPr bwMode="auto">
          <a:xfrm>
            <a:off x="3856038" y="4048125"/>
            <a:ext cx="1600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30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Passive</a:t>
            </a:r>
          </a:p>
        </p:txBody>
      </p:sp>
      <p:sp>
        <p:nvSpPr>
          <p:cNvPr id="40964" name="Rectangle 4"/>
          <p:cNvSpPr>
            <a:spLocks/>
          </p:cNvSpPr>
          <p:nvPr/>
        </p:nvSpPr>
        <p:spPr bwMode="auto">
          <a:xfrm>
            <a:off x="3843338" y="6999288"/>
            <a:ext cx="1422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3000">
                <a:solidFill>
                  <a:srgbClr val="FF8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Active</a:t>
            </a:r>
          </a:p>
        </p:txBody>
      </p:sp>
      <p:sp>
        <p:nvSpPr>
          <p:cNvPr id="40965" name="Rectangle 5"/>
          <p:cNvSpPr>
            <a:spLocks/>
          </p:cNvSpPr>
          <p:nvPr/>
        </p:nvSpPr>
        <p:spPr bwMode="auto">
          <a:xfrm>
            <a:off x="6018213" y="2082800"/>
            <a:ext cx="3327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30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Shape from X:</a:t>
            </a:r>
          </a:p>
          <a:p>
            <a:r>
              <a:rPr lang="en-US" altLang="x-none" sz="30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	stereo</a:t>
            </a:r>
          </a:p>
          <a:p>
            <a:r>
              <a:rPr lang="en-US" altLang="x-none" sz="30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	motion</a:t>
            </a:r>
          </a:p>
          <a:p>
            <a:r>
              <a:rPr lang="en-US" altLang="x-none" sz="30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	shading</a:t>
            </a:r>
          </a:p>
          <a:p>
            <a:r>
              <a:rPr lang="en-US" altLang="x-none" sz="30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	texture</a:t>
            </a:r>
          </a:p>
          <a:p>
            <a:r>
              <a:rPr lang="en-US" altLang="x-none" sz="30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	focus</a:t>
            </a:r>
          </a:p>
          <a:p>
            <a:r>
              <a:rPr lang="en-US" altLang="x-none" sz="300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	defocus</a:t>
            </a:r>
          </a:p>
        </p:txBody>
      </p:sp>
      <p:sp>
        <p:nvSpPr>
          <p:cNvPr id="40966" name="Rectangle 6"/>
          <p:cNvSpPr>
            <a:spLocks/>
          </p:cNvSpPr>
          <p:nvPr/>
        </p:nvSpPr>
        <p:spPr bwMode="auto">
          <a:xfrm>
            <a:off x="6030913" y="5514975"/>
            <a:ext cx="7112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3000">
                <a:solidFill>
                  <a:srgbClr val="FF8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Active variants of passive methods</a:t>
            </a:r>
          </a:p>
          <a:p>
            <a:r>
              <a:rPr lang="en-US" altLang="x-none" sz="3000">
                <a:solidFill>
                  <a:srgbClr val="FF8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	Stereo w. projected texture</a:t>
            </a:r>
          </a:p>
          <a:p>
            <a:r>
              <a:rPr lang="en-US" altLang="x-none" sz="3000">
                <a:solidFill>
                  <a:srgbClr val="FF8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	Active depth from defocus</a:t>
            </a:r>
          </a:p>
          <a:p>
            <a:r>
              <a:rPr lang="en-US" altLang="x-none" sz="3000">
                <a:solidFill>
                  <a:srgbClr val="FF8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	Photometric stereo</a:t>
            </a:r>
          </a:p>
        </p:txBody>
      </p:sp>
      <p:sp>
        <p:nvSpPr>
          <p:cNvPr id="40967" name="AutoShape 7"/>
          <p:cNvSpPr>
            <a:spLocks/>
          </p:cNvSpPr>
          <p:nvPr/>
        </p:nvSpPr>
        <p:spPr bwMode="auto">
          <a:xfrm rot="10800000" flipH="1">
            <a:off x="2643188" y="4327525"/>
            <a:ext cx="1212850" cy="143827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8" name="AutoShape 8"/>
          <p:cNvSpPr>
            <a:spLocks/>
          </p:cNvSpPr>
          <p:nvPr/>
        </p:nvSpPr>
        <p:spPr bwMode="auto">
          <a:xfrm>
            <a:off x="2643188" y="5765800"/>
            <a:ext cx="1212850" cy="151288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9" name="Rectangle 9"/>
          <p:cNvSpPr>
            <a:spLocks/>
          </p:cNvSpPr>
          <p:nvPr/>
        </p:nvSpPr>
        <p:spPr bwMode="auto">
          <a:xfrm>
            <a:off x="6577013" y="7586663"/>
            <a:ext cx="3175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3000">
                <a:solidFill>
                  <a:srgbClr val="FF8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Time of flight</a:t>
            </a:r>
          </a:p>
        </p:txBody>
      </p:sp>
      <p:sp>
        <p:nvSpPr>
          <p:cNvPr id="40970" name="Rectangle 10"/>
          <p:cNvSpPr>
            <a:spLocks/>
          </p:cNvSpPr>
          <p:nvPr/>
        </p:nvSpPr>
        <p:spPr bwMode="auto">
          <a:xfrm>
            <a:off x="6577013" y="8386763"/>
            <a:ext cx="29591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5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3000">
                <a:solidFill>
                  <a:srgbClr val="FF8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Triangulation</a:t>
            </a:r>
          </a:p>
        </p:txBody>
      </p:sp>
      <p:sp>
        <p:nvSpPr>
          <p:cNvPr id="40971" name="AutoShape 11"/>
          <p:cNvSpPr>
            <a:spLocks/>
          </p:cNvSpPr>
          <p:nvPr/>
        </p:nvSpPr>
        <p:spPr bwMode="auto">
          <a:xfrm rot="10800000" flipH="1">
            <a:off x="5360988" y="4049713"/>
            <a:ext cx="1216025" cy="27781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72" name="AutoShape 12"/>
          <p:cNvSpPr>
            <a:spLocks/>
          </p:cNvSpPr>
          <p:nvPr/>
        </p:nvSpPr>
        <p:spPr bwMode="auto">
          <a:xfrm rot="10800000" flipH="1">
            <a:off x="5226050" y="6510338"/>
            <a:ext cx="1350963" cy="7683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rgbClr val="FF8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73" name="AutoShape 13"/>
          <p:cNvSpPr>
            <a:spLocks/>
          </p:cNvSpPr>
          <p:nvPr/>
        </p:nvSpPr>
        <p:spPr bwMode="auto">
          <a:xfrm>
            <a:off x="5226050" y="7278688"/>
            <a:ext cx="1350963" cy="5842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rgbClr val="FF8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74" name="AutoShape 14"/>
          <p:cNvSpPr>
            <a:spLocks/>
          </p:cNvSpPr>
          <p:nvPr/>
        </p:nvSpPr>
        <p:spPr bwMode="auto">
          <a:xfrm>
            <a:off x="5226050" y="7278688"/>
            <a:ext cx="1350963" cy="13843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rgbClr val="FF8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optical range acquisition methods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0850" y="2343150"/>
            <a:ext cx="11239500" cy="6553200"/>
          </a:xfrm>
          <a:ln/>
        </p:spPr>
        <p:txBody>
          <a:bodyPr/>
          <a:lstStyle/>
          <a:p>
            <a:pPr marL="889000">
              <a:lnSpc>
                <a:spcPct val="70000"/>
              </a:lnSpc>
            </a:pPr>
            <a:r>
              <a:rPr lang="en-US" altLang="x-none" sz="3900"/>
              <a:t>advantages:</a:t>
            </a:r>
          </a:p>
          <a:p>
            <a:pPr marL="1333500" lvl="1">
              <a:lnSpc>
                <a:spcPct val="70000"/>
              </a:lnSpc>
            </a:pPr>
            <a:r>
              <a:rPr lang="en-US" altLang="x-none" sz="3900"/>
              <a:t>non-contact</a:t>
            </a:r>
          </a:p>
          <a:p>
            <a:pPr marL="1333500" lvl="1">
              <a:lnSpc>
                <a:spcPct val="70000"/>
              </a:lnSpc>
            </a:pPr>
            <a:r>
              <a:rPr lang="en-US" altLang="x-none" sz="3900"/>
              <a:t>safe</a:t>
            </a:r>
          </a:p>
          <a:p>
            <a:pPr marL="1333500" lvl="1">
              <a:lnSpc>
                <a:spcPct val="70000"/>
              </a:lnSpc>
            </a:pPr>
            <a:r>
              <a:rPr lang="en-US" altLang="x-none" sz="3900"/>
              <a:t>usually inexpensive</a:t>
            </a:r>
          </a:p>
          <a:p>
            <a:pPr marL="1333500" lvl="1">
              <a:lnSpc>
                <a:spcPct val="70000"/>
              </a:lnSpc>
            </a:pPr>
            <a:r>
              <a:rPr lang="en-US" altLang="x-none" sz="3900"/>
              <a:t>usually fast</a:t>
            </a:r>
          </a:p>
          <a:p>
            <a:pPr marL="889000">
              <a:lnSpc>
                <a:spcPct val="70000"/>
              </a:lnSpc>
            </a:pPr>
            <a:r>
              <a:rPr lang="en-US" altLang="x-none" sz="3900"/>
              <a:t>disadvantages:</a:t>
            </a:r>
          </a:p>
          <a:p>
            <a:pPr marL="1333500" lvl="1">
              <a:lnSpc>
                <a:spcPct val="70000"/>
              </a:lnSpc>
            </a:pPr>
            <a:r>
              <a:rPr lang="en-US" altLang="x-none" sz="3900"/>
              <a:t>sensitive to transparency</a:t>
            </a:r>
          </a:p>
          <a:p>
            <a:pPr marL="1333500" lvl="1">
              <a:lnSpc>
                <a:spcPct val="70000"/>
              </a:lnSpc>
            </a:pPr>
            <a:r>
              <a:rPr lang="en-US" altLang="x-none" sz="3900"/>
              <a:t>confused by specularity and interreflection</a:t>
            </a:r>
          </a:p>
          <a:p>
            <a:pPr marL="1333500" lvl="1">
              <a:lnSpc>
                <a:spcPct val="70000"/>
              </a:lnSpc>
            </a:pPr>
            <a:r>
              <a:rPr lang="en-US" altLang="x-none" sz="3900"/>
              <a:t>texture (helps some methods, hurts others)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5" y="3568700"/>
            <a:ext cx="3116263" cy="23368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3257550"/>
            <a:ext cx="2230437" cy="29718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stereo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69950" y="2025650"/>
            <a:ext cx="11239500" cy="2463800"/>
          </a:xfrm>
          <a:ln/>
        </p:spPr>
        <p:txBody>
          <a:bodyPr/>
          <a:lstStyle/>
          <a:p>
            <a:pPr marL="889000"/>
            <a:r>
              <a:rPr lang="en-US" altLang="x-none" dirty="0"/>
              <a:t>find feature in one image, search </a:t>
            </a:r>
            <a:r>
              <a:rPr lang="en-US" altLang="x-none" dirty="0" smtClean="0"/>
              <a:t>for corresponding feature in other image:</a:t>
            </a:r>
            <a:endParaRPr lang="en-US" altLang="x-none" dirty="0"/>
          </a:p>
        </p:txBody>
      </p:sp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863600" y="5099050"/>
            <a:ext cx="11264900" cy="3644900"/>
            <a:chOff x="0" y="0"/>
            <a:chExt cx="7096" cy="2296"/>
          </a:xfrm>
        </p:grpSpPr>
        <p:grpSp>
          <p:nvGrpSpPr>
            <p:cNvPr id="43012" name="Group 4"/>
            <p:cNvGrpSpPr>
              <a:grpSpLocks/>
            </p:cNvGrpSpPr>
            <p:nvPr/>
          </p:nvGrpSpPr>
          <p:grpSpPr bwMode="auto">
            <a:xfrm>
              <a:off x="0" y="0"/>
              <a:ext cx="2365" cy="2296"/>
              <a:chOff x="0" y="0"/>
              <a:chExt cx="2365" cy="2296"/>
            </a:xfrm>
          </p:grpSpPr>
          <p:sp>
            <p:nvSpPr>
              <p:cNvPr id="43013" name="Rectangle 5"/>
              <p:cNvSpPr>
                <a:spLocks/>
              </p:cNvSpPr>
              <p:nvPr/>
            </p:nvSpPr>
            <p:spPr bwMode="auto">
              <a:xfrm>
                <a:off x="0" y="0"/>
                <a:ext cx="2365" cy="229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rgbClr val="FFF1A9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63500" dist="380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4" name="Oval 6"/>
              <p:cNvSpPr>
                <a:spLocks/>
              </p:cNvSpPr>
              <p:nvPr/>
            </p:nvSpPr>
            <p:spPr bwMode="auto">
              <a:xfrm>
                <a:off x="525" y="393"/>
                <a:ext cx="1314" cy="1509"/>
              </a:xfrm>
              <a:prstGeom prst="ellipse">
                <a:avLst/>
              </a:prstGeom>
              <a:solidFill>
                <a:srgbClr val="FFFF66"/>
              </a:solidFill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5" name="Oval 7"/>
              <p:cNvSpPr>
                <a:spLocks/>
              </p:cNvSpPr>
              <p:nvPr/>
            </p:nvSpPr>
            <p:spPr bwMode="auto">
              <a:xfrm>
                <a:off x="919" y="721"/>
                <a:ext cx="132" cy="1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12700" dir="2700000" algn="ctr" rotWithShape="0">
                  <a:schemeClr val="bg2">
                    <a:alpha val="75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6" name="Oval 8"/>
              <p:cNvSpPr>
                <a:spLocks/>
              </p:cNvSpPr>
              <p:nvPr/>
            </p:nvSpPr>
            <p:spPr bwMode="auto">
              <a:xfrm>
                <a:off x="1314" y="721"/>
                <a:ext cx="131" cy="1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12700" dir="2700000" algn="ctr" rotWithShape="0">
                  <a:schemeClr val="bg2">
                    <a:alpha val="75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7" name="Line 9"/>
              <p:cNvSpPr>
                <a:spLocks noChangeShapeType="1"/>
              </p:cNvSpPr>
              <p:nvPr/>
            </p:nvSpPr>
            <p:spPr bwMode="auto">
              <a:xfrm flipH="1">
                <a:off x="1116" y="1049"/>
                <a:ext cx="66" cy="19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18" name="AutoShape 10"/>
              <p:cNvSpPr>
                <a:spLocks/>
              </p:cNvSpPr>
              <p:nvPr/>
            </p:nvSpPr>
            <p:spPr bwMode="auto">
              <a:xfrm>
                <a:off x="854" y="1443"/>
                <a:ext cx="657" cy="19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3600" y="10800"/>
                      <a:pt x="7200" y="21600"/>
                      <a:pt x="10800" y="21600"/>
                    </a:cubicBezTo>
                    <a:cubicBezTo>
                      <a:pt x="14400" y="21600"/>
                      <a:pt x="18000" y="10800"/>
                      <a:pt x="21600" y="0"/>
                    </a:cubicBezTo>
                  </a:path>
                </a:pathLst>
              </a:custGeom>
              <a:noFill/>
              <a:ln w="50800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63500" dist="12700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3019" name="Group 11"/>
            <p:cNvGrpSpPr>
              <a:grpSpLocks/>
            </p:cNvGrpSpPr>
            <p:nvPr/>
          </p:nvGrpSpPr>
          <p:grpSpPr bwMode="auto">
            <a:xfrm>
              <a:off x="2496" y="0"/>
              <a:ext cx="2366" cy="2296"/>
              <a:chOff x="0" y="0"/>
              <a:chExt cx="2365" cy="2296"/>
            </a:xfrm>
          </p:grpSpPr>
          <p:sp>
            <p:nvSpPr>
              <p:cNvPr id="43020" name="Rectangle 12"/>
              <p:cNvSpPr>
                <a:spLocks/>
              </p:cNvSpPr>
              <p:nvPr/>
            </p:nvSpPr>
            <p:spPr bwMode="auto">
              <a:xfrm>
                <a:off x="0" y="0"/>
                <a:ext cx="2365" cy="229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rgbClr val="FFF1A9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63500" dist="380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21" name="Oval 13"/>
              <p:cNvSpPr>
                <a:spLocks/>
              </p:cNvSpPr>
              <p:nvPr/>
            </p:nvSpPr>
            <p:spPr bwMode="auto">
              <a:xfrm>
                <a:off x="525" y="393"/>
                <a:ext cx="1314" cy="1509"/>
              </a:xfrm>
              <a:prstGeom prst="ellipse">
                <a:avLst/>
              </a:prstGeom>
              <a:solidFill>
                <a:srgbClr val="FFFF66"/>
              </a:solidFill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22" name="Oval 14"/>
              <p:cNvSpPr>
                <a:spLocks/>
              </p:cNvSpPr>
              <p:nvPr/>
            </p:nvSpPr>
            <p:spPr bwMode="auto">
              <a:xfrm>
                <a:off x="919" y="721"/>
                <a:ext cx="132" cy="1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12700" dir="2700000" algn="ctr" rotWithShape="0">
                  <a:schemeClr val="bg2">
                    <a:alpha val="75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23" name="Oval 15"/>
              <p:cNvSpPr>
                <a:spLocks/>
              </p:cNvSpPr>
              <p:nvPr/>
            </p:nvSpPr>
            <p:spPr bwMode="auto">
              <a:xfrm>
                <a:off x="1314" y="721"/>
                <a:ext cx="131" cy="1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12700" dir="2700000" algn="ctr" rotWithShape="0">
                  <a:schemeClr val="bg2">
                    <a:alpha val="75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24" name="Line 16"/>
              <p:cNvSpPr>
                <a:spLocks noChangeShapeType="1"/>
              </p:cNvSpPr>
              <p:nvPr/>
            </p:nvSpPr>
            <p:spPr bwMode="auto">
              <a:xfrm>
                <a:off x="1182" y="1049"/>
                <a:ext cx="66" cy="19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25" name="AutoShape 17"/>
              <p:cNvSpPr>
                <a:spLocks/>
              </p:cNvSpPr>
              <p:nvPr/>
            </p:nvSpPr>
            <p:spPr bwMode="auto">
              <a:xfrm>
                <a:off x="854" y="1443"/>
                <a:ext cx="657" cy="19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3600" y="10800"/>
                      <a:pt x="7200" y="21600"/>
                      <a:pt x="10800" y="21600"/>
                    </a:cubicBezTo>
                    <a:cubicBezTo>
                      <a:pt x="14400" y="21600"/>
                      <a:pt x="18000" y="10800"/>
                      <a:pt x="21600" y="0"/>
                    </a:cubicBezTo>
                  </a:path>
                </a:pathLst>
              </a:custGeom>
              <a:noFill/>
              <a:ln w="50800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63500" dist="12700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3026" name="Oval 18"/>
            <p:cNvSpPr>
              <a:spLocks/>
            </p:cNvSpPr>
            <p:nvPr/>
          </p:nvSpPr>
          <p:spPr bwMode="auto">
            <a:xfrm>
              <a:off x="854" y="656"/>
              <a:ext cx="262" cy="262"/>
            </a:xfrm>
            <a:prstGeom prst="ellipse">
              <a:avLst/>
            </a:prstGeom>
            <a:noFill/>
            <a:ln w="25400">
              <a:solidFill>
                <a:srgbClr val="2DD75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2700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027" name="Line 19"/>
            <p:cNvSpPr>
              <a:spLocks noChangeShapeType="1"/>
            </p:cNvSpPr>
            <p:nvPr/>
          </p:nvSpPr>
          <p:spPr bwMode="auto">
            <a:xfrm rot="10800000" flipH="1">
              <a:off x="2496" y="328"/>
              <a:ext cx="2365" cy="788"/>
            </a:xfrm>
            <a:prstGeom prst="line">
              <a:avLst/>
            </a:prstGeom>
            <a:noFill/>
            <a:ln w="12700">
              <a:solidFill>
                <a:srgbClr val="D32B2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2700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8" name="Oval 20"/>
            <p:cNvSpPr>
              <a:spLocks/>
            </p:cNvSpPr>
            <p:nvPr/>
          </p:nvSpPr>
          <p:spPr bwMode="auto">
            <a:xfrm>
              <a:off x="3350" y="656"/>
              <a:ext cx="263" cy="262"/>
            </a:xfrm>
            <a:prstGeom prst="ellipse">
              <a:avLst/>
            </a:prstGeom>
            <a:noFill/>
            <a:ln w="25400">
              <a:solidFill>
                <a:srgbClr val="2DD75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2700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3029" name="Group 21"/>
            <p:cNvGrpSpPr>
              <a:grpSpLocks/>
            </p:cNvGrpSpPr>
            <p:nvPr/>
          </p:nvGrpSpPr>
          <p:grpSpPr bwMode="auto">
            <a:xfrm>
              <a:off x="5781" y="656"/>
              <a:ext cx="1315" cy="1246"/>
              <a:chOff x="0" y="0"/>
              <a:chExt cx="1314" cy="1246"/>
            </a:xfrm>
          </p:grpSpPr>
          <p:sp>
            <p:nvSpPr>
              <p:cNvPr id="43030" name="Line 22"/>
              <p:cNvSpPr>
                <a:spLocks noChangeShapeType="1"/>
              </p:cNvSpPr>
              <p:nvPr/>
            </p:nvSpPr>
            <p:spPr bwMode="auto">
              <a:xfrm>
                <a:off x="0" y="0"/>
                <a:ext cx="1248" cy="5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31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0" y="524"/>
                <a:ext cx="1247" cy="72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32" name="Oval 24"/>
              <p:cNvSpPr>
                <a:spLocks/>
              </p:cNvSpPr>
              <p:nvPr/>
            </p:nvSpPr>
            <p:spPr bwMode="auto">
              <a:xfrm>
                <a:off x="1182" y="459"/>
                <a:ext cx="132" cy="131"/>
              </a:xfrm>
              <a:prstGeom prst="ellipse">
                <a:avLst/>
              </a:prstGeom>
              <a:solidFill>
                <a:srgbClr val="2DD751"/>
              </a:solidFill>
              <a:ln w="12700">
                <a:solidFill>
                  <a:srgbClr val="FFF1A9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3033" name="Group 25"/>
            <p:cNvGrpSpPr>
              <a:grpSpLocks/>
            </p:cNvGrpSpPr>
            <p:nvPr/>
          </p:nvGrpSpPr>
          <p:grpSpPr bwMode="auto">
            <a:xfrm>
              <a:off x="5430" y="458"/>
              <a:ext cx="440" cy="1647"/>
              <a:chOff x="0" y="0"/>
              <a:chExt cx="440" cy="1647"/>
            </a:xfrm>
          </p:grpSpPr>
          <p:grpSp>
            <p:nvGrpSpPr>
              <p:cNvPr id="43034" name="Group 26"/>
              <p:cNvGrpSpPr>
                <a:grpSpLocks/>
              </p:cNvGrpSpPr>
              <p:nvPr/>
            </p:nvGrpSpPr>
            <p:grpSpPr bwMode="auto">
              <a:xfrm rot="3961344">
                <a:off x="120" y="1280"/>
                <a:ext cx="197" cy="394"/>
                <a:chOff x="0" y="0"/>
                <a:chExt cx="197" cy="394"/>
              </a:xfrm>
            </p:grpSpPr>
            <p:sp>
              <p:nvSpPr>
                <p:cNvPr id="43035" name="Rectangle 27"/>
                <p:cNvSpPr>
                  <a:spLocks/>
                </p:cNvSpPr>
                <p:nvPr/>
              </p:nvSpPr>
              <p:spPr bwMode="auto">
                <a:xfrm>
                  <a:off x="0" y="197"/>
                  <a:ext cx="196" cy="197"/>
                </a:xfrm>
                <a:prstGeom prst="rect">
                  <a:avLst/>
                </a:prstGeom>
                <a:solidFill>
                  <a:srgbClr val="4D4D4D"/>
                </a:solidFill>
                <a:ln w="25400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63500" dist="12700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3036" name="AutoShape 28"/>
                <p:cNvSpPr>
                  <a:spLocks/>
                </p:cNvSpPr>
                <p:nvPr/>
              </p:nvSpPr>
              <p:spPr bwMode="auto">
                <a:xfrm>
                  <a:off x="0" y="0"/>
                  <a:ext cx="197" cy="19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4D4D4D"/>
                </a:solidFill>
                <a:ln w="25400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63500" dist="12700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43037" name="Group 29"/>
              <p:cNvGrpSpPr>
                <a:grpSpLocks/>
              </p:cNvGrpSpPr>
              <p:nvPr/>
            </p:nvGrpSpPr>
            <p:grpSpPr bwMode="auto">
              <a:xfrm rot="6718654">
                <a:off x="121" y="-32"/>
                <a:ext cx="198" cy="393"/>
                <a:chOff x="0" y="0"/>
                <a:chExt cx="197" cy="394"/>
              </a:xfrm>
            </p:grpSpPr>
            <p:sp>
              <p:nvSpPr>
                <p:cNvPr id="43038" name="Rectangle 30"/>
                <p:cNvSpPr>
                  <a:spLocks/>
                </p:cNvSpPr>
                <p:nvPr/>
              </p:nvSpPr>
              <p:spPr bwMode="auto">
                <a:xfrm>
                  <a:off x="0" y="197"/>
                  <a:ext cx="197" cy="197"/>
                </a:xfrm>
                <a:prstGeom prst="rect">
                  <a:avLst/>
                </a:prstGeom>
                <a:solidFill>
                  <a:srgbClr val="4D4D4D"/>
                </a:solidFill>
                <a:ln w="25400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63500" dist="12700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3039" name="AutoShape 31"/>
                <p:cNvSpPr>
                  <a:spLocks/>
                </p:cNvSpPr>
                <p:nvPr/>
              </p:nvSpPr>
              <p:spPr bwMode="auto">
                <a:xfrm>
                  <a:off x="0" y="0"/>
                  <a:ext cx="196" cy="19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4D4D4D"/>
                </a:solidFill>
                <a:ln w="25400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63500" dist="12700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3D perception: stereo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2209800"/>
            <a:ext cx="5727700" cy="6831013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524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stereo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69950" y="2343150"/>
            <a:ext cx="11239500" cy="6553200"/>
          </a:xfrm>
          <a:ln/>
        </p:spPr>
        <p:txBody>
          <a:bodyPr/>
          <a:lstStyle/>
          <a:p>
            <a:pPr marL="889000">
              <a:lnSpc>
                <a:spcPct val="50000"/>
              </a:lnSpc>
            </a:pPr>
            <a:r>
              <a:rPr lang="en-US" altLang="x-none" sz="3500"/>
              <a:t>advantages:</a:t>
            </a:r>
          </a:p>
          <a:p>
            <a:pPr marL="1333500" lvl="1">
              <a:lnSpc>
                <a:spcPct val="50000"/>
              </a:lnSpc>
            </a:pPr>
            <a:r>
              <a:rPr lang="en-US" altLang="x-none" sz="3500"/>
              <a:t>passive</a:t>
            </a:r>
          </a:p>
          <a:p>
            <a:pPr marL="1333500" lvl="1">
              <a:lnSpc>
                <a:spcPct val="50000"/>
              </a:lnSpc>
            </a:pPr>
            <a:r>
              <a:rPr lang="en-US" altLang="x-none" sz="3500"/>
              <a:t>cheap hardware (2 cameras)</a:t>
            </a:r>
          </a:p>
          <a:p>
            <a:pPr marL="1333500" lvl="1">
              <a:lnSpc>
                <a:spcPct val="50000"/>
              </a:lnSpc>
            </a:pPr>
            <a:r>
              <a:rPr lang="en-US" altLang="x-none" sz="3500"/>
              <a:t>intuitive analogue to human vision</a:t>
            </a:r>
          </a:p>
          <a:p>
            <a:pPr marL="889000">
              <a:lnSpc>
                <a:spcPct val="50000"/>
              </a:lnSpc>
            </a:pPr>
            <a:r>
              <a:rPr lang="en-US" altLang="x-none" sz="3500"/>
              <a:t>disadvantages:</a:t>
            </a:r>
          </a:p>
          <a:p>
            <a:pPr marL="1333500" lvl="1">
              <a:lnSpc>
                <a:spcPct val="50000"/>
              </a:lnSpc>
            </a:pPr>
            <a:r>
              <a:rPr lang="en-US" altLang="x-none" sz="3500"/>
              <a:t>only acquire good data at “features”</a:t>
            </a:r>
          </a:p>
          <a:p>
            <a:pPr marL="1333500" lvl="1">
              <a:lnSpc>
                <a:spcPct val="50000"/>
              </a:lnSpc>
            </a:pPr>
            <a:r>
              <a:rPr lang="en-US" altLang="x-none" sz="3500"/>
              <a:t>sparse, relatively noisy data (correspondence is hard)</a:t>
            </a:r>
          </a:p>
          <a:p>
            <a:pPr marL="1333500" lvl="1">
              <a:lnSpc>
                <a:spcPct val="50000"/>
              </a:lnSpc>
            </a:pPr>
            <a:r>
              <a:rPr lang="en-US" altLang="x-none" sz="3500"/>
              <a:t>bad around silhouettes</a:t>
            </a:r>
          </a:p>
          <a:p>
            <a:pPr marL="1333500" lvl="1">
              <a:lnSpc>
                <a:spcPct val="50000"/>
              </a:lnSpc>
            </a:pPr>
            <a:r>
              <a:rPr lang="en-US" altLang="x-none" sz="3500"/>
              <a:t>confused by non-diffuse surfaces</a:t>
            </a:r>
          </a:p>
          <a:p>
            <a:pPr marL="889000">
              <a:lnSpc>
                <a:spcPct val="50000"/>
              </a:lnSpc>
            </a:pPr>
            <a:r>
              <a:rPr lang="en-US" altLang="x-none" sz="3500"/>
              <a:t>variant: incorporate multiple cameras into multibaseline </a:t>
            </a:r>
            <a:br>
              <a:rPr lang="en-US" altLang="x-none" sz="3500"/>
            </a:br>
            <a:r>
              <a:rPr lang="en-US" altLang="x-none" sz="3500"/>
              <a:t/>
            </a:r>
            <a:br>
              <a:rPr lang="en-US" altLang="x-none" sz="3500"/>
            </a:br>
            <a:r>
              <a:rPr lang="en-US" altLang="x-none" sz="3500"/>
              <a:t>stereo to reduce ambiguity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shape (structure) from </a:t>
            </a:r>
            <a:r>
              <a:rPr lang="en-US" altLang="x-none" dirty="0"/>
              <a:t>motion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3350" y="1924050"/>
            <a:ext cx="11239500" cy="6553200"/>
          </a:xfrm>
          <a:ln/>
        </p:spPr>
        <p:txBody>
          <a:bodyPr/>
          <a:lstStyle/>
          <a:p>
            <a:pPr marL="889000"/>
            <a:r>
              <a:rPr lang="en-US" altLang="x-none" sz="4200" dirty="0"/>
              <a:t>“limiting case” of </a:t>
            </a:r>
            <a:r>
              <a:rPr lang="en-US" altLang="x-none" sz="4200" dirty="0" err="1"/>
              <a:t>multibaseline</a:t>
            </a:r>
            <a:r>
              <a:rPr lang="en-US" altLang="x-none" sz="4200" dirty="0"/>
              <a:t> stereo</a:t>
            </a:r>
          </a:p>
          <a:p>
            <a:pPr marL="889000">
              <a:spcBef>
                <a:spcPts val="1100"/>
              </a:spcBef>
            </a:pPr>
            <a:r>
              <a:rPr lang="en-US" altLang="x-none" sz="4200" dirty="0"/>
              <a:t>track a feature in a </a:t>
            </a:r>
            <a:r>
              <a:rPr lang="en-US" altLang="x-none" sz="4200" dirty="0" smtClean="0"/>
              <a:t>sequence of images</a:t>
            </a:r>
            <a:endParaRPr lang="en-US" altLang="x-none" sz="4200" dirty="0"/>
          </a:p>
          <a:p>
            <a:pPr marL="889000">
              <a:spcBef>
                <a:spcPts val="1100"/>
              </a:spcBef>
            </a:pPr>
            <a:r>
              <a:rPr lang="en-US" altLang="x-none" sz="4200" dirty="0"/>
              <a:t>for N frames and F features</a:t>
            </a:r>
            <a:br>
              <a:rPr lang="en-US" altLang="x-none" sz="4200" dirty="0"/>
            </a:br>
            <a:r>
              <a:rPr lang="en-US" altLang="x-none" sz="4200" dirty="0"/>
              <a:t>have 2NF knowns and</a:t>
            </a:r>
            <a:br>
              <a:rPr lang="en-US" altLang="x-none" sz="4200" dirty="0"/>
            </a:br>
            <a:r>
              <a:rPr lang="en-US" altLang="x-none" sz="4200" dirty="0"/>
              <a:t>6N+3F unknowns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5770563"/>
            <a:ext cx="3606800" cy="3417887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3759200"/>
            <a:ext cx="3875087" cy="50292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9" name="Rectangle 5"/>
          <p:cNvSpPr>
            <a:spLocks/>
          </p:cNvSpPr>
          <p:nvPr/>
        </p:nvSpPr>
        <p:spPr bwMode="auto">
          <a:xfrm>
            <a:off x="10283825" y="9239250"/>
            <a:ext cx="2693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ea typeface="Gill Sans" charset="0"/>
                <a:cs typeface="Gill Sans" charset="0"/>
              </a:rPr>
              <a:t>[Tomasi and Kanade]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/>
              <a:t>shape </a:t>
            </a:r>
            <a:r>
              <a:rPr lang="en-US" altLang="x-none" dirty="0" smtClean="0"/>
              <a:t>(structure) from </a:t>
            </a:r>
            <a:r>
              <a:rPr lang="en-US" altLang="x-none" dirty="0"/>
              <a:t>motion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889000"/>
            <a:r>
              <a:rPr lang="en-US" altLang="x-none" sz="4300"/>
              <a:t>advantages:</a:t>
            </a:r>
          </a:p>
          <a:p>
            <a:pPr marL="1333500" lvl="1">
              <a:spcBef>
                <a:spcPts val="1700"/>
              </a:spcBef>
            </a:pPr>
            <a:r>
              <a:rPr lang="en-US" altLang="x-none" sz="4300"/>
              <a:t>feature tracking easier than correspondence in far-away views</a:t>
            </a:r>
          </a:p>
          <a:p>
            <a:pPr marL="1333500" lvl="1">
              <a:spcBef>
                <a:spcPts val="1700"/>
              </a:spcBef>
            </a:pPr>
            <a:r>
              <a:rPr lang="en-US" altLang="x-none" sz="4300"/>
              <a:t>mathematically more stable (large baseline)</a:t>
            </a:r>
          </a:p>
          <a:p>
            <a:pPr marL="889000">
              <a:spcBef>
                <a:spcPts val="1700"/>
              </a:spcBef>
            </a:pPr>
            <a:r>
              <a:rPr lang="en-US" altLang="x-none" sz="4300"/>
              <a:t>disadvantages:</a:t>
            </a:r>
          </a:p>
          <a:p>
            <a:pPr marL="1333500" lvl="1">
              <a:spcBef>
                <a:spcPts val="1700"/>
              </a:spcBef>
            </a:pPr>
            <a:r>
              <a:rPr lang="en-US" altLang="x-none" sz="4300"/>
              <a:t>does not accommodate object motion</a:t>
            </a:r>
          </a:p>
          <a:p>
            <a:pPr marL="1333500" lvl="1">
              <a:spcBef>
                <a:spcPts val="1700"/>
              </a:spcBef>
            </a:pPr>
            <a:r>
              <a:rPr lang="en-US" altLang="x-none" sz="4300"/>
              <a:t>still problems in areas of low texture, non-diffuse regions, and around silhouettes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shape from shading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2650" y="2571750"/>
            <a:ext cx="11239500" cy="1358900"/>
          </a:xfrm>
          <a:ln/>
        </p:spPr>
        <p:txBody>
          <a:bodyPr/>
          <a:lstStyle/>
          <a:p>
            <a:pPr marL="889000"/>
            <a:r>
              <a:rPr lang="en-US" altLang="x-none"/>
              <a:t>problem: ambiguity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3992563"/>
            <a:ext cx="6667500" cy="5119687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Rectangle 4"/>
          <p:cNvSpPr>
            <a:spLocks/>
          </p:cNvSpPr>
          <p:nvPr/>
        </p:nvSpPr>
        <p:spPr bwMode="auto">
          <a:xfrm>
            <a:off x="11555413" y="9226550"/>
            <a:ext cx="1370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ea typeface="Gill Sans" charset="0"/>
                <a:cs typeface="Gill Sans" charset="0"/>
              </a:rPr>
              <a:t>[Pentland]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shape from shading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2650" y="2101850"/>
            <a:ext cx="11239500" cy="7035800"/>
          </a:xfrm>
          <a:ln/>
        </p:spPr>
        <p:txBody>
          <a:bodyPr/>
          <a:lstStyle/>
          <a:p>
            <a:pPr marL="889000"/>
            <a:r>
              <a:rPr lang="en-US" altLang="x-none" sz="3900"/>
              <a:t>advantages:</a:t>
            </a:r>
          </a:p>
          <a:p>
            <a:pPr marL="1333500" lvl="1">
              <a:spcBef>
                <a:spcPts val="1200"/>
              </a:spcBef>
            </a:pPr>
            <a:r>
              <a:rPr lang="en-US" altLang="x-none" sz="3900"/>
              <a:t>single image</a:t>
            </a:r>
          </a:p>
          <a:p>
            <a:pPr marL="1333500" lvl="1">
              <a:spcBef>
                <a:spcPts val="1200"/>
              </a:spcBef>
            </a:pPr>
            <a:r>
              <a:rPr lang="en-US" altLang="x-none" sz="3900"/>
              <a:t>no correspondences</a:t>
            </a:r>
          </a:p>
          <a:p>
            <a:pPr marL="1333500" lvl="1">
              <a:spcBef>
                <a:spcPts val="1200"/>
              </a:spcBef>
            </a:pPr>
            <a:r>
              <a:rPr lang="en-US" altLang="x-none" sz="3900"/>
              <a:t>analogue in human vision</a:t>
            </a:r>
          </a:p>
          <a:p>
            <a:pPr marL="889000">
              <a:spcBef>
                <a:spcPts val="1200"/>
              </a:spcBef>
            </a:pPr>
            <a:r>
              <a:rPr lang="en-US" altLang="x-none" sz="3900"/>
              <a:t>disadvantages:</a:t>
            </a:r>
          </a:p>
          <a:p>
            <a:pPr marL="1333500" lvl="1">
              <a:spcBef>
                <a:spcPts val="1200"/>
              </a:spcBef>
            </a:pPr>
            <a:r>
              <a:rPr lang="en-US" altLang="x-none" sz="3900"/>
              <a:t>mathematically unstable</a:t>
            </a:r>
          </a:p>
          <a:p>
            <a:pPr marL="1333500" lvl="1">
              <a:spcBef>
                <a:spcPts val="1200"/>
              </a:spcBef>
            </a:pPr>
            <a:r>
              <a:rPr lang="en-US" altLang="x-none" sz="3900"/>
              <a:t>can’t have texture</a:t>
            </a:r>
          </a:p>
          <a:p>
            <a:pPr marL="889000">
              <a:spcBef>
                <a:spcPts val="1200"/>
              </a:spcBef>
            </a:pPr>
            <a:r>
              <a:rPr lang="en-US" altLang="x-none" sz="3900"/>
              <a:t>“photometric stereo” (active method) more practical than passive version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shape from texture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2650" y="2343150"/>
            <a:ext cx="11239500" cy="6553200"/>
          </a:xfrm>
          <a:ln/>
        </p:spPr>
        <p:txBody>
          <a:bodyPr/>
          <a:lstStyle/>
          <a:p>
            <a:pPr marL="889000"/>
            <a:r>
              <a:rPr lang="en-US" altLang="x-none"/>
              <a:t>mathematically similar to shape from shading, but uses distortion of texture</a:t>
            </a:r>
          </a:p>
        </p:txBody>
      </p:sp>
      <p:pic>
        <p:nvPicPr>
          <p:cNvPr id="5222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4259263"/>
            <a:ext cx="10871200" cy="5181600"/>
          </a:xfrm>
          <a:prstGeom prst="rect">
            <a:avLst/>
          </a:prstGeom>
          <a:noFill/>
          <a:ln w="12700">
            <a:solidFill>
              <a:srgbClr val="FFF1A9"/>
            </a:solidFill>
            <a:prstDash val="solid"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shape from texture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889000"/>
            <a:r>
              <a:rPr lang="en-US" altLang="x-none"/>
              <a:t>analogue to human vision</a:t>
            </a:r>
          </a:p>
          <a:p>
            <a:pPr marL="889000"/>
            <a:r>
              <a:rPr lang="en-US" altLang="x-none"/>
              <a:t>same disadvantage as shape from shading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shape from focus</a:t>
            </a: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889000"/>
            <a:r>
              <a:rPr lang="en-US" altLang="x-none"/>
              <a:t>shape from focus: at which focus setting is a given image region sharpest?</a:t>
            </a:r>
          </a:p>
          <a:p>
            <a:pPr marL="889000"/>
            <a:r>
              <a:rPr lang="en-US" altLang="x-none"/>
              <a:t>shape from defocus: how out-of-focus is each image region?</a:t>
            </a:r>
          </a:p>
          <a:p>
            <a:pPr marL="889000"/>
            <a:r>
              <a:rPr lang="en-US" altLang="x-none"/>
              <a:t>passive versions rarely used</a:t>
            </a:r>
          </a:p>
          <a:p>
            <a:pPr marL="889000"/>
            <a:r>
              <a:rPr lang="en-US" altLang="x-none"/>
              <a:t>active depth from defocus can be made practical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active optical methods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2750" y="1873250"/>
            <a:ext cx="11569700" cy="7099300"/>
          </a:xfrm>
          <a:ln/>
        </p:spPr>
        <p:txBody>
          <a:bodyPr/>
          <a:lstStyle/>
          <a:p>
            <a:pPr marL="889000"/>
            <a:r>
              <a:rPr lang="en-US" altLang="x-none" sz="4200"/>
              <a:t>advantages:</a:t>
            </a:r>
          </a:p>
          <a:p>
            <a:pPr marL="1333500" lvl="1">
              <a:spcBef>
                <a:spcPts val="1700"/>
              </a:spcBef>
            </a:pPr>
            <a:r>
              <a:rPr lang="en-US" altLang="x-none" sz="4200"/>
              <a:t>can usually obtain dense data</a:t>
            </a:r>
          </a:p>
          <a:p>
            <a:pPr marL="1333500" lvl="1">
              <a:spcBef>
                <a:spcPts val="1700"/>
              </a:spcBef>
            </a:pPr>
            <a:r>
              <a:rPr lang="en-US" altLang="x-none" sz="4200"/>
              <a:t>usually much more robust and accurate than passive techniques</a:t>
            </a:r>
          </a:p>
          <a:p>
            <a:pPr marL="889000">
              <a:spcBef>
                <a:spcPts val="1700"/>
              </a:spcBef>
            </a:pPr>
            <a:r>
              <a:rPr lang="en-US" altLang="x-none" sz="4200"/>
              <a:t>disadvantages:</a:t>
            </a:r>
          </a:p>
          <a:p>
            <a:pPr marL="1333500" lvl="1">
              <a:spcBef>
                <a:spcPts val="1700"/>
              </a:spcBef>
            </a:pPr>
            <a:r>
              <a:rPr lang="en-US" altLang="x-none" sz="4200"/>
              <a:t>introduces light</a:t>
            </a:r>
            <a:br>
              <a:rPr lang="en-US" altLang="x-none" sz="4200"/>
            </a:br>
            <a:r>
              <a:rPr lang="en-US" altLang="x-none" sz="4200"/>
              <a:t>into the scene</a:t>
            </a:r>
          </a:p>
          <a:p>
            <a:pPr marL="1333500" lvl="1">
              <a:spcBef>
                <a:spcPts val="1700"/>
              </a:spcBef>
            </a:pPr>
            <a:r>
              <a:rPr lang="en-US" altLang="x-none" sz="4200"/>
              <a:t>not motivated</a:t>
            </a:r>
            <a:br>
              <a:rPr lang="en-US" altLang="x-none" sz="4200"/>
            </a:br>
            <a:r>
              <a:rPr lang="en-US" altLang="x-none" sz="4200"/>
              <a:t>by human vision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10175"/>
            <a:ext cx="6248400" cy="390525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0" name="Rectangle 4"/>
          <p:cNvSpPr>
            <a:spLocks/>
          </p:cNvSpPr>
          <p:nvPr/>
        </p:nvSpPr>
        <p:spPr bwMode="auto">
          <a:xfrm>
            <a:off x="8939213" y="9226550"/>
            <a:ext cx="406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ea typeface="Gill Sans" charset="0"/>
                <a:cs typeface="Gill Sans" charset="0"/>
              </a:rPr>
              <a:t>[Digital Michaelangelo Project]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" t="136" r="10602" b="48593"/>
          <a:stretch>
            <a:fillRect/>
          </a:stretch>
        </p:blipFill>
        <p:spPr bwMode="auto">
          <a:xfrm>
            <a:off x="381000" y="339725"/>
            <a:ext cx="7010400" cy="7891463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t="54604" r="11627" b="1923"/>
          <a:stretch>
            <a:fillRect/>
          </a:stretch>
        </p:blipFill>
        <p:spPr bwMode="auto">
          <a:xfrm>
            <a:off x="6716713" y="4044950"/>
            <a:ext cx="5932487" cy="54356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3D perception: stereo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2650" y="2571750"/>
            <a:ext cx="11137900" cy="6629400"/>
          </a:xfrm>
          <a:ln/>
        </p:spPr>
        <p:txBody>
          <a:bodyPr/>
          <a:lstStyle/>
          <a:p>
            <a:pPr marL="889000"/>
            <a:r>
              <a:rPr lang="en-US" altLang="x-none" sz="4500"/>
              <a:t>experiments show that absolute depth estimation not very accurate</a:t>
            </a:r>
          </a:p>
          <a:p>
            <a:pPr marL="1333500" lvl="1"/>
            <a:r>
              <a:rPr lang="en-US" altLang="x-none" sz="4500"/>
              <a:t>low “relief” judged to be</a:t>
            </a:r>
            <a:br>
              <a:rPr lang="en-US" altLang="x-none" sz="4500"/>
            </a:br>
            <a:r>
              <a:rPr lang="en-US" altLang="x-none" sz="4500"/>
              <a:t>deeper than it is</a:t>
            </a:r>
            <a:br>
              <a:rPr lang="en-US" altLang="x-none" sz="4500"/>
            </a:br>
            <a:endParaRPr lang="en-US" altLang="x-none" sz="4500"/>
          </a:p>
          <a:p>
            <a:pPr marL="889000"/>
            <a:r>
              <a:rPr lang="en-US" altLang="x-none" sz="4500"/>
              <a:t>relative depth estimation very accurate</a:t>
            </a:r>
          </a:p>
          <a:p>
            <a:pPr marL="1333500" lvl="1"/>
            <a:r>
              <a:rPr lang="en-US" altLang="x-none" sz="4500"/>
              <a:t>can judge which object is closer for stereo disparities of a few seconds of arc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0" y="3689350"/>
            <a:ext cx="2374900" cy="2374900"/>
          </a:xfrm>
          <a:prstGeom prst="rect">
            <a:avLst/>
          </a:prstGeom>
          <a:noFill/>
          <a:ln w="12700">
            <a:solidFill>
              <a:srgbClr val="333333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terminology</a:t>
            </a: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889000"/>
            <a:r>
              <a:rPr lang="en-US" altLang="x-none"/>
              <a:t>range acquisition, shape acquisition, rangefinding, range scanning, 3D scanning</a:t>
            </a:r>
          </a:p>
          <a:p>
            <a:pPr marL="889000"/>
            <a:r>
              <a:rPr lang="en-US" altLang="x-none"/>
              <a:t>alignment, registration</a:t>
            </a:r>
          </a:p>
          <a:p>
            <a:pPr marL="889000"/>
            <a:r>
              <a:rPr lang="en-US" altLang="x-none"/>
              <a:t>surface reconstruction, 3D scan merging, scan integration, surface extraction</a:t>
            </a:r>
          </a:p>
          <a:p>
            <a:pPr marL="889000"/>
            <a:r>
              <a:rPr lang="en-US" altLang="x-none"/>
              <a:t>3D model acquisition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3D computer vision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2650" y="2571750"/>
            <a:ext cx="11239500" cy="1930400"/>
          </a:xfrm>
          <a:ln/>
        </p:spPr>
        <p:txBody>
          <a:bodyPr/>
          <a:lstStyle/>
          <a:p>
            <a:pPr marL="889000"/>
            <a:r>
              <a:rPr lang="en-US" altLang="x-none"/>
              <a:t>recover representation of 3D shapes from (primarily) images: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4959350"/>
            <a:ext cx="5080000" cy="3810000"/>
          </a:xfrm>
          <a:prstGeom prst="rect">
            <a:avLst/>
          </a:prstGeom>
          <a:noFill/>
          <a:ln w="12700">
            <a:solidFill>
              <a:srgbClr val="333333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4953000"/>
            <a:ext cx="5080000" cy="3810000"/>
          </a:xfrm>
          <a:prstGeom prst="rect">
            <a:avLst/>
          </a:prstGeom>
          <a:noFill/>
          <a:ln w="12700">
            <a:solidFill>
              <a:srgbClr val="333333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Rectangle 5"/>
          <p:cNvSpPr>
            <a:spLocks/>
          </p:cNvSpPr>
          <p:nvPr/>
        </p:nvSpPr>
        <p:spPr bwMode="auto">
          <a:xfrm>
            <a:off x="10780713" y="9251950"/>
            <a:ext cx="207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ea typeface="Gill Sans" charset="0"/>
                <a:cs typeface="Gill Sans" charset="0"/>
              </a:rPr>
              <a:t>[Debevec et al.]</a:t>
            </a:r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 flipH="1">
            <a:off x="6221413" y="6870700"/>
            <a:ext cx="560387" cy="0"/>
          </a:xfrm>
          <a:prstGeom prst="line">
            <a:avLst/>
          </a:prstGeom>
          <a:noFill/>
          <a:ln w="889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3D data types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889000"/>
            <a:r>
              <a:rPr lang="en-US" altLang="x-none"/>
              <a:t>point data</a:t>
            </a:r>
          </a:p>
          <a:p>
            <a:pPr marL="889000"/>
            <a:r>
              <a:rPr lang="en-US" altLang="x-none"/>
              <a:t>volumetric data</a:t>
            </a:r>
          </a:p>
          <a:p>
            <a:pPr marL="889000"/>
            <a:r>
              <a:rPr lang="en-US" altLang="x-none"/>
              <a:t>surface data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2082800"/>
            <a:ext cx="2336800" cy="3276600"/>
          </a:xfrm>
          <a:prstGeom prst="rect">
            <a:avLst/>
          </a:prstGeom>
          <a:noFill/>
          <a:ln w="12700">
            <a:solidFill>
              <a:srgbClr val="333333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t="13544" r="7065" b="16328"/>
          <a:stretch>
            <a:fillRect/>
          </a:stretch>
        </p:blipFill>
        <p:spPr bwMode="auto">
          <a:xfrm>
            <a:off x="8216900" y="5715000"/>
            <a:ext cx="3175000" cy="3517900"/>
          </a:xfrm>
          <a:prstGeom prst="rect">
            <a:avLst/>
          </a:prstGeom>
          <a:noFill/>
          <a:ln w="12700">
            <a:solidFill>
              <a:srgbClr val="333333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6024563"/>
            <a:ext cx="4851400" cy="2909887"/>
          </a:xfrm>
          <a:prstGeom prst="rect">
            <a:avLst/>
          </a:prstGeom>
          <a:noFill/>
          <a:ln w="12700">
            <a:solidFill>
              <a:srgbClr val="333333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3D data types: point data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74650" y="2343150"/>
            <a:ext cx="11239500" cy="6553200"/>
          </a:xfrm>
          <a:ln/>
        </p:spPr>
        <p:txBody>
          <a:bodyPr/>
          <a:lstStyle/>
          <a:p>
            <a:pPr marL="889000"/>
            <a:r>
              <a:rPr lang="en-US" altLang="x-none"/>
              <a:t>“point clouds”</a:t>
            </a:r>
          </a:p>
          <a:p>
            <a:pPr marL="889000"/>
            <a:r>
              <a:rPr lang="en-US" altLang="x-none"/>
              <a:t>advantage: simplest data type</a:t>
            </a:r>
          </a:p>
          <a:p>
            <a:pPr marL="889000"/>
            <a:r>
              <a:rPr lang="en-US" altLang="x-none"/>
              <a:t>disadvantage: no information</a:t>
            </a:r>
            <a:br>
              <a:rPr lang="en-US" altLang="x-none"/>
            </a:br>
            <a:r>
              <a:rPr lang="en-US" altLang="x-none"/>
              <a:t>on adjacency/connectivity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75" y="4330700"/>
            <a:ext cx="3497263" cy="4902200"/>
          </a:xfrm>
          <a:prstGeom prst="rect">
            <a:avLst/>
          </a:prstGeom>
          <a:noFill/>
          <a:ln w="12700">
            <a:solidFill>
              <a:srgbClr val="333333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3D data types: volumetric data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889000"/>
            <a:r>
              <a:rPr lang="en-US" altLang="x-none" sz="3700"/>
              <a:t>regularly-spaced grid in (x,y,z): “voxels”</a:t>
            </a:r>
          </a:p>
          <a:p>
            <a:pPr marL="889000"/>
            <a:r>
              <a:rPr lang="en-US" altLang="x-none" sz="3700"/>
              <a:t>for each grid cell, store</a:t>
            </a:r>
          </a:p>
          <a:p>
            <a:pPr marL="1333500" lvl="1"/>
            <a:r>
              <a:rPr lang="en-US" altLang="x-none" sz="3700"/>
              <a:t>occupancy (binary: occupied/empty)</a:t>
            </a:r>
          </a:p>
          <a:p>
            <a:pPr marL="1333500" lvl="1"/>
            <a:r>
              <a:rPr lang="en-US" altLang="x-none" sz="3700"/>
              <a:t>density</a:t>
            </a:r>
          </a:p>
          <a:p>
            <a:pPr marL="1333500" lvl="1"/>
            <a:r>
              <a:rPr lang="en-US" altLang="x-none" sz="3700"/>
              <a:t>other properties</a:t>
            </a:r>
          </a:p>
          <a:p>
            <a:pPr marL="889000"/>
            <a:r>
              <a:rPr lang="en-US" altLang="x-none" sz="3700"/>
              <a:t>popular in medical imaging</a:t>
            </a:r>
          </a:p>
          <a:p>
            <a:pPr marL="1333500" lvl="1"/>
            <a:r>
              <a:rPr lang="en-US" altLang="x-none" sz="3700"/>
              <a:t>CAT scans</a:t>
            </a:r>
          </a:p>
          <a:p>
            <a:pPr marL="1333500" lvl="1"/>
            <a:r>
              <a:rPr lang="en-US" altLang="x-none" sz="3700"/>
              <a:t>MRI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t="3571" r="3548" b="2856"/>
          <a:stretch>
            <a:fillRect/>
          </a:stretch>
        </p:blipFill>
        <p:spPr bwMode="auto">
          <a:xfrm>
            <a:off x="9594850" y="5381625"/>
            <a:ext cx="2755900" cy="3840163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3D data types: volumetric data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889000"/>
            <a:r>
              <a:rPr lang="en-US" altLang="x-none" sz="3900"/>
              <a:t>advantages:</a:t>
            </a:r>
          </a:p>
          <a:p>
            <a:pPr marL="1333500" lvl="1"/>
            <a:r>
              <a:rPr lang="en-US" altLang="x-none" sz="3900"/>
              <a:t>can “see inside” objects</a:t>
            </a:r>
          </a:p>
          <a:p>
            <a:pPr marL="1333500" lvl="1"/>
            <a:r>
              <a:rPr lang="en-US" altLang="x-none" sz="3900"/>
              <a:t>uniform sampling: simpler algorithms</a:t>
            </a:r>
          </a:p>
          <a:p>
            <a:pPr marL="889000"/>
            <a:r>
              <a:rPr lang="en-US" altLang="x-none" sz="3900"/>
              <a:t>disadvantages:</a:t>
            </a:r>
          </a:p>
          <a:p>
            <a:pPr marL="1333500" lvl="1"/>
            <a:r>
              <a:rPr lang="en-US" altLang="x-none" sz="3900"/>
              <a:t>lots of data</a:t>
            </a:r>
          </a:p>
          <a:p>
            <a:pPr marL="1333500" lvl="1"/>
            <a:r>
              <a:rPr lang="en-US" altLang="x-none" sz="3900"/>
              <a:t>wasteful if only storing surface</a:t>
            </a:r>
          </a:p>
          <a:p>
            <a:pPr marL="1333500" lvl="1"/>
            <a:r>
              <a:rPr lang="en-US" altLang="x-none" sz="3900"/>
              <a:t>most “vision” sensors / algorithms return point or surface data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3D data types: surface data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0650" y="2482850"/>
            <a:ext cx="12122150" cy="6553200"/>
          </a:xfrm>
          <a:ln/>
        </p:spPr>
        <p:txBody>
          <a:bodyPr/>
          <a:lstStyle/>
          <a:p>
            <a:pPr marL="889000"/>
            <a:r>
              <a:rPr lang="en-US" altLang="x-none" sz="3600" dirty="0"/>
              <a:t>polyhedral</a:t>
            </a:r>
          </a:p>
          <a:p>
            <a:pPr marL="1333500" lvl="1"/>
            <a:r>
              <a:rPr lang="en-US" altLang="x-none" sz="3600" dirty="0"/>
              <a:t>piecewise planar</a:t>
            </a:r>
          </a:p>
          <a:p>
            <a:pPr marL="1333500" lvl="1"/>
            <a:r>
              <a:rPr lang="en-US" altLang="x-none" sz="3600" dirty="0"/>
              <a:t>polygons connected together</a:t>
            </a:r>
          </a:p>
          <a:p>
            <a:pPr marL="1333500" lvl="1"/>
            <a:r>
              <a:rPr lang="en-US" altLang="x-none" sz="3600" dirty="0"/>
              <a:t>most popular: “triangle meshes”</a:t>
            </a:r>
          </a:p>
          <a:p>
            <a:pPr marL="889000"/>
            <a:r>
              <a:rPr lang="en-US" altLang="x-none" sz="3600" dirty="0"/>
              <a:t>smooth</a:t>
            </a:r>
          </a:p>
          <a:p>
            <a:pPr marL="1333500" lvl="1"/>
            <a:r>
              <a:rPr lang="en-US" altLang="x-none" sz="3600" dirty="0"/>
              <a:t>higher-order (quadratic, cubic, etc.) </a:t>
            </a:r>
            <a:br>
              <a:rPr lang="en-US" altLang="x-none" sz="3600" dirty="0"/>
            </a:br>
            <a:r>
              <a:rPr lang="en-US" altLang="x-none" sz="3600" dirty="0"/>
              <a:t>curves</a:t>
            </a:r>
          </a:p>
          <a:p>
            <a:pPr marL="1333500" lvl="1"/>
            <a:r>
              <a:rPr lang="en-US" altLang="x-none" sz="3600" dirty="0"/>
              <a:t>Bezier patches, splines, NURBS,</a:t>
            </a:r>
            <a:br>
              <a:rPr lang="en-US" altLang="x-none" sz="3600" dirty="0"/>
            </a:br>
            <a:r>
              <a:rPr lang="en-US" altLang="x-none" sz="3600" dirty="0"/>
              <a:t>subdivision surfaces, etc.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2582863"/>
            <a:ext cx="3987800" cy="3176587"/>
          </a:xfrm>
          <a:prstGeom prst="rect">
            <a:avLst/>
          </a:prstGeom>
          <a:noFill/>
          <a:ln w="12700">
            <a:solidFill>
              <a:srgbClr val="333333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50626" b="363"/>
          <a:stretch>
            <a:fillRect/>
          </a:stretch>
        </p:blipFill>
        <p:spPr bwMode="auto">
          <a:xfrm>
            <a:off x="8485188" y="6470650"/>
            <a:ext cx="4097337" cy="2857500"/>
          </a:xfrm>
          <a:prstGeom prst="rect">
            <a:avLst/>
          </a:prstGeom>
          <a:noFill/>
          <a:ln w="12700">
            <a:solidFill>
              <a:srgbClr val="333333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itle &amp; Bullets - 2 Colum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3333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hoto - Horizont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hoto - Horizont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hoto - Vertic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Pages>0</Pages>
  <Words>740</Words>
  <Characters>0</Characters>
  <Application>Microsoft Macintosh PowerPoint</Application>
  <PresentationFormat>Custom</PresentationFormat>
  <Lines>0</Lines>
  <Paragraphs>187</Paragraphs>
  <Slides>30</Slides>
  <Notes>0</Notes>
  <HiddenSlides>6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Calibri</vt:lpstr>
      <vt:lpstr>Gill Sans</vt:lpstr>
      <vt:lpstr>Heiti SC Light</vt:lpstr>
      <vt:lpstr>System Font Regular</vt:lpstr>
      <vt:lpstr>Zapf Dingbats</vt:lpstr>
      <vt:lpstr>Arial</vt:lpstr>
      <vt:lpstr>Title &amp; Subtitle</vt:lpstr>
      <vt:lpstr>Title &amp; Bullets</vt:lpstr>
      <vt:lpstr>Title - Center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Overview of 3D Computer Vision</vt:lpstr>
      <vt:lpstr>3D perception: stereo</vt:lpstr>
      <vt:lpstr>3D perception: stereo</vt:lpstr>
      <vt:lpstr>3D computer vision</vt:lpstr>
      <vt:lpstr>3D data types</vt:lpstr>
      <vt:lpstr>3D data types: point data</vt:lpstr>
      <vt:lpstr>3D data types: volumetric data</vt:lpstr>
      <vt:lpstr>3D data types: volumetric data</vt:lpstr>
      <vt:lpstr>3D data types: surface data</vt:lpstr>
      <vt:lpstr>3D data types: surface data</vt:lpstr>
      <vt:lpstr>2.5-D data</vt:lpstr>
      <vt:lpstr>2.5-D data</vt:lpstr>
      <vt:lpstr>2.5-D data</vt:lpstr>
      <vt:lpstr>2.5-D data</vt:lpstr>
      <vt:lpstr>range acquisition taxonomy</vt:lpstr>
      <vt:lpstr>touch probes</vt:lpstr>
      <vt:lpstr>range acquisition taxonomy</vt:lpstr>
      <vt:lpstr>optical range acquisition methods</vt:lpstr>
      <vt:lpstr>stereo</vt:lpstr>
      <vt:lpstr>stereo</vt:lpstr>
      <vt:lpstr>shape (structure) from motion</vt:lpstr>
      <vt:lpstr>shape (structure) from motion</vt:lpstr>
      <vt:lpstr>shape from shading</vt:lpstr>
      <vt:lpstr>shape from shading</vt:lpstr>
      <vt:lpstr>shape from texture</vt:lpstr>
      <vt:lpstr>shape from texture</vt:lpstr>
      <vt:lpstr>shape from focus</vt:lpstr>
      <vt:lpstr>active optical methods</vt:lpstr>
      <vt:lpstr>PowerPoint Presentation</vt:lpstr>
      <vt:lpstr>terminology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vision</dc:title>
  <dc:subject/>
  <dc:creator/>
  <cp:keywords/>
  <dc:description/>
  <cp:lastModifiedBy>Microsoft Office User</cp:lastModifiedBy>
  <cp:revision>7</cp:revision>
  <dcterms:modified xsi:type="dcterms:W3CDTF">2017-02-16T19:24:58Z</dcterms:modified>
</cp:coreProperties>
</file>