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7"/>
  </p:notesMasterIdLst>
  <p:handoutMasterIdLst>
    <p:handoutMasterId r:id="rId78"/>
  </p:handoutMasterIdLst>
  <p:sldIdLst>
    <p:sldId id="1404" r:id="rId2"/>
    <p:sldId id="1443" r:id="rId3"/>
    <p:sldId id="1444" r:id="rId4"/>
    <p:sldId id="1534" r:id="rId5"/>
    <p:sldId id="1445" r:id="rId6"/>
    <p:sldId id="1446" r:id="rId7"/>
    <p:sldId id="1448" r:id="rId8"/>
    <p:sldId id="1450" r:id="rId9"/>
    <p:sldId id="1449" r:id="rId10"/>
    <p:sldId id="1451" r:id="rId11"/>
    <p:sldId id="1452" r:id="rId12"/>
    <p:sldId id="1453" r:id="rId13"/>
    <p:sldId id="1454" r:id="rId14"/>
    <p:sldId id="1455" r:id="rId15"/>
    <p:sldId id="1456" r:id="rId16"/>
    <p:sldId id="1457" r:id="rId17"/>
    <p:sldId id="1458" r:id="rId18"/>
    <p:sldId id="1459" r:id="rId19"/>
    <p:sldId id="1460" r:id="rId20"/>
    <p:sldId id="1461" r:id="rId21"/>
    <p:sldId id="1462" r:id="rId22"/>
    <p:sldId id="1463" r:id="rId23"/>
    <p:sldId id="1465" r:id="rId24"/>
    <p:sldId id="1466" r:id="rId25"/>
    <p:sldId id="1467" r:id="rId26"/>
    <p:sldId id="1468" r:id="rId27"/>
    <p:sldId id="1469" r:id="rId28"/>
    <p:sldId id="1470" r:id="rId29"/>
    <p:sldId id="1472" r:id="rId30"/>
    <p:sldId id="1473" r:id="rId31"/>
    <p:sldId id="1474" r:id="rId32"/>
    <p:sldId id="1475" r:id="rId33"/>
    <p:sldId id="1479" r:id="rId34"/>
    <p:sldId id="1483" r:id="rId35"/>
    <p:sldId id="1484" r:id="rId36"/>
    <p:sldId id="1485" r:id="rId37"/>
    <p:sldId id="1489" r:id="rId38"/>
    <p:sldId id="1490" r:id="rId39"/>
    <p:sldId id="1491" r:id="rId40"/>
    <p:sldId id="1492" r:id="rId41"/>
    <p:sldId id="1494" r:id="rId42"/>
    <p:sldId id="1495" r:id="rId43"/>
    <p:sldId id="1496" r:id="rId44"/>
    <p:sldId id="1497" r:id="rId45"/>
    <p:sldId id="1498" r:id="rId46"/>
    <p:sldId id="1499" r:id="rId47"/>
    <p:sldId id="1500" r:id="rId48"/>
    <p:sldId id="1504" r:id="rId49"/>
    <p:sldId id="1501" r:id="rId50"/>
    <p:sldId id="1502" r:id="rId51"/>
    <p:sldId id="1503" r:id="rId52"/>
    <p:sldId id="1505" r:id="rId53"/>
    <p:sldId id="1506" r:id="rId54"/>
    <p:sldId id="1507" r:id="rId55"/>
    <p:sldId id="1533" r:id="rId56"/>
    <p:sldId id="1510" r:id="rId57"/>
    <p:sldId id="1508" r:id="rId58"/>
    <p:sldId id="1509" r:id="rId59"/>
    <p:sldId id="1511" r:id="rId60"/>
    <p:sldId id="1519" r:id="rId61"/>
    <p:sldId id="1520" r:id="rId62"/>
    <p:sldId id="1512" r:id="rId63"/>
    <p:sldId id="1513" r:id="rId64"/>
    <p:sldId id="1514" r:id="rId65"/>
    <p:sldId id="1515" r:id="rId66"/>
    <p:sldId id="1516" r:id="rId67"/>
    <p:sldId id="1517" r:id="rId68"/>
    <p:sldId id="1524" r:id="rId69"/>
    <p:sldId id="1525" r:id="rId70"/>
    <p:sldId id="1526" r:id="rId71"/>
    <p:sldId id="1527" r:id="rId72"/>
    <p:sldId id="1528" r:id="rId73"/>
    <p:sldId id="1529" r:id="rId74"/>
    <p:sldId id="1530" r:id="rId75"/>
    <p:sldId id="1531" r:id="rId76"/>
  </p:sldIdLst>
  <p:sldSz cx="12188825" cy="6858000"/>
  <p:notesSz cx="6934200" cy="9232900"/>
  <p:custDataLst>
    <p:tags r:id="rId7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FC"/>
    <a:srgbClr val="9999FF"/>
    <a:srgbClr val="FFFC00"/>
    <a:srgbClr val="99FC99"/>
    <a:srgbClr val="FF9999"/>
    <a:srgbClr val="E0771E"/>
    <a:srgbClr val="781793"/>
    <a:srgbClr val="3C9617"/>
    <a:srgbClr val="3814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2890" autoAdjust="0"/>
  </p:normalViewPr>
  <p:slideViewPr>
    <p:cSldViewPr>
      <p:cViewPr>
        <p:scale>
          <a:sx n="78" d="100"/>
          <a:sy n="78" d="100"/>
        </p:scale>
        <p:origin x="1264" y="728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tags" Target="tags/tag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4/13/17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4/13/17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4/13/17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4/13/17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4/13/17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4/13/17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ickr.com/photos/123621741@N08/14129482534/in/photostream/" TargetMode="Externa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7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One_in_ten_rule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.stanford.edu/people/karpathy/convnetjs/demo/classify2d.html" TargetMode="Externa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flickr.com/photos/victormrr/6719784125/" TargetMode="External"/><Relationship Id="rId12" Type="http://schemas.openxmlformats.org/officeDocument/2006/relationships/hyperlink" Target="https://www.flickr.com/photos/mag3737/8073118545/" TargetMode="External"/><Relationship Id="rId13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hyperlink" Target="https://www.flickr.com/photos/zolakoma/2941025891/in/photolist-5tTwwX-6rdJRK-awbEaK-brkbBq-CNaUc-eYe6K-6k4Jn8-c6JM8u-eJgTzT-7nuKXu-85HX8j-HGNnag-a3xta3-4ewV4E-avY4of-61zH5f-9nrYiD-eaBtXs-3eCFVu-4ZZR28-4DY4aq-7wLXFa-7FNMQD-aiuMdU-ozoWFm-eneG4A-r72u" TargetMode="External"/><Relationship Id="rId8" Type="http://schemas.openxmlformats.org/officeDocument/2006/relationships/hyperlink" Target="https://www.flickr.com/photos/corduroyboy/9011031025/" TargetMode="External"/><Relationship Id="rId9" Type="http://schemas.openxmlformats.org/officeDocument/2006/relationships/hyperlink" Target="https://www.flickr.com/photos/marchorowitz/3567181757/" TargetMode="External"/><Relationship Id="rId10" Type="http://schemas.openxmlformats.org/officeDocument/2006/relationships/hyperlink" Target="https://www.flickr.com/photos/victormrr/6719781353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.stanford.edu/people/karpathy/convnetjs/demo/classify2d.html" TargetMode="External"/><Relationship Id="rId3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.stanford.edu/people/karpathy/convnetjs/demo/classify2d.html" TargetMode="External"/><Relationship Id="rId3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works.com/products/demos/machine-learning/handwriting_recognition/Handwriting_Recognition_usps_03.png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hyperlink" Target="http://tinyurl.com/jpqpqjv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4501:</a:t>
            </a:r>
            <a:br>
              <a:rPr lang="en-US" dirty="0" smtClean="0"/>
            </a:br>
            <a:r>
              <a:rPr lang="en-US" dirty="0" smtClean="0"/>
              <a:t>Introduction to Computer Vision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Basics of Machine Learning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group together similar instances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 2D point patterns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2971800"/>
            <a:ext cx="10985500" cy="405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412" y="6488668"/>
            <a:ext cx="108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Slides adapted from David Sontag, Luke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Zettlemoyer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Vibhav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Gogate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Guestrin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Andrew Moore, Dan Klein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group together similar instances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 2D point patterns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3134751"/>
            <a:ext cx="10096500" cy="313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412" y="6488668"/>
            <a:ext cx="108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Slides adapted from David Sontag, Luke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Zettlemoyer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Vibhav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Gogate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Guestrin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Andrew Moore, Dan Klein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3134751"/>
            <a:ext cx="100965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Idea</a:t>
            </a:r>
            <a:r>
              <a:rPr lang="en-US" dirty="0"/>
              <a:t>: group together similar instances</a:t>
            </a:r>
            <a:endParaRPr lang="en-US" b="1" dirty="0" smtClean="0"/>
          </a:p>
          <a:p>
            <a:r>
              <a:rPr lang="en-US" b="1" dirty="0" smtClean="0"/>
              <a:t>Problem</a:t>
            </a:r>
            <a:r>
              <a:rPr lang="en-US" dirty="0" smtClean="0"/>
              <a:t>: How to define “similar”?</a:t>
            </a:r>
          </a:p>
          <a:p>
            <a:r>
              <a:rPr lang="en-US" b="1" dirty="0" smtClean="0"/>
              <a:t>Problem</a:t>
            </a:r>
            <a:r>
              <a:rPr lang="en-US" dirty="0" smtClean="0"/>
              <a:t>: How many clusters?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2412" y="6488668"/>
            <a:ext cx="108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Slides adapted from David Sontag, Luke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Zettlemoyer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Vibhav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Gogate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Guestrin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Andrew Moore, Dan Klein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3134751"/>
            <a:ext cx="100965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Similarity: </a:t>
                </a:r>
                <a:r>
                  <a:rPr lang="en-US" dirty="0" smtClean="0"/>
                  <a:t>in Euclidean space </a:t>
                </a:r>
                <a:r>
                  <a:rPr lang="en-US" b="1" dirty="0" smtClean="0"/>
                  <a:t>R</a:t>
                </a:r>
                <a:r>
                  <a:rPr lang="en-US" i="1" baseline="30000" dirty="0" smtClean="0"/>
                  <a:t>n</a:t>
                </a:r>
                <a:r>
                  <a:rPr lang="en-US" dirty="0" smtClean="0"/>
                  <a:t>, could be a distance function.</a:t>
                </a:r>
              </a:p>
              <a:p>
                <a:r>
                  <a:rPr lang="en-US" dirty="0" smtClean="0"/>
                  <a:t>For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charset="0"/>
                          </a:rPr>
                          <m:t>𝐲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latin typeface="Cambria Math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0">
                                <a:latin typeface="Cambria Math" charset="0"/>
                              </a:rPr>
                              <m:t>𝐲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Clustering results will depend on measure of similarity / dissimilarity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2412" y="6488668"/>
            <a:ext cx="108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Slides adapted from David Sontag, Luke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Zettlemoyer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Vibhav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Gogate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Guestrin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Andrew Moore, Dan Klein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algorithms (flat)</a:t>
            </a:r>
          </a:p>
          <a:p>
            <a:pPr lvl="1"/>
            <a:r>
              <a:rPr lang="en-US" dirty="0" smtClean="0"/>
              <a:t>K-means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Hierarchical algorithms</a:t>
            </a:r>
          </a:p>
          <a:p>
            <a:pPr lvl="1"/>
            <a:r>
              <a:rPr lang="en-US" dirty="0" smtClean="0"/>
              <a:t>Bottom-up: agglomerative</a:t>
            </a:r>
          </a:p>
          <a:p>
            <a:pPr lvl="1"/>
            <a:r>
              <a:rPr lang="en-US" dirty="0" smtClean="0"/>
              <a:t>Top-down: divisive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82" y="1722440"/>
            <a:ext cx="4093129" cy="5008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2412" y="6488668"/>
            <a:ext cx="108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Slides adapted from David Sontag, Luke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Zettlemoyer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Vibhav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Gogate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Guestrin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Andrew Moore, Dan Klein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Examples: Image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an image into regions that are perceptually similar to humans.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455" y="6488668"/>
            <a:ext cx="1197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Slides adapted from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James Hays, David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Sontag, Luke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Zettlemoyer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Vibhav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Gogate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Guestrin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Andrew Moore, Dan Klein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2357744"/>
            <a:ext cx="5969000" cy="40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Examples: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species based on e.g. genetic or phenotype similarity.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455" y="6488668"/>
            <a:ext cx="1183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Slides adapted from David Sontag, Luke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Zettlemoyer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Vibhav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Gogate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Guestrin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Andrew Moore, Dan Klein. Image: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[1]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9"/>
          <a:stretch/>
        </p:blipFill>
        <p:spPr>
          <a:xfrm>
            <a:off x="3808412" y="2362200"/>
            <a:ext cx="4358381" cy="4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 smtClean="0"/>
              <a:t>Iterate until 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Initialize</a:t>
            </a:r>
            <a:r>
              <a:rPr lang="en-US" dirty="0" smtClean="0">
                <a:solidFill>
                  <a:srgbClr val="0070C0"/>
                </a:solidFill>
              </a:rPr>
              <a:t>: Pick 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en-US" dirty="0" smtClean="0">
                <a:solidFill>
                  <a:srgbClr val="0070C0"/>
                </a:solidFill>
              </a:rPr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514012" y="1371600"/>
            <a:ext cx="365798" cy="11856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825925" y="1371600"/>
            <a:ext cx="253689" cy="6276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9683414" y="1270861"/>
            <a:ext cx="622959" cy="34315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87743" y="516963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Cluster centers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026" y="175408"/>
            <a:ext cx="1787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color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should this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point be?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666412" y="1560372"/>
            <a:ext cx="449329" cy="19976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Supervised and unsupervised learning</a:t>
            </a:r>
          </a:p>
          <a:p>
            <a:r>
              <a:rPr lang="en-US" sz="2600" dirty="0" smtClean="0"/>
              <a:t>Simple learning models</a:t>
            </a:r>
          </a:p>
          <a:p>
            <a:pPr lvl="1"/>
            <a:r>
              <a:rPr lang="en-US" sz="2600" dirty="0"/>
              <a:t>Clustering</a:t>
            </a:r>
          </a:p>
          <a:p>
            <a:pPr lvl="1"/>
            <a:r>
              <a:rPr lang="en-US" sz="2600" dirty="0" smtClean="0"/>
              <a:t>Linear </a:t>
            </a:r>
            <a:r>
              <a:rPr lang="en-US" sz="2600" dirty="0"/>
              <a:t>regression</a:t>
            </a:r>
          </a:p>
          <a:p>
            <a:pPr lvl="1"/>
            <a:r>
              <a:rPr lang="en-US" sz="2600" dirty="0"/>
              <a:t>Linear Support Vector Machines (SVM)</a:t>
            </a:r>
          </a:p>
          <a:p>
            <a:pPr lvl="1"/>
            <a:r>
              <a:rPr lang="en-US" sz="2600" dirty="0" smtClean="0"/>
              <a:t>k-Nearest Neighbors</a:t>
            </a:r>
          </a:p>
          <a:p>
            <a:r>
              <a:rPr lang="en-US" sz="2600" dirty="0" err="1" smtClean="0"/>
              <a:t>Overfitting</a:t>
            </a:r>
            <a:r>
              <a:rPr lang="en-US" sz="2600" dirty="0" smtClean="0"/>
              <a:t> and generalization</a:t>
            </a:r>
          </a:p>
          <a:p>
            <a:r>
              <a:rPr lang="en-US" sz="2600" dirty="0" smtClean="0"/>
              <a:t>Training, testing, validation</a:t>
            </a:r>
            <a:endParaRPr lang="en-US" sz="2600" dirty="0"/>
          </a:p>
          <a:p>
            <a:r>
              <a:rPr lang="en-US" sz="2600" dirty="0" smtClean="0"/>
              <a:t>Balanced datasets</a:t>
            </a:r>
          </a:p>
          <a:p>
            <a:r>
              <a:rPr lang="en-US" sz="2600" dirty="0" smtClean="0"/>
              <a:t>Measuring performance of a classifier</a:t>
            </a:r>
          </a:p>
        </p:txBody>
      </p:sp>
    </p:spTree>
    <p:extLst>
      <p:ext uri="{BB962C8B-B14F-4D97-AF65-F5344CB8AC3E}">
        <p14:creationId xmlns:p14="http://schemas.microsoft.com/office/powerpoint/2010/main" val="11860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026" y="175408"/>
            <a:ext cx="1787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color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should this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point be?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666412" y="1560372"/>
            <a:ext cx="449329" cy="19976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026" y="175408"/>
            <a:ext cx="1787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color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should this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point be?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113003" y="1508982"/>
            <a:ext cx="349760" cy="2268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026" y="175408"/>
            <a:ext cx="1787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color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should this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point be?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113003" y="1508982"/>
            <a:ext cx="349760" cy="2268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Assign each point based on the closest cluster center.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Update each cluster center based on the mean of the points assigned to it.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16582" y="2487478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 w="762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079700" y="2924013"/>
            <a:ext cx="304800" cy="304800"/>
          </a:xfrm>
          <a:prstGeom prst="ellipse">
            <a:avLst/>
          </a:prstGeom>
          <a:solidFill>
            <a:srgbClr val="00B0F0">
              <a:alpha val="25000"/>
            </a:srgbClr>
          </a:solidFill>
          <a:ln w="762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38202" y="5467899"/>
            <a:ext cx="304800" cy="304800"/>
          </a:xfrm>
          <a:prstGeom prst="ellipse">
            <a:avLst/>
          </a:prstGeom>
          <a:solidFill>
            <a:srgbClr val="92D050">
              <a:alpha val="25000"/>
            </a:srgbClr>
          </a:solidFill>
          <a:ln w="762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9268982" y="2392144"/>
            <a:ext cx="349760" cy="2477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1022455" y="2918559"/>
            <a:ext cx="229314" cy="18110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389913" y="5181296"/>
            <a:ext cx="164373" cy="4161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16582" y="2487478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 w="762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079700" y="2924013"/>
            <a:ext cx="304800" cy="304800"/>
          </a:xfrm>
          <a:prstGeom prst="ellipse">
            <a:avLst/>
          </a:prstGeom>
          <a:solidFill>
            <a:srgbClr val="00B0F0">
              <a:alpha val="25000"/>
            </a:srgbClr>
          </a:solidFill>
          <a:ln w="762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38202" y="5467899"/>
            <a:ext cx="304800" cy="304800"/>
          </a:xfrm>
          <a:prstGeom prst="ellipse">
            <a:avLst/>
          </a:prstGeom>
          <a:solidFill>
            <a:srgbClr val="92D050">
              <a:alpha val="25000"/>
            </a:srgbClr>
          </a:solidFill>
          <a:ln w="762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8320" y="3310679"/>
            <a:ext cx="290335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Any changes? 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6" name="Straight Arrow Connector 25"/>
          <p:cNvCxnSpPr>
            <a:endCxn id="19" idx="0"/>
          </p:cNvCxnSpPr>
          <p:nvPr/>
        </p:nvCxnSpPr>
        <p:spPr>
          <a:xfrm>
            <a:off x="10514012" y="1371600"/>
            <a:ext cx="718088" cy="15524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8" idx="0"/>
          </p:cNvCxnSpPr>
          <p:nvPr/>
        </p:nvCxnSpPr>
        <p:spPr>
          <a:xfrm flipH="1">
            <a:off x="9268982" y="1131376"/>
            <a:ext cx="711927" cy="135610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" idx="0"/>
          </p:cNvCxnSpPr>
          <p:nvPr/>
        </p:nvCxnSpPr>
        <p:spPr>
          <a:xfrm flipH="1">
            <a:off x="9390602" y="1270861"/>
            <a:ext cx="915772" cy="41970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87743" y="516963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Cluster centers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16582" y="2487478"/>
            <a:ext cx="304800" cy="304800"/>
          </a:xfrm>
          <a:prstGeom prst="ellipse">
            <a:avLst/>
          </a:prstGeom>
          <a:solidFill>
            <a:srgbClr val="FF0000">
              <a:alpha val="25000"/>
            </a:srgbClr>
          </a:solidFill>
          <a:ln w="762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079700" y="2924013"/>
            <a:ext cx="304800" cy="304800"/>
          </a:xfrm>
          <a:prstGeom prst="ellipse">
            <a:avLst/>
          </a:prstGeom>
          <a:solidFill>
            <a:srgbClr val="00B0F0">
              <a:alpha val="25000"/>
            </a:srgbClr>
          </a:solidFill>
          <a:ln w="762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38202" y="5467899"/>
            <a:ext cx="304800" cy="304800"/>
          </a:xfrm>
          <a:prstGeom prst="ellipse">
            <a:avLst/>
          </a:prstGeom>
          <a:solidFill>
            <a:srgbClr val="92D050">
              <a:alpha val="25000"/>
            </a:srgbClr>
          </a:solidFill>
          <a:ln w="7620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8151971" cy="4525963"/>
          </a:xfrm>
        </p:spPr>
        <p:txBody>
          <a:bodyPr/>
          <a:lstStyle/>
          <a:p>
            <a:r>
              <a:rPr lang="en-US" dirty="0" smtClean="0"/>
              <a:t>Iterative clustering algorithm based on partitioning (flat).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Initialize</a:t>
            </a:r>
            <a:r>
              <a:rPr lang="en-US" dirty="0" smtClean="0"/>
              <a:t>: Pick </a:t>
            </a:r>
            <a:r>
              <a:rPr lang="en-US" i="1" dirty="0" smtClean="0"/>
              <a:t>k</a:t>
            </a:r>
            <a:r>
              <a:rPr lang="en-US" dirty="0" smtClean="0"/>
              <a:t> random points as cluster centers.</a:t>
            </a:r>
          </a:p>
          <a:p>
            <a:r>
              <a:rPr lang="en-US" b="1" dirty="0"/>
              <a:t>Iterate until </a:t>
            </a:r>
            <a:r>
              <a:rPr lang="en-US" b="1" dirty="0" smtClean="0"/>
              <a:t>convergence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Assign each point based on the closest cluster center.</a:t>
            </a:r>
          </a:p>
          <a:p>
            <a:pPr lvl="1"/>
            <a:r>
              <a:rPr lang="en-US" dirty="0" smtClean="0"/>
              <a:t>Update each cluster center based on the mean of the points assigned to it.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8439" y="535260"/>
            <a:ext cx="293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Result of k-Means: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Clustering: k-Means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722441"/>
                <a:ext cx="8151971" cy="4525963"/>
              </a:xfrm>
            </p:spPr>
            <p:txBody>
              <a:bodyPr/>
              <a:lstStyle/>
              <a:p>
                <a:r>
                  <a:rPr lang="en-US" dirty="0" smtClean="0"/>
                  <a:t>Minimizes within-cluster sum of squares distance: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dirty="0" smtClean="0"/>
              </a:p>
              <a:p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mean of the points belonging </a:t>
                </a:r>
                <a:br>
                  <a:rPr lang="en-US" dirty="0" smtClean="0"/>
                </a:br>
                <a:r>
                  <a:rPr lang="en-US" dirty="0" smtClean="0"/>
                  <a:t>to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No guarantee algorithm will converge to</a:t>
                </a:r>
                <a:br>
                  <a:rPr lang="en-US" dirty="0" smtClean="0"/>
                </a:br>
                <a:r>
                  <a:rPr lang="en-US" dirty="0" smtClean="0"/>
                  <a:t>global</a:t>
                </a:r>
                <a:r>
                  <a:rPr lang="en-US" dirty="0"/>
                  <a:t> </a:t>
                </a:r>
                <a:r>
                  <a:rPr lang="en-US" dirty="0" smtClean="0"/>
                  <a:t>minimum.</a:t>
                </a:r>
              </a:p>
              <a:p>
                <a:r>
                  <a:rPr lang="en-US" dirty="0" smtClean="0"/>
                  <a:t>Can run several times and take best result</a:t>
                </a:r>
                <a:br>
                  <a:rPr lang="en-US" dirty="0" smtClean="0"/>
                </a:br>
                <a:r>
                  <a:rPr lang="en-US" dirty="0" smtClean="0"/>
                  <a:t>according to (1).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722441"/>
                <a:ext cx="8151971" cy="4525963"/>
              </a:xfrm>
              <a:blipFill rotWithShape="0">
                <a:blip r:embed="rId2"/>
                <a:stretch>
                  <a:fillRect l="-1346" t="-1752" b="-1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609012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599612" y="2133600"/>
            <a:ext cx="304800" cy="3048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818812" y="2678624"/>
            <a:ext cx="304800" cy="304800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472100" y="3200402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115741" y="4138048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3212" y="528492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74900" y="4397644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67300" y="594360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20985" y="5467899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20541" y="544507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76239" y="1720312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61412" y="174914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61412" y="4702444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447212" y="4943960"/>
            <a:ext cx="304800" cy="30480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56612" y="6394362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8439" y="535260"/>
            <a:ext cx="293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Result of k-Means: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2" y="2474122"/>
            <a:ext cx="4991100" cy="1511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8812" y="297180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(1)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Supervised, unsupervised, and reinforcement learning</a:t>
            </a:r>
          </a:p>
          <a:p>
            <a:r>
              <a:rPr lang="en-US" dirty="0" smtClean="0"/>
              <a:t>Simple learning models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b="1" dirty="0" smtClean="0"/>
              <a:t>Linear </a:t>
            </a:r>
            <a:r>
              <a:rPr lang="en-US" b="1" dirty="0"/>
              <a:t>regression</a:t>
            </a:r>
          </a:p>
          <a:p>
            <a:pPr lvl="1"/>
            <a:r>
              <a:rPr lang="en-US" dirty="0"/>
              <a:t>Linear Support Vector Machines (SVM)</a:t>
            </a:r>
          </a:p>
          <a:p>
            <a:pPr lvl="1"/>
            <a:r>
              <a:rPr lang="en-US" dirty="0" smtClean="0"/>
              <a:t>k-Nearest Neighbors</a:t>
            </a:r>
          </a:p>
          <a:p>
            <a:r>
              <a:rPr lang="en-US" dirty="0" err="1"/>
              <a:t>Overfitting</a:t>
            </a:r>
            <a:r>
              <a:rPr lang="en-US" dirty="0"/>
              <a:t> and generalization</a:t>
            </a:r>
          </a:p>
          <a:p>
            <a:r>
              <a:rPr lang="en-US" dirty="0"/>
              <a:t>Training, testing, </a:t>
            </a:r>
            <a:r>
              <a:rPr lang="en-US" dirty="0" smtClean="0"/>
              <a:t>validation</a:t>
            </a:r>
          </a:p>
          <a:p>
            <a:r>
              <a:rPr lang="en-US" dirty="0" smtClean="0"/>
              <a:t>Balanced </a:t>
            </a:r>
            <a:r>
              <a:rPr lang="en-US" dirty="0"/>
              <a:t>datasets</a:t>
            </a:r>
          </a:p>
        </p:txBody>
      </p:sp>
    </p:spTree>
    <p:extLst>
      <p:ext uri="{BB962C8B-B14F-4D97-AF65-F5344CB8AC3E}">
        <p14:creationId xmlns:p14="http://schemas.microsoft.com/office/powerpoint/2010/main" val="9113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Supervised, Unsupervised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Supervised learning</a:t>
            </a:r>
            <a:r>
              <a:rPr lang="en-US" dirty="0" smtClean="0"/>
              <a:t>: computer presented with example inputs and desired outputs by a “teacher”, goal is to learn general rule that maps inputs to outputs.</a:t>
            </a:r>
          </a:p>
          <a:p>
            <a:r>
              <a:rPr lang="en-US" b="1" dirty="0" smtClean="0"/>
              <a:t>Unsupervised learning</a:t>
            </a:r>
            <a:r>
              <a:rPr lang="en-US" dirty="0" smtClean="0"/>
              <a:t>: No output labels are given to the algorithm, leaving it on its own to find structure in the inputs.</a:t>
            </a:r>
          </a:p>
        </p:txBody>
      </p:sp>
    </p:spTree>
    <p:extLst>
      <p:ext uri="{BB962C8B-B14F-4D97-AF65-F5344CB8AC3E}">
        <p14:creationId xmlns:p14="http://schemas.microsoft.com/office/powerpoint/2010/main" val="1782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Uses a linear model to model relationship between dependent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en-US" dirty="0" smtClean="0"/>
                  <a:t>, and input (independent) variables </a:t>
                </a:r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…, 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n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Is this supervised or unsupervised learning?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122612" y="3124200"/>
            <a:ext cx="6007282" cy="3629509"/>
            <a:chOff x="2894012" y="2968949"/>
            <a:chExt cx="6407188" cy="38711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012" y="3084939"/>
              <a:ext cx="5689600" cy="37551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837612" y="6248404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6612" y="2968949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8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22612" y="3124200"/>
            <a:ext cx="6007282" cy="3629509"/>
            <a:chOff x="2894012" y="2968949"/>
            <a:chExt cx="6407188" cy="38711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4012" y="3084939"/>
              <a:ext cx="5689600" cy="375513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837612" y="6248404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6612" y="2968949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Uses a linear model to model relationship between dependent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en-US" dirty="0" smtClean="0"/>
                  <a:t>, and input (independent) variables </a:t>
                </a:r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…, 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n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11990" y="3581400"/>
                <a:ext cx="7099316" cy="2561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For each observation (data point)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b="0" i="1" dirty="0" err="1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b="0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= 1,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b="0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…,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 m:</a:t>
                </a:r>
                <a:b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</a:br>
                <a:endParaRPr lang="en-US" sz="6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      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𝑦𝑖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𝐰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𝐱</m:t>
                      </m:r>
                      <m:r>
                        <a:rPr lang="en-US" sz="2800" b="0" i="1" baseline="-2500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             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w</m:t>
                      </m:r>
                      <m:r>
                        <a:rPr lang="en-US" sz="2800" b="0" i="0" baseline="-2500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,1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…+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w</m:t>
                      </m:r>
                      <m:r>
                        <m:rPr>
                          <m:sty m:val="p"/>
                        </m:rPr>
                        <a:rPr lang="en-US" sz="2800" b="0" i="0" baseline="-2500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n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+…+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charset="0"/>
                  <a:ea typeface="Cambria Math" charset="0"/>
                  <a:cs typeface="Cambria Math" charset="0"/>
                </a:endParaRPr>
              </a:p>
              <a:p>
                <a:endParaRPr lang="en-US" sz="1100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is observation </a:t>
                </a:r>
                <a:r>
                  <a:rPr lang="en-US" sz="2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of input variable 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j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Parameters of model: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:r>
                  <a:rPr lang="en-US" sz="2800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2800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endParaRPr lang="en-US" sz="1100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990" y="3581400"/>
                <a:ext cx="7099316" cy="2561983"/>
              </a:xfrm>
              <a:prstGeom prst="rect">
                <a:avLst/>
              </a:prstGeom>
              <a:blipFill rotWithShape="0">
                <a:blip r:embed="rId4"/>
                <a:stretch>
                  <a:fillRect l="-1715" t="-2370" r="-686" b="-54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9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22612" y="3124200"/>
            <a:ext cx="6007282" cy="3629509"/>
            <a:chOff x="2894012" y="2968949"/>
            <a:chExt cx="6407188" cy="38711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4012" y="3084939"/>
              <a:ext cx="5689600" cy="37551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837612" y="6248404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6612" y="2968949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simply the model by adding additional input that is always one: 	</a:t>
            </a:r>
            <a:r>
              <a:rPr lang="en-US" i="1" dirty="0" smtClean="0"/>
              <a:t>x</a:t>
            </a:r>
            <a:r>
              <a:rPr lang="en-US" i="1" baseline="-25000" dirty="0" smtClean="0"/>
              <a:t>i,n</a:t>
            </a:r>
            <a:r>
              <a:rPr lang="en-US" baseline="-25000" dirty="0" smtClean="0"/>
              <a:t>+1</a:t>
            </a:r>
            <a:r>
              <a:rPr lang="en-US" dirty="0" smtClean="0"/>
              <a:t> = 1            </a:t>
            </a:r>
            <a:r>
              <a:rPr lang="en-US" i="1" dirty="0" err="1" smtClean="0"/>
              <a:t>i</a:t>
            </a:r>
            <a:r>
              <a:rPr lang="en-US" dirty="0" smtClean="0"/>
              <a:t> = 1, …,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corresponding parameter in </a:t>
            </a:r>
            <a:r>
              <a:rPr lang="en-US" b="1" dirty="0" smtClean="0"/>
              <a:t>w</a:t>
            </a:r>
            <a:r>
              <a:rPr lang="en-US" dirty="0" smtClean="0"/>
              <a:t> is called the </a:t>
            </a:r>
            <a:r>
              <a:rPr lang="en-US" b="1" dirty="0" smtClean="0"/>
              <a:t>intercept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0458" y="3337426"/>
                <a:ext cx="9190336" cy="3389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For each observation (data point)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b="0" i="1" dirty="0" err="1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b="0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= 1,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b="0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…,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  <a:t> m:</a:t>
                </a:r>
                <a:br>
                  <a: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rPr>
                </a:br>
                <a:endParaRPr lang="en-US" sz="6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      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𝑦𝑖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𝐰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𝐱</m:t>
                      </m:r>
                      <m:r>
                        <a:rPr lang="en-US" sz="2800" b="0" i="1" baseline="-2500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             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w</m:t>
                      </m:r>
                      <m:r>
                        <a:rPr lang="en-US" sz="2800" b="0" i="0" baseline="-2500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,1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8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…+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charset="0"/>
                  <a:ea typeface="Cambria Math" charset="0"/>
                  <a:cs typeface="Cambria Math" charset="0"/>
                </a:endParaRPr>
              </a:p>
              <a:p>
                <a:endParaRPr lang="en-US" sz="1100" i="1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Parameters of model:</a:t>
                </a:r>
                <a:r>
                  <a:rPr lang="en-US" sz="2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:r>
                  <a:rPr lang="en-US" sz="2800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  <a:br>
                  <a:rPr lang="en-US" sz="2800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800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en-US" sz="2800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Gives a system of linear equations that we can solve for</a:t>
                </a:r>
                <a:b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unknowns </a:t>
                </a:r>
                <a:r>
                  <a:rPr lang="en-US" sz="28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w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using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linear least squares (see previous lectures).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458" y="3337426"/>
                <a:ext cx="9190336" cy="3389069"/>
              </a:xfrm>
              <a:prstGeom prst="rect">
                <a:avLst/>
              </a:prstGeom>
              <a:blipFill rotWithShape="0">
                <a:blip r:embed="rId3"/>
                <a:stretch>
                  <a:fillRect l="-1258" t="-1613" b="-39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6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Least Squares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(want to achieve this in least square sense):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Linear least squares solution: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1981" y="4012636"/>
                <a:ext cx="11199813" cy="6628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𝐰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2800" b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𝐗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T</m:t>
                          </m:r>
                        </m:sup>
                      </m:sSup>
                      <m:r>
                        <a:rPr lang="en-US" sz="2800" b="1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𝒚</m:t>
                      </m:r>
                    </m:oMath>
                  </m:oMathPara>
                </a14:m>
                <a:endParaRPr lang="en-US" sz="2800" b="1" i="1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81" y="4012636"/>
                <a:ext cx="11199813" cy="6628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89612" y="2362200"/>
            <a:ext cx="6431569" cy="2964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is the matrix with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ij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being observation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of input variable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the vector of dependent variable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(output) observations.</a:t>
            </a:r>
          </a:p>
          <a:p>
            <a:endParaRPr lang="en-US" sz="2800" b="1" baseline="-25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w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are unknown parameters of linear model.</a:t>
            </a:r>
            <a:endParaRPr lang="en-US" sz="2800" b="1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1981" y="2394857"/>
                <a:ext cx="4426632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𝐲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𝐗𝐰</m:t>
                      </m:r>
                    </m:oMath>
                  </m:oMathPara>
                </a14:m>
                <a:endParaRPr lang="en-US" sz="2800" b="1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81" y="2394857"/>
                <a:ext cx="442663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4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Supervised, unsupervised, and reinforcement learning</a:t>
            </a:r>
          </a:p>
          <a:p>
            <a:r>
              <a:rPr lang="en-US" sz="2600" dirty="0" smtClean="0"/>
              <a:t>Simple learning models</a:t>
            </a:r>
          </a:p>
          <a:p>
            <a:pPr lvl="1"/>
            <a:r>
              <a:rPr lang="en-US" sz="2600" dirty="0"/>
              <a:t>Clustering</a:t>
            </a:r>
          </a:p>
          <a:p>
            <a:pPr lvl="1"/>
            <a:r>
              <a:rPr lang="en-US" sz="2600" dirty="0" smtClean="0"/>
              <a:t>Linear </a:t>
            </a:r>
            <a:r>
              <a:rPr lang="en-US" sz="2600" dirty="0"/>
              <a:t>regression</a:t>
            </a:r>
          </a:p>
          <a:p>
            <a:pPr lvl="1"/>
            <a:r>
              <a:rPr lang="en-US" sz="2600" b="1" dirty="0"/>
              <a:t>Linear Support Vector Machines (SVM)</a:t>
            </a:r>
          </a:p>
          <a:p>
            <a:pPr lvl="1"/>
            <a:r>
              <a:rPr lang="en-US" sz="2600" dirty="0" smtClean="0"/>
              <a:t>k-Nearest Neighbors</a:t>
            </a:r>
          </a:p>
          <a:p>
            <a:r>
              <a:rPr lang="en-US" sz="2600" dirty="0" err="1"/>
              <a:t>Overfitting</a:t>
            </a:r>
            <a:r>
              <a:rPr lang="en-US" sz="2600" dirty="0"/>
              <a:t> and generalization</a:t>
            </a:r>
          </a:p>
          <a:p>
            <a:r>
              <a:rPr lang="en-US" sz="2600" dirty="0"/>
              <a:t>Training, testing, </a:t>
            </a:r>
            <a:r>
              <a:rPr lang="en-US" sz="2600" dirty="0" smtClean="0"/>
              <a:t>validation</a:t>
            </a:r>
            <a:endParaRPr lang="en-US" sz="2600" dirty="0"/>
          </a:p>
          <a:p>
            <a:r>
              <a:rPr lang="en-US" sz="2600" dirty="0" smtClean="0"/>
              <a:t>Balanced datasets</a:t>
            </a:r>
          </a:p>
          <a:p>
            <a:r>
              <a:rPr lang="en-US" sz="2400" dirty="0"/>
              <a:t>Measuring performance of a classifier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88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Support Vector Machines (SVM)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linear regression, we had input variables 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n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and we regressed them against a dependent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But what if we want to make a classifier?</a:t>
                </a:r>
              </a:p>
              <a:p>
                <a:r>
                  <a:rPr lang="en-US" dirty="0" smtClean="0"/>
                  <a:t>For example, a binary classifier could predict either </a:t>
                </a:r>
                <a:r>
                  <a:rPr lang="en-US" i="1" dirty="0" smtClean="0"/>
                  <a:t>y </a:t>
                </a:r>
                <a:r>
                  <a:rPr lang="en-US" dirty="0" smtClean="0"/>
                  <a:t>= -1,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= 1</a:t>
                </a:r>
              </a:p>
              <a:p>
                <a:r>
                  <a:rPr lang="en-US" dirty="0" smtClean="0"/>
                  <a:t>One simple option: use linear regression to find a linear model that best fits the data</a:t>
                </a:r>
              </a:p>
              <a:p>
                <a:r>
                  <a:rPr lang="en-US" dirty="0" smtClean="0"/>
                  <a:t>But this will not necessarily generalize well to new inputs.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7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Support Vector Machines (SVM)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if data are separable by a linear </a:t>
            </a:r>
            <a:r>
              <a:rPr lang="en-US" dirty="0" err="1" smtClean="0"/>
              <a:t>hyperplane</a:t>
            </a:r>
            <a:r>
              <a:rPr lang="en-US" dirty="0" smtClean="0"/>
              <a:t>, then maximize separation distance (margin) between points.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12" y="2743200"/>
            <a:ext cx="4002135" cy="4311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79168" y="6414579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 Wikipedia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Support Vector Machines (SVM)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data are not linearly separable, can use a </a:t>
            </a:r>
            <a:r>
              <a:rPr lang="en-US" b="1" dirty="0" smtClean="0"/>
              <a:t>soft margin classifier</a:t>
            </a:r>
            <a:r>
              <a:rPr lang="en-US" dirty="0" smtClean="0"/>
              <a:t>, which has an objective function that sums for all data points </a:t>
            </a:r>
            <a:r>
              <a:rPr lang="en-US" i="1" dirty="0" err="1" smtClean="0"/>
              <a:t>i</a:t>
            </a:r>
            <a:r>
              <a:rPr lang="en-US" dirty="0" smtClean="0"/>
              <a:t>, a penalty of zero if the data point is correctly classified, otherwise, the distance to the margin.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614" y="3509485"/>
            <a:ext cx="2872292" cy="30942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85626" y="3657600"/>
            <a:ext cx="127259" cy="127259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47012" y="5486400"/>
            <a:ext cx="127259" cy="12725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12885" y="3784859"/>
            <a:ext cx="976927" cy="9395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3217" y="3323194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Penalty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08618" y="4301836"/>
            <a:ext cx="1205346" cy="12053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224" y="4664574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Penalty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Supervised, unsupervised, and reinforcement learning</a:t>
            </a:r>
          </a:p>
          <a:p>
            <a:r>
              <a:rPr lang="en-US" sz="2600" dirty="0" smtClean="0"/>
              <a:t>Simple learning models</a:t>
            </a:r>
          </a:p>
          <a:p>
            <a:pPr lvl="1"/>
            <a:r>
              <a:rPr lang="en-US" sz="2600" dirty="0"/>
              <a:t>Clustering</a:t>
            </a:r>
          </a:p>
          <a:p>
            <a:pPr lvl="1"/>
            <a:r>
              <a:rPr lang="en-US" sz="2600" dirty="0" smtClean="0"/>
              <a:t>Linear </a:t>
            </a:r>
            <a:r>
              <a:rPr lang="en-US" sz="2600" dirty="0"/>
              <a:t>regression</a:t>
            </a:r>
          </a:p>
          <a:p>
            <a:pPr lvl="1"/>
            <a:r>
              <a:rPr lang="en-US" sz="2600" dirty="0"/>
              <a:t>Linear Support Vector Machines (SVM)</a:t>
            </a:r>
          </a:p>
          <a:p>
            <a:pPr lvl="1"/>
            <a:r>
              <a:rPr lang="en-US" sz="2600" b="1" dirty="0" smtClean="0"/>
              <a:t>k-Nearest Neighbors</a:t>
            </a:r>
          </a:p>
          <a:p>
            <a:r>
              <a:rPr lang="en-US" sz="2600" dirty="0" err="1"/>
              <a:t>Overfitting</a:t>
            </a:r>
            <a:r>
              <a:rPr lang="en-US" sz="2600" dirty="0"/>
              <a:t> and generalization</a:t>
            </a:r>
          </a:p>
          <a:p>
            <a:r>
              <a:rPr lang="en-US" sz="2600" dirty="0"/>
              <a:t>Training, testing, </a:t>
            </a:r>
            <a:r>
              <a:rPr lang="en-US" sz="2600" dirty="0" smtClean="0"/>
              <a:t>validation</a:t>
            </a:r>
            <a:endParaRPr lang="en-US" sz="2600" dirty="0"/>
          </a:p>
          <a:p>
            <a:r>
              <a:rPr lang="en-US" sz="2600" dirty="0" smtClean="0"/>
              <a:t>Balanced datasets</a:t>
            </a:r>
          </a:p>
          <a:p>
            <a:r>
              <a:rPr lang="en-US" sz="2400" dirty="0"/>
              <a:t>Measuring performance of a classifier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695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can measure distance between input features.</a:t>
                </a:r>
              </a:p>
              <a:p>
                <a:r>
                  <a:rPr lang="en-US" dirty="0"/>
                  <a:t>For </a:t>
                </a:r>
                <a:r>
                  <a:rPr lang="en-US" dirty="0" smtClean="0"/>
                  <a:t>example, Euclidean distance: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charset="0"/>
                          </a:rPr>
                          <m:t>𝐱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1">
                            <a:latin typeface="Cambria Math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charset="0"/>
                              </a:rPr>
                              <m:t>𝐱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>
                                <a:latin typeface="Cambria Math" charset="0"/>
                              </a:rPr>
                              <m:t>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i="1" dirty="0"/>
                  <a:t>k</a:t>
                </a:r>
                <a:r>
                  <a:rPr lang="en-US" dirty="0" smtClean="0"/>
                  <a:t>-Nearest Neighbors simply uses the distance to the nearest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points to determine the classification or regression.</a:t>
                </a:r>
              </a:p>
              <a:p>
                <a:pPr lvl="1"/>
                <a:r>
                  <a:rPr lang="en-US" dirty="0" smtClean="0"/>
                  <a:t>Classifier: take most common class within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nearest points</a:t>
                </a:r>
              </a:p>
              <a:p>
                <a:pPr lvl="1"/>
                <a:r>
                  <a:rPr lang="en-US" dirty="0" smtClean="0"/>
                  <a:t>Regression: take mean of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nearest points</a:t>
                </a:r>
              </a:p>
              <a:p>
                <a:r>
                  <a:rPr lang="en-US" dirty="0" smtClean="0"/>
                  <a:t>No parameters, so no need to “train” the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0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and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Classifier</a:t>
            </a:r>
            <a:r>
              <a:rPr lang="en-US" dirty="0" smtClean="0"/>
              <a:t>: identify to which discrete set of categories an observation belongs. e.g. classify an email as “spam” or “non-spam.”</a:t>
            </a:r>
          </a:p>
          <a:p>
            <a:r>
              <a:rPr lang="en-US" b="1" dirty="0" err="1" smtClean="0"/>
              <a:t>Regressors</a:t>
            </a:r>
            <a:r>
              <a:rPr lang="en-US" dirty="0" smtClean="0"/>
              <a:t>: predict a continuous quantity such as height (meters).</a:t>
            </a:r>
          </a:p>
        </p:txBody>
      </p:sp>
    </p:spTree>
    <p:extLst>
      <p:ext uri="{BB962C8B-B14F-4D97-AF65-F5344CB8AC3E}">
        <p14:creationId xmlns:p14="http://schemas.microsoft.com/office/powerpoint/2010/main" val="15912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Neighbors Example, k=3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22812" y="244185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3412" y="190845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932612" y="24534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85900" y="2975257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29541" y="3912903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37012" y="5059777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81100" y="5718459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34341" y="5219927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0039" y="1495167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5212" y="1524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75212" y="4477299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1012" y="4718815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70412" y="6169217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64469" y="2750485"/>
            <a:ext cx="2514600" cy="251460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12521" y="386887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7469" y="3737621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86741" y="4504638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11258" y="5048298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</a:t>
            </a:r>
            <a:r>
              <a:rPr lang="en-US" smtClean="0"/>
              <a:t>Neighbors Example, k=5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722812" y="244185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3412" y="190845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932612" y="245347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85900" y="2975257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29541" y="3912903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37012" y="5059777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81100" y="5718459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34341" y="5219927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0039" y="1495167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5212" y="1524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75212" y="4477299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1012" y="4718815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86741" y="4504638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11258" y="5048298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70412" y="6169217"/>
            <a:ext cx="304800" cy="3048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42064" y="2230653"/>
            <a:ext cx="3242251" cy="3242251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12521" y="386887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7469" y="3737621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Supervised, unsupervised, and reinforcement learning</a:t>
            </a:r>
          </a:p>
          <a:p>
            <a:r>
              <a:rPr lang="en-US" sz="2600" dirty="0" smtClean="0"/>
              <a:t>Simple learning models</a:t>
            </a:r>
          </a:p>
          <a:p>
            <a:pPr lvl="1"/>
            <a:r>
              <a:rPr lang="en-US" sz="2600" dirty="0"/>
              <a:t>Clustering</a:t>
            </a:r>
          </a:p>
          <a:p>
            <a:pPr lvl="1"/>
            <a:r>
              <a:rPr lang="en-US" sz="2600" dirty="0" smtClean="0"/>
              <a:t>Linear </a:t>
            </a:r>
            <a:r>
              <a:rPr lang="en-US" sz="2600" dirty="0"/>
              <a:t>regression</a:t>
            </a:r>
          </a:p>
          <a:p>
            <a:pPr lvl="1"/>
            <a:r>
              <a:rPr lang="en-US" sz="2600" dirty="0"/>
              <a:t>Linear Support Vector Machines (SVM)</a:t>
            </a:r>
          </a:p>
          <a:p>
            <a:pPr lvl="1"/>
            <a:r>
              <a:rPr lang="en-US" sz="2600" dirty="0" smtClean="0"/>
              <a:t>k-Nearest Neighbors</a:t>
            </a:r>
          </a:p>
          <a:p>
            <a:r>
              <a:rPr lang="en-US" sz="2600" b="1" dirty="0" err="1"/>
              <a:t>Overfitting</a:t>
            </a:r>
            <a:r>
              <a:rPr lang="en-US" sz="2600" b="1" dirty="0"/>
              <a:t> and generalization</a:t>
            </a:r>
          </a:p>
          <a:p>
            <a:r>
              <a:rPr lang="en-US" sz="2600" dirty="0" smtClean="0"/>
              <a:t>Training, testing, validation</a:t>
            </a:r>
            <a:endParaRPr lang="en-US" sz="2600" dirty="0"/>
          </a:p>
          <a:p>
            <a:r>
              <a:rPr lang="en-US" sz="2600" dirty="0" smtClean="0"/>
              <a:t>Balanced datasets</a:t>
            </a:r>
          </a:p>
          <a:p>
            <a:r>
              <a:rPr lang="en-US" sz="2400" dirty="0"/>
              <a:t>Measuring performance of a classifier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77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and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this model have decent prediction for new inputs?</a:t>
            </a:r>
            <a:br>
              <a:rPr lang="en-US" dirty="0" smtClean="0"/>
            </a:br>
            <a:r>
              <a:rPr lang="en-US" dirty="0" smtClean="0"/>
              <a:t>(i.e. inputs similar to the training exemplars in blue)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91" y="2686928"/>
            <a:ext cx="3886842" cy="41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and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the model here, shown as the blue curve?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50361" y="41148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79168" y="6414579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 Wikipedia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722" y="2650338"/>
            <a:ext cx="5815381" cy="3948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7890" y="634064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x1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and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Overfitting</a:t>
            </a:r>
            <a:r>
              <a:rPr lang="en-US" dirty="0" smtClean="0"/>
              <a:t>: the model describes random noise or errors instead of the underlying relationship.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50361" y="2650338"/>
            <a:ext cx="6251742" cy="4213524"/>
            <a:chOff x="2750361" y="2650338"/>
            <a:chExt cx="6251742" cy="42135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6722" y="2650338"/>
              <a:ext cx="5815381" cy="394890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67890" y="634064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x1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0361" y="41148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79168" y="6414579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 Wikipedia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and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Overfitting</a:t>
            </a:r>
            <a:r>
              <a:rPr lang="en-US" dirty="0" smtClean="0"/>
              <a:t>: the model describes random noise or errors instead of the underlying relationship.</a:t>
            </a:r>
          </a:p>
          <a:p>
            <a:r>
              <a:rPr lang="en-US" dirty="0" smtClean="0"/>
              <a:t>Frequently occurs when model is overly complex (e.g. has too many parameters) relative to the number of observations.</a:t>
            </a:r>
          </a:p>
          <a:p>
            <a:r>
              <a:rPr lang="en-US" dirty="0" smtClean="0"/>
              <a:t>Has poor predictive performance.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79168" y="6414579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 Wikipedia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39613" y="4228886"/>
            <a:ext cx="3909598" cy="2634975"/>
            <a:chOff x="2750361" y="2650338"/>
            <a:chExt cx="6251742" cy="42135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6722" y="2650338"/>
              <a:ext cx="5815381" cy="394890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67890" y="634064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x1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50361" y="41148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13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and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Overfitting</a:t>
            </a:r>
            <a:r>
              <a:rPr lang="en-US" dirty="0" smtClean="0"/>
              <a:t>: the model describes random noise or errors instead of the underlying relationship.</a:t>
            </a:r>
          </a:p>
          <a:p>
            <a:r>
              <a:rPr lang="en-US" dirty="0" smtClean="0"/>
              <a:t>Frequently occurs when model is overly complex (e.g. has too many parameters) relative to the number of observations.</a:t>
            </a:r>
          </a:p>
          <a:p>
            <a:r>
              <a:rPr lang="en-US" dirty="0" smtClean="0"/>
              <a:t>Has poor predictive performance.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79168" y="6414579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 Wikipedia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39613" y="4228886"/>
            <a:ext cx="3909598" cy="2634975"/>
            <a:chOff x="2750361" y="2650338"/>
            <a:chExt cx="6251742" cy="42135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6722" y="2650338"/>
              <a:ext cx="5815381" cy="394890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67890" y="634064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x1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50361" y="41148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7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and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rule of thumb for linear regression: </a:t>
            </a:r>
            <a:r>
              <a:rPr lang="en-US" b="1" dirty="0" smtClean="0">
                <a:hlinkClick r:id="rId2"/>
              </a:rPr>
              <a:t>one in ten rule</a:t>
            </a:r>
            <a:endParaRPr lang="en-US" b="1" dirty="0" smtClean="0"/>
          </a:p>
          <a:p>
            <a:r>
              <a:rPr lang="en-US" dirty="0" smtClean="0"/>
              <a:t>One predictive variable can be studied for every ten events.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general, want number of data points &gt;&gt; number of parameters.</a:t>
            </a:r>
          </a:p>
          <a:p>
            <a:r>
              <a:rPr lang="en-US" dirty="0" smtClean="0"/>
              <a:t>But models with more parameters often perform better!</a:t>
            </a:r>
          </a:p>
          <a:p>
            <a:r>
              <a:rPr lang="en-US" dirty="0" smtClean="0"/>
              <a:t>One solution: gradually increase number of parameters in model until it starts to </a:t>
            </a:r>
            <a:r>
              <a:rPr lang="en-US" dirty="0" err="1" smtClean="0"/>
              <a:t>overfit</a:t>
            </a:r>
            <a:r>
              <a:rPr lang="en-US" dirty="0" smtClean="0"/>
              <a:t>, and then stop.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79168" y="6414579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From Wikipedia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Example with 2D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sz="3200" dirty="0"/>
              <a:t> </a:t>
            </a:r>
            <a:r>
              <a:rPr lang="en-US" dirty="0" smtClean="0">
                <a:hlinkClick r:id="rId2"/>
              </a:rPr>
              <a:t>ConvnetJS Demo: 2D Classification with Neural Networks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2375416"/>
            <a:ext cx="3892550" cy="3892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2946" y="6378159"/>
            <a:ext cx="610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23 data points, 17 parameters (5 neurons)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58" y="5063494"/>
            <a:ext cx="1371600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58" y="3518545"/>
            <a:ext cx="13716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58" y="1981196"/>
            <a:ext cx="13716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50" y="5063494"/>
            <a:ext cx="13716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50" y="3505200"/>
            <a:ext cx="1371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Learning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97000"/>
            <a:ext cx="11460639" cy="4525963"/>
          </a:xfrm>
        </p:spPr>
        <p:txBody>
          <a:bodyPr/>
          <a:lstStyle/>
          <a:p>
            <a:r>
              <a:rPr lang="en-US" dirty="0" smtClean="0"/>
              <a:t>Learn given input image, whether it is truck or car? Training data: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921" y="6420155"/>
            <a:ext cx="814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Images are Creative Commons, sources: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hlinkClick r:id="rId7"/>
              </a:rPr>
              <a:t>[1]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hlinkClick r:id="rId8"/>
              </a:rPr>
              <a:t>[2]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hlinkClick r:id="rId9"/>
              </a:rPr>
              <a:t>[3]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hlinkClick r:id="rId10"/>
              </a:rPr>
              <a:t>[4]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hlinkClick r:id="rId11"/>
              </a:rPr>
              <a:t>[5]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  <a:hlinkClick r:id="rId12"/>
              </a:rPr>
              <a:t>[6]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8" y="1981196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632" y="243078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Label(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036" y="2430786"/>
            <a:ext cx="152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= Truck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044" y="3954790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Label(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2448" y="3954790"/>
            <a:ext cx="152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= Truck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044" y="551689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Label(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2448" y="5516892"/>
            <a:ext cx="152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= Truck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2540" y="2430786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Label(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8944" y="2430786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= Car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0952" y="3954790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Label(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97356" y="395479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= Car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0952" y="5516892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Label(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7356" y="5516892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) = Car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Example with 2D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sz="3200" dirty="0"/>
              <a:t> </a:t>
            </a:r>
            <a:r>
              <a:rPr lang="en-US" dirty="0" smtClean="0">
                <a:hlinkClick r:id="rId2"/>
              </a:rPr>
              <a:t>ConvnetJS Demo: 2D Classification with Neural Networks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27715" y="6378159"/>
            <a:ext cx="6312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23 data points, 32 parameters (10 neurons)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18" y="2375416"/>
            <a:ext cx="3872988" cy="38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0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Example with 2D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</a:t>
            </a:r>
            <a:r>
              <a:rPr lang="en-US" sz="3200" dirty="0"/>
              <a:t> </a:t>
            </a:r>
            <a:r>
              <a:rPr lang="en-US" dirty="0" smtClean="0">
                <a:hlinkClick r:id="rId2"/>
              </a:rPr>
              <a:t>ConvnetJS Demo: 2D Classification with Neural Networks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74871" y="6378159"/>
            <a:ext cx="7218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23 data points, 102 parameters (22 neurons total)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33" y="2373522"/>
            <a:ext cx="3949559" cy="39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Generalization error</a:t>
            </a:r>
            <a:r>
              <a:rPr lang="en-US" dirty="0" smtClean="0"/>
              <a:t> is a measure of how accurately an algorithm is able to predict outcome values for previously unseen data.</a:t>
            </a:r>
          </a:p>
          <a:p>
            <a:r>
              <a:rPr lang="en-US" dirty="0" smtClean="0"/>
              <a:t>A model that is </a:t>
            </a:r>
            <a:r>
              <a:rPr lang="en-US" b="1" dirty="0" err="1" smtClean="0"/>
              <a:t>overfit</a:t>
            </a:r>
            <a:r>
              <a:rPr lang="en-US" dirty="0" smtClean="0"/>
              <a:t> will have poor generalization.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3439043"/>
            <a:ext cx="2895600" cy="2888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3451938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Supervised, unsupervised, and reinforcement learning</a:t>
            </a:r>
          </a:p>
          <a:p>
            <a:r>
              <a:rPr lang="en-US" sz="2600" dirty="0" smtClean="0"/>
              <a:t>Simple learning models</a:t>
            </a:r>
          </a:p>
          <a:p>
            <a:pPr lvl="1"/>
            <a:r>
              <a:rPr lang="en-US" sz="2600" dirty="0"/>
              <a:t>Clustering</a:t>
            </a:r>
          </a:p>
          <a:p>
            <a:pPr lvl="1"/>
            <a:r>
              <a:rPr lang="en-US" sz="2600" dirty="0" smtClean="0"/>
              <a:t>Linear </a:t>
            </a:r>
            <a:r>
              <a:rPr lang="en-US" sz="2600" dirty="0"/>
              <a:t>regression</a:t>
            </a:r>
          </a:p>
          <a:p>
            <a:pPr lvl="1"/>
            <a:r>
              <a:rPr lang="en-US" sz="2600" dirty="0"/>
              <a:t>Linear Support Vector Machines (SVM)</a:t>
            </a:r>
          </a:p>
          <a:p>
            <a:pPr lvl="1"/>
            <a:r>
              <a:rPr lang="en-US" sz="2600" dirty="0" smtClean="0"/>
              <a:t>k-Nearest Neighbors</a:t>
            </a:r>
          </a:p>
          <a:p>
            <a:r>
              <a:rPr lang="en-US" sz="2600" dirty="0" err="1"/>
              <a:t>Overfitting</a:t>
            </a:r>
            <a:r>
              <a:rPr lang="en-US" sz="2600" dirty="0"/>
              <a:t> and generalization</a:t>
            </a:r>
          </a:p>
          <a:p>
            <a:r>
              <a:rPr lang="en-US" sz="2600" b="1" dirty="0"/>
              <a:t>Training, testing, </a:t>
            </a:r>
            <a:r>
              <a:rPr lang="en-US" sz="2600" b="1" dirty="0" smtClean="0"/>
              <a:t>validation</a:t>
            </a:r>
          </a:p>
          <a:p>
            <a:r>
              <a:rPr lang="en-US" sz="2600" dirty="0" smtClean="0"/>
              <a:t>Balanced datasets</a:t>
            </a:r>
          </a:p>
          <a:p>
            <a:r>
              <a:rPr lang="en-US" sz="2400" dirty="0"/>
              <a:t>Measuring performance of a classifier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42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Training, testing,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dataset into three parts by random sampling:</a:t>
            </a:r>
          </a:p>
          <a:p>
            <a:pPr lvl="1"/>
            <a:r>
              <a:rPr lang="en-US" b="1" dirty="0" smtClean="0"/>
              <a:t>Training dataset</a:t>
            </a:r>
            <a:r>
              <a:rPr lang="en-US" dirty="0" smtClean="0"/>
              <a:t>: model is fit directly to this data</a:t>
            </a:r>
          </a:p>
          <a:p>
            <a:pPr lvl="1"/>
            <a:r>
              <a:rPr lang="en-US" b="1" dirty="0" smtClean="0"/>
              <a:t>Testing dataset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model sees this data only once;</a:t>
            </a:r>
            <a:br>
              <a:rPr lang="en-US" dirty="0" smtClean="0"/>
            </a:br>
            <a:r>
              <a:rPr lang="en-US" dirty="0" smtClean="0"/>
              <a:t>used to measure the final performance of the classifier.</a:t>
            </a:r>
          </a:p>
          <a:p>
            <a:pPr lvl="1"/>
            <a:r>
              <a:rPr lang="en-US" b="1" dirty="0" smtClean="0"/>
              <a:t>Validation dataset: </a:t>
            </a:r>
            <a:r>
              <a:rPr lang="en-US" dirty="0" smtClean="0"/>
              <a:t>model is repeatedly “tested” on this data</a:t>
            </a:r>
            <a:br>
              <a:rPr lang="en-US" dirty="0" smtClean="0"/>
            </a:br>
            <a:r>
              <a:rPr lang="en-US" dirty="0" smtClean="0"/>
              <a:t>during the training process to gain insight into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r>
              <a:rPr lang="en-US" b="1" dirty="0" smtClean="0"/>
              <a:t>Common percentages:</a:t>
            </a:r>
          </a:p>
          <a:p>
            <a:pPr lvl="1"/>
            <a:r>
              <a:rPr lang="en-US" dirty="0" smtClean="0"/>
              <a:t>Training (80%), testing (15%), validation (5%).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51809" y="1819429"/>
            <a:ext cx="877014" cy="7088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Repeatedly partition data into subsets: training and test.</a:t>
            </a:r>
          </a:p>
          <a:p>
            <a:r>
              <a:rPr lang="en-US" dirty="0" smtClean="0"/>
              <a:t>Take mean performance of classifier over all such partitions.</a:t>
            </a:r>
          </a:p>
          <a:p>
            <a:r>
              <a:rPr lang="en-US" b="1" dirty="0" smtClean="0"/>
              <a:t>Leave one out</a:t>
            </a:r>
            <a:r>
              <a:rPr lang="en-US" dirty="0" smtClean="0"/>
              <a:t>: train on n-1 samples, test on 1 sample.</a:t>
            </a:r>
          </a:p>
          <a:p>
            <a:pPr lvl="1"/>
            <a:r>
              <a:rPr lang="en-US" dirty="0" smtClean="0"/>
              <a:t>Requires training n times.</a:t>
            </a:r>
          </a:p>
          <a:p>
            <a:r>
              <a:rPr lang="en-US" b="1" dirty="0" smtClean="0"/>
              <a:t>k-fold cross-validation</a:t>
            </a:r>
            <a:r>
              <a:rPr lang="en-US" dirty="0" smtClean="0"/>
              <a:t>: randomly partition data into k subsets (folds), at each iteration, train on k-1 folds, test on the other fold.</a:t>
            </a:r>
          </a:p>
          <a:p>
            <a:pPr lvl="1"/>
            <a:r>
              <a:rPr lang="en-US" dirty="0" smtClean="0"/>
              <a:t>Requires training k times.</a:t>
            </a:r>
          </a:p>
          <a:p>
            <a:pPr lvl="1"/>
            <a:r>
              <a:rPr lang="en-US" dirty="0" smtClean="0"/>
              <a:t>Common: 10-fold cross-validation</a:t>
            </a:r>
          </a:p>
        </p:txBody>
      </p:sp>
    </p:spTree>
    <p:extLst>
      <p:ext uri="{BB962C8B-B14F-4D97-AF65-F5344CB8AC3E}">
        <p14:creationId xmlns:p14="http://schemas.microsoft.com/office/powerpoint/2010/main" val="13001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Supervised, unsupervised, and reinforcement learning</a:t>
            </a:r>
          </a:p>
          <a:p>
            <a:r>
              <a:rPr lang="en-US" sz="2600" dirty="0" smtClean="0"/>
              <a:t>Simple learning models</a:t>
            </a:r>
          </a:p>
          <a:p>
            <a:pPr lvl="1"/>
            <a:r>
              <a:rPr lang="en-US" sz="2600" dirty="0"/>
              <a:t>Clustering</a:t>
            </a:r>
          </a:p>
          <a:p>
            <a:pPr lvl="1"/>
            <a:r>
              <a:rPr lang="en-US" sz="2600" dirty="0" smtClean="0"/>
              <a:t>Linear </a:t>
            </a:r>
            <a:r>
              <a:rPr lang="en-US" sz="2600" dirty="0"/>
              <a:t>regression</a:t>
            </a:r>
          </a:p>
          <a:p>
            <a:pPr lvl="1"/>
            <a:r>
              <a:rPr lang="en-US" sz="2600" dirty="0"/>
              <a:t>Linear Support Vector Machines (SVM)</a:t>
            </a:r>
          </a:p>
          <a:p>
            <a:pPr lvl="1"/>
            <a:r>
              <a:rPr lang="en-US" sz="2600" dirty="0" smtClean="0"/>
              <a:t>k-Nearest Neighbors</a:t>
            </a:r>
          </a:p>
          <a:p>
            <a:r>
              <a:rPr lang="en-US" sz="2600" dirty="0" err="1"/>
              <a:t>Overfitting</a:t>
            </a:r>
            <a:r>
              <a:rPr lang="en-US" sz="2600" dirty="0"/>
              <a:t> and generalization</a:t>
            </a:r>
          </a:p>
          <a:p>
            <a:r>
              <a:rPr lang="en-US" sz="2600" dirty="0"/>
              <a:t>Training, testing, </a:t>
            </a:r>
            <a:r>
              <a:rPr lang="en-US" sz="2600" dirty="0" smtClean="0"/>
              <a:t>validation</a:t>
            </a:r>
          </a:p>
          <a:p>
            <a:r>
              <a:rPr lang="en-US" sz="2600" b="1" dirty="0" smtClean="0"/>
              <a:t>Balanced datasets</a:t>
            </a:r>
          </a:p>
          <a:p>
            <a:r>
              <a:rPr lang="en-US" sz="2400" dirty="0"/>
              <a:t>Measuring performance of a classifier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332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Unbalanced dataset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Suppose we have a binary classification problem (labels: 0, 1)</a:t>
            </a:r>
          </a:p>
          <a:p>
            <a:pPr lvl="1"/>
            <a:r>
              <a:rPr lang="en-US" dirty="0" smtClean="0"/>
              <a:t>Suppose 99% of our observations are class 0.</a:t>
            </a:r>
          </a:p>
          <a:p>
            <a:pPr lvl="1"/>
            <a:r>
              <a:rPr lang="en-US" dirty="0" smtClean="0"/>
              <a:t>We might learn the model “everything is zero.”</a:t>
            </a:r>
          </a:p>
          <a:p>
            <a:pPr lvl="1"/>
            <a:r>
              <a:rPr lang="en-US" dirty="0" smtClean="0"/>
              <a:t>This model would be 99% accurate, but not model class 1 at all.</a:t>
            </a:r>
          </a:p>
          <a:p>
            <a:r>
              <a:rPr lang="en-US" b="1" dirty="0" smtClean="0"/>
              <a:t>Balanced dataset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Equal numbers of observations of each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Supervised, unsupervised, and reinforcement learning</a:t>
            </a:r>
          </a:p>
          <a:p>
            <a:r>
              <a:rPr lang="en-US" sz="2600" dirty="0" smtClean="0"/>
              <a:t>Simple learning models</a:t>
            </a:r>
          </a:p>
          <a:p>
            <a:pPr lvl="1"/>
            <a:r>
              <a:rPr lang="en-US" sz="2600" dirty="0"/>
              <a:t>Clustering</a:t>
            </a:r>
          </a:p>
          <a:p>
            <a:pPr lvl="1"/>
            <a:r>
              <a:rPr lang="en-US" sz="2600" dirty="0" smtClean="0"/>
              <a:t>Linear </a:t>
            </a:r>
            <a:r>
              <a:rPr lang="en-US" sz="2600" dirty="0"/>
              <a:t>regression</a:t>
            </a:r>
          </a:p>
          <a:p>
            <a:pPr lvl="1"/>
            <a:r>
              <a:rPr lang="en-US" sz="2600" dirty="0"/>
              <a:t>Linear Support Vector Machines (SVM)</a:t>
            </a:r>
          </a:p>
          <a:p>
            <a:pPr lvl="1"/>
            <a:r>
              <a:rPr lang="en-US" sz="2600" dirty="0" smtClean="0"/>
              <a:t>k-Nearest Neighbors</a:t>
            </a:r>
          </a:p>
          <a:p>
            <a:r>
              <a:rPr lang="en-US" sz="2600" dirty="0" err="1"/>
              <a:t>Overfitting</a:t>
            </a:r>
            <a:r>
              <a:rPr lang="en-US" sz="2600" dirty="0"/>
              <a:t> and generalization</a:t>
            </a:r>
          </a:p>
          <a:p>
            <a:r>
              <a:rPr lang="en-US" sz="2600" dirty="0"/>
              <a:t>Training, testing, </a:t>
            </a:r>
            <a:r>
              <a:rPr lang="en-US" sz="2600" dirty="0" smtClean="0"/>
              <a:t>validation</a:t>
            </a:r>
          </a:p>
          <a:p>
            <a:r>
              <a:rPr lang="en-US" sz="2600" dirty="0" smtClean="0"/>
              <a:t>Balanced datasets</a:t>
            </a:r>
          </a:p>
          <a:p>
            <a:r>
              <a:rPr lang="en-US" sz="2400" b="1" dirty="0"/>
              <a:t>Measuring performance of a classifier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244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 classes, n x n matrix comparing actual versus predicted classes.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25905"/>
              </p:ext>
            </p:extLst>
          </p:nvPr>
        </p:nvGraphicFramePr>
        <p:xfrm>
          <a:off x="3351212" y="2819400"/>
          <a:ext cx="5486400" cy="3713001"/>
        </p:xfrm>
        <a:graphic>
          <a:graphicData uri="http://schemas.openxmlformats.org/drawingml/2006/table">
            <a:tbl>
              <a:tblPr/>
              <a:tblGrid>
                <a:gridCol w="433137"/>
                <a:gridCol w="1548063"/>
                <a:gridCol w="1371600"/>
                <a:gridCol w="2133600"/>
              </a:tblGrid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Cat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Dog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6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31896" marR="31896" marT="318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Cat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Dog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Learning is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dataset of customers, each with 2 associated attributes (x</a:t>
            </a:r>
            <a:r>
              <a:rPr lang="en-US" baseline="-25000" dirty="0" smtClean="0"/>
              <a:t>1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  <a:r>
              <a:rPr lang="en-US" dirty="0" smtClean="0"/>
              <a:t>). We want to discover groups of similar customers.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447800" y="3270250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5612" y="2133600"/>
            <a:ext cx="0" cy="4171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4171" y="394561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5612" y="6280840"/>
            <a:ext cx="11186198" cy="24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7524" y="624840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00069" y="3443089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92044" y="4068836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999412" y="3513347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A0D8F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9217183" y="3225012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A0D8F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771469" y="4180936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A0D8F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027612" y="5188848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669299" y="5606439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932612" y="5599881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222432" y="5028374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497171" y="4402627"/>
            <a:ext cx="379412" cy="625747"/>
          </a:xfrm>
          <a:custGeom>
            <a:avLst/>
            <a:gdLst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35000 w 850900"/>
              <a:gd name="connsiteY20" fmla="*/ 152400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71500 w 850900"/>
              <a:gd name="connsiteY21" fmla="*/ 5080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92100 h 1422400"/>
              <a:gd name="connsiteX1" fmla="*/ 393700 w 850900"/>
              <a:gd name="connsiteY1" fmla="*/ 609600 h 1422400"/>
              <a:gd name="connsiteX2" fmla="*/ 0 w 850900"/>
              <a:gd name="connsiteY2" fmla="*/ 444500 h 1422400"/>
              <a:gd name="connsiteX3" fmla="*/ 0 w 850900"/>
              <a:gd name="connsiteY3" fmla="*/ 584200 h 1422400"/>
              <a:gd name="connsiteX4" fmla="*/ 393700 w 850900"/>
              <a:gd name="connsiteY4" fmla="*/ 749300 h 1422400"/>
              <a:gd name="connsiteX5" fmla="*/ 381000 w 850900"/>
              <a:gd name="connsiteY5" fmla="*/ 1003300 h 1422400"/>
              <a:gd name="connsiteX6" fmla="*/ 190500 w 850900"/>
              <a:gd name="connsiteY6" fmla="*/ 1346200 h 1422400"/>
              <a:gd name="connsiteX7" fmla="*/ 304800 w 850900"/>
              <a:gd name="connsiteY7" fmla="*/ 1422400 h 1422400"/>
              <a:gd name="connsiteX8" fmla="*/ 508000 w 850900"/>
              <a:gd name="connsiteY8" fmla="*/ 1016000 h 1422400"/>
              <a:gd name="connsiteX9" fmla="*/ 673100 w 850900"/>
              <a:gd name="connsiteY9" fmla="*/ 1397000 h 1422400"/>
              <a:gd name="connsiteX10" fmla="*/ 774700 w 850900"/>
              <a:gd name="connsiteY10" fmla="*/ 1333500 h 1422400"/>
              <a:gd name="connsiteX11" fmla="*/ 558800 w 850900"/>
              <a:gd name="connsiteY11" fmla="*/ 927100 h 1422400"/>
              <a:gd name="connsiteX12" fmla="*/ 533400 w 850900"/>
              <a:gd name="connsiteY12" fmla="*/ 749300 h 1422400"/>
              <a:gd name="connsiteX13" fmla="*/ 850900 w 850900"/>
              <a:gd name="connsiteY13" fmla="*/ 596900 h 1422400"/>
              <a:gd name="connsiteX14" fmla="*/ 850900 w 850900"/>
              <a:gd name="connsiteY14" fmla="*/ 457200 h 1422400"/>
              <a:gd name="connsiteX15" fmla="*/ 533400 w 850900"/>
              <a:gd name="connsiteY15" fmla="*/ 584200 h 1422400"/>
              <a:gd name="connsiteX16" fmla="*/ 520700 w 850900"/>
              <a:gd name="connsiteY16" fmla="*/ 355600 h 1422400"/>
              <a:gd name="connsiteX17" fmla="*/ 609600 w 850900"/>
              <a:gd name="connsiteY17" fmla="*/ 279400 h 1422400"/>
              <a:gd name="connsiteX18" fmla="*/ 609600 w 850900"/>
              <a:gd name="connsiteY18" fmla="*/ 279400 h 1422400"/>
              <a:gd name="connsiteX19" fmla="*/ 635000 w 850900"/>
              <a:gd name="connsiteY19" fmla="*/ 152400 h 1422400"/>
              <a:gd name="connsiteX20" fmla="*/ 600075 w 850900"/>
              <a:gd name="connsiteY20" fmla="*/ 92075 h 1422400"/>
              <a:gd name="connsiteX21" fmla="*/ 581025 w 850900"/>
              <a:gd name="connsiteY21" fmla="*/ 44450 h 1422400"/>
              <a:gd name="connsiteX22" fmla="*/ 457200 w 850900"/>
              <a:gd name="connsiteY22" fmla="*/ 0 h 1422400"/>
              <a:gd name="connsiteX23" fmla="*/ 317500 w 850900"/>
              <a:gd name="connsiteY23" fmla="*/ 12700 h 1422400"/>
              <a:gd name="connsiteX24" fmla="*/ 266700 w 850900"/>
              <a:gd name="connsiteY24" fmla="*/ 177800 h 1422400"/>
              <a:gd name="connsiteX25" fmla="*/ 266700 w 850900"/>
              <a:gd name="connsiteY25" fmla="*/ 177800 h 1422400"/>
              <a:gd name="connsiteX26" fmla="*/ 393700 w 850900"/>
              <a:gd name="connsiteY26" fmla="*/ 304800 h 1422400"/>
              <a:gd name="connsiteX27" fmla="*/ 444500 w 850900"/>
              <a:gd name="connsiteY27" fmla="*/ 292100 h 1422400"/>
              <a:gd name="connsiteX0" fmla="*/ 444500 w 850900"/>
              <a:gd name="connsiteY0" fmla="*/ 279400 h 1409700"/>
              <a:gd name="connsiteX1" fmla="*/ 393700 w 850900"/>
              <a:gd name="connsiteY1" fmla="*/ 596900 h 1409700"/>
              <a:gd name="connsiteX2" fmla="*/ 0 w 850900"/>
              <a:gd name="connsiteY2" fmla="*/ 431800 h 1409700"/>
              <a:gd name="connsiteX3" fmla="*/ 0 w 850900"/>
              <a:gd name="connsiteY3" fmla="*/ 571500 h 1409700"/>
              <a:gd name="connsiteX4" fmla="*/ 393700 w 850900"/>
              <a:gd name="connsiteY4" fmla="*/ 736600 h 1409700"/>
              <a:gd name="connsiteX5" fmla="*/ 381000 w 850900"/>
              <a:gd name="connsiteY5" fmla="*/ 990600 h 1409700"/>
              <a:gd name="connsiteX6" fmla="*/ 190500 w 850900"/>
              <a:gd name="connsiteY6" fmla="*/ 1333500 h 1409700"/>
              <a:gd name="connsiteX7" fmla="*/ 304800 w 850900"/>
              <a:gd name="connsiteY7" fmla="*/ 1409700 h 1409700"/>
              <a:gd name="connsiteX8" fmla="*/ 508000 w 850900"/>
              <a:gd name="connsiteY8" fmla="*/ 1003300 h 1409700"/>
              <a:gd name="connsiteX9" fmla="*/ 673100 w 850900"/>
              <a:gd name="connsiteY9" fmla="*/ 1384300 h 1409700"/>
              <a:gd name="connsiteX10" fmla="*/ 774700 w 850900"/>
              <a:gd name="connsiteY10" fmla="*/ 1320800 h 1409700"/>
              <a:gd name="connsiteX11" fmla="*/ 558800 w 850900"/>
              <a:gd name="connsiteY11" fmla="*/ 914400 h 1409700"/>
              <a:gd name="connsiteX12" fmla="*/ 533400 w 850900"/>
              <a:gd name="connsiteY12" fmla="*/ 736600 h 1409700"/>
              <a:gd name="connsiteX13" fmla="*/ 850900 w 850900"/>
              <a:gd name="connsiteY13" fmla="*/ 584200 h 1409700"/>
              <a:gd name="connsiteX14" fmla="*/ 850900 w 850900"/>
              <a:gd name="connsiteY14" fmla="*/ 444500 h 1409700"/>
              <a:gd name="connsiteX15" fmla="*/ 533400 w 850900"/>
              <a:gd name="connsiteY15" fmla="*/ 571500 h 1409700"/>
              <a:gd name="connsiteX16" fmla="*/ 520700 w 850900"/>
              <a:gd name="connsiteY16" fmla="*/ 342900 h 1409700"/>
              <a:gd name="connsiteX17" fmla="*/ 609600 w 850900"/>
              <a:gd name="connsiteY17" fmla="*/ 266700 h 1409700"/>
              <a:gd name="connsiteX18" fmla="*/ 609600 w 850900"/>
              <a:gd name="connsiteY18" fmla="*/ 266700 h 1409700"/>
              <a:gd name="connsiteX19" fmla="*/ 635000 w 850900"/>
              <a:gd name="connsiteY19" fmla="*/ 139700 h 1409700"/>
              <a:gd name="connsiteX20" fmla="*/ 600075 w 850900"/>
              <a:gd name="connsiteY20" fmla="*/ 79375 h 1409700"/>
              <a:gd name="connsiteX21" fmla="*/ 581025 w 850900"/>
              <a:gd name="connsiteY21" fmla="*/ 31750 h 1409700"/>
              <a:gd name="connsiteX22" fmla="*/ 457200 w 850900"/>
              <a:gd name="connsiteY22" fmla="*/ 6350 h 1409700"/>
              <a:gd name="connsiteX23" fmla="*/ 317500 w 850900"/>
              <a:gd name="connsiteY23" fmla="*/ 0 h 1409700"/>
              <a:gd name="connsiteX24" fmla="*/ 266700 w 850900"/>
              <a:gd name="connsiteY24" fmla="*/ 165100 h 1409700"/>
              <a:gd name="connsiteX25" fmla="*/ 266700 w 850900"/>
              <a:gd name="connsiteY25" fmla="*/ 165100 h 1409700"/>
              <a:gd name="connsiteX26" fmla="*/ 393700 w 850900"/>
              <a:gd name="connsiteY26" fmla="*/ 292100 h 1409700"/>
              <a:gd name="connsiteX27" fmla="*/ 444500 w 850900"/>
              <a:gd name="connsiteY27" fmla="*/ 279400 h 140970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587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93700 w 850900"/>
              <a:gd name="connsiteY26" fmla="*/ 285750 h 1403350"/>
              <a:gd name="connsiteX27" fmla="*/ 444500 w 850900"/>
              <a:gd name="connsiteY27" fmla="*/ 273050 h 1403350"/>
              <a:gd name="connsiteX0" fmla="*/ 444500 w 850900"/>
              <a:gd name="connsiteY0" fmla="*/ 27305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44500 w 850900"/>
              <a:gd name="connsiteY27" fmla="*/ 27305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00075 w 850900"/>
              <a:gd name="connsiteY20" fmla="*/ 73025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81025 w 850900"/>
              <a:gd name="connsiteY21" fmla="*/ 2540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35000 w 850900"/>
              <a:gd name="connsiteY19" fmla="*/ 1333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41350 w 850900"/>
              <a:gd name="connsiteY19" fmla="*/ 16827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66700 w 850900"/>
              <a:gd name="connsiteY25" fmla="*/ 1841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587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17500 w 850900"/>
              <a:gd name="connsiteY23" fmla="*/ 50800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66700 w 850900"/>
              <a:gd name="connsiteY24" fmla="*/ 12065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73050 w 850900"/>
              <a:gd name="connsiteY25" fmla="*/ 2095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22300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71450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9600 w 850900"/>
              <a:gd name="connsiteY18" fmla="*/ 26035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9600 w 850900"/>
              <a:gd name="connsiteY17" fmla="*/ 2603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03250 w 850900"/>
              <a:gd name="connsiteY18" fmla="*/ 276225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571500 w 850900"/>
              <a:gd name="connsiteY18" fmla="*/ 330200 h 1403350"/>
              <a:gd name="connsiteX19" fmla="*/ 650875 w 850900"/>
              <a:gd name="connsiteY19" fmla="*/ 187325 h 1403350"/>
              <a:gd name="connsiteX20" fmla="*/ 619125 w 850900"/>
              <a:gd name="connsiteY20" fmla="*/ 76200 h 1403350"/>
              <a:gd name="connsiteX21" fmla="*/ 542925 w 850900"/>
              <a:gd name="connsiteY21" fmla="*/ 19050 h 1403350"/>
              <a:gd name="connsiteX22" fmla="*/ 457200 w 850900"/>
              <a:gd name="connsiteY22" fmla="*/ 0 h 1403350"/>
              <a:gd name="connsiteX23" fmla="*/ 327025 w 850900"/>
              <a:gd name="connsiteY23" fmla="*/ 41275 h 1403350"/>
              <a:gd name="connsiteX24" fmla="*/ 273050 w 850900"/>
              <a:gd name="connsiteY24" fmla="*/ 127000 h 1403350"/>
              <a:gd name="connsiteX25" fmla="*/ 285750 w 850900"/>
              <a:gd name="connsiteY25" fmla="*/ 222250 h 1403350"/>
              <a:gd name="connsiteX26" fmla="*/ 330200 w 850900"/>
              <a:gd name="connsiteY26" fmla="*/ 276225 h 1403350"/>
              <a:gd name="connsiteX27" fmla="*/ 431800 w 850900"/>
              <a:gd name="connsiteY27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47700 w 850900"/>
              <a:gd name="connsiteY17" fmla="*/ 2476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3250 w 850900"/>
              <a:gd name="connsiteY17" fmla="*/ 26670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508000 w 850900"/>
              <a:gd name="connsiteY8" fmla="*/ 996950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81000 w 850900"/>
              <a:gd name="connsiteY5" fmla="*/ 984250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  <a:gd name="connsiteX0" fmla="*/ 431800 w 850900"/>
              <a:gd name="connsiteY0" fmla="*/ 330200 h 1403350"/>
              <a:gd name="connsiteX1" fmla="*/ 393700 w 850900"/>
              <a:gd name="connsiteY1" fmla="*/ 590550 h 1403350"/>
              <a:gd name="connsiteX2" fmla="*/ 0 w 850900"/>
              <a:gd name="connsiteY2" fmla="*/ 425450 h 1403350"/>
              <a:gd name="connsiteX3" fmla="*/ 0 w 850900"/>
              <a:gd name="connsiteY3" fmla="*/ 565150 h 1403350"/>
              <a:gd name="connsiteX4" fmla="*/ 393700 w 850900"/>
              <a:gd name="connsiteY4" fmla="*/ 730250 h 1403350"/>
              <a:gd name="connsiteX5" fmla="*/ 390525 w 850900"/>
              <a:gd name="connsiteY5" fmla="*/ 930275 h 1403350"/>
              <a:gd name="connsiteX6" fmla="*/ 190500 w 850900"/>
              <a:gd name="connsiteY6" fmla="*/ 1327150 h 1403350"/>
              <a:gd name="connsiteX7" fmla="*/ 304800 w 850900"/>
              <a:gd name="connsiteY7" fmla="*/ 1403350 h 1403350"/>
              <a:gd name="connsiteX8" fmla="*/ 476250 w 850900"/>
              <a:gd name="connsiteY8" fmla="*/ 1000125 h 1403350"/>
              <a:gd name="connsiteX9" fmla="*/ 673100 w 850900"/>
              <a:gd name="connsiteY9" fmla="*/ 1377950 h 1403350"/>
              <a:gd name="connsiteX10" fmla="*/ 774700 w 850900"/>
              <a:gd name="connsiteY10" fmla="*/ 1314450 h 1403350"/>
              <a:gd name="connsiteX11" fmla="*/ 558800 w 850900"/>
              <a:gd name="connsiteY11" fmla="*/ 908050 h 1403350"/>
              <a:gd name="connsiteX12" fmla="*/ 533400 w 850900"/>
              <a:gd name="connsiteY12" fmla="*/ 730250 h 1403350"/>
              <a:gd name="connsiteX13" fmla="*/ 850900 w 850900"/>
              <a:gd name="connsiteY13" fmla="*/ 577850 h 1403350"/>
              <a:gd name="connsiteX14" fmla="*/ 850900 w 850900"/>
              <a:gd name="connsiteY14" fmla="*/ 438150 h 1403350"/>
              <a:gd name="connsiteX15" fmla="*/ 533400 w 850900"/>
              <a:gd name="connsiteY15" fmla="*/ 565150 h 1403350"/>
              <a:gd name="connsiteX16" fmla="*/ 520700 w 850900"/>
              <a:gd name="connsiteY16" fmla="*/ 336550 h 1403350"/>
              <a:gd name="connsiteX17" fmla="*/ 600075 w 850900"/>
              <a:gd name="connsiteY17" fmla="*/ 285750 h 1403350"/>
              <a:gd name="connsiteX18" fmla="*/ 650875 w 850900"/>
              <a:gd name="connsiteY18" fmla="*/ 187325 h 1403350"/>
              <a:gd name="connsiteX19" fmla="*/ 619125 w 850900"/>
              <a:gd name="connsiteY19" fmla="*/ 76200 h 1403350"/>
              <a:gd name="connsiteX20" fmla="*/ 542925 w 850900"/>
              <a:gd name="connsiteY20" fmla="*/ 19050 h 1403350"/>
              <a:gd name="connsiteX21" fmla="*/ 457200 w 850900"/>
              <a:gd name="connsiteY21" fmla="*/ 0 h 1403350"/>
              <a:gd name="connsiteX22" fmla="*/ 327025 w 850900"/>
              <a:gd name="connsiteY22" fmla="*/ 41275 h 1403350"/>
              <a:gd name="connsiteX23" fmla="*/ 273050 w 850900"/>
              <a:gd name="connsiteY23" fmla="*/ 127000 h 1403350"/>
              <a:gd name="connsiteX24" fmla="*/ 285750 w 850900"/>
              <a:gd name="connsiteY24" fmla="*/ 222250 h 1403350"/>
              <a:gd name="connsiteX25" fmla="*/ 330200 w 850900"/>
              <a:gd name="connsiteY25" fmla="*/ 276225 h 1403350"/>
              <a:gd name="connsiteX26" fmla="*/ 431800 w 850900"/>
              <a:gd name="connsiteY26" fmla="*/ 33020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50900" h="1403350">
                <a:moveTo>
                  <a:pt x="431800" y="330200"/>
                </a:moveTo>
                <a:lnTo>
                  <a:pt x="393700" y="590550"/>
                </a:lnTo>
                <a:lnTo>
                  <a:pt x="0" y="425450"/>
                </a:lnTo>
                <a:lnTo>
                  <a:pt x="0" y="565150"/>
                </a:lnTo>
                <a:lnTo>
                  <a:pt x="393700" y="730250"/>
                </a:lnTo>
                <a:cubicBezTo>
                  <a:pt x="392642" y="796925"/>
                  <a:pt x="391583" y="863600"/>
                  <a:pt x="390525" y="930275"/>
                </a:cubicBezTo>
                <a:lnTo>
                  <a:pt x="190500" y="1327150"/>
                </a:lnTo>
                <a:lnTo>
                  <a:pt x="304800" y="1403350"/>
                </a:lnTo>
                <a:lnTo>
                  <a:pt x="476250" y="1000125"/>
                </a:lnTo>
                <a:lnTo>
                  <a:pt x="673100" y="1377950"/>
                </a:lnTo>
                <a:lnTo>
                  <a:pt x="774700" y="1314450"/>
                </a:lnTo>
                <a:lnTo>
                  <a:pt x="558800" y="908050"/>
                </a:lnTo>
                <a:lnTo>
                  <a:pt x="533400" y="730250"/>
                </a:lnTo>
                <a:lnTo>
                  <a:pt x="850900" y="577850"/>
                </a:lnTo>
                <a:lnTo>
                  <a:pt x="850900" y="438150"/>
                </a:lnTo>
                <a:lnTo>
                  <a:pt x="533400" y="565150"/>
                </a:lnTo>
                <a:lnTo>
                  <a:pt x="520700" y="336550"/>
                </a:lnTo>
                <a:cubicBezTo>
                  <a:pt x="550333" y="311150"/>
                  <a:pt x="578379" y="310621"/>
                  <a:pt x="600075" y="285750"/>
                </a:cubicBezTo>
                <a:cubicBezTo>
                  <a:pt x="621771" y="260879"/>
                  <a:pt x="647700" y="222250"/>
                  <a:pt x="650875" y="187325"/>
                </a:cubicBezTo>
                <a:cubicBezTo>
                  <a:pt x="654050" y="152400"/>
                  <a:pt x="637117" y="104246"/>
                  <a:pt x="619125" y="76200"/>
                </a:cubicBezTo>
                <a:cubicBezTo>
                  <a:pt x="601133" y="48154"/>
                  <a:pt x="574675" y="34925"/>
                  <a:pt x="542925" y="19050"/>
                </a:cubicBezTo>
                <a:lnTo>
                  <a:pt x="457200" y="0"/>
                </a:lnTo>
                <a:cubicBezTo>
                  <a:pt x="413808" y="13758"/>
                  <a:pt x="370417" y="8467"/>
                  <a:pt x="327025" y="41275"/>
                </a:cubicBezTo>
                <a:cubicBezTo>
                  <a:pt x="291042" y="70908"/>
                  <a:pt x="279929" y="96838"/>
                  <a:pt x="273050" y="127000"/>
                </a:cubicBezTo>
                <a:cubicBezTo>
                  <a:pt x="266171" y="157162"/>
                  <a:pt x="285750" y="213783"/>
                  <a:pt x="285750" y="222250"/>
                </a:cubicBezTo>
                <a:lnTo>
                  <a:pt x="330200" y="276225"/>
                </a:lnTo>
                <a:lnTo>
                  <a:pt x="431800" y="33020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8303" y="3367131"/>
            <a:ext cx="627607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What features could we use as inputs</a:t>
            </a:r>
            <a:b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for a machine learning algorithm?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Handwritten Digit Recognition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33" y="1722438"/>
            <a:ext cx="7560297" cy="4525962"/>
          </a:xfrm>
        </p:spPr>
      </p:pic>
      <p:sp>
        <p:nvSpPr>
          <p:cNvPr id="5" name="TextBox 4"/>
          <p:cNvSpPr txBox="1"/>
          <p:nvPr/>
        </p:nvSpPr>
        <p:spPr>
          <a:xfrm>
            <a:off x="3668011" y="6337628"/>
            <a:ext cx="4852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Nelson Morgan at ICSI / Berkeley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42" t="1089" r="69434" b="48886"/>
          <a:stretch/>
        </p:blipFill>
        <p:spPr>
          <a:xfrm>
            <a:off x="10216662" y="2895600"/>
            <a:ext cx="1724804" cy="1886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1612" y="1371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a typeface="Arial" charset="0"/>
                <a:cs typeface="Arial" charset="0"/>
              </a:rPr>
              <a:t>Prediction</a:t>
            </a:r>
            <a:endParaRPr lang="en-US" sz="2800" dirty="0"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68682" y="3754335"/>
            <a:ext cx="409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ea typeface="Arial" charset="0"/>
                <a:cs typeface="Arial" charset="0"/>
              </a:rPr>
              <a:t>Actual</a:t>
            </a:r>
            <a:endParaRPr lang="en-US" sz="28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Handwritten Digit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Visualization from </a:t>
            </a:r>
            <a:r>
              <a:rPr lang="en-US" dirty="0" err="1" smtClean="0">
                <a:hlinkClick r:id="rId2"/>
              </a:rPr>
              <a:t>MathWorks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binary classifier, can call one class positive, the other negative.</a:t>
            </a:r>
          </a:p>
          <a:p>
            <a:r>
              <a:rPr lang="en-US" dirty="0"/>
              <a:t>Should we call cats positive or negative?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31716"/>
              </p:ext>
            </p:extLst>
          </p:nvPr>
        </p:nvGraphicFramePr>
        <p:xfrm>
          <a:off x="3351212" y="2819400"/>
          <a:ext cx="5486400" cy="3713001"/>
        </p:xfrm>
        <a:graphic>
          <a:graphicData uri="http://schemas.openxmlformats.org/drawingml/2006/table">
            <a:tbl>
              <a:tblPr/>
              <a:tblGrid>
                <a:gridCol w="433137"/>
                <a:gridCol w="1548063"/>
                <a:gridCol w="1371600"/>
                <a:gridCol w="2133600"/>
              </a:tblGrid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Cat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Dog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6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31896" marR="31896" marT="318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Cat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Dog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92" y="2298180"/>
            <a:ext cx="2528888" cy="1687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27218" y="39854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Photo from [1]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binary classifier, can call one class positive, the other negative.</a:t>
            </a:r>
          </a:p>
          <a:p>
            <a:r>
              <a:rPr lang="en-US" dirty="0" smtClean="0"/>
              <a:t>Cats are cuter, so cats = positive.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27998"/>
              </p:ext>
            </p:extLst>
          </p:nvPr>
        </p:nvGraphicFramePr>
        <p:xfrm>
          <a:off x="3351212" y="2819400"/>
          <a:ext cx="5486400" cy="3713001"/>
        </p:xfrm>
        <a:graphic>
          <a:graphicData uri="http://schemas.openxmlformats.org/drawingml/2006/table">
            <a:tbl>
              <a:tblPr/>
              <a:tblGrid>
                <a:gridCol w="433137"/>
                <a:gridCol w="1548063"/>
                <a:gridCol w="1371600"/>
                <a:gridCol w="2133600"/>
              </a:tblGrid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6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31896" marR="31896" marT="318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1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binary classifier, can call one class positive, the other negative.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14376"/>
              </p:ext>
            </p:extLst>
          </p:nvPr>
        </p:nvGraphicFramePr>
        <p:xfrm>
          <a:off x="3351212" y="2819400"/>
          <a:ext cx="5486400" cy="3713001"/>
        </p:xfrm>
        <a:graphic>
          <a:graphicData uri="http://schemas.openxmlformats.org/drawingml/2006/table">
            <a:tbl>
              <a:tblPr/>
              <a:tblGrid>
                <a:gridCol w="433137"/>
                <a:gridCol w="1548063"/>
                <a:gridCol w="1371600"/>
                <a:gridCol w="2133600"/>
              </a:tblGrid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6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31896" marR="31896" marT="318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True positive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True negative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binary classifier, can call one class positive, the other negative.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35410"/>
              </p:ext>
            </p:extLst>
          </p:nvPr>
        </p:nvGraphicFramePr>
        <p:xfrm>
          <a:off x="3351212" y="2819400"/>
          <a:ext cx="5486400" cy="3713001"/>
        </p:xfrm>
        <a:graphic>
          <a:graphicData uri="http://schemas.openxmlformats.org/drawingml/2006/table">
            <a:tbl>
              <a:tblPr/>
              <a:tblGrid>
                <a:gridCol w="433137"/>
                <a:gridCol w="1548063"/>
                <a:gridCol w="1371600"/>
                <a:gridCol w="2133600"/>
              </a:tblGrid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6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31896" marR="31896" marT="318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True positive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?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?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True negative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binary classifier, can call one class positive, the other negative.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35249"/>
              </p:ext>
            </p:extLst>
          </p:nvPr>
        </p:nvGraphicFramePr>
        <p:xfrm>
          <a:off x="3351212" y="2819400"/>
          <a:ext cx="5486400" cy="3713001"/>
        </p:xfrm>
        <a:graphic>
          <a:graphicData uri="http://schemas.openxmlformats.org/drawingml/2006/table">
            <a:tbl>
              <a:tblPr/>
              <a:tblGrid>
                <a:gridCol w="433137"/>
                <a:gridCol w="1548063"/>
                <a:gridCol w="1371600"/>
                <a:gridCol w="2133600"/>
              </a:tblGrid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779"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6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31896" marR="31896" marT="318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True positive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False negative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3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False positive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True negative</a:t>
                      </a:r>
                      <a:endParaRPr lang="en-US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1896" marR="31896" marT="31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3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r>
              <a:rPr lang="en-US" dirty="0" smtClean="0"/>
              <a:t>: (TP + TN) / (Population Size)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: TP / (Predicted Positives) = </a:t>
            </a:r>
            <a:r>
              <a:rPr lang="en-US" dirty="0" smtClean="0"/>
              <a:t>TP / (TP </a:t>
            </a:r>
            <a:r>
              <a:rPr lang="en-US" dirty="0" smtClean="0"/>
              <a:t>+ FP)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: 	   TP / (Actual Positives) = TP / </a:t>
            </a:r>
            <a:r>
              <a:rPr lang="en-US" dirty="0"/>
              <a:t>(TP + FN)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sensitivity, true positive rate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Specificity</a:t>
            </a:r>
            <a:r>
              <a:rPr lang="en-US" dirty="0" smtClean="0"/>
              <a:t>: TN / (Actual Negatives) = TN / (TN + FP)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true negative rate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25589"/>
              </p:ext>
            </p:extLst>
          </p:nvPr>
        </p:nvGraphicFramePr>
        <p:xfrm>
          <a:off x="7987619" y="3995225"/>
          <a:ext cx="4077355" cy="2765776"/>
        </p:xfrm>
        <a:graphic>
          <a:graphicData uri="http://schemas.openxmlformats.org/drawingml/2006/table">
            <a:tbl>
              <a:tblPr/>
              <a:tblGrid>
                <a:gridCol w="321896"/>
                <a:gridCol w="1150482"/>
                <a:gridCol w="1019339"/>
                <a:gridCol w="1585638"/>
              </a:tblGrid>
              <a:tr h="730159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32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23705" marR="23705" marT="2370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True positive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False negative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False positive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True negative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2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Performance: Unbalanced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r>
              <a:rPr lang="en-US" dirty="0" smtClean="0"/>
              <a:t>: (TP + TN) / (Population Size)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: TP / (Predicted Positives) = </a:t>
            </a:r>
            <a:r>
              <a:rPr lang="en-US" dirty="0" smtClean="0"/>
              <a:t>TP / (TP </a:t>
            </a:r>
            <a:r>
              <a:rPr lang="en-US" dirty="0" smtClean="0"/>
              <a:t>+ FP)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: 	   TP / (Actual Positives) = TP / </a:t>
            </a:r>
            <a:r>
              <a:rPr lang="en-US" dirty="0"/>
              <a:t>(TP + FN)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sensitivity, true positive rate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Specificity</a:t>
            </a:r>
            <a:r>
              <a:rPr lang="en-US" dirty="0" smtClean="0"/>
              <a:t>: TN / (Actual Negatives) = TN / (TN + FP)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true negative rate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1461"/>
              </p:ext>
            </p:extLst>
          </p:nvPr>
        </p:nvGraphicFramePr>
        <p:xfrm>
          <a:off x="7987619" y="3995225"/>
          <a:ext cx="4077355" cy="2765776"/>
        </p:xfrm>
        <a:graphic>
          <a:graphicData uri="http://schemas.openxmlformats.org/drawingml/2006/table">
            <a:tbl>
              <a:tblPr/>
              <a:tblGrid>
                <a:gridCol w="321896"/>
                <a:gridCol w="1150482"/>
                <a:gridCol w="1019339"/>
                <a:gridCol w="1585638"/>
              </a:tblGrid>
              <a:tr h="730159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32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23705" marR="23705" marT="2370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TP: 99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FP: 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Performance: Unbalanced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r>
              <a:rPr lang="en-US" dirty="0" smtClean="0"/>
              <a:t>: (TP + TN) / (Population Size) = ?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: TP / (Predicted Positives) = </a:t>
            </a:r>
            <a:r>
              <a:rPr lang="en-US" dirty="0" smtClean="0"/>
              <a:t>TP / (TP </a:t>
            </a:r>
            <a:r>
              <a:rPr lang="en-US" dirty="0" smtClean="0"/>
              <a:t>+ FP)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: 	   TP / (Actual Positives) = TP / </a:t>
            </a:r>
            <a:r>
              <a:rPr lang="en-US" dirty="0"/>
              <a:t>(TP + FN)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sensitivity, true positive rate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Specificity</a:t>
            </a:r>
            <a:r>
              <a:rPr lang="en-US" dirty="0" smtClean="0"/>
              <a:t>: TN / (Actual Negatives) = TN / (TN + FP)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true negative rate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1461"/>
              </p:ext>
            </p:extLst>
          </p:nvPr>
        </p:nvGraphicFramePr>
        <p:xfrm>
          <a:off x="7987619" y="3995225"/>
          <a:ext cx="4077355" cy="2765776"/>
        </p:xfrm>
        <a:graphic>
          <a:graphicData uri="http://schemas.openxmlformats.org/drawingml/2006/table">
            <a:tbl>
              <a:tblPr/>
              <a:tblGrid>
                <a:gridCol w="321896"/>
                <a:gridCol w="1150482"/>
                <a:gridCol w="1019339"/>
                <a:gridCol w="1585638"/>
              </a:tblGrid>
              <a:tr h="730159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32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23705" marR="23705" marT="2370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TP: 99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FP: 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Supervised and unsupervised learning</a:t>
            </a:r>
          </a:p>
          <a:p>
            <a:r>
              <a:rPr lang="en-US" sz="2600" dirty="0" smtClean="0"/>
              <a:t>Simple learning models</a:t>
            </a:r>
          </a:p>
          <a:p>
            <a:pPr lvl="1"/>
            <a:r>
              <a:rPr lang="en-US" sz="2600" b="1" dirty="0"/>
              <a:t>Clustering</a:t>
            </a:r>
          </a:p>
          <a:p>
            <a:pPr lvl="1"/>
            <a:r>
              <a:rPr lang="en-US" sz="2600" dirty="0" smtClean="0"/>
              <a:t>Linear </a:t>
            </a:r>
            <a:r>
              <a:rPr lang="en-US" sz="2600" dirty="0"/>
              <a:t>regression</a:t>
            </a:r>
          </a:p>
          <a:p>
            <a:pPr lvl="1"/>
            <a:r>
              <a:rPr lang="en-US" sz="2600" dirty="0"/>
              <a:t>Linear Support Vector Machines (SVM)</a:t>
            </a:r>
          </a:p>
          <a:p>
            <a:pPr lvl="1"/>
            <a:r>
              <a:rPr lang="en-US" sz="2600" dirty="0" smtClean="0"/>
              <a:t>k-Nearest Neighbors</a:t>
            </a:r>
          </a:p>
          <a:p>
            <a:r>
              <a:rPr lang="en-US" sz="2600" dirty="0" err="1"/>
              <a:t>Overfitting</a:t>
            </a:r>
            <a:r>
              <a:rPr lang="en-US" sz="2600" dirty="0"/>
              <a:t> and generalization</a:t>
            </a:r>
          </a:p>
          <a:p>
            <a:r>
              <a:rPr lang="en-US" sz="2600" dirty="0" smtClean="0"/>
              <a:t>Training</a:t>
            </a:r>
            <a:r>
              <a:rPr lang="en-US" sz="2600" dirty="0"/>
              <a:t>, testing, </a:t>
            </a:r>
            <a:r>
              <a:rPr lang="en-US" sz="2600" dirty="0" smtClean="0"/>
              <a:t>validation</a:t>
            </a:r>
            <a:endParaRPr lang="en-US" sz="2600" dirty="0"/>
          </a:p>
          <a:p>
            <a:r>
              <a:rPr lang="en-US" sz="2600" dirty="0" smtClean="0"/>
              <a:t>Balanced datasets</a:t>
            </a:r>
          </a:p>
          <a:p>
            <a:r>
              <a:rPr lang="en-US" sz="2400" dirty="0"/>
              <a:t>Measuring performance of a classifier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951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Performance: Unbalanced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r>
              <a:rPr lang="en-US" dirty="0" smtClean="0"/>
              <a:t>: (TP + TN) / (Population Size) = 99%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: TP / (Predicted Positives) </a:t>
            </a:r>
            <a:r>
              <a:rPr lang="en-US" dirty="0" smtClean="0"/>
              <a:t>= TP / </a:t>
            </a:r>
            <a:r>
              <a:rPr lang="en-US" dirty="0" smtClean="0"/>
              <a:t>(TP + FP) = ?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: 	   TP / (Actual Positives) = TP / </a:t>
            </a:r>
            <a:r>
              <a:rPr lang="en-US" dirty="0"/>
              <a:t>(TP + FN)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sensitivity, true positive rate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Specificity</a:t>
            </a:r>
            <a:r>
              <a:rPr lang="en-US" dirty="0" smtClean="0"/>
              <a:t>: TN / (Actual Negatives) = TN / (TN + FP)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true negative rate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1461"/>
              </p:ext>
            </p:extLst>
          </p:nvPr>
        </p:nvGraphicFramePr>
        <p:xfrm>
          <a:off x="7987619" y="3995225"/>
          <a:ext cx="4077355" cy="2765776"/>
        </p:xfrm>
        <a:graphic>
          <a:graphicData uri="http://schemas.openxmlformats.org/drawingml/2006/table">
            <a:tbl>
              <a:tblPr/>
              <a:tblGrid>
                <a:gridCol w="321896"/>
                <a:gridCol w="1150482"/>
                <a:gridCol w="1019339"/>
                <a:gridCol w="1585638"/>
              </a:tblGrid>
              <a:tr h="730159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32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23705" marR="23705" marT="2370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TP: 99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FP: 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3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Performance: Unbalanced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r>
              <a:rPr lang="en-US" dirty="0" smtClean="0"/>
              <a:t>: (TP + TN) / (Population Size) = 99%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: TP / (Predicted Positives) = </a:t>
            </a:r>
            <a:r>
              <a:rPr lang="en-US" dirty="0" smtClean="0"/>
              <a:t>TP / (TP </a:t>
            </a:r>
            <a:r>
              <a:rPr lang="en-US" dirty="0" smtClean="0"/>
              <a:t>+ FP) = 99%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: 	   TP / (Actual Positives) = TP / </a:t>
            </a:r>
            <a:r>
              <a:rPr lang="en-US" dirty="0"/>
              <a:t>(TP + FN)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sensitivity, true positive rate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Specificity</a:t>
            </a:r>
            <a:r>
              <a:rPr lang="en-US" dirty="0" smtClean="0"/>
              <a:t>: TN / (Actual Negatives) = TN / (TN + FP)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true negative rate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1461"/>
              </p:ext>
            </p:extLst>
          </p:nvPr>
        </p:nvGraphicFramePr>
        <p:xfrm>
          <a:off x="7987619" y="3995225"/>
          <a:ext cx="4077355" cy="2765776"/>
        </p:xfrm>
        <a:graphic>
          <a:graphicData uri="http://schemas.openxmlformats.org/drawingml/2006/table">
            <a:tbl>
              <a:tblPr/>
              <a:tblGrid>
                <a:gridCol w="321896"/>
                <a:gridCol w="1150482"/>
                <a:gridCol w="1019339"/>
                <a:gridCol w="1585638"/>
              </a:tblGrid>
              <a:tr h="730159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32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23705" marR="23705" marT="2370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TP: 99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FP: 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Performance: Unbalanced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r>
              <a:rPr lang="en-US" dirty="0" smtClean="0"/>
              <a:t>: (TP + TN) / (Population Size) = 99%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: TP / (Predicted Positives) = </a:t>
            </a:r>
            <a:r>
              <a:rPr lang="en-US" dirty="0" smtClean="0"/>
              <a:t>TP / (TP </a:t>
            </a:r>
            <a:r>
              <a:rPr lang="en-US" dirty="0" smtClean="0"/>
              <a:t>+ FP) = 99%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: 	   TP / (Actual Positives) = TP / </a:t>
            </a:r>
            <a:r>
              <a:rPr lang="en-US" dirty="0"/>
              <a:t>(TP + FN) </a:t>
            </a:r>
            <a:r>
              <a:rPr lang="en-US" dirty="0" smtClean="0"/>
              <a:t>= ?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sensitivity, true positive rate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Specificity</a:t>
            </a:r>
            <a:r>
              <a:rPr lang="en-US" dirty="0" smtClean="0"/>
              <a:t>: TN / (Actual Negatives) = TN / (TN + FP)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true negative rate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1461"/>
              </p:ext>
            </p:extLst>
          </p:nvPr>
        </p:nvGraphicFramePr>
        <p:xfrm>
          <a:off x="7987619" y="3995225"/>
          <a:ext cx="4077355" cy="2765776"/>
        </p:xfrm>
        <a:graphic>
          <a:graphicData uri="http://schemas.openxmlformats.org/drawingml/2006/table">
            <a:tbl>
              <a:tblPr/>
              <a:tblGrid>
                <a:gridCol w="321896"/>
                <a:gridCol w="1150482"/>
                <a:gridCol w="1019339"/>
                <a:gridCol w="1585638"/>
              </a:tblGrid>
              <a:tr h="730159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32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23705" marR="23705" marT="2370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TP: 99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FP: 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Performance: Unbalanced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r>
              <a:rPr lang="en-US" dirty="0" smtClean="0"/>
              <a:t>: (TP + TN) / (Population Size) = 99%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: TP / (Predicted Positives) = </a:t>
            </a:r>
            <a:r>
              <a:rPr lang="en-US" dirty="0" smtClean="0"/>
              <a:t>TP / (TP </a:t>
            </a:r>
            <a:r>
              <a:rPr lang="en-US" dirty="0" smtClean="0"/>
              <a:t>+ FP) = 99%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: 	   TP / (Actual Positives) = TP / </a:t>
            </a:r>
            <a:r>
              <a:rPr lang="en-US" dirty="0"/>
              <a:t>(TP + FN) </a:t>
            </a:r>
            <a:r>
              <a:rPr lang="en-US" dirty="0" smtClean="0"/>
              <a:t>= 100%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sensitivity, true positive rate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Specificity</a:t>
            </a:r>
            <a:r>
              <a:rPr lang="en-US" dirty="0" smtClean="0"/>
              <a:t>: TN / (Actual Negatives) = TN / (TN + FP)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true negative rate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1461"/>
              </p:ext>
            </p:extLst>
          </p:nvPr>
        </p:nvGraphicFramePr>
        <p:xfrm>
          <a:off x="7987619" y="3995225"/>
          <a:ext cx="4077355" cy="2765776"/>
        </p:xfrm>
        <a:graphic>
          <a:graphicData uri="http://schemas.openxmlformats.org/drawingml/2006/table">
            <a:tbl>
              <a:tblPr/>
              <a:tblGrid>
                <a:gridCol w="321896"/>
                <a:gridCol w="1150482"/>
                <a:gridCol w="1019339"/>
                <a:gridCol w="1585638"/>
              </a:tblGrid>
              <a:tr h="730159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32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23705" marR="23705" marT="2370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TP: 99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FP: 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Performance: Unbalanced Dataset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Accuracy</a:t>
            </a:r>
            <a:r>
              <a:rPr lang="en-US" dirty="0" smtClean="0"/>
              <a:t>: (TP + TN) / (Population Size) = 99%</a:t>
            </a:r>
          </a:p>
          <a:p>
            <a:r>
              <a:rPr lang="en-US" b="1" dirty="0" smtClean="0"/>
              <a:t>Precision</a:t>
            </a:r>
            <a:r>
              <a:rPr lang="en-US" dirty="0" smtClean="0"/>
              <a:t>: TP / (Predicted Positives) </a:t>
            </a:r>
            <a:r>
              <a:rPr lang="en-US" smtClean="0"/>
              <a:t>= </a:t>
            </a:r>
            <a:r>
              <a:rPr lang="en-US" smtClean="0"/>
              <a:t>TP / (TP </a:t>
            </a:r>
            <a:r>
              <a:rPr lang="en-US" dirty="0" smtClean="0"/>
              <a:t>+ FP) = 99%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: 	   TP / (Actual Positives) = TP / </a:t>
            </a:r>
            <a:r>
              <a:rPr lang="en-US" dirty="0"/>
              <a:t>(TP + FN) </a:t>
            </a:r>
            <a:r>
              <a:rPr lang="en-US" dirty="0" smtClean="0"/>
              <a:t>= 100%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sensitivity, true positive rate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Specificity</a:t>
            </a:r>
            <a:r>
              <a:rPr lang="en-US" dirty="0" smtClean="0"/>
              <a:t>: TN / (Actual Negatives) = 0%</a:t>
            </a:r>
            <a:br>
              <a:rPr lang="en-US" dirty="0" smtClean="0"/>
            </a:br>
            <a:r>
              <a:rPr lang="en-US" dirty="0" smtClean="0"/>
              <a:t>(also known as </a:t>
            </a:r>
            <a:r>
              <a:rPr lang="en-US" b="1" dirty="0" smtClean="0"/>
              <a:t>true negative rate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1461"/>
              </p:ext>
            </p:extLst>
          </p:nvPr>
        </p:nvGraphicFramePr>
        <p:xfrm>
          <a:off x="7987619" y="3995225"/>
          <a:ext cx="4077355" cy="2765776"/>
        </p:xfrm>
        <a:graphic>
          <a:graphicData uri="http://schemas.openxmlformats.org/drawingml/2006/table">
            <a:tbl>
              <a:tblPr/>
              <a:tblGrid>
                <a:gridCol w="321896"/>
                <a:gridCol w="1150482"/>
                <a:gridCol w="1019339"/>
                <a:gridCol w="1585638"/>
              </a:tblGrid>
              <a:tr h="730159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Class </a:t>
                      </a: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Predicted</a:t>
                      </a:r>
                      <a:b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</a:b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by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Model</a:t>
                      </a: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32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Actual Class</a:t>
                      </a:r>
                    </a:p>
                  </a:txBody>
                  <a:tcPr marL="23705" marR="23705" marT="2370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Positive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TP: 99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Negative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FP: 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TN: 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3705" marR="23705" marT="237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Supervised, unsupervised, and reinforcement learning</a:t>
            </a:r>
          </a:p>
          <a:p>
            <a:r>
              <a:rPr lang="en-US" sz="2600" dirty="0" smtClean="0"/>
              <a:t>Simple learning models</a:t>
            </a:r>
          </a:p>
          <a:p>
            <a:pPr lvl="1"/>
            <a:r>
              <a:rPr lang="en-US" sz="2600" dirty="0"/>
              <a:t>Clustering</a:t>
            </a:r>
          </a:p>
          <a:p>
            <a:pPr lvl="1"/>
            <a:r>
              <a:rPr lang="en-US" sz="2600" dirty="0" smtClean="0"/>
              <a:t>Linear </a:t>
            </a:r>
            <a:r>
              <a:rPr lang="en-US" sz="2600" dirty="0"/>
              <a:t>regression</a:t>
            </a:r>
          </a:p>
          <a:p>
            <a:pPr lvl="1"/>
            <a:r>
              <a:rPr lang="en-US" sz="2600" dirty="0"/>
              <a:t>Linear Support Vector Machines (SVM)</a:t>
            </a:r>
          </a:p>
          <a:p>
            <a:pPr lvl="1"/>
            <a:r>
              <a:rPr lang="en-US" sz="2600" dirty="0" smtClean="0"/>
              <a:t>k-Nearest Neighbors</a:t>
            </a:r>
          </a:p>
          <a:p>
            <a:r>
              <a:rPr lang="en-US" sz="2600" dirty="0" err="1"/>
              <a:t>Overfitting</a:t>
            </a:r>
            <a:r>
              <a:rPr lang="en-US" sz="2600" dirty="0"/>
              <a:t> and generalization</a:t>
            </a:r>
          </a:p>
          <a:p>
            <a:r>
              <a:rPr lang="en-US" sz="2600" dirty="0"/>
              <a:t>Training, testing, </a:t>
            </a:r>
            <a:r>
              <a:rPr lang="en-US" sz="2600" dirty="0" smtClean="0"/>
              <a:t>validation</a:t>
            </a:r>
          </a:p>
          <a:p>
            <a:r>
              <a:rPr lang="en-US" sz="2600" dirty="0" smtClean="0"/>
              <a:t>Balanced datasets</a:t>
            </a:r>
          </a:p>
          <a:p>
            <a:r>
              <a:rPr lang="en-US" sz="2400" dirty="0"/>
              <a:t>Measuring performance of a classifier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103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7008971" cy="4525963"/>
          </a:xfrm>
        </p:spPr>
        <p:txBody>
          <a:bodyPr/>
          <a:lstStyle/>
          <a:p>
            <a:r>
              <a:rPr lang="en-US" dirty="0" smtClean="0"/>
              <a:t>Unsupervised learning</a:t>
            </a:r>
          </a:p>
          <a:p>
            <a:r>
              <a:rPr lang="en-US" dirty="0" smtClean="0"/>
              <a:t>Requires input data, but no labels</a:t>
            </a:r>
          </a:p>
          <a:p>
            <a:r>
              <a:rPr lang="en-US" dirty="0" smtClean="0"/>
              <a:t>Detects patterns, e.g.</a:t>
            </a:r>
            <a:endParaRPr lang="en-US" dirty="0"/>
          </a:p>
          <a:p>
            <a:pPr lvl="1"/>
            <a:r>
              <a:rPr lang="en-US" dirty="0" smtClean="0"/>
              <a:t>Groups of similar emails, similar web-pages in search results</a:t>
            </a:r>
          </a:p>
          <a:p>
            <a:pPr lvl="1"/>
            <a:r>
              <a:rPr lang="en-US" dirty="0" smtClean="0"/>
              <a:t>Similar customer shopping patterns</a:t>
            </a:r>
          </a:p>
          <a:p>
            <a:pPr lvl="1"/>
            <a:r>
              <a:rPr lang="en-US" dirty="0" smtClean="0"/>
              <a:t>Regions of images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2412" y="6488668"/>
            <a:ext cx="108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Slides adapted from David Sontag, Luke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Zettlemoyer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Vibhav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Gogate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Guestrin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Andrew Moore, Dan Klein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91" y="1611864"/>
            <a:ext cx="3500364" cy="47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group together similar instances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 2D point patterns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4" y="2948768"/>
            <a:ext cx="10998200" cy="389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2412" y="6488668"/>
            <a:ext cx="108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Slides adapted from David Sontag, Luke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Zettlemoyer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Vibhav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Gogate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Carlos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Guestrin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Andrew Moore, Dan Klein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101043</TotalTime>
  <Words>2698</Words>
  <Application>Microsoft Macintosh PowerPoint</Application>
  <PresentationFormat>Custom</PresentationFormat>
  <Paragraphs>598</Paragraphs>
  <Slides>75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Calibri</vt:lpstr>
      <vt:lpstr>Cambria Math</vt:lpstr>
      <vt:lpstr>Myriad Pro</vt:lpstr>
      <vt:lpstr>Palatino Linotype</vt:lpstr>
      <vt:lpstr>Times New Roman</vt:lpstr>
      <vt:lpstr>Arial</vt:lpstr>
      <vt:lpstr>Default Design</vt:lpstr>
      <vt:lpstr>CS 4501: Introduction to Computer Vision  Basics of Machine Learning </vt:lpstr>
      <vt:lpstr>Overview</vt:lpstr>
      <vt:lpstr>Supervised, Unsupervised</vt:lpstr>
      <vt:lpstr>Classification and Regression</vt:lpstr>
      <vt:lpstr>What Kind of Learning is This?</vt:lpstr>
      <vt:lpstr>What Kind of Learning is This?</vt:lpstr>
      <vt:lpstr>Overview</vt:lpstr>
      <vt:lpstr>Clustering</vt:lpstr>
      <vt:lpstr>Clustering</vt:lpstr>
      <vt:lpstr>Clustering</vt:lpstr>
      <vt:lpstr>Clustering</vt:lpstr>
      <vt:lpstr>Clustering</vt:lpstr>
      <vt:lpstr>Clustering</vt:lpstr>
      <vt:lpstr>Clustering Algorithms</vt:lpstr>
      <vt:lpstr>Clustering Examples: Image Segmentation</vt:lpstr>
      <vt:lpstr>Clustering Examples: Biology</vt:lpstr>
      <vt:lpstr>Clustering: k-Means</vt:lpstr>
      <vt:lpstr>Clustering: k-Means</vt:lpstr>
      <vt:lpstr>Clustering: k-Means</vt:lpstr>
      <vt:lpstr>Clustering: k-Means</vt:lpstr>
      <vt:lpstr>Clustering: k-Means</vt:lpstr>
      <vt:lpstr>Clustering: k-Means</vt:lpstr>
      <vt:lpstr>Clustering: k-Means</vt:lpstr>
      <vt:lpstr>Clustering: k-Means</vt:lpstr>
      <vt:lpstr>Clustering: k-Means</vt:lpstr>
      <vt:lpstr>Clustering: k-Means</vt:lpstr>
      <vt:lpstr>Clustering: k-Means</vt:lpstr>
      <vt:lpstr>Clustering: k-Means</vt:lpstr>
      <vt:lpstr>Overview</vt:lpstr>
      <vt:lpstr>Linear Regression</vt:lpstr>
      <vt:lpstr>Linear Regression</vt:lpstr>
      <vt:lpstr>Linear Regression</vt:lpstr>
      <vt:lpstr>Linear Least Squares Regression</vt:lpstr>
      <vt:lpstr>Overview</vt:lpstr>
      <vt:lpstr>Linear Support Vector Machines (SVM)</vt:lpstr>
      <vt:lpstr>Linear Support Vector Machines (SVM)</vt:lpstr>
      <vt:lpstr>Linear Support Vector Machines (SVM)</vt:lpstr>
      <vt:lpstr>Overview</vt:lpstr>
      <vt:lpstr>k-Nearest Neighbors</vt:lpstr>
      <vt:lpstr>k-Nearest Neighbors Example, k=3</vt:lpstr>
      <vt:lpstr>k-Nearest Neighbors Example, k=5</vt:lpstr>
      <vt:lpstr>Overview</vt:lpstr>
      <vt:lpstr>Overfitting and generalization</vt:lpstr>
      <vt:lpstr>Overfitting and generalization</vt:lpstr>
      <vt:lpstr>Overfitting and generalization</vt:lpstr>
      <vt:lpstr>Overfitting and generalization</vt:lpstr>
      <vt:lpstr>Overfitting and generalization</vt:lpstr>
      <vt:lpstr>Overfitting and generalization</vt:lpstr>
      <vt:lpstr>Overfitting Example with 2D Classifier</vt:lpstr>
      <vt:lpstr>Overfitting Example with 2D Classifier</vt:lpstr>
      <vt:lpstr>Overfitting Example with 2D Classifier</vt:lpstr>
      <vt:lpstr>Generalization</vt:lpstr>
      <vt:lpstr>Overview</vt:lpstr>
      <vt:lpstr>Training, testing, validation</vt:lpstr>
      <vt:lpstr>Cross-validation</vt:lpstr>
      <vt:lpstr>Overview</vt:lpstr>
      <vt:lpstr>Balanced datasets</vt:lpstr>
      <vt:lpstr>Overview</vt:lpstr>
      <vt:lpstr>Confusion Matrix</vt:lpstr>
      <vt:lpstr>Example: Handwritten Digit Recognition</vt:lpstr>
      <vt:lpstr>Example: Handwritten Digit Recognition</vt:lpstr>
      <vt:lpstr>Confusion Matrix</vt:lpstr>
      <vt:lpstr>Confusion Matrix</vt:lpstr>
      <vt:lpstr>Confusion Matrix</vt:lpstr>
      <vt:lpstr>Confusion Matrix</vt:lpstr>
      <vt:lpstr>Confusion Matrix</vt:lpstr>
      <vt:lpstr>Classifier Performance</vt:lpstr>
      <vt:lpstr>Classifier Performance: Unbalanced Dataset</vt:lpstr>
      <vt:lpstr>Classifier Performance: Unbalanced Dataset</vt:lpstr>
      <vt:lpstr>Classifier Performance: Unbalanced Dataset</vt:lpstr>
      <vt:lpstr>Classifier Performance: Unbalanced Dataset</vt:lpstr>
      <vt:lpstr>Classifier Performance: Unbalanced Dataset</vt:lpstr>
      <vt:lpstr>Classifier Performance: Unbalanced Dataset</vt:lpstr>
      <vt:lpstr>Classifier Performance: Unbalanced Dataset</vt:lpstr>
      <vt:lpstr>Summary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3462</cp:revision>
  <cp:lastPrinted>2016-08-30T17:56:00Z</cp:lastPrinted>
  <dcterms:created xsi:type="dcterms:W3CDTF">2008-06-05T17:05:06Z</dcterms:created>
  <dcterms:modified xsi:type="dcterms:W3CDTF">2017-04-13T18:41:30Z</dcterms:modified>
</cp:coreProperties>
</file>