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6"/>
  </p:notesMasterIdLst>
  <p:handoutMasterIdLst>
    <p:handoutMasterId r:id="rId3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4" r:id="rId11"/>
    <p:sldId id="295" r:id="rId12"/>
    <p:sldId id="264" r:id="rId13"/>
    <p:sldId id="265" r:id="rId14"/>
    <p:sldId id="273" r:id="rId15"/>
    <p:sldId id="274" r:id="rId16"/>
    <p:sldId id="277" r:id="rId17"/>
    <p:sldId id="278" r:id="rId18"/>
    <p:sldId id="279" r:id="rId19"/>
    <p:sldId id="280" r:id="rId20"/>
    <p:sldId id="275" r:id="rId21"/>
    <p:sldId id="281" r:id="rId22"/>
    <p:sldId id="282" r:id="rId23"/>
    <p:sldId id="283" r:id="rId24"/>
    <p:sldId id="284" r:id="rId25"/>
    <p:sldId id="296" r:id="rId26"/>
    <p:sldId id="288" r:id="rId27"/>
    <p:sldId id="289" r:id="rId28"/>
    <p:sldId id="290" r:id="rId29"/>
    <p:sldId id="300" r:id="rId30"/>
    <p:sldId id="292" r:id="rId31"/>
    <p:sldId id="298" r:id="rId32"/>
    <p:sldId id="293" r:id="rId33"/>
    <p:sldId id="297" r:id="rId34"/>
    <p:sldId id="299" r:id="rId3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Heiti SC Light" charset="-122"/>
        <a:cs typeface="Heiti SC Light" charset="-122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09"/>
    <a:srgbClr val="00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2"/>
    <p:restoredTop sz="94685"/>
  </p:normalViewPr>
  <p:slideViewPr>
    <p:cSldViewPr>
      <p:cViewPr>
        <p:scale>
          <a:sx n="81" d="100"/>
          <a:sy n="81" d="100"/>
        </p:scale>
        <p:origin x="80" y="64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D005F-8C7E-F64A-AC76-63201BDB570F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95E86-2C91-C147-BE43-8C1DDA81D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29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43420-38BA-684A-AFEF-5DB7B4BC7FB6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5A898-4716-0240-AB77-ABEA8A610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3876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1164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35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282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297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03091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2650" y="2571750"/>
            <a:ext cx="5543550" cy="655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71750"/>
            <a:ext cx="5543550" cy="655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367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6048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832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070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6602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2672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39808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12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1675" y="95250"/>
            <a:ext cx="3089275" cy="902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5250"/>
            <a:ext cx="9115425" cy="902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630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50995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09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532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67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42308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651749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750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323850" y="95250"/>
            <a:ext cx="12357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882650" y="2571750"/>
            <a:ext cx="112395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Heiti SC Light" charset="-122"/>
          <a:cs typeface="Heiti SC Light" charset="-122"/>
          <a:sym typeface="Gill Sans" charset="0"/>
        </a:defRPr>
      </a:lvl9pPr>
    </p:titleStyle>
    <p:bodyStyle>
      <a:lvl1pPr marL="825500" indent="-571500" algn="l" rtl="0" fontAlgn="base">
        <a:spcBef>
          <a:spcPts val="2400"/>
        </a:spcBef>
        <a:spcAft>
          <a:spcPct val="0"/>
        </a:spcAft>
        <a:buClr>
          <a:srgbClr val="800000"/>
        </a:buClr>
        <a:buSzPct val="35000"/>
        <a:buFont typeface="Zapf Dingbats" charset="0"/>
        <a:buChar char="✦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70000" indent="-571500" algn="l" rtl="0" fontAlgn="base">
        <a:spcBef>
          <a:spcPts val="2400"/>
        </a:spcBef>
        <a:spcAft>
          <a:spcPct val="0"/>
        </a:spcAft>
        <a:buClr>
          <a:srgbClr val="CCCCCC"/>
        </a:buClr>
        <a:buSzPct val="30000"/>
        <a:buFont typeface="Zapf Dingbats" charset="0"/>
        <a:buChar char="➡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14500" indent="-571500" algn="l" rtl="0" fontAlgn="base">
        <a:spcBef>
          <a:spcPts val="2400"/>
        </a:spcBef>
        <a:spcAft>
          <a:spcPct val="0"/>
        </a:spcAft>
        <a:buClr>
          <a:srgbClr val="CCCCCC"/>
        </a:buClr>
        <a:buSzPct val="30000"/>
        <a:buFont typeface="Zapf Dingbats" charset="0"/>
        <a:buChar char="➡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59000" indent="-571500" algn="l" rtl="0" fontAlgn="base">
        <a:spcBef>
          <a:spcPts val="2400"/>
        </a:spcBef>
        <a:spcAft>
          <a:spcPct val="0"/>
        </a:spcAft>
        <a:buClr>
          <a:srgbClr val="CCCCCC"/>
        </a:buClr>
        <a:buSzPct val="30000"/>
        <a:buFont typeface="Zapf Dingbats" charset="0"/>
        <a:buChar char="➡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03500" indent="-571500" algn="l" rtl="0" fontAlgn="base">
        <a:spcBef>
          <a:spcPts val="2400"/>
        </a:spcBef>
        <a:spcAft>
          <a:spcPct val="0"/>
        </a:spcAft>
        <a:buClr>
          <a:srgbClr val="CCCCCC"/>
        </a:buClr>
        <a:buSzPct val="30000"/>
        <a:buFont typeface="Zapf Dingbats" charset="0"/>
        <a:buChar char="➡"/>
        <a:defRPr sz="4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.jpe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cv-foundation.org/openaccess/content_cvpr_2014/papers/Taigman_DeepFace_Closing_the_2014_CVPR_paper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Face Recognition</a:t>
            </a:r>
            <a:r>
              <a:rPr lang="en-US" altLang="x-none" dirty="0"/>
              <a:t>, </a:t>
            </a:r>
            <a:br>
              <a:rPr lang="en-US" altLang="x-none" dirty="0"/>
            </a:br>
            <a:r>
              <a:rPr lang="en-US" altLang="x-none" dirty="0"/>
              <a:t>SVD, and PCA</a:t>
            </a:r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>
          <a:xfrm>
            <a:off x="215900" y="6781800"/>
            <a:ext cx="12788900" cy="2743200"/>
          </a:xfrm>
          <a:ln/>
        </p:spPr>
        <p:txBody>
          <a:bodyPr/>
          <a:lstStyle/>
          <a:p>
            <a:r>
              <a:rPr lang="en-US" altLang="x-none" dirty="0" smtClean="0"/>
              <a:t>Connelly Barnes</a:t>
            </a:r>
          </a:p>
          <a:p>
            <a:r>
              <a:rPr lang="en-US" altLang="x-none" smtClean="0"/>
              <a:t>CS 4501: </a:t>
            </a:r>
            <a:r>
              <a:rPr lang="en-US" altLang="x-none" dirty="0" smtClean="0"/>
              <a:t>Introduction to Computer Vision</a:t>
            </a:r>
            <a:br>
              <a:rPr lang="en-US" altLang="x-none" dirty="0" smtClean="0"/>
            </a:br>
            <a:r>
              <a:rPr lang="en-US" altLang="x-none" dirty="0" smtClean="0"/>
              <a:t/>
            </a:r>
            <a:br>
              <a:rPr lang="en-US" altLang="x-none" dirty="0" smtClean="0"/>
            </a:br>
            <a:endParaRPr lang="en-US" altLang="x-none" dirty="0"/>
          </a:p>
          <a:p>
            <a:pPr algn="r"/>
            <a:r>
              <a:rPr lang="en-US" altLang="x-none" sz="1600" dirty="0" smtClean="0"/>
              <a:t>Slides modified from those by Jason Lawrence</a:t>
            </a:r>
            <a:r>
              <a:rPr lang="en-US" altLang="x-none" dirty="0" smtClean="0"/>
              <a:t> </a:t>
            </a:r>
            <a:endParaRPr lang="en-US" altLang="x-non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Simple Detection Algorithm</a:t>
            </a:r>
            <a:endParaRPr lang="en-US" altLang="x-none" dirty="0"/>
          </a:p>
        </p:txBody>
      </p:sp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>
          <a:xfrm>
            <a:off x="844549" y="5790684"/>
            <a:ext cx="11239500" cy="2623466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Normalized cross-correlation: invariant to scale/bias of intensity:</a:t>
            </a:r>
          </a:p>
          <a:p>
            <a:pPr marL="889000"/>
            <a:endParaRPr lang="en-US" altLang="x-none" sz="100" dirty="0"/>
          </a:p>
          <a:p>
            <a:pPr marL="889000"/>
            <a:endParaRPr lang="en-US" altLang="x-none" sz="4400" dirty="0" smtClean="0"/>
          </a:p>
          <a:p>
            <a:pPr marL="889000"/>
            <a:r>
              <a:rPr lang="en-US" altLang="x-none" dirty="0" smtClean="0"/>
              <a:t>f = image, t = template</a:t>
            </a:r>
            <a:endParaRPr lang="en-US" altLang="x-none" dirty="0"/>
          </a:p>
        </p:txBody>
      </p:sp>
      <p:pic>
        <p:nvPicPr>
          <p:cNvPr id="225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1353" r="658" b="1979"/>
          <a:stretch>
            <a:fillRect/>
          </a:stretch>
        </p:blipFill>
        <p:spPr bwMode="auto">
          <a:xfrm>
            <a:off x="800100" y="2044700"/>
            <a:ext cx="11417300" cy="36830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/>
          <p:cNvSpPr>
            <a:spLocks/>
          </p:cNvSpPr>
          <p:nvPr/>
        </p:nvSpPr>
        <p:spPr bwMode="auto">
          <a:xfrm>
            <a:off x="5511800" y="918845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x-none" sz="2400">
                <a:ea typeface="Gill Sans" charset="0"/>
                <a:cs typeface="Gill Sans" charset="0"/>
              </a:rPr>
              <a:t>[Bavor and Levinson]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398000" y="2590800"/>
            <a:ext cx="2590800" cy="25146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39800" y="2438400"/>
            <a:ext cx="2743200" cy="2895600"/>
          </a:xfrm>
          <a:prstGeom prst="rect">
            <a:avLst/>
          </a:prstGeom>
          <a:noFill/>
          <a:ln w="76200" cap="flat" cmpd="sng" algn="ctr">
            <a:solidFill>
              <a:srgbClr val="00760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467" y="2319866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609"/>
                </a:solidFill>
              </a:rPr>
              <a:t>Image</a:t>
            </a:r>
            <a:endParaRPr lang="en-US" dirty="0">
              <a:solidFill>
                <a:srgbClr val="007609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321800" y="2404533"/>
            <a:ext cx="2743200" cy="2895600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12300" y="2357543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Template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1864" y="7239000"/>
            <a:ext cx="6941071" cy="18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Alternative Detection System</a:t>
            </a:r>
            <a:endParaRPr lang="en-US" altLang="x-none" dirty="0"/>
          </a:p>
        </p:txBody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>
          <a:xfrm>
            <a:off x="882650" y="1962150"/>
            <a:ext cx="11239500" cy="4267200"/>
          </a:xfrm>
          <a:ln/>
        </p:spPr>
        <p:txBody>
          <a:bodyPr/>
          <a:lstStyle/>
          <a:p>
            <a:pPr marL="889000"/>
            <a:r>
              <a:rPr lang="en-US" altLang="x-none" sz="4600" dirty="0" smtClean="0"/>
              <a:t>Compute </a:t>
            </a:r>
            <a:r>
              <a:rPr lang="en-US" altLang="x-none" sz="4600" dirty="0"/>
              <a:t>templates at different facial orientations; compare frequency content between image regions</a:t>
            </a:r>
          </a:p>
          <a:p>
            <a:pPr marL="889000"/>
            <a:r>
              <a:rPr lang="en-US" altLang="x-none" sz="4600" dirty="0" smtClean="0"/>
              <a:t>Wavelet </a:t>
            </a:r>
            <a:r>
              <a:rPr lang="en-US" altLang="x-none" sz="4600" dirty="0"/>
              <a:t>transform: localized frequency/orientation information</a:t>
            </a:r>
          </a:p>
        </p:txBody>
      </p:sp>
      <p:pic>
        <p:nvPicPr>
          <p:cNvPr id="2355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5943600"/>
            <a:ext cx="1069975" cy="14097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7620000"/>
            <a:ext cx="1196975" cy="1500188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5"/>
          <p:cNvSpPr>
            <a:spLocks/>
          </p:cNvSpPr>
          <p:nvPr/>
        </p:nvSpPr>
        <p:spPr bwMode="auto">
          <a:xfrm>
            <a:off x="3814763" y="6477000"/>
            <a:ext cx="2366962" cy="1993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>
                <a:ea typeface="Gill Sans" charset="0"/>
                <a:cs typeface="Gill Sans" charset="0"/>
              </a:rPr>
              <a:t>wavelet</a:t>
            </a:r>
            <a:br>
              <a:rPr lang="en-US" altLang="x-none" sz="4200">
                <a:ea typeface="Gill Sans" charset="0"/>
                <a:cs typeface="Gill Sans" charset="0"/>
              </a:rPr>
            </a:br>
            <a:r>
              <a:rPr lang="en-US" altLang="x-none" sz="4200">
                <a:ea typeface="Gill Sans" charset="0"/>
                <a:cs typeface="Gill Sans" charset="0"/>
              </a:rPr>
              <a:t>histogram</a:t>
            </a:r>
            <a:br>
              <a:rPr lang="en-US" altLang="x-none" sz="4200">
                <a:ea typeface="Gill Sans" charset="0"/>
                <a:cs typeface="Gill Sans" charset="0"/>
              </a:rPr>
            </a:br>
            <a:r>
              <a:rPr lang="en-US" altLang="x-none" sz="4200">
                <a:ea typeface="Gill Sans" charset="0"/>
                <a:cs typeface="Gill Sans" charset="0"/>
              </a:rPr>
              <a:t>template</a:t>
            </a: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2349500" y="7480300"/>
            <a:ext cx="1122363" cy="0"/>
          </a:xfrm>
          <a:prstGeom prst="line">
            <a:avLst/>
          </a:prstGeom>
          <a:noFill/>
          <a:ln w="1143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59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5978525"/>
            <a:ext cx="4292600" cy="2997200"/>
          </a:xfrm>
          <a:prstGeom prst="rect">
            <a:avLst/>
          </a:prstGeom>
          <a:noFill/>
          <a:ln w="12700">
            <a:solidFill>
              <a:srgbClr val="B2B2B2"/>
            </a:solidFill>
            <a:prstDash val="solid"/>
            <a:miter lim="800000"/>
            <a:headEnd/>
            <a:tailEnd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6540500" y="7480300"/>
            <a:ext cx="1122363" cy="0"/>
          </a:xfrm>
          <a:prstGeom prst="line">
            <a:avLst/>
          </a:prstGeom>
          <a:noFill/>
          <a:ln w="1143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Rectangle 9"/>
          <p:cNvSpPr>
            <a:spLocks/>
          </p:cNvSpPr>
          <p:nvPr/>
        </p:nvSpPr>
        <p:spPr bwMode="auto">
          <a:xfrm>
            <a:off x="5511800" y="918845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x-none" sz="2400" dirty="0">
                <a:ea typeface="Gill Sans" charset="0"/>
                <a:cs typeface="Gill Sans" charset="0"/>
              </a:rPr>
              <a:t>[</a:t>
            </a:r>
            <a:r>
              <a:rPr lang="en-US" altLang="x-none" sz="2400" dirty="0" err="1">
                <a:ea typeface="Gill Sans" charset="0"/>
                <a:cs typeface="Gill Sans" charset="0"/>
              </a:rPr>
              <a:t>Schneiderman</a:t>
            </a:r>
            <a:r>
              <a:rPr lang="en-US" altLang="x-none" sz="2400" dirty="0">
                <a:ea typeface="Gill Sans" charset="0"/>
                <a:cs typeface="Gill Sans" charset="0"/>
              </a:rPr>
              <a:t> and </a:t>
            </a:r>
            <a:r>
              <a:rPr lang="en-US" altLang="x-none" sz="2400" dirty="0" err="1">
                <a:ea typeface="Gill Sans" charset="0"/>
                <a:cs typeface="Gill Sans" charset="0"/>
              </a:rPr>
              <a:t>Kanade</a:t>
            </a:r>
            <a:r>
              <a:rPr lang="en-US" altLang="x-none" sz="2400" dirty="0">
                <a:ea typeface="Gill Sans" charset="0"/>
                <a:cs typeface="Gill Sans" charset="0"/>
              </a:rPr>
              <a:t>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More Detection Results</a:t>
            </a:r>
            <a:endParaRPr lang="en-US" altLang="x-none" dirty="0"/>
          </a:p>
        </p:txBody>
      </p:sp>
      <p:pic>
        <p:nvPicPr>
          <p:cNvPr id="2457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541588"/>
            <a:ext cx="4902200" cy="3073400"/>
          </a:xfrm>
          <a:prstGeom prst="rect">
            <a:avLst/>
          </a:prstGeom>
          <a:noFill/>
          <a:ln w="12700">
            <a:solidFill>
              <a:srgbClr val="B2B2B2"/>
            </a:solidFill>
            <a:prstDash val="solid"/>
            <a:miter lim="800000"/>
            <a:headEnd/>
            <a:tailEnd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6116638"/>
            <a:ext cx="4800600" cy="3276600"/>
          </a:xfrm>
          <a:prstGeom prst="rect">
            <a:avLst/>
          </a:prstGeom>
          <a:noFill/>
          <a:ln w="12700">
            <a:solidFill>
              <a:srgbClr val="B2B2B2"/>
            </a:solidFill>
            <a:prstDash val="solid"/>
            <a:miter lim="800000"/>
            <a:headEnd/>
            <a:tailEnd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119313"/>
            <a:ext cx="4876800" cy="3632200"/>
          </a:xfrm>
          <a:prstGeom prst="rect">
            <a:avLst/>
          </a:prstGeom>
          <a:noFill/>
          <a:ln w="12700">
            <a:solidFill>
              <a:srgbClr val="B2B2B2"/>
            </a:solidFill>
            <a:prstDash val="solid"/>
            <a:miter lim="800000"/>
            <a:headEnd/>
            <a:tailEnd/>
          </a:ln>
          <a:effectLst>
            <a:outerShdw blurRad="63500" dist="127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Rectangle 5"/>
          <p:cNvSpPr>
            <a:spLocks/>
          </p:cNvSpPr>
          <p:nvPr/>
        </p:nvSpPr>
        <p:spPr bwMode="auto">
          <a:xfrm>
            <a:off x="5511800" y="918845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x-none" sz="2400">
                <a:ea typeface="Gill Sans" charset="0"/>
                <a:cs typeface="Gill Sans" charset="0"/>
              </a:rPr>
              <a:t>[Schneiderman and Kanade]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Recognition</a:t>
            </a:r>
            <a:endParaRPr lang="en-US" altLang="x-none" dirty="0"/>
          </a:p>
        </p:txBody>
      </p:sp>
      <p:sp>
        <p:nvSpPr>
          <p:cNvPr id="32770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 dirty="0" smtClean="0"/>
              <a:t>Suppose </a:t>
            </a:r>
            <a:r>
              <a:rPr lang="en-US" altLang="x-none" dirty="0"/>
              <a:t>you want to recognize a particular face (criminal detector)?</a:t>
            </a:r>
          </a:p>
          <a:p>
            <a:pPr marL="889000"/>
            <a:r>
              <a:rPr lang="en-US" altLang="x-none" dirty="0" smtClean="0"/>
              <a:t>Key </a:t>
            </a:r>
            <a:r>
              <a:rPr lang="en-US" altLang="x-none" dirty="0"/>
              <a:t>question: how does this face differ from the average face?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Recognition</a:t>
            </a:r>
            <a:endParaRPr lang="en-US" altLang="x-none" dirty="0"/>
          </a:p>
        </p:txBody>
      </p:sp>
      <p:sp>
        <p:nvSpPr>
          <p:cNvPr id="33794" name="Rectangle 2"/>
          <p:cNvSpPr>
            <a:spLocks noChangeArrowheads="1"/>
          </p:cNvSpPr>
          <p:nvPr>
            <p:ph type="body" idx="1"/>
          </p:nvPr>
        </p:nvSpPr>
        <p:spPr>
          <a:xfrm>
            <a:off x="869950" y="1822450"/>
            <a:ext cx="11239500" cy="2730500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Understand </a:t>
            </a:r>
            <a:r>
              <a:rPr lang="en-US" altLang="x-none" dirty="0"/>
              <a:t>variation from average face</a:t>
            </a:r>
          </a:p>
          <a:p>
            <a:pPr marL="889000"/>
            <a:r>
              <a:rPr lang="en-US" altLang="x-none" dirty="0" smtClean="0"/>
              <a:t>Treat </a:t>
            </a:r>
            <a:r>
              <a:rPr lang="en-US" altLang="x-none" dirty="0"/>
              <a:t>image regions as high-dimensional vectors:</a:t>
            </a: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 flipH="1">
            <a:off x="6089650" y="4935538"/>
            <a:ext cx="2960688" cy="31877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6078538" y="3998913"/>
            <a:ext cx="0" cy="4789487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H="1">
            <a:off x="5268913" y="8153400"/>
            <a:ext cx="536892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5535613" y="6365875"/>
            <a:ext cx="2343150" cy="2341563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6102350" y="5235575"/>
            <a:ext cx="1755775" cy="29225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Oval 8"/>
          <p:cNvSpPr>
            <a:spLocks/>
          </p:cNvSpPr>
          <p:nvPr/>
        </p:nvSpPr>
        <p:spPr bwMode="auto">
          <a:xfrm rot="10800000" flipH="1">
            <a:off x="7796213" y="5130800"/>
            <a:ext cx="147637" cy="147638"/>
          </a:xfrm>
          <a:prstGeom prst="ellipse">
            <a:avLst/>
          </a:prstGeom>
          <a:solidFill>
            <a:srgbClr val="800040"/>
          </a:solidFill>
          <a:ln w="38100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1" name="Oval 9"/>
          <p:cNvSpPr>
            <a:spLocks/>
          </p:cNvSpPr>
          <p:nvPr/>
        </p:nvSpPr>
        <p:spPr bwMode="auto">
          <a:xfrm rot="10800000" flipH="1">
            <a:off x="8970963" y="4838700"/>
            <a:ext cx="147637" cy="147638"/>
          </a:xfrm>
          <a:prstGeom prst="ellipse">
            <a:avLst/>
          </a:prstGeom>
          <a:solidFill>
            <a:srgbClr val="800040"/>
          </a:solidFill>
          <a:ln w="38100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>
            <a:off x="6102350" y="6794500"/>
            <a:ext cx="3054350" cy="13668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Oval 11"/>
          <p:cNvSpPr>
            <a:spLocks/>
          </p:cNvSpPr>
          <p:nvPr/>
        </p:nvSpPr>
        <p:spPr bwMode="auto">
          <a:xfrm rot="10800000" flipH="1">
            <a:off x="9085263" y="6704013"/>
            <a:ext cx="147637" cy="146050"/>
          </a:xfrm>
          <a:prstGeom prst="ellipse">
            <a:avLst/>
          </a:prstGeom>
          <a:solidFill>
            <a:srgbClr val="800040"/>
          </a:solidFill>
          <a:ln w="38100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380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707645"/>
              </p:ext>
            </p:extLst>
          </p:nvPr>
        </p:nvGraphicFramePr>
        <p:xfrm>
          <a:off x="3656014" y="4833256"/>
          <a:ext cx="328157" cy="4731967"/>
        </p:xfrm>
        <a:graphic>
          <a:graphicData uri="http://schemas.openxmlformats.org/drawingml/2006/table">
            <a:tbl>
              <a:tblPr/>
              <a:tblGrid>
                <a:gridCol w="328157"/>
              </a:tblGrid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351">
                <a:tc>
                  <a:txBody>
                    <a:bodyPr/>
                    <a:lstStyle>
                      <a:lvl1pPr algn="l">
                        <a:spcBef>
                          <a:spcPts val="2400"/>
                        </a:spcBef>
                        <a:buClr>
                          <a:srgbClr val="800000"/>
                        </a:buClr>
                        <a:buSzPct val="35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1pPr>
                      <a:lvl2pPr marL="1270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2pPr>
                      <a:lvl3pPr marL="1714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3pPr>
                      <a:lvl4pPr marL="21590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4pPr>
                      <a:lvl5pPr marL="2603500" indent="-571500" algn="l">
                        <a:spcBef>
                          <a:spcPts val="2400"/>
                        </a:spcBef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5pPr>
                      <a:lvl6pPr marL="30607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6pPr>
                      <a:lvl7pPr marL="35179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7pPr>
                      <a:lvl8pPr marL="39751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8pPr>
                      <a:lvl9pPr marL="4432300" indent="-571500" fontAlgn="base">
                        <a:spcBef>
                          <a:spcPts val="2400"/>
                        </a:spcBef>
                        <a:spcAft>
                          <a:spcPct val="0"/>
                        </a:spcAft>
                        <a:buClr>
                          <a:srgbClr val="CCCCCC"/>
                        </a:buClr>
                        <a:buSzPct val="30000"/>
                        <a:buFont typeface="Zapf Dingbats" charset="0"/>
                        <a:tabLst>
                          <a:tab pos="1168400" algn="l"/>
                        </a:tabLst>
                        <a:defRPr sz="4400">
                          <a:solidFill>
                            <a:schemeClr val="tx1"/>
                          </a:solidFill>
                          <a:latin typeface="Gill Sans" charset="0"/>
                          <a:ea typeface="Heiti SC Light" charset="-122"/>
                          <a:cs typeface="Heiti SC Light" charset="-122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Pct val="35000"/>
                        <a:buFont typeface="Zapf Dingbats" charset="0"/>
                        <a:buNone/>
                        <a:tabLst>
                          <a:tab pos="1168400" algn="l"/>
                        </a:tabLst>
                      </a:pPr>
                      <a:endParaRPr kumimoji="0" lang="en-US" altLang="x-non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-122"/>
                        <a:cs typeface="Heiti SC Light" charset="-122"/>
                        <a:sym typeface="Gill Sans" charset="0"/>
                      </a:endParaRPr>
                    </a:p>
                  </a:txBody>
                  <a:tcPr marL="14202" marR="14202" marT="14202" marB="14202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74" name="Line 82"/>
          <p:cNvSpPr>
            <a:spLocks noChangeShapeType="1"/>
          </p:cNvSpPr>
          <p:nvPr/>
        </p:nvSpPr>
        <p:spPr bwMode="auto">
          <a:xfrm flipH="1">
            <a:off x="2933700" y="7251700"/>
            <a:ext cx="484188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5" name="Rectangle 83"/>
          <p:cNvSpPr>
            <a:spLocks/>
          </p:cNvSpPr>
          <p:nvPr/>
        </p:nvSpPr>
        <p:spPr bwMode="auto">
          <a:xfrm>
            <a:off x="4878388" y="8890000"/>
            <a:ext cx="689451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3600">
                <a:ea typeface="Gill Sans" charset="0"/>
                <a:cs typeface="Gill Sans" charset="0"/>
              </a:rPr>
              <a:t>image of face = point in X-dim space</a:t>
            </a:r>
          </a:p>
        </p:txBody>
      </p:sp>
      <p:sp>
        <p:nvSpPr>
          <p:cNvPr id="33876" name="Line 84"/>
          <p:cNvSpPr>
            <a:spLocks noChangeShapeType="1"/>
          </p:cNvSpPr>
          <p:nvPr/>
        </p:nvSpPr>
        <p:spPr bwMode="auto">
          <a:xfrm flipH="1">
            <a:off x="6102350" y="5575300"/>
            <a:ext cx="4325938" cy="25860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77" name="Oval 85"/>
          <p:cNvSpPr>
            <a:spLocks/>
          </p:cNvSpPr>
          <p:nvPr/>
        </p:nvSpPr>
        <p:spPr bwMode="auto">
          <a:xfrm rot="10800000" flipH="1">
            <a:off x="10355263" y="5473700"/>
            <a:ext cx="147637" cy="147638"/>
          </a:xfrm>
          <a:prstGeom prst="ellipse">
            <a:avLst/>
          </a:prstGeom>
          <a:solidFill>
            <a:srgbClr val="800040"/>
          </a:solidFill>
          <a:ln w="38100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387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044950"/>
            <a:ext cx="110966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79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6553200"/>
            <a:ext cx="10715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80" name="Picture 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4954588"/>
            <a:ext cx="12700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81" name="Picture 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111875"/>
            <a:ext cx="1854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82" name="Picture 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3841750"/>
            <a:ext cx="10302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>
            <p:ph type="body" idx="1"/>
          </p:nvPr>
        </p:nvSpPr>
        <p:spPr>
          <a:xfrm>
            <a:off x="882650" y="2432050"/>
            <a:ext cx="12122150" cy="6553200"/>
          </a:xfrm>
          <a:ln/>
        </p:spPr>
        <p:txBody>
          <a:bodyPr/>
          <a:lstStyle/>
          <a:p>
            <a:pPr marL="889000"/>
            <a:r>
              <a:rPr lang="en-US" altLang="x-none" dirty="0"/>
              <a:t>Approximating high-dimensional data with projection onto lower-dimensional </a:t>
            </a:r>
            <a:r>
              <a:rPr lang="en-US" altLang="x-none" dirty="0" smtClean="0"/>
              <a:t>subspace</a:t>
            </a:r>
          </a:p>
          <a:p>
            <a:pPr marL="889000"/>
            <a:endParaRPr lang="en-US" altLang="x-none" dirty="0"/>
          </a:p>
          <a:p>
            <a:pPr marL="889000"/>
            <a:endParaRPr lang="en-US" altLang="x-none" sz="4000" dirty="0" smtClean="0"/>
          </a:p>
          <a:p>
            <a:pPr marL="889000"/>
            <a:endParaRPr lang="en-US" altLang="x-none" sz="4000" dirty="0" smtClean="0"/>
          </a:p>
          <a:p>
            <a:pPr marL="889000"/>
            <a:endParaRPr lang="en-US" altLang="x-none" dirty="0" smtClean="0"/>
          </a:p>
          <a:p>
            <a:pPr marL="889000"/>
            <a:r>
              <a:rPr lang="en-US" altLang="x-none" dirty="0" smtClean="0"/>
              <a:t>Principal components are “axes” of ellipse / multidimensional Gaussian fit to the data</a:t>
            </a:r>
            <a:endParaRPr lang="en-US" altLang="x-none" dirty="0"/>
          </a:p>
        </p:txBody>
      </p:sp>
      <p:sp>
        <p:nvSpPr>
          <p:cNvPr id="41" name="Oval 40"/>
          <p:cNvSpPr/>
          <p:nvPr/>
        </p:nvSpPr>
        <p:spPr bwMode="auto">
          <a:xfrm rot="19087821">
            <a:off x="3764452" y="4990097"/>
            <a:ext cx="5640605" cy="2350882"/>
          </a:xfrm>
          <a:prstGeom prst="ellipse">
            <a:avLst/>
          </a:prstGeom>
          <a:solidFill>
            <a:srgbClr val="00FF0D"/>
          </a:solidFill>
          <a:ln w="38100">
            <a:noFill/>
          </a:ln>
          <a:effectLst>
            <a:softEdge rad="4699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Principal Component Analysis (PCA)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4594225" y="4068082"/>
            <a:ext cx="4132263" cy="4125913"/>
            <a:chOff x="0" y="0"/>
            <a:chExt cx="2602" cy="2599"/>
          </a:xfrm>
        </p:grpSpPr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 rot="10800000" flipH="1">
              <a:off x="1300" y="0"/>
              <a:ext cx="2" cy="25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>
              <a:off x="0" y="1298"/>
              <a:ext cx="2602" cy="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6"/>
          <p:cNvSpPr>
            <a:spLocks/>
          </p:cNvSpPr>
          <p:nvPr/>
        </p:nvSpPr>
        <p:spPr bwMode="auto">
          <a:xfrm>
            <a:off x="8288338" y="6292170"/>
            <a:ext cx="2925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Original axes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3644900" y="4442732"/>
            <a:ext cx="4756150" cy="4119563"/>
            <a:chOff x="0" y="0"/>
            <a:chExt cx="2995" cy="2595"/>
          </a:xfrm>
        </p:grpSpPr>
        <p:sp>
          <p:nvSpPr>
            <p:cNvPr id="34824" name="Rectangle 8"/>
            <p:cNvSpPr>
              <a:spLocks/>
            </p:cNvSpPr>
            <p:nvPr/>
          </p:nvSpPr>
          <p:spPr bwMode="auto">
            <a:xfrm>
              <a:off x="989" y="1811"/>
              <a:ext cx="271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25" name="Rectangle 9"/>
            <p:cNvSpPr>
              <a:spLocks/>
            </p:cNvSpPr>
            <p:nvPr/>
          </p:nvSpPr>
          <p:spPr bwMode="auto">
            <a:xfrm>
              <a:off x="595" y="1890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26" name="Rectangle 10"/>
            <p:cNvSpPr>
              <a:spLocks/>
            </p:cNvSpPr>
            <p:nvPr/>
          </p:nvSpPr>
          <p:spPr bwMode="auto">
            <a:xfrm>
              <a:off x="2172" y="945"/>
              <a:ext cx="271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27" name="Rectangle 11"/>
            <p:cNvSpPr>
              <a:spLocks/>
            </p:cNvSpPr>
            <p:nvPr/>
          </p:nvSpPr>
          <p:spPr bwMode="auto">
            <a:xfrm>
              <a:off x="1936" y="708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28" name="Rectangle 12"/>
            <p:cNvSpPr>
              <a:spLocks/>
            </p:cNvSpPr>
            <p:nvPr/>
          </p:nvSpPr>
          <p:spPr bwMode="auto">
            <a:xfrm>
              <a:off x="1936" y="393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29" name="Rectangle 13"/>
            <p:cNvSpPr>
              <a:spLocks/>
            </p:cNvSpPr>
            <p:nvPr/>
          </p:nvSpPr>
          <p:spPr bwMode="auto">
            <a:xfrm>
              <a:off x="2409" y="630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0" name="Rectangle 14"/>
            <p:cNvSpPr>
              <a:spLocks/>
            </p:cNvSpPr>
            <p:nvPr/>
          </p:nvSpPr>
          <p:spPr bwMode="auto">
            <a:xfrm>
              <a:off x="2330" y="236"/>
              <a:ext cx="271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1" name="Rectangle 15"/>
            <p:cNvSpPr>
              <a:spLocks/>
            </p:cNvSpPr>
            <p:nvPr/>
          </p:nvSpPr>
          <p:spPr bwMode="auto">
            <a:xfrm>
              <a:off x="2567" y="315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2" name="Rectangle 16"/>
            <p:cNvSpPr>
              <a:spLocks/>
            </p:cNvSpPr>
            <p:nvPr/>
          </p:nvSpPr>
          <p:spPr bwMode="auto">
            <a:xfrm>
              <a:off x="2725" y="0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3" name="Rectangle 17"/>
            <p:cNvSpPr>
              <a:spLocks/>
            </p:cNvSpPr>
            <p:nvPr/>
          </p:nvSpPr>
          <p:spPr bwMode="auto">
            <a:xfrm>
              <a:off x="1305" y="787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4" name="Rectangle 18"/>
            <p:cNvSpPr>
              <a:spLocks/>
            </p:cNvSpPr>
            <p:nvPr/>
          </p:nvSpPr>
          <p:spPr bwMode="auto">
            <a:xfrm>
              <a:off x="1589" y="1102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5" name="Rectangle 19"/>
            <p:cNvSpPr>
              <a:spLocks/>
            </p:cNvSpPr>
            <p:nvPr/>
          </p:nvSpPr>
          <p:spPr bwMode="auto">
            <a:xfrm>
              <a:off x="1589" y="866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6" name="Rectangle 20"/>
            <p:cNvSpPr>
              <a:spLocks/>
            </p:cNvSpPr>
            <p:nvPr/>
          </p:nvSpPr>
          <p:spPr bwMode="auto">
            <a:xfrm>
              <a:off x="1762" y="1181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7" name="Rectangle 21"/>
            <p:cNvSpPr>
              <a:spLocks/>
            </p:cNvSpPr>
            <p:nvPr/>
          </p:nvSpPr>
          <p:spPr bwMode="auto">
            <a:xfrm>
              <a:off x="2330" y="0"/>
              <a:ext cx="271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8" name="Rectangle 22"/>
            <p:cNvSpPr>
              <a:spLocks/>
            </p:cNvSpPr>
            <p:nvPr/>
          </p:nvSpPr>
          <p:spPr bwMode="auto">
            <a:xfrm>
              <a:off x="1589" y="551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39" name="Rectangle 23"/>
            <p:cNvSpPr>
              <a:spLocks/>
            </p:cNvSpPr>
            <p:nvPr/>
          </p:nvSpPr>
          <p:spPr bwMode="auto">
            <a:xfrm>
              <a:off x="1305" y="1732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0" name="Rectangle 24"/>
            <p:cNvSpPr>
              <a:spLocks/>
            </p:cNvSpPr>
            <p:nvPr/>
          </p:nvSpPr>
          <p:spPr bwMode="auto">
            <a:xfrm>
              <a:off x="911" y="1260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1" name="Rectangle 25"/>
            <p:cNvSpPr>
              <a:spLocks/>
            </p:cNvSpPr>
            <p:nvPr/>
          </p:nvSpPr>
          <p:spPr bwMode="auto">
            <a:xfrm>
              <a:off x="1068" y="1496"/>
              <a:ext cx="271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2" name="Rectangle 26"/>
            <p:cNvSpPr>
              <a:spLocks/>
            </p:cNvSpPr>
            <p:nvPr/>
          </p:nvSpPr>
          <p:spPr bwMode="auto">
            <a:xfrm>
              <a:off x="1589" y="1417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3" name="Rectangle 27"/>
            <p:cNvSpPr>
              <a:spLocks/>
            </p:cNvSpPr>
            <p:nvPr/>
          </p:nvSpPr>
          <p:spPr bwMode="auto">
            <a:xfrm>
              <a:off x="1305" y="1181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4" name="Rectangle 28"/>
            <p:cNvSpPr>
              <a:spLocks/>
            </p:cNvSpPr>
            <p:nvPr/>
          </p:nvSpPr>
          <p:spPr bwMode="auto">
            <a:xfrm>
              <a:off x="1226" y="1023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5" name="Rectangle 29"/>
            <p:cNvSpPr>
              <a:spLocks/>
            </p:cNvSpPr>
            <p:nvPr/>
          </p:nvSpPr>
          <p:spPr bwMode="auto">
            <a:xfrm>
              <a:off x="1936" y="1260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6" name="Rectangle 30"/>
            <p:cNvSpPr>
              <a:spLocks/>
            </p:cNvSpPr>
            <p:nvPr/>
          </p:nvSpPr>
          <p:spPr bwMode="auto">
            <a:xfrm>
              <a:off x="832" y="1653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7" name="Rectangle 31"/>
            <p:cNvSpPr>
              <a:spLocks/>
            </p:cNvSpPr>
            <p:nvPr/>
          </p:nvSpPr>
          <p:spPr bwMode="auto">
            <a:xfrm>
              <a:off x="674" y="1496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34848" name="Rectangle 32"/>
            <p:cNvSpPr>
              <a:spLocks/>
            </p:cNvSpPr>
            <p:nvPr/>
          </p:nvSpPr>
          <p:spPr bwMode="auto">
            <a:xfrm>
              <a:off x="0" y="2188"/>
              <a:ext cx="162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8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Data points</a:t>
              </a:r>
            </a:p>
          </p:txBody>
        </p:sp>
      </p:grpSp>
      <p:grpSp>
        <p:nvGrpSpPr>
          <p:cNvPr id="34849" name="Group 33"/>
          <p:cNvGrpSpPr>
            <a:grpSpLocks/>
          </p:cNvGrpSpPr>
          <p:nvPr/>
        </p:nvGrpSpPr>
        <p:grpSpPr bwMode="auto">
          <a:xfrm>
            <a:off x="5030788" y="4796745"/>
            <a:ext cx="7269150" cy="2754314"/>
            <a:chOff x="0" y="0"/>
            <a:chExt cx="4578" cy="1734"/>
          </a:xfrm>
        </p:grpSpPr>
        <p:sp>
          <p:nvSpPr>
            <p:cNvPr id="34850" name="Line 34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970" cy="17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1" name="Rectangle 35"/>
            <p:cNvSpPr>
              <a:spLocks/>
            </p:cNvSpPr>
            <p:nvPr/>
          </p:nvSpPr>
          <p:spPr bwMode="auto">
            <a:xfrm>
              <a:off x="2175" y="39"/>
              <a:ext cx="2403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First principal component</a:t>
              </a:r>
            </a:p>
          </p:txBody>
        </p:sp>
      </p:grpSp>
      <p:grpSp>
        <p:nvGrpSpPr>
          <p:cNvPr id="34852" name="Group 36"/>
          <p:cNvGrpSpPr>
            <a:grpSpLocks/>
          </p:cNvGrpSpPr>
          <p:nvPr/>
        </p:nvGrpSpPr>
        <p:grpSpPr bwMode="auto">
          <a:xfrm>
            <a:off x="415925" y="4817382"/>
            <a:ext cx="6743700" cy="1874838"/>
            <a:chOff x="0" y="0"/>
            <a:chExt cx="4247" cy="1181"/>
          </a:xfrm>
        </p:grpSpPr>
        <p:sp>
          <p:nvSpPr>
            <p:cNvPr id="34853" name="Line 37"/>
            <p:cNvSpPr>
              <a:spLocks noChangeShapeType="1"/>
            </p:cNvSpPr>
            <p:nvPr/>
          </p:nvSpPr>
          <p:spPr bwMode="auto">
            <a:xfrm rot="10800000">
              <a:off x="3575" y="397"/>
              <a:ext cx="672" cy="784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dir="81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4" name="Rectangle 38"/>
            <p:cNvSpPr>
              <a:spLocks/>
            </p:cNvSpPr>
            <p:nvPr/>
          </p:nvSpPr>
          <p:spPr bwMode="auto">
            <a:xfrm>
              <a:off x="0" y="0"/>
              <a:ext cx="3788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800" dirty="0">
                  <a:solidFill>
                    <a:srgbClr val="3399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Second principal component</a:t>
              </a:r>
            </a:p>
          </p:txBody>
        </p:sp>
      </p:grpSp>
      <p:sp>
        <p:nvSpPr>
          <p:cNvPr id="2" name="Oval 1"/>
          <p:cNvSpPr/>
          <p:nvPr/>
        </p:nvSpPr>
        <p:spPr bwMode="auto">
          <a:xfrm rot="19087821">
            <a:off x="4472480" y="5280023"/>
            <a:ext cx="4182259" cy="1743075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4124" y="3942963"/>
            <a:ext cx="670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" charset="0"/>
                <a:ea typeface="Times" charset="0"/>
                <a:cs typeface="Times" charset="0"/>
              </a:rPr>
              <a:t>Equal-probability curve for Gaussian</a:t>
            </a:r>
            <a:endParaRPr lang="en-US" sz="3200" dirty="0">
              <a:latin typeface="Times" charset="0"/>
              <a:ea typeface="Times" charset="0"/>
              <a:cs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Digression: </a:t>
            </a:r>
            <a:br>
              <a:rPr lang="en-US" altLang="x-none"/>
            </a:br>
            <a:r>
              <a:rPr lang="en-US" altLang="x-none"/>
              <a:t>Singular Value Decomposition (SVD)</a:t>
            </a:r>
          </a:p>
        </p:txBody>
      </p:sp>
      <p:sp>
        <p:nvSpPr>
          <p:cNvPr id="35842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 sz="4400" dirty="0" smtClean="0"/>
              <a:t>Useful </a:t>
            </a:r>
            <a:r>
              <a:rPr lang="en-US" altLang="x-none" sz="4400" dirty="0"/>
              <a:t>mathematical technique that has applications to </a:t>
            </a:r>
            <a:r>
              <a:rPr lang="en-US" altLang="x-none" sz="4400" b="1" dirty="0"/>
              <a:t>many</a:t>
            </a:r>
            <a:r>
              <a:rPr lang="en-US" altLang="x-none" sz="4400" dirty="0"/>
              <a:t> problems</a:t>
            </a:r>
          </a:p>
          <a:p>
            <a:pPr marL="889000"/>
            <a:r>
              <a:rPr lang="en-US" altLang="x-none" sz="4400" dirty="0" smtClean="0"/>
              <a:t>Given </a:t>
            </a:r>
            <a:r>
              <a:rPr lang="en-US" altLang="x-none" sz="4400" dirty="0"/>
              <a:t>an </a:t>
            </a:r>
            <a:r>
              <a:rPr lang="en-US" altLang="x-none" sz="4400" dirty="0" err="1"/>
              <a:t>MxN</a:t>
            </a:r>
            <a:r>
              <a:rPr lang="en-US" altLang="x-none" sz="4400" dirty="0"/>
              <a:t> matrix A, </a:t>
            </a:r>
            <a:r>
              <a:rPr lang="en-US" altLang="x-none" sz="4400" dirty="0" smtClean="0"/>
              <a:t>SVD </a:t>
            </a:r>
            <a:r>
              <a:rPr lang="en-US" altLang="x-none" sz="4400" dirty="0"/>
              <a:t>computes matrices U, </a:t>
            </a:r>
            <a:r>
              <a:rPr lang="el-GR" altLang="x-none" sz="4400" dirty="0" smtClean="0"/>
              <a:t>Σ</a:t>
            </a:r>
            <a:r>
              <a:rPr lang="en-US" altLang="x-none" sz="4400" dirty="0" smtClean="0"/>
              <a:t> </a:t>
            </a:r>
            <a:r>
              <a:rPr lang="en-US" altLang="x-none" sz="4400" dirty="0"/>
              <a:t>and </a:t>
            </a:r>
            <a:r>
              <a:rPr lang="en-US" altLang="x-none" sz="4400" dirty="0" smtClean="0"/>
              <a:t>V </a:t>
            </a:r>
            <a:r>
              <a:rPr lang="en-US" altLang="x-none" sz="4400" dirty="0"/>
              <a:t>such </a:t>
            </a:r>
            <a:r>
              <a:rPr lang="en-US" altLang="x-none" sz="4400" dirty="0" smtClean="0"/>
              <a:t>that:</a:t>
            </a:r>
          </a:p>
          <a:p>
            <a:pPr marL="1333500" lvl="1"/>
            <a:r>
              <a:rPr lang="en-US" altLang="x-none" sz="4400" dirty="0" smtClean="0"/>
              <a:t>A = U</a:t>
            </a:r>
            <a:r>
              <a:rPr lang="el-GR" altLang="x-none" dirty="0" smtClean="0"/>
              <a:t>Σ</a:t>
            </a:r>
            <a:r>
              <a:rPr lang="en-US" altLang="x-none" sz="4400" dirty="0" smtClean="0"/>
              <a:t>V</a:t>
            </a:r>
            <a:r>
              <a:rPr lang="en-US" altLang="x-none" sz="4400" baseline="30000" dirty="0" smtClean="0"/>
              <a:t>T</a:t>
            </a:r>
            <a:endParaRPr lang="en-US" altLang="x-none" sz="4400" dirty="0" smtClean="0"/>
          </a:p>
          <a:p>
            <a:pPr marL="1333500" lvl="1"/>
            <a:r>
              <a:rPr lang="en-US" altLang="x-none" sz="4400" dirty="0" smtClean="0"/>
              <a:t>U is </a:t>
            </a:r>
            <a:r>
              <a:rPr lang="en-US" altLang="x-none" sz="4400" dirty="0" err="1" smtClean="0"/>
              <a:t>MxN</a:t>
            </a:r>
            <a:r>
              <a:rPr lang="en-US" altLang="x-none" sz="4400" dirty="0" smtClean="0"/>
              <a:t> and orthonormal (UU</a:t>
            </a:r>
            <a:r>
              <a:rPr lang="en-US" altLang="x-none" sz="4400" baseline="30000" dirty="0" smtClean="0"/>
              <a:t>T</a:t>
            </a:r>
            <a:r>
              <a:rPr lang="en-US" altLang="x-none" sz="4400" dirty="0" smtClean="0"/>
              <a:t> = I)</a:t>
            </a:r>
            <a:endParaRPr lang="en-US" altLang="x-none" sz="4400" baseline="30000" dirty="0" smtClean="0"/>
          </a:p>
          <a:p>
            <a:pPr marL="1333500" lvl="1"/>
            <a:r>
              <a:rPr lang="el-GR" altLang="x-none" sz="4400" dirty="0" smtClean="0"/>
              <a:t>Σ</a:t>
            </a:r>
            <a:r>
              <a:rPr lang="en-US" altLang="x-none" sz="4400" dirty="0" smtClean="0"/>
              <a:t> is </a:t>
            </a:r>
            <a:r>
              <a:rPr lang="en-US" altLang="x-none" sz="4400" dirty="0" err="1" smtClean="0"/>
              <a:t>NxN</a:t>
            </a:r>
            <a:r>
              <a:rPr lang="en-US" altLang="x-none" sz="4400" dirty="0" smtClean="0"/>
              <a:t> and diagonal</a:t>
            </a:r>
          </a:p>
          <a:p>
            <a:pPr marL="1333500" lvl="1"/>
            <a:r>
              <a:rPr lang="en-US" altLang="x-none" sz="4400" dirty="0" smtClean="0"/>
              <a:t>V </a:t>
            </a:r>
            <a:r>
              <a:rPr lang="en-US" altLang="x-none" sz="4400" dirty="0"/>
              <a:t>is </a:t>
            </a:r>
            <a:r>
              <a:rPr lang="en-US" altLang="x-none" sz="4400" dirty="0" err="1"/>
              <a:t>NxN</a:t>
            </a:r>
            <a:r>
              <a:rPr lang="en-US" altLang="x-none" sz="4400" dirty="0"/>
              <a:t> and </a:t>
            </a:r>
            <a:r>
              <a:rPr lang="en-US" altLang="x-none" sz="4400" dirty="0" smtClean="0"/>
              <a:t>orthonormal (</a:t>
            </a:r>
            <a:r>
              <a:rPr lang="en-US" altLang="x-none" sz="4400" dirty="0" smtClean="0"/>
              <a:t>VV</a:t>
            </a:r>
            <a:r>
              <a:rPr lang="en-US" altLang="x-none" sz="4400" baseline="30000" dirty="0" smtClean="0"/>
              <a:t>T</a:t>
            </a:r>
            <a:r>
              <a:rPr lang="en-US" altLang="x-none" sz="4400" dirty="0" smtClean="0"/>
              <a:t> = I)</a:t>
            </a:r>
            <a:endParaRPr lang="en-US" altLang="x-none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SVD</a:t>
            </a:r>
          </a:p>
        </p:txBody>
      </p:sp>
      <p:sp>
        <p:nvSpPr>
          <p:cNvPr id="36866" name="Rectangle 2"/>
          <p:cNvSpPr>
            <a:spLocks noChangeArrowheads="1"/>
          </p:cNvSpPr>
          <p:nvPr>
            <p:ph type="body" idx="1"/>
          </p:nvPr>
        </p:nvSpPr>
        <p:spPr>
          <a:xfrm>
            <a:off x="742950" y="6680200"/>
            <a:ext cx="12261850" cy="2146300"/>
          </a:xfrm>
          <a:ln/>
        </p:spPr>
        <p:txBody>
          <a:bodyPr/>
          <a:lstStyle/>
          <a:p>
            <a:pPr marL="889000"/>
            <a:r>
              <a:rPr lang="en-US" altLang="x-none" sz="4400" dirty="0" smtClean="0"/>
              <a:t>This </a:t>
            </a:r>
            <a:r>
              <a:rPr lang="en-US" altLang="x-none" sz="4400" dirty="0"/>
              <a:t>class focuses on </a:t>
            </a:r>
            <a:r>
              <a:rPr lang="en-US" altLang="x-none" sz="4400" dirty="0" smtClean="0"/>
              <a:t>applications </a:t>
            </a:r>
            <a:r>
              <a:rPr lang="en-US" altLang="x-none" sz="4400" dirty="0"/>
              <a:t>of SVD</a:t>
            </a:r>
            <a:br>
              <a:rPr lang="en-US" altLang="x-none" sz="4400" dirty="0"/>
            </a:br>
            <a:r>
              <a:rPr lang="en-US" altLang="x-none" sz="4400" dirty="0"/>
              <a:t>(course on linear algebra for further study)</a:t>
            </a:r>
          </a:p>
          <a:p>
            <a:pPr marL="889000"/>
            <a:r>
              <a:rPr lang="en-US" altLang="x-none" sz="4000" dirty="0" smtClean="0"/>
              <a:t>Treat </a:t>
            </a:r>
            <a:r>
              <a:rPr lang="en-US" altLang="x-none" sz="4000" dirty="0"/>
              <a:t>as black box (e.g., </a:t>
            </a:r>
            <a:r>
              <a:rPr lang="en-US" altLang="x-none" sz="4000" dirty="0" err="1" smtClean="0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numpy.linalg.svd</a:t>
            </a:r>
            <a:r>
              <a:rPr lang="en-US" altLang="x-none" sz="4000" dirty="0" smtClean="0"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 </a:t>
            </a:r>
            <a:r>
              <a:rPr lang="en-US" altLang="x-none" sz="4000" dirty="0" smtClean="0"/>
              <a:t>in Python</a:t>
            </a:r>
            <a:r>
              <a:rPr lang="en-US" altLang="x-none" sz="4000" dirty="0" smtClean="0"/>
              <a:t>)</a:t>
            </a:r>
            <a:endParaRPr lang="en-US" altLang="x-none" sz="4000" dirty="0"/>
          </a:p>
        </p:txBody>
      </p:sp>
      <p:sp>
        <p:nvSpPr>
          <p:cNvPr id="36867" name="Rectangle 3"/>
          <p:cNvSpPr>
            <a:spLocks/>
          </p:cNvSpPr>
          <p:nvPr/>
        </p:nvSpPr>
        <p:spPr bwMode="auto">
          <a:xfrm>
            <a:off x="1663700" y="2413000"/>
            <a:ext cx="2197100" cy="40767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>
            <a:off x="4264025" y="4089400"/>
            <a:ext cx="4254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>
                <a:ea typeface="Gill Sans" charset="0"/>
                <a:cs typeface="Gill Sans" charset="0"/>
              </a:rPr>
              <a:t>=</a:t>
            </a:r>
          </a:p>
        </p:txBody>
      </p:sp>
      <p:sp>
        <p:nvSpPr>
          <p:cNvPr id="36869" name="Rectangle 5"/>
          <p:cNvSpPr>
            <a:spLocks/>
          </p:cNvSpPr>
          <p:nvPr/>
        </p:nvSpPr>
        <p:spPr bwMode="auto">
          <a:xfrm>
            <a:off x="5054600" y="2413000"/>
            <a:ext cx="2197100" cy="40767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0" name="Rectangle 6"/>
          <p:cNvSpPr>
            <a:spLocks/>
          </p:cNvSpPr>
          <p:nvPr/>
        </p:nvSpPr>
        <p:spPr bwMode="auto">
          <a:xfrm>
            <a:off x="7416800" y="3352800"/>
            <a:ext cx="2197100" cy="21971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1" name="Rectangle 7"/>
          <p:cNvSpPr>
            <a:spLocks/>
          </p:cNvSpPr>
          <p:nvPr/>
        </p:nvSpPr>
        <p:spPr bwMode="auto">
          <a:xfrm>
            <a:off x="9779000" y="3352800"/>
            <a:ext cx="2197100" cy="219710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4279900"/>
            <a:ext cx="317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279900"/>
            <a:ext cx="330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8" name="Rectangle 14"/>
          <p:cNvSpPr>
            <a:spLocks/>
          </p:cNvSpPr>
          <p:nvPr/>
        </p:nvSpPr>
        <p:spPr bwMode="auto">
          <a:xfrm rot="3040524">
            <a:off x="8374062" y="4178301"/>
            <a:ext cx="866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>
                <a:ea typeface="Gill Sans" charset="0"/>
                <a:cs typeface="Gill Sans" charset="0"/>
              </a:rPr>
              <a:t>. . . .</a:t>
            </a:r>
          </a:p>
        </p:txBody>
      </p:sp>
      <p:sp>
        <p:nvSpPr>
          <p:cNvPr id="36879" name="Rectangle 15"/>
          <p:cNvSpPr>
            <a:spLocks/>
          </p:cNvSpPr>
          <p:nvPr/>
        </p:nvSpPr>
        <p:spPr bwMode="auto">
          <a:xfrm>
            <a:off x="1011238" y="4089400"/>
            <a:ext cx="5302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>
                <a:ea typeface="Gill Sans" charset="0"/>
                <a:cs typeface="Gill Sans" charset="0"/>
              </a:rPr>
              <a:t>M</a:t>
            </a:r>
          </a:p>
        </p:txBody>
      </p:sp>
      <p:sp>
        <p:nvSpPr>
          <p:cNvPr id="36880" name="Rectangle 16"/>
          <p:cNvSpPr>
            <a:spLocks/>
          </p:cNvSpPr>
          <p:nvPr/>
        </p:nvSpPr>
        <p:spPr bwMode="auto">
          <a:xfrm>
            <a:off x="2497138" y="1663700"/>
            <a:ext cx="5302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>
                <a:ea typeface="Gill Sans" charset="0"/>
                <a:cs typeface="Gill Sans" charset="0"/>
              </a:rPr>
              <a:t>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488739" y="3239639"/>
                <a:ext cx="6655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739" y="3239639"/>
                <a:ext cx="665567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8045548" y="3675965"/>
                <a:ext cx="678071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48" y="3675965"/>
                <a:ext cx="678071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8956839" y="4779968"/>
                <a:ext cx="712053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6839" y="4779968"/>
                <a:ext cx="712053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0613944" y="4096212"/>
                <a:ext cx="791820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944" y="4096212"/>
                <a:ext cx="791820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SVD</a:t>
            </a:r>
          </a:p>
        </p:txBody>
      </p:sp>
      <p:sp>
        <p:nvSpPr>
          <p:cNvPr id="37890" name="Rectangle 2"/>
          <p:cNvSpPr>
            <a:spLocks noChangeArrowheads="1"/>
          </p:cNvSpPr>
          <p:nvPr>
            <p:ph type="body" idx="1"/>
          </p:nvPr>
        </p:nvSpPr>
        <p:spPr>
          <a:xfrm>
            <a:off x="882650" y="2571750"/>
            <a:ext cx="12122150" cy="6553200"/>
          </a:xfrm>
          <a:ln/>
        </p:spPr>
        <p:txBody>
          <a:bodyPr/>
          <a:lstStyle/>
          <a:p>
            <a:pPr marL="889000"/>
            <a:r>
              <a:rPr lang="en-US" altLang="x-none" sz="3900" dirty="0" smtClean="0"/>
              <a:t>     are </a:t>
            </a:r>
            <a:r>
              <a:rPr lang="en-US" altLang="x-none" sz="3900" dirty="0"/>
              <a:t>called </a:t>
            </a:r>
            <a:r>
              <a:rPr lang="en-US" altLang="x-none" sz="3900" b="1" dirty="0"/>
              <a:t>singular values</a:t>
            </a:r>
            <a:r>
              <a:rPr lang="en-US" altLang="x-none" sz="3900" dirty="0"/>
              <a:t> of A</a:t>
            </a:r>
          </a:p>
          <a:p>
            <a:pPr marL="889000"/>
            <a:r>
              <a:rPr lang="en-US" altLang="x-none" sz="3900" dirty="0"/>
              <a:t>If A is singular (i.e., rows/cols are linear combinations of others) then some </a:t>
            </a:r>
            <a:r>
              <a:rPr lang="en-US" altLang="x-none" sz="3900" dirty="0" smtClean="0"/>
              <a:t>     will </a:t>
            </a:r>
            <a:r>
              <a:rPr lang="en-US" altLang="x-none" sz="3900" dirty="0"/>
              <a:t>be </a:t>
            </a:r>
            <a:r>
              <a:rPr lang="en-US" altLang="x-none" sz="3900" dirty="0" smtClean="0"/>
              <a:t>0</a:t>
            </a:r>
            <a:endParaRPr lang="en-US" altLang="x-none" sz="3900" dirty="0"/>
          </a:p>
          <a:p>
            <a:pPr marL="889000"/>
            <a:r>
              <a:rPr lang="en-US" altLang="x-none" sz="3900" dirty="0" smtClean="0"/>
              <a:t>    listed in descending order</a:t>
            </a:r>
            <a:endParaRPr lang="en-US" altLang="x-none" sz="3900" dirty="0"/>
          </a:p>
          <a:p>
            <a:pPr marL="889000"/>
            <a:r>
              <a:rPr lang="en-US" altLang="x-none" sz="3900" dirty="0" smtClean="0"/>
              <a:t>In </a:t>
            </a:r>
            <a:r>
              <a:rPr lang="en-US" altLang="x-none" sz="3900" dirty="0"/>
              <a:t>general, rank(A) = </a:t>
            </a:r>
            <a:r>
              <a:rPr lang="en-US" altLang="x-none" sz="3900" dirty="0" smtClean="0"/>
              <a:t>dimension of vector space spanned by the columns of </a:t>
            </a:r>
            <a:r>
              <a:rPr lang="en-US" altLang="x-none" sz="3900" i="1" dirty="0" smtClean="0"/>
              <a:t>A</a:t>
            </a:r>
            <a:r>
              <a:rPr lang="en-US" altLang="x-none" sz="3900" dirty="0" smtClean="0"/>
              <a:t> = number nonzero</a:t>
            </a:r>
            <a:endParaRPr lang="en-US" altLang="x-none" sz="3900" dirty="0"/>
          </a:p>
          <a:p>
            <a:pPr marL="889000"/>
            <a:r>
              <a:rPr lang="en-US" altLang="x-none" sz="3900" dirty="0"/>
              <a:t>SVD is mostly unique (up to permutation of singular values if </a:t>
            </a:r>
            <a:r>
              <a:rPr lang="en-US" altLang="x-none" sz="3900" dirty="0" smtClean="0"/>
              <a:t>some are </a:t>
            </a:r>
            <a:r>
              <a:rPr lang="en-US" altLang="x-none" sz="3900" dirty="0"/>
              <a:t>equal)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809900" y="2571750"/>
                <a:ext cx="6017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900" y="2571750"/>
                <a:ext cx="601767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328653" y="4072396"/>
                <a:ext cx="6017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653" y="4072396"/>
                <a:ext cx="601767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1755182" y="6461810"/>
                <a:ext cx="6017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82" y="6461810"/>
                <a:ext cx="601767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809900" y="4953000"/>
                <a:ext cx="6017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900" y="4953000"/>
                <a:ext cx="601767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SVD and inverses</a:t>
            </a:r>
          </a:p>
        </p:txBody>
      </p:sp>
      <p:sp>
        <p:nvSpPr>
          <p:cNvPr id="38914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 sz="4300"/>
              <a:t>SVD is incredibly useful</a:t>
            </a:r>
          </a:p>
          <a:p>
            <a:pPr marL="889000"/>
            <a:r>
              <a:rPr lang="en-US" altLang="x-none" sz="4300"/>
              <a:t>Application #1: matrix inversion: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Recognition</a:t>
            </a:r>
            <a:endParaRPr lang="en-US" altLang="x-none" dirty="0"/>
          </a:p>
        </p:txBody>
      </p:sp>
      <p:sp>
        <p:nvSpPr>
          <p:cNvPr id="16386" name="Rectangle 2"/>
          <p:cNvSpPr>
            <a:spLocks noChangeArrowheads="1"/>
          </p:cNvSpPr>
          <p:nvPr>
            <p:ph type="body" idx="1"/>
          </p:nvPr>
        </p:nvSpPr>
        <p:spPr>
          <a:xfrm>
            <a:off x="882650" y="1981200"/>
            <a:ext cx="11239500" cy="7143750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Discussion:</a:t>
            </a:r>
            <a:br>
              <a:rPr lang="en-US" altLang="x-none" dirty="0" smtClean="0"/>
            </a:br>
            <a:r>
              <a:rPr lang="en-US" altLang="x-none" dirty="0" smtClean="0"/>
              <a:t>How might we </a:t>
            </a:r>
            <a:r>
              <a:rPr lang="en-US" altLang="x-none" dirty="0"/>
              <a:t>detect faces in this </a:t>
            </a:r>
            <a:r>
              <a:rPr lang="en-US" altLang="x-none" dirty="0" smtClean="0"/>
              <a:t>image?</a:t>
            </a:r>
            <a:endParaRPr lang="en-US" altLang="x-none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908425"/>
            <a:ext cx="7874000" cy="538956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SVD and inverses</a:t>
            </a:r>
          </a:p>
        </p:txBody>
      </p:sp>
      <p:sp>
        <p:nvSpPr>
          <p:cNvPr id="39938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 sz="4300" dirty="0"/>
              <a:t>SVD is incredibly useful</a:t>
            </a:r>
          </a:p>
          <a:p>
            <a:pPr marL="889000"/>
            <a:r>
              <a:rPr lang="en-US" altLang="x-none" sz="4300" dirty="0"/>
              <a:t>Application #1: matrix inversion:</a:t>
            </a:r>
          </a:p>
          <a:p>
            <a:pPr marL="889000"/>
            <a:endParaRPr lang="en-US" altLang="x-none" sz="4300" dirty="0"/>
          </a:p>
          <a:p>
            <a:pPr marL="889000"/>
            <a:r>
              <a:rPr lang="en-US" altLang="x-none" sz="4300" dirty="0"/>
              <a:t>What happens when some  </a:t>
            </a:r>
            <a:r>
              <a:rPr lang="en-US" altLang="x-none" sz="4300" dirty="0" smtClean="0"/>
              <a:t>   are </a:t>
            </a:r>
            <a:r>
              <a:rPr lang="en-US" altLang="x-none" sz="4300" dirty="0"/>
              <a:t>zero?</a:t>
            </a:r>
          </a:p>
          <a:p>
            <a:pPr marL="889000"/>
            <a:r>
              <a:rPr lang="en-US" altLang="x-none" sz="4300" dirty="0" smtClean="0"/>
              <a:t>Pseudoinverse A</a:t>
            </a:r>
            <a:r>
              <a:rPr lang="en-US" altLang="x-none" sz="4300" baseline="30000" dirty="0" smtClean="0"/>
              <a:t>+</a:t>
            </a:r>
            <a:r>
              <a:rPr lang="en-US" altLang="x-none" sz="4300" dirty="0" smtClean="0"/>
              <a:t>: </a:t>
            </a:r>
            <a:r>
              <a:rPr lang="en-US" altLang="x-none" sz="4300" dirty="0"/>
              <a:t>if </a:t>
            </a:r>
            <a:r>
              <a:rPr lang="en-US" altLang="x-none" sz="4300" dirty="0" smtClean="0"/>
              <a:t>    = </a:t>
            </a:r>
            <a:r>
              <a:rPr lang="en-US" altLang="x-none" sz="4300" dirty="0"/>
              <a:t>0 set 1</a:t>
            </a:r>
            <a:r>
              <a:rPr lang="en-US" altLang="x-none" sz="4300" dirty="0" smtClean="0"/>
              <a:t>/    to </a:t>
            </a:r>
            <a:r>
              <a:rPr lang="en-US" altLang="x-none" sz="4300" dirty="0"/>
              <a:t>0 (!!)</a:t>
            </a:r>
          </a:p>
          <a:p>
            <a:pPr marL="1333500" lvl="1"/>
            <a:r>
              <a:rPr lang="en-US" altLang="x-none" sz="4300" dirty="0" smtClean="0"/>
              <a:t>“Closest</a:t>
            </a:r>
            <a:r>
              <a:rPr lang="en-US" altLang="x-none" sz="4300" dirty="0"/>
              <a:t>” matrix to inverse</a:t>
            </a:r>
          </a:p>
          <a:p>
            <a:pPr marL="1333500" lvl="1"/>
            <a:r>
              <a:rPr lang="en-US" altLang="x-none" sz="4300" dirty="0" smtClean="0"/>
              <a:t>Defined </a:t>
            </a:r>
            <a:r>
              <a:rPr lang="en-US" altLang="x-none" sz="4300" dirty="0"/>
              <a:t>for all (even non-square) matrices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857976" y="4528458"/>
                <a:ext cx="5612370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= ?</a:t>
                </a:r>
                <a:endParaRPr 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976" y="4528458"/>
                <a:ext cx="5612370" cy="646331"/>
              </a:xfrm>
              <a:prstGeom prst="rect">
                <a:avLst/>
              </a:prstGeom>
              <a:blipFill rotWithShape="0">
                <a:blip r:embed="rId2"/>
                <a:stretch>
                  <a:fillRect t="-26415" r="-5326" b="-49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361310" y="6407382"/>
                <a:ext cx="6017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310" y="6407382"/>
                <a:ext cx="601767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9071852" y="6440039"/>
                <a:ext cx="6017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852" y="6440039"/>
                <a:ext cx="601767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7890186" y="5467920"/>
                <a:ext cx="6017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186" y="5467920"/>
                <a:ext cx="601767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SVD and least squares problems</a:t>
            </a:r>
          </a:p>
        </p:txBody>
      </p:sp>
      <p:sp>
        <p:nvSpPr>
          <p:cNvPr id="40962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/>
              <a:t>Solving Ax=b by least squares:</a:t>
            </a:r>
            <a:br>
              <a:rPr lang="en-US" altLang="x-none"/>
            </a:br>
            <a:endParaRPr lang="en-US" altLang="x-none"/>
          </a:p>
          <a:p>
            <a:pPr marL="889000"/>
            <a:r>
              <a:rPr lang="en-US" altLang="x-none"/>
              <a:t>Compute pseudoinverse (   ) using SVD</a:t>
            </a:r>
          </a:p>
          <a:p>
            <a:pPr marL="1333500" lvl="1"/>
            <a:r>
              <a:rPr lang="en-US" altLang="x-none"/>
              <a:t>Detect singular dataset</a:t>
            </a:r>
          </a:p>
          <a:p>
            <a:pPr marL="1333500" lvl="1"/>
            <a:r>
              <a:rPr lang="en-US" altLang="x-none"/>
              <a:t>Ratio of max to min singular value (condition number) tells you how stable the solution will be</a:t>
            </a:r>
          </a:p>
          <a:p>
            <a:pPr marL="1333500" lvl="1"/>
            <a:endParaRPr lang="en-US" altLang="x-none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476625"/>
            <a:ext cx="27305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4495800"/>
            <a:ext cx="482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SVD and eigenvectors</a:t>
            </a:r>
          </a:p>
        </p:txBody>
      </p:sp>
      <p:sp>
        <p:nvSpPr>
          <p:cNvPr id="41986" name="Rectangle 2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889000"/>
            <a:r>
              <a:rPr lang="en-US" altLang="x-none"/>
              <a:t>on board...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SVD and PCA</a:t>
            </a:r>
          </a:p>
        </p:txBody>
      </p:sp>
      <p:sp>
        <p:nvSpPr>
          <p:cNvPr id="43010" name="Rectangle 2"/>
          <p:cNvSpPr>
            <a:spLocks/>
          </p:cNvSpPr>
          <p:nvPr/>
        </p:nvSpPr>
        <p:spPr bwMode="auto">
          <a:xfrm>
            <a:off x="882650" y="2432050"/>
            <a:ext cx="112395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marL="508000" indent="-5080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2400"/>
              </a:spcBef>
              <a:buClr>
                <a:srgbClr val="800000"/>
              </a:buClr>
              <a:buSzPct val="35000"/>
              <a:buFont typeface="Zapf Dingbats" charset="0"/>
              <a:buChar char="✦"/>
            </a:pPr>
            <a:r>
              <a:rPr lang="en-US" altLang="x-none" sz="4800" dirty="0">
                <a:ea typeface="Gill Sans" charset="0"/>
                <a:cs typeface="Gill Sans" charset="0"/>
              </a:rPr>
              <a:t>Approximating high-dimensional data with projection onto lower-dimensional </a:t>
            </a:r>
            <a:r>
              <a:rPr lang="en-US" altLang="x-none" sz="4800" dirty="0" smtClean="0">
                <a:ea typeface="Gill Sans" charset="0"/>
                <a:cs typeface="Gill Sans" charset="0"/>
              </a:rPr>
              <a:t>subspace</a:t>
            </a:r>
            <a:br>
              <a:rPr lang="en-US" altLang="x-none" sz="4800" dirty="0" smtClean="0">
                <a:ea typeface="Gill Sans" charset="0"/>
                <a:cs typeface="Gill Sans" charset="0"/>
              </a:rPr>
            </a:br>
            <a:r>
              <a:rPr lang="en-US" altLang="x-none" sz="4800" dirty="0" smtClean="0">
                <a:ea typeface="Gill Sans" charset="0"/>
                <a:cs typeface="Gill Sans" charset="0"/>
              </a:rPr>
              <a:t/>
            </a:r>
            <a:br>
              <a:rPr lang="en-US" altLang="x-none" sz="4800" dirty="0" smtClean="0">
                <a:ea typeface="Gill Sans" charset="0"/>
                <a:cs typeface="Gill Sans" charset="0"/>
              </a:rPr>
            </a:br>
            <a:r>
              <a:rPr lang="en-US" altLang="x-none" sz="4800" dirty="0" smtClean="0">
                <a:ea typeface="Gill Sans" charset="0"/>
                <a:cs typeface="Gill Sans" charset="0"/>
              </a:rPr>
              <a:t/>
            </a:r>
            <a:br>
              <a:rPr lang="en-US" altLang="x-none" sz="4800" dirty="0" smtClean="0">
                <a:ea typeface="Gill Sans" charset="0"/>
                <a:cs typeface="Gill Sans" charset="0"/>
              </a:rPr>
            </a:br>
            <a:r>
              <a:rPr lang="en-US" altLang="x-none" sz="4800" dirty="0" smtClean="0">
                <a:ea typeface="Gill Sans" charset="0"/>
                <a:cs typeface="Gill Sans" charset="0"/>
              </a:rPr>
              <a:t/>
            </a:r>
            <a:br>
              <a:rPr lang="en-US" altLang="x-none" sz="4800" dirty="0" smtClean="0">
                <a:ea typeface="Gill Sans" charset="0"/>
                <a:cs typeface="Gill Sans" charset="0"/>
              </a:rPr>
            </a:br>
            <a:r>
              <a:rPr lang="en-US" altLang="x-none" sz="4800" dirty="0" smtClean="0">
                <a:ea typeface="Gill Sans" charset="0"/>
                <a:cs typeface="Gill Sans" charset="0"/>
              </a:rPr>
              <a:t/>
            </a:r>
            <a:br>
              <a:rPr lang="en-US" altLang="x-none" sz="4800" dirty="0" smtClean="0">
                <a:ea typeface="Gill Sans" charset="0"/>
                <a:cs typeface="Gill Sans" charset="0"/>
              </a:rPr>
            </a:br>
            <a:endParaRPr lang="en-US" altLang="x-none" sz="4800" dirty="0" smtClean="0">
              <a:ea typeface="Gill Sans" charset="0"/>
              <a:cs typeface="Gill Sans" charset="0"/>
            </a:endParaRP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530225" y="4835525"/>
            <a:ext cx="12006271" cy="4494213"/>
            <a:chOff x="0" y="0"/>
            <a:chExt cx="7562" cy="2831"/>
          </a:xfrm>
        </p:grpSpPr>
        <p:grpSp>
          <p:nvGrpSpPr>
            <p:cNvPr id="43012" name="Group 4"/>
            <p:cNvGrpSpPr>
              <a:grpSpLocks/>
            </p:cNvGrpSpPr>
            <p:nvPr/>
          </p:nvGrpSpPr>
          <p:grpSpPr bwMode="auto">
            <a:xfrm>
              <a:off x="2631" y="0"/>
              <a:ext cx="2603" cy="2599"/>
              <a:chOff x="0" y="0"/>
              <a:chExt cx="2602" cy="259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300" y="0"/>
                <a:ext cx="2" cy="259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>
                <a:off x="0" y="1298"/>
                <a:ext cx="2602" cy="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15" name="Rectangle 7"/>
            <p:cNvSpPr>
              <a:spLocks/>
            </p:cNvSpPr>
            <p:nvPr/>
          </p:nvSpPr>
          <p:spPr bwMode="auto">
            <a:xfrm>
              <a:off x="4959" y="1401"/>
              <a:ext cx="184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8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Original axes</a:t>
              </a:r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034" y="236"/>
              <a:ext cx="2995" cy="2595"/>
              <a:chOff x="0" y="0"/>
              <a:chExt cx="2995" cy="2595"/>
            </a:xfrm>
          </p:grpSpPr>
          <p:sp>
            <p:nvSpPr>
              <p:cNvPr id="43017" name="Rectangle 9"/>
              <p:cNvSpPr>
                <a:spLocks/>
              </p:cNvSpPr>
              <p:nvPr/>
            </p:nvSpPr>
            <p:spPr bwMode="auto">
              <a:xfrm>
                <a:off x="989" y="1811"/>
                <a:ext cx="271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595" y="1890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19" name="Rectangle 11"/>
              <p:cNvSpPr>
                <a:spLocks/>
              </p:cNvSpPr>
              <p:nvPr/>
            </p:nvSpPr>
            <p:spPr bwMode="auto">
              <a:xfrm>
                <a:off x="2172" y="945"/>
                <a:ext cx="271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0" name="Rectangle 12"/>
              <p:cNvSpPr>
                <a:spLocks/>
              </p:cNvSpPr>
              <p:nvPr/>
            </p:nvSpPr>
            <p:spPr bwMode="auto">
              <a:xfrm>
                <a:off x="1936" y="708"/>
                <a:ext cx="270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1936" y="393"/>
                <a:ext cx="270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2" name="Rectangle 14"/>
              <p:cNvSpPr>
                <a:spLocks/>
              </p:cNvSpPr>
              <p:nvPr/>
            </p:nvSpPr>
            <p:spPr bwMode="auto">
              <a:xfrm>
                <a:off x="2409" y="630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3" name="Rectangle 15"/>
              <p:cNvSpPr>
                <a:spLocks/>
              </p:cNvSpPr>
              <p:nvPr/>
            </p:nvSpPr>
            <p:spPr bwMode="auto">
              <a:xfrm>
                <a:off x="2330" y="236"/>
                <a:ext cx="271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4" name="Rectangle 16"/>
              <p:cNvSpPr>
                <a:spLocks/>
              </p:cNvSpPr>
              <p:nvPr/>
            </p:nvSpPr>
            <p:spPr bwMode="auto">
              <a:xfrm>
                <a:off x="2567" y="315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5" name="Rectangle 17"/>
              <p:cNvSpPr>
                <a:spLocks/>
              </p:cNvSpPr>
              <p:nvPr/>
            </p:nvSpPr>
            <p:spPr bwMode="auto">
              <a:xfrm>
                <a:off x="2725" y="0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6" name="Rectangle 18"/>
              <p:cNvSpPr>
                <a:spLocks/>
              </p:cNvSpPr>
              <p:nvPr/>
            </p:nvSpPr>
            <p:spPr bwMode="auto">
              <a:xfrm>
                <a:off x="1305" y="787"/>
                <a:ext cx="270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7" name="Rectangle 19"/>
              <p:cNvSpPr>
                <a:spLocks/>
              </p:cNvSpPr>
              <p:nvPr/>
            </p:nvSpPr>
            <p:spPr bwMode="auto">
              <a:xfrm>
                <a:off x="1589" y="1102"/>
                <a:ext cx="270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8" name="Rectangle 20"/>
              <p:cNvSpPr>
                <a:spLocks/>
              </p:cNvSpPr>
              <p:nvPr/>
            </p:nvSpPr>
            <p:spPr bwMode="auto">
              <a:xfrm>
                <a:off x="1589" y="866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29" name="Rectangle 21"/>
              <p:cNvSpPr>
                <a:spLocks/>
              </p:cNvSpPr>
              <p:nvPr/>
            </p:nvSpPr>
            <p:spPr bwMode="auto">
              <a:xfrm>
                <a:off x="1762" y="1181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0" name="Rectangle 22"/>
              <p:cNvSpPr>
                <a:spLocks/>
              </p:cNvSpPr>
              <p:nvPr/>
            </p:nvSpPr>
            <p:spPr bwMode="auto">
              <a:xfrm>
                <a:off x="2330" y="0"/>
                <a:ext cx="271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1" name="Rectangle 23"/>
              <p:cNvSpPr>
                <a:spLocks/>
              </p:cNvSpPr>
              <p:nvPr/>
            </p:nvSpPr>
            <p:spPr bwMode="auto">
              <a:xfrm>
                <a:off x="1589" y="551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2" name="Rectangle 24"/>
              <p:cNvSpPr>
                <a:spLocks/>
              </p:cNvSpPr>
              <p:nvPr/>
            </p:nvSpPr>
            <p:spPr bwMode="auto">
              <a:xfrm>
                <a:off x="1305" y="1732"/>
                <a:ext cx="270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3" name="Rectangle 25"/>
              <p:cNvSpPr>
                <a:spLocks/>
              </p:cNvSpPr>
              <p:nvPr/>
            </p:nvSpPr>
            <p:spPr bwMode="auto">
              <a:xfrm>
                <a:off x="911" y="1260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4" name="Rectangle 26"/>
              <p:cNvSpPr>
                <a:spLocks/>
              </p:cNvSpPr>
              <p:nvPr/>
            </p:nvSpPr>
            <p:spPr bwMode="auto">
              <a:xfrm>
                <a:off x="1068" y="1496"/>
                <a:ext cx="271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5" name="Rectangle 27"/>
              <p:cNvSpPr>
                <a:spLocks/>
              </p:cNvSpPr>
              <p:nvPr/>
            </p:nvSpPr>
            <p:spPr bwMode="auto">
              <a:xfrm>
                <a:off x="1589" y="1417"/>
                <a:ext cx="270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6" name="Rectangle 28"/>
              <p:cNvSpPr>
                <a:spLocks/>
              </p:cNvSpPr>
              <p:nvPr/>
            </p:nvSpPr>
            <p:spPr bwMode="auto">
              <a:xfrm>
                <a:off x="1305" y="1181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7" name="Rectangle 29"/>
              <p:cNvSpPr>
                <a:spLocks/>
              </p:cNvSpPr>
              <p:nvPr/>
            </p:nvSpPr>
            <p:spPr bwMode="auto">
              <a:xfrm>
                <a:off x="1226" y="1023"/>
                <a:ext cx="270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8" name="Rectangle 30"/>
              <p:cNvSpPr>
                <a:spLocks/>
              </p:cNvSpPr>
              <p:nvPr/>
            </p:nvSpPr>
            <p:spPr bwMode="auto">
              <a:xfrm>
                <a:off x="1936" y="1260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39" name="Rectangle 31"/>
              <p:cNvSpPr>
                <a:spLocks/>
              </p:cNvSpPr>
              <p:nvPr/>
            </p:nvSpPr>
            <p:spPr bwMode="auto">
              <a:xfrm>
                <a:off x="832" y="1653"/>
                <a:ext cx="270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40" name="Rectangle 32"/>
              <p:cNvSpPr>
                <a:spLocks/>
              </p:cNvSpPr>
              <p:nvPr/>
            </p:nvSpPr>
            <p:spPr bwMode="auto">
              <a:xfrm>
                <a:off x="674" y="1496"/>
                <a:ext cx="27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*</a:t>
                </a:r>
              </a:p>
            </p:txBody>
          </p:sp>
          <p:sp>
            <p:nvSpPr>
              <p:cNvPr id="43041" name="Rectangle 33"/>
              <p:cNvSpPr>
                <a:spLocks/>
              </p:cNvSpPr>
              <p:nvPr/>
            </p:nvSpPr>
            <p:spPr bwMode="auto">
              <a:xfrm>
                <a:off x="0" y="2188"/>
                <a:ext cx="1627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8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Data points</a:t>
                </a:r>
              </a:p>
            </p:txBody>
          </p:sp>
        </p:grpSp>
        <p:grpSp>
          <p:nvGrpSpPr>
            <p:cNvPr id="43042" name="Group 34"/>
            <p:cNvGrpSpPr>
              <a:grpSpLocks/>
            </p:cNvGrpSpPr>
            <p:nvPr/>
          </p:nvGrpSpPr>
          <p:grpSpPr bwMode="auto">
            <a:xfrm>
              <a:off x="2907" y="459"/>
              <a:ext cx="4655" cy="1735"/>
              <a:chOff x="0" y="0"/>
              <a:chExt cx="4655" cy="1734"/>
            </a:xfrm>
          </p:grpSpPr>
          <p:sp>
            <p:nvSpPr>
              <p:cNvPr id="43043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970" cy="173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dist="127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4" name="Rectangle 36"/>
              <p:cNvSpPr>
                <a:spLocks/>
              </p:cNvSpPr>
              <p:nvPr/>
            </p:nvSpPr>
            <p:spPr bwMode="auto">
              <a:xfrm>
                <a:off x="2246" y="114"/>
                <a:ext cx="2409" cy="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First principal component</a:t>
                </a:r>
              </a:p>
            </p:txBody>
          </p:sp>
        </p:grpSp>
        <p:grpSp>
          <p:nvGrpSpPr>
            <p:cNvPr id="43045" name="Group 37"/>
            <p:cNvGrpSpPr>
              <a:grpSpLocks/>
            </p:cNvGrpSpPr>
            <p:nvPr/>
          </p:nvGrpSpPr>
          <p:grpSpPr bwMode="auto">
            <a:xfrm>
              <a:off x="0" y="472"/>
              <a:ext cx="4247" cy="1181"/>
              <a:chOff x="0" y="0"/>
              <a:chExt cx="4247" cy="1181"/>
            </a:xfrm>
          </p:grpSpPr>
          <p:sp>
            <p:nvSpPr>
              <p:cNvPr id="43046" name="Line 38"/>
              <p:cNvSpPr>
                <a:spLocks noChangeShapeType="1"/>
              </p:cNvSpPr>
              <p:nvPr/>
            </p:nvSpPr>
            <p:spPr bwMode="auto">
              <a:xfrm rot="10800000">
                <a:off x="3575" y="397"/>
                <a:ext cx="672" cy="784"/>
              </a:xfrm>
              <a:prstGeom prst="line">
                <a:avLst/>
              </a:prstGeom>
              <a:noFill/>
              <a:ln w="25400">
                <a:solidFill>
                  <a:srgbClr val="3399FF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dist="12700" dir="81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7" name="Rectangle 39"/>
              <p:cNvSpPr>
                <a:spLocks/>
              </p:cNvSpPr>
              <p:nvPr/>
            </p:nvSpPr>
            <p:spPr bwMode="auto">
              <a:xfrm>
                <a:off x="0" y="0"/>
                <a:ext cx="3788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>
                <a:lvl1pPr marL="39688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altLang="x-none" sz="2800" dirty="0">
                    <a:solidFill>
                      <a:srgbClr val="3399FF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ystem Font Regular" charset="0"/>
                    <a:ea typeface="System Font Regular" charset="0"/>
                    <a:cs typeface="System Font Regular" charset="0"/>
                    <a:sym typeface="System Font Regular" charset="0"/>
                  </a:rPr>
                  <a:t>Second principal component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/>
              <a:t>SVD and PCA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010" name="Rectangle 2"/>
              <p:cNvSpPr>
                <a:spLocks/>
              </p:cNvSpPr>
              <p:nvPr/>
            </p:nvSpPr>
            <p:spPr bwMode="auto">
              <a:xfrm>
                <a:off x="323850" y="1484881"/>
                <a:ext cx="12666309" cy="655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63500" tIns="63500" rIns="63500" bIns="63500"/>
              <a:lstStyle>
                <a:lvl1pPr marL="508000" indent="-508000"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rgbClr val="800000"/>
                  </a:buClr>
                  <a:buSzPct val="35000"/>
                  <a:buFont typeface="Zapf Dingbats" charset="0"/>
                  <a:buChar char="✦"/>
                </a:pPr>
                <a:r>
                  <a:rPr lang="en-US" altLang="x-none" sz="4800" dirty="0" smtClean="0">
                    <a:ea typeface="Gill Sans" charset="0"/>
                    <a:cs typeface="Gill Sans" charset="0"/>
                  </a:rPr>
                  <a:t>Put data points as rows of matrix X</a:t>
                </a:r>
              </a:p>
              <a:p>
                <a:pPr lvl="2">
                  <a:lnSpc>
                    <a:spcPct val="120000"/>
                  </a:lnSpc>
                  <a:spcBef>
                    <a:spcPts val="0"/>
                  </a:spcBef>
                  <a:buClr>
                    <a:srgbClr val="800000"/>
                  </a:buClr>
                  <a:buSzPct val="35000"/>
                  <a:buFont typeface="Zapf Dingbats" charset="0"/>
                  <a:buChar char="✦"/>
                </a:pPr>
                <a:r>
                  <a:rPr lang="en-US" altLang="x-none" sz="4800" dirty="0" smtClean="0">
                    <a:ea typeface="Gill Sans" charset="0"/>
                    <a:cs typeface="Gill Sans" charset="0"/>
                  </a:rPr>
                  <a:t>Also center the data</a:t>
                </a:r>
                <a:br>
                  <a:rPr lang="en-US" altLang="x-none" sz="4800" dirty="0" smtClean="0">
                    <a:ea typeface="Gill Sans" charset="0"/>
                    <a:cs typeface="Gill Sans" charset="0"/>
                  </a:rPr>
                </a:br>
                <a:r>
                  <a:rPr lang="en-US" altLang="x-none" sz="4800" dirty="0" smtClean="0">
                    <a:ea typeface="Gill Sans" charset="0"/>
                    <a:cs typeface="Gill Sans" charset="0"/>
                  </a:rPr>
                  <a:t> (subtract mean of each dimension)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rgbClr val="800000"/>
                  </a:buClr>
                  <a:buSzPct val="35000"/>
                  <a:buFont typeface="Zapf Dingbats" charset="0"/>
                  <a:buChar char="✦"/>
                </a:pPr>
                <a:r>
                  <a:rPr lang="en-US" altLang="x-none" sz="4800" dirty="0" smtClean="0">
                    <a:ea typeface="Gill Sans" charset="0"/>
                    <a:cs typeface="Gill Sans" charset="0"/>
                  </a:rPr>
                  <a:t>Compute SVD of X</a:t>
                </a:r>
                <a:r>
                  <a:rPr lang="en-US" altLang="x-none" sz="4800" dirty="0" smtClean="0"/>
                  <a:t> = U</a:t>
                </a:r>
                <a:r>
                  <a:rPr lang="el-GR" altLang="x-none" sz="4800" dirty="0" smtClean="0"/>
                  <a:t>Σ</a:t>
                </a:r>
                <a:r>
                  <a:rPr lang="en-US" altLang="x-none" sz="4800" dirty="0" smtClean="0"/>
                  <a:t>V</a:t>
                </a:r>
                <a:r>
                  <a:rPr lang="en-US" altLang="x-none" sz="4800" baseline="30000" dirty="0" smtClean="0"/>
                  <a:t>* 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rgbClr val="800000"/>
                  </a:buClr>
                  <a:buSzPct val="35000"/>
                  <a:buFont typeface="Zapf Dingbats" charset="0"/>
                  <a:buChar char="✦"/>
                </a:pPr>
                <a:r>
                  <a:rPr lang="en-US" altLang="x-none" sz="4800" dirty="0" smtClean="0">
                    <a:ea typeface="Gill Sans" charset="0"/>
                    <a:cs typeface="Gill Sans" charset="0"/>
                  </a:rPr>
                  <a:t>Principal axes are columns of V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rgbClr val="800000"/>
                  </a:buClr>
                  <a:buSzPct val="35000"/>
                  <a:buFont typeface="Zapf Dingbats" charset="0"/>
                  <a:buChar char="✦"/>
                </a:pPr>
                <a:r>
                  <a:rPr lang="en-US" altLang="x-none" sz="4800" dirty="0" smtClean="0">
                    <a:ea typeface="Gill Sans" charset="0"/>
                    <a:cs typeface="Gill Sans" charset="0"/>
                  </a:rPr>
                  <a:t>Standard deviation along each principal axis is </a:t>
                </a:r>
                <a:endParaRPr lang="en-US" altLang="x-none" sz="4800" dirty="0" smtClean="0">
                  <a:ea typeface="Gill Sans" charset="0"/>
                  <a:cs typeface="Gill Sans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rgbClr val="800000"/>
                  </a:buClr>
                  <a:buSzPct val="35000"/>
                  <a:buFont typeface="Zapf Dingbats" charset="0"/>
                  <a:buChar char="✦"/>
                </a:pPr>
                <a:r>
                  <a:rPr lang="en-US" altLang="x-none" sz="4800" dirty="0" smtClean="0">
                    <a:ea typeface="Gill Sans" charset="0"/>
                    <a:cs typeface="Gill Sans" charset="0"/>
                  </a:rPr>
                  <a:t>Projection into principal component space is:</a:t>
                </a:r>
                <a:br>
                  <a:rPr lang="en-US" altLang="x-none" sz="4800" dirty="0" smtClean="0">
                    <a:ea typeface="Gill Sans" charset="0"/>
                    <a:cs typeface="Gill Sans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x-none" sz="4800" i="1" smtClean="0">
                            <a:latin typeface="Cambria Math" charset="0"/>
                            <a:ea typeface="Gill Sans" charset="0"/>
                            <a:cs typeface="Gill Sans" charset="0"/>
                          </a:rPr>
                        </m:ctrlPr>
                      </m:sSupPr>
                      <m:e>
                        <m:r>
                          <a:rPr lang="en-US" altLang="x-none" sz="4800" b="0" i="1" smtClean="0">
                            <a:latin typeface="Cambria Math" charset="0"/>
                            <a:ea typeface="Gill Sans" charset="0"/>
                            <a:cs typeface="Gill Sans" charset="0"/>
                          </a:rPr>
                          <m:t>𝑌</m:t>
                        </m:r>
                        <m:r>
                          <a:rPr lang="en-US" altLang="x-none" sz="4800" b="0" i="1" smtClean="0">
                            <a:latin typeface="Cambria Math" charset="0"/>
                            <a:ea typeface="Gill Sans" charset="0"/>
                            <a:cs typeface="Gill Sans" charset="0"/>
                          </a:rPr>
                          <m:t>=</m:t>
                        </m:r>
                        <m:acc>
                          <m:accPr>
                            <m:chr m:val="̃"/>
                            <m:ctrlPr>
                              <a:rPr lang="en-US" altLang="x-none" sz="4800" i="1" smtClean="0">
                                <a:latin typeface="Cambria Math" charset="0"/>
                                <a:ea typeface="Gill Sans" charset="0"/>
                                <a:cs typeface="Gill Sans" charset="0"/>
                              </a:rPr>
                            </m:ctrlPr>
                          </m:accPr>
                          <m:e>
                            <m:r>
                              <a:rPr lang="en-US" altLang="x-none" sz="4800" b="0" i="1" smtClean="0">
                                <a:latin typeface="Cambria Math" charset="0"/>
                                <a:ea typeface="Gill Sans" charset="0"/>
                                <a:cs typeface="Gill Sans" charset="0"/>
                              </a:rPr>
                              <m:t>𝑈</m:t>
                            </m:r>
                          </m:e>
                        </m:acc>
                      </m:e>
                      <m:sup>
                        <m:r>
                          <a:rPr lang="en-US" altLang="x-none" sz="4800" b="0" i="1" smtClean="0">
                            <a:latin typeface="Cambria Math" charset="0"/>
                            <a:ea typeface="Gill Sans" charset="0"/>
                            <a:cs typeface="Gill Sans" charset="0"/>
                          </a:rPr>
                          <m:t>𝑇</m:t>
                        </m:r>
                      </m:sup>
                    </m:sSup>
                    <m:r>
                      <a:rPr lang="en-US" altLang="x-none" sz="4800" b="0" i="1" smtClean="0">
                        <a:latin typeface="Cambria Math" charset="0"/>
                        <a:ea typeface="Gill Sans" charset="0"/>
                        <a:cs typeface="Gill Sans" charset="0"/>
                      </a:rPr>
                      <m:t>𝑋</m:t>
                    </m:r>
                  </m:oMath>
                </a14:m>
                <a:endParaRPr lang="en-US" altLang="x-none" sz="4800" dirty="0" smtClean="0">
                  <a:ea typeface="Gill Sans" charset="0"/>
                  <a:cs typeface="Gill Sans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Clr>
                    <a:srgbClr val="800000"/>
                  </a:buClr>
                  <a:buSzPct val="35000"/>
                  <a:buFont typeface="Zapf Dingbats" charset="0"/>
                  <a:buChar char="✦"/>
                </a:pPr>
                <a:r>
                  <a:rPr lang="en-US" altLang="x-none" sz="4400" b="0" dirty="0" smtClean="0">
                    <a:ea typeface="Gill Sans" charset="0"/>
                    <a:cs typeface="Gill Sans" charset="0"/>
                  </a:rPr>
                  <a:t>Reduce to </a:t>
                </a:r>
                <a:r>
                  <a:rPr lang="en-US" altLang="x-none" sz="4400" b="0" i="1" dirty="0" smtClean="0">
                    <a:ea typeface="Gill Sans" charset="0"/>
                    <a:cs typeface="Gill Sans" charset="0"/>
                  </a:rPr>
                  <a:t>k</a:t>
                </a:r>
                <a:r>
                  <a:rPr lang="en-US" altLang="x-none" sz="4400" b="0" dirty="0" smtClean="0">
                    <a:ea typeface="Gill Sans" charset="0"/>
                    <a:cs typeface="Gill Sans" charset="0"/>
                  </a:rPr>
                  <a:t> dimensions: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x-none" sz="4400" i="1" smtClean="0">
                            <a:latin typeface="Cambria Math" charset="0"/>
                            <a:ea typeface="Gill Sans" charset="0"/>
                            <a:cs typeface="Gill Sans" charset="0"/>
                          </a:rPr>
                        </m:ctrlPr>
                      </m:accPr>
                      <m:e>
                        <m:r>
                          <a:rPr lang="en-US" altLang="x-none" sz="4400" b="0" i="1" smtClean="0">
                            <a:latin typeface="Cambria Math" charset="0"/>
                            <a:ea typeface="Gill Sans" charset="0"/>
                            <a:cs typeface="Gill Sans" charset="0"/>
                          </a:rPr>
                          <m:t>𝑈</m:t>
                        </m:r>
                      </m:e>
                    </m:acc>
                  </m:oMath>
                </a14:m>
                <a:r>
                  <a:rPr lang="en-US" altLang="x-none" sz="4400" dirty="0" smtClean="0">
                    <a:ea typeface="Gill Sans" charset="0"/>
                    <a:cs typeface="Gill Sans" charset="0"/>
                  </a:rPr>
                  <a:t> is first </a:t>
                </a:r>
                <a:r>
                  <a:rPr lang="en-US" altLang="x-none" sz="4400" i="1" dirty="0" smtClean="0">
                    <a:ea typeface="Gill Sans" charset="0"/>
                    <a:cs typeface="Gill Sans" charset="0"/>
                  </a:rPr>
                  <a:t>k</a:t>
                </a:r>
                <a:r>
                  <a:rPr lang="en-US" altLang="x-none" sz="4400" dirty="0" smtClean="0">
                    <a:ea typeface="Gill Sans" charset="0"/>
                    <a:cs typeface="Gill Sans" charset="0"/>
                  </a:rPr>
                  <a:t> columns of U. </a:t>
                </a:r>
                <a:endParaRPr lang="en-US" altLang="x-none" sz="4400" dirty="0" smtClean="0">
                  <a:ea typeface="Gill Sans" charset="0"/>
                  <a:cs typeface="Gill Sans" charset="0"/>
                </a:endParaRPr>
              </a:p>
            </p:txBody>
          </p:sp>
        </mc:Choice>
        <mc:Fallback>
          <p:sp>
            <p:nvSpPr>
              <p:cNvPr id="4301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1484881"/>
                <a:ext cx="12666309" cy="6553200"/>
              </a:xfrm>
              <a:prstGeom prst="rect">
                <a:avLst/>
              </a:prstGeom>
              <a:blipFill rotWithShape="0">
                <a:blip r:embed="rId2"/>
                <a:stretch>
                  <a:fillRect l="-337" t="-744" b="-250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12298900" y="6006762"/>
                <a:ext cx="6017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8900" y="6006762"/>
                <a:ext cx="601767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68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/>
          <a:stretch/>
        </p:blipFill>
        <p:spPr>
          <a:xfrm>
            <a:off x="0" y="1676400"/>
            <a:ext cx="13004800" cy="8071227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>
            <p:ph type="title"/>
          </p:nvPr>
        </p:nvSpPr>
        <p:spPr>
          <a:xfrm>
            <a:off x="323850" y="95250"/>
            <a:ext cx="12357100" cy="1657350"/>
          </a:xfrm>
          <a:ln/>
        </p:spPr>
        <p:txBody>
          <a:bodyPr/>
          <a:lstStyle/>
          <a:p>
            <a:r>
              <a:rPr lang="en-US" altLang="x-none" sz="6400" dirty="0" err="1" smtClean="0"/>
              <a:t>Eigenfaces</a:t>
            </a:r>
            <a:r>
              <a:rPr lang="en-US" altLang="x-none" sz="6400" dirty="0" smtClean="0"/>
              <a:t>: PCA for Faces</a:t>
            </a:r>
            <a:endParaRPr lang="en-US" altLang="x-none" sz="6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Centering</a:t>
            </a:r>
            <a:endParaRPr lang="en-US" altLang="x-none" dirty="0"/>
          </a:p>
        </p:txBody>
      </p:sp>
      <p:sp>
        <p:nvSpPr>
          <p:cNvPr id="46082" name="Rectangle 2"/>
          <p:cNvSpPr>
            <a:spLocks noChangeArrowheads="1"/>
          </p:cNvSpPr>
          <p:nvPr>
            <p:ph type="body" idx="1"/>
          </p:nvPr>
        </p:nvSpPr>
        <p:spPr>
          <a:xfrm>
            <a:off x="882650" y="2571750"/>
            <a:ext cx="11239500" cy="2019300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Subtract </a:t>
            </a:r>
            <a:r>
              <a:rPr lang="en-US" altLang="x-none" dirty="0"/>
              <a:t>mean from </a:t>
            </a:r>
            <a:r>
              <a:rPr lang="en-US" altLang="x-none" dirty="0" smtClean="0"/>
              <a:t>input</a:t>
            </a:r>
          </a:p>
          <a:p>
            <a:pPr marL="889000"/>
            <a:r>
              <a:rPr lang="en-US" altLang="x-none" dirty="0" smtClean="0"/>
              <a:t>For faces: subtract off average face</a:t>
            </a:r>
            <a:endParaRPr lang="en-US" altLang="x-none" dirty="0"/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2715418" y="4591050"/>
            <a:ext cx="7573963" cy="4849813"/>
            <a:chOff x="0" y="0"/>
            <a:chExt cx="4770" cy="3055"/>
          </a:xfrm>
        </p:grpSpPr>
        <p:sp>
          <p:nvSpPr>
            <p:cNvPr id="46084" name="Rectangle 4"/>
            <p:cNvSpPr>
              <a:spLocks/>
            </p:cNvSpPr>
            <p:nvPr/>
          </p:nvSpPr>
          <p:spPr bwMode="auto">
            <a:xfrm>
              <a:off x="2568" y="2087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85" name="Rectangle 5"/>
            <p:cNvSpPr>
              <a:spLocks/>
            </p:cNvSpPr>
            <p:nvPr/>
          </p:nvSpPr>
          <p:spPr bwMode="auto">
            <a:xfrm>
              <a:off x="2173" y="2166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86" name="Rectangle 6"/>
            <p:cNvSpPr>
              <a:spLocks/>
            </p:cNvSpPr>
            <p:nvPr/>
          </p:nvSpPr>
          <p:spPr bwMode="auto">
            <a:xfrm>
              <a:off x="3751" y="1221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87" name="Rectangle 7"/>
            <p:cNvSpPr>
              <a:spLocks/>
            </p:cNvSpPr>
            <p:nvPr/>
          </p:nvSpPr>
          <p:spPr bwMode="auto">
            <a:xfrm>
              <a:off x="3514" y="985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88" name="Rectangle 8"/>
            <p:cNvSpPr>
              <a:spLocks/>
            </p:cNvSpPr>
            <p:nvPr/>
          </p:nvSpPr>
          <p:spPr bwMode="auto">
            <a:xfrm>
              <a:off x="3514" y="670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89" name="Rectangle 9"/>
            <p:cNvSpPr>
              <a:spLocks/>
            </p:cNvSpPr>
            <p:nvPr/>
          </p:nvSpPr>
          <p:spPr bwMode="auto">
            <a:xfrm>
              <a:off x="3987" y="906"/>
              <a:ext cx="271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0" name="Rectangle 10"/>
            <p:cNvSpPr>
              <a:spLocks/>
            </p:cNvSpPr>
            <p:nvPr/>
          </p:nvSpPr>
          <p:spPr bwMode="auto">
            <a:xfrm>
              <a:off x="3908" y="512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1" name="Rectangle 11"/>
            <p:cNvSpPr>
              <a:spLocks/>
            </p:cNvSpPr>
            <p:nvPr/>
          </p:nvSpPr>
          <p:spPr bwMode="auto">
            <a:xfrm>
              <a:off x="4145" y="591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2" name="Rectangle 12"/>
            <p:cNvSpPr>
              <a:spLocks/>
            </p:cNvSpPr>
            <p:nvPr/>
          </p:nvSpPr>
          <p:spPr bwMode="auto">
            <a:xfrm>
              <a:off x="4303" y="276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3" name="Rectangle 13"/>
            <p:cNvSpPr>
              <a:spLocks/>
            </p:cNvSpPr>
            <p:nvPr/>
          </p:nvSpPr>
          <p:spPr bwMode="auto">
            <a:xfrm>
              <a:off x="2883" y="1063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4" name="Rectangle 14"/>
            <p:cNvSpPr>
              <a:spLocks/>
            </p:cNvSpPr>
            <p:nvPr/>
          </p:nvSpPr>
          <p:spPr bwMode="auto">
            <a:xfrm>
              <a:off x="3167" y="1378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5" name="Rectangle 15"/>
            <p:cNvSpPr>
              <a:spLocks/>
            </p:cNvSpPr>
            <p:nvPr/>
          </p:nvSpPr>
          <p:spPr bwMode="auto">
            <a:xfrm>
              <a:off x="3167" y="1142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6" name="Rectangle 16"/>
            <p:cNvSpPr>
              <a:spLocks/>
            </p:cNvSpPr>
            <p:nvPr/>
          </p:nvSpPr>
          <p:spPr bwMode="auto">
            <a:xfrm>
              <a:off x="3340" y="1457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7" name="Rectangle 17"/>
            <p:cNvSpPr>
              <a:spLocks/>
            </p:cNvSpPr>
            <p:nvPr/>
          </p:nvSpPr>
          <p:spPr bwMode="auto">
            <a:xfrm>
              <a:off x="3908" y="276"/>
              <a:ext cx="271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8" name="Rectangle 18"/>
            <p:cNvSpPr>
              <a:spLocks/>
            </p:cNvSpPr>
            <p:nvPr/>
          </p:nvSpPr>
          <p:spPr bwMode="auto">
            <a:xfrm>
              <a:off x="3167" y="827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099" name="Rectangle 19"/>
            <p:cNvSpPr>
              <a:spLocks/>
            </p:cNvSpPr>
            <p:nvPr/>
          </p:nvSpPr>
          <p:spPr bwMode="auto">
            <a:xfrm>
              <a:off x="2883" y="2008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0" name="Rectangle 20"/>
            <p:cNvSpPr>
              <a:spLocks/>
            </p:cNvSpPr>
            <p:nvPr/>
          </p:nvSpPr>
          <p:spPr bwMode="auto">
            <a:xfrm>
              <a:off x="2489" y="1536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1" name="Rectangle 21"/>
            <p:cNvSpPr>
              <a:spLocks/>
            </p:cNvSpPr>
            <p:nvPr/>
          </p:nvSpPr>
          <p:spPr bwMode="auto">
            <a:xfrm>
              <a:off x="2647" y="1772"/>
              <a:ext cx="270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2" name="Rectangle 22"/>
            <p:cNvSpPr>
              <a:spLocks/>
            </p:cNvSpPr>
            <p:nvPr/>
          </p:nvSpPr>
          <p:spPr bwMode="auto">
            <a:xfrm>
              <a:off x="3167" y="1693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3" name="Rectangle 23"/>
            <p:cNvSpPr>
              <a:spLocks/>
            </p:cNvSpPr>
            <p:nvPr/>
          </p:nvSpPr>
          <p:spPr bwMode="auto">
            <a:xfrm>
              <a:off x="2883" y="1457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4" name="Rectangle 24"/>
            <p:cNvSpPr>
              <a:spLocks/>
            </p:cNvSpPr>
            <p:nvPr/>
          </p:nvSpPr>
          <p:spPr bwMode="auto">
            <a:xfrm>
              <a:off x="2804" y="1300"/>
              <a:ext cx="271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5" name="Rectangle 25"/>
            <p:cNvSpPr>
              <a:spLocks/>
            </p:cNvSpPr>
            <p:nvPr/>
          </p:nvSpPr>
          <p:spPr bwMode="auto">
            <a:xfrm>
              <a:off x="3514" y="1536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6" name="Rectangle 26"/>
            <p:cNvSpPr>
              <a:spLocks/>
            </p:cNvSpPr>
            <p:nvPr/>
          </p:nvSpPr>
          <p:spPr bwMode="auto">
            <a:xfrm>
              <a:off x="2410" y="1930"/>
              <a:ext cx="27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7" name="Rectangle 27"/>
            <p:cNvSpPr>
              <a:spLocks/>
            </p:cNvSpPr>
            <p:nvPr/>
          </p:nvSpPr>
          <p:spPr bwMode="auto">
            <a:xfrm>
              <a:off x="2252" y="1772"/>
              <a:ext cx="271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>
              <a:lvl1pPr marL="39688"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x-none" sz="2400">
                  <a:solidFill>
                    <a:srgbClr val="00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stem Font Regular" charset="0"/>
                  <a:ea typeface="System Font Regular" charset="0"/>
                  <a:cs typeface="System Font Regular" charset="0"/>
                  <a:sym typeface="System Font Regular" charset="0"/>
                </a:rPr>
                <a:t>*</a:t>
              </a:r>
            </a:p>
          </p:txBody>
        </p:sp>
        <p:sp>
          <p:nvSpPr>
            <p:cNvPr id="46108" name="Line 28"/>
            <p:cNvSpPr>
              <a:spLocks noChangeShapeType="1"/>
            </p:cNvSpPr>
            <p:nvPr/>
          </p:nvSpPr>
          <p:spPr bwMode="auto">
            <a:xfrm rot="10800000" flipH="1">
              <a:off x="1286" y="1319"/>
              <a:ext cx="2197" cy="44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109" name="Group 29"/>
            <p:cNvGrpSpPr>
              <a:grpSpLocks/>
            </p:cNvGrpSpPr>
            <p:nvPr/>
          </p:nvGrpSpPr>
          <p:grpSpPr bwMode="auto">
            <a:xfrm>
              <a:off x="0" y="456"/>
              <a:ext cx="2602" cy="2599"/>
              <a:chOff x="0" y="0"/>
              <a:chExt cx="2602" cy="2599"/>
            </a:xfrm>
          </p:grpSpPr>
          <p:sp>
            <p:nvSpPr>
              <p:cNvPr id="46110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1300" y="0"/>
                <a:ext cx="2" cy="259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1" name="Line 31"/>
              <p:cNvSpPr>
                <a:spLocks noChangeShapeType="1"/>
              </p:cNvSpPr>
              <p:nvPr/>
            </p:nvSpPr>
            <p:spPr bwMode="auto">
              <a:xfrm>
                <a:off x="0" y="1298"/>
                <a:ext cx="2602" cy="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63500" dist="12700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12" name="Line 32"/>
            <p:cNvSpPr>
              <a:spLocks noChangeShapeType="1"/>
            </p:cNvSpPr>
            <p:nvPr/>
          </p:nvSpPr>
          <p:spPr bwMode="auto">
            <a:xfrm rot="10800000" flipH="1">
              <a:off x="3468" y="0"/>
              <a:ext cx="2" cy="2599"/>
            </a:xfrm>
            <a:prstGeom prst="line">
              <a:avLst/>
            </a:prstGeom>
            <a:noFill/>
            <a:ln w="25400">
              <a:solidFill>
                <a:schemeClr val="tx1">
                  <a:alpha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3" name="Line 33"/>
            <p:cNvSpPr>
              <a:spLocks noChangeShapeType="1"/>
            </p:cNvSpPr>
            <p:nvPr/>
          </p:nvSpPr>
          <p:spPr bwMode="auto">
            <a:xfrm>
              <a:off x="2168" y="1298"/>
              <a:ext cx="2602" cy="2"/>
            </a:xfrm>
            <a:prstGeom prst="line">
              <a:avLst/>
            </a:prstGeom>
            <a:noFill/>
            <a:ln w="25400">
              <a:solidFill>
                <a:schemeClr val="tx1">
                  <a:alpha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9"/>
          <a:stretch/>
        </p:blipFill>
        <p:spPr>
          <a:xfrm>
            <a:off x="0" y="1752600"/>
            <a:ext cx="12991541" cy="8001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>
            <p:ph type="title"/>
          </p:nvPr>
        </p:nvSpPr>
        <p:spPr>
          <a:xfrm>
            <a:off x="323850" y="95250"/>
            <a:ext cx="12357100" cy="1657350"/>
          </a:xfrm>
          <a:ln/>
        </p:spPr>
        <p:txBody>
          <a:bodyPr/>
          <a:lstStyle/>
          <a:p>
            <a:r>
              <a:rPr lang="en-US" altLang="x-none" sz="6400" dirty="0" smtClean="0"/>
              <a:t>Average Face</a:t>
            </a:r>
            <a:endParaRPr lang="en-US" altLang="x-none" sz="6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7" r="20117" b="61884"/>
          <a:stretch/>
        </p:blipFill>
        <p:spPr>
          <a:xfrm>
            <a:off x="0" y="1524408"/>
            <a:ext cx="10388600" cy="2196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8" b="32771"/>
          <a:stretch/>
        </p:blipFill>
        <p:spPr>
          <a:xfrm>
            <a:off x="8815614" y="1"/>
            <a:ext cx="4189186" cy="655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9" r="63281"/>
          <a:stretch/>
        </p:blipFill>
        <p:spPr>
          <a:xfrm>
            <a:off x="0" y="1524408"/>
            <a:ext cx="4775200" cy="822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6829" y="4936671"/>
            <a:ext cx="781956" cy="76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52571" y="2982686"/>
            <a:ext cx="10668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mn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8988567" y="4572000"/>
            <a:ext cx="725714" cy="489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9056282" y="4349982"/>
                <a:ext cx="665567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282" y="4349982"/>
                <a:ext cx="665567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5"/>
          <p:cNvSpPr>
            <a:spLocks/>
          </p:cNvSpPr>
          <p:nvPr/>
        </p:nvSpPr>
        <p:spPr bwMode="auto">
          <a:xfrm>
            <a:off x="7206078" y="3788228"/>
            <a:ext cx="1513380" cy="3053443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36"/>
          <a:stretch/>
        </p:blipFill>
        <p:spPr>
          <a:xfrm>
            <a:off x="0" y="7772400"/>
            <a:ext cx="13004800" cy="197522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 flipH="1">
            <a:off x="8080864" y="6172200"/>
            <a:ext cx="2917336" cy="1583871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9388930" y="6195845"/>
            <a:ext cx="1812470" cy="1494912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7806267" y="4877780"/>
            <a:ext cx="38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U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4" name="Rectangle 5"/>
          <p:cNvSpPr>
            <a:spLocks/>
          </p:cNvSpPr>
          <p:nvPr/>
        </p:nvSpPr>
        <p:spPr bwMode="auto">
          <a:xfrm>
            <a:off x="5038611" y="3788228"/>
            <a:ext cx="1513380" cy="3053443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638800" y="4877780"/>
            <a:ext cx="38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90606" y="4917601"/>
            <a:ext cx="38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" charset="0"/>
                <a:ea typeface="Times" charset="0"/>
                <a:cs typeface="Times" charset="0"/>
              </a:rPr>
              <a:t>=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5152030" y="3985146"/>
            <a:ext cx="1282889" cy="682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5152030" y="4183039"/>
            <a:ext cx="1269242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Rectangle 1"/>
          <p:cNvSpPr>
            <a:spLocks noChangeArrowheads="1"/>
          </p:cNvSpPr>
          <p:nvPr>
            <p:ph type="title"/>
          </p:nvPr>
        </p:nvSpPr>
        <p:spPr>
          <a:xfrm>
            <a:off x="323850" y="95250"/>
            <a:ext cx="12357100" cy="1657350"/>
          </a:xfrm>
          <a:ln/>
        </p:spPr>
        <p:txBody>
          <a:bodyPr/>
          <a:lstStyle/>
          <a:p>
            <a:r>
              <a:rPr lang="en-US" altLang="x-none" sz="6400" dirty="0" err="1" smtClean="0"/>
              <a:t>Eigenfaces</a:t>
            </a:r>
            <a:r>
              <a:rPr lang="en-US" altLang="x-none" sz="6400" dirty="0" smtClean="0"/>
              <a:t>: PCA for Faces</a:t>
            </a:r>
            <a:endParaRPr lang="en-US" altLang="x-none" sz="6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t="59020" r="66251"/>
          <a:stretch/>
        </p:blipFill>
        <p:spPr>
          <a:xfrm>
            <a:off x="2844801" y="5756596"/>
            <a:ext cx="1539724" cy="399700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25954" y="8768862"/>
            <a:ext cx="373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Average Face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13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/>
        </p:blipFill>
        <p:spPr>
          <a:xfrm>
            <a:off x="0" y="1828800"/>
            <a:ext cx="13002146" cy="79248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>
            <p:ph type="title"/>
          </p:nvPr>
        </p:nvSpPr>
        <p:spPr>
          <a:xfrm>
            <a:off x="323850" y="95250"/>
            <a:ext cx="12357100" cy="1657350"/>
          </a:xfrm>
          <a:ln/>
        </p:spPr>
        <p:txBody>
          <a:bodyPr/>
          <a:lstStyle/>
          <a:p>
            <a:r>
              <a:rPr lang="en-US" altLang="x-none" sz="6400" dirty="0" smtClean="0"/>
              <a:t>Compact Representation</a:t>
            </a:r>
            <a:endParaRPr lang="en-US" altLang="x-none" sz="6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Recognition</a:t>
            </a:r>
            <a:endParaRPr lang="en-US" altLang="x-none" dirty="0"/>
          </a:p>
        </p:txBody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>
          <a:xfrm>
            <a:off x="400050" y="2432050"/>
            <a:ext cx="7099300" cy="6985000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One </a:t>
            </a:r>
            <a:r>
              <a:rPr lang="en-US" altLang="x-none" dirty="0"/>
              <a:t>possibility: look for regions that resemble a face (oval with two dark circles and dark band near bottom)</a:t>
            </a:r>
          </a:p>
          <a:p>
            <a:pPr marL="889000"/>
            <a:r>
              <a:rPr lang="en-US" altLang="x-none" dirty="0" smtClean="0"/>
              <a:t>Another </a:t>
            </a:r>
            <a:r>
              <a:rPr lang="en-US" altLang="x-none" dirty="0"/>
              <a:t>possibility: look for pieces of faces (eyes, mouth, etc.) in a specific arrangement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52925"/>
            <a:ext cx="4572000" cy="3128963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Eigenfaces</a:t>
            </a:r>
            <a:r>
              <a:rPr lang="en-US" dirty="0" smtClean="0"/>
              <a:t>: PCA Basis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83262"/>
            <a:ext cx="7239000" cy="7384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7000" y="9296400"/>
            <a:ext cx="1280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From “On the Dimensionality of Face Space,” </a:t>
            </a:r>
            <a:r>
              <a:rPr lang="en-US" sz="2800" dirty="0" err="1" smtClean="0"/>
              <a:t>Meytlis</a:t>
            </a:r>
            <a:r>
              <a:rPr lang="en-US" sz="2800" dirty="0" smtClean="0"/>
              <a:t> and </a:t>
            </a:r>
            <a:r>
              <a:rPr lang="en-US" sz="2800" dirty="0" err="1" smtClean="0"/>
              <a:t>Sirovich</a:t>
            </a:r>
            <a:r>
              <a:rPr lang="en-US" sz="2800" dirty="0" smtClean="0"/>
              <a:t>, IEEE PAMI 2007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882900" y="1683262"/>
            <a:ext cx="1231900" cy="1843709"/>
          </a:xfrm>
          <a:prstGeom prst="rect">
            <a:avLst/>
          </a:prstGeom>
          <a:noFill/>
          <a:ln w="76200">
            <a:solidFill>
              <a:srgbClr val="007609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1143" y="2661805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609"/>
                </a:solidFill>
              </a:rPr>
              <a:t>Average</a:t>
            </a:r>
            <a:br>
              <a:rPr lang="en-US" sz="2400" dirty="0" smtClean="0">
                <a:solidFill>
                  <a:srgbClr val="007609"/>
                </a:solidFill>
              </a:rPr>
            </a:br>
            <a:r>
              <a:rPr lang="en-US" sz="2400" dirty="0" smtClean="0">
                <a:solidFill>
                  <a:srgbClr val="007609"/>
                </a:solidFill>
              </a:rPr>
              <a:t>Face</a:t>
            </a:r>
            <a:endParaRPr lang="en-US" sz="2400" dirty="0">
              <a:solidFill>
                <a:srgbClr val="0076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>
            <p:ph type="title"/>
          </p:nvPr>
        </p:nvSpPr>
        <p:spPr>
          <a:xfrm>
            <a:off x="323850" y="95250"/>
            <a:ext cx="12680950" cy="2070100"/>
          </a:xfrm>
          <a:ln/>
        </p:spPr>
        <p:txBody>
          <a:bodyPr/>
          <a:lstStyle/>
          <a:p>
            <a:r>
              <a:rPr lang="en-US" altLang="x-none" dirty="0" smtClean="0"/>
              <a:t>Using </a:t>
            </a:r>
            <a:r>
              <a:rPr lang="en-US" altLang="x-none" dirty="0"/>
              <a:t>PCA for </a:t>
            </a:r>
            <a:r>
              <a:rPr lang="en-US" altLang="x-none" dirty="0" smtClean="0"/>
              <a:t>Detection/recognition</a:t>
            </a:r>
            <a:endParaRPr lang="en-US" altLang="x-none" dirty="0"/>
          </a:p>
        </p:txBody>
      </p:sp>
      <p:sp>
        <p:nvSpPr>
          <p:cNvPr id="50178" name="Rectangle 2"/>
          <p:cNvSpPr>
            <a:spLocks noChangeArrowheads="1"/>
          </p:cNvSpPr>
          <p:nvPr>
            <p:ph type="body" idx="1"/>
          </p:nvPr>
        </p:nvSpPr>
        <p:spPr>
          <a:xfrm>
            <a:off x="742950" y="2127250"/>
            <a:ext cx="12261850" cy="2171700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Compute </a:t>
            </a:r>
            <a:r>
              <a:rPr lang="en-US" altLang="x-none" dirty="0"/>
              <a:t>projection of target image onto </a:t>
            </a:r>
            <a:r>
              <a:rPr lang="en-US" altLang="x-none" dirty="0" err="1"/>
              <a:t>eigenface</a:t>
            </a:r>
            <a:r>
              <a:rPr lang="en-US" altLang="x-none" dirty="0"/>
              <a:t> basis and </a:t>
            </a:r>
            <a:r>
              <a:rPr lang="en-US" altLang="x-none" dirty="0" smtClean="0"/>
              <a:t>compute distances in</a:t>
            </a:r>
            <a:br>
              <a:rPr lang="en-US" altLang="x-none" dirty="0" smtClean="0"/>
            </a:br>
            <a:r>
              <a:rPr lang="en-US" altLang="x-none" dirty="0" smtClean="0"/>
              <a:t>that space</a:t>
            </a:r>
            <a:endParaRPr lang="en-US" altLang="x-none" dirty="0"/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1074409" y="8369984"/>
            <a:ext cx="42900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 dirty="0" smtClean="0">
                <a:ea typeface="Gill Sans" charset="0"/>
                <a:cs typeface="Gill Sans" charset="0"/>
              </a:rPr>
              <a:t>Target </a:t>
            </a:r>
            <a:r>
              <a:rPr lang="en-US" altLang="x-none" sz="4200" dirty="0">
                <a:ea typeface="Gill Sans" charset="0"/>
                <a:cs typeface="Gill Sans" charset="0"/>
              </a:rPr>
              <a:t>image region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59300"/>
            <a:ext cx="5770563" cy="3759200"/>
          </a:xfrm>
          <a:prstGeom prst="rect">
            <a:avLst/>
          </a:prstGeom>
          <a:noFill/>
          <a:ln w="12700">
            <a:solidFill>
              <a:schemeClr val="tx1">
                <a:alpha val="25188"/>
              </a:schemeClr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188"/>
                  </a:srgbClr>
                </a:solidFill>
              </a14:hiddenFill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t="29053" r="65230" b="57431"/>
          <a:stretch>
            <a:fillRect/>
          </a:stretch>
        </p:blipFill>
        <p:spPr bwMode="auto">
          <a:xfrm>
            <a:off x="1930400" y="5651500"/>
            <a:ext cx="406400" cy="5080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t="29053" r="65230" b="57431"/>
          <a:stretch>
            <a:fillRect/>
          </a:stretch>
        </p:blipFill>
        <p:spPr bwMode="auto">
          <a:xfrm>
            <a:off x="6769100" y="4267200"/>
            <a:ext cx="965200" cy="12065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7921625" y="4594225"/>
            <a:ext cx="4132263" cy="4125913"/>
            <a:chOff x="0" y="0"/>
            <a:chExt cx="2602" cy="2599"/>
          </a:xfrm>
        </p:grpSpPr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 rot="10800000" flipH="1">
              <a:off x="1300" y="0"/>
              <a:ext cx="2" cy="25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>
              <a:off x="0" y="1298"/>
              <a:ext cx="2602" cy="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127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6" name="Rectangle 10"/>
          <p:cNvSpPr>
            <a:spLocks/>
          </p:cNvSpPr>
          <p:nvPr/>
        </p:nvSpPr>
        <p:spPr bwMode="auto">
          <a:xfrm>
            <a:off x="8543925" y="7843838"/>
            <a:ext cx="430213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87" name="Rectangle 11"/>
          <p:cNvSpPr>
            <a:spLocks/>
          </p:cNvSpPr>
          <p:nvPr/>
        </p:nvSpPr>
        <p:spPr bwMode="auto">
          <a:xfrm>
            <a:off x="7918450" y="7969250"/>
            <a:ext cx="428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88" name="Rectangle 12"/>
          <p:cNvSpPr>
            <a:spLocks/>
          </p:cNvSpPr>
          <p:nvPr/>
        </p:nvSpPr>
        <p:spPr bwMode="auto">
          <a:xfrm>
            <a:off x="10421938" y="6469063"/>
            <a:ext cx="43021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89" name="Rectangle 13"/>
          <p:cNvSpPr>
            <a:spLocks/>
          </p:cNvSpPr>
          <p:nvPr/>
        </p:nvSpPr>
        <p:spPr bwMode="auto">
          <a:xfrm>
            <a:off x="10047288" y="6094413"/>
            <a:ext cx="428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0" name="Rectangle 14"/>
          <p:cNvSpPr>
            <a:spLocks/>
          </p:cNvSpPr>
          <p:nvPr/>
        </p:nvSpPr>
        <p:spPr bwMode="auto">
          <a:xfrm>
            <a:off x="10047288" y="5594350"/>
            <a:ext cx="428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1" name="Rectangle 15"/>
          <p:cNvSpPr>
            <a:spLocks/>
          </p:cNvSpPr>
          <p:nvPr/>
        </p:nvSpPr>
        <p:spPr bwMode="auto">
          <a:xfrm>
            <a:off x="10798175" y="5969000"/>
            <a:ext cx="428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2" name="Rectangle 16"/>
          <p:cNvSpPr>
            <a:spLocks/>
          </p:cNvSpPr>
          <p:nvPr/>
        </p:nvSpPr>
        <p:spPr bwMode="auto">
          <a:xfrm>
            <a:off x="10672763" y="5343525"/>
            <a:ext cx="428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3" name="Rectangle 17"/>
          <p:cNvSpPr>
            <a:spLocks/>
          </p:cNvSpPr>
          <p:nvPr/>
        </p:nvSpPr>
        <p:spPr bwMode="auto">
          <a:xfrm>
            <a:off x="11049000" y="5468938"/>
            <a:ext cx="428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4" name="Rectangle 18"/>
          <p:cNvSpPr>
            <a:spLocks/>
          </p:cNvSpPr>
          <p:nvPr/>
        </p:nvSpPr>
        <p:spPr bwMode="auto">
          <a:xfrm>
            <a:off x="11298238" y="4968875"/>
            <a:ext cx="43021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5" name="Rectangle 19"/>
          <p:cNvSpPr>
            <a:spLocks/>
          </p:cNvSpPr>
          <p:nvPr/>
        </p:nvSpPr>
        <p:spPr bwMode="auto">
          <a:xfrm>
            <a:off x="9045575" y="6218238"/>
            <a:ext cx="42862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6" name="Rectangle 20"/>
          <p:cNvSpPr>
            <a:spLocks/>
          </p:cNvSpPr>
          <p:nvPr/>
        </p:nvSpPr>
        <p:spPr bwMode="auto">
          <a:xfrm>
            <a:off x="9496425" y="6718300"/>
            <a:ext cx="428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7" name="Rectangle 21"/>
          <p:cNvSpPr>
            <a:spLocks/>
          </p:cNvSpPr>
          <p:nvPr/>
        </p:nvSpPr>
        <p:spPr bwMode="auto">
          <a:xfrm>
            <a:off x="9496425" y="6343650"/>
            <a:ext cx="428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8" name="Rectangle 22"/>
          <p:cNvSpPr>
            <a:spLocks/>
          </p:cNvSpPr>
          <p:nvPr/>
        </p:nvSpPr>
        <p:spPr bwMode="auto">
          <a:xfrm>
            <a:off x="9771063" y="6843713"/>
            <a:ext cx="42862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199" name="Rectangle 23"/>
          <p:cNvSpPr>
            <a:spLocks/>
          </p:cNvSpPr>
          <p:nvPr/>
        </p:nvSpPr>
        <p:spPr bwMode="auto">
          <a:xfrm>
            <a:off x="10672763" y="4968875"/>
            <a:ext cx="428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0" name="Rectangle 24"/>
          <p:cNvSpPr>
            <a:spLocks/>
          </p:cNvSpPr>
          <p:nvPr/>
        </p:nvSpPr>
        <p:spPr bwMode="auto">
          <a:xfrm>
            <a:off x="9496425" y="5843588"/>
            <a:ext cx="42862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1" name="Rectangle 25"/>
          <p:cNvSpPr>
            <a:spLocks/>
          </p:cNvSpPr>
          <p:nvPr/>
        </p:nvSpPr>
        <p:spPr bwMode="auto">
          <a:xfrm>
            <a:off x="9045575" y="7718425"/>
            <a:ext cx="428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2" name="Rectangle 26"/>
          <p:cNvSpPr>
            <a:spLocks/>
          </p:cNvSpPr>
          <p:nvPr/>
        </p:nvSpPr>
        <p:spPr bwMode="auto">
          <a:xfrm>
            <a:off x="8418513" y="6969125"/>
            <a:ext cx="43021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3" name="Rectangle 27"/>
          <p:cNvSpPr>
            <a:spLocks/>
          </p:cNvSpPr>
          <p:nvPr/>
        </p:nvSpPr>
        <p:spPr bwMode="auto">
          <a:xfrm>
            <a:off x="8669338" y="7343775"/>
            <a:ext cx="4302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4" name="Rectangle 28"/>
          <p:cNvSpPr>
            <a:spLocks/>
          </p:cNvSpPr>
          <p:nvPr/>
        </p:nvSpPr>
        <p:spPr bwMode="auto">
          <a:xfrm>
            <a:off x="9496425" y="7218363"/>
            <a:ext cx="42862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5" name="Rectangle 29"/>
          <p:cNvSpPr>
            <a:spLocks/>
          </p:cNvSpPr>
          <p:nvPr/>
        </p:nvSpPr>
        <p:spPr bwMode="auto">
          <a:xfrm>
            <a:off x="9045575" y="6843713"/>
            <a:ext cx="42862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6" name="Rectangle 30"/>
          <p:cNvSpPr>
            <a:spLocks/>
          </p:cNvSpPr>
          <p:nvPr/>
        </p:nvSpPr>
        <p:spPr bwMode="auto">
          <a:xfrm>
            <a:off x="8920163" y="6594475"/>
            <a:ext cx="428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7" name="Rectangle 31"/>
          <p:cNvSpPr>
            <a:spLocks/>
          </p:cNvSpPr>
          <p:nvPr/>
        </p:nvSpPr>
        <p:spPr bwMode="auto">
          <a:xfrm>
            <a:off x="10047288" y="6969125"/>
            <a:ext cx="428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8" name="Rectangle 32"/>
          <p:cNvSpPr>
            <a:spLocks/>
          </p:cNvSpPr>
          <p:nvPr/>
        </p:nvSpPr>
        <p:spPr bwMode="auto">
          <a:xfrm>
            <a:off x="8294688" y="7594600"/>
            <a:ext cx="428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09" name="Rectangle 33"/>
          <p:cNvSpPr>
            <a:spLocks/>
          </p:cNvSpPr>
          <p:nvPr/>
        </p:nvSpPr>
        <p:spPr bwMode="auto">
          <a:xfrm>
            <a:off x="8043863" y="7343775"/>
            <a:ext cx="428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10" name="Rectangle 34"/>
          <p:cNvSpPr>
            <a:spLocks/>
          </p:cNvSpPr>
          <p:nvPr/>
        </p:nvSpPr>
        <p:spPr bwMode="auto">
          <a:xfrm>
            <a:off x="6972300" y="8443913"/>
            <a:ext cx="25844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0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Data points</a:t>
            </a:r>
          </a:p>
        </p:txBody>
      </p:sp>
      <p:sp>
        <p:nvSpPr>
          <p:cNvPr id="50211" name="Line 35"/>
          <p:cNvSpPr>
            <a:spLocks noChangeShapeType="1"/>
          </p:cNvSpPr>
          <p:nvPr/>
        </p:nvSpPr>
        <p:spPr bwMode="auto">
          <a:xfrm rot="10800000" flipH="1">
            <a:off x="8358188" y="5322888"/>
            <a:ext cx="3128962" cy="27527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127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Line 36"/>
          <p:cNvSpPr>
            <a:spLocks noChangeShapeType="1"/>
          </p:cNvSpPr>
          <p:nvPr/>
        </p:nvSpPr>
        <p:spPr bwMode="auto">
          <a:xfrm rot="10800000">
            <a:off x="8170863" y="4903788"/>
            <a:ext cx="3492500" cy="3495675"/>
          </a:xfrm>
          <a:prstGeom prst="line">
            <a:avLst/>
          </a:prstGeom>
          <a:noFill/>
          <a:ln w="25400">
            <a:solidFill>
              <a:srgbClr val="3399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12700" dir="81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Rectangle 37"/>
          <p:cNvSpPr>
            <a:spLocks/>
          </p:cNvSpPr>
          <p:nvPr/>
        </p:nvSpPr>
        <p:spPr bwMode="auto">
          <a:xfrm>
            <a:off x="7815263" y="5337175"/>
            <a:ext cx="66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240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stem Font Regular" charset="0"/>
                <a:ea typeface="System Font Regular" charset="0"/>
                <a:cs typeface="System Font Regular" charset="0"/>
                <a:sym typeface="System Font Regular" charset="0"/>
              </a:rPr>
              <a:t>*</a:t>
            </a:r>
          </a:p>
        </p:txBody>
      </p:sp>
      <p:sp>
        <p:nvSpPr>
          <p:cNvPr id="50214" name="Line 38"/>
          <p:cNvSpPr>
            <a:spLocks noChangeShapeType="1"/>
          </p:cNvSpPr>
          <p:nvPr/>
        </p:nvSpPr>
        <p:spPr bwMode="auto">
          <a:xfrm rot="10800000">
            <a:off x="8124825" y="5503863"/>
            <a:ext cx="1485900" cy="1487487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>
            <a:outerShdw blurRad="63500" dist="12700" dir="81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 flipH="1">
            <a:off x="8150225" y="5232400"/>
            <a:ext cx="315913" cy="296863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>
            <a:outerShdw blurRad="63500" dist="12700" dir="81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Eigenface</a:t>
            </a:r>
            <a:r>
              <a:rPr lang="en-US" dirty="0" smtClean="0"/>
              <a:t>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650" y="2571750"/>
            <a:ext cx="11798300" cy="6553200"/>
          </a:xfrm>
        </p:spPr>
        <p:txBody>
          <a:bodyPr/>
          <a:lstStyle/>
          <a:p>
            <a:r>
              <a:rPr lang="en-US" dirty="0" smtClean="0"/>
              <a:t>Compute min distance </a:t>
            </a:r>
            <a:r>
              <a:rPr lang="en-US" i="1" dirty="0" smtClean="0"/>
              <a:t>d</a:t>
            </a:r>
            <a:r>
              <a:rPr lang="en-US" dirty="0" smtClean="0"/>
              <a:t> (in PCA space) to each face in the database:</a:t>
            </a:r>
          </a:p>
          <a:p>
            <a:pPr lvl="1"/>
            <a:r>
              <a:rPr lang="en-US" dirty="0" smtClean="0"/>
              <a:t>If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d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u="sng" dirty="0" smtClean="0">
                <a:latin typeface="Times" charset="0"/>
                <a:ea typeface="Times" charset="0"/>
                <a:cs typeface="Times" charset="0"/>
              </a:rPr>
              <a:t>&lt;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T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baseline="-25000" dirty="0" smtClean="0"/>
              <a:t> </a:t>
            </a:r>
            <a:r>
              <a:rPr lang="en-US" dirty="0" smtClean="0"/>
              <a:t>then recognized an existing face</a:t>
            </a:r>
          </a:p>
          <a:p>
            <a:pPr lvl="1"/>
            <a:r>
              <a:rPr lang="en-US" dirty="0" smtClean="0"/>
              <a:t>If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T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&lt;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d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u="sng" dirty="0" smtClean="0">
                <a:latin typeface="Times" charset="0"/>
                <a:ea typeface="Times" charset="0"/>
                <a:cs typeface="Times" charset="0"/>
              </a:rPr>
              <a:t>&lt;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T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dirty="0" smtClean="0"/>
              <a:t>, then unknown new face</a:t>
            </a:r>
          </a:p>
          <a:p>
            <a:pPr lvl="1"/>
            <a:r>
              <a:rPr lang="en-US" dirty="0" smtClean="0"/>
              <a:t>If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d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&gt;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T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dirty="0" smtClean="0"/>
              <a:t>, not a face image</a:t>
            </a:r>
          </a:p>
          <a:p>
            <a:r>
              <a:rPr lang="en-US" dirty="0" smtClean="0"/>
              <a:t>Typically drop first three </a:t>
            </a:r>
            <a:r>
              <a:rPr lang="en-US" dirty="0" err="1" smtClean="0"/>
              <a:t>eigenfaces</a:t>
            </a:r>
            <a:r>
              <a:rPr lang="en-US" dirty="0" smtClean="0"/>
              <a:t> because they encode mostly lighting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74778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Recognition: State of the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Deep neural network methods</a:t>
            </a:r>
            <a:br>
              <a:rPr lang="en-US" dirty="0" smtClean="0"/>
            </a:br>
            <a:r>
              <a:rPr lang="en-US" dirty="0" smtClean="0"/>
              <a:t>(can discuss later in course)</a:t>
            </a:r>
          </a:p>
          <a:p>
            <a:r>
              <a:rPr lang="en-US" dirty="0" err="1" smtClean="0"/>
              <a:t>Taigman</a:t>
            </a:r>
            <a:r>
              <a:rPr lang="en-US" dirty="0" smtClean="0"/>
              <a:t> et al 2014, </a:t>
            </a:r>
            <a:r>
              <a:rPr lang="en-US" dirty="0" smtClean="0">
                <a:hlinkClick r:id="rId2"/>
              </a:rPr>
              <a:t>DeepFace: Closing the Gap to Human-Level Performance in Face Verification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2062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Templates</a:t>
            </a:r>
            <a:endParaRPr lang="en-US" altLang="x-none" dirty="0"/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735336" y="5635188"/>
            <a:ext cx="339342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 dirty="0" smtClean="0">
                <a:ea typeface="Gill Sans" charset="0"/>
                <a:cs typeface="Gill Sans" charset="0"/>
              </a:rPr>
              <a:t>“Generic</a:t>
            </a:r>
            <a:r>
              <a:rPr lang="en-US" altLang="x-none" sz="4200" dirty="0">
                <a:ea typeface="Gill Sans" charset="0"/>
                <a:cs typeface="Gill Sans" charset="0"/>
              </a:rPr>
              <a:t>” or</a:t>
            </a:r>
            <a:br>
              <a:rPr lang="en-US" altLang="x-none" sz="4200" dirty="0">
                <a:ea typeface="Gill Sans" charset="0"/>
                <a:cs typeface="Gill Sans" charset="0"/>
              </a:rPr>
            </a:br>
            <a:r>
              <a:rPr lang="en-US" altLang="x-none" sz="4200" dirty="0">
                <a:ea typeface="Gill Sans" charset="0"/>
                <a:cs typeface="Gill Sans" charset="0"/>
              </a:rPr>
              <a:t>“average” face</a:t>
            </a:r>
          </a:p>
          <a:p>
            <a:pPr algn="ctr"/>
            <a:r>
              <a:rPr lang="en-US" altLang="x-none" sz="4200" dirty="0">
                <a:ea typeface="Gill Sans" charset="0"/>
                <a:cs typeface="Gill Sans" charset="0"/>
              </a:rPr>
              <a:t>computed from</a:t>
            </a:r>
            <a:br>
              <a:rPr lang="en-US" altLang="x-none" sz="4200" dirty="0">
                <a:ea typeface="Gill Sans" charset="0"/>
                <a:cs typeface="Gill Sans" charset="0"/>
              </a:rPr>
            </a:br>
            <a:r>
              <a:rPr lang="en-US" altLang="x-none" sz="4200" dirty="0">
                <a:ea typeface="Gill Sans" charset="0"/>
                <a:cs typeface="Gill Sans" charset="0"/>
              </a:rPr>
              <a:t>examples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7413"/>
            <a:ext cx="5791200" cy="3963987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Line 4"/>
          <p:cNvSpPr>
            <a:spLocks noChangeShapeType="1"/>
          </p:cNvSpPr>
          <p:nvPr/>
        </p:nvSpPr>
        <p:spPr bwMode="auto">
          <a:xfrm flipH="1">
            <a:off x="2540000" y="3860800"/>
            <a:ext cx="5207000" cy="457200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rot="10800000">
            <a:off x="2565400" y="4394200"/>
            <a:ext cx="5359400" cy="660400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rot="10800000">
            <a:off x="2514600" y="4445000"/>
            <a:ext cx="7772400" cy="1243013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rot="10800000">
            <a:off x="2590800" y="4445000"/>
            <a:ext cx="7112000" cy="2514600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rot="10800000">
            <a:off x="2641600" y="4343400"/>
            <a:ext cx="6299200" cy="50800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4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68"/>
          <a:stretch>
            <a:fillRect/>
          </a:stretch>
        </p:blipFill>
        <p:spPr bwMode="auto">
          <a:xfrm>
            <a:off x="1552575" y="2984500"/>
            <a:ext cx="1765300" cy="23876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Rectangle 10"/>
          <p:cNvSpPr>
            <a:spLocks/>
          </p:cNvSpPr>
          <p:nvPr/>
        </p:nvSpPr>
        <p:spPr bwMode="auto">
          <a:xfrm>
            <a:off x="-658813" y="9080500"/>
            <a:ext cx="81518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3600">
                <a:ea typeface="Gill Sans" charset="0"/>
                <a:cs typeface="Gill Sans" charset="0"/>
              </a:rPr>
              <a:t>Image courtesy: Bavor and Levinson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Consider Multiple Scales (Pyramid)</a:t>
            </a:r>
            <a:endParaRPr lang="en-US" altLang="x-none" dirty="0"/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735336" y="5635188"/>
            <a:ext cx="339342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4200" dirty="0" smtClean="0">
                <a:ea typeface="Gill Sans" charset="0"/>
                <a:cs typeface="Gill Sans" charset="0"/>
              </a:rPr>
              <a:t>“Generic</a:t>
            </a:r>
            <a:r>
              <a:rPr lang="en-US" altLang="x-none" sz="4200" dirty="0">
                <a:ea typeface="Gill Sans" charset="0"/>
                <a:cs typeface="Gill Sans" charset="0"/>
              </a:rPr>
              <a:t>” or</a:t>
            </a:r>
            <a:br>
              <a:rPr lang="en-US" altLang="x-none" sz="4200" dirty="0">
                <a:ea typeface="Gill Sans" charset="0"/>
                <a:cs typeface="Gill Sans" charset="0"/>
              </a:rPr>
            </a:br>
            <a:r>
              <a:rPr lang="en-US" altLang="x-none" sz="4200" dirty="0">
                <a:ea typeface="Gill Sans" charset="0"/>
                <a:cs typeface="Gill Sans" charset="0"/>
              </a:rPr>
              <a:t>“average” face</a:t>
            </a:r>
          </a:p>
          <a:p>
            <a:pPr algn="ctr"/>
            <a:r>
              <a:rPr lang="en-US" altLang="x-none" sz="4200" dirty="0">
                <a:ea typeface="Gill Sans" charset="0"/>
                <a:cs typeface="Gill Sans" charset="0"/>
              </a:rPr>
              <a:t>computed from</a:t>
            </a:r>
            <a:br>
              <a:rPr lang="en-US" altLang="x-none" sz="4200" dirty="0">
                <a:ea typeface="Gill Sans" charset="0"/>
                <a:cs typeface="Gill Sans" charset="0"/>
              </a:rPr>
            </a:br>
            <a:r>
              <a:rPr lang="en-US" altLang="x-none" sz="4200" dirty="0">
                <a:ea typeface="Gill Sans" charset="0"/>
                <a:cs typeface="Gill Sans" charset="0"/>
              </a:rPr>
              <a:t>examples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68513"/>
            <a:ext cx="5791200" cy="3963987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5308600"/>
            <a:ext cx="4192588" cy="28702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7759700"/>
            <a:ext cx="2319338" cy="15875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2540000" y="4241800"/>
            <a:ext cx="8204200" cy="76200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rot="10800000">
            <a:off x="2514600" y="4443413"/>
            <a:ext cx="7747000" cy="2490787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rot="10800000">
            <a:off x="2641600" y="4343400"/>
            <a:ext cx="7010400" cy="4267200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5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68"/>
          <a:stretch>
            <a:fillRect/>
          </a:stretch>
        </p:blipFill>
        <p:spPr bwMode="auto">
          <a:xfrm>
            <a:off x="1552575" y="2984500"/>
            <a:ext cx="1765300" cy="23876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Rectangle 10"/>
          <p:cNvSpPr>
            <a:spLocks/>
          </p:cNvSpPr>
          <p:nvPr/>
        </p:nvSpPr>
        <p:spPr bwMode="auto">
          <a:xfrm>
            <a:off x="-658813" y="9080500"/>
            <a:ext cx="81518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3600">
                <a:ea typeface="Gill Sans" charset="0"/>
                <a:cs typeface="Gill Sans" charset="0"/>
              </a:rPr>
              <a:t>Image courtesy: Bavor and Levinson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Consider Multiple Orientations</a:t>
            </a:r>
            <a:endParaRPr lang="en-US" altLang="x-none" dirty="0"/>
          </a:p>
        </p:txBody>
      </p:sp>
      <p:sp>
        <p:nvSpPr>
          <p:cNvPr id="20482" name="Rectangle 2"/>
          <p:cNvSpPr>
            <a:spLocks/>
          </p:cNvSpPr>
          <p:nvPr/>
        </p:nvSpPr>
        <p:spPr bwMode="auto">
          <a:xfrm>
            <a:off x="5511800" y="918845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x-none" sz="2400">
                <a:ea typeface="Gill Sans" charset="0"/>
                <a:cs typeface="Gill Sans" charset="0"/>
              </a:rPr>
              <a:t>[Schneiderman and Kanade]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28913"/>
            <a:ext cx="5791200" cy="3963987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Line 4"/>
          <p:cNvSpPr>
            <a:spLocks noChangeShapeType="1"/>
          </p:cNvSpPr>
          <p:nvPr/>
        </p:nvSpPr>
        <p:spPr bwMode="auto">
          <a:xfrm flipH="1">
            <a:off x="2108200" y="4267200"/>
            <a:ext cx="5283200" cy="0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1930400" y="4445000"/>
            <a:ext cx="5511800" cy="3071813"/>
          </a:xfrm>
          <a:prstGeom prst="line">
            <a:avLst/>
          </a:prstGeom>
          <a:noFill/>
          <a:ln w="63500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5824538"/>
            <a:ext cx="2016125" cy="2695575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2743200"/>
            <a:ext cx="2085975" cy="2605088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Measure </a:t>
            </a:r>
            <a:r>
              <a:rPr lang="en-US" altLang="x-none" dirty="0"/>
              <a:t>of </a:t>
            </a:r>
            <a:r>
              <a:rPr lang="en-US" altLang="x-none" dirty="0" smtClean="0"/>
              <a:t>Distance</a:t>
            </a:r>
            <a:endParaRPr lang="en-US" altLang="x-none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926013"/>
            <a:ext cx="5791200" cy="3963987"/>
          </a:xfrm>
          <a:prstGeom prst="rect">
            <a:avLst/>
          </a:prstGeom>
          <a:noFill/>
          <a:ln w="12700">
            <a:solidFill>
              <a:schemeClr val="tx1">
                <a:alpha val="25938"/>
              </a:schemeClr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938"/>
                  </a:srgbClr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68"/>
          <a:stretch>
            <a:fillRect/>
          </a:stretch>
        </p:blipFill>
        <p:spPr bwMode="auto">
          <a:xfrm>
            <a:off x="7889875" y="1993900"/>
            <a:ext cx="1765300" cy="23876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1" t="32378" r="6140" b="27892"/>
          <a:stretch>
            <a:fillRect/>
          </a:stretch>
        </p:blipFill>
        <p:spPr bwMode="auto">
          <a:xfrm>
            <a:off x="10985500" y="6146800"/>
            <a:ext cx="1308100" cy="15748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Rectangle 5"/>
          <p:cNvSpPr>
            <a:spLocks noChangeArrowheads="1"/>
          </p:cNvSpPr>
          <p:nvPr>
            <p:ph type="body" idx="1"/>
          </p:nvPr>
        </p:nvSpPr>
        <p:spPr>
          <a:xfrm>
            <a:off x="273050" y="2381250"/>
            <a:ext cx="7219950" cy="5549900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Intensity </a:t>
            </a:r>
            <a:r>
              <a:rPr lang="en-US" altLang="x-none" dirty="0"/>
              <a:t>(e.g., SSD)</a:t>
            </a:r>
          </a:p>
          <a:p>
            <a:pPr marL="889000"/>
            <a:r>
              <a:rPr lang="en-US" altLang="x-none" dirty="0" smtClean="0"/>
              <a:t>Outputs </a:t>
            </a:r>
            <a:r>
              <a:rPr lang="en-US" altLang="x-none" dirty="0"/>
              <a:t>of feature </a:t>
            </a:r>
            <a:r>
              <a:rPr lang="en-US" altLang="x-none" dirty="0" smtClean="0"/>
              <a:t>detector (e.g. histograms of gradients)</a:t>
            </a:r>
            <a:endParaRPr lang="en-US" altLang="x-none" dirty="0"/>
          </a:p>
          <a:p>
            <a:pPr marL="889000"/>
            <a:r>
              <a:rPr lang="en-US" altLang="x-none" dirty="0" smtClean="0"/>
              <a:t>Color histograms</a:t>
            </a:r>
          </a:p>
          <a:p>
            <a:pPr marL="889000"/>
            <a:r>
              <a:rPr lang="mr-IN" altLang="x-none" dirty="0" smtClean="0"/>
              <a:t>…</a:t>
            </a:r>
            <a:endParaRPr lang="en-US" altLang="x-none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9791700" y="4521200"/>
            <a:ext cx="1143000" cy="1498600"/>
          </a:xfrm>
          <a:prstGeom prst="line">
            <a:avLst/>
          </a:prstGeom>
          <a:noFill/>
          <a:ln w="101600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Rectangle 7"/>
          <p:cNvSpPr>
            <a:spLocks/>
          </p:cNvSpPr>
          <p:nvPr/>
        </p:nvSpPr>
        <p:spPr bwMode="auto">
          <a:xfrm>
            <a:off x="-658813" y="9080500"/>
            <a:ext cx="81518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x-none" sz="3600">
                <a:ea typeface="Gill Sans" charset="0"/>
                <a:cs typeface="Gill Sans" charset="0"/>
              </a:rPr>
              <a:t>Image courtesy: Bavor and Levinson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Sliding Window Detector</a:t>
            </a:r>
            <a:endParaRPr lang="en-US" altLang="x-none" dirty="0"/>
          </a:p>
        </p:txBody>
      </p:sp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>
          <a:xfrm>
            <a:off x="0" y="5846234"/>
            <a:ext cx="11239500" cy="3187700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Slide template over image (in a pyramid)</a:t>
            </a:r>
          </a:p>
          <a:p>
            <a:pPr marL="889000"/>
            <a:r>
              <a:rPr lang="en-US" altLang="x-none" dirty="0" smtClean="0"/>
              <a:t>For each translation, compute how</a:t>
            </a:r>
            <a:br>
              <a:rPr lang="en-US" altLang="x-none" dirty="0" smtClean="0"/>
            </a:br>
            <a:r>
              <a:rPr lang="en-US" altLang="x-none" dirty="0" smtClean="0"/>
              <a:t>well template matches the image</a:t>
            </a:r>
            <a:endParaRPr lang="en-US" altLang="x-none" dirty="0"/>
          </a:p>
          <a:p>
            <a:pPr marL="889000"/>
            <a:r>
              <a:rPr lang="en-US" altLang="x-none" dirty="0" smtClean="0"/>
              <a:t>Matching </a:t>
            </a:r>
            <a:r>
              <a:rPr lang="en-US" altLang="x-none" dirty="0"/>
              <a:t>response: </a:t>
            </a:r>
            <a:r>
              <a:rPr lang="en-US" altLang="x-none" dirty="0" smtClean="0"/>
              <a:t> (</a:t>
            </a:r>
            <a:r>
              <a:rPr lang="en-US" altLang="x-none" dirty="0"/>
              <a:t>darker = better)</a:t>
            </a:r>
          </a:p>
        </p:txBody>
      </p:sp>
      <p:pic>
        <p:nvPicPr>
          <p:cNvPr id="225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1353" r="658" b="1979"/>
          <a:stretch>
            <a:fillRect/>
          </a:stretch>
        </p:blipFill>
        <p:spPr bwMode="auto">
          <a:xfrm>
            <a:off x="800100" y="2044700"/>
            <a:ext cx="11417300" cy="36830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00" y="6977592"/>
            <a:ext cx="1409700" cy="21336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/>
          <p:cNvSpPr>
            <a:spLocks/>
          </p:cNvSpPr>
          <p:nvPr/>
        </p:nvSpPr>
        <p:spPr bwMode="auto">
          <a:xfrm>
            <a:off x="5511800" y="918845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x-none" sz="2400">
                <a:ea typeface="Gill Sans" charset="0"/>
                <a:cs typeface="Gill Sans" charset="0"/>
              </a:rPr>
              <a:t>[</a:t>
            </a:r>
            <a:r>
              <a:rPr lang="en-US" altLang="x-none" sz="2400" dirty="0" err="1">
                <a:ea typeface="Gill Sans" charset="0"/>
                <a:cs typeface="Gill Sans" charset="0"/>
              </a:rPr>
              <a:t>Bavor</a:t>
            </a:r>
            <a:r>
              <a:rPr lang="en-US" altLang="x-none" sz="2400" dirty="0">
                <a:ea typeface="Gill Sans" charset="0"/>
                <a:cs typeface="Gill Sans" charset="0"/>
              </a:rPr>
              <a:t> and Levinson]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39800" y="2438400"/>
            <a:ext cx="2743200" cy="2895600"/>
          </a:xfrm>
          <a:prstGeom prst="rect">
            <a:avLst/>
          </a:prstGeom>
          <a:noFill/>
          <a:ln w="76200" cap="flat" cmpd="sng" algn="ctr">
            <a:solidFill>
              <a:srgbClr val="00760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4467" y="2319866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609"/>
                </a:solidFill>
              </a:rPr>
              <a:t>Image</a:t>
            </a:r>
            <a:endParaRPr lang="en-US" dirty="0">
              <a:solidFill>
                <a:srgbClr val="007609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321800" y="2404533"/>
            <a:ext cx="2743200" cy="2895600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2300" y="2357543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Template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279282" y="2974516"/>
            <a:ext cx="584687" cy="577402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2 -2.65625E-6 L 0.10425 0.00163 L -0.00256 0.04623 L 0.10425 0.04118 L -0.00378 0.08448 L 0.10425 0.08155 L -0.00256 0.11784 L 0.10425 0.11963 " pathEditMode="relative" rAng="0" ptsTypes="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9" y="59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x-none" dirty="0" smtClean="0"/>
              <a:t>Simple Detection Algorithm</a:t>
            </a:r>
            <a:endParaRPr lang="en-US" altLang="x-none" dirty="0"/>
          </a:p>
        </p:txBody>
      </p:sp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>
          <a:xfrm>
            <a:off x="844550" y="6165850"/>
            <a:ext cx="11239500" cy="3187700"/>
          </a:xfrm>
          <a:ln/>
        </p:spPr>
        <p:txBody>
          <a:bodyPr/>
          <a:lstStyle/>
          <a:p>
            <a:pPr marL="889000"/>
            <a:r>
              <a:rPr lang="en-US" altLang="x-none" dirty="0" smtClean="0"/>
              <a:t>Simple matching cost: compute </a:t>
            </a:r>
            <a:r>
              <a:rPr lang="en-US" altLang="x-none" dirty="0"/>
              <a:t>SSD of intensity at each </a:t>
            </a:r>
            <a:r>
              <a:rPr lang="en-US" altLang="x-none" dirty="0" smtClean="0"/>
              <a:t>pixel</a:t>
            </a:r>
          </a:p>
          <a:p>
            <a:pPr marL="889000"/>
            <a:r>
              <a:rPr lang="en-US" altLang="x-none" dirty="0" smtClean="0"/>
              <a:t>But what if template is darker (brighter)</a:t>
            </a:r>
            <a:br>
              <a:rPr lang="en-US" altLang="x-none" dirty="0" smtClean="0"/>
            </a:br>
            <a:r>
              <a:rPr lang="en-US" altLang="x-none" dirty="0" smtClean="0"/>
              <a:t>than the image we are searching?</a:t>
            </a:r>
          </a:p>
          <a:p>
            <a:pPr marL="889000"/>
            <a:endParaRPr lang="en-US" altLang="x-none" dirty="0"/>
          </a:p>
        </p:txBody>
      </p:sp>
      <p:pic>
        <p:nvPicPr>
          <p:cNvPr id="225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1353" r="658" b="1979"/>
          <a:stretch>
            <a:fillRect/>
          </a:stretch>
        </p:blipFill>
        <p:spPr bwMode="auto">
          <a:xfrm>
            <a:off x="800100" y="2044700"/>
            <a:ext cx="11417300" cy="36830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/>
          <p:cNvSpPr>
            <a:spLocks/>
          </p:cNvSpPr>
          <p:nvPr/>
        </p:nvSpPr>
        <p:spPr bwMode="auto">
          <a:xfrm>
            <a:off x="5511800" y="918845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x-none" sz="2400">
                <a:ea typeface="Gill Sans" charset="0"/>
                <a:cs typeface="Gill Sans" charset="0"/>
              </a:rPr>
              <a:t>[Bavor and Levinson]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398000" y="2590800"/>
            <a:ext cx="2590800" cy="25146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39800" y="2438400"/>
            <a:ext cx="2743200" cy="2895600"/>
          </a:xfrm>
          <a:prstGeom prst="rect">
            <a:avLst/>
          </a:prstGeom>
          <a:noFill/>
          <a:ln w="76200" cap="flat" cmpd="sng" algn="ctr">
            <a:solidFill>
              <a:srgbClr val="00760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467" y="2319866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609"/>
                </a:solidFill>
              </a:rPr>
              <a:t>Image</a:t>
            </a:r>
            <a:endParaRPr lang="en-US" dirty="0">
              <a:solidFill>
                <a:srgbClr val="007609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321800" y="2404533"/>
            <a:ext cx="2743200" cy="2895600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Heiti SC Light" charset="-122"/>
              <a:cs typeface="Heiti SC Light" charset="-122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12300" y="2357543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Template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9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333333"/>
      </a:accent1>
      <a:accent2>
        <a:srgbClr val="333399"/>
      </a:accent2>
      <a:accent3>
        <a:srgbClr val="AAAAAA"/>
      </a:accent3>
      <a:accent4>
        <a:srgbClr val="DADADA"/>
      </a:accent4>
      <a:accent5>
        <a:srgbClr val="ADADA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-122"/>
            <a:cs typeface="Heiti SC Light" charset="-122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Pages>0</Pages>
  <Words>913</Words>
  <Characters>0</Characters>
  <Application>Microsoft Macintosh PowerPoint</Application>
  <PresentationFormat>Custom</PresentationFormat>
  <Lines>0</Lines>
  <Paragraphs>264</Paragraphs>
  <Slides>33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Gill Sans</vt:lpstr>
      <vt:lpstr>Heiti SC Light</vt:lpstr>
      <vt:lpstr>Zapf Dingbats</vt:lpstr>
      <vt:lpstr>System Font Regular</vt:lpstr>
      <vt:lpstr>Heiti SC Medium</vt:lpstr>
      <vt:lpstr>Courier New</vt:lpstr>
      <vt:lpstr>Title &amp; Subtitle</vt:lpstr>
      <vt:lpstr>Title &amp; Bullets</vt:lpstr>
      <vt:lpstr>Face Recognition,  SVD, and PCA</vt:lpstr>
      <vt:lpstr>Recognition</vt:lpstr>
      <vt:lpstr>Recognition</vt:lpstr>
      <vt:lpstr>Templates</vt:lpstr>
      <vt:lpstr>Consider Multiple Scales (Pyramid)</vt:lpstr>
      <vt:lpstr>Consider Multiple Orientations</vt:lpstr>
      <vt:lpstr>Measure of Distance</vt:lpstr>
      <vt:lpstr>Sliding Window Detector</vt:lpstr>
      <vt:lpstr>Simple Detection Algorithm</vt:lpstr>
      <vt:lpstr>Simple Detection Algorithm</vt:lpstr>
      <vt:lpstr>Alternative Detection System</vt:lpstr>
      <vt:lpstr>More Detection Results</vt:lpstr>
      <vt:lpstr>Recognition</vt:lpstr>
      <vt:lpstr>Recognition</vt:lpstr>
      <vt:lpstr>Principal Component Analysis (PCA)</vt:lpstr>
      <vt:lpstr>Digression:  Singular Value Decomposition (SVD)</vt:lpstr>
      <vt:lpstr>SVD</vt:lpstr>
      <vt:lpstr>SVD</vt:lpstr>
      <vt:lpstr>SVD and inverses</vt:lpstr>
      <vt:lpstr>SVD and inverses</vt:lpstr>
      <vt:lpstr>SVD and least squares problems</vt:lpstr>
      <vt:lpstr>SVD and eigenvectors</vt:lpstr>
      <vt:lpstr>SVD and PCA</vt:lpstr>
      <vt:lpstr>SVD and PCA</vt:lpstr>
      <vt:lpstr>Eigenfaces: PCA for Faces</vt:lpstr>
      <vt:lpstr>Centering</vt:lpstr>
      <vt:lpstr>Average Face</vt:lpstr>
      <vt:lpstr>Eigenfaces: PCA for Faces</vt:lpstr>
      <vt:lpstr>Compact Representation</vt:lpstr>
      <vt:lpstr>Eigenfaces: PCA Basis</vt:lpstr>
      <vt:lpstr>Using PCA for Detection/recognition</vt:lpstr>
      <vt:lpstr>Eigenface Details</vt:lpstr>
      <vt:lpstr>Face Recognition: State of the Art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 recognition,  SVD, and PCA</dc:title>
  <dc:subject/>
  <dc:creator/>
  <cp:keywords/>
  <dc:description/>
  <cp:lastModifiedBy>Microsoft Office User</cp:lastModifiedBy>
  <cp:revision>42</cp:revision>
  <dcterms:modified xsi:type="dcterms:W3CDTF">2017-03-02T19:26:23Z</dcterms:modified>
</cp:coreProperties>
</file>